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4" r:id="rId6"/>
    <p:sldId id="263" r:id="rId7"/>
    <p:sldId id="262" r:id="rId8"/>
    <p:sldId id="265" r:id="rId9"/>
    <p:sldId id="266" r:id="rId10"/>
    <p:sldId id="273" r:id="rId11"/>
    <p:sldId id="271" r:id="rId12"/>
    <p:sldId id="269" r:id="rId13"/>
    <p:sldId id="270" r:id="rId14"/>
    <p:sldId id="281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0295" autoAdjust="0"/>
  </p:normalViewPr>
  <p:slideViewPr>
    <p:cSldViewPr snapToGrid="0">
      <p:cViewPr varScale="1">
        <p:scale>
          <a:sx n="88" d="100"/>
          <a:sy n="88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C7C4-109C-4EE5-8E82-D305574CEE92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7C407-7858-41B1-8494-DF3DC001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0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6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6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9943-85C3-4C89-861B-7E966B7E6F4A}" type="slidenum">
              <a:rPr 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7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5614-882F-4EA3-A3D6-9EBC999EE2F6}" type="slidenum">
              <a:rPr 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7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2/23/2019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4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876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833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66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4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786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2/23/2019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5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2/23/2019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25600" y="3928326"/>
            <a:ext cx="9144000" cy="981307"/>
          </a:xfrm>
        </p:spPr>
        <p:txBody>
          <a:bodyPr>
            <a:noAutofit/>
          </a:bodyPr>
          <a:lstStyle/>
          <a:p>
            <a:r>
              <a:rPr lang="en-US" sz="4400" dirty="0"/>
              <a:t>Viruses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Chapter 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" y="1181100"/>
            <a:ext cx="1168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teaching is more a giving of right questions than a giving of right answers. </a:t>
            </a:r>
          </a:p>
          <a:p>
            <a:pPr algn="ctr"/>
            <a:r>
              <a:rPr lang="en-US" sz="2800" dirty="0"/>
              <a:t>– Josef Albers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19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Ebola Virus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5964621" cy="493776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Class V: </a:t>
            </a:r>
            <a:r>
              <a:rPr lang="en-US" sz="2800" dirty="0" err="1"/>
              <a:t>ssRNA</a:t>
            </a:r>
            <a:r>
              <a:rPr lang="en-US" sz="2800" dirty="0"/>
              <a:t> that is template for mRNA synthesis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Infects human _______ system cells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Causes hemorrhagic fever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Small blood clots throughout body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Fever, vomiting, bleeding, organ failure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 known treatment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Vaccines currently being tested </a:t>
            </a:r>
            <a:endParaRPr lang="en-US" sz="16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050" name="Picture 2" descr="http://i3.mirror.co.uk/incoming/article3974876.ece/ALTERNATES/s615/The-Ebola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0" y="1380797"/>
            <a:ext cx="2854608" cy="18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bsolute-news.com/wp-content/uploads/2014/07/ebola-han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0" y="4396476"/>
            <a:ext cx="2687762" cy="17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bolaviros.com/images/1960115_268783186622477_63114338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53" y="2965232"/>
            <a:ext cx="3176794" cy="19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Influenza Virus</a:t>
            </a:r>
          </a:p>
        </p:txBody>
      </p:sp>
      <p:pic>
        <p:nvPicPr>
          <p:cNvPr id="4098" name="Picture 2" descr="http://www.microbiologybytes.com/LabWork/haem/flu.jpg.pagespeed.ce.kHlGj6xiQ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65" y="1399047"/>
            <a:ext cx="1931513" cy="19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339842" y="1188556"/>
            <a:ext cx="7560058" cy="511379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dirty="0"/>
              <a:t>Class V: </a:t>
            </a:r>
            <a:r>
              <a:rPr lang="en-US" dirty="0" err="1"/>
              <a:t>ssRNA</a:t>
            </a:r>
            <a:r>
              <a:rPr lang="en-US" dirty="0"/>
              <a:t> that is template for mRNA synthesis</a:t>
            </a:r>
          </a:p>
          <a:p>
            <a:pPr>
              <a:lnSpc>
                <a:spcPct val="80000"/>
              </a:lnSpc>
            </a:pPr>
            <a:r>
              <a:rPr lang="en-US" dirty="0"/>
              <a:t>Infects epithelial cells of ___________ system</a:t>
            </a:r>
          </a:p>
          <a:p>
            <a:pPr>
              <a:lnSpc>
                <a:spcPct val="80000"/>
              </a:lnSpc>
            </a:pPr>
            <a:r>
              <a:rPr lang="en-US" dirty="0"/>
              <a:t>H1N1 refers to surface proteins of virus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Hemagglutinin (H) and Neuraminidase (N)</a:t>
            </a:r>
          </a:p>
          <a:p>
            <a:pPr marL="274320" lvl="1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dirty="0"/>
              <a:t>Rest and wait for immune response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Shortened and less severe when vaccinated</a:t>
            </a:r>
          </a:p>
          <a:p>
            <a:pPr>
              <a:lnSpc>
                <a:spcPct val="80000"/>
              </a:lnSpc>
            </a:pPr>
            <a:r>
              <a:rPr lang="en-US" dirty="0"/>
              <a:t>Antiviral drugs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Neuraminidase inhibitors block _______ from               host cell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M2 proton inhibitors block virus from ________                host cell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16" y="1233167"/>
            <a:ext cx="1730944" cy="2175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4568" y="3323023"/>
            <a:ext cx="204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H1N1 influenza A virus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236" y="3688080"/>
            <a:ext cx="4620775" cy="2614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3189" y="3774702"/>
            <a:ext cx="1175026" cy="449354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Nucleoprotein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(RNA)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510577" y="4093770"/>
            <a:ext cx="865472" cy="7165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54364" y="4924700"/>
            <a:ext cx="959807" cy="449354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23256" y="5139071"/>
            <a:ext cx="48732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353" y="5833179"/>
            <a:ext cx="959807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Capsid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482541" y="5545375"/>
            <a:ext cx="424278" cy="3206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1401" y="5818874"/>
            <a:ext cx="1448254" cy="418576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Hemagglutinin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322219" y="5781746"/>
            <a:ext cx="261620" cy="2452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43746" y="4750220"/>
            <a:ext cx="1448254" cy="418576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Neuraminidase</a:t>
            </a: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678852" y="4877398"/>
            <a:ext cx="287124" cy="16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Hepatitis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09600" y="1219199"/>
            <a:ext cx="6358759" cy="511336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At least five different unrelated viruses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Causes _______________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 </a:t>
            </a:r>
            <a:r>
              <a:rPr lang="en-US" sz="2800" b="1" dirty="0" err="1"/>
              <a:t>Hep</a:t>
            </a:r>
            <a:r>
              <a:rPr lang="en-US" sz="2800" b="1" dirty="0"/>
              <a:t> A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ssRNA</a:t>
            </a:r>
            <a:r>
              <a:rPr lang="en-US" sz="2400" dirty="0"/>
              <a:t> without envelope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Ingestion of contaminated food or water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Vaccination</a:t>
            </a:r>
            <a:endParaRPr lang="en-US" sz="2800" b="1" dirty="0"/>
          </a:p>
          <a:p>
            <a:pPr marL="0" indent="0">
              <a:lnSpc>
                <a:spcPct val="80000"/>
              </a:lnSpc>
              <a:buNone/>
            </a:pPr>
            <a:endParaRPr lang="en-US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err="1"/>
              <a:t>Hep</a:t>
            </a:r>
            <a:r>
              <a:rPr lang="en-US" sz="2800" b="1" dirty="0"/>
              <a:t> C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ssRNA</a:t>
            </a:r>
            <a:r>
              <a:rPr lang="en-US" sz="2400" dirty="0"/>
              <a:t> with envelope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Transmitted through contact with blood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Antiviral drugs</a:t>
            </a:r>
          </a:p>
          <a:p>
            <a:pPr marL="0" indent="0">
              <a:lnSpc>
                <a:spcPct val="80000"/>
              </a:lnSpc>
              <a:buFont typeface="Wingdings 3"/>
              <a:buNone/>
            </a:pPr>
            <a:endParaRPr lang="en-US" sz="2800" b="1" dirty="0"/>
          </a:p>
        </p:txBody>
      </p:sp>
      <p:pic>
        <p:nvPicPr>
          <p:cNvPr id="6146" name="Picture 2" descr="http://myhealthblogs.com/wp-content/uploads/2015/01/Jaundice-Hepatit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13" y="1329821"/>
            <a:ext cx="2977387" cy="19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ound glass hepatocytes high mag cropped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55" y="3408021"/>
            <a:ext cx="3456614" cy="28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Poliomyelitis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09600" y="1219200"/>
            <a:ext cx="6635262" cy="49377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Class IV: </a:t>
            </a:r>
            <a:r>
              <a:rPr lang="en-US" sz="2800" dirty="0" err="1"/>
              <a:t>ssRNA</a:t>
            </a:r>
            <a:r>
              <a:rPr lang="en-US" sz="2800" dirty="0"/>
              <a:t> that can serve as mRNA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__</a:t>
            </a:r>
            <a:r>
              <a:rPr lang="en-US" sz="2800" dirty="0"/>
              <a:t>% of infections target human nerve cells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 not divide and cannot be replaced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Infected feces entering the mouth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Few people show symptoms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Iron lung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___________ developed vaccine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No cure for polio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</p:txBody>
      </p:sp>
      <p:pic>
        <p:nvPicPr>
          <p:cNvPr id="5" name="Picture 5" descr="Photo of a Single-child Iron Lung Respi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84" y="3931265"/>
            <a:ext cx="3276755" cy="222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karawaz.files.wordpress.com/2012/01/polio-disease.jpg?w=500&amp;h=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84" y="1308349"/>
            <a:ext cx="3276755" cy="245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0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BE69-8466-4D31-BD6F-77F22B8C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2821E-E8AB-44AF-A882-457A243980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2425" y="1228725"/>
            <a:ext cx="11496675" cy="493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/>
              <a:t>Vaccine</a:t>
            </a:r>
            <a:r>
              <a:rPr lang="en-US" sz="2800" dirty="0"/>
              <a:t>: a ____________________ form of a pathogen that when administered to an organism, causes the organisms immune system to build up an immunity to the pathogen without the individual contracting the disease.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400" b="1" dirty="0"/>
              <a:t>Pathogen</a:t>
            </a:r>
            <a:r>
              <a:rPr lang="en-US" sz="2400" dirty="0"/>
              <a:t>: a bacteria, virus or other                                                                             microorganism that causes a disease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400" b="1" dirty="0"/>
              <a:t>Antibodies</a:t>
            </a:r>
            <a:r>
              <a:rPr lang="en-US" sz="2400" dirty="0"/>
              <a:t>: specialized proteins                                                                                         produced by the immune cells to                                                                                              help destroy pathogens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2C616E-FE57-45EC-AA0D-6FDB050E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2691596"/>
            <a:ext cx="5929848" cy="32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True or False:  Virus replication occurs via the prophage in the 	               lysogenic cycle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2. True or False: Some viruses can replicate outside of a host cell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056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Which of the following viruses replicates by incorporating its DNA into the DNA of the host? </a:t>
            </a:r>
          </a:p>
          <a:p>
            <a:pPr marL="0" indent="0">
              <a:buNone/>
            </a:pPr>
            <a:r>
              <a:rPr lang="en-US" sz="3200" dirty="0"/>
              <a:t>			</a:t>
            </a:r>
          </a:p>
          <a:p>
            <a:pPr marL="0" indent="0">
              <a:buNone/>
            </a:pPr>
            <a:r>
              <a:rPr lang="en-US" sz="3200" dirty="0"/>
              <a:t>				a. Ebola</a:t>
            </a:r>
          </a:p>
          <a:p>
            <a:pPr marL="0" indent="0">
              <a:buNone/>
            </a:pPr>
            <a:r>
              <a:rPr lang="en-US" sz="3200" dirty="0"/>
              <a:t>				b. Poliomyelitis</a:t>
            </a:r>
          </a:p>
          <a:p>
            <a:pPr marL="0" indent="0">
              <a:buNone/>
            </a:pPr>
            <a:r>
              <a:rPr lang="en-US" sz="3200" dirty="0"/>
              <a:t>				c. HIV</a:t>
            </a:r>
          </a:p>
          <a:p>
            <a:pPr marL="0" indent="0">
              <a:buNone/>
            </a:pPr>
            <a:r>
              <a:rPr lang="en-US" sz="3200" dirty="0"/>
              <a:t>				d. Influenza</a:t>
            </a:r>
          </a:p>
        </p:txBody>
      </p:sp>
    </p:spTree>
    <p:extLst>
      <p:ext uri="{BB962C8B-B14F-4D97-AF65-F5344CB8AC3E}">
        <p14:creationId xmlns:p14="http://schemas.microsoft.com/office/powerpoint/2010/main" val="194054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Draw and describe the replication of a Class V virus with your neighbor</a:t>
            </a:r>
          </a:p>
        </p:txBody>
      </p:sp>
    </p:spTree>
    <p:extLst>
      <p:ext uri="{BB962C8B-B14F-4D97-AF65-F5344CB8AC3E}">
        <p14:creationId xmlns:p14="http://schemas.microsoft.com/office/powerpoint/2010/main" val="311413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152400"/>
            <a:ext cx="11095512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 Borrowed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1861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Virus</a:t>
            </a:r>
            <a:r>
              <a:rPr lang="en-US" sz="2800" dirty="0"/>
              <a:t>: an infections particle incapable of replicating outside of a cell, which consists of an RNA or DNA genome enclosed in a protein coat (capsid)</a:t>
            </a:r>
          </a:p>
          <a:p>
            <a:r>
              <a:rPr lang="en-US" sz="2800" dirty="0"/>
              <a:t>____________________ parasites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Arguments for describing viruses as non-living</a:t>
            </a:r>
          </a:p>
          <a:p>
            <a:r>
              <a:rPr lang="en-US" sz="2400" dirty="0"/>
              <a:t>Can not </a:t>
            </a:r>
            <a:r>
              <a:rPr lang="en-US" sz="2400" u="sng" dirty="0"/>
              <a:t>____________</a:t>
            </a:r>
            <a:r>
              <a:rPr lang="en-US" sz="2400" dirty="0"/>
              <a:t> outside of host cell</a:t>
            </a:r>
          </a:p>
          <a:p>
            <a:r>
              <a:rPr lang="en-US" sz="2400" dirty="0"/>
              <a:t>Can not carry out </a:t>
            </a:r>
            <a:r>
              <a:rPr lang="en-US" sz="2400" u="sng" dirty="0"/>
              <a:t>___________________</a:t>
            </a:r>
            <a:r>
              <a:rPr lang="en-US" sz="2400" dirty="0"/>
              <a:t>                                           outside of outside of host cell</a:t>
            </a:r>
          </a:p>
          <a:p>
            <a:pPr lvl="1"/>
            <a:r>
              <a:rPr lang="en-US" sz="2400" dirty="0"/>
              <a:t>Lack </a:t>
            </a:r>
            <a:r>
              <a:rPr lang="en-US" sz="2400" u="sng" dirty="0"/>
              <a:t>____________</a:t>
            </a:r>
            <a:r>
              <a:rPr lang="en-US" sz="2400" dirty="0"/>
              <a:t> and enzymes</a:t>
            </a:r>
          </a:p>
        </p:txBody>
      </p:sp>
      <p:pic>
        <p:nvPicPr>
          <p:cNvPr id="4" name="Picture 3" descr="19_01aBuddingHIV-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20" y="3592329"/>
            <a:ext cx="3377806" cy="25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6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Structure of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116" y="1450428"/>
            <a:ext cx="4277712" cy="4756608"/>
          </a:xfrm>
        </p:spPr>
        <p:txBody>
          <a:bodyPr>
            <a:normAutofit/>
          </a:bodyPr>
          <a:lstStyle/>
          <a:p>
            <a:r>
              <a:rPr lang="en-US" sz="2800" dirty="0"/>
              <a:t>Capsids are made up of protein subunits called </a:t>
            </a:r>
            <a:r>
              <a:rPr lang="en-US" sz="2800" b="1" u="sng" dirty="0"/>
              <a:t>_____________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Viral envelopes</a:t>
            </a:r>
            <a:r>
              <a:rPr lang="en-US" sz="2800" dirty="0"/>
              <a:t>: membranous envelope made up of phospholipids and membrane proteins that surrounds the capsids of some viruses </a:t>
            </a:r>
            <a:endParaRPr lang="en-US" sz="2800" b="1" dirty="0"/>
          </a:p>
        </p:txBody>
      </p:sp>
      <p:pic>
        <p:nvPicPr>
          <p:cNvPr id="4" name="Picture 5" descr="18-02-ViralStruct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04" y="1219200"/>
            <a:ext cx="7083972" cy="49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Virus Classification</a:t>
            </a:r>
          </a:p>
        </p:txBody>
      </p:sp>
      <p:pic>
        <p:nvPicPr>
          <p:cNvPr id="5" name="Picture 4" descr="19_T01aAnimalVirus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2044"/>
            <a:ext cx="4965665" cy="4954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64" y="152400"/>
            <a:ext cx="54197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Virus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731" y="1219200"/>
            <a:ext cx="4966138" cy="49377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Virus enters host cell after host cell recognition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Host enzymes replicate virus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Host enzymes transcribe viral DNA into viral mRNA, which is used to make capsid 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New virus particles assemble and leave host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69" y="1219200"/>
            <a:ext cx="6439557" cy="51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Replication of Phages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4138" y="1219200"/>
            <a:ext cx="397291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Lytic cycle</a:t>
            </a:r>
            <a:r>
              <a:rPr lang="en-US" sz="2800" dirty="0"/>
              <a:t>: host cell </a:t>
            </a:r>
            <a:r>
              <a:rPr lang="en-US" sz="2800" b="1" dirty="0"/>
              <a:t>_____</a:t>
            </a:r>
            <a:r>
              <a:rPr lang="en-US" sz="2800" dirty="0"/>
              <a:t> when releasing phages = cell death</a:t>
            </a:r>
          </a:p>
          <a:p>
            <a:pPr lvl="1"/>
            <a:r>
              <a:rPr lang="en-US" sz="2400" dirty="0"/>
              <a:t>Surface proteins</a:t>
            </a:r>
          </a:p>
          <a:p>
            <a:pPr lvl="1"/>
            <a:r>
              <a:rPr lang="en-US" sz="2400" dirty="0"/>
              <a:t>Restriction enzymes</a:t>
            </a:r>
          </a:p>
          <a:p>
            <a:pPr lvl="2"/>
            <a:r>
              <a:rPr lang="en-US" sz="2400" b="1" dirty="0"/>
              <a:t>CRISPR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Lysogenic cycle</a:t>
            </a:r>
            <a:r>
              <a:rPr lang="en-US" sz="2800" dirty="0"/>
              <a:t>: </a:t>
            </a:r>
            <a:r>
              <a:rPr lang="en-US" sz="2800" b="1" dirty="0"/>
              <a:t>__________</a:t>
            </a:r>
            <a:r>
              <a:rPr lang="en-US" sz="2800" dirty="0"/>
              <a:t> of phage genome ≠ cell death</a:t>
            </a:r>
          </a:p>
          <a:p>
            <a:pPr lvl="1"/>
            <a:r>
              <a:rPr lang="en-US" sz="2400" dirty="0"/>
              <a:t>Prophage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80" y="1473746"/>
            <a:ext cx="8036806" cy="46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Replication of Animal Viruses (Class 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717" y="1295400"/>
            <a:ext cx="5602919" cy="4929352"/>
          </a:xfrm>
        </p:spPr>
        <p:txBody>
          <a:bodyPr>
            <a:noAutofit/>
          </a:bodyPr>
          <a:lstStyle/>
          <a:p>
            <a:pPr marL="236538" indent="-236538">
              <a:buFont typeface="+mj-lt"/>
              <a:buAutoNum type="arabicPeriod"/>
            </a:pPr>
            <a:r>
              <a:rPr lang="en-US" sz="2400" dirty="0"/>
              <a:t>Glycoproteins on viral envelope bind to receptors on host cell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Cellular enzymes digest capsid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Viral genome copied by viral RNA polymerase to make mRNA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Viral RNA functions as mRNA, which is translated to make capsid proteins and glycoproteins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Vesicles transport viral envelope to plasma membrane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Capsid assembles around viral genome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New virus buds from host cell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36" y="1295400"/>
            <a:ext cx="6202708" cy="4929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5325" y="1295400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8035" y="1480066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97153" y="2875962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2243" y="328623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3065" y="4723264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578453" y="3060628"/>
            <a:ext cx="618700" cy="955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</p:cNvCxnSpPr>
          <p:nvPr/>
        </p:nvCxnSpPr>
        <p:spPr>
          <a:xfrm flipH="1">
            <a:off x="10388221" y="3245294"/>
            <a:ext cx="1" cy="4102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96734" y="398855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88221" y="5844469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4190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Replication of Retroviruses (Class VI)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2956" y="1183342"/>
            <a:ext cx="5964071" cy="5105290"/>
          </a:xfrm>
        </p:spPr>
        <p:txBody>
          <a:bodyPr>
            <a:noAutofit/>
          </a:bodyPr>
          <a:lstStyle/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Glycoproteins on viral envelope bind to </a:t>
            </a:r>
            <a:r>
              <a:rPr lang="en-US" sz="2400" b="1" u="sng" dirty="0"/>
              <a:t>______ _________  </a:t>
            </a:r>
            <a:r>
              <a:rPr lang="en-US" sz="2400" b="1" dirty="0"/>
              <a:t>  </a:t>
            </a:r>
            <a:r>
              <a:rPr lang="en-US" sz="2400" dirty="0"/>
              <a:t>on immune cell then fusing with plasma membrane and releasing capsid proteins and RNA into the host cell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u="sng" dirty="0"/>
              <a:t>___________________</a:t>
            </a:r>
            <a:r>
              <a:rPr lang="en-US" sz="2400" dirty="0"/>
              <a:t> synthesizes DNA from viral RNA then subsequent DNA strands complementary to the first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Double stranded viral DNA incorporated into host cells DNA (</a:t>
            </a:r>
            <a:r>
              <a:rPr lang="en-US" sz="2400" b="1" u="sng" dirty="0"/>
              <a:t>__________</a:t>
            </a:r>
            <a:r>
              <a:rPr lang="en-US" sz="2400" dirty="0"/>
              <a:t>)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Proviral genes transcribed to make RNA genome for progeny viruses and mRNA for translation into viral proteins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Capsids assembled around viral genomes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New viruses with viral envelope glycoproteins bud from host cell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3" y="1219200"/>
            <a:ext cx="5833389" cy="5105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3817" y="1651364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8470" y="2660044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98470" y="344447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5570" y="4274683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3433" y="5059117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1361" y="593510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914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64" y="1295400"/>
            <a:ext cx="5628563" cy="5027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Human Immunodeficiency Virus (HIV)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9309" y="1260591"/>
            <a:ext cx="5920202" cy="509674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Class VI: </a:t>
            </a:r>
            <a:r>
              <a:rPr lang="en-US" sz="2800" dirty="0" err="1"/>
              <a:t>ssRNA</a:t>
            </a:r>
            <a:r>
              <a:rPr lang="en-US" sz="2800" dirty="0"/>
              <a:t> that is template for DNA synthesis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____________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Infects vital human immune system cells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Helper T cells, macrophages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Azidothymidine (AZT)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Blocks </a:t>
            </a:r>
            <a:r>
              <a:rPr lang="en-US" sz="2400" u="sng" dirty="0"/>
              <a:t>reverse transcriptase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Protease inhibitors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Blocks building of capsid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2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735</Words>
  <Application>Microsoft Office PowerPoint</Application>
  <PresentationFormat>Widescreen</PresentationFormat>
  <Paragraphs>160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Viruses</vt:lpstr>
      <vt:lpstr>A Borrowed Life</vt:lpstr>
      <vt:lpstr>Structure of Viruses</vt:lpstr>
      <vt:lpstr>Virus Classification</vt:lpstr>
      <vt:lpstr>Virus Reproduction</vt:lpstr>
      <vt:lpstr>Replication of Phages</vt:lpstr>
      <vt:lpstr>Replication of Animal Viruses (Class V)</vt:lpstr>
      <vt:lpstr>Replication of Retroviruses (Class VI)</vt:lpstr>
      <vt:lpstr>Human Immunodeficiency Virus (HIV)</vt:lpstr>
      <vt:lpstr>Ebola Virus</vt:lpstr>
      <vt:lpstr>Influenza Virus</vt:lpstr>
      <vt:lpstr>Hepatitis</vt:lpstr>
      <vt:lpstr>Poliomyelitis</vt:lpstr>
      <vt:lpstr>Vaccination</vt:lpstr>
      <vt:lpstr>Check Your Understanding</vt:lpstr>
      <vt:lpstr>Check Your Understanding</vt:lpstr>
      <vt:lpstr>Check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Tyler Flisik</dc:creator>
  <cp:lastModifiedBy>Tyler Flisik</cp:lastModifiedBy>
  <cp:revision>74</cp:revision>
  <dcterms:created xsi:type="dcterms:W3CDTF">2015-07-05T14:07:06Z</dcterms:created>
  <dcterms:modified xsi:type="dcterms:W3CDTF">2019-02-23T18:32:43Z</dcterms:modified>
</cp:coreProperties>
</file>