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8" r:id="rId2"/>
    <p:sldId id="260" r:id="rId3"/>
    <p:sldId id="265" r:id="rId4"/>
    <p:sldId id="264" r:id="rId5"/>
    <p:sldId id="261" r:id="rId6"/>
    <p:sldId id="259" r:id="rId7"/>
    <p:sldId id="319" r:id="rId8"/>
    <p:sldId id="287" r:id="rId9"/>
    <p:sldId id="262" r:id="rId10"/>
    <p:sldId id="303" r:id="rId11"/>
    <p:sldId id="320" r:id="rId12"/>
    <p:sldId id="292" r:id="rId13"/>
    <p:sldId id="329" r:id="rId14"/>
    <p:sldId id="33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22" r:id="rId24"/>
    <p:sldId id="323" r:id="rId25"/>
    <p:sldId id="324" r:id="rId26"/>
    <p:sldId id="308" r:id="rId27"/>
    <p:sldId id="309" r:id="rId28"/>
    <p:sldId id="310" r:id="rId29"/>
    <p:sldId id="311" r:id="rId30"/>
    <p:sldId id="300" r:id="rId31"/>
    <p:sldId id="312" r:id="rId32"/>
    <p:sldId id="321" r:id="rId33"/>
    <p:sldId id="314" r:id="rId34"/>
    <p:sldId id="315" r:id="rId35"/>
    <p:sldId id="318" r:id="rId36"/>
    <p:sldId id="325" r:id="rId37"/>
    <p:sldId id="326" r:id="rId38"/>
    <p:sldId id="332" r:id="rId39"/>
    <p:sldId id="32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9"/>
    <a:srgbClr val="626EE4"/>
    <a:srgbClr val="5AD680"/>
    <a:srgbClr val="ECEC44"/>
    <a:srgbClr val="DC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9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24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31CD-3778-489E-A7B0-070AE3960E5D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D111-C7E5-4D0B-9FA6-7D86307E1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two populations are separated</a:t>
            </a:r>
            <a:r>
              <a:rPr lang="en-US" baseline="0" dirty="0"/>
              <a:t> but successful breed when brought together, they are considered the same species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Ex. Humans all over the world can still interbreed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Natural conditions means that they could interbreed in the wild, not in captivity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Horses and donkeys have a different number of chromosomes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Horses</a:t>
            </a:r>
            <a:r>
              <a:rPr lang="en-US" baseline="0" dirty="0"/>
              <a:t> have 64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Donkeys have 62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Mule has 63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Hybrids in plants can lead to development of new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Browsers eat leaves and bark from trees while grazers eat mostly grasses that they clip off at ground</a:t>
            </a:r>
            <a:r>
              <a:rPr lang="en-US" baseline="0" dirty="0"/>
              <a:t>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Before the Pliocene, grazers were selected for while the browsers died off after diverging 35 million years before.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Equus</a:t>
            </a:r>
            <a:r>
              <a:rPr lang="en-US" baseline="0" dirty="0"/>
              <a:t> is just a twig of a much larger bush.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Taxon =</a:t>
            </a:r>
            <a:r>
              <a:rPr lang="en-US" baseline="0" dirty="0"/>
              <a:t> named taxonomic unit at any level of the taxonomy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CDEA8-829D-4586-A286-13A9EFAA218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Sister taxa =</a:t>
            </a:r>
            <a:r>
              <a:rPr lang="en-US" baseline="0" dirty="0"/>
              <a:t> groups of organisms that share an immediate common ancestor</a:t>
            </a:r>
          </a:p>
          <a:p>
            <a:r>
              <a:rPr lang="en-US" baseline="0" dirty="0"/>
              <a:t>Basel taxon = lineage that diverged earliest in the displayed phylogeny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Coastal mountain range and Mojave</a:t>
            </a:r>
            <a:r>
              <a:rPr lang="en-US" baseline="0" dirty="0"/>
              <a:t> desert separate sister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Salamander </a:t>
            </a:r>
            <a:r>
              <a:rPr lang="en-US" i="1" dirty="0" err="1"/>
              <a:t>Ensatina</a:t>
            </a:r>
            <a:r>
              <a:rPr lang="en-US" i="1" dirty="0"/>
              <a:t> </a:t>
            </a:r>
            <a:r>
              <a:rPr lang="en-US" i="1" dirty="0" err="1"/>
              <a:t>eschscholtzii</a:t>
            </a:r>
            <a:r>
              <a:rPr lang="en-US" dirty="0"/>
              <a:t> began</a:t>
            </a:r>
            <a:r>
              <a:rPr lang="en-US" baseline="0" dirty="0"/>
              <a:t> migrating southward millions of years ago. Populations were </a:t>
            </a:r>
            <a:r>
              <a:rPr lang="en-US" baseline="0" dirty="0" err="1"/>
              <a:t>aplit</a:t>
            </a:r>
            <a:r>
              <a:rPr lang="en-US" baseline="0" dirty="0"/>
              <a:t> by the California central valley.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Example of a ring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Sympatric = of the same</a:t>
            </a:r>
            <a:r>
              <a:rPr lang="en-US" baseline="0" dirty="0" smtClean="0"/>
              <a:t> country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than 500 species of cichlids in Lake Victoria and Lake Malawi</a:t>
            </a:r>
            <a:endParaRPr lang="en-US" dirty="0" smtClean="0"/>
          </a:p>
          <a:p>
            <a:r>
              <a:rPr lang="en-US" baseline="0" dirty="0" smtClean="0"/>
              <a:t>Cichlids </a:t>
            </a:r>
            <a:r>
              <a:rPr lang="en-US" baseline="0" dirty="0"/>
              <a:t>of Lake Victoria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</a:t>
            </a:r>
            <a:r>
              <a:rPr lang="en-US" baseline="0" dirty="0"/>
              <a:t> occupy the same general area but rarely meet due to differences in the ways they use the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Temporal isolation = isolated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</a:t>
            </a:r>
            <a:r>
              <a:rPr lang="en-US" baseline="0" dirty="0"/>
              <a:t> to wind pollination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D111-C7E5-4D0B-9FA6-7D86307E10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7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6052" y="381000"/>
            <a:ext cx="10369549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C292-6824-4511-A805-B240D11705AB}" type="slidenum">
              <a:rPr lang="en-US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5614-882F-4EA3-A3D6-9EBC999EE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11/7/2016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219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142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675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4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6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11/7/2016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2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11/7/2016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Outcomes of Evolution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506" y="618565"/>
            <a:ext cx="10609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“When you realize how perfect everything is, you will tilt your head back and laugh at the sky”</a:t>
            </a:r>
          </a:p>
          <a:p>
            <a:pPr algn="ctr"/>
            <a:r>
              <a:rPr lang="en-US" sz="3600" dirty="0"/>
              <a:t>-</a:t>
            </a:r>
            <a:r>
              <a:rPr lang="en-US" sz="3600" dirty="0" err="1"/>
              <a:t>Budda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11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4-11-AdaptiveRadiation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09341" y="475594"/>
            <a:ext cx="4009694" cy="578533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Allopatric Speciation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337482"/>
            <a:ext cx="6442841" cy="4628410"/>
          </a:xfrm>
        </p:spPr>
        <p:txBody>
          <a:bodyPr>
            <a:normAutofit/>
          </a:bodyPr>
          <a:lstStyle/>
          <a:p>
            <a:r>
              <a:rPr lang="en-US" sz="2800" dirty="0"/>
              <a:t>Common in island chains (archipelagos)</a:t>
            </a:r>
          </a:p>
          <a:p>
            <a:pPr lvl="1"/>
            <a:r>
              <a:rPr lang="en-US" sz="2400" dirty="0"/>
              <a:t>Ex. </a:t>
            </a:r>
            <a:r>
              <a:rPr lang="en-US" sz="2400" i="1" dirty="0"/>
              <a:t>Drosophila</a:t>
            </a:r>
            <a:r>
              <a:rPr lang="en-US" sz="2400" dirty="0"/>
              <a:t> on Hawaiian Islands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http://www.zo.utexas.edu/faculty/sjasper/images/22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4" y="2572845"/>
            <a:ext cx="6498818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1" y="1214718"/>
            <a:ext cx="5676900" cy="4637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Adaptive radiation</a:t>
            </a:r>
            <a:r>
              <a:rPr lang="en-US" dirty="0"/>
              <a:t>:  process in which organisms </a:t>
            </a:r>
            <a:r>
              <a:rPr lang="en-US" b="1" dirty="0" smtClean="0"/>
              <a:t>______________</a:t>
            </a:r>
            <a:r>
              <a:rPr lang="en-US" dirty="0" smtClean="0"/>
              <a:t>, </a:t>
            </a:r>
            <a:r>
              <a:rPr lang="en-US" dirty="0"/>
              <a:t>especially when exposed to a new environment with different challenges, new resources, and available niches </a:t>
            </a:r>
          </a:p>
          <a:p>
            <a:pPr lvl="1"/>
            <a:r>
              <a:rPr lang="en-US" sz="2400" dirty="0"/>
              <a:t>After mass extinction events</a:t>
            </a:r>
          </a:p>
          <a:p>
            <a:pPr lvl="2"/>
            <a:r>
              <a:rPr lang="en-US" sz="2200" dirty="0"/>
              <a:t>Cambrian explosion</a:t>
            </a:r>
          </a:p>
          <a:p>
            <a:pPr lvl="1"/>
            <a:r>
              <a:rPr lang="en-US" sz="2400" dirty="0"/>
              <a:t>Archipelagos</a:t>
            </a:r>
          </a:p>
          <a:p>
            <a:pPr lvl="2"/>
            <a:r>
              <a:rPr lang="en-US" sz="2200" dirty="0"/>
              <a:t>Galapagos finches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/>
              <a:t>Adaptive Radiation</a:t>
            </a:r>
          </a:p>
        </p:txBody>
      </p:sp>
      <p:pic>
        <p:nvPicPr>
          <p:cNvPr id="6" name="Picture 6" descr="http://myweb.rollins.edu/jsiry/c1x17b-fin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02" y="1803826"/>
            <a:ext cx="6182398" cy="44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6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Speciation Without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4" y="1476375"/>
            <a:ext cx="5362575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Sympatric speciation</a:t>
            </a:r>
            <a:r>
              <a:rPr lang="en-US" sz="2800" dirty="0"/>
              <a:t>: </a:t>
            </a:r>
            <a:r>
              <a:rPr lang="en-US" sz="2800" dirty="0" smtClean="0"/>
              <a:t>speciation </a:t>
            </a:r>
            <a:r>
              <a:rPr lang="en-US" sz="2800" dirty="0"/>
              <a:t>without </a:t>
            </a:r>
            <a:r>
              <a:rPr lang="en-US" sz="2800" b="1" dirty="0" smtClean="0"/>
              <a:t>____________</a:t>
            </a:r>
            <a:r>
              <a:rPr lang="en-US" sz="2800" dirty="0" smtClean="0"/>
              <a:t> separation</a:t>
            </a:r>
          </a:p>
          <a:p>
            <a:pPr lvl="1"/>
            <a:r>
              <a:rPr lang="en-US" sz="2400" b="1" dirty="0" smtClean="0"/>
              <a:t>Ecological </a:t>
            </a:r>
            <a:r>
              <a:rPr lang="en-US" sz="2400" b="1" dirty="0"/>
              <a:t>niche</a:t>
            </a:r>
            <a:r>
              <a:rPr lang="en-US" sz="2400" dirty="0"/>
              <a:t>: The role of a species within its </a:t>
            </a:r>
            <a:r>
              <a:rPr lang="en-US" sz="2400" dirty="0" smtClean="0"/>
              <a:t>ecosystem</a:t>
            </a:r>
          </a:p>
          <a:p>
            <a:pPr marL="594360" lvl="2" indent="0">
              <a:buNone/>
            </a:pPr>
            <a:endParaRPr lang="en-US" sz="2100" dirty="0"/>
          </a:p>
          <a:p>
            <a:pPr lvl="1"/>
            <a:r>
              <a:rPr lang="en-US" sz="2400" b="1" dirty="0" smtClean="0"/>
              <a:t>Polyploidy:</a:t>
            </a:r>
            <a:r>
              <a:rPr lang="en-US" sz="2400" dirty="0" smtClean="0"/>
              <a:t> organisms containing more than two paired sets of chromosomes</a:t>
            </a:r>
          </a:p>
          <a:p>
            <a:pPr lvl="2"/>
            <a:r>
              <a:rPr lang="en-US" sz="2100" dirty="0" smtClean="0"/>
              <a:t>Most common in plants</a:t>
            </a:r>
            <a:endParaRPr lang="en-US" sz="2100" dirty="0" smtClean="0"/>
          </a:p>
        </p:txBody>
      </p:sp>
      <p:pic>
        <p:nvPicPr>
          <p:cNvPr id="9218" name="Picture 2" descr="http://www.csus.edu/indiv/l/loom/wk%2015/cichl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3" y="2102167"/>
            <a:ext cx="5628079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Sympatric Speciation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Polyploidy within a single species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17" y="2451026"/>
            <a:ext cx="2652207" cy="351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52" y="2387674"/>
            <a:ext cx="2819400" cy="3581400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15861" y="2548185"/>
            <a:ext cx="2854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 cell division error during meiosis can lead to </a:t>
            </a:r>
            <a:r>
              <a:rPr lang="en-US" sz="1600" dirty="0" smtClean="0"/>
              <a:t>polyploid </a:t>
            </a:r>
            <a:r>
              <a:rPr lang="en-US" sz="1600" dirty="0"/>
              <a:t>gametes (e.g., 2</a:t>
            </a:r>
            <a:r>
              <a:rPr lang="en-US" sz="1600" i="1" dirty="0"/>
              <a:t>n</a:t>
            </a:r>
            <a:r>
              <a:rPr lang="en-US" sz="1600" dirty="0"/>
              <a:t> rather than </a:t>
            </a:r>
            <a:r>
              <a:rPr lang="en-US" sz="1600" i="1" dirty="0"/>
              <a:t>n</a:t>
            </a:r>
            <a:r>
              <a:rPr lang="en-US" sz="1600" dirty="0"/>
              <a:t>).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4222" y="2963684"/>
            <a:ext cx="4069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5861" y="4210050"/>
            <a:ext cx="2875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individual with polyploid gametes can no longer interbreed with individuals having normal gametes. 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hree </a:t>
            </a:r>
            <a:r>
              <a:rPr lang="en-US" sz="1600" dirty="0">
                <a:solidFill>
                  <a:srgbClr val="000000"/>
                </a:solidFill>
              </a:rPr>
              <a:t>sets of </a:t>
            </a:r>
            <a:r>
              <a:rPr lang="en-US" sz="1600" dirty="0" smtClean="0">
                <a:solidFill>
                  <a:srgbClr val="000000"/>
                </a:solidFill>
              </a:rPr>
              <a:t>chromosomes cannot </a:t>
            </a:r>
            <a:r>
              <a:rPr lang="en-US" sz="1600" dirty="0">
                <a:solidFill>
                  <a:srgbClr val="000000"/>
                </a:solidFill>
              </a:rPr>
              <a:t>divide evenly during cell division.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32068" y="48991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867373" y="2548185"/>
            <a:ext cx="2488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 gamete with twice as many sets of chromosomes </a:t>
            </a:r>
            <a:r>
              <a:rPr lang="en-US" sz="1600" dirty="0" smtClean="0"/>
              <a:t>can produce </a:t>
            </a:r>
            <a:r>
              <a:rPr lang="en-US" sz="1600" dirty="0"/>
              <a:t>offspring by fertilizing another gamete with twice as many sets of chromosomes (or via self-fertilization).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22381" y="3147991"/>
            <a:ext cx="40694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373" y="4645635"/>
            <a:ext cx="257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smtClean="0"/>
              <a:t>New individual is reproductively isolated </a:t>
            </a:r>
            <a:r>
              <a:rPr lang="en-US" sz="1600" dirty="0"/>
              <a:t>from the original population and, therefore, is considered a new species.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355850" y="5062215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29322" y="6361308"/>
            <a:ext cx="344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Images modified from What is Life? A Guide to Biology, Third Edition, © W.H. Freeman and Company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942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Sympatric Speciation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24461" cy="1504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Polyploidy as a result of two separate species interbreeding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1200150"/>
            <a:ext cx="3471862" cy="5100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777" y="5078119"/>
            <a:ext cx="3186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polyploid hybrid has achieved reproductive isolation from the parental populations and, therefore, is considered a new species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9322" y="6357937"/>
            <a:ext cx="34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modified from What is Life? A Guide to Biology, Third Edition, © W.H. Freeman and Company</a:t>
            </a:r>
            <a:endParaRPr lang="en-US" sz="900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29882" y="3058507"/>
            <a:ext cx="3186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The hybrid </a:t>
            </a:r>
            <a:r>
              <a:rPr lang="en-US" sz="1600" dirty="0" smtClean="0"/>
              <a:t>may propagate </a:t>
            </a:r>
            <a:r>
              <a:rPr lang="en-US" sz="1600" dirty="0"/>
              <a:t>itself asexually—as many plants can. </a:t>
            </a:r>
            <a:r>
              <a:rPr lang="en-US" sz="1600" dirty="0" smtClean="0"/>
              <a:t> A future </a:t>
            </a:r>
            <a:r>
              <a:rPr lang="en-US" sz="1600" dirty="0"/>
              <a:t>cell division error </a:t>
            </a:r>
            <a:r>
              <a:rPr lang="en-US" sz="1600" dirty="0" smtClean="0"/>
              <a:t>can result in doubling of chromosome number producing </a:t>
            </a:r>
            <a:r>
              <a:rPr lang="en-US" sz="1600" dirty="0"/>
              <a:t>gametes that are fertile with each other.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964865" y="1404044"/>
            <a:ext cx="2293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Two plants from different species interbreed, forming a hybrid.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37493" y="17749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34275" y="3603783"/>
            <a:ext cx="784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05775" y="5534025"/>
            <a:ext cx="1466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6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Reproductive Isolating Mechanisms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350729" y="1219200"/>
            <a:ext cx="11586575" cy="493776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2800" b="1" dirty="0"/>
              <a:t>Reproductive isolating mechanisms</a:t>
            </a:r>
            <a:r>
              <a:rPr lang="en-US" altLang="en-US" sz="2800" dirty="0"/>
              <a:t>: any factor in nature that prevents inbreeding between individuals of the same species or closely related species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Prezygotic barriers</a:t>
            </a:r>
            <a:r>
              <a:rPr lang="en-US" altLang="en-US" sz="2800" dirty="0"/>
              <a:t>: physical or reproductive conditions that that make it impossible to individuals to </a:t>
            </a:r>
            <a:r>
              <a:rPr lang="en-US" altLang="en-US" sz="2800" dirty="0" smtClean="0"/>
              <a:t>______ </a:t>
            </a:r>
            <a:r>
              <a:rPr lang="en-US" altLang="en-US" sz="2800" dirty="0"/>
              <a:t>with one another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/>
              <a:t>Postzygotic barrier</a:t>
            </a:r>
            <a:r>
              <a:rPr lang="en-US" altLang="en-US" sz="2800" dirty="0"/>
              <a:t>: conditions that prevent the </a:t>
            </a:r>
            <a:r>
              <a:rPr lang="en-US" altLang="en-US" sz="2800" b="1" dirty="0" smtClean="0"/>
              <a:t>________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of two different species from producing viable offspring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378425"/>
            <a:ext cx="4781266" cy="4778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Ecological Isolation</a:t>
            </a:r>
          </a:p>
          <a:p>
            <a:r>
              <a:rPr lang="en-US" altLang="en-US" sz="2800" dirty="0"/>
              <a:t>Species unique </a:t>
            </a:r>
            <a:r>
              <a:rPr lang="en-US" altLang="en-US" sz="2800" b="1" dirty="0" smtClean="0"/>
              <a:t>_________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prevent hybridization	</a:t>
            </a:r>
          </a:p>
          <a:p>
            <a:pPr lvl="1"/>
            <a:r>
              <a:rPr lang="en-US" altLang="en-US" sz="2400" dirty="0"/>
              <a:t>Ex. Ladybug species</a:t>
            </a:r>
          </a:p>
          <a:p>
            <a:pPr lvl="2"/>
            <a:r>
              <a:rPr lang="en-US" altLang="en-US" sz="2200" dirty="0"/>
              <a:t>Feeding and mating on single plant species</a:t>
            </a:r>
          </a:p>
        </p:txBody>
      </p:sp>
      <p:pic>
        <p:nvPicPr>
          <p:cNvPr id="74756" name="Picture 3" descr="col_ladybird_beetle_eating_eggs02.JPG"/>
          <p:cNvPicPr>
            <a:picLocks noChangeAspect="1"/>
          </p:cNvPicPr>
          <p:nvPr/>
        </p:nvPicPr>
        <p:blipFill>
          <a:blip r:embed="rId3" cstate="print"/>
          <a:srcRect l="25211" t="15874" r="16808" b="3967"/>
          <a:stretch>
            <a:fillRect/>
          </a:stretch>
        </p:blipFill>
        <p:spPr bwMode="auto">
          <a:xfrm>
            <a:off x="6758152" y="1768366"/>
            <a:ext cx="4824248" cy="35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>
          <a:xfrm>
            <a:off x="609598" y="1219200"/>
            <a:ext cx="8576931" cy="49377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Temporal Isolation</a:t>
            </a:r>
          </a:p>
          <a:p>
            <a:pPr>
              <a:defRPr/>
            </a:pPr>
            <a:r>
              <a:rPr lang="en-US" sz="2400" dirty="0"/>
              <a:t>Mating/flowering of species occurs at </a:t>
            </a:r>
            <a:r>
              <a:rPr lang="en-US" sz="2400" b="1" dirty="0" smtClean="0"/>
              <a:t>_____________</a:t>
            </a:r>
            <a:r>
              <a:rPr lang="en-US" sz="2400" dirty="0" smtClean="0"/>
              <a:t> of </a:t>
            </a:r>
            <a:r>
              <a:rPr lang="en-US" sz="2400" dirty="0"/>
              <a:t>the year</a:t>
            </a:r>
          </a:p>
          <a:p>
            <a:pPr lvl="1">
              <a:defRPr/>
            </a:pPr>
            <a:r>
              <a:rPr lang="en-US" sz="2400" dirty="0"/>
              <a:t>Eastern and Western spotted skunks </a:t>
            </a:r>
          </a:p>
          <a:p>
            <a:pPr lvl="2">
              <a:defRPr/>
            </a:pPr>
            <a:r>
              <a:rPr lang="en-US" dirty="0"/>
              <a:t>Eastern = late winter, western = fall</a:t>
            </a:r>
          </a:p>
          <a:p>
            <a:pPr lvl="1">
              <a:defRPr/>
            </a:pPr>
            <a:r>
              <a:rPr lang="en-US" sz="2400" dirty="0"/>
              <a:t>Ex. 13 and 17 year cicadas</a:t>
            </a:r>
          </a:p>
          <a:p>
            <a:pPr lvl="2">
              <a:defRPr/>
            </a:pPr>
            <a:r>
              <a:rPr lang="en-US" dirty="0"/>
              <a:t>Can meet every 221 years</a:t>
            </a:r>
          </a:p>
        </p:txBody>
      </p:sp>
      <p:pic>
        <p:nvPicPr>
          <p:cNvPr id="75780" name="Picture 3" descr="CicadaSkin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8986" y="2720164"/>
            <a:ext cx="2865276" cy="32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717" y="4225277"/>
            <a:ext cx="69151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563560" cy="49377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Behavioral Isolation</a:t>
            </a:r>
          </a:p>
          <a:p>
            <a:r>
              <a:rPr lang="en-US" altLang="en-US" sz="2800" dirty="0"/>
              <a:t>Behaviors prevent two species from hybridizing</a:t>
            </a:r>
          </a:p>
          <a:p>
            <a:pPr lvl="1"/>
            <a:r>
              <a:rPr lang="en-US" altLang="en-US" sz="2400" dirty="0"/>
              <a:t>Ex. Western and Eastern Meadowlarks</a:t>
            </a:r>
          </a:p>
          <a:p>
            <a:pPr lvl="2"/>
            <a:r>
              <a:rPr lang="en-US" altLang="en-US" sz="2200" dirty="0"/>
              <a:t>Each has distinctive courtship songs that prevent hybridization</a:t>
            </a:r>
          </a:p>
        </p:txBody>
      </p:sp>
      <p:pic>
        <p:nvPicPr>
          <p:cNvPr id="5122" name="Picture 2" descr="http://www.nature.com/scitable/content/ne0000/ne0000/ne0000/ne0000/4257520/hey_meadowlarks-f1_LAR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3534541"/>
            <a:ext cx="5229896" cy="26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573" y="2689108"/>
            <a:ext cx="256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Western meadowlark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0511" y="2675596"/>
            <a:ext cx="206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Eastern meadowlark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>
          <a:xfrm>
            <a:off x="472965" y="1374227"/>
            <a:ext cx="5368277" cy="46855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/>
              <a:t>Mechanical Isolation</a:t>
            </a:r>
          </a:p>
          <a:p>
            <a:r>
              <a:rPr lang="en-US" altLang="en-US" sz="2800" dirty="0"/>
              <a:t>Difference in size or shape of </a:t>
            </a:r>
            <a:r>
              <a:rPr lang="en-US" altLang="en-US" sz="2800" b="1" dirty="0" smtClean="0"/>
              <a:t>__________________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make two species physically incompatible</a:t>
            </a:r>
          </a:p>
          <a:p>
            <a:pPr lvl="1"/>
            <a:r>
              <a:rPr lang="en-US" altLang="en-US" sz="2400" dirty="0"/>
              <a:t>Insects have lock-and-key fit genitalia </a:t>
            </a:r>
          </a:p>
          <a:p>
            <a:pPr lvl="1"/>
            <a:r>
              <a:rPr lang="en-US" altLang="en-US" sz="2400" dirty="0"/>
              <a:t>Irish wolfhound and Chihuahua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6146" name="Picture 2" descr="http://www.sidewalkdog.com/blog/wp-content/uploads/2014/03/Irish-Wolfhoun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60" y="1660830"/>
            <a:ext cx="5714403" cy="37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a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964" y="1345324"/>
            <a:ext cx="11109435" cy="482214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Biological species concept</a:t>
            </a:r>
            <a:r>
              <a:rPr lang="en-US" sz="2800" dirty="0"/>
              <a:t>: species are groups of actually or potentially interbreeding natural populations which are </a:t>
            </a:r>
            <a:r>
              <a:rPr lang="en-US" sz="2800" b="1" dirty="0" smtClean="0"/>
              <a:t>______________</a:t>
            </a:r>
            <a:r>
              <a:rPr lang="en-US" sz="2800" dirty="0" smtClean="0"/>
              <a:t> </a:t>
            </a:r>
            <a:r>
              <a:rPr lang="en-US" sz="2800" b="1" dirty="0" smtClean="0"/>
              <a:t>___________</a:t>
            </a:r>
            <a:r>
              <a:rPr lang="en-US" sz="2800" dirty="0" smtClean="0"/>
              <a:t> </a:t>
            </a:r>
            <a:r>
              <a:rPr lang="en-US" sz="2800" dirty="0"/>
              <a:t>from other such groups</a:t>
            </a:r>
          </a:p>
          <a:p>
            <a:endParaRPr lang="en-US" sz="2800" dirty="0"/>
          </a:p>
          <a:p>
            <a:r>
              <a:rPr lang="en-US" sz="2800" b="1" dirty="0"/>
              <a:t>Reproductive isolation</a:t>
            </a:r>
            <a:r>
              <a:rPr lang="en-US" sz="2800" dirty="0"/>
              <a:t>: the inability of individuals from two populations to </a:t>
            </a:r>
            <a:r>
              <a:rPr lang="en-US" sz="2800" b="1" dirty="0" smtClean="0"/>
              <a:t>_________________ </a:t>
            </a:r>
            <a:r>
              <a:rPr lang="en-US" sz="2800" dirty="0" smtClean="0"/>
              <a:t>with </a:t>
            </a:r>
            <a:r>
              <a:rPr lang="en-US" sz="2800" dirty="0"/>
              <a:t>each other, thereby making it impossible for gene exchange between the populations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Between 3 million and 15 million species exist on earth</a:t>
            </a:r>
          </a:p>
          <a:p>
            <a:pPr lvl="1"/>
            <a:r>
              <a:rPr lang="en-US" sz="2400" dirty="0"/>
              <a:t>Only 1.8 million species have been described</a:t>
            </a:r>
          </a:p>
          <a:p>
            <a:pPr lvl="1"/>
            <a:r>
              <a:rPr lang="en-US" sz="2400" dirty="0"/>
              <a:t>99% of all species that have existed are extinct!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48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Prezygotic Isolation Mechanisms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>
          <a:xfrm>
            <a:off x="412173" y="1263987"/>
            <a:ext cx="5811206" cy="465398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Gametic Isolation</a:t>
            </a:r>
          </a:p>
          <a:p>
            <a:r>
              <a:rPr lang="en-US" altLang="en-US" sz="2800" dirty="0"/>
              <a:t>Sperm and egg of two species are </a:t>
            </a:r>
            <a:r>
              <a:rPr lang="en-US" altLang="en-US" sz="2800" b="1" dirty="0" smtClean="0"/>
              <a:t>________________</a:t>
            </a:r>
            <a:endParaRPr lang="en-US" altLang="en-US" sz="2800" b="1" dirty="0"/>
          </a:p>
          <a:p>
            <a:pPr lvl="1"/>
            <a:r>
              <a:rPr lang="en-US" altLang="en-US" sz="2400" dirty="0"/>
              <a:t>Receptive membrane proteins cannot recognize each other</a:t>
            </a:r>
          </a:p>
        </p:txBody>
      </p:sp>
      <p:pic>
        <p:nvPicPr>
          <p:cNvPr id="8194" name="Picture 2" descr="http://media1.shmoop.com/images/biology/biobook_speciation_graphi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93" y="1664272"/>
            <a:ext cx="4281565" cy="38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osone.org/article/info:doi/10.1371/journal.pone.0033354.g002/larger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19851"/>
            <a:ext cx="6454674" cy="21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Postzygotic Isolation Mechanisms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958"/>
            <a:ext cx="5327175" cy="273269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Zygote Mortality</a:t>
            </a:r>
          </a:p>
          <a:p>
            <a:r>
              <a:rPr lang="en-US" altLang="en-US" sz="2800" dirty="0"/>
              <a:t>Gametes fuse to form zygote, but zygote fails </a:t>
            </a:r>
            <a:r>
              <a:rPr lang="en-US" altLang="en-US" sz="2800" dirty="0" smtClean="0"/>
              <a:t>to </a:t>
            </a:r>
            <a:r>
              <a:rPr lang="en-US" altLang="en-US" sz="2800" b="1" dirty="0" smtClean="0"/>
              <a:t>________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properly or is spontaneously aborted</a:t>
            </a:r>
          </a:p>
        </p:txBody>
      </p:sp>
      <p:pic>
        <p:nvPicPr>
          <p:cNvPr id="79876" name="Picture 4" descr="Zygo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654" y="1981200"/>
            <a:ext cx="4211145" cy="31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Postzygotic Isolation Mechanisms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half" idx="1"/>
          </p:nvPr>
        </p:nvSpPr>
        <p:spPr>
          <a:xfrm>
            <a:off x="382137" y="1260143"/>
            <a:ext cx="6168787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Hybrid </a:t>
            </a:r>
            <a:r>
              <a:rPr lang="en-US" altLang="en-US" sz="3200" b="1" dirty="0" smtClean="0"/>
              <a:t>_____________</a:t>
            </a:r>
            <a:endParaRPr lang="en-US" altLang="en-US" sz="3200" b="1" dirty="0"/>
          </a:p>
          <a:p>
            <a:pPr lvl="1"/>
            <a:r>
              <a:rPr lang="en-US" altLang="en-US" sz="2800" dirty="0"/>
              <a:t>First generation hybrid forms but shows lower fitness</a:t>
            </a:r>
          </a:p>
          <a:p>
            <a:pPr marL="0" indent="0" eaLnBrk="1" hangingPunct="1">
              <a:buNone/>
            </a:pPr>
            <a:endParaRPr lang="en-US" altLang="en-US" sz="3200" b="1" dirty="0"/>
          </a:p>
          <a:p>
            <a:pPr eaLnBrk="1" hangingPunct="1"/>
            <a:r>
              <a:rPr lang="en-US" altLang="en-US" sz="3200" b="1" dirty="0"/>
              <a:t>Hybrid </a:t>
            </a:r>
            <a:r>
              <a:rPr lang="en-US" altLang="en-US" sz="3200" b="1" dirty="0" smtClean="0"/>
              <a:t>_____________</a:t>
            </a:r>
            <a:endParaRPr lang="en-US" altLang="en-US" sz="3200" b="1" dirty="0"/>
          </a:p>
          <a:p>
            <a:pPr lvl="1"/>
            <a:r>
              <a:rPr lang="en-US" altLang="en-US" sz="2800" dirty="0"/>
              <a:t>Viable hybrid offspring are sterile</a:t>
            </a:r>
          </a:p>
          <a:p>
            <a:pPr lvl="2"/>
            <a:r>
              <a:rPr lang="en-US" altLang="en-US" sz="2400" dirty="0"/>
              <a:t>Mule (male donkey X female horse)</a:t>
            </a:r>
          </a:p>
          <a:p>
            <a:pPr lvl="2"/>
            <a:r>
              <a:rPr lang="en-US" altLang="en-US" sz="2400" dirty="0"/>
              <a:t>Liger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67" y="1935565"/>
            <a:ext cx="5156574" cy="345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Evolutionary Novelties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54168"/>
            <a:ext cx="6227135" cy="4802792"/>
          </a:xfrm>
        </p:spPr>
        <p:txBody>
          <a:bodyPr>
            <a:normAutofit/>
          </a:bodyPr>
          <a:lstStyle/>
          <a:p>
            <a:r>
              <a:rPr lang="en-US" sz="2800" dirty="0"/>
              <a:t>Novel and complex structures arise from </a:t>
            </a:r>
            <a:r>
              <a:rPr lang="en-US" sz="2800" b="1" dirty="0" smtClean="0"/>
              <a:t>__________________</a:t>
            </a:r>
            <a:r>
              <a:rPr lang="en-US" sz="2800" dirty="0" smtClean="0"/>
              <a:t> </a:t>
            </a:r>
            <a:r>
              <a:rPr lang="en-US" sz="2800" dirty="0"/>
              <a:t>to existing structures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73" y="1354168"/>
            <a:ext cx="4922222" cy="2257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90" y="3688080"/>
            <a:ext cx="7240905" cy="26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Exaptation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44424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Structures that evolved for one function but become </a:t>
            </a:r>
            <a:r>
              <a:rPr lang="en-US" sz="2800" b="1" dirty="0" smtClean="0"/>
              <a:t>___________</a:t>
            </a:r>
            <a:r>
              <a:rPr lang="en-US" sz="2800" dirty="0" smtClean="0"/>
              <a:t> </a:t>
            </a:r>
            <a:r>
              <a:rPr lang="en-US" sz="2800" dirty="0"/>
              <a:t>for another function. </a:t>
            </a:r>
          </a:p>
          <a:p>
            <a:pPr lvl="1"/>
            <a:r>
              <a:rPr lang="en-US" sz="2400" dirty="0"/>
              <a:t>Inner ear bones in mammals</a:t>
            </a:r>
          </a:p>
          <a:p>
            <a:pPr lvl="1"/>
            <a:r>
              <a:rPr lang="en-US" sz="2400" dirty="0"/>
              <a:t>Feathers in birds</a:t>
            </a:r>
          </a:p>
          <a:p>
            <a:pPr lvl="1"/>
            <a:r>
              <a:rPr lang="en-US" sz="2400" dirty="0"/>
              <a:t>Wings in insects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68" y="1181100"/>
            <a:ext cx="4335781" cy="1996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657" y="1326175"/>
            <a:ext cx="1445392" cy="1413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510" y="3215489"/>
            <a:ext cx="6849741" cy="30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Exaptation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4549254" cy="4861560"/>
          </a:xfrm>
        </p:spPr>
        <p:txBody>
          <a:bodyPr/>
          <a:lstStyle/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Tiny wing nubs provide a thermoregulatory benefit, which leads to the selection for greater nub size. </a:t>
            </a:r>
          </a:p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At an intermediate size wing nubs provide an aerodynamic benefit</a:t>
            </a:r>
          </a:p>
          <a:p>
            <a:pPr marL="287338" indent="-287338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/>
              <a:t>Greater wing size is selected for due to aerodynamic benefit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7" y="1295400"/>
            <a:ext cx="628105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of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6091451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Anagenesis</a:t>
            </a:r>
            <a:r>
              <a:rPr lang="en-US" sz="2800" dirty="0"/>
              <a:t>: evolutionary change that occurs </a:t>
            </a:r>
            <a:r>
              <a:rPr lang="en-US" sz="2800" b="1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a lineage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b="1" dirty="0"/>
              <a:t>Cladogenesis: </a:t>
            </a:r>
            <a:r>
              <a:rPr lang="en-US" sz="2800" dirty="0"/>
              <a:t>evolutionary change that results in the formation of a new lineage</a:t>
            </a:r>
          </a:p>
        </p:txBody>
      </p:sp>
      <p:pic>
        <p:nvPicPr>
          <p:cNvPr id="5" name="Picture 5" descr="24_02AnaVCladogenesi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368" y="1363411"/>
            <a:ext cx="4184403" cy="46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41876" y="5863827"/>
            <a:ext cx="1419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Anagenesis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3310" y="5828082"/>
            <a:ext cx="1656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Cladogenesis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39" y="3537554"/>
            <a:ext cx="2702570" cy="26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884" y="173421"/>
            <a:ext cx="11582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/>
              <a:t>Theories of Evolutionary Change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83" y="1324302"/>
            <a:ext cx="5885005" cy="4897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Gradualism</a:t>
            </a:r>
            <a:r>
              <a:rPr lang="en-US" sz="2800" dirty="0"/>
              <a:t>: Small changes over time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Punctuated Equilibrium</a:t>
            </a:r>
            <a:r>
              <a:rPr lang="en-US" sz="2800" dirty="0"/>
              <a:t>: Speciation occurs in </a:t>
            </a:r>
            <a:r>
              <a:rPr lang="en-US" sz="2800" b="1" dirty="0" smtClean="0"/>
              <a:t>_______________</a:t>
            </a:r>
            <a:r>
              <a:rPr lang="en-US" sz="2800" dirty="0" smtClean="0"/>
              <a:t> </a:t>
            </a:r>
            <a:r>
              <a:rPr lang="en-US" sz="2800" dirty="0"/>
              <a:t>with long periods of time with little change and short periods of time with large change</a:t>
            </a:r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5" name="Picture 5" descr="24-17-SpeciationTempo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88940" y="1670611"/>
            <a:ext cx="5482344" cy="4410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953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31" y="210206"/>
            <a:ext cx="10363200" cy="9327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/>
              <a:t>Evolutionary Trends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930" y="1519694"/>
            <a:ext cx="4551671" cy="44434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Evolutionary trends are not </a:t>
            </a:r>
            <a:r>
              <a:rPr lang="en-US" sz="2800" b="1" dirty="0" smtClean="0"/>
              <a:t>______________</a:t>
            </a:r>
            <a:endParaRPr lang="en-US" sz="2800" b="1" dirty="0"/>
          </a:p>
          <a:p>
            <a:r>
              <a:rPr lang="en-US" sz="2400" dirty="0"/>
              <a:t>Interaction between organisms and their current environment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800601" y="1224876"/>
          <a:ext cx="7391400" cy="503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Bitmap Image" r:id="rId4" imgW="6190476" imgH="5619048" progId="PBrush">
                  <p:embed/>
                </p:oleObj>
              </mc:Choice>
              <mc:Fallback>
                <p:oleObj name="Bitmap Image" r:id="rId4" imgW="6190476" imgH="5619048" progId="PBrush">
                  <p:embed/>
                  <p:pic>
                    <p:nvPicPr>
                      <p:cNvPr id="2458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224876"/>
                        <a:ext cx="7391400" cy="50330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99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tic1.squarespace.com/static/5240dde2e4b00424461203e1/t/52536577e4b0d49865bdcc56/1381644862719/Biological-Tax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247634"/>
            <a:ext cx="6180597" cy="50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Classifying Organisms: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H="1">
            <a:off x="660383" y="1247634"/>
            <a:ext cx="8122110" cy="4935898"/>
          </a:xfrm>
        </p:spPr>
        <p:txBody>
          <a:bodyPr>
            <a:normAutofit/>
          </a:bodyPr>
          <a:lstStyle/>
          <a:p>
            <a:r>
              <a:rPr lang="en-US" sz="3200" dirty="0"/>
              <a:t>Domain</a:t>
            </a:r>
          </a:p>
          <a:p>
            <a:r>
              <a:rPr lang="en-US" sz="3200" dirty="0"/>
              <a:t>Kingdom</a:t>
            </a:r>
          </a:p>
          <a:p>
            <a:r>
              <a:rPr lang="en-US" sz="3200" dirty="0"/>
              <a:t>Phylum (plural, </a:t>
            </a:r>
            <a:r>
              <a:rPr lang="en-US" sz="3200" i="1" dirty="0"/>
              <a:t>phyla</a:t>
            </a:r>
            <a:r>
              <a:rPr lang="en-US" sz="3200" dirty="0"/>
              <a:t>)</a:t>
            </a:r>
          </a:p>
          <a:p>
            <a:r>
              <a:rPr lang="en-US" sz="3200" dirty="0"/>
              <a:t>Class</a:t>
            </a:r>
          </a:p>
          <a:p>
            <a:r>
              <a:rPr lang="en-US" sz="3200" dirty="0"/>
              <a:t>Order</a:t>
            </a:r>
          </a:p>
          <a:p>
            <a:r>
              <a:rPr lang="en-US" sz="3200" dirty="0"/>
              <a:t>Family</a:t>
            </a:r>
          </a:p>
          <a:p>
            <a:r>
              <a:rPr lang="en-US" sz="3200" dirty="0"/>
              <a:t>Genus (plural, </a:t>
            </a:r>
            <a:r>
              <a:rPr lang="en-US" sz="3200" i="1" dirty="0"/>
              <a:t>genera</a:t>
            </a:r>
            <a:r>
              <a:rPr lang="en-US" sz="3200" dirty="0"/>
              <a:t>)</a:t>
            </a:r>
          </a:p>
          <a:p>
            <a:r>
              <a:rPr lang="en-US" sz="3200" dirty="0"/>
              <a:t>Species (no specie!)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09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Describing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433" y="1242237"/>
            <a:ext cx="621161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Ways species differ</a:t>
            </a:r>
          </a:p>
          <a:p>
            <a:pPr marL="514350" indent="-282575"/>
            <a:r>
              <a:rPr lang="en-US" sz="2400" dirty="0"/>
              <a:t>Physical appearance</a:t>
            </a:r>
          </a:p>
          <a:p>
            <a:pPr marL="788670" lvl="1" indent="-282575"/>
            <a:r>
              <a:rPr lang="en-US" sz="2100" dirty="0"/>
              <a:t>Adaptations</a:t>
            </a:r>
          </a:p>
          <a:p>
            <a:pPr marL="514350" indent="-282575"/>
            <a:r>
              <a:rPr lang="en-US" sz="2400" dirty="0"/>
              <a:t>Behavior</a:t>
            </a:r>
          </a:p>
          <a:p>
            <a:pPr marL="788670" lvl="1" indent="-282575"/>
            <a:r>
              <a:rPr lang="en-US" sz="2000" dirty="0"/>
              <a:t>Mating behavior</a:t>
            </a:r>
          </a:p>
          <a:p>
            <a:pPr marL="788670" lvl="1" indent="-282575"/>
            <a:r>
              <a:rPr lang="en-US" sz="2000" dirty="0"/>
              <a:t>Vocalizations</a:t>
            </a:r>
          </a:p>
          <a:p>
            <a:pPr marL="514350" indent="-282575"/>
            <a:r>
              <a:rPr lang="en-US" sz="2400" dirty="0"/>
              <a:t>Geographic range</a:t>
            </a:r>
          </a:p>
          <a:p>
            <a:pPr marL="514350" indent="-282575"/>
            <a:r>
              <a:rPr lang="en-US" sz="2400" dirty="0"/>
              <a:t>Habitat type</a:t>
            </a:r>
          </a:p>
          <a:p>
            <a:pPr marL="514350" indent="-282575"/>
            <a:r>
              <a:rPr lang="en-US" sz="2400" dirty="0"/>
              <a:t>Ecological niche</a:t>
            </a:r>
          </a:p>
          <a:p>
            <a:pPr marL="514350" indent="-282575"/>
            <a:r>
              <a:rPr lang="en-US" sz="2400" dirty="0"/>
              <a:t>DNA</a:t>
            </a:r>
          </a:p>
          <a:p>
            <a:pPr marL="788670" lvl="1" indent="-282575"/>
            <a:r>
              <a:rPr lang="en-US" sz="2000" dirty="0"/>
              <a:t>Molecular differences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08" y="2018847"/>
            <a:ext cx="3197687" cy="3292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19" y="2118993"/>
            <a:ext cx="3151871" cy="32296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ysm.nysed.gov/information/aboutus/images/evo-tr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38" y="1943035"/>
            <a:ext cx="2961744" cy="32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Phylogenetic Trees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3476" y="1219200"/>
            <a:ext cx="8141909" cy="4950372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Phylogeny</a:t>
            </a:r>
            <a:r>
              <a:rPr lang="en-US" sz="2800" dirty="0"/>
              <a:t>: evolutionary history of a group of organisms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Ancestral trait</a:t>
            </a:r>
            <a:r>
              <a:rPr lang="en-US" sz="2800" dirty="0"/>
              <a:t>: a characteristic that existed in an ancestor</a:t>
            </a:r>
          </a:p>
          <a:p>
            <a:endParaRPr lang="en-US" sz="2800" dirty="0"/>
          </a:p>
          <a:p>
            <a:r>
              <a:rPr lang="en-US" sz="2800" b="1" dirty="0"/>
              <a:t>Derived trait</a:t>
            </a:r>
            <a:r>
              <a:rPr lang="en-US" sz="2800" dirty="0"/>
              <a:t>: a characteristic that is a modified form of an ancestral trait</a:t>
            </a:r>
          </a:p>
          <a:p>
            <a:endParaRPr lang="en-US" sz="2800" dirty="0"/>
          </a:p>
          <a:p>
            <a:r>
              <a:rPr lang="en-US" sz="2800" b="1" u="sng" dirty="0" smtClean="0"/>
              <a:t>_________________</a:t>
            </a:r>
            <a:r>
              <a:rPr lang="en-US" sz="2800" dirty="0" smtClean="0"/>
              <a:t>: </a:t>
            </a:r>
            <a:r>
              <a:rPr lang="en-US" sz="2800" dirty="0"/>
              <a:t>a shared, derived characteristic</a:t>
            </a:r>
          </a:p>
          <a:p>
            <a:pPr lvl="1"/>
            <a:r>
              <a:rPr lang="en-US" sz="2400" dirty="0"/>
              <a:t>Used to support evolutionary relationships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38" y="627353"/>
            <a:ext cx="5876925" cy="5461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2141" y="3358164"/>
            <a:ext cx="419637" cy="410964"/>
            <a:chOff x="5433027" y="327780"/>
            <a:chExt cx="224367" cy="233119"/>
          </a:xfrm>
        </p:grpSpPr>
        <p:sp>
          <p:nvSpPr>
            <p:cNvPr id="4" name="Oval 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pitchFamily="84" charset="0"/>
              </a:endParaRPr>
            </a:p>
          </p:txBody>
        </p:sp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141" y="4460956"/>
            <a:ext cx="419637" cy="437940"/>
            <a:chOff x="5433027" y="337920"/>
            <a:chExt cx="214677" cy="233119"/>
          </a:xfrm>
        </p:grpSpPr>
        <p:sp>
          <p:nvSpPr>
            <p:cNvPr id="7" name="Oval 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pitchFamily="84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5433027" y="337920"/>
              <a:ext cx="21467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00050" y="437141"/>
            <a:ext cx="4819650" cy="270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Phylogenetic trees can be used to depict taxonomic classification and evolutionary relationships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0" y="3358164"/>
            <a:ext cx="4608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/>
              <a:t>= Last common ancestor between Mustelidae and Canidae</a:t>
            </a:r>
          </a:p>
          <a:p>
            <a:endParaRPr lang="en-US" sz="2400" dirty="0"/>
          </a:p>
          <a:p>
            <a:pPr marL="228600" indent="-228600"/>
            <a:r>
              <a:rPr lang="en-US" sz="2400" dirty="0"/>
              <a:t>= Last common ancestor between coyotes and gray wolves</a:t>
            </a:r>
          </a:p>
        </p:txBody>
      </p:sp>
    </p:spTree>
    <p:extLst>
      <p:ext uri="{BB962C8B-B14F-4D97-AF65-F5344CB8AC3E}">
        <p14:creationId xmlns:p14="http://schemas.microsoft.com/office/powerpoint/2010/main" val="2648401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1374454"/>
            <a:ext cx="7724064" cy="47389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2012" y="4667535"/>
            <a:ext cx="433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Synapomorphies are placed on the phylogeny to depict the groups with the derived traits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55893" y="4176215"/>
            <a:ext cx="736979" cy="873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657834" y="4790364"/>
            <a:ext cx="1075899" cy="354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0" y="5267699"/>
            <a:ext cx="16729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29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3511"/>
            <a:ext cx="5714922" cy="39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  <p:pic>
        <p:nvPicPr>
          <p:cNvPr id="4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" y="1763511"/>
            <a:ext cx="5714922" cy="39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1034" y="1687525"/>
            <a:ext cx="146685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2546" y="1763511"/>
            <a:ext cx="1695450" cy="1101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3049" y="3536058"/>
            <a:ext cx="423068" cy="252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Eggs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5601" y="3527236"/>
            <a:ext cx="110727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624" y="3536499"/>
            <a:ext cx="862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086" y="3947692"/>
            <a:ext cx="273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be rotated on axes and still represent same evolutionary history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75903" y="4079635"/>
            <a:ext cx="945660" cy="1058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02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183130"/>
            <a:ext cx="8105775" cy="3009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Interpreting Phylogenetic Trees</a:t>
            </a:r>
          </a:p>
        </p:txBody>
      </p:sp>
    </p:spTree>
    <p:extLst>
      <p:ext uri="{BB962C8B-B14F-4D97-AF65-F5344CB8AC3E}">
        <p14:creationId xmlns:p14="http://schemas.microsoft.com/office/powerpoint/2010/main" val="2145954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3071"/>
            <a:ext cx="11297265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Constructing a Phylogeny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80411" cy="4937760"/>
          </a:xfrm>
        </p:spPr>
        <p:txBody>
          <a:bodyPr>
            <a:normAutofit/>
          </a:bodyPr>
          <a:lstStyle/>
          <a:p>
            <a:r>
              <a:rPr lang="en-US" sz="2800" b="1" dirty="0"/>
              <a:t>Maximum Parsimony</a:t>
            </a:r>
            <a:r>
              <a:rPr lang="en-US" sz="2800" dirty="0"/>
              <a:t>: adopting the simplest explanation that is consistent with the facts. </a:t>
            </a:r>
          </a:p>
          <a:p>
            <a:pPr lvl="1"/>
            <a:r>
              <a:rPr lang="en-US" sz="2400" dirty="0"/>
              <a:t>Tree which requires the </a:t>
            </a:r>
            <a:r>
              <a:rPr lang="en-US" sz="2400" b="1" dirty="0" smtClean="0"/>
              <a:t>________________________</a:t>
            </a:r>
            <a:r>
              <a:rPr lang="en-US" sz="2400" dirty="0" smtClean="0"/>
              <a:t> </a:t>
            </a:r>
            <a:r>
              <a:rPr lang="en-US" sz="2400" dirty="0"/>
              <a:t>or the number of times a derived trait appears within the phylogenetic tree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35" y="3149422"/>
            <a:ext cx="4512870" cy="3192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0" y="3081801"/>
            <a:ext cx="4483510" cy="31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01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Check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True or False: Given enough time microevolutionary changes can result in speciation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Populations of the individuals that can interbreed but are geographically separated are considered different species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Sympatric speciation occurs when two populations of the same species are geographically separated</a:t>
            </a:r>
          </a:p>
        </p:txBody>
      </p:sp>
    </p:spTree>
    <p:extLst>
      <p:ext uri="{BB962C8B-B14F-4D97-AF65-F5344CB8AC3E}">
        <p14:creationId xmlns:p14="http://schemas.microsoft.com/office/powerpoint/2010/main" val="3158910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of the following is </a:t>
            </a:r>
            <a:r>
              <a:rPr lang="en-US" sz="3200" b="1" u="sng" dirty="0"/>
              <a:t>not</a:t>
            </a:r>
            <a:r>
              <a:rPr lang="en-US" sz="3200" dirty="0"/>
              <a:t> a form of prezygotic isolation?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2800" dirty="0"/>
              <a:t>a. Behavior isolation</a:t>
            </a:r>
          </a:p>
          <a:p>
            <a:pPr marL="0" indent="0">
              <a:buNone/>
            </a:pPr>
            <a:r>
              <a:rPr lang="en-US" sz="2800" dirty="0"/>
              <a:t>		b. Mechanical isolation</a:t>
            </a:r>
          </a:p>
          <a:p>
            <a:pPr marL="0" indent="0">
              <a:buNone/>
            </a:pPr>
            <a:r>
              <a:rPr lang="en-US" sz="2800" dirty="0"/>
              <a:t>		c. Temporal isolation</a:t>
            </a:r>
          </a:p>
          <a:p>
            <a:pPr marL="0" indent="0">
              <a:buNone/>
            </a:pPr>
            <a:r>
              <a:rPr lang="en-US" sz="2800" dirty="0"/>
              <a:t>		d. Hybrid infertility</a:t>
            </a:r>
          </a:p>
          <a:p>
            <a:pPr marL="0" indent="0">
              <a:buNone/>
            </a:pPr>
            <a:r>
              <a:rPr lang="en-US" sz="2800" dirty="0"/>
              <a:t>		e. All of the above are a form of prezygotic isolation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0158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334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names of the listed organisms in the correct location in the phylogeny below. Place the synapomorphies in the correct location on the phylogeny.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924506"/>
            <a:ext cx="5548314" cy="311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6750" y="2314575"/>
            <a:ext cx="369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Species list</a:t>
            </a:r>
            <a:endParaRPr lang="en-US" dirty="0" smtClean="0"/>
          </a:p>
          <a:p>
            <a:r>
              <a:rPr lang="en-US" dirty="0" smtClean="0"/>
              <a:t>Butterfly</a:t>
            </a:r>
          </a:p>
          <a:p>
            <a:r>
              <a:rPr lang="en-US" dirty="0" smtClean="0"/>
              <a:t>Wolf</a:t>
            </a:r>
          </a:p>
          <a:p>
            <a:r>
              <a:rPr lang="en-US" dirty="0" smtClean="0"/>
              <a:t>Coyote</a:t>
            </a:r>
          </a:p>
          <a:p>
            <a:r>
              <a:rPr lang="en-US" dirty="0" smtClean="0"/>
              <a:t>Bear</a:t>
            </a:r>
          </a:p>
          <a:p>
            <a:r>
              <a:rPr lang="en-US" dirty="0" smtClean="0"/>
              <a:t>Eagle</a:t>
            </a:r>
          </a:p>
          <a:p>
            <a:r>
              <a:rPr lang="en-US" dirty="0" smtClean="0"/>
              <a:t>Rabbit</a:t>
            </a:r>
          </a:p>
          <a:p>
            <a:r>
              <a:rPr lang="en-US" dirty="0" smtClean="0"/>
              <a:t>Mouse</a:t>
            </a:r>
          </a:p>
          <a:p>
            <a:endParaRPr lang="en-US" dirty="0" smtClean="0"/>
          </a:p>
          <a:p>
            <a:r>
              <a:rPr lang="en-US" u="sng" dirty="0" smtClean="0"/>
              <a:t>Adaptations</a:t>
            </a:r>
          </a:p>
          <a:p>
            <a:r>
              <a:rPr lang="en-US" dirty="0" smtClean="0"/>
              <a:t>Wings</a:t>
            </a:r>
          </a:p>
          <a:p>
            <a:r>
              <a:rPr lang="en-US" dirty="0" smtClean="0"/>
              <a:t>Backbone</a:t>
            </a:r>
          </a:p>
          <a:p>
            <a:r>
              <a:rPr lang="en-US" dirty="0" smtClean="0"/>
              <a:t>Mammary glands</a:t>
            </a:r>
          </a:p>
          <a:p>
            <a:r>
              <a:rPr lang="en-US" dirty="0" smtClean="0"/>
              <a:t>Carnassial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09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are the two ways that speciation can occur? What are the names of the different processes? Provided an example of each type of </a:t>
            </a:r>
            <a:r>
              <a:rPr lang="en-US" sz="2800" dirty="0" smtClean="0"/>
              <a:t>speciation.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93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of a New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10" y="1219200"/>
            <a:ext cx="11561379" cy="4937760"/>
          </a:xfrm>
        </p:spPr>
        <p:txBody>
          <a:bodyPr>
            <a:normAutofit/>
          </a:bodyPr>
          <a:lstStyle/>
          <a:p>
            <a:r>
              <a:rPr lang="en-US" sz="3200" b="1" dirty="0"/>
              <a:t>Macroevolution</a:t>
            </a:r>
            <a:r>
              <a:rPr lang="en-US" sz="2800" dirty="0"/>
              <a:t>: </a:t>
            </a:r>
            <a:r>
              <a:rPr lang="en-US" sz="3200" dirty="0"/>
              <a:t>Large-scale evolution occurring over long periods of time (geologic time) that results in the formation of new species (speciation)</a:t>
            </a:r>
          </a:p>
          <a:p>
            <a:endParaRPr lang="en-US" sz="2800" dirty="0"/>
          </a:p>
          <a:p>
            <a:r>
              <a:rPr lang="en-US" sz="3200" b="1" dirty="0"/>
              <a:t>Microevolution</a:t>
            </a:r>
            <a:r>
              <a:rPr lang="en-US" sz="3200" dirty="0"/>
              <a:t>: Small-scale evolutionary change resulting from a change of the </a:t>
            </a:r>
            <a:r>
              <a:rPr lang="en-US" sz="3200" b="1" dirty="0" smtClean="0"/>
              <a:t>_________________</a:t>
            </a:r>
            <a:r>
              <a:rPr lang="en-US" sz="3200" dirty="0" smtClean="0"/>
              <a:t> </a:t>
            </a:r>
            <a:r>
              <a:rPr lang="en-US" sz="3200" dirty="0"/>
              <a:t>of a population</a:t>
            </a:r>
          </a:p>
          <a:p>
            <a:endParaRPr lang="en-US" sz="2000" dirty="0"/>
          </a:p>
          <a:p>
            <a:r>
              <a:rPr lang="en-US" sz="3200" b="1" dirty="0"/>
              <a:t>Speciation</a:t>
            </a:r>
            <a:r>
              <a:rPr lang="en-US" sz="3200" dirty="0"/>
              <a:t>: Development of a new species through evolutionary processes 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412124"/>
            <a:ext cx="533400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endParaRPr lang="en-US" sz="2400" dirty="0"/>
          </a:p>
          <a:p>
            <a:pPr>
              <a:buFont typeface="Wingdings 3"/>
              <a:buNone/>
            </a:pPr>
            <a:endParaRPr lang="en-US" sz="2400" dirty="0"/>
          </a:p>
          <a:p>
            <a:pPr>
              <a:buFont typeface="Wingdings 3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6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How Do New Species Arise?</a:t>
            </a:r>
          </a:p>
        </p:txBody>
      </p:sp>
      <p:pic>
        <p:nvPicPr>
          <p:cNvPr id="4" name="Picture 2" descr="http://i.imgur.com/88rIq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18" y="1554464"/>
            <a:ext cx="3560582" cy="39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199"/>
            <a:ext cx="8446718" cy="4981903"/>
          </a:xfrm>
        </p:spPr>
        <p:txBody>
          <a:bodyPr>
            <a:normAutofit lnSpcReduction="10000"/>
          </a:bodyPr>
          <a:lstStyle/>
          <a:p>
            <a:pPr marL="287338" indent="-287338">
              <a:buFont typeface="+mj-lt"/>
              <a:buAutoNum type="arabicPeriod"/>
            </a:pPr>
            <a:r>
              <a:rPr lang="en-US" b="1" dirty="0" smtClean="0"/>
              <a:t>___________ </a:t>
            </a:r>
            <a:r>
              <a:rPr lang="en-US" dirty="0"/>
              <a:t>separation of population into two or more separate populations that no longer interbreed</a:t>
            </a:r>
          </a:p>
          <a:p>
            <a:pPr marL="796925" lvl="1" indent="-222250"/>
            <a:r>
              <a:rPr lang="en-US" dirty="0"/>
              <a:t>Geological event</a:t>
            </a:r>
          </a:p>
          <a:p>
            <a:pPr marL="796925" lvl="1" indent="-222250"/>
            <a:r>
              <a:rPr lang="en-US" dirty="0"/>
              <a:t>Migration into a new area</a:t>
            </a:r>
          </a:p>
          <a:p>
            <a:pPr marL="287338" lvl="1" indent="-287338">
              <a:buNone/>
            </a:pPr>
            <a:endParaRPr lang="en-US" dirty="0"/>
          </a:p>
          <a:p>
            <a:pPr marL="287338" indent="-287338">
              <a:buFont typeface="+mj-lt"/>
              <a:buAutoNum type="arabicPeriod"/>
            </a:pPr>
            <a:r>
              <a:rPr lang="en-US" dirty="0"/>
              <a:t>Shift in allele frequencies of separate populations</a:t>
            </a:r>
          </a:p>
          <a:p>
            <a:pPr marL="796925" lvl="1" indent="-222250"/>
            <a:r>
              <a:rPr lang="en-US" dirty="0"/>
              <a:t>Genetic drift, natural selection, gene flow, sexual selection, mutation</a:t>
            </a:r>
          </a:p>
          <a:p>
            <a:pPr marL="287338" indent="-287338">
              <a:buFont typeface="+mj-lt"/>
              <a:buAutoNum type="arabicPeriod"/>
            </a:pPr>
            <a:endParaRPr lang="en-US" dirty="0"/>
          </a:p>
          <a:p>
            <a:pPr marL="287338" indent="-287338">
              <a:buFont typeface="+mj-lt"/>
              <a:buAutoNum type="arabicPeriod"/>
            </a:pPr>
            <a:r>
              <a:rPr lang="en-US" dirty="0"/>
              <a:t>Changes in allelic frequencies of populations results in differences that prevent individuals from each population from interbreeding with one another</a:t>
            </a:r>
          </a:p>
          <a:p>
            <a:pPr marL="788670" lvl="1" indent="-514350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After Geographic Isolation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69" y="2913672"/>
            <a:ext cx="6272819" cy="3190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243570"/>
            <a:ext cx="11254854" cy="1210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_________ </a:t>
            </a:r>
            <a:r>
              <a:rPr lang="en-US" sz="2800" b="1" dirty="0"/>
              <a:t>speciation</a:t>
            </a:r>
            <a:r>
              <a:rPr lang="en-US" sz="2800" dirty="0"/>
              <a:t>: speciation that results from the geographic isolation of populations by a barrier that prevents interbreeding between populations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4" y="2554989"/>
            <a:ext cx="3661035" cy="37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otropical.birds.cornell.edu/portal/image/image_gallery?uuid=d8ba3e7a-fe2d-40d1-9ea0-7ca9813bc87b&amp;groupId=11003&amp;t=1363023869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310" y="3321757"/>
            <a:ext cx="2545190" cy="2959716"/>
          </a:xfrm>
          <a:prstGeom prst="rect">
            <a:avLst/>
          </a:prstGeom>
          <a:noFill/>
        </p:spPr>
      </p:pic>
      <p:pic>
        <p:nvPicPr>
          <p:cNvPr id="25604" name="Picture 4" descr="http://askabiologist.asu.edu/aab_tools/_media/maps/black_tailed_gnatcatcher_L_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699" y="3321757"/>
            <a:ext cx="3388769" cy="2982116"/>
          </a:xfrm>
          <a:prstGeom prst="rect">
            <a:avLst/>
          </a:prstGeom>
          <a:noFill/>
        </p:spPr>
      </p:pic>
      <p:pic>
        <p:nvPicPr>
          <p:cNvPr id="4098" name="Picture 2" descr="http://birds.audubon.org/sites/default/files/imagecache/bird-full/species_images/Black-tailed_Gnatcatcher_s70-2-048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96" y="443902"/>
            <a:ext cx="3245683" cy="25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eservecalavera.org/wp-content/uploads/2013/01/CA-gnatcatch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0" y="326484"/>
            <a:ext cx="2839468" cy="27139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56968" y="1842480"/>
            <a:ext cx="356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 California gnatcatcher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2175" y="2441465"/>
            <a:ext cx="384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ym typeface="Wingdings" pitchFamily="2" charset="2"/>
              </a:rPr>
              <a:t>Black-tailed gnatcatcher 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44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975" y="501041"/>
            <a:ext cx="5428828" cy="57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9273" y="632093"/>
            <a:ext cx="3928119" cy="54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59"/>
            <a:ext cx="7252570" cy="60097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947" y="4588778"/>
            <a:ext cx="192947" cy="192947"/>
          </a:xfrm>
          <a:prstGeom prst="ellipse">
            <a:avLst/>
          </a:prstGeom>
          <a:solidFill>
            <a:srgbClr val="DC5454"/>
          </a:solidFill>
          <a:ln>
            <a:solidFill>
              <a:srgbClr val="DC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943" y="4921912"/>
            <a:ext cx="192947" cy="192947"/>
          </a:xfrm>
          <a:prstGeom prst="ellipse">
            <a:avLst/>
          </a:prstGeom>
          <a:solidFill>
            <a:srgbClr val="5AD680"/>
          </a:solidFill>
          <a:ln>
            <a:solidFill>
              <a:srgbClr val="5AD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943" y="5255046"/>
            <a:ext cx="192947" cy="192947"/>
          </a:xfrm>
          <a:prstGeom prst="ellipse">
            <a:avLst/>
          </a:prstGeom>
          <a:solidFill>
            <a:srgbClr val="ECEC44"/>
          </a:solidFill>
          <a:ln>
            <a:solidFill>
              <a:srgbClr val="ECE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943" y="5588180"/>
            <a:ext cx="192947" cy="192947"/>
          </a:xfrm>
          <a:prstGeom prst="ellipse">
            <a:avLst/>
          </a:prstGeom>
          <a:solidFill>
            <a:srgbClr val="626EE4"/>
          </a:solidFill>
          <a:ln>
            <a:solidFill>
              <a:srgbClr val="626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891" y="4531362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Elegant tern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890" y="4862579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Cabot’s tern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890" y="5197524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Cayenne tern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890" y="5507326"/>
            <a:ext cx="165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= Sandwich tern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02674" y="3695178"/>
            <a:ext cx="51356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28767" y="2304789"/>
            <a:ext cx="12526" cy="34697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8767" y="5774499"/>
            <a:ext cx="1728592" cy="12526"/>
          </a:xfrm>
          <a:prstGeom prst="line">
            <a:avLst/>
          </a:prstGeom>
          <a:ln w="31750">
            <a:solidFill>
              <a:srgbClr val="626E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41486" y="1102291"/>
            <a:ext cx="12526" cy="21544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32992" y="1102291"/>
            <a:ext cx="1403347" cy="0"/>
          </a:xfrm>
          <a:prstGeom prst="line">
            <a:avLst/>
          </a:prstGeom>
          <a:ln w="31750">
            <a:solidFill>
              <a:srgbClr val="DC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43502" y="3246833"/>
            <a:ext cx="4258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569387" y="2315299"/>
            <a:ext cx="0" cy="208407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69388" y="2321802"/>
            <a:ext cx="1058088" cy="0"/>
          </a:xfrm>
          <a:prstGeom prst="line">
            <a:avLst/>
          </a:prstGeom>
          <a:ln w="31750">
            <a:solidFill>
              <a:srgbClr val="ECE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58877" y="4388863"/>
            <a:ext cx="987972" cy="0"/>
          </a:xfrm>
          <a:prstGeom prst="line">
            <a:avLst/>
          </a:prstGeom>
          <a:ln w="31750">
            <a:solidFill>
              <a:srgbClr val="5AD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://www.larkwire.com/static/content/images/ipad/WBNA1/Elegant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7467" y="133791"/>
            <a:ext cx="2020865" cy="1490597"/>
          </a:xfrm>
          <a:prstGeom prst="rect">
            <a:avLst/>
          </a:prstGeom>
          <a:noFill/>
        </p:spPr>
      </p:pic>
      <p:pic>
        <p:nvPicPr>
          <p:cNvPr id="29702" name="Picture 6" descr="File:Sandwich Tern per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7467" y="5197061"/>
            <a:ext cx="2011427" cy="1366578"/>
          </a:xfrm>
          <a:prstGeom prst="rect">
            <a:avLst/>
          </a:prstGeom>
          <a:noFill/>
        </p:spPr>
      </p:pic>
      <p:pic>
        <p:nvPicPr>
          <p:cNvPr id="23554" name="Picture 2" descr="http://farm7.staticflickr.com/6067/6106668502_613fe1effb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7467" y="3445876"/>
            <a:ext cx="2049731" cy="1476036"/>
          </a:xfrm>
          <a:prstGeom prst="rect">
            <a:avLst/>
          </a:prstGeom>
          <a:noFill/>
        </p:spPr>
      </p:pic>
      <p:pic>
        <p:nvPicPr>
          <p:cNvPr id="23556" name="Picture 4" descr="https://c2.staticflickr.com/4/3568/3463375932_0495407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7467" y="1832075"/>
            <a:ext cx="2018275" cy="134778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7820273" y="2315299"/>
            <a:ext cx="325245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38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1551</Words>
  <Application>Microsoft Office PowerPoint</Application>
  <PresentationFormat>Widescreen</PresentationFormat>
  <Paragraphs>253</Paragraphs>
  <Slides>39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Bookman Old Style</vt:lpstr>
      <vt:lpstr>Calibri</vt:lpstr>
      <vt:lpstr>Gill Sans MT</vt:lpstr>
      <vt:lpstr>Times</vt:lpstr>
      <vt:lpstr>Wingdings</vt:lpstr>
      <vt:lpstr>Wingdings 3</vt:lpstr>
      <vt:lpstr>Origin</vt:lpstr>
      <vt:lpstr>Bitmap Image</vt:lpstr>
      <vt:lpstr>The Outcomes of Evolution</vt:lpstr>
      <vt:lpstr>What is a Species?</vt:lpstr>
      <vt:lpstr>Describing Species</vt:lpstr>
      <vt:lpstr>Evolution of a New Species</vt:lpstr>
      <vt:lpstr>How Do New Species Arise?</vt:lpstr>
      <vt:lpstr>Evolution After Geographic Isolation</vt:lpstr>
      <vt:lpstr>PowerPoint Presentation</vt:lpstr>
      <vt:lpstr>PowerPoint Presentation</vt:lpstr>
      <vt:lpstr>PowerPoint Presentation</vt:lpstr>
      <vt:lpstr>  Allopatric Speciation</vt:lpstr>
      <vt:lpstr>Adaptive Radiation</vt:lpstr>
      <vt:lpstr>Speciation Without Isolation</vt:lpstr>
      <vt:lpstr>Sympatric Speciation </vt:lpstr>
      <vt:lpstr>Sympatric Speciation </vt:lpstr>
      <vt:lpstr>Reproductive Isolating Mechanisms</vt:lpstr>
      <vt:lpstr>Prezygotic Isolation Mechanisms</vt:lpstr>
      <vt:lpstr>Prezygotic Isolation Mechanisms</vt:lpstr>
      <vt:lpstr>Prezygotic Isolation Mechanisms</vt:lpstr>
      <vt:lpstr>Prezygotic Isolation Mechanisms</vt:lpstr>
      <vt:lpstr>Prezygotic Isolation Mechanisms</vt:lpstr>
      <vt:lpstr>Postzygotic Isolation Mechanisms</vt:lpstr>
      <vt:lpstr>Postzygotic Isolation Mechanisms</vt:lpstr>
      <vt:lpstr>Evolutionary Novelties</vt:lpstr>
      <vt:lpstr>Exaptation</vt:lpstr>
      <vt:lpstr>Exaptation</vt:lpstr>
      <vt:lpstr>Evolution of Species</vt:lpstr>
      <vt:lpstr>Theories of Evolutionary Change</vt:lpstr>
      <vt:lpstr>Evolutionary Trends</vt:lpstr>
      <vt:lpstr>Classifying Organisms: Taxonomy</vt:lpstr>
      <vt:lpstr>Phylogenetic Trees </vt:lpstr>
      <vt:lpstr>PowerPoint Presentation</vt:lpstr>
      <vt:lpstr>Interpreting Phylogenetic Trees</vt:lpstr>
      <vt:lpstr>Interpreting Phylogenetic Trees</vt:lpstr>
      <vt:lpstr>Interpreting Phylogenetic Trees</vt:lpstr>
      <vt:lpstr>Constructing a Phylogeny</vt:lpstr>
      <vt:lpstr>Check your Understanding</vt:lpstr>
      <vt:lpstr>Check Your Understanding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Outcomes of Evolutio</dc:title>
  <dc:creator>Tyler Flisik</dc:creator>
  <cp:lastModifiedBy>Flisik, Tyler J.</cp:lastModifiedBy>
  <cp:revision>121</cp:revision>
  <dcterms:created xsi:type="dcterms:W3CDTF">2014-04-28T03:07:52Z</dcterms:created>
  <dcterms:modified xsi:type="dcterms:W3CDTF">2016-11-08T04:29:45Z</dcterms:modified>
</cp:coreProperties>
</file>