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7" r:id="rId2"/>
    <p:sldId id="262" r:id="rId3"/>
    <p:sldId id="266" r:id="rId4"/>
    <p:sldId id="263" r:id="rId5"/>
    <p:sldId id="305" r:id="rId6"/>
    <p:sldId id="265" r:id="rId7"/>
    <p:sldId id="268" r:id="rId8"/>
    <p:sldId id="264" r:id="rId9"/>
    <p:sldId id="271" r:id="rId10"/>
    <p:sldId id="316" r:id="rId11"/>
    <p:sldId id="317" r:id="rId12"/>
    <p:sldId id="275" r:id="rId13"/>
    <p:sldId id="279" r:id="rId14"/>
    <p:sldId id="278" r:id="rId15"/>
    <p:sldId id="318" r:id="rId16"/>
    <p:sldId id="277" r:id="rId17"/>
    <p:sldId id="280" r:id="rId18"/>
    <p:sldId id="281" r:id="rId19"/>
    <p:sldId id="286" r:id="rId20"/>
    <p:sldId id="287" r:id="rId21"/>
    <p:sldId id="312" r:id="rId22"/>
    <p:sldId id="313" r:id="rId23"/>
    <p:sldId id="319" r:id="rId24"/>
    <p:sldId id="320" r:id="rId25"/>
    <p:sldId id="314" r:id="rId26"/>
    <p:sldId id="315" r:id="rId27"/>
    <p:sldId id="288" r:id="rId28"/>
    <p:sldId id="289" r:id="rId29"/>
    <p:sldId id="290" r:id="rId30"/>
    <p:sldId id="321" r:id="rId31"/>
    <p:sldId id="291" r:id="rId32"/>
    <p:sldId id="293" r:id="rId33"/>
    <p:sldId id="285" r:id="rId34"/>
    <p:sldId id="294" r:id="rId35"/>
    <p:sldId id="306" r:id="rId36"/>
    <p:sldId id="307" r:id="rId37"/>
    <p:sldId id="282" r:id="rId38"/>
    <p:sldId id="283" r:id="rId39"/>
    <p:sldId id="297" r:id="rId40"/>
    <p:sldId id="298" r:id="rId41"/>
    <p:sldId id="299" r:id="rId42"/>
    <p:sldId id="300" r:id="rId43"/>
    <p:sldId id="301" r:id="rId44"/>
    <p:sldId id="303" r:id="rId45"/>
    <p:sldId id="304" r:id="rId46"/>
    <p:sldId id="284" r:id="rId47"/>
    <p:sldId id="308" r:id="rId48"/>
    <p:sldId id="309" r:id="rId49"/>
    <p:sldId id="31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9363"/>
    <a:srgbClr val="339966"/>
    <a:srgbClr val="FDFFA7"/>
    <a:srgbClr val="FFFFCC"/>
    <a:srgbClr val="8D8051"/>
    <a:srgbClr val="A49560"/>
    <a:srgbClr val="9789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1" autoAdjust="0"/>
    <p:restoredTop sz="91250" autoAdjust="0"/>
  </p:normalViewPr>
  <p:slideViewPr>
    <p:cSldViewPr snapToGrid="0">
      <p:cViewPr varScale="1">
        <p:scale>
          <a:sx n="59" d="100"/>
          <a:sy n="59" d="100"/>
        </p:scale>
        <p:origin x="78" y="13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FBDC4-D5AB-41F9-9ABD-8C4815EF65FC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7CE4E-517E-4FF8-BBC3-0F9C9C891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52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47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/>
              <a:t>Trypanosomes</a:t>
            </a:r>
            <a:r>
              <a:rPr lang="en-US" b="0" dirty="0"/>
              <a:t> has ability to switch membrane proteins to avoid</a:t>
            </a:r>
            <a:r>
              <a:rPr lang="en-US" b="0" baseline="0" dirty="0"/>
              <a:t> detection by immune system cells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5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24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3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err="1"/>
              <a:t>Coenocytic</a:t>
            </a:r>
            <a:r>
              <a:rPr lang="en-US" dirty="0"/>
              <a:t> hyphae: lacks divisions between cells of branching,</a:t>
            </a:r>
            <a:r>
              <a:rPr lang="en-US" baseline="0" dirty="0"/>
              <a:t> filamentous structures (hyphae)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Fungi have chitin cell wall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Can grow</a:t>
            </a:r>
            <a:r>
              <a:rPr lang="en-US" baseline="0" dirty="0"/>
              <a:t> on eggs or scales of fish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Causing sudden oak death disease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3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0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31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63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88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18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Nitrogen and phosphorus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4EA2D-6388-4827-9B9E-B11B8EA3F2B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78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801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201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64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23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6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8772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303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dirty="0"/>
              <a:t>Distinctive circular</a:t>
            </a:r>
            <a:r>
              <a:rPr lang="en-US" i="0" baseline="0" dirty="0"/>
              <a:t> proteins in the plasma membrane, which synthesize the cellulose microfibrils in the cell wall.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baseline="0" dirty="0"/>
              <a:t>Phragmoplast: group of microtubules that forms between the daughter nuclei of the dividing cell. Cell plate develops inside of phragmoplast.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i="0" baseline="0" dirty="0" err="1"/>
              <a:t>Proxisome</a:t>
            </a:r>
            <a:r>
              <a:rPr lang="en-US" i="0" baseline="0" dirty="0"/>
              <a:t> enzymes:</a:t>
            </a:r>
            <a:endParaRPr lang="en-US" i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23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185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68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430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660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18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94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65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05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43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61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7CE4E-517E-4FF8-BBC3-0F9C9C8915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79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2/24/2020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455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2/24/2020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75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2/24/2020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16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6051" y="1766888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7134" y="1766888"/>
            <a:ext cx="5077884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45614-882F-4EA3-A3D6-9EBC999EE2F6}" type="slidenum">
              <a:rPr lang="en-US">
                <a:solidFill>
                  <a:srgbClr val="4E3B3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78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0005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7406D"/>
              </a:solidFill>
            </a:endParaRP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7406D"/>
              </a:solidFill>
            </a:endParaRPr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C86FCF-4662-4D4C-B201-AF3D76A45C64}" type="slidenum">
              <a:rPr lang="en-US">
                <a:solidFill>
                  <a:srgbClr val="17406D"/>
                </a:solidFill>
              </a:rPr>
              <a:pPr/>
              <a:t>‹#›</a:t>
            </a:fld>
            <a:endParaRPr lang="en-US">
              <a:solidFill>
                <a:srgbClr val="1740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99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2/24/2020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77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2/24/2020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19797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2/24/2020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90063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2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2/24/2020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97414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2/24/2020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27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2/24/2020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92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3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2/24/2020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019002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2/24/2020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804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2/24/2020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75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gif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Fvob6L8q3I8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oleObject" Target="../embeddings/oleObject3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25600" y="3394662"/>
            <a:ext cx="9144000" cy="1477124"/>
          </a:xfrm>
        </p:spPr>
        <p:txBody>
          <a:bodyPr>
            <a:noAutofit/>
          </a:bodyPr>
          <a:lstStyle/>
          <a:p>
            <a:br>
              <a:rPr lang="en-US" sz="4000" dirty="0"/>
            </a:br>
            <a:r>
              <a:rPr lang="en-US" sz="5400" dirty="0"/>
              <a:t>Protists</a:t>
            </a:r>
            <a:endParaRPr lang="en-US" sz="4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28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7032" y="1236024"/>
            <a:ext cx="101210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“I strongly encourage you to never use the word “bore” or “boring”. It says a lot about a person. It’s hard for me to imagine being “bored”, ever. The world is so exciting and fascinating, yes?”</a:t>
            </a:r>
          </a:p>
          <a:p>
            <a:pPr algn="ctr"/>
            <a:r>
              <a:rPr lang="en-US" sz="2400" dirty="0"/>
              <a:t>-Bill Nye</a:t>
            </a:r>
          </a:p>
        </p:txBody>
      </p:sp>
    </p:spTree>
    <p:extLst>
      <p:ext uri="{BB962C8B-B14F-4D97-AF65-F5344CB8AC3E}">
        <p14:creationId xmlns:p14="http://schemas.microsoft.com/office/powerpoint/2010/main" val="3784491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792" y="4401462"/>
            <a:ext cx="4381222" cy="18316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Excavata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</a:t>
            </a:r>
            <a:r>
              <a:rPr lang="en-US" sz="3400" dirty="0" err="1"/>
              <a:t>Euglenazoans</a:t>
            </a:r>
            <a:r>
              <a:rPr lang="en-US" sz="3400" dirty="0"/>
              <a:t>; Clade</a:t>
            </a:r>
            <a:r>
              <a:rPr lang="en-US" sz="3400" baseline="-25000" dirty="0"/>
              <a:t>2</a:t>
            </a:r>
            <a:r>
              <a:rPr lang="en-US" sz="3400" dirty="0"/>
              <a:t>: </a:t>
            </a:r>
            <a:r>
              <a:rPr lang="en-US" sz="3400" dirty="0" err="1"/>
              <a:t>Euglenids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0108" y="1295400"/>
            <a:ext cx="6458906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</a:t>
            </a:r>
            <a:r>
              <a:rPr lang="en-US" sz="2800" dirty="0"/>
              <a:t>: </a:t>
            </a:r>
            <a:r>
              <a:rPr lang="en-US" sz="2800" i="1" dirty="0"/>
              <a:t>Euglena sp.</a:t>
            </a:r>
          </a:p>
          <a:p>
            <a:r>
              <a:rPr lang="en-US" sz="2800" dirty="0"/>
              <a:t>Crystalline or spiral rod inside of flagella (all </a:t>
            </a:r>
            <a:r>
              <a:rPr lang="en-US" sz="2800" dirty="0" err="1"/>
              <a:t>Euglenazoans</a:t>
            </a:r>
            <a:r>
              <a:rPr lang="en-US" sz="2800" dirty="0"/>
              <a:t>)</a:t>
            </a:r>
          </a:p>
          <a:p>
            <a:r>
              <a:rPr lang="en-US" sz="2800" b="1" u="sng" dirty="0"/>
              <a:t>__________</a:t>
            </a:r>
            <a:r>
              <a:rPr lang="en-US" sz="2800" dirty="0"/>
              <a:t>: photosynthesize when light is present, heterotrophic when its not</a:t>
            </a:r>
          </a:p>
          <a:p>
            <a:r>
              <a:rPr lang="en-US" sz="2800" dirty="0"/>
              <a:t>Flagella emerge from _____________</a:t>
            </a:r>
          </a:p>
          <a:p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768" y="1216232"/>
            <a:ext cx="3947145" cy="23748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9D1E88-7548-444E-9070-DD254A8E7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571" y="3639178"/>
            <a:ext cx="3592830" cy="269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24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799" y="4330087"/>
            <a:ext cx="4720371" cy="1973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Excavata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</a:t>
            </a:r>
            <a:r>
              <a:rPr lang="en-US" sz="3400" dirty="0" err="1"/>
              <a:t>Euglenazoans</a:t>
            </a:r>
            <a:r>
              <a:rPr lang="en-US" sz="3400" dirty="0"/>
              <a:t>; Clade</a:t>
            </a:r>
            <a:r>
              <a:rPr lang="en-US" sz="3400" baseline="-25000" dirty="0"/>
              <a:t>2</a:t>
            </a:r>
            <a:r>
              <a:rPr lang="en-US" sz="3400" dirty="0"/>
              <a:t>: </a:t>
            </a:r>
            <a:r>
              <a:rPr lang="en-US" sz="3400" dirty="0" err="1"/>
              <a:t>Kinetoplastids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70703" y="1219200"/>
            <a:ext cx="6160726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</a:t>
            </a:r>
            <a:r>
              <a:rPr lang="en-US" sz="2800" dirty="0"/>
              <a:t>: </a:t>
            </a:r>
            <a:r>
              <a:rPr lang="en-US" sz="2800" i="1" dirty="0" err="1"/>
              <a:t>Trypanosoma</a:t>
            </a:r>
            <a:r>
              <a:rPr lang="en-US" sz="2800" i="1" dirty="0"/>
              <a:t> sp.</a:t>
            </a:r>
          </a:p>
          <a:p>
            <a:r>
              <a:rPr lang="en-US" sz="2800" dirty="0"/>
              <a:t>Crystalline or spiral rod inside of flagella (all </a:t>
            </a:r>
            <a:r>
              <a:rPr lang="en-US" sz="2800" dirty="0" err="1"/>
              <a:t>Euglenazoans</a:t>
            </a:r>
            <a:r>
              <a:rPr lang="en-US" sz="2800" dirty="0"/>
              <a:t>)</a:t>
            </a:r>
          </a:p>
          <a:p>
            <a:r>
              <a:rPr lang="en-US" sz="2800" b="1" u="sng" dirty="0"/>
              <a:t>_______________</a:t>
            </a:r>
            <a:r>
              <a:rPr lang="en-US" sz="2800" dirty="0"/>
              <a:t>: Single, large mitochondrion</a:t>
            </a:r>
          </a:p>
          <a:p>
            <a:r>
              <a:rPr lang="en-US" sz="2800" dirty="0"/>
              <a:t>African sleeping sickness from tsetse fly</a:t>
            </a:r>
          </a:p>
          <a:p>
            <a:r>
              <a:rPr lang="en-US" sz="2800" dirty="0"/>
              <a:t>Chagas’ disease from kissing bugs</a:t>
            </a:r>
          </a:p>
          <a:p>
            <a:endParaRPr lang="en-US" sz="2800" dirty="0"/>
          </a:p>
        </p:txBody>
      </p:sp>
      <p:pic>
        <p:nvPicPr>
          <p:cNvPr id="4098" name="Picture 2" descr="https://www.bsp.uk.net/public/images/trypanosome-with-e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170" y="1219200"/>
            <a:ext cx="3825593" cy="229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D89644-5711-43EA-B6A6-15F627781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2170" y="3592871"/>
            <a:ext cx="3825592" cy="271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31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err="1"/>
              <a:t>Supergroup</a:t>
            </a:r>
            <a:r>
              <a:rPr lang="en-US" sz="4400" dirty="0"/>
              <a:t>: SAR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18054"/>
            <a:ext cx="4525246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SAR</a:t>
            </a:r>
          </a:p>
          <a:p>
            <a:r>
              <a:rPr lang="en-US" sz="2800" dirty="0" err="1"/>
              <a:t>Starmenopila</a:t>
            </a:r>
            <a:endParaRPr lang="en-US" sz="2800" dirty="0"/>
          </a:p>
          <a:p>
            <a:r>
              <a:rPr lang="en-US" sz="2800" dirty="0"/>
              <a:t>Alveolata</a:t>
            </a:r>
          </a:p>
          <a:p>
            <a:r>
              <a:rPr lang="en-US" sz="2800" dirty="0" err="1"/>
              <a:t>Rizaria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Characteristics of SAR:</a:t>
            </a:r>
          </a:p>
          <a:p>
            <a:r>
              <a:rPr lang="en-US" sz="2400" dirty="0"/>
              <a:t>Secondary endosymbiosis of red algae</a:t>
            </a:r>
          </a:p>
          <a:p>
            <a:r>
              <a:rPr lang="en-US" sz="2400" dirty="0"/>
              <a:t>Similar DNA sequences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846" y="1548198"/>
            <a:ext cx="6599954" cy="418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8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1362" y="1318054"/>
            <a:ext cx="5663514" cy="493776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Characteristics of Stramenopila</a:t>
            </a:r>
            <a:r>
              <a:rPr lang="en-US" dirty="0"/>
              <a:t>:</a:t>
            </a:r>
          </a:p>
          <a:p>
            <a:r>
              <a:rPr lang="en-US" sz="2800" dirty="0"/>
              <a:t>One hairy and one </a:t>
            </a:r>
            <a:r>
              <a:rPr lang="en-US" sz="2800"/>
              <a:t>smooth ______ </a:t>
            </a:r>
            <a:r>
              <a:rPr lang="en-US" sz="2800" dirty="0"/>
              <a:t>(most </a:t>
            </a:r>
            <a:r>
              <a:rPr lang="en-US" sz="2800" dirty="0" err="1"/>
              <a:t>Stramenopiles</a:t>
            </a:r>
            <a:r>
              <a:rPr lang="en-US" sz="2800" dirty="0"/>
              <a:t>)</a:t>
            </a:r>
          </a:p>
          <a:p>
            <a:pPr lvl="1"/>
            <a:r>
              <a:rPr lang="en-US" sz="2400" i="1" dirty="0" err="1"/>
              <a:t>Stramen</a:t>
            </a:r>
            <a:r>
              <a:rPr lang="en-US" sz="2400" dirty="0"/>
              <a:t> = straw; </a:t>
            </a:r>
            <a:r>
              <a:rPr lang="en-US" sz="2400" i="1" dirty="0" err="1"/>
              <a:t>pilos</a:t>
            </a:r>
            <a:r>
              <a:rPr lang="en-US" sz="2400" dirty="0"/>
              <a:t> = hair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Includes:</a:t>
            </a:r>
          </a:p>
          <a:p>
            <a:r>
              <a:rPr lang="en-US" dirty="0"/>
              <a:t>Oomycetes (water molds)</a:t>
            </a:r>
          </a:p>
          <a:p>
            <a:r>
              <a:rPr lang="en-US" dirty="0"/>
              <a:t>Diatoms</a:t>
            </a:r>
          </a:p>
          <a:p>
            <a:r>
              <a:rPr lang="en-US" dirty="0"/>
              <a:t>Golden algae (</a:t>
            </a:r>
            <a:r>
              <a:rPr lang="en-US" dirty="0" err="1"/>
              <a:t>Chyrsophyta</a:t>
            </a:r>
            <a:r>
              <a:rPr lang="en-US" dirty="0"/>
              <a:t>)</a:t>
            </a:r>
          </a:p>
          <a:p>
            <a:r>
              <a:rPr lang="en-US" dirty="0"/>
              <a:t>Brown algae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Stramenopila</a:t>
            </a:r>
          </a:p>
        </p:txBody>
      </p:sp>
      <p:pic>
        <p:nvPicPr>
          <p:cNvPr id="5" name="Picture 4" descr="28_13Stramenophile_L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724" y="1447391"/>
            <a:ext cx="5189838" cy="262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724" y="4375711"/>
            <a:ext cx="5262768" cy="16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89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718267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</a:t>
            </a:r>
            <a:r>
              <a:rPr lang="en-US" sz="2800" dirty="0"/>
              <a:t>: water molds</a:t>
            </a:r>
          </a:p>
          <a:p>
            <a:r>
              <a:rPr lang="en-US" sz="2800" dirty="0"/>
              <a:t>Cellulose cell wall</a:t>
            </a:r>
          </a:p>
          <a:p>
            <a:r>
              <a:rPr lang="en-US" sz="2800" dirty="0"/>
              <a:t>__________ hyphae</a:t>
            </a:r>
          </a:p>
          <a:p>
            <a:r>
              <a:rPr lang="en-US" sz="2800" dirty="0"/>
              <a:t>Heterotrophic decomposers</a:t>
            </a:r>
          </a:p>
          <a:p>
            <a:r>
              <a:rPr lang="en-US" sz="2800" dirty="0"/>
              <a:t>Some parasitic</a:t>
            </a:r>
          </a:p>
          <a:p>
            <a:r>
              <a:rPr lang="en-US" sz="2800" dirty="0"/>
              <a:t>Caused __________and French Wine Crisis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Stramenopila; Clade</a:t>
            </a:r>
            <a:r>
              <a:rPr lang="en-US" sz="3400" baseline="-25000" dirty="0"/>
              <a:t>2</a:t>
            </a:r>
            <a:r>
              <a:rPr lang="en-US" sz="3400" dirty="0"/>
              <a:t>: </a:t>
            </a:r>
            <a:r>
              <a:rPr lang="en-US" sz="3400" dirty="0" err="1"/>
              <a:t>Oomycota</a:t>
            </a:r>
            <a:endParaRPr lang="en-US" sz="3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349" y="4618347"/>
            <a:ext cx="4699301" cy="1470530"/>
          </a:xfrm>
          <a:prstGeom prst="rect">
            <a:avLst/>
          </a:prstGeom>
        </p:spPr>
      </p:pic>
      <p:pic>
        <p:nvPicPr>
          <p:cNvPr id="6146" name="Picture 2" descr="http://www.apsnet.org/edcenter/intropp/PathogenGroups/Article%20Images/OomycetesEspanol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066" y="1316445"/>
            <a:ext cx="3131322" cy="260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classconnection.s3.amazonaws.com/686/flashcards/1266686/jpg/oomycetes_-_decomposer13363631165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337" y="4090537"/>
            <a:ext cx="3131322" cy="202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482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26542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</a:t>
            </a:r>
            <a:r>
              <a:rPr lang="en-US" sz="2800" dirty="0"/>
              <a:t>: Water molds</a:t>
            </a:r>
          </a:p>
          <a:p>
            <a:r>
              <a:rPr lang="en-US" sz="2800" dirty="0"/>
              <a:t>Cellulose cell wall</a:t>
            </a:r>
          </a:p>
          <a:p>
            <a:r>
              <a:rPr lang="en-US" sz="2800" dirty="0"/>
              <a:t>_____________ hyphae</a:t>
            </a:r>
          </a:p>
          <a:p>
            <a:r>
              <a:rPr lang="en-US" sz="2800" dirty="0"/>
              <a:t>Heterotrophic decomposers</a:t>
            </a:r>
          </a:p>
          <a:p>
            <a:r>
              <a:rPr lang="en-US" sz="2800" dirty="0"/>
              <a:t>Some parasitic</a:t>
            </a:r>
          </a:p>
          <a:p>
            <a:r>
              <a:rPr lang="en-US" sz="2800" dirty="0"/>
              <a:t>Caused ____________</a:t>
            </a:r>
            <a:r>
              <a:rPr lang="en-US" sz="2800" u="sng" dirty="0"/>
              <a:t>,</a:t>
            </a:r>
            <a:r>
              <a:rPr lang="en-US" sz="2800" dirty="0"/>
              <a:t> French wine crisis, and sudden oak death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Stramenopila; Clade</a:t>
            </a:r>
            <a:r>
              <a:rPr lang="en-US" sz="3400" baseline="-25000" dirty="0"/>
              <a:t>2</a:t>
            </a:r>
            <a:r>
              <a:rPr lang="en-US" sz="3400" dirty="0"/>
              <a:t>: </a:t>
            </a:r>
            <a:r>
              <a:rPr lang="en-US" sz="3400" dirty="0" err="1"/>
              <a:t>Oomycota</a:t>
            </a:r>
            <a:endParaRPr lang="en-US" sz="3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349" y="4806290"/>
            <a:ext cx="4699301" cy="1470530"/>
          </a:xfrm>
          <a:prstGeom prst="rect">
            <a:avLst/>
          </a:prstGeom>
        </p:spPr>
      </p:pic>
      <p:pic>
        <p:nvPicPr>
          <p:cNvPr id="6146" name="Picture 2" descr="http://www.apsnet.org/edcenter/intropp/PathogenGroups/Article%20Images/OomycetesEspanol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11" y="1316445"/>
            <a:ext cx="3131322" cy="260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classconnection.s3.amazonaws.com/686/flashcards/1266686/jpg/oomycetes_-_decomposer13363631165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172" y="4090537"/>
            <a:ext cx="3131322" cy="202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289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6150429" cy="493776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Example:</a:t>
            </a:r>
            <a:r>
              <a:rPr lang="en-US" dirty="0"/>
              <a:t> Diatoms</a:t>
            </a:r>
          </a:p>
          <a:p>
            <a:r>
              <a:rPr lang="en-US" sz="2800" dirty="0"/>
              <a:t>Unicellular algae</a:t>
            </a:r>
          </a:p>
          <a:p>
            <a:r>
              <a:rPr lang="en-US" sz="2800" dirty="0"/>
              <a:t>_____ cell wall</a:t>
            </a:r>
          </a:p>
          <a:p>
            <a:r>
              <a:rPr lang="en-US" sz="2800" dirty="0"/>
              <a:t>Important photosynthetic organisms</a:t>
            </a:r>
          </a:p>
          <a:p>
            <a:r>
              <a:rPr lang="en-US" sz="2800" dirty="0"/>
              <a:t>Fossilized diatoms form diatomaceous earth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Stramenopila; Clade</a:t>
            </a:r>
            <a:r>
              <a:rPr lang="en-US" sz="3400" baseline="-25000" dirty="0"/>
              <a:t>2</a:t>
            </a:r>
            <a:r>
              <a:rPr lang="en-US" sz="3400" dirty="0"/>
              <a:t>: Diatoms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219200"/>
            <a:ext cx="4495800" cy="2578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03" y="4686430"/>
            <a:ext cx="4699301" cy="1470530"/>
          </a:xfrm>
          <a:prstGeom prst="rect">
            <a:avLst/>
          </a:prstGeom>
        </p:spPr>
      </p:pic>
      <p:pic>
        <p:nvPicPr>
          <p:cNvPr id="7" name="Picture 2" descr="C:\Documents and Settings\mcooper\Desktop\Bio 2 Pics\Lab 2\Diatom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118" y="3988621"/>
            <a:ext cx="3070412" cy="230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546519" y="5922098"/>
            <a:ext cx="146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 photo</a:t>
            </a:r>
          </a:p>
        </p:txBody>
      </p:sp>
    </p:spTree>
    <p:extLst>
      <p:ext uri="{BB962C8B-B14F-4D97-AF65-F5344CB8AC3E}">
        <p14:creationId xmlns:p14="http://schemas.microsoft.com/office/powerpoint/2010/main" val="4150852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074508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Example:</a:t>
            </a:r>
            <a:r>
              <a:rPr lang="en-US" sz="2800" dirty="0"/>
              <a:t> Golden Algae</a:t>
            </a:r>
          </a:p>
          <a:p>
            <a:r>
              <a:rPr lang="en-US" sz="2800" dirty="0"/>
              <a:t>Yellow and brown carotenoids</a:t>
            </a:r>
          </a:p>
          <a:p>
            <a:pPr lvl="1"/>
            <a:r>
              <a:rPr lang="en-US" sz="2400" b="1" u="sng" dirty="0"/>
              <a:t>____________</a:t>
            </a:r>
          </a:p>
          <a:p>
            <a:r>
              <a:rPr lang="en-US" sz="2800" dirty="0"/>
              <a:t>Bi-flagellated cells</a:t>
            </a:r>
          </a:p>
          <a:p>
            <a:r>
              <a:rPr lang="en-US" sz="2800" dirty="0"/>
              <a:t>Many planktonic</a:t>
            </a:r>
          </a:p>
          <a:p>
            <a:r>
              <a:rPr lang="en-US" sz="2800" dirty="0"/>
              <a:t>Some are mixotrophic</a:t>
            </a:r>
          </a:p>
          <a:p>
            <a:r>
              <a:rPr lang="en-US" sz="2800" dirty="0"/>
              <a:t>Most unicellular, some colonial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Stramenopila; Clade</a:t>
            </a:r>
            <a:r>
              <a:rPr lang="en-US" sz="3400" baseline="-25000" dirty="0"/>
              <a:t>2</a:t>
            </a:r>
            <a:r>
              <a:rPr lang="en-US" sz="3400" dirty="0"/>
              <a:t>: </a:t>
            </a:r>
            <a:r>
              <a:rPr lang="en-US" sz="3400" dirty="0" err="1"/>
              <a:t>Chyrsophyta</a:t>
            </a:r>
            <a:endParaRPr lang="en-US" sz="3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960" y="4750463"/>
            <a:ext cx="4738183" cy="1482697"/>
          </a:xfrm>
          <a:prstGeom prst="rect">
            <a:avLst/>
          </a:prstGeom>
        </p:spPr>
      </p:pic>
      <p:pic>
        <p:nvPicPr>
          <p:cNvPr id="8" name="Picture 2" descr="C:\Documents and Settings\mcooper\Desktop\Bio 2 Pics\Lab 2\Vauchar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087" y="3932873"/>
            <a:ext cx="3066794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837049" y="5787628"/>
            <a:ext cx="146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 photo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583" y="1219200"/>
            <a:ext cx="2710504" cy="29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27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5578929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Example:</a:t>
            </a:r>
            <a:r>
              <a:rPr lang="en-US" sz="2800" dirty="0"/>
              <a:t> Brown algae</a:t>
            </a:r>
          </a:p>
          <a:p>
            <a:r>
              <a:rPr lang="en-US" sz="2800" dirty="0"/>
              <a:t>Multicellular</a:t>
            </a:r>
          </a:p>
          <a:p>
            <a:r>
              <a:rPr lang="en-US" sz="2800" dirty="0"/>
              <a:t>Most marine (temperate coasts)</a:t>
            </a:r>
          </a:p>
          <a:p>
            <a:r>
              <a:rPr lang="en-US" sz="2800" dirty="0"/>
              <a:t>Brown and yellow carotenoids</a:t>
            </a:r>
          </a:p>
          <a:p>
            <a:pPr lvl="1"/>
            <a:r>
              <a:rPr lang="en-US" sz="2400" b="1" u="sng" dirty="0"/>
              <a:t>____________</a:t>
            </a:r>
          </a:p>
          <a:p>
            <a:r>
              <a:rPr lang="en-US" sz="2800" dirty="0"/>
              <a:t>Algin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Stramenopila; Clade</a:t>
            </a:r>
            <a:r>
              <a:rPr lang="en-US" sz="3400" baseline="-25000" dirty="0"/>
              <a:t>2</a:t>
            </a:r>
            <a:r>
              <a:rPr lang="en-US" sz="3400" dirty="0"/>
              <a:t>: Brown Algae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03" y="4686430"/>
            <a:ext cx="4699301" cy="1470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281" y="1450407"/>
            <a:ext cx="4829119" cy="470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74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95400"/>
            <a:ext cx="5497286" cy="4861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Characteristics of Alveolata:</a:t>
            </a:r>
          </a:p>
          <a:p>
            <a:r>
              <a:rPr lang="en-US" sz="2800" dirty="0"/>
              <a:t>Membrane bound sacs (_______)</a:t>
            </a:r>
          </a:p>
          <a:p>
            <a:r>
              <a:rPr lang="en-US" sz="2800" dirty="0"/>
              <a:t>DNA similarities</a:t>
            </a:r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Includes</a:t>
            </a:r>
            <a:r>
              <a:rPr lang="en-US" sz="2800" dirty="0"/>
              <a:t>:</a:t>
            </a:r>
          </a:p>
          <a:p>
            <a:r>
              <a:rPr lang="en-US" sz="2800" dirty="0"/>
              <a:t>Dinoflagellates</a:t>
            </a:r>
          </a:p>
          <a:p>
            <a:r>
              <a:rPr lang="en-US" sz="2800" dirty="0"/>
              <a:t>Apicomplexans</a:t>
            </a:r>
          </a:p>
          <a:p>
            <a:r>
              <a:rPr lang="en-US" sz="2800" dirty="0"/>
              <a:t>Ciliates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Alveolata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588" y="4935792"/>
            <a:ext cx="4552214" cy="1006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724" y="1295400"/>
            <a:ext cx="4635676" cy="312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02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“Protista” Characteristics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sz="quarter" idx="1"/>
          </p:nvPr>
        </p:nvSpPr>
        <p:spPr>
          <a:xfrm>
            <a:off x="609600" y="1219200"/>
            <a:ext cx="11077184" cy="4937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Eukaryotic organisms that are not plants, animals, or fungi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Most are unicellular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Without _________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First eukaryotes arose </a:t>
            </a:r>
            <a:r>
              <a:rPr lang="en-US" sz="24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ea typeface="ＭＳ Ｐゴシック" charset="0"/>
                <a:cs typeface="Times New Roman" panose="02020603050405020304" pitchFamily="18" charset="0"/>
              </a:rPr>
              <a:t>1.5 </a:t>
            </a:r>
            <a:r>
              <a:rPr lang="en-US" sz="2400" dirty="0" err="1">
                <a:ea typeface="ＭＳ Ｐゴシック" charset="0"/>
                <a:cs typeface="Times New Roman" panose="02020603050405020304" pitchFamily="18" charset="0"/>
              </a:rPr>
              <a:t>bya</a:t>
            </a:r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err="1">
                <a:latin typeface="Verdana" charset="0"/>
                <a:ea typeface="ＭＳ Ｐゴシック" charset="0"/>
                <a:cs typeface="ＭＳ Ｐゴシック" charset="0"/>
              </a:rPr>
              <a:t>Protists</a:t>
            </a:r>
            <a:r>
              <a:rPr lang="en-US" sz="2400" b="1" dirty="0">
                <a:latin typeface="Verdana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2400" dirty="0">
                <a:latin typeface="Verdana" charset="0"/>
                <a:ea typeface="ＭＳ Ｐゴシック" charset="0"/>
                <a:cs typeface="ＭＳ Ｐゴシック" charset="0"/>
              </a:rPr>
              <a:t>similar appearing but diverse phyla that are not related through an exclusive common ancestor, which have different life cycles, trophic levels, modes of locomotion and cellular structures. </a:t>
            </a:r>
            <a:endParaRPr lang="en-US" sz="2400" b="1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b="1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dirty="0">
                <a:solidFill>
                  <a:srgbClr val="FF0000"/>
                </a:solidFill>
                <a:latin typeface="Verdana" charset="0"/>
                <a:ea typeface="ＭＳ Ｐゴシック" charset="0"/>
                <a:cs typeface="ＭＳ Ｐゴシック" charset="0"/>
              </a:rPr>
              <a:t>*Cluster</a:t>
            </a:r>
            <a:r>
              <a:rPr lang="en-US" sz="2800" u="sng" dirty="0">
                <a:solidFill>
                  <a:srgbClr val="FF0000"/>
                </a:solidFill>
                <a:latin typeface="Verdana" charset="0"/>
                <a:ea typeface="ＭＳ Ｐゴシック" charset="0"/>
                <a:cs typeface="ＭＳ Ｐゴシック" charset="0"/>
              </a:rPr>
              <a:t>______</a:t>
            </a:r>
            <a:r>
              <a:rPr lang="en-US" sz="2800" dirty="0">
                <a:solidFill>
                  <a:srgbClr val="FF0000"/>
                </a:solidFill>
                <a:latin typeface="Verdana" charset="0"/>
                <a:ea typeface="ＭＳ Ｐゴシック" charset="0"/>
                <a:cs typeface="ＭＳ Ｐゴシック" charset="0"/>
              </a:rPr>
              <a:t> that is under constant debate and revision</a:t>
            </a:r>
          </a:p>
        </p:txBody>
      </p:sp>
    </p:spTree>
    <p:extLst>
      <p:ext uri="{BB962C8B-B14F-4D97-AF65-F5344CB8AC3E}">
        <p14:creationId xmlns:p14="http://schemas.microsoft.com/office/powerpoint/2010/main" val="1728298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074508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Example:</a:t>
            </a:r>
            <a:r>
              <a:rPr lang="en-US" sz="2800" dirty="0"/>
              <a:t> Dinoflagellates</a:t>
            </a:r>
          </a:p>
          <a:p>
            <a:r>
              <a:rPr lang="en-US" sz="2800" dirty="0"/>
              <a:t>Reinforced cellular plates</a:t>
            </a:r>
          </a:p>
          <a:p>
            <a:r>
              <a:rPr lang="en-US" sz="2800" dirty="0"/>
              <a:t>Move via flagella</a:t>
            </a:r>
          </a:p>
          <a:p>
            <a:pPr lvl="1"/>
            <a:r>
              <a:rPr lang="en-US" sz="2400" dirty="0"/>
              <a:t>Flagella in grooves</a:t>
            </a:r>
          </a:p>
          <a:p>
            <a:r>
              <a:rPr lang="en-US" sz="2800" dirty="0"/>
              <a:t>Cause _________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Alveolata; Clade</a:t>
            </a:r>
            <a:r>
              <a:rPr lang="en-US" sz="3400" baseline="-25000" dirty="0"/>
              <a:t>2</a:t>
            </a:r>
            <a:r>
              <a:rPr lang="en-US" sz="3400" dirty="0"/>
              <a:t>: Dinoflagellates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531" y="1341120"/>
            <a:ext cx="3291975" cy="2346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228" y="3886200"/>
            <a:ext cx="2549103" cy="23467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94877" y="5787628"/>
            <a:ext cx="146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 photo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75" y="4362757"/>
            <a:ext cx="5065852" cy="1119525"/>
          </a:xfrm>
          <a:prstGeom prst="rect">
            <a:avLst/>
          </a:prstGeom>
        </p:spPr>
      </p:pic>
      <p:pic>
        <p:nvPicPr>
          <p:cNvPr id="3074" name="Picture 2" descr="http://static6.businessinsider.com/~~/f?id=53382f48eab8ea03100d5df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333" y="3949317"/>
            <a:ext cx="3314084" cy="209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3.bp.blogspot.com/-0BCBw1AnBYw/TnDNq_uzSJI/AAAAAAAAAWY/N75MB_HJ8sI/s320/Red+Tid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333" y="1364315"/>
            <a:ext cx="3314084" cy="241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374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5011" y="1219200"/>
            <a:ext cx="11653701" cy="1909011"/>
          </a:xfrm>
        </p:spPr>
        <p:txBody>
          <a:bodyPr>
            <a:normAutofit/>
          </a:bodyPr>
          <a:lstStyle/>
          <a:p>
            <a:pPr marL="0" indent="0">
              <a:lnSpc>
                <a:spcPct val="85000"/>
              </a:lnSpc>
              <a:buNone/>
            </a:pPr>
            <a:r>
              <a:rPr lang="en-US" sz="2800" b="1" u="sng" dirty="0"/>
              <a:t>______________</a:t>
            </a:r>
            <a:r>
              <a:rPr lang="en-US" sz="2800" dirty="0"/>
              <a:t>: excessive richness of nutrients in a body of water, frequently due to runoff from agricultural areas on land</a:t>
            </a:r>
          </a:p>
          <a:p>
            <a:pPr>
              <a:lnSpc>
                <a:spcPct val="85000"/>
              </a:lnSpc>
            </a:pPr>
            <a:r>
              <a:rPr lang="en-US" sz="2800" dirty="0"/>
              <a:t>Can cause algal blooms, which is the dense growth of algae and bacteria that can result in __________ where animals die from lack of oxygen (hypoxia).</a:t>
            </a:r>
          </a:p>
          <a:p>
            <a:pPr>
              <a:lnSpc>
                <a:spcPct val="85000"/>
              </a:lnSpc>
            </a:pPr>
            <a:endParaRPr lang="en-US" sz="1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90575" y="112528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Algal Blooms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958" y="3314030"/>
            <a:ext cx="3653882" cy="2521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3BBDC1-C7DC-42EE-BB3F-FCCD5B0F0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840" y="3314030"/>
            <a:ext cx="4833872" cy="2858623"/>
          </a:xfrm>
          <a:prstGeom prst="rect">
            <a:avLst/>
          </a:prstGeom>
        </p:spPr>
      </p:pic>
      <p:pic>
        <p:nvPicPr>
          <p:cNvPr id="10" name="Picture 4" descr="http://3.bp.blogspot.com/-0BCBw1AnBYw/TnDNq_uzSJI/AAAAAAAAAWY/N75MB_HJ8sI/s320/Red+Tid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88" y="3314030"/>
            <a:ext cx="3263690" cy="237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78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D95BE-96CB-49A9-843B-70F3610F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What Causes Dead Zones?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ABD0A-F426-4DE2-B59C-A45580DFBEA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01052" y="1219199"/>
            <a:ext cx="4337432" cy="5025189"/>
          </a:xfrm>
        </p:spPr>
        <p:txBody>
          <a:bodyPr>
            <a:normAutofit lnSpcReduction="10000"/>
          </a:bodyPr>
          <a:lstStyle/>
          <a:p>
            <a:pPr marL="288925" indent="-288925">
              <a:buClrTx/>
              <a:buSzPct val="100000"/>
              <a:buFont typeface="+mj-lt"/>
              <a:buAutoNum type="arabicPeriod"/>
            </a:pPr>
            <a:r>
              <a:rPr lang="en-US" sz="2400" dirty="0"/>
              <a:t>During the summer months nutrient rich runoff from land enters the oceans resulting in eutrophication</a:t>
            </a:r>
          </a:p>
          <a:p>
            <a:pPr marL="288925" indent="-288925">
              <a:buClrTx/>
              <a:buSzPct val="100000"/>
              <a:buFont typeface="+mj-lt"/>
              <a:buAutoNum type="arabicPeriod"/>
            </a:pPr>
            <a:r>
              <a:rPr lang="en-US" sz="2400" dirty="0"/>
              <a:t>Eutrophication along with abundant solar energy leads to massive algal blooms</a:t>
            </a:r>
          </a:p>
          <a:p>
            <a:pPr marL="288925" indent="-288925">
              <a:buClrTx/>
              <a:buSzPct val="100000"/>
              <a:buFont typeface="+mj-lt"/>
              <a:buAutoNum type="arabicPeriod"/>
            </a:pPr>
            <a:r>
              <a:rPr lang="en-US" sz="2400" dirty="0"/>
              <a:t>Dead algae sink to the bottom where bacteria aid in decomposition</a:t>
            </a:r>
          </a:p>
          <a:p>
            <a:pPr marL="288925" indent="-288925">
              <a:buClrTx/>
              <a:buSzPct val="100000"/>
              <a:buFont typeface="+mj-lt"/>
              <a:buAutoNum type="arabicPeriod"/>
            </a:pPr>
            <a:r>
              <a:rPr lang="en-US" sz="2400" dirty="0"/>
              <a:t>Heterotrophic bacteria deplete oxygen available to other organisms forming a hypoxic environment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0A05B1-06F4-40A2-A104-78B9B0CBB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768" y="1219200"/>
            <a:ext cx="7052464" cy="511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86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75EE4D-5098-4911-A516-73A01FBB2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589" y="1525297"/>
            <a:ext cx="6478715" cy="463166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178C8-4013-4C07-9369-5AFA4B20488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5947612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Zooxanthellae</a:t>
            </a:r>
          </a:p>
          <a:p>
            <a:r>
              <a:rPr lang="en-US" sz="2800" dirty="0"/>
              <a:t>Symbiotic dinoflagellate found in the tissue of many marine invertebrates</a:t>
            </a:r>
          </a:p>
          <a:p>
            <a:pPr lvl="1"/>
            <a:r>
              <a:rPr lang="en-US" sz="2500" dirty="0"/>
              <a:t>Photosynthetic zooxanthellae provide hosts with carbon products used for energy and growth </a:t>
            </a:r>
          </a:p>
          <a:p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F764049-45A9-4B74-996E-2F0D52132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0668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Supergroup: SAR</a:t>
            </a:r>
            <a:br>
              <a:rPr lang="en-US" sz="4400" dirty="0"/>
            </a:br>
            <a:r>
              <a:rPr lang="en-US" sz="4400" dirty="0"/>
              <a:t>Clade</a:t>
            </a:r>
            <a:r>
              <a:rPr lang="en-US" sz="4400" baseline="-25000" dirty="0"/>
              <a:t>1</a:t>
            </a:r>
            <a:r>
              <a:rPr lang="en-US" sz="4400" dirty="0"/>
              <a:t>: </a:t>
            </a:r>
            <a:r>
              <a:rPr lang="en-US" sz="4400" dirty="0" err="1"/>
              <a:t>Alveolata</a:t>
            </a:r>
            <a:r>
              <a:rPr lang="en-US" sz="4400" dirty="0"/>
              <a:t>; Clade</a:t>
            </a:r>
            <a:r>
              <a:rPr lang="en-US" sz="4400" baseline="-25000" dirty="0"/>
              <a:t>2</a:t>
            </a:r>
            <a:r>
              <a:rPr lang="en-US" sz="4400" dirty="0"/>
              <a:t>: Dinoflagellates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6B234-A0B4-4296-944C-EDE525894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4186989"/>
            <a:ext cx="3585580" cy="2046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4378F8-95C5-49FB-96FD-AE3F5C1A7B9E}"/>
              </a:ext>
            </a:extLst>
          </p:cNvPr>
          <p:cNvSpPr txBox="1"/>
          <p:nvPr/>
        </p:nvSpPr>
        <p:spPr>
          <a:xfrm>
            <a:off x="4467557" y="4732421"/>
            <a:ext cx="1764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Zooxanthellae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540FC5-92B4-4CA1-84B1-E52CDEB0EECC}"/>
              </a:ext>
            </a:extLst>
          </p:cNvPr>
          <p:cNvCxnSpPr>
            <a:stCxn id="9" idx="1"/>
          </p:cNvCxnSpPr>
          <p:nvPr/>
        </p:nvCxnSpPr>
        <p:spPr>
          <a:xfrm flipH="1">
            <a:off x="3176337" y="4932476"/>
            <a:ext cx="1291220" cy="7063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2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A9A70-2F22-4EDB-B583-3F17212C8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Zooxanthellae and Coral Bleaching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B3DDB8-F567-49C4-BE9B-7103824E4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378" y="1219200"/>
            <a:ext cx="7796463" cy="509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6B26-BE63-496E-AE5F-0E6008892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Algal Blooms and Bioluminescence</a:t>
            </a:r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499B8B39-E4D6-4C46-BDDF-0F915FBC6421}"/>
              </a:ext>
            </a:extLst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23429" y="2880012"/>
            <a:ext cx="6074843" cy="341709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0D5818-A57D-4DD8-8FC0-BCA5AE9201A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" y="1218883"/>
            <a:ext cx="10972800" cy="1548380"/>
          </a:xfrm>
        </p:spPr>
        <p:txBody>
          <a:bodyPr>
            <a:normAutofit/>
          </a:bodyPr>
          <a:lstStyle/>
          <a:p>
            <a:r>
              <a:rPr lang="en-US" sz="2800" dirty="0"/>
              <a:t>Bioluminescence in dinoflagellates is produced by a chemical reaction in the organism</a:t>
            </a:r>
          </a:p>
          <a:p>
            <a:pPr marL="274320" lvl="1" indent="0">
              <a:buNone/>
            </a:pPr>
            <a:r>
              <a:rPr lang="en-US" sz="2400" dirty="0"/>
              <a:t>	          </a:t>
            </a:r>
            <a:r>
              <a:rPr lang="en-US" sz="2800" dirty="0"/>
              <a:t>Luciferin + O2                      Oxyluciferin + </a:t>
            </a:r>
            <a:r>
              <a:rPr lang="en-US" sz="2800" dirty="0">
                <a:ln>
                  <a:solidFill>
                    <a:srgbClr val="00FFFF"/>
                  </a:solidFill>
                </a:ln>
                <a:solidFill>
                  <a:srgbClr val="009999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Light</a:t>
            </a:r>
            <a:r>
              <a:rPr lang="en-US" sz="2800" dirty="0"/>
              <a:t> </a:t>
            </a:r>
            <a:endParaRPr lang="en-US" sz="24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425258B-40C8-4371-9946-160694BFAF0D}"/>
              </a:ext>
            </a:extLst>
          </p:cNvPr>
          <p:cNvCxnSpPr/>
          <p:nvPr/>
        </p:nvCxnSpPr>
        <p:spPr>
          <a:xfrm>
            <a:off x="4724408" y="2418347"/>
            <a:ext cx="193708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64BBAA4-07E6-4E21-85A6-7C7AD7B7268A}"/>
              </a:ext>
            </a:extLst>
          </p:cNvPr>
          <p:cNvSpPr txBox="1"/>
          <p:nvPr/>
        </p:nvSpPr>
        <p:spPr>
          <a:xfrm>
            <a:off x="4884829" y="1993073"/>
            <a:ext cx="1616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Luciferase</a:t>
            </a:r>
          </a:p>
        </p:txBody>
      </p:sp>
    </p:spTree>
    <p:extLst>
      <p:ext uri="{BB962C8B-B14F-4D97-AF65-F5344CB8AC3E}">
        <p14:creationId xmlns:p14="http://schemas.microsoft.com/office/powerpoint/2010/main" val="4250621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D95BE-96CB-49A9-843B-70F3610F1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Algal Blooms and Toxins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ABD0A-F426-4DE2-B59C-A45580DFBEA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76989" y="1298100"/>
            <a:ext cx="6541420" cy="493776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/>
              <a:t>Paralytic Shellfish Poisoning</a:t>
            </a:r>
            <a:r>
              <a:rPr lang="en-US" sz="2800" dirty="0"/>
              <a:t> (PSP): caused by </a:t>
            </a:r>
            <a:r>
              <a:rPr lang="en-US" sz="2800" dirty="0" err="1"/>
              <a:t>saxitonin</a:t>
            </a:r>
            <a:r>
              <a:rPr lang="en-US" sz="2800" dirty="0"/>
              <a:t> produced by dinoflagellates</a:t>
            </a:r>
          </a:p>
          <a:p>
            <a:pPr>
              <a:spcAft>
                <a:spcPts val="1200"/>
              </a:spcAft>
            </a:pPr>
            <a:r>
              <a:rPr lang="en-US" sz="2800" b="1" dirty="0"/>
              <a:t>Neurotoxic Shellfish Poisoning</a:t>
            </a:r>
            <a:r>
              <a:rPr lang="en-US" sz="2800" b="1" dirty="0">
                <a:sym typeface="Wingdings" panose="05000000000000000000" pitchFamily="2" charset="2"/>
              </a:rPr>
              <a:t> </a:t>
            </a:r>
            <a:r>
              <a:rPr lang="en-US" sz="2800" dirty="0">
                <a:sym typeface="Wingdings" panose="05000000000000000000" pitchFamily="2" charset="2"/>
              </a:rPr>
              <a:t>(NSP): caused by</a:t>
            </a:r>
            <a:r>
              <a:rPr lang="en-US" sz="2800" dirty="0"/>
              <a:t> </a:t>
            </a:r>
            <a:r>
              <a:rPr lang="en-US" sz="2800" dirty="0" err="1"/>
              <a:t>brevitoxin</a:t>
            </a:r>
            <a:r>
              <a:rPr lang="en-US" sz="2800" dirty="0"/>
              <a:t> produced by dinoflagellates</a:t>
            </a:r>
          </a:p>
          <a:p>
            <a:pPr>
              <a:spcAft>
                <a:spcPts val="1200"/>
              </a:spcAft>
            </a:pPr>
            <a:r>
              <a:rPr lang="en-US" sz="2800" b="1" dirty="0"/>
              <a:t>Amnesic Shellfish Poisoning</a:t>
            </a:r>
            <a:r>
              <a:rPr lang="en-US" sz="2800" dirty="0"/>
              <a:t> (ASP): caused by domoic acid produced by diatoms</a:t>
            </a:r>
          </a:p>
          <a:p>
            <a:pPr>
              <a:spcAft>
                <a:spcPts val="1200"/>
              </a:spcAft>
            </a:pPr>
            <a:endParaRPr lang="en-US" sz="2800" dirty="0"/>
          </a:p>
          <a:p>
            <a:pPr>
              <a:spcAft>
                <a:spcPts val="1200"/>
              </a:spcAft>
            </a:pPr>
            <a:endParaRPr lang="en-US" sz="2800" dirty="0"/>
          </a:p>
          <a:p>
            <a:pPr>
              <a:spcAft>
                <a:spcPts val="1200"/>
              </a:spcAft>
            </a:pP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80C9A-2FCA-4B60-A0F6-E5375F3B8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493" y="1276725"/>
            <a:ext cx="4663992" cy="498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80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0520" y="1219200"/>
            <a:ext cx="5333588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Example:</a:t>
            </a:r>
            <a:r>
              <a:rPr lang="en-US" sz="2800" dirty="0"/>
              <a:t> </a:t>
            </a:r>
            <a:r>
              <a:rPr lang="en-US" sz="2800" i="1" dirty="0"/>
              <a:t>Plasmodium sp. </a:t>
            </a:r>
          </a:p>
          <a:p>
            <a:r>
              <a:rPr lang="en-US" sz="2800" dirty="0"/>
              <a:t>Animal parasites </a:t>
            </a:r>
          </a:p>
          <a:p>
            <a:r>
              <a:rPr lang="en-US" sz="2800" b="1" dirty="0"/>
              <a:t>Sporozoites: </a:t>
            </a:r>
            <a:r>
              <a:rPr lang="en-US" sz="2800" dirty="0"/>
              <a:t>infectious cells</a:t>
            </a:r>
          </a:p>
          <a:p>
            <a:r>
              <a:rPr lang="en-US" sz="2800" dirty="0"/>
              <a:t>_______ structure</a:t>
            </a:r>
          </a:p>
          <a:p>
            <a:r>
              <a:rPr lang="en-US" sz="2800" dirty="0"/>
              <a:t>Cause malaria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Alveolata; Clade</a:t>
            </a:r>
            <a:r>
              <a:rPr lang="en-US" sz="3400" baseline="-25000" dirty="0"/>
              <a:t>2</a:t>
            </a:r>
            <a:r>
              <a:rPr lang="en-US" sz="3400" dirty="0"/>
              <a:t>: Apicomplexans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063" y="3986866"/>
            <a:ext cx="2346247" cy="22639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42479" y="5863828"/>
            <a:ext cx="146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 photo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501" y="4585448"/>
            <a:ext cx="162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Plasmodium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584209" y="4799126"/>
            <a:ext cx="1118650" cy="15565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108" y="1358769"/>
            <a:ext cx="6076088" cy="46349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56335" y="5917115"/>
            <a:ext cx="10797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Mosquito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55290" y="2390104"/>
            <a:ext cx="107976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Mosquito</a:t>
            </a:r>
          </a:p>
        </p:txBody>
      </p:sp>
      <p:cxnSp>
        <p:nvCxnSpPr>
          <p:cNvPr id="16" name="Straight Arrow Connector 15"/>
          <p:cNvCxnSpPr>
            <a:stCxn id="14" idx="0"/>
          </p:cNvCxnSpPr>
          <p:nvPr/>
        </p:nvCxnSpPr>
        <p:spPr>
          <a:xfrm flipV="1">
            <a:off x="7795171" y="2105100"/>
            <a:ext cx="233977" cy="2850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0"/>
          </p:cNvCxnSpPr>
          <p:nvPr/>
        </p:nvCxnSpPr>
        <p:spPr>
          <a:xfrm flipV="1">
            <a:off x="8396216" y="5558844"/>
            <a:ext cx="55824" cy="35827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11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131" y="3858859"/>
            <a:ext cx="3232272" cy="22237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5957455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Examples:</a:t>
            </a:r>
            <a:r>
              <a:rPr lang="en-US" sz="2800" dirty="0"/>
              <a:t> </a:t>
            </a:r>
            <a:r>
              <a:rPr lang="en-US" sz="2800" i="1" dirty="0"/>
              <a:t>Paramecium sp., Vorticella sp.  </a:t>
            </a:r>
          </a:p>
          <a:p>
            <a:r>
              <a:rPr lang="en-US" sz="2800" dirty="0"/>
              <a:t>Most are predatory</a:t>
            </a:r>
          </a:p>
          <a:p>
            <a:r>
              <a:rPr lang="en-US" sz="2800" dirty="0"/>
              <a:t>Two types of nuclei</a:t>
            </a:r>
          </a:p>
          <a:p>
            <a:pPr lvl="1"/>
            <a:r>
              <a:rPr lang="en-US" sz="2400" b="1" dirty="0"/>
              <a:t>Micronuclei and Macronuclei</a:t>
            </a:r>
          </a:p>
          <a:p>
            <a:r>
              <a:rPr lang="en-US" sz="2800" b="1" u="sng" dirty="0"/>
              <a:t>____________</a:t>
            </a:r>
            <a:r>
              <a:rPr lang="en-US" sz="2800" dirty="0"/>
              <a:t>: exchange of micronuclei without reproduction</a:t>
            </a:r>
          </a:p>
          <a:p>
            <a:r>
              <a:rPr lang="en-US" sz="2800" dirty="0"/>
              <a:t>Binary fission: asexual reproduction </a:t>
            </a:r>
          </a:p>
          <a:p>
            <a:r>
              <a:rPr lang="en-US" sz="2800" dirty="0"/>
              <a:t>________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Alveolata; Clade</a:t>
            </a:r>
            <a:r>
              <a:rPr lang="en-US" sz="3400" baseline="-25000" dirty="0"/>
              <a:t>2</a:t>
            </a:r>
            <a:r>
              <a:rPr lang="en-US" sz="3400" dirty="0"/>
              <a:t>: Ciliates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09615" y="5713233"/>
            <a:ext cx="146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 photo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863" y="1373474"/>
            <a:ext cx="3233540" cy="23079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609615" y="3312050"/>
            <a:ext cx="146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 photo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0785" y="4962665"/>
            <a:ext cx="5067549" cy="1119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81250" y="1373474"/>
            <a:ext cx="171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Spirostomum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641462" y="3845480"/>
            <a:ext cx="1460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Vorticella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34168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95400"/>
            <a:ext cx="5074508" cy="4861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Characteristics of Rhizaria:</a:t>
            </a:r>
          </a:p>
          <a:p>
            <a:r>
              <a:rPr lang="en-US" sz="2800" dirty="0"/>
              <a:t>Amoebas</a:t>
            </a:r>
          </a:p>
          <a:p>
            <a:pPr lvl="1"/>
            <a:r>
              <a:rPr lang="en-US" sz="2400" dirty="0"/>
              <a:t>Thread-like __________</a:t>
            </a:r>
          </a:p>
          <a:p>
            <a:r>
              <a:rPr lang="en-US" sz="2800" dirty="0"/>
              <a:t>DNA similarities</a:t>
            </a:r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Includes</a:t>
            </a:r>
            <a:r>
              <a:rPr lang="en-US" sz="2800" dirty="0"/>
              <a:t>:</a:t>
            </a:r>
          </a:p>
          <a:p>
            <a:r>
              <a:rPr lang="en-US" sz="2800" dirty="0"/>
              <a:t>Foraminiferans</a:t>
            </a:r>
          </a:p>
          <a:p>
            <a:r>
              <a:rPr lang="en-US" sz="2800" dirty="0"/>
              <a:t>Cercozoans</a:t>
            </a:r>
          </a:p>
          <a:p>
            <a:r>
              <a:rPr lang="en-US" sz="2800" dirty="0"/>
              <a:t>Radiolarians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Rhizaria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3" y="4614387"/>
            <a:ext cx="5503430" cy="16949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712" y="1295400"/>
            <a:ext cx="4209192" cy="302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53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00600" y="842010"/>
            <a:ext cx="228600" cy="236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109536"/>
            <a:ext cx="5041900" cy="6579223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201706" y="488043"/>
            <a:ext cx="6279776" cy="5674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800" b="1" dirty="0">
                <a:latin typeface="Verdana" charset="0"/>
                <a:ea typeface="ＭＳ Ｐゴシック" charset="0"/>
                <a:cs typeface="ＭＳ Ｐゴシック" charset="0"/>
              </a:rPr>
              <a:t>Four  </a:t>
            </a:r>
            <a:r>
              <a:rPr lang="en-US" sz="2800" b="1" dirty="0" err="1">
                <a:latin typeface="Verdana" charset="0"/>
                <a:ea typeface="ＭＳ Ｐゴシック" charset="0"/>
                <a:cs typeface="ＭＳ Ｐゴシック" charset="0"/>
              </a:rPr>
              <a:t>Supergroups</a:t>
            </a:r>
            <a:r>
              <a:rPr lang="en-US" sz="2800" b="1" dirty="0">
                <a:latin typeface="Verdana" charset="0"/>
                <a:ea typeface="ＭＳ Ｐゴシック" charset="0"/>
                <a:cs typeface="ＭＳ Ｐゴシック" charset="0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latin typeface="Verdana" charset="0"/>
                <a:ea typeface="ＭＳ Ｐゴシック" charset="0"/>
                <a:cs typeface="ＭＳ Ｐゴシック" charset="0"/>
              </a:rPr>
              <a:t>Excavata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latin typeface="Verdana" charset="0"/>
                <a:ea typeface="ＭＳ Ｐゴシック" charset="0"/>
                <a:cs typeface="ＭＳ Ｐゴシック" charset="0"/>
              </a:rPr>
              <a:t>SAR (Stramenopiles, Alveolata, Rhizaria)</a:t>
            </a:r>
          </a:p>
          <a:p>
            <a:pPr lvl="1">
              <a:lnSpc>
                <a:spcPct val="90000"/>
              </a:lnSpc>
            </a:pPr>
            <a:r>
              <a:rPr lang="en-US" sz="2400" b="1" dirty="0" err="1">
                <a:latin typeface="Verdana" charset="0"/>
                <a:ea typeface="ＭＳ Ｐゴシック" charset="0"/>
                <a:cs typeface="ＭＳ Ｐゴシック" charset="0"/>
              </a:rPr>
              <a:t>Archaeplastida</a:t>
            </a:r>
            <a:r>
              <a:rPr lang="en-US" sz="2400" b="1" dirty="0">
                <a:latin typeface="Verdana" charset="0"/>
                <a:ea typeface="ＭＳ Ｐゴシック" charset="0"/>
                <a:cs typeface="ＭＳ Ｐゴシック" charset="0"/>
              </a:rPr>
              <a:t> </a:t>
            </a:r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lvl="2">
              <a:lnSpc>
                <a:spcPct val="90000"/>
              </a:lnSpc>
            </a:pPr>
            <a:r>
              <a:rPr lang="en-US" sz="2100" dirty="0">
                <a:latin typeface="Verdana" charset="0"/>
                <a:ea typeface="ＭＳ Ｐゴシック" charset="0"/>
                <a:cs typeface="ＭＳ Ｐゴシック" charset="0"/>
              </a:rPr>
              <a:t>Includes land plants</a:t>
            </a:r>
          </a:p>
          <a:p>
            <a:pPr lvl="1">
              <a:lnSpc>
                <a:spcPct val="90000"/>
              </a:lnSpc>
            </a:pPr>
            <a:r>
              <a:rPr lang="en-US" sz="2400" b="1" dirty="0">
                <a:latin typeface="Verdana" charset="0"/>
                <a:ea typeface="ＭＳ Ｐゴシック" charset="0"/>
                <a:cs typeface="ＭＳ Ｐゴシック" charset="0"/>
              </a:rPr>
              <a:t>Unikonta </a:t>
            </a:r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lvl="2">
              <a:lnSpc>
                <a:spcPct val="90000"/>
              </a:lnSpc>
            </a:pPr>
            <a:r>
              <a:rPr lang="en-US" sz="2100" dirty="0">
                <a:latin typeface="Verdana" charset="0"/>
                <a:ea typeface="ＭＳ Ｐゴシック" charset="0"/>
                <a:cs typeface="ＭＳ Ｐゴシック" charset="0"/>
              </a:rPr>
              <a:t>Includes animals and fungi</a:t>
            </a:r>
          </a:p>
          <a:p>
            <a:pPr>
              <a:lnSpc>
                <a:spcPct val="90000"/>
              </a:lnSpc>
              <a:buNone/>
            </a:pPr>
            <a:endParaRPr lang="en-US" sz="2800" b="1" dirty="0"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457200" indent="-457200">
              <a:lnSpc>
                <a:spcPct val="90000"/>
              </a:lnSpc>
              <a:buNone/>
            </a:pPr>
            <a:r>
              <a:rPr lang="en-US" sz="2800" b="1" dirty="0">
                <a:solidFill>
                  <a:schemeClr val="accent6"/>
                </a:solidFill>
                <a:latin typeface="Verdana" charset="0"/>
                <a:ea typeface="ＭＳ Ｐゴシック" charset="0"/>
                <a:cs typeface="ＭＳ Ｐゴシック" charset="0"/>
              </a:rPr>
              <a:t>  *Need to know entire phylogeny for test and practicum</a:t>
            </a:r>
          </a:p>
          <a:p>
            <a:pPr>
              <a:lnSpc>
                <a:spcPct val="90000"/>
              </a:lnSpc>
              <a:buNone/>
            </a:pPr>
            <a:endParaRPr lang="en-US" sz="2800" b="1" dirty="0">
              <a:solidFill>
                <a:schemeClr val="accent6"/>
              </a:solidFill>
              <a:latin typeface="Verdana" charset="0"/>
              <a:ea typeface="ＭＳ Ｐゴシック" charset="0"/>
              <a:cs typeface="ＭＳ Ｐゴシック" charset="0"/>
            </a:endParaRPr>
          </a:p>
          <a:p>
            <a:pPr marL="274320" lvl="1" indent="0">
              <a:lnSpc>
                <a:spcPct val="90000"/>
              </a:lnSpc>
              <a:buNone/>
            </a:pPr>
            <a:endParaRPr lang="en-US" sz="2400" dirty="0">
              <a:latin typeface="Verdan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091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20762-BB86-47EC-8E80-33AFCE5DFFC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6176212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Examples: </a:t>
            </a:r>
            <a:r>
              <a:rPr lang="en-US" sz="2800" dirty="0"/>
              <a:t>Foraminiferans</a:t>
            </a:r>
          </a:p>
          <a:p>
            <a:r>
              <a:rPr lang="en-US" dirty="0"/>
              <a:t>Porous, _______________ tests (shells)</a:t>
            </a:r>
          </a:p>
          <a:p>
            <a:pPr lvl="1"/>
            <a:r>
              <a:rPr lang="en-US" sz="2600" i="1" dirty="0"/>
              <a:t>Foramen</a:t>
            </a:r>
            <a:r>
              <a:rPr lang="en-US" sz="2600" dirty="0"/>
              <a:t> (little hole), </a:t>
            </a:r>
            <a:r>
              <a:rPr lang="en-US" sz="2600" i="1" dirty="0" err="1"/>
              <a:t>ferre</a:t>
            </a:r>
            <a:r>
              <a:rPr lang="en-US" sz="2600" dirty="0"/>
              <a:t> (to bear)</a:t>
            </a:r>
          </a:p>
          <a:p>
            <a:r>
              <a:rPr lang="en-US" dirty="0"/>
              <a:t>Thin pseudopodia (false feet) capture food</a:t>
            </a:r>
          </a:p>
          <a:p>
            <a:r>
              <a:rPr lang="en-US" dirty="0"/>
              <a:t>Marine and freshwater</a:t>
            </a:r>
          </a:p>
          <a:p>
            <a:pPr lvl="1"/>
            <a:r>
              <a:rPr lang="en-US" dirty="0"/>
              <a:t>Most are _________ (live on the bottom)</a:t>
            </a:r>
          </a:p>
          <a:p>
            <a:r>
              <a:rPr lang="en-US" dirty="0"/>
              <a:t>Fossilized </a:t>
            </a:r>
            <a:r>
              <a:rPr lang="en-US" dirty="0" err="1"/>
              <a:t>forams</a:t>
            </a:r>
            <a:r>
              <a:rPr lang="en-US" dirty="0"/>
              <a:t> = limestone rock</a:t>
            </a:r>
          </a:p>
          <a:p>
            <a:r>
              <a:rPr lang="en-US" dirty="0"/>
              <a:t>Chemical markers in tests used                        to determine previous climates</a:t>
            </a:r>
          </a:p>
          <a:p>
            <a:endParaRPr lang="en-US" sz="2800" dirty="0"/>
          </a:p>
          <a:p>
            <a:endParaRPr lang="en-US" sz="2400" dirty="0"/>
          </a:p>
        </p:txBody>
      </p:sp>
      <p:pic>
        <p:nvPicPr>
          <p:cNvPr id="4" name="Picture 8" descr="28-28-Foraminiferan">
            <a:extLst>
              <a:ext uri="{FF2B5EF4-FFF2-40B4-BE49-F238E27FC236}">
                <a16:creationId xmlns:a16="http://schemas.microsoft.com/office/drawing/2014/main" id="{CE2C85D2-4BF8-4DF9-B819-78010705A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97517" y="1473828"/>
            <a:ext cx="3485147" cy="2396039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F55683-E1F2-4A42-9DAF-73F1C64DD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517" y="3999757"/>
            <a:ext cx="3495080" cy="2265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CE1E50-20A9-46FF-A4D5-FD2A1A055B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389" y="4616921"/>
            <a:ext cx="2181727" cy="163629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7962D7C-544B-44F8-8534-CDCE12C0E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</p:spPr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Rhizaria; Clade</a:t>
            </a:r>
            <a:r>
              <a:rPr lang="en-US" sz="3400" baseline="-25000" dirty="0"/>
              <a:t>2</a:t>
            </a:r>
            <a:r>
              <a:rPr lang="en-US" sz="3400" dirty="0"/>
              <a:t>: Foraminiferans</a:t>
            </a:r>
          </a:p>
        </p:txBody>
      </p:sp>
    </p:spTree>
    <p:extLst>
      <p:ext uri="{BB962C8B-B14F-4D97-AF65-F5344CB8AC3E}">
        <p14:creationId xmlns:p14="http://schemas.microsoft.com/office/powerpoint/2010/main" val="2932190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84200" y="1295698"/>
            <a:ext cx="5555343" cy="3137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Examples:</a:t>
            </a:r>
            <a:r>
              <a:rPr lang="en-US" sz="2800" dirty="0"/>
              <a:t> Cercozoans</a:t>
            </a:r>
          </a:p>
          <a:p>
            <a:r>
              <a:rPr lang="en-US" sz="2800" dirty="0"/>
              <a:t>Thin pseudopodia</a:t>
            </a:r>
          </a:p>
          <a:p>
            <a:r>
              <a:rPr lang="en-US" sz="2800" b="1" dirty="0"/>
              <a:t>_____________</a:t>
            </a:r>
            <a:r>
              <a:rPr lang="en-US" sz="2800" dirty="0"/>
              <a:t>: photosynthetic structure</a:t>
            </a:r>
          </a:p>
          <a:p>
            <a:r>
              <a:rPr lang="en-US" sz="2800" dirty="0"/>
              <a:t>Marine, freshwater and soil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Rhizaria; Clade</a:t>
            </a:r>
            <a:r>
              <a:rPr lang="en-US" sz="3400" baseline="-25000" dirty="0"/>
              <a:t>2</a:t>
            </a:r>
            <a:r>
              <a:rPr lang="en-US" sz="3400" dirty="0"/>
              <a:t>: Cercozoans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93300" y="5692764"/>
            <a:ext cx="1460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Lab photo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62" y="4432935"/>
            <a:ext cx="5845175" cy="1800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043" y="1336444"/>
            <a:ext cx="5274407" cy="322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43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84200" y="1295698"/>
            <a:ext cx="5651500" cy="31372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Examples:</a:t>
            </a:r>
            <a:r>
              <a:rPr lang="en-US" sz="2800" dirty="0"/>
              <a:t> Radiolarians</a:t>
            </a:r>
          </a:p>
          <a:p>
            <a:r>
              <a:rPr lang="en-US" sz="2800" dirty="0"/>
              <a:t>Silica tests</a:t>
            </a:r>
          </a:p>
          <a:p>
            <a:r>
              <a:rPr lang="en-US" sz="2800" dirty="0"/>
              <a:t>Pseudopodia reinforced with microtubules</a:t>
            </a:r>
          </a:p>
          <a:p>
            <a:r>
              <a:rPr lang="en-US" sz="2800" dirty="0"/>
              <a:t>Mostly marine</a:t>
            </a:r>
          </a:p>
          <a:p>
            <a:pPr lvl="1"/>
            <a:r>
              <a:rPr lang="en-US" sz="2400" dirty="0"/>
              <a:t>______________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SAR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Rhizaria; Clade</a:t>
            </a:r>
            <a:r>
              <a:rPr lang="en-US" sz="3400" baseline="-25000" dirty="0"/>
              <a:t>2</a:t>
            </a:r>
            <a:r>
              <a:rPr lang="en-US" sz="3400" dirty="0"/>
              <a:t>: Radiolarians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93300" y="5692764"/>
            <a:ext cx="1460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Lab photo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526" y="3605805"/>
            <a:ext cx="3532572" cy="24077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0BE5A1-5C31-48E8-9F9C-E33688E20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412" y="1690000"/>
            <a:ext cx="3871296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28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Supergroup</a:t>
            </a:r>
            <a:r>
              <a:rPr lang="en-US" sz="4000" dirty="0"/>
              <a:t>: Archaeplastida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6150429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Characteristics of Archaeplastida:</a:t>
            </a:r>
          </a:p>
          <a:p>
            <a:r>
              <a:rPr lang="en-US" sz="2800" dirty="0"/>
              <a:t>Similar DNA sequences</a:t>
            </a:r>
          </a:p>
          <a:p>
            <a:r>
              <a:rPr lang="en-US" sz="2800" dirty="0"/>
              <a:t>___________ of cyanobacterium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Includes</a:t>
            </a:r>
            <a:r>
              <a:rPr lang="en-US" sz="2800" dirty="0"/>
              <a:t>:</a:t>
            </a:r>
          </a:p>
          <a:p>
            <a:r>
              <a:rPr lang="en-US" sz="2800" dirty="0"/>
              <a:t>Red algae</a:t>
            </a:r>
          </a:p>
          <a:p>
            <a:r>
              <a:rPr lang="en-US" sz="2800" dirty="0"/>
              <a:t>Chlorophytes</a:t>
            </a:r>
          </a:p>
          <a:p>
            <a:r>
              <a:rPr lang="en-US" sz="2800" dirty="0" err="1"/>
              <a:t>Charophytes</a:t>
            </a:r>
            <a:endParaRPr lang="en-US" sz="2800" dirty="0"/>
          </a:p>
          <a:p>
            <a:r>
              <a:rPr lang="en-US" sz="2800" dirty="0"/>
              <a:t>Land plants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543" y="4362450"/>
            <a:ext cx="6900407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32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84200" y="1295697"/>
            <a:ext cx="7480668" cy="366818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b="1" dirty="0"/>
              <a:t>Examples:</a:t>
            </a:r>
            <a:r>
              <a:rPr lang="en-US" sz="2800" dirty="0"/>
              <a:t> </a:t>
            </a:r>
            <a:r>
              <a:rPr lang="en-US" sz="2800" i="1" dirty="0"/>
              <a:t>Chondrus, Coralline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Multicellular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Cellulose cell wall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_______________: </a:t>
            </a:r>
            <a:r>
              <a:rPr lang="en-US" sz="2800" dirty="0"/>
              <a:t>photosynthetic pigment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Mostly marine (warm tropical)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Agar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Lack flagellated gametes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Archaeplastida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Red algae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93300" y="5692764"/>
            <a:ext cx="1460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Lab photo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794165"/>
            <a:ext cx="6045200" cy="1368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598" y="1352284"/>
            <a:ext cx="2654515" cy="25762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93300" y="1291070"/>
            <a:ext cx="1354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Chondrus</a:t>
            </a:r>
          </a:p>
        </p:txBody>
      </p:sp>
      <p:pic>
        <p:nvPicPr>
          <p:cNvPr id="4100" name="Picture 4" descr="http://www.seasonsinthesea.com/photos/kelp/branching-coralline-algae-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88" y="4023019"/>
            <a:ext cx="3288936" cy="219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682421" y="4023019"/>
            <a:ext cx="1354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Coralline</a:t>
            </a:r>
          </a:p>
        </p:txBody>
      </p:sp>
    </p:spTree>
    <p:extLst>
      <p:ext uri="{BB962C8B-B14F-4D97-AF65-F5344CB8AC3E}">
        <p14:creationId xmlns:p14="http://schemas.microsoft.com/office/powerpoint/2010/main" val="29856625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84200" y="1295698"/>
            <a:ext cx="5651500" cy="34127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Example:</a:t>
            </a:r>
            <a:r>
              <a:rPr lang="en-US" sz="3200" dirty="0"/>
              <a:t> </a:t>
            </a:r>
            <a:r>
              <a:rPr lang="en-US" sz="3200" i="1" dirty="0"/>
              <a:t>Ulva, Volvox, </a:t>
            </a:r>
            <a:r>
              <a:rPr lang="en-US" sz="3200" i="1" dirty="0" err="1"/>
              <a:t>Ulothrix</a:t>
            </a:r>
            <a:endParaRPr lang="en-US" sz="3200" i="1" dirty="0"/>
          </a:p>
          <a:p>
            <a:pPr marL="0" indent="0">
              <a:buNone/>
            </a:pPr>
            <a:r>
              <a:rPr lang="en-US" sz="2800" dirty="0"/>
              <a:t>Unicellular, Multicellular, and Colonial</a:t>
            </a:r>
          </a:p>
          <a:p>
            <a:r>
              <a:rPr lang="en-US" sz="2800" dirty="0"/>
              <a:t>Cellulose cell wall</a:t>
            </a:r>
          </a:p>
          <a:p>
            <a:r>
              <a:rPr lang="en-US" sz="2800" dirty="0"/>
              <a:t>Pigments</a:t>
            </a:r>
          </a:p>
          <a:p>
            <a:pPr lvl="1"/>
            <a:r>
              <a:rPr lang="en-US" sz="2400" b="1" u="sng" dirty="0"/>
              <a:t>_________________</a:t>
            </a:r>
            <a:endParaRPr lang="en-US" sz="2400" b="1" dirty="0"/>
          </a:p>
          <a:p>
            <a:pPr lvl="1"/>
            <a:r>
              <a:rPr lang="en-US" sz="2400" b="1" dirty="0"/>
              <a:t>Carotenoids </a:t>
            </a:r>
            <a:endParaRPr lang="en-US" sz="2400" dirty="0"/>
          </a:p>
          <a:p>
            <a:r>
              <a:rPr lang="en-US" sz="2800" dirty="0"/>
              <a:t>Mostly freshwater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Archaeplastida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Chlorophytes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93300" y="5692764"/>
            <a:ext cx="1460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Lab photo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4823075"/>
            <a:ext cx="6045200" cy="136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631019"/>
            <a:ext cx="2612611" cy="18814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93723" y="1261687"/>
            <a:ext cx="158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Ulva</a:t>
            </a:r>
          </a:p>
        </p:txBody>
      </p:sp>
      <p:pic>
        <p:nvPicPr>
          <p:cNvPr id="9" name="Picture 2" descr="https://upload.wikimedia.org/wikipedia/commons/thumb/e/ee/Mikrofoto.de-volvox-8.jpg/320px-Mikrofoto.de-volvox-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511" y="1654026"/>
            <a:ext cx="2792005" cy="185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299159" y="1284694"/>
            <a:ext cx="144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Volvox</a:t>
            </a:r>
          </a:p>
        </p:txBody>
      </p:sp>
      <p:pic>
        <p:nvPicPr>
          <p:cNvPr id="3074" name="Picture 2" descr="Image result for Ulothri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14" y="3686083"/>
            <a:ext cx="2882980" cy="216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128485" y="5871050"/>
            <a:ext cx="144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Ulothrix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078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84200" y="1143000"/>
            <a:ext cx="5400964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Sister taxa of land plants</a:t>
            </a:r>
          </a:p>
          <a:p>
            <a:pPr lvl="1">
              <a:spcBef>
                <a:spcPts val="0"/>
              </a:spcBef>
            </a:pPr>
            <a:r>
              <a:rPr lang="en-US" altLang="en-US" sz="2400" dirty="0"/>
              <a:t>Rings of cellulose synthesizing proteins</a:t>
            </a:r>
          </a:p>
          <a:p>
            <a:pPr lvl="1">
              <a:spcBef>
                <a:spcPts val="0"/>
              </a:spcBef>
            </a:pPr>
            <a:r>
              <a:rPr lang="en-US" altLang="en-US" sz="2400" dirty="0"/>
              <a:t>Peroxisome enzymes</a:t>
            </a:r>
          </a:p>
          <a:p>
            <a:pPr lvl="1">
              <a:spcBef>
                <a:spcPts val="0"/>
              </a:spcBef>
            </a:pPr>
            <a:r>
              <a:rPr lang="en-US" altLang="en-US" sz="2400" dirty="0"/>
              <a:t>Structure of flagellated sperm</a:t>
            </a:r>
          </a:p>
          <a:p>
            <a:pPr lvl="1">
              <a:spcBef>
                <a:spcPts val="0"/>
              </a:spcBef>
            </a:pPr>
            <a:r>
              <a:rPr lang="en-US" altLang="en-US" sz="2400" dirty="0"/>
              <a:t>Formation of ______________</a:t>
            </a:r>
          </a:p>
          <a:p>
            <a:r>
              <a:rPr lang="en-US" sz="2800" dirty="0"/>
              <a:t>Cellulose cell wall</a:t>
            </a:r>
          </a:p>
          <a:p>
            <a:r>
              <a:rPr lang="en-US" sz="2800" dirty="0"/>
              <a:t>Pigments</a:t>
            </a:r>
          </a:p>
          <a:p>
            <a:pPr lvl="1"/>
            <a:r>
              <a:rPr lang="en-US" sz="2400" b="1" dirty="0"/>
              <a:t>Chlorophyll A, B </a:t>
            </a:r>
          </a:p>
          <a:p>
            <a:pPr lvl="1"/>
            <a:r>
              <a:rPr lang="en-US" sz="2400" b="1" dirty="0"/>
              <a:t>Carotenoids </a:t>
            </a:r>
            <a:endParaRPr lang="en-US" sz="2400" dirty="0"/>
          </a:p>
          <a:p>
            <a:r>
              <a:rPr lang="en-US" sz="2800" dirty="0"/>
              <a:t>Mostly freshwater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Archaeplastida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Charophytes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93300" y="5692764"/>
            <a:ext cx="1460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Lab photo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414" y="4893410"/>
            <a:ext cx="4550736" cy="1030186"/>
          </a:xfrm>
          <a:prstGeom prst="rect">
            <a:avLst/>
          </a:prstGeom>
        </p:spPr>
      </p:pic>
      <p:pic>
        <p:nvPicPr>
          <p:cNvPr id="6" name="Picture 4" descr="http://protist.i.hosei.ac.jp/PDB/Images/chlorophyta/spirogyra/group_C/varians/sp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226" y="1499026"/>
            <a:ext cx="2810177" cy="223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136372" y="3715411"/>
            <a:ext cx="144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Spirogyra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9712" y="1499026"/>
            <a:ext cx="3311613" cy="21154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47391" y="3647432"/>
            <a:ext cx="144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Desmid</a:t>
            </a:r>
          </a:p>
        </p:txBody>
      </p:sp>
    </p:spTree>
    <p:extLst>
      <p:ext uri="{BB962C8B-B14F-4D97-AF65-F5344CB8AC3E}">
        <p14:creationId xmlns:p14="http://schemas.microsoft.com/office/powerpoint/2010/main" val="10770319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Supergroup: Unikonta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08316"/>
            <a:ext cx="5905500" cy="5067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Characteristics of Unikonta</a:t>
            </a:r>
            <a:r>
              <a:rPr lang="en-US" sz="2800" dirty="0"/>
              <a:t>:</a:t>
            </a:r>
          </a:p>
          <a:p>
            <a:pPr marL="0" indent="0">
              <a:buNone/>
            </a:pPr>
            <a:r>
              <a:rPr lang="en-US" sz="2800" dirty="0"/>
              <a:t>Two major subgroups (Amoebazoans and Opisthokonts)</a:t>
            </a:r>
          </a:p>
          <a:p>
            <a:r>
              <a:rPr lang="en-US" sz="2800" dirty="0"/>
              <a:t>Within group relationships support with DNA sequencing</a:t>
            </a:r>
          </a:p>
          <a:p>
            <a:r>
              <a:rPr lang="en-US" sz="2800" dirty="0"/>
              <a:t>May have been first group to diverge from eukaryotes</a:t>
            </a:r>
          </a:p>
          <a:p>
            <a:r>
              <a:rPr lang="en-US" sz="2800" dirty="0"/>
              <a:t>Single _______ </a:t>
            </a:r>
          </a:p>
          <a:p>
            <a:r>
              <a:rPr lang="en-US" sz="2800" dirty="0"/>
              <a:t>Lobe or tube shaped ___________</a:t>
            </a:r>
          </a:p>
          <a:p>
            <a:r>
              <a:rPr lang="en-US" sz="2800" dirty="0"/>
              <a:t>Fusion of three genes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027" y="2539055"/>
            <a:ext cx="5180974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00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68680" y="1219200"/>
            <a:ext cx="6511834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Characteristics of Amoebazoans:</a:t>
            </a:r>
          </a:p>
          <a:p>
            <a:r>
              <a:rPr lang="en-US" sz="2800" dirty="0"/>
              <a:t>_________________ pseudopod used for movement and feeding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Includes</a:t>
            </a:r>
            <a:r>
              <a:rPr lang="en-US" sz="2800" dirty="0"/>
              <a:t>: </a:t>
            </a:r>
          </a:p>
          <a:p>
            <a:r>
              <a:rPr lang="en-US" sz="2800" dirty="0"/>
              <a:t>Slime molds</a:t>
            </a:r>
          </a:p>
          <a:p>
            <a:pPr lvl="1"/>
            <a:r>
              <a:rPr lang="en-US" sz="2400" dirty="0"/>
              <a:t>Plasmodial</a:t>
            </a:r>
          </a:p>
          <a:p>
            <a:pPr lvl="1"/>
            <a:r>
              <a:rPr lang="en-US" sz="2400" dirty="0"/>
              <a:t>Cellular</a:t>
            </a:r>
          </a:p>
          <a:p>
            <a:r>
              <a:rPr lang="en-US" sz="2800" dirty="0" err="1"/>
              <a:t>Gymnaoembas</a:t>
            </a:r>
            <a:endParaRPr lang="en-US" sz="2800" dirty="0"/>
          </a:p>
          <a:p>
            <a:r>
              <a:rPr lang="en-US" sz="2800" dirty="0" err="1"/>
              <a:t>Entamoebas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Unikonta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Amoebazoans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3281967"/>
            <a:ext cx="7079297" cy="200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85885" y="4476997"/>
            <a:ext cx="237506" cy="10331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713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</a:t>
            </a:r>
            <a:r>
              <a:rPr lang="en-US" sz="2800" dirty="0"/>
              <a:t>: Plasmodial slime molds</a:t>
            </a:r>
          </a:p>
          <a:p>
            <a:r>
              <a:rPr lang="en-US" sz="2800" dirty="0"/>
              <a:t>Many are brightly colored</a:t>
            </a:r>
          </a:p>
          <a:p>
            <a:r>
              <a:rPr lang="en-US" sz="2800" b="1" dirty="0"/>
              <a:t>_____________</a:t>
            </a:r>
            <a:r>
              <a:rPr lang="en-US" sz="2800" dirty="0"/>
              <a:t>: Single mass of cytoplasm</a:t>
            </a:r>
          </a:p>
          <a:p>
            <a:pPr lvl="1"/>
            <a:r>
              <a:rPr lang="en-US" sz="2400" dirty="0" err="1"/>
              <a:t>Supercell</a:t>
            </a:r>
            <a:endParaRPr lang="en-US" sz="2400" dirty="0"/>
          </a:p>
          <a:p>
            <a:r>
              <a:rPr lang="en-US" sz="2800" dirty="0"/>
              <a:t>Single celled with multiple nuclei</a:t>
            </a:r>
          </a:p>
          <a:p>
            <a:r>
              <a:rPr lang="en-US" sz="2800" dirty="0"/>
              <a:t>Coenocytic hyphae</a:t>
            </a:r>
          </a:p>
          <a:p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Unikonta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Amoebazoans; Clade</a:t>
            </a:r>
            <a:r>
              <a:rPr lang="en-US" sz="3400" baseline="-25000" dirty="0"/>
              <a:t>2</a:t>
            </a:r>
            <a:r>
              <a:rPr lang="en-US" sz="3400" dirty="0"/>
              <a:t>: Slime molds</a:t>
            </a:r>
          </a:p>
        </p:txBody>
      </p:sp>
      <p:pic>
        <p:nvPicPr>
          <p:cNvPr id="5" name="Picture 11" descr="28-29x1-PlasmodialSlimeMo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94251" y="1336365"/>
            <a:ext cx="1885829" cy="2793172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49" y="4129537"/>
            <a:ext cx="6469880" cy="1710708"/>
          </a:xfrm>
          <a:prstGeom prst="rect">
            <a:avLst/>
          </a:prstGeom>
        </p:spPr>
      </p:pic>
      <p:pic>
        <p:nvPicPr>
          <p:cNvPr id="6146" name="Picture 2" descr="http://assets.decodedscience.com/wp-content/uploads/2011/10/dog-vomit-slime-mold-close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3890" y="3973298"/>
            <a:ext cx="3013149" cy="225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656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Eukaryotic Cells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955800" y="1219200"/>
            <a:ext cx="9626599" cy="4809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/>
              <a:t> Animal cell		  		       Plant cell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926167"/>
              </p:ext>
            </p:extLst>
          </p:nvPr>
        </p:nvGraphicFramePr>
        <p:xfrm>
          <a:off x="5761661" y="1937659"/>
          <a:ext cx="6095341" cy="4343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" name="Bitmap Image" r:id="rId4" imgW="7621064" imgH="5428571" progId="Paint.Picture">
                  <p:embed/>
                </p:oleObj>
              </mc:Choice>
              <mc:Fallback>
                <p:oleObj name="Bitmap Image" r:id="rId4" imgW="7621064" imgH="54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661" y="1937659"/>
                        <a:ext cx="6095341" cy="43434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00034"/>
              </p:ext>
            </p:extLst>
          </p:nvPr>
        </p:nvGraphicFramePr>
        <p:xfrm>
          <a:off x="250371" y="1721960"/>
          <a:ext cx="6085114" cy="4290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" name="Bitmap Image" r:id="rId6" imgW="7621064" imgH="5372850" progId="Paint.Picture">
                  <p:embed/>
                </p:oleObj>
              </mc:Choice>
              <mc:Fallback>
                <p:oleObj name="Bitmap Image" r:id="rId6" imgW="7621064" imgH="537285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371" y="1721960"/>
                        <a:ext cx="6085114" cy="42904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154492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01343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</a:t>
            </a:r>
            <a:r>
              <a:rPr lang="en-US" sz="2800" dirty="0"/>
              <a:t>: Cellular slime molds</a:t>
            </a:r>
          </a:p>
          <a:p>
            <a:r>
              <a:rPr lang="en-US" sz="2800" dirty="0"/>
              <a:t>Solitary feeding stage</a:t>
            </a:r>
          </a:p>
          <a:p>
            <a:r>
              <a:rPr lang="en-US" sz="2800" dirty="0"/>
              <a:t>Form asexual fruiting bodies when food stressed</a:t>
            </a:r>
          </a:p>
          <a:p>
            <a:r>
              <a:rPr lang="en-US" sz="2800" dirty="0"/>
              <a:t>_________ hyphae</a:t>
            </a:r>
          </a:p>
          <a:p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Unikonta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Amoebazoans; Clade</a:t>
            </a:r>
            <a:r>
              <a:rPr lang="en-US" sz="3400" baseline="-25000" dirty="0"/>
              <a:t>2</a:t>
            </a:r>
            <a:r>
              <a:rPr lang="en-US" sz="3400" dirty="0"/>
              <a:t>: Slime molds</a:t>
            </a:r>
          </a:p>
        </p:txBody>
      </p:sp>
      <p:pic>
        <p:nvPicPr>
          <p:cNvPr id="5" name="Picture 9" descr="28-30x1-DictyostelColl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7763" y="1295294"/>
            <a:ext cx="5567794" cy="3761014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263" y="4328504"/>
            <a:ext cx="5505090" cy="145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28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5886893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</a:t>
            </a:r>
            <a:r>
              <a:rPr lang="en-US" sz="2800" dirty="0"/>
              <a:t>: Tubulinids (Gymnamoebas)</a:t>
            </a:r>
          </a:p>
          <a:p>
            <a:r>
              <a:rPr lang="en-US" sz="2800" dirty="0"/>
              <a:t>Lobe or tube-shaped pseudopodia</a:t>
            </a:r>
          </a:p>
          <a:p>
            <a:pPr lvl="1"/>
            <a:r>
              <a:rPr lang="en-US" sz="2400" dirty="0"/>
              <a:t>____________ streaming</a:t>
            </a:r>
          </a:p>
          <a:p>
            <a:r>
              <a:rPr lang="en-US" sz="2800" dirty="0"/>
              <a:t>Lack of test</a:t>
            </a:r>
          </a:p>
          <a:p>
            <a:r>
              <a:rPr lang="en-US" sz="2800" dirty="0"/>
              <a:t>Unicellular</a:t>
            </a:r>
          </a:p>
          <a:p>
            <a:r>
              <a:rPr lang="en-US" sz="2800" dirty="0"/>
              <a:t>Mostly heterotrophic</a:t>
            </a:r>
          </a:p>
          <a:p>
            <a:r>
              <a:rPr lang="en-US" sz="2800" dirty="0"/>
              <a:t>Marine, freshwater, and soil</a:t>
            </a:r>
          </a:p>
          <a:p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Unikonta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Amoebazoans; Clade</a:t>
            </a:r>
            <a:r>
              <a:rPr lang="en-US" sz="3400" baseline="-25000" dirty="0"/>
              <a:t>2</a:t>
            </a:r>
            <a:r>
              <a:rPr lang="en-US" sz="3400" dirty="0"/>
              <a:t>: Gymnamoebas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419593" y="5539493"/>
            <a:ext cx="233547" cy="7006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14" y="4774691"/>
            <a:ext cx="5227726" cy="13822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3B9188-4983-4378-BDC0-C0ADFF821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017" y="1877445"/>
            <a:ext cx="4765819" cy="366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572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50164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</a:t>
            </a:r>
            <a:r>
              <a:rPr lang="en-US" sz="2800" dirty="0"/>
              <a:t>: </a:t>
            </a:r>
            <a:r>
              <a:rPr lang="en-US" sz="2800" i="1" dirty="0"/>
              <a:t>Entamoeba histolytica</a:t>
            </a:r>
          </a:p>
          <a:p>
            <a:r>
              <a:rPr lang="en-US" sz="2800" dirty="0"/>
              <a:t>_________</a:t>
            </a:r>
          </a:p>
          <a:p>
            <a:r>
              <a:rPr lang="en-US" sz="2800" dirty="0"/>
              <a:t>Amoebic dysentery</a:t>
            </a:r>
          </a:p>
          <a:p>
            <a:pPr lvl="1"/>
            <a:r>
              <a:rPr lang="en-US" sz="2400" dirty="0"/>
              <a:t>Contaminated drinking water or food</a:t>
            </a:r>
          </a:p>
          <a:p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Unikonta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Amoebazoans; Clade</a:t>
            </a:r>
            <a:r>
              <a:rPr lang="en-US" sz="3400" baseline="-25000" dirty="0"/>
              <a:t>2</a:t>
            </a:r>
            <a:r>
              <a:rPr lang="en-US" sz="3400" dirty="0"/>
              <a:t>: </a:t>
            </a:r>
            <a:r>
              <a:rPr lang="en-US" sz="3400" dirty="0" err="1"/>
              <a:t>Entamoebas</a:t>
            </a:r>
            <a:endParaRPr lang="en-US" sz="3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3739225"/>
            <a:ext cx="2743200" cy="2417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964" y="1337786"/>
            <a:ext cx="2764715" cy="2506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86" y="4330741"/>
            <a:ext cx="6220578" cy="16447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31679" y="5790865"/>
            <a:ext cx="1711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 photo</a:t>
            </a:r>
          </a:p>
        </p:txBody>
      </p:sp>
    </p:spTree>
    <p:extLst>
      <p:ext uri="{BB962C8B-B14F-4D97-AF65-F5344CB8AC3E}">
        <p14:creationId xmlns:p14="http://schemas.microsoft.com/office/powerpoint/2010/main" val="2194381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82168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Characteristics of Opisthokonts:</a:t>
            </a:r>
          </a:p>
          <a:p>
            <a:r>
              <a:rPr lang="en-US" sz="2800" dirty="0"/>
              <a:t>Unicellular or multicellular </a:t>
            </a:r>
          </a:p>
          <a:p>
            <a:r>
              <a:rPr lang="en-US" sz="2800" dirty="0"/>
              <a:t>________ location of flagellum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Includes</a:t>
            </a:r>
            <a:r>
              <a:rPr lang="en-US" sz="2800" dirty="0"/>
              <a:t>: </a:t>
            </a:r>
          </a:p>
          <a:p>
            <a:r>
              <a:rPr lang="en-US" sz="2800" dirty="0"/>
              <a:t>Nucleariids</a:t>
            </a:r>
          </a:p>
          <a:p>
            <a:r>
              <a:rPr lang="en-US" sz="2800" dirty="0"/>
              <a:t>Fungi</a:t>
            </a:r>
          </a:p>
          <a:p>
            <a:r>
              <a:rPr lang="en-US" sz="2800" dirty="0"/>
              <a:t>Choanoflagellates</a:t>
            </a:r>
          </a:p>
          <a:p>
            <a:r>
              <a:rPr lang="en-US" sz="2800" dirty="0"/>
              <a:t>Animals</a:t>
            </a:r>
          </a:p>
          <a:p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Unikonta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Opisthokonts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674" y="3342384"/>
            <a:ext cx="5089212" cy="235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036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82168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Example: </a:t>
            </a:r>
            <a:r>
              <a:rPr lang="en-US" sz="2800" dirty="0"/>
              <a:t>Nucleariids</a:t>
            </a:r>
          </a:p>
          <a:p>
            <a:r>
              <a:rPr lang="en-US" sz="2800" dirty="0"/>
              <a:t>Lack distinctive characteristics</a:t>
            </a:r>
          </a:p>
          <a:p>
            <a:r>
              <a:rPr lang="en-US" sz="2800" dirty="0"/>
              <a:t>Unicellular</a:t>
            </a:r>
          </a:p>
          <a:p>
            <a:r>
              <a:rPr lang="en-US" sz="2800" dirty="0"/>
              <a:t>Posterior flagella</a:t>
            </a:r>
          </a:p>
          <a:p>
            <a:r>
              <a:rPr lang="en-US" sz="2800" dirty="0"/>
              <a:t>Temporary pseudopods</a:t>
            </a:r>
          </a:p>
          <a:p>
            <a:r>
              <a:rPr lang="en-US" sz="2800" dirty="0"/>
              <a:t>Feed on algae and bacteria</a:t>
            </a:r>
          </a:p>
          <a:p>
            <a:r>
              <a:rPr lang="en-US" sz="2800" dirty="0"/>
              <a:t>Closely related to fungi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Unikonta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Opisthokonts; Clade</a:t>
            </a:r>
            <a:r>
              <a:rPr lang="en-US" sz="3400" baseline="-25000" dirty="0"/>
              <a:t>2</a:t>
            </a:r>
            <a:r>
              <a:rPr lang="en-US" sz="3400" dirty="0"/>
              <a:t>: Nucleariids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193" y="3658623"/>
            <a:ext cx="5399631" cy="2498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407" y="1405449"/>
            <a:ext cx="381000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5970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417526"/>
              </p:ext>
            </p:extLst>
          </p:nvPr>
        </p:nvGraphicFramePr>
        <p:xfrm>
          <a:off x="1031359" y="3039434"/>
          <a:ext cx="6326372" cy="3193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Photo Editor Photo" r:id="rId4" imgW="13323810" imgH="6725589" progId="MSPhotoEd.3">
                  <p:embed/>
                </p:oleObj>
              </mc:Choice>
              <mc:Fallback>
                <p:oleObj name="Photo Editor Photo" r:id="rId4" imgW="13323810" imgH="672558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1359" y="3039434"/>
                        <a:ext cx="6326372" cy="31937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82168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Example: </a:t>
            </a:r>
            <a:r>
              <a:rPr lang="en-US" sz="2800" dirty="0"/>
              <a:t>Choanoflagellates</a:t>
            </a:r>
          </a:p>
          <a:p>
            <a:r>
              <a:rPr lang="en-US" sz="2800" dirty="0"/>
              <a:t>Unicellular or colonial</a:t>
            </a:r>
          </a:p>
          <a:p>
            <a:r>
              <a:rPr lang="en-US" sz="2800" dirty="0"/>
              <a:t>___________ feeders</a:t>
            </a:r>
          </a:p>
          <a:p>
            <a:r>
              <a:rPr lang="en-US" sz="2800" dirty="0"/>
              <a:t>Closest relative to animals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Unikonta</a:t>
            </a:r>
            <a:br>
              <a:rPr lang="en-US" sz="3400" dirty="0"/>
            </a:br>
            <a:r>
              <a:rPr lang="en-US" sz="3400" dirty="0"/>
              <a:t>Clade</a:t>
            </a:r>
            <a:r>
              <a:rPr lang="en-US" sz="3400" baseline="-25000" dirty="0"/>
              <a:t>1</a:t>
            </a:r>
            <a:r>
              <a:rPr lang="en-US" sz="3400" dirty="0"/>
              <a:t>: Opisthokonts; Clade</a:t>
            </a:r>
            <a:r>
              <a:rPr lang="en-US" sz="3400" baseline="-25000" dirty="0"/>
              <a:t>2</a:t>
            </a:r>
            <a:r>
              <a:rPr lang="en-US" sz="3400" dirty="0"/>
              <a:t>: Choanoflagellates</a:t>
            </a:r>
          </a:p>
        </p:txBody>
      </p:sp>
      <p:pic>
        <p:nvPicPr>
          <p:cNvPr id="2065" name="Picture 17" descr="https://abhsscience.wikispaces.com/file/view/choanoflagellate.jpg/399427348/choanoflagellat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499191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1682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050" y="0"/>
            <a:ext cx="5476431" cy="673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591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True or False:  Organisms are classified as protists if they are multicellular organisms that are not plants, animals or fungi.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True or False: Chloroplast and mitochondria are theorized to have arisen through endosymbiosis </a:t>
            </a:r>
          </a:p>
        </p:txBody>
      </p:sp>
    </p:spTree>
    <p:extLst>
      <p:ext uri="{BB962C8B-B14F-4D97-AF65-F5344CB8AC3E}">
        <p14:creationId xmlns:p14="http://schemas.microsoft.com/office/powerpoint/2010/main" val="19054359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clades do </a:t>
            </a:r>
            <a:r>
              <a:rPr lang="en-US" sz="3200" b="1" u="sng" dirty="0"/>
              <a:t>not</a:t>
            </a:r>
            <a:r>
              <a:rPr lang="en-US" sz="3200" dirty="0"/>
              <a:t> have a reduced or modified mitochondria? </a:t>
            </a:r>
          </a:p>
          <a:p>
            <a:pPr marL="0" indent="0">
              <a:buNone/>
            </a:pPr>
            <a:r>
              <a:rPr lang="en-US" sz="3200" dirty="0"/>
              <a:t>			a. </a:t>
            </a:r>
            <a:r>
              <a:rPr lang="en-US" sz="3200" dirty="0" err="1"/>
              <a:t>Parabasalids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			b. Kintoplastids</a:t>
            </a:r>
          </a:p>
          <a:p>
            <a:pPr marL="0" indent="0">
              <a:buNone/>
            </a:pPr>
            <a:r>
              <a:rPr lang="en-US" sz="3200" dirty="0"/>
              <a:t>			c. Cercozoans</a:t>
            </a:r>
          </a:p>
          <a:p>
            <a:pPr marL="0" indent="0">
              <a:buNone/>
            </a:pPr>
            <a:r>
              <a:rPr lang="en-US" sz="3200" dirty="0"/>
              <a:t>			d. Diplomonads</a:t>
            </a:r>
          </a:p>
          <a:p>
            <a:pPr marL="0" indent="0">
              <a:buNone/>
            </a:pPr>
            <a:r>
              <a:rPr lang="en-US" sz="3200" dirty="0"/>
              <a:t>			e. More than one of the above </a:t>
            </a:r>
          </a:p>
        </p:txBody>
      </p:sp>
    </p:spTree>
    <p:extLst>
      <p:ext uri="{BB962C8B-B14F-4D97-AF65-F5344CB8AC3E}">
        <p14:creationId xmlns:p14="http://schemas.microsoft.com/office/powerpoint/2010/main" val="732797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are </a:t>
            </a:r>
            <a:r>
              <a:rPr lang="en-US" sz="3200" b="1" u="sng" dirty="0"/>
              <a:t>not</a:t>
            </a:r>
            <a:r>
              <a:rPr lang="en-US" sz="3200" dirty="0"/>
              <a:t> one of the characteristics of organisms in the supergroup </a:t>
            </a:r>
            <a:r>
              <a:rPr lang="en-US" sz="3200" dirty="0" err="1"/>
              <a:t>Unikonta</a:t>
            </a:r>
            <a:r>
              <a:rPr lang="en-US" sz="3200" dirty="0"/>
              <a:t>? </a:t>
            </a:r>
          </a:p>
          <a:p>
            <a:pPr marL="0" indent="0">
              <a:buNone/>
            </a:pPr>
            <a:r>
              <a:rPr lang="en-US" sz="3200" dirty="0"/>
              <a:t>			a. Fusion of three genes</a:t>
            </a:r>
          </a:p>
          <a:p>
            <a:pPr marL="0" indent="0">
              <a:buNone/>
            </a:pPr>
            <a:r>
              <a:rPr lang="en-US" sz="3200" dirty="0"/>
              <a:t>			b. Secondary endosymbiosis of red algae</a:t>
            </a:r>
          </a:p>
          <a:p>
            <a:pPr marL="0" indent="0">
              <a:buNone/>
            </a:pPr>
            <a:r>
              <a:rPr lang="en-US" sz="3200" dirty="0"/>
              <a:t>			c. Single flagella</a:t>
            </a:r>
          </a:p>
          <a:p>
            <a:pPr marL="0" indent="0">
              <a:buNone/>
            </a:pPr>
            <a:r>
              <a:rPr lang="en-US" sz="3200" dirty="0"/>
              <a:t>			d. Excavated groove </a:t>
            </a:r>
          </a:p>
          <a:p>
            <a:pPr marL="0" indent="0">
              <a:buNone/>
            </a:pPr>
            <a:r>
              <a:rPr lang="en-US" sz="3200" dirty="0"/>
              <a:t>			e. More than one of the above </a:t>
            </a:r>
          </a:p>
        </p:txBody>
      </p:sp>
    </p:spTree>
    <p:extLst>
      <p:ext uri="{BB962C8B-B14F-4D97-AF65-F5344CB8AC3E}">
        <p14:creationId xmlns:p14="http://schemas.microsoft.com/office/powerpoint/2010/main" val="943488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28-04-EukaryoteOrigin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6240" y="1815052"/>
            <a:ext cx="7950200" cy="441810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Evolution of Eukaryotes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4244789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Autogenesis</a:t>
            </a:r>
            <a:r>
              <a:rPr lang="en-US" dirty="0"/>
              <a:t>: </a:t>
            </a:r>
            <a:r>
              <a:rPr lang="en-US" u="sng" dirty="0"/>
              <a:t>________</a:t>
            </a:r>
            <a:r>
              <a:rPr lang="en-US" dirty="0"/>
              <a:t> of prokaryote plasma membranes lead to compartmentalization</a:t>
            </a:r>
          </a:p>
          <a:p>
            <a:r>
              <a:rPr lang="en-US" sz="2200" dirty="0"/>
              <a:t>Endoplasmic reticulum</a:t>
            </a:r>
          </a:p>
          <a:p>
            <a:r>
              <a:rPr lang="en-US" sz="2200" dirty="0"/>
              <a:t>Golgi</a:t>
            </a:r>
          </a:p>
          <a:p>
            <a:r>
              <a:rPr lang="en-US" sz="2200" dirty="0"/>
              <a:t>Nuclear membrane</a:t>
            </a:r>
          </a:p>
        </p:txBody>
      </p:sp>
    </p:spTree>
    <p:extLst>
      <p:ext uri="{BB962C8B-B14F-4D97-AF65-F5344CB8AC3E}">
        <p14:creationId xmlns:p14="http://schemas.microsoft.com/office/powerpoint/2010/main" val="1342467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870" y="1219200"/>
            <a:ext cx="7757555" cy="509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Evolution of Eukaryotes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7135" y="1219200"/>
            <a:ext cx="3816865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______________</a:t>
            </a:r>
            <a:r>
              <a:rPr lang="en-US" sz="2800" dirty="0"/>
              <a:t>: one organism lives inside the cell or cells of the other organism</a:t>
            </a:r>
          </a:p>
          <a:p>
            <a:r>
              <a:rPr lang="en-US" sz="2800" dirty="0"/>
              <a:t>Mitochondria</a:t>
            </a:r>
          </a:p>
          <a:p>
            <a:r>
              <a:rPr lang="en-US" sz="2800" dirty="0"/>
              <a:t>Chloroplast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b="1" dirty="0"/>
              <a:t>Plastid</a:t>
            </a:r>
            <a:r>
              <a:rPr lang="en-US" sz="2800" dirty="0"/>
              <a:t>: double membrane organelle</a:t>
            </a:r>
          </a:p>
          <a:p>
            <a:pPr lvl="1"/>
            <a:r>
              <a:rPr lang="en-US" sz="2500" dirty="0"/>
              <a:t>Ex: Chloroplast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47633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914" y="3669106"/>
            <a:ext cx="6559955" cy="2742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Supergroup: Excavata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1886" y="1219200"/>
            <a:ext cx="11190514" cy="32221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Characteristics of Excavata</a:t>
            </a:r>
            <a:r>
              <a:rPr lang="en-US" sz="2800" dirty="0"/>
              <a:t>:  </a:t>
            </a:r>
          </a:p>
          <a:p>
            <a:r>
              <a:rPr lang="en-US" sz="2800" dirty="0"/>
              <a:t>“Excavated” groove on side of cell body (some)</a:t>
            </a:r>
          </a:p>
          <a:p>
            <a:r>
              <a:rPr lang="en-US" sz="2800" dirty="0"/>
              <a:t>Free living, symbiotic and parasitic forms</a:t>
            </a:r>
          </a:p>
          <a:p>
            <a:r>
              <a:rPr lang="en-US" sz="2800" dirty="0"/>
              <a:t>Reduced or modified ____________</a:t>
            </a:r>
          </a:p>
          <a:p>
            <a:r>
              <a:rPr lang="en-US" sz="2800" dirty="0"/>
              <a:t>Multiple flagella</a:t>
            </a:r>
          </a:p>
          <a:p>
            <a:r>
              <a:rPr lang="en-US" sz="2800" dirty="0"/>
              <a:t>Similar cytoskeleton elements (Simpson 2003)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6411686"/>
            <a:ext cx="8512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Simpson, A.G.B. 2003. Cytoskeletal organization, phylogenetic affinities and systematics in the contentious taxon Excavata (</a:t>
            </a:r>
            <a:r>
              <a:rPr lang="en-US" sz="1200" dirty="0" err="1"/>
              <a:t>Eukaryota</a:t>
            </a:r>
            <a:r>
              <a:rPr lang="en-US" sz="1200" dirty="0"/>
              <a:t>). International Journal of Systematic and Evolutionary Microbiology. 53, 1759-1777</a:t>
            </a:r>
          </a:p>
        </p:txBody>
      </p:sp>
    </p:spTree>
    <p:extLst>
      <p:ext uri="{BB962C8B-B14F-4D97-AF65-F5344CB8AC3E}">
        <p14:creationId xmlns:p14="http://schemas.microsoft.com/office/powerpoint/2010/main" val="456893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521" y="4383741"/>
            <a:ext cx="4563033" cy="19077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5139" y="3841702"/>
            <a:ext cx="2332591" cy="24522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Excavata</a:t>
            </a:r>
            <a:br>
              <a:rPr lang="en-US" sz="3400" dirty="0"/>
            </a:br>
            <a:r>
              <a:rPr lang="en-US" sz="3400" dirty="0"/>
              <a:t>Clade: Diplomonads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602941" cy="493776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Example</a:t>
            </a:r>
            <a:r>
              <a:rPr lang="en-US" dirty="0"/>
              <a:t>: </a:t>
            </a:r>
            <a:r>
              <a:rPr lang="en-US" i="1" dirty="0"/>
              <a:t>Giardia </a:t>
            </a:r>
            <a:r>
              <a:rPr lang="en-US" i="1" dirty="0" err="1"/>
              <a:t>lamblia</a:t>
            </a:r>
            <a:endParaRPr lang="en-US" i="1" dirty="0"/>
          </a:p>
          <a:p>
            <a:r>
              <a:rPr lang="en-US" sz="2800" dirty="0"/>
              <a:t>Two equal sized, haploid nuclei</a:t>
            </a:r>
          </a:p>
          <a:p>
            <a:r>
              <a:rPr lang="en-US" sz="2800" dirty="0"/>
              <a:t>Four flagella</a:t>
            </a:r>
          </a:p>
          <a:p>
            <a:r>
              <a:rPr lang="en-US" sz="2800" dirty="0"/>
              <a:t>Reduced mitochondria</a:t>
            </a:r>
          </a:p>
          <a:p>
            <a:pPr lvl="1"/>
            <a:r>
              <a:rPr lang="en-US" sz="2400" b="1" u="sng" dirty="0"/>
              <a:t>___________</a:t>
            </a:r>
            <a:endParaRPr lang="en-US" sz="2400" dirty="0"/>
          </a:p>
          <a:p>
            <a:r>
              <a:rPr lang="en-US" sz="2800" dirty="0"/>
              <a:t>Internal parasite to vertebrates</a:t>
            </a:r>
          </a:p>
          <a:p>
            <a:r>
              <a:rPr lang="en-US" sz="2800" dirty="0"/>
              <a:t>Giardiasis infection from drinking contaminated water </a:t>
            </a:r>
          </a:p>
          <a:p>
            <a:endParaRPr lang="en-US" dirty="0"/>
          </a:p>
        </p:txBody>
      </p:sp>
      <p:pic>
        <p:nvPicPr>
          <p:cNvPr id="2050" name="Picture 2" descr="https://leeuwenhoek.files.wordpress.com/2010/02/479px-giardia_lamblia_sem_8698_lor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498" y="1277490"/>
            <a:ext cx="3386046" cy="270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132308" y="5924581"/>
            <a:ext cx="191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 photo</a:t>
            </a:r>
          </a:p>
        </p:txBody>
      </p:sp>
    </p:spTree>
    <p:extLst>
      <p:ext uri="{BB962C8B-B14F-4D97-AF65-F5344CB8AC3E}">
        <p14:creationId xmlns:p14="http://schemas.microsoft.com/office/powerpoint/2010/main" val="3996064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045" y="4486754"/>
            <a:ext cx="4076474" cy="1704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/>
              <a:t>Supergroup: Excavata</a:t>
            </a:r>
            <a:br>
              <a:rPr lang="en-US" sz="3400" dirty="0"/>
            </a:br>
            <a:r>
              <a:rPr lang="en-US" sz="3400" dirty="0"/>
              <a:t>Clade: </a:t>
            </a:r>
            <a:r>
              <a:rPr lang="en-US" sz="3400" dirty="0" err="1"/>
              <a:t>Parabasalids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6359611" cy="493776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Example</a:t>
            </a:r>
            <a:r>
              <a:rPr lang="en-US" dirty="0"/>
              <a:t>: </a:t>
            </a:r>
            <a:r>
              <a:rPr lang="en-US" i="1" dirty="0" err="1"/>
              <a:t>Trichomonas</a:t>
            </a:r>
            <a:r>
              <a:rPr lang="en-US" i="1" dirty="0"/>
              <a:t> </a:t>
            </a:r>
            <a:r>
              <a:rPr lang="en-US" i="1" dirty="0" err="1"/>
              <a:t>vaginalis</a:t>
            </a:r>
            <a:endParaRPr lang="en-US" i="1" dirty="0"/>
          </a:p>
          <a:p>
            <a:r>
              <a:rPr lang="en-US" sz="2800" dirty="0"/>
              <a:t>Multiple flagella</a:t>
            </a:r>
          </a:p>
          <a:p>
            <a:r>
              <a:rPr lang="en-US" sz="2800" dirty="0"/>
              <a:t>_________ membrane</a:t>
            </a:r>
          </a:p>
          <a:p>
            <a:r>
              <a:rPr lang="en-US" sz="2800" dirty="0"/>
              <a:t>Reduced mitochondria</a:t>
            </a:r>
          </a:p>
          <a:p>
            <a:pPr lvl="1"/>
            <a:r>
              <a:rPr lang="en-US" sz="2400" b="1" dirty="0"/>
              <a:t>________________</a:t>
            </a:r>
          </a:p>
          <a:p>
            <a:r>
              <a:rPr lang="en-US" sz="2800" dirty="0"/>
              <a:t>Sexually transmitted disease</a:t>
            </a:r>
          </a:p>
          <a:p>
            <a:r>
              <a:rPr lang="en-US" sz="2800" dirty="0"/>
              <a:t>Vaginitis infection from skin to skin contact with infected person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5876" y="3805788"/>
            <a:ext cx="2469465" cy="2427372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791552" y="5787628"/>
            <a:ext cx="1894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Lab photo</a:t>
            </a:r>
          </a:p>
        </p:txBody>
      </p:sp>
      <p:pic>
        <p:nvPicPr>
          <p:cNvPr id="2052" name="Picture 4" descr="http://pinkava.asu.edu/starcentral/microscope/msr/rawdata/viewable/trichomonas_vaginalis_1149024183_b_529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570" y="1143000"/>
            <a:ext cx="2599982" cy="307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3200400" y="1841158"/>
            <a:ext cx="4633784" cy="95218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4489045" y="2498271"/>
            <a:ext cx="3148884" cy="18188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headEnd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888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7614</TotalTime>
  <Words>1811</Words>
  <Application>Microsoft Office PowerPoint</Application>
  <PresentationFormat>Widescreen</PresentationFormat>
  <Paragraphs>399</Paragraphs>
  <Slides>49</Slides>
  <Notes>31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Arial</vt:lpstr>
      <vt:lpstr>Bookman Old Style</vt:lpstr>
      <vt:lpstr>Calibri</vt:lpstr>
      <vt:lpstr>Gill Sans MT</vt:lpstr>
      <vt:lpstr>Times New Roman</vt:lpstr>
      <vt:lpstr>Verdana</vt:lpstr>
      <vt:lpstr>Wingdings</vt:lpstr>
      <vt:lpstr>Wingdings 3</vt:lpstr>
      <vt:lpstr>Origin</vt:lpstr>
      <vt:lpstr>Bitmap Image</vt:lpstr>
      <vt:lpstr>Photo Editor Photo</vt:lpstr>
      <vt:lpstr> Protists</vt:lpstr>
      <vt:lpstr>“Protista” Characteristics</vt:lpstr>
      <vt:lpstr>PowerPoint Presentation</vt:lpstr>
      <vt:lpstr>Eukaryotic Cells</vt:lpstr>
      <vt:lpstr>Evolution of Eukaryotes</vt:lpstr>
      <vt:lpstr>Evolution of Eukaryotes</vt:lpstr>
      <vt:lpstr>Supergroup: Excavata</vt:lpstr>
      <vt:lpstr>Supergroup: Excavata Clade: Diplomonads</vt:lpstr>
      <vt:lpstr>Supergroup: Excavata Clade: Parabasalids</vt:lpstr>
      <vt:lpstr>Supergroup: Excavata Clade1: Euglenazoans; Clade2: Euglenids</vt:lpstr>
      <vt:lpstr>Supergroup: Excavata Clade1: Euglenazoans; Clade2: Kinetoplastids</vt:lpstr>
      <vt:lpstr>Supergroup: SAR</vt:lpstr>
      <vt:lpstr>Supergroup: SAR Clade1: Stramenopila</vt:lpstr>
      <vt:lpstr>Supergroup: SAR Clade1: Stramenopila; Clade2: Oomycota</vt:lpstr>
      <vt:lpstr>Supergroup: SAR Clade1: Stramenopila; Clade2: Oomycota</vt:lpstr>
      <vt:lpstr>Supergroup: SAR Clade1: Stramenopila; Clade2: Diatoms</vt:lpstr>
      <vt:lpstr>Supergroup: SAR Clade1: Stramenopila; Clade2: Chyrsophyta</vt:lpstr>
      <vt:lpstr>Supergroup: SAR Clade1: Stramenopila; Clade2: Brown Algae</vt:lpstr>
      <vt:lpstr>Supergroup: SAR Clade1: Alveolata</vt:lpstr>
      <vt:lpstr>Supergroup: SAR Clade1: Alveolata; Clade2: Dinoflagellates</vt:lpstr>
      <vt:lpstr>PowerPoint Presentation</vt:lpstr>
      <vt:lpstr>What Causes Dead Zones?</vt:lpstr>
      <vt:lpstr>Supergroup: SAR Clade1: Alveolata; Clade2: Dinoflagellates</vt:lpstr>
      <vt:lpstr>Zooxanthellae and Coral Bleaching</vt:lpstr>
      <vt:lpstr>Algal Blooms and Bioluminescence</vt:lpstr>
      <vt:lpstr>Algal Blooms and Toxins</vt:lpstr>
      <vt:lpstr>Supergroup: SAR Clade1: Alveolata; Clade2: Apicomplexans</vt:lpstr>
      <vt:lpstr>Supergroup: SAR Clade1: Alveolata; Clade2: Ciliates</vt:lpstr>
      <vt:lpstr>Supergroup: SAR Clade1: Rhizaria</vt:lpstr>
      <vt:lpstr>Supergroup: SAR Clade1: Rhizaria; Clade2: Foraminiferans</vt:lpstr>
      <vt:lpstr>Supergroup: SAR Clade1: Rhizaria; Clade2: Cercozoans</vt:lpstr>
      <vt:lpstr>Supergroup: SAR Clade1: Rhizaria; Clade2: Radiolarians</vt:lpstr>
      <vt:lpstr>Supergroup: Archaeplastida</vt:lpstr>
      <vt:lpstr>Supergroup: Archaeplastida Clade1: Red algae</vt:lpstr>
      <vt:lpstr>Supergroup: Archaeplastida Clade1: Chlorophytes</vt:lpstr>
      <vt:lpstr>Supergroup: Archaeplastida Clade1: Charophytes</vt:lpstr>
      <vt:lpstr>Supergroup: Unikonta</vt:lpstr>
      <vt:lpstr>Supergroup: Unikonta Clade1: Amoebazoans</vt:lpstr>
      <vt:lpstr>Supergroup: Unikonta Clade1: Amoebazoans; Clade2: Slime molds</vt:lpstr>
      <vt:lpstr>Supergroup: Unikonta Clade1: Amoebazoans; Clade2: Slime molds</vt:lpstr>
      <vt:lpstr>Supergroup: Unikonta Clade1: Amoebazoans; Clade2: Gymnamoebas</vt:lpstr>
      <vt:lpstr>Supergroup: Unikonta Clade1: Amoebazoans; Clade2: Entamoebas</vt:lpstr>
      <vt:lpstr>Supergroup: Unikonta Clade1: Opisthokonts</vt:lpstr>
      <vt:lpstr>Supergroup: Unikonta Clade1: Opisthokonts; Clade2: Nucleariids</vt:lpstr>
      <vt:lpstr>Supergroup: Unikonta Clade1: Opisthokonts; Clade2: Choanoflagellates</vt:lpstr>
      <vt:lpstr>PowerPoint Presentation</vt:lpstr>
      <vt:lpstr>Check Your Understanding</vt:lpstr>
      <vt:lpstr>Check Your Understanding</vt:lpstr>
      <vt:lpstr>Check Your Understanding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Protists</dc:title>
  <dc:creator>Tyler Flisik</dc:creator>
  <cp:lastModifiedBy>Tyler Flisik</cp:lastModifiedBy>
  <cp:revision>108</cp:revision>
  <dcterms:created xsi:type="dcterms:W3CDTF">2015-06-21T20:01:28Z</dcterms:created>
  <dcterms:modified xsi:type="dcterms:W3CDTF">2020-02-25T06:22:48Z</dcterms:modified>
</cp:coreProperties>
</file>