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40"/>
  </p:notesMasterIdLst>
  <p:sldIdLst>
    <p:sldId id="314" r:id="rId2"/>
    <p:sldId id="315" r:id="rId3"/>
    <p:sldId id="316" r:id="rId4"/>
    <p:sldId id="259" r:id="rId5"/>
    <p:sldId id="261" r:id="rId6"/>
    <p:sldId id="262" r:id="rId7"/>
    <p:sldId id="284" r:id="rId8"/>
    <p:sldId id="263" r:id="rId9"/>
    <p:sldId id="272" r:id="rId10"/>
    <p:sldId id="264" r:id="rId11"/>
    <p:sldId id="265" r:id="rId12"/>
    <p:sldId id="296" r:id="rId13"/>
    <p:sldId id="266" r:id="rId14"/>
    <p:sldId id="267" r:id="rId15"/>
    <p:sldId id="301" r:id="rId16"/>
    <p:sldId id="268" r:id="rId17"/>
    <p:sldId id="270" r:id="rId18"/>
    <p:sldId id="276" r:id="rId19"/>
    <p:sldId id="285" r:id="rId20"/>
    <p:sldId id="312" r:id="rId21"/>
    <p:sldId id="260" r:id="rId22"/>
    <p:sldId id="271" r:id="rId23"/>
    <p:sldId id="277" r:id="rId24"/>
    <p:sldId id="278" r:id="rId25"/>
    <p:sldId id="294" r:id="rId26"/>
    <p:sldId id="279" r:id="rId27"/>
    <p:sldId id="274" r:id="rId28"/>
    <p:sldId id="273" r:id="rId29"/>
    <p:sldId id="295" r:id="rId30"/>
    <p:sldId id="280" r:id="rId31"/>
    <p:sldId id="297" r:id="rId32"/>
    <p:sldId id="281" r:id="rId33"/>
    <p:sldId id="282" r:id="rId34"/>
    <p:sldId id="283" r:id="rId35"/>
    <p:sldId id="298" r:id="rId36"/>
    <p:sldId id="317" r:id="rId37"/>
    <p:sldId id="318" r:id="rId38"/>
    <p:sldId id="311" r:id="rId39"/>
  </p:sldIdLst>
  <p:sldSz cx="12192000" cy="6858000"/>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Gill Sans MT"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7" autoAdjust="0"/>
    <p:restoredTop sz="85647" autoAdjust="0"/>
  </p:normalViewPr>
  <p:slideViewPr>
    <p:cSldViewPr snapToGrid="0">
      <p:cViewPr varScale="1">
        <p:scale>
          <a:sx n="77" d="100"/>
          <a:sy n="77" d="100"/>
        </p:scale>
        <p:origin x="120"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FAD7B0F-6C41-412A-B9CF-1865366476D2}" type="datetimeFigureOut">
              <a:rPr lang="en-US" smtClean="0"/>
              <a:pPr/>
              <a:t>9/23/2019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6D1D872-C8DC-49DF-B3C5-BE5949FC8B55}" type="slidenum">
              <a:rPr lang="en-US" smtClean="0"/>
              <a:pPr/>
              <a:t>‹#›</a:t>
            </a:fld>
            <a:endParaRPr lang="en-US"/>
          </a:p>
        </p:txBody>
      </p:sp>
    </p:spTree>
    <p:extLst>
      <p:ext uri="{BB962C8B-B14F-4D97-AF65-F5344CB8AC3E}">
        <p14:creationId xmlns:p14="http://schemas.microsoft.com/office/powerpoint/2010/main" val="401951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trans-fats are harmful to the body, foods containing cis-fats are beneficial. Monounsaturated cis-fats decrease LDL cholesterol and triglycerides, and increase HDL. Foods containing a high percentage of monounsaturated fats include almonds, avocados, bacon, canola oil, cashews, eggs, grapeseed oil, ground beef, hazelnuts, high oleic safflower oil, high oleic sunflower oil, macadamia nuts, olives, olive oil, pecans, peanuts, peanut oil, pistachios, sunflower oil and tea seed oil.</a:t>
            </a:r>
          </a:p>
        </p:txBody>
      </p:sp>
      <p:sp>
        <p:nvSpPr>
          <p:cNvPr id="4" name="Slide Number Placeholder 3"/>
          <p:cNvSpPr>
            <a:spLocks noGrp="1"/>
          </p:cNvSpPr>
          <p:nvPr>
            <p:ph type="sldNum" sz="quarter" idx="10"/>
          </p:nvPr>
        </p:nvSpPr>
        <p:spPr/>
        <p:txBody>
          <a:bodyPr/>
          <a:lstStyle/>
          <a:p>
            <a:fld id="{86D1D872-C8DC-49DF-B3C5-BE5949FC8B55}" type="slidenum">
              <a:rPr lang="en-US" smtClean="0"/>
              <a:pPr/>
              <a:t>3</a:t>
            </a:fld>
            <a:endParaRPr lang="en-US"/>
          </a:p>
        </p:txBody>
      </p:sp>
    </p:spTree>
    <p:extLst>
      <p:ext uri="{BB962C8B-B14F-4D97-AF65-F5344CB8AC3E}">
        <p14:creationId xmlns:p14="http://schemas.microsoft.com/office/powerpoint/2010/main" val="21872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12</a:t>
            </a:fld>
            <a:endParaRPr lang="en-US"/>
          </a:p>
        </p:txBody>
      </p:sp>
    </p:spTree>
    <p:extLst>
      <p:ext uri="{BB962C8B-B14F-4D97-AF65-F5344CB8AC3E}">
        <p14:creationId xmlns:p14="http://schemas.microsoft.com/office/powerpoint/2010/main" val="224673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13</a:t>
            </a:fld>
            <a:endParaRPr lang="en-US"/>
          </a:p>
        </p:txBody>
      </p:sp>
    </p:spTree>
    <p:extLst>
      <p:ext uri="{BB962C8B-B14F-4D97-AF65-F5344CB8AC3E}">
        <p14:creationId xmlns:p14="http://schemas.microsoft.com/office/powerpoint/2010/main" val="104035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14</a:t>
            </a:fld>
            <a:endParaRPr lang="en-US"/>
          </a:p>
        </p:txBody>
      </p:sp>
    </p:spTree>
    <p:extLst>
      <p:ext uri="{BB962C8B-B14F-4D97-AF65-F5344CB8AC3E}">
        <p14:creationId xmlns:p14="http://schemas.microsoft.com/office/powerpoint/2010/main" val="12390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15</a:t>
            </a:fld>
            <a:endParaRPr lang="en-US"/>
          </a:p>
        </p:txBody>
      </p:sp>
    </p:spTree>
    <p:extLst>
      <p:ext uri="{BB962C8B-B14F-4D97-AF65-F5344CB8AC3E}">
        <p14:creationId xmlns:p14="http://schemas.microsoft.com/office/powerpoint/2010/main" val="300795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16</a:t>
            </a:fld>
            <a:endParaRPr lang="en-US"/>
          </a:p>
        </p:txBody>
      </p:sp>
    </p:spTree>
    <p:extLst>
      <p:ext uri="{BB962C8B-B14F-4D97-AF65-F5344CB8AC3E}">
        <p14:creationId xmlns:p14="http://schemas.microsoft.com/office/powerpoint/2010/main" val="222020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17</a:t>
            </a:fld>
            <a:endParaRPr lang="en-US"/>
          </a:p>
        </p:txBody>
      </p:sp>
    </p:spTree>
    <p:extLst>
      <p:ext uri="{BB962C8B-B14F-4D97-AF65-F5344CB8AC3E}">
        <p14:creationId xmlns:p14="http://schemas.microsoft.com/office/powerpoint/2010/main" val="175980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18</a:t>
            </a:fld>
            <a:endParaRPr lang="en-US"/>
          </a:p>
        </p:txBody>
      </p:sp>
    </p:spTree>
    <p:extLst>
      <p:ext uri="{BB962C8B-B14F-4D97-AF65-F5344CB8AC3E}">
        <p14:creationId xmlns:p14="http://schemas.microsoft.com/office/powerpoint/2010/main" val="64420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19</a:t>
            </a:fld>
            <a:endParaRPr lang="en-US"/>
          </a:p>
        </p:txBody>
      </p:sp>
    </p:spTree>
    <p:extLst>
      <p:ext uri="{BB962C8B-B14F-4D97-AF65-F5344CB8AC3E}">
        <p14:creationId xmlns:p14="http://schemas.microsoft.com/office/powerpoint/2010/main" val="307710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600" b="1" dirty="0"/>
              <a:t>Osmosis</a:t>
            </a:r>
            <a:r>
              <a:rPr lang="en-US" sz="1600" dirty="0"/>
              <a:t>: Net movement of water across a semi-permeable membrane from an area of lower solute concentration to an area of greater solute concentration</a:t>
            </a:r>
          </a:p>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20</a:t>
            </a:fld>
            <a:endParaRPr lang="en-US"/>
          </a:p>
        </p:txBody>
      </p:sp>
    </p:spTree>
    <p:extLst>
      <p:ext uri="{BB962C8B-B14F-4D97-AF65-F5344CB8AC3E}">
        <p14:creationId xmlns:p14="http://schemas.microsoft.com/office/powerpoint/2010/main" val="382189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21</a:t>
            </a:fld>
            <a:endParaRPr lang="en-US"/>
          </a:p>
        </p:txBody>
      </p:sp>
    </p:spTree>
    <p:extLst>
      <p:ext uri="{BB962C8B-B14F-4D97-AF65-F5344CB8AC3E}">
        <p14:creationId xmlns:p14="http://schemas.microsoft.com/office/powerpoint/2010/main" val="97704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4</a:t>
            </a:fld>
            <a:endParaRPr lang="en-US"/>
          </a:p>
        </p:txBody>
      </p:sp>
    </p:spTree>
    <p:extLst>
      <p:ext uri="{BB962C8B-B14F-4D97-AF65-F5344CB8AC3E}">
        <p14:creationId xmlns:p14="http://schemas.microsoft.com/office/powerpoint/2010/main" val="407552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22</a:t>
            </a:fld>
            <a:endParaRPr lang="en-US"/>
          </a:p>
        </p:txBody>
      </p:sp>
    </p:spTree>
    <p:extLst>
      <p:ext uri="{BB962C8B-B14F-4D97-AF65-F5344CB8AC3E}">
        <p14:creationId xmlns:p14="http://schemas.microsoft.com/office/powerpoint/2010/main" val="157857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23</a:t>
            </a:fld>
            <a:endParaRPr lang="en-US"/>
          </a:p>
        </p:txBody>
      </p:sp>
    </p:spTree>
    <p:extLst>
      <p:ext uri="{BB962C8B-B14F-4D97-AF65-F5344CB8AC3E}">
        <p14:creationId xmlns:p14="http://schemas.microsoft.com/office/powerpoint/2010/main" val="251289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24</a:t>
            </a:fld>
            <a:endParaRPr lang="en-US"/>
          </a:p>
        </p:txBody>
      </p:sp>
    </p:spTree>
    <p:extLst>
      <p:ext uri="{BB962C8B-B14F-4D97-AF65-F5344CB8AC3E}">
        <p14:creationId xmlns:p14="http://schemas.microsoft.com/office/powerpoint/2010/main" val="2765747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25</a:t>
            </a:fld>
            <a:endParaRPr lang="en-US"/>
          </a:p>
        </p:txBody>
      </p:sp>
    </p:spTree>
    <p:extLst>
      <p:ext uri="{BB962C8B-B14F-4D97-AF65-F5344CB8AC3E}">
        <p14:creationId xmlns:p14="http://schemas.microsoft.com/office/powerpoint/2010/main" val="2493255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26</a:t>
            </a:fld>
            <a:endParaRPr lang="en-US"/>
          </a:p>
        </p:txBody>
      </p:sp>
    </p:spTree>
    <p:extLst>
      <p:ext uri="{BB962C8B-B14F-4D97-AF65-F5344CB8AC3E}">
        <p14:creationId xmlns:p14="http://schemas.microsoft.com/office/powerpoint/2010/main" val="3124574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27</a:t>
            </a:fld>
            <a:endParaRPr lang="en-US"/>
          </a:p>
        </p:txBody>
      </p:sp>
    </p:spTree>
    <p:extLst>
      <p:ext uri="{BB962C8B-B14F-4D97-AF65-F5344CB8AC3E}">
        <p14:creationId xmlns:p14="http://schemas.microsoft.com/office/powerpoint/2010/main" val="663912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28</a:t>
            </a:fld>
            <a:endParaRPr lang="en-US"/>
          </a:p>
        </p:txBody>
      </p:sp>
    </p:spTree>
    <p:extLst>
      <p:ext uri="{BB962C8B-B14F-4D97-AF65-F5344CB8AC3E}">
        <p14:creationId xmlns:p14="http://schemas.microsoft.com/office/powerpoint/2010/main" val="256688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29</a:t>
            </a:fld>
            <a:endParaRPr lang="en-US"/>
          </a:p>
        </p:txBody>
      </p:sp>
    </p:spTree>
    <p:extLst>
      <p:ext uri="{BB962C8B-B14F-4D97-AF65-F5344CB8AC3E}">
        <p14:creationId xmlns:p14="http://schemas.microsoft.com/office/powerpoint/2010/main" val="4068781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30</a:t>
            </a:fld>
            <a:endParaRPr lang="en-US"/>
          </a:p>
        </p:txBody>
      </p:sp>
    </p:spTree>
    <p:extLst>
      <p:ext uri="{BB962C8B-B14F-4D97-AF65-F5344CB8AC3E}">
        <p14:creationId xmlns:p14="http://schemas.microsoft.com/office/powerpoint/2010/main" val="2034940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BFE9-39A2-4CEB-98C7-247FBDB947FF}" type="slidenum">
              <a:rPr lang="en-US" smtClean="0"/>
              <a:t>31</a:t>
            </a:fld>
            <a:endParaRPr lang="en-US"/>
          </a:p>
        </p:txBody>
      </p:sp>
    </p:spTree>
    <p:extLst>
      <p:ext uri="{BB962C8B-B14F-4D97-AF65-F5344CB8AC3E}">
        <p14:creationId xmlns:p14="http://schemas.microsoft.com/office/powerpoint/2010/main" val="1362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5</a:t>
            </a:fld>
            <a:endParaRPr lang="en-US"/>
          </a:p>
        </p:txBody>
      </p:sp>
    </p:spTree>
    <p:extLst>
      <p:ext uri="{BB962C8B-B14F-4D97-AF65-F5344CB8AC3E}">
        <p14:creationId xmlns:p14="http://schemas.microsoft.com/office/powerpoint/2010/main" val="820563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300" dirty="0"/>
          </a:p>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32</a:t>
            </a:fld>
            <a:endParaRPr lang="en-US"/>
          </a:p>
        </p:txBody>
      </p:sp>
    </p:spTree>
    <p:extLst>
      <p:ext uri="{BB962C8B-B14F-4D97-AF65-F5344CB8AC3E}">
        <p14:creationId xmlns:p14="http://schemas.microsoft.com/office/powerpoint/2010/main" val="70554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33</a:t>
            </a:fld>
            <a:endParaRPr lang="en-US"/>
          </a:p>
        </p:txBody>
      </p:sp>
    </p:spTree>
    <p:extLst>
      <p:ext uri="{BB962C8B-B14F-4D97-AF65-F5344CB8AC3E}">
        <p14:creationId xmlns:p14="http://schemas.microsoft.com/office/powerpoint/2010/main" val="209972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1D872-C8DC-49DF-B3C5-BE5949FC8B55}" type="slidenum">
              <a:rPr lang="en-US" smtClean="0"/>
              <a:pPr/>
              <a:t>34</a:t>
            </a:fld>
            <a:endParaRPr lang="en-US"/>
          </a:p>
        </p:txBody>
      </p:sp>
    </p:spTree>
    <p:extLst>
      <p:ext uri="{BB962C8B-B14F-4D97-AF65-F5344CB8AC3E}">
        <p14:creationId xmlns:p14="http://schemas.microsoft.com/office/powerpoint/2010/main" val="90849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6</a:t>
            </a:fld>
            <a:endParaRPr lang="en-US"/>
          </a:p>
        </p:txBody>
      </p:sp>
    </p:spTree>
    <p:extLst>
      <p:ext uri="{BB962C8B-B14F-4D97-AF65-F5344CB8AC3E}">
        <p14:creationId xmlns:p14="http://schemas.microsoft.com/office/powerpoint/2010/main" val="184713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7</a:t>
            </a:fld>
            <a:endParaRPr lang="en-US"/>
          </a:p>
        </p:txBody>
      </p:sp>
    </p:spTree>
    <p:extLst>
      <p:ext uri="{BB962C8B-B14F-4D97-AF65-F5344CB8AC3E}">
        <p14:creationId xmlns:p14="http://schemas.microsoft.com/office/powerpoint/2010/main" val="388366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8</a:t>
            </a:fld>
            <a:endParaRPr lang="en-US"/>
          </a:p>
        </p:txBody>
      </p:sp>
    </p:spTree>
    <p:extLst>
      <p:ext uri="{BB962C8B-B14F-4D97-AF65-F5344CB8AC3E}">
        <p14:creationId xmlns:p14="http://schemas.microsoft.com/office/powerpoint/2010/main" val="399731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9</a:t>
            </a:fld>
            <a:endParaRPr lang="en-US"/>
          </a:p>
        </p:txBody>
      </p:sp>
    </p:spTree>
    <p:extLst>
      <p:ext uri="{BB962C8B-B14F-4D97-AF65-F5344CB8AC3E}">
        <p14:creationId xmlns:p14="http://schemas.microsoft.com/office/powerpoint/2010/main" val="150124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10</a:t>
            </a:fld>
            <a:endParaRPr lang="en-US"/>
          </a:p>
        </p:txBody>
      </p:sp>
    </p:spTree>
    <p:extLst>
      <p:ext uri="{BB962C8B-B14F-4D97-AF65-F5344CB8AC3E}">
        <p14:creationId xmlns:p14="http://schemas.microsoft.com/office/powerpoint/2010/main" val="281816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1D872-C8DC-49DF-B3C5-BE5949FC8B55}" type="slidenum">
              <a:rPr lang="en-US" smtClean="0"/>
              <a:pPr/>
              <a:t>11</a:t>
            </a:fld>
            <a:endParaRPr lang="en-US"/>
          </a:p>
        </p:txBody>
      </p:sp>
    </p:spTree>
    <p:extLst>
      <p:ext uri="{BB962C8B-B14F-4D97-AF65-F5344CB8AC3E}">
        <p14:creationId xmlns:p14="http://schemas.microsoft.com/office/powerpoint/2010/main" val="182791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6500" y="3648075"/>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5" name="Rectangle 4"/>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6" name="Rectangle 5"/>
          <p:cNvSpPr/>
          <p:nvPr/>
        </p:nvSpPr>
        <p:spPr>
          <a:xfrm>
            <a:off x="1206500" y="3648075"/>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 name="Rectangle 6"/>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8534400" y="6354763"/>
            <a:ext cx="3048000" cy="366712"/>
          </a:xfrm>
        </p:spPr>
        <p:txBody>
          <a:bodyPr/>
          <a:lstStyle>
            <a:lvl1pPr defTabSz="457200">
              <a:defRPr sz="1400" smtClean="0"/>
            </a:lvl1pPr>
          </a:lstStyle>
          <a:p>
            <a:pPr>
              <a:defRPr/>
            </a:pPr>
            <a:fld id="{B1A497E8-D10C-4A5D-B5FB-F08263979105}" type="datetimeFigureOut">
              <a:rPr lang="en-US"/>
              <a:pPr>
                <a:defRPr/>
              </a:pPr>
              <a:t>9/23/2019</a:t>
            </a:fld>
            <a:endParaRPr lang="en-US"/>
          </a:p>
        </p:txBody>
      </p:sp>
      <p:sp>
        <p:nvSpPr>
          <p:cNvPr id="11" name="Footer Placeholder 16"/>
          <p:cNvSpPr>
            <a:spLocks noGrp="1"/>
          </p:cNvSpPr>
          <p:nvPr>
            <p:ph type="ftr" sz="quarter" idx="11"/>
          </p:nvPr>
        </p:nvSpPr>
        <p:spPr>
          <a:xfrm>
            <a:off x="3865563" y="6354763"/>
            <a:ext cx="4632325" cy="366712"/>
          </a:xfrm>
        </p:spPr>
        <p:txBody>
          <a:bodyPr/>
          <a:lstStyle>
            <a:lvl1pPr defTabSz="457200">
              <a:defRPr/>
            </a:lvl1pPr>
          </a:lstStyle>
          <a:p>
            <a:pPr>
              <a:defRPr/>
            </a:pPr>
            <a:endParaRPr lang="en-US"/>
          </a:p>
        </p:txBody>
      </p:sp>
      <p:sp>
        <p:nvSpPr>
          <p:cNvPr id="12" name="Slide Number Placeholder 28"/>
          <p:cNvSpPr>
            <a:spLocks noGrp="1"/>
          </p:cNvSpPr>
          <p:nvPr>
            <p:ph type="sldNum" sz="quarter" idx="12"/>
          </p:nvPr>
        </p:nvSpPr>
        <p:spPr>
          <a:xfrm>
            <a:off x="1620838" y="6354763"/>
            <a:ext cx="1625600" cy="366712"/>
          </a:xfrm>
        </p:spPr>
        <p:txBody>
          <a:bodyPr/>
          <a:lstStyle>
            <a:lvl1pPr defTabSz="457200">
              <a:defRPr/>
            </a:lvl1pPr>
          </a:lstStyle>
          <a:p>
            <a:fld id="{196BF258-AFCA-4E87-B2FA-03441FAFAB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fld id="{3750BB14-243B-49D6-BFE1-E825D2264AB7}" type="datetimeFigureOut">
              <a:rPr lang="en-US"/>
              <a:pPr>
                <a:defRPr/>
              </a:pPr>
              <a:t>9/23/2019</a:t>
            </a:fld>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vl1pPr>
          </a:lstStyle>
          <a:p>
            <a:fld id="{4E609974-8AF5-494B-B3CD-96094BC963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p:spPr>
        <p:txBody>
          <a:bodyPr/>
          <a:lstStyle/>
          <a:p>
            <a:endParaRPr lang="en-US"/>
          </a:p>
        </p:txBody>
      </p:sp>
      <p:sp>
        <p:nvSpPr>
          <p:cNvPr id="5" name="Isosceles Triangle 4"/>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6" name="Straight Connector 14"/>
          <p:cNvSpPr>
            <a:spLocks noChangeShapeType="1"/>
          </p:cNvSpPr>
          <p:nvPr/>
        </p:nvSpPr>
        <p:spPr bwMode="auto">
          <a:xfrm rot="5400000">
            <a:off x="5815012" y="3201988"/>
            <a:ext cx="5851525" cy="0"/>
          </a:xfrm>
          <a:prstGeom prst="line">
            <a:avLst/>
          </a:prstGeom>
          <a:noFill/>
          <a:ln w="9525" algn="ctr">
            <a:solidFill>
              <a:schemeClr val="accent2"/>
            </a:solidFill>
            <a:prstDash val="dash"/>
            <a:round/>
            <a:headEnd/>
            <a:tailEnd/>
          </a:ln>
        </p:spPr>
        <p:txBody>
          <a:bodyPr/>
          <a:lstStyle/>
          <a:p>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a:defRPr/>
            </a:lvl1pPr>
          </a:lstStyle>
          <a:p>
            <a:pPr>
              <a:defRPr/>
            </a:pPr>
            <a:fld id="{64666A78-836B-4320-855E-E422C9830A6A}" type="datetimeFigureOut">
              <a:rPr lang="en-US"/>
              <a:pPr>
                <a:defRPr/>
              </a:pPr>
              <a:t>9/23/2019</a:t>
            </a:fld>
            <a:endParaRPr lang="en-US"/>
          </a:p>
        </p:txBody>
      </p:sp>
      <p:sp>
        <p:nvSpPr>
          <p:cNvPr id="8" name="Footer Placeholder 4"/>
          <p:cNvSpPr>
            <a:spLocks noGrp="1"/>
          </p:cNvSpPr>
          <p:nvPr>
            <p:ph type="ftr" sz="quarter" idx="11"/>
          </p:nvPr>
        </p:nvSpPr>
        <p:spPr/>
        <p:txBody>
          <a:bodyPr/>
          <a:lstStyle>
            <a:lvl1pPr defTabSz="457200">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lvl1pPr>
          </a:lstStyle>
          <a:p>
            <a:fld id="{7236CCB1-6A14-4B8F-ACDC-1904206D0C2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219200" y="2819400"/>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5" name="Rectangle 4"/>
          <p:cNvSpPr/>
          <p:nvPr/>
        </p:nvSpPr>
        <p:spPr>
          <a:xfrm>
            <a:off x="1219200" y="2819400"/>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625600" y="2971800"/>
            <a:ext cx="9144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8534400" y="6354763"/>
            <a:ext cx="3048000" cy="366712"/>
          </a:xfrm>
        </p:spPr>
        <p:txBody>
          <a:bodyPr/>
          <a:lstStyle>
            <a:lvl1pPr defTabSz="457200">
              <a:defRPr>
                <a:solidFill>
                  <a:srgbClr val="FBEEC9"/>
                </a:solidFill>
              </a:defRPr>
            </a:lvl1pPr>
          </a:lstStyle>
          <a:p>
            <a:pPr>
              <a:defRPr/>
            </a:pPr>
            <a:fld id="{F8A63159-E154-4F49-B55B-0C7D6E735ADE}" type="datetimeFigureOut">
              <a:rPr lang="en-US"/>
              <a:pPr>
                <a:defRPr/>
              </a:pPr>
              <a:t>9/23/2019</a:t>
            </a:fld>
            <a:endParaRPr lang="en-US"/>
          </a:p>
        </p:txBody>
      </p:sp>
      <p:sp>
        <p:nvSpPr>
          <p:cNvPr id="7" name="Footer Placeholder 4"/>
          <p:cNvSpPr>
            <a:spLocks noGrp="1"/>
          </p:cNvSpPr>
          <p:nvPr>
            <p:ph type="ftr" sz="quarter" idx="11"/>
          </p:nvPr>
        </p:nvSpPr>
        <p:spPr>
          <a:xfrm>
            <a:off x="3865563" y="6354763"/>
            <a:ext cx="4632325" cy="366712"/>
          </a:xfrm>
        </p:spPr>
        <p:txBody>
          <a:bodyPr/>
          <a:lstStyle>
            <a:lvl1pPr defTabSz="457200">
              <a:defRPr>
                <a:solidFill>
                  <a:srgbClr val="FBEEC9"/>
                </a:solidFill>
              </a:defRPr>
            </a:lvl1pPr>
          </a:lstStyle>
          <a:p>
            <a:pPr>
              <a:defRPr/>
            </a:pPr>
            <a:endParaRPr lang="en-US"/>
          </a:p>
        </p:txBody>
      </p:sp>
      <p:sp>
        <p:nvSpPr>
          <p:cNvPr id="8" name="Slide Number Placeholder 5"/>
          <p:cNvSpPr>
            <a:spLocks noGrp="1"/>
          </p:cNvSpPr>
          <p:nvPr>
            <p:ph type="sldNum" sz="quarter" idx="12"/>
          </p:nvPr>
        </p:nvSpPr>
        <p:spPr>
          <a:xfrm>
            <a:off x="1427163" y="6354763"/>
            <a:ext cx="2027237" cy="366712"/>
          </a:xfrm>
        </p:spPr>
        <p:txBody>
          <a:bodyPr/>
          <a:lstStyle>
            <a:lvl1pPr defTabSz="457200">
              <a:defRPr>
                <a:solidFill>
                  <a:srgbClr val="FBEEC9"/>
                </a:solidFill>
              </a:defRPr>
            </a:lvl1pPr>
          </a:lstStyle>
          <a:p>
            <a:fld id="{1C0FD9C6-A1D3-4546-82CA-3EB2D3930D93}"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fld id="{18CDCCEE-A096-468E-9C5B-B14B4C9E1C76}" type="datetimeFigureOut">
              <a:rPr lang="en-US"/>
              <a:pPr>
                <a:defRPr/>
              </a:pPr>
              <a:t>9/23/2019</a:t>
            </a:fld>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vl1pPr>
          </a:lstStyle>
          <a:p>
            <a:fld id="{FEDC8D29-6FCF-4408-8807-E7E72C4D13A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7200">
              <a:defRPr/>
            </a:lvl1pPr>
          </a:lstStyle>
          <a:p>
            <a:pPr>
              <a:defRPr/>
            </a:pPr>
            <a:fld id="{E6186009-9E1F-40C4-9772-90AD427B0C1F}" type="datetimeFigureOut">
              <a:rPr lang="en-US"/>
              <a:pPr>
                <a:defRPr/>
              </a:pPr>
              <a:t>9/23/2019</a:t>
            </a:fld>
            <a:endParaRPr lang="en-US"/>
          </a:p>
        </p:txBody>
      </p:sp>
      <p:sp>
        <p:nvSpPr>
          <p:cNvPr id="6" name="Footer Placeholder 5"/>
          <p:cNvSpPr>
            <a:spLocks noGrp="1"/>
          </p:cNvSpPr>
          <p:nvPr>
            <p:ph type="ftr" sz="quarter" idx="11"/>
          </p:nvPr>
        </p:nvSpPr>
        <p:spPr/>
        <p:txBody>
          <a:bodyPr/>
          <a:lstStyle>
            <a:lvl1pPr defTabSz="45720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fld id="{AD383C2E-44FB-4260-8319-A6F9B3D41D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457200">
              <a:defRPr/>
            </a:lvl1pPr>
          </a:lstStyle>
          <a:p>
            <a:pPr>
              <a:defRPr/>
            </a:pPr>
            <a:fld id="{A78623BE-6DC9-4140-A844-98A4AFBDC62F}" type="datetimeFigureOut">
              <a:rPr lang="en-US"/>
              <a:pPr>
                <a:defRPr/>
              </a:pPr>
              <a:t>9/23/2019</a:t>
            </a:fld>
            <a:endParaRPr lang="en-US"/>
          </a:p>
        </p:txBody>
      </p:sp>
      <p:sp>
        <p:nvSpPr>
          <p:cNvPr id="8" name="Footer Placeholder 7"/>
          <p:cNvSpPr>
            <a:spLocks noGrp="1"/>
          </p:cNvSpPr>
          <p:nvPr>
            <p:ph type="ftr" sz="quarter" idx="11"/>
          </p:nvPr>
        </p:nvSpPr>
        <p:spPr/>
        <p:txBody>
          <a:bodyPr/>
          <a:lstStyle>
            <a:lvl1pPr defTabSz="45720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defRPr/>
            </a:lvl1pPr>
          </a:lstStyle>
          <a:p>
            <a:fld id="{DD293E9B-D796-4228-A193-993ED2F570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457200">
              <a:defRPr/>
            </a:lvl1pPr>
          </a:lstStyle>
          <a:p>
            <a:pPr>
              <a:defRPr/>
            </a:pPr>
            <a:fld id="{F3AE6F3F-72A2-4789-91C8-F451470379D3}" type="datetimeFigureOut">
              <a:rPr lang="en-US"/>
              <a:pPr>
                <a:defRPr/>
              </a:pPr>
              <a:t>9/23/2019</a:t>
            </a:fld>
            <a:endParaRPr lang="en-US"/>
          </a:p>
        </p:txBody>
      </p:sp>
      <p:sp>
        <p:nvSpPr>
          <p:cNvPr id="5" name="Footer Placeholder 3"/>
          <p:cNvSpPr>
            <a:spLocks noGrp="1"/>
          </p:cNvSpPr>
          <p:nvPr>
            <p:ph type="ftr" sz="quarter" idx="11"/>
          </p:nvPr>
        </p:nvSpPr>
        <p:spPr/>
        <p:txBody>
          <a:bodyPr/>
          <a:lstStyle>
            <a:lvl1pPr defTabSz="457200">
              <a:defRPr/>
            </a:lvl1pPr>
          </a:lstStyle>
          <a:p>
            <a:pPr>
              <a:defRPr/>
            </a:pPr>
            <a:endParaRPr lang="en-US"/>
          </a:p>
        </p:txBody>
      </p:sp>
      <p:sp>
        <p:nvSpPr>
          <p:cNvPr id="6" name="Slide Number Placeholder 4"/>
          <p:cNvSpPr>
            <a:spLocks noGrp="1"/>
          </p:cNvSpPr>
          <p:nvPr>
            <p:ph type="sldNum" sz="quarter" idx="12"/>
          </p:nvPr>
        </p:nvSpPr>
        <p:spPr/>
        <p:txBody>
          <a:bodyPr/>
          <a:lstStyle>
            <a:lvl1pPr defTabSz="457200">
              <a:defRPr/>
            </a:lvl1pPr>
          </a:lstStyle>
          <a:p>
            <a:fld id="{1C7EA149-1E28-4AD6-8C58-74085AE618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p:spPr>
        <p:txBody>
          <a:bodyPr/>
          <a:lstStyle/>
          <a:p>
            <a:endParaRPr lang="en-US"/>
          </a:p>
        </p:txBody>
      </p:sp>
      <p:sp>
        <p:nvSpPr>
          <p:cNvPr id="3" name="Isosceles Triangle 2"/>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defTabSz="457200">
              <a:defRPr/>
            </a:lvl1pPr>
          </a:lstStyle>
          <a:p>
            <a:pPr>
              <a:defRPr/>
            </a:pPr>
            <a:fld id="{F9343DB2-3FD2-43E6-8368-1E2E77F04B42}" type="datetimeFigureOut">
              <a:rPr lang="en-US"/>
              <a:pPr>
                <a:defRPr/>
              </a:pPr>
              <a:t>9/23/2019</a:t>
            </a:fld>
            <a:endParaRPr lang="en-US"/>
          </a:p>
        </p:txBody>
      </p:sp>
      <p:sp>
        <p:nvSpPr>
          <p:cNvPr id="5" name="Footer Placeholder 2"/>
          <p:cNvSpPr>
            <a:spLocks noGrp="1"/>
          </p:cNvSpPr>
          <p:nvPr>
            <p:ph type="ftr" sz="quarter" idx="11"/>
          </p:nvPr>
        </p:nvSpPr>
        <p:spPr/>
        <p:txBody>
          <a:bodyPr/>
          <a:lstStyle>
            <a:lvl1pPr defTabSz="457200">
              <a:defRPr/>
            </a:lvl1pPr>
          </a:lstStyle>
          <a:p>
            <a:pPr>
              <a:defRPr/>
            </a:pPr>
            <a:endParaRPr lang="en-US"/>
          </a:p>
        </p:txBody>
      </p:sp>
      <p:sp>
        <p:nvSpPr>
          <p:cNvPr id="6" name="Slide Number Placeholder 3"/>
          <p:cNvSpPr>
            <a:spLocks noGrp="1"/>
          </p:cNvSpPr>
          <p:nvPr>
            <p:ph type="sldNum" sz="quarter" idx="12"/>
          </p:nvPr>
        </p:nvSpPr>
        <p:spPr/>
        <p:txBody>
          <a:bodyPr/>
          <a:lstStyle>
            <a:lvl1pPr defTabSz="457200">
              <a:defRPr/>
            </a:lvl1pPr>
          </a:lstStyle>
          <a:p>
            <a:fld id="{EE1D6E87-AE87-4F19-B399-584B612948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p:spPr>
        <p:txBody>
          <a:bodyPr/>
          <a:lstStyle/>
          <a:p>
            <a:endParaRPr lang="en-US"/>
          </a:p>
        </p:txBody>
      </p:sp>
      <p:sp>
        <p:nvSpPr>
          <p:cNvPr id="6" name="Straight Connector 11"/>
          <p:cNvSpPr>
            <a:spLocks noChangeShapeType="1"/>
          </p:cNvSpPr>
          <p:nvPr/>
        </p:nvSpPr>
        <p:spPr bwMode="auto">
          <a:xfrm rot="5400000">
            <a:off x="5219700" y="3324226"/>
            <a:ext cx="6035675" cy="0"/>
          </a:xfrm>
          <a:prstGeom prst="line">
            <a:avLst/>
          </a:prstGeom>
          <a:noFill/>
          <a:ln w="9525" algn="ctr">
            <a:solidFill>
              <a:schemeClr val="accent2"/>
            </a:solidFill>
            <a:prstDash val="dash"/>
            <a:round/>
            <a:headEnd/>
            <a:tailEnd/>
          </a:ln>
        </p:spPr>
        <p:txBody>
          <a:bodyPr/>
          <a:lstStyle/>
          <a:p>
            <a:endParaRPr lang="en-US"/>
          </a:p>
        </p:txBody>
      </p:sp>
      <p:sp>
        <p:nvSpPr>
          <p:cNvPr id="7" name="Isosceles Triangle 6"/>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defTabSz="457200">
              <a:defRPr/>
            </a:lvl1pPr>
          </a:lstStyle>
          <a:p>
            <a:pPr>
              <a:defRPr/>
            </a:pPr>
            <a:fld id="{B8F132AA-CC90-430C-901C-29B8F1F93DA1}" type="datetimeFigureOut">
              <a:rPr lang="en-US"/>
              <a:pPr>
                <a:defRPr/>
              </a:pPr>
              <a:t>9/23/2019</a:t>
            </a:fld>
            <a:endParaRPr lang="en-US"/>
          </a:p>
        </p:txBody>
      </p:sp>
      <p:sp>
        <p:nvSpPr>
          <p:cNvPr id="9" name="Footer Placeholder 5"/>
          <p:cNvSpPr>
            <a:spLocks noGrp="1"/>
          </p:cNvSpPr>
          <p:nvPr>
            <p:ph type="ftr" sz="quarter" idx="11"/>
          </p:nvPr>
        </p:nvSpPr>
        <p:spPr/>
        <p:txBody>
          <a:bodyPr/>
          <a:lstStyle>
            <a:lvl1pPr defTabSz="457200">
              <a:defRPr/>
            </a:lvl1pPr>
          </a:lstStyle>
          <a:p>
            <a:pPr>
              <a:defRPr/>
            </a:pPr>
            <a:endParaRPr lang="en-US"/>
          </a:p>
        </p:txBody>
      </p:sp>
      <p:sp>
        <p:nvSpPr>
          <p:cNvPr id="10" name="Slide Number Placeholder 6"/>
          <p:cNvSpPr>
            <a:spLocks noGrp="1"/>
          </p:cNvSpPr>
          <p:nvPr>
            <p:ph type="sldNum" sz="quarter" idx="12"/>
          </p:nvPr>
        </p:nvSpPr>
        <p:spPr/>
        <p:txBody>
          <a:bodyPr/>
          <a:lstStyle>
            <a:lvl1pPr defTabSz="457200">
              <a:defRPr/>
            </a:lvl1pPr>
          </a:lstStyle>
          <a:p>
            <a:fld id="{B751639A-9489-4625-BF36-5A749C8085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p:spPr>
        <p:txBody>
          <a:bodyPr/>
          <a:lstStyle/>
          <a:p>
            <a:endParaRPr lang="en-US"/>
          </a:p>
        </p:txBody>
      </p:sp>
      <p:sp>
        <p:nvSpPr>
          <p:cNvPr id="6" name="Isosceles Triangle 5"/>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 name="Rectangle 6"/>
          <p:cNvSpPr/>
          <p:nvPr/>
        </p:nvSpPr>
        <p:spPr>
          <a:xfrm>
            <a:off x="609600" y="500063"/>
            <a:ext cx="24447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defTabSz="457200">
              <a:defRPr>
                <a:solidFill>
                  <a:srgbClr val="FBEEC9"/>
                </a:solidFill>
              </a:defRPr>
            </a:lvl1pPr>
          </a:lstStyle>
          <a:p>
            <a:pPr>
              <a:defRPr/>
            </a:pPr>
            <a:fld id="{794A9400-957F-4007-A42E-D01D13FEB2A3}" type="datetimeFigureOut">
              <a:rPr lang="en-US"/>
              <a:pPr>
                <a:defRPr/>
              </a:pPr>
              <a:t>9/23/2019</a:t>
            </a:fld>
            <a:endParaRPr lang="en-US"/>
          </a:p>
        </p:txBody>
      </p:sp>
      <p:sp>
        <p:nvSpPr>
          <p:cNvPr id="9" name="Footer Placeholder 5"/>
          <p:cNvSpPr>
            <a:spLocks noGrp="1"/>
          </p:cNvSpPr>
          <p:nvPr>
            <p:ph type="ftr" sz="quarter" idx="11"/>
          </p:nvPr>
        </p:nvSpPr>
        <p:spPr/>
        <p:txBody>
          <a:bodyPr/>
          <a:lstStyle>
            <a:lvl1pPr defTabSz="457200">
              <a:defRPr>
                <a:solidFill>
                  <a:srgbClr val="FBEEC9"/>
                </a:solidFill>
              </a:defRPr>
            </a:lvl1pPr>
          </a:lstStyle>
          <a:p>
            <a:pPr>
              <a:defRPr/>
            </a:pPr>
            <a:endParaRPr lang="en-US"/>
          </a:p>
        </p:txBody>
      </p:sp>
      <p:sp>
        <p:nvSpPr>
          <p:cNvPr id="10" name="Slide Number Placeholder 6"/>
          <p:cNvSpPr>
            <a:spLocks noGrp="1"/>
          </p:cNvSpPr>
          <p:nvPr>
            <p:ph type="sldNum" sz="quarter" idx="12"/>
          </p:nvPr>
        </p:nvSpPr>
        <p:spPr/>
        <p:txBody>
          <a:bodyPr/>
          <a:lstStyle>
            <a:lvl1pPr defTabSz="457200">
              <a:defRPr>
                <a:solidFill>
                  <a:srgbClr val="FBEEC9"/>
                </a:solidFill>
              </a:defRPr>
            </a:lvl1pPr>
          </a:lstStyle>
          <a:p>
            <a:fld id="{48C40E55-D2CC-4B31-AD82-C5238E833D7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534400" y="6356350"/>
            <a:ext cx="3052763" cy="365125"/>
          </a:xfrm>
          <a:prstGeom prst="rect">
            <a:avLst/>
          </a:prstGeom>
        </p:spPr>
        <p:txBody>
          <a:bodyPr vert="horz"/>
          <a:lstStyle>
            <a:lvl1pPr algn="l" defTabSz="914400" eaLnBrk="1" fontAlgn="auto" latinLnBrk="0" hangingPunct="1">
              <a:spcBef>
                <a:spcPts val="0"/>
              </a:spcBef>
              <a:spcAft>
                <a:spcPts val="0"/>
              </a:spcAft>
              <a:defRPr kumimoji="0" sz="1400" smtClean="0">
                <a:solidFill>
                  <a:srgbClr val="4E3B30"/>
                </a:solidFill>
                <a:latin typeface="+mn-lt"/>
              </a:defRPr>
            </a:lvl1pPr>
          </a:lstStyle>
          <a:p>
            <a:pPr>
              <a:defRPr/>
            </a:pPr>
            <a:fld id="{5CDCD136-D65B-4FB4-9F1D-EC949557A124}" type="datetimeFigureOut">
              <a:rPr lang="en-US"/>
              <a:pPr>
                <a:defRPr/>
              </a:pPr>
              <a:t>9/23/2019</a:t>
            </a:fld>
            <a:endParaRPr lang="en-US"/>
          </a:p>
        </p:txBody>
      </p:sp>
      <p:sp>
        <p:nvSpPr>
          <p:cNvPr id="3" name="Footer Placeholder 2"/>
          <p:cNvSpPr>
            <a:spLocks noGrp="1"/>
          </p:cNvSpPr>
          <p:nvPr>
            <p:ph type="ftr" sz="quarter" idx="3"/>
          </p:nvPr>
        </p:nvSpPr>
        <p:spPr>
          <a:xfrm>
            <a:off x="3865563" y="6356350"/>
            <a:ext cx="4673600" cy="365125"/>
          </a:xfrm>
          <a:prstGeom prst="rect">
            <a:avLst/>
          </a:prstGeom>
        </p:spPr>
        <p:txBody>
          <a:bodyPr vert="horz"/>
          <a:lstStyle>
            <a:lvl1pPr algn="r" defTabSz="914400" eaLnBrk="1" fontAlgn="auto" latinLnBrk="0" hangingPunct="1">
              <a:spcBef>
                <a:spcPts val="0"/>
              </a:spcBef>
              <a:spcAft>
                <a:spcPts val="0"/>
              </a:spcAft>
              <a:defRPr kumimoji="0" sz="1400">
                <a:solidFill>
                  <a:srgbClr val="4E3B30"/>
                </a:solidFill>
                <a:latin typeface="+mn-lt"/>
              </a:defRPr>
            </a:lvl1pPr>
          </a:lstStyle>
          <a:p>
            <a:pPr>
              <a:defRPr/>
            </a:pPr>
            <a:endParaRPr lang="en-US"/>
          </a:p>
        </p:txBody>
      </p:sp>
      <p:sp>
        <p:nvSpPr>
          <p:cNvPr id="23" name="Slide Number Placeholder 22"/>
          <p:cNvSpPr>
            <a:spLocks noGrp="1"/>
          </p:cNvSpPr>
          <p:nvPr>
            <p:ph type="sldNum" sz="quarter" idx="4"/>
          </p:nvPr>
        </p:nvSpPr>
        <p:spPr>
          <a:xfrm>
            <a:off x="817563" y="6356350"/>
            <a:ext cx="2641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400">
                <a:solidFill>
                  <a:srgbClr val="4E3B30"/>
                </a:solidFill>
              </a:defRPr>
            </a:lvl1pPr>
          </a:lstStyle>
          <a:p>
            <a:fld id="{21DB468F-A51D-4C1D-8E29-4A4A55CC0EC0}" type="slidenum">
              <a:rPr lang="en-US"/>
              <a:pPr/>
              <a:t>‹#›</a:t>
            </a:fld>
            <a:endParaRPr lang="en-US"/>
          </a:p>
        </p:txBody>
      </p:sp>
      <p:sp>
        <p:nvSpPr>
          <p:cNvPr id="1031"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p:spPr>
        <p:txBody>
          <a:bodyPr/>
          <a:lstStyle/>
          <a:p>
            <a:endParaRPr lang="en-US"/>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p:spPr>
        <p:txBody>
          <a:bodyPr/>
          <a:lstStyle/>
          <a:p>
            <a:endParaRPr lang="en-US"/>
          </a:p>
        </p:txBody>
      </p:sp>
      <p:sp>
        <p:nvSpPr>
          <p:cNvPr id="10" name="Isosceles Triangle 9"/>
          <p:cNvSpPr>
            <a:spLocks noChangeAspect="1"/>
          </p:cNvSpPr>
          <p:nvPr/>
        </p:nvSpPr>
        <p:spPr>
          <a:xfrm rot="5400000">
            <a:off x="591344" y="6447631"/>
            <a:ext cx="190500" cy="1603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D6903D"/>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a:t>Biology Article #2: Margarine</a:t>
            </a:r>
          </a:p>
        </p:txBody>
      </p:sp>
      <p:sp>
        <p:nvSpPr>
          <p:cNvPr id="5" name="Content Placeholder 4"/>
          <p:cNvSpPr>
            <a:spLocks noGrp="1"/>
          </p:cNvSpPr>
          <p:nvPr>
            <p:ph sz="quarter" idx="1"/>
          </p:nvPr>
        </p:nvSpPr>
        <p:spPr/>
        <p:txBody>
          <a:bodyPr/>
          <a:lstStyle/>
          <a:p>
            <a:pPr marL="0" indent="0">
              <a:buNone/>
            </a:pPr>
            <a:r>
              <a:rPr lang="en-US" b="1" dirty="0"/>
              <a:t>Hydrogenation</a:t>
            </a:r>
            <a:r>
              <a:rPr lang="en-US" dirty="0"/>
              <a:t>: a chemical reaction between hydrogen and another compound. A process that is commonly used to saturate fatty acids</a:t>
            </a:r>
          </a:p>
        </p:txBody>
      </p:sp>
      <p:pic>
        <p:nvPicPr>
          <p:cNvPr id="1026" name="Picture 2" descr="Image result for hydroge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455" y="2088064"/>
            <a:ext cx="6145019" cy="41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7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algn="ctr"/>
            <a:r>
              <a:rPr lang="en-US" sz="4000" dirty="0"/>
              <a:t>Membrane</a:t>
            </a:r>
            <a:r>
              <a:rPr lang="en-US" sz="4000" b="1" dirty="0"/>
              <a:t> </a:t>
            </a:r>
            <a:r>
              <a:rPr lang="en-US" sz="4000" dirty="0"/>
              <a:t>Proteins</a:t>
            </a:r>
          </a:p>
        </p:txBody>
      </p:sp>
      <p:sp>
        <p:nvSpPr>
          <p:cNvPr id="18435" name="Content Placeholder 5"/>
          <p:cNvSpPr>
            <a:spLocks noGrp="1"/>
          </p:cNvSpPr>
          <p:nvPr>
            <p:ph sz="quarter" idx="1"/>
          </p:nvPr>
        </p:nvSpPr>
        <p:spPr>
          <a:xfrm>
            <a:off x="609600" y="1219200"/>
            <a:ext cx="10972800" cy="1887415"/>
          </a:xfrm>
        </p:spPr>
        <p:txBody>
          <a:bodyPr/>
          <a:lstStyle/>
          <a:p>
            <a:r>
              <a:rPr lang="en-US" sz="2800" b="1" dirty="0"/>
              <a:t>Integral proteins: </a:t>
            </a:r>
            <a:r>
              <a:rPr lang="en-US" sz="2800" dirty="0"/>
              <a:t>membrane proteins bound to the hydrophobic interior of the membrane</a:t>
            </a:r>
            <a:endParaRPr lang="en-US" sz="2400" dirty="0"/>
          </a:p>
          <a:p>
            <a:r>
              <a:rPr lang="en-US" sz="2800" b="1" dirty="0"/>
              <a:t>Peripheral proteins: </a:t>
            </a:r>
            <a:r>
              <a:rPr lang="en-US" sz="2800" dirty="0"/>
              <a:t>membrane proteins attached to the hydrophilic layer on either side of the plasma membrane </a:t>
            </a:r>
          </a:p>
        </p:txBody>
      </p:sp>
      <p:pic>
        <p:nvPicPr>
          <p:cNvPr id="5" name="Picture 4"/>
          <p:cNvPicPr>
            <a:picLocks noChangeAspect="1"/>
          </p:cNvPicPr>
          <p:nvPr/>
        </p:nvPicPr>
        <p:blipFill>
          <a:blip r:embed="rId3"/>
          <a:stretch>
            <a:fillRect/>
          </a:stretch>
        </p:blipFill>
        <p:spPr>
          <a:xfrm>
            <a:off x="1733459" y="3182815"/>
            <a:ext cx="8796345" cy="30567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sz="4000" dirty="0"/>
              <a:t>Functions of Membrane Proteins</a:t>
            </a:r>
          </a:p>
        </p:txBody>
      </p:sp>
      <p:pic>
        <p:nvPicPr>
          <p:cNvPr id="2" name="Picture 1"/>
          <p:cNvPicPr>
            <a:picLocks noChangeAspect="1"/>
          </p:cNvPicPr>
          <p:nvPr/>
        </p:nvPicPr>
        <p:blipFill>
          <a:blip r:embed="rId3"/>
          <a:stretch>
            <a:fillRect/>
          </a:stretch>
        </p:blipFill>
        <p:spPr>
          <a:xfrm>
            <a:off x="1360132" y="1556905"/>
            <a:ext cx="9629546" cy="44374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11099800" cy="4937760"/>
          </a:xfrm>
        </p:spPr>
        <p:txBody>
          <a:bodyPr/>
          <a:lstStyle/>
          <a:p>
            <a:pPr marL="0" indent="0">
              <a:spcAft>
                <a:spcPts val="600"/>
              </a:spcAft>
              <a:buNone/>
              <a:defRPr/>
            </a:pPr>
            <a:r>
              <a:rPr lang="en-US" sz="2800" b="1" dirty="0"/>
              <a:t>Structural support proteins: </a:t>
            </a:r>
            <a:r>
              <a:rPr lang="en-US" sz="2800" dirty="0"/>
              <a:t>Peripheral proteins on the interior side on animal cells, bound to the interior cytoskeleton of the cell</a:t>
            </a:r>
          </a:p>
          <a:p>
            <a:pPr marL="838255" lvl="2" indent="-281809">
              <a:spcAft>
                <a:spcPts val="600"/>
              </a:spcAft>
              <a:buFont typeface="Wingdings 3"/>
              <a:buChar char=""/>
              <a:defRPr/>
            </a:pPr>
            <a:r>
              <a:rPr lang="en-US" sz="2400" dirty="0"/>
              <a:t>Provide support and stabilization</a:t>
            </a:r>
          </a:p>
          <a:p>
            <a:pPr>
              <a:spcAft>
                <a:spcPts val="600"/>
              </a:spcAft>
            </a:pPr>
            <a:endParaRPr lang="en-US" dirty="0"/>
          </a:p>
        </p:txBody>
      </p:sp>
      <p:sp>
        <p:nvSpPr>
          <p:cNvPr id="4" name="Title 1"/>
          <p:cNvSpPr>
            <a:spLocks noGrp="1"/>
          </p:cNvSpPr>
          <p:nvPr>
            <p:ph type="title"/>
          </p:nvPr>
        </p:nvSpPr>
        <p:spPr/>
        <p:txBody>
          <a:bodyPr/>
          <a:lstStyle/>
          <a:p>
            <a:pPr algn="ctr"/>
            <a:r>
              <a:rPr lang="en-US" sz="4000" dirty="0"/>
              <a:t>Functions of Membrane Proteins</a:t>
            </a:r>
          </a:p>
        </p:txBody>
      </p:sp>
      <p:pic>
        <p:nvPicPr>
          <p:cNvPr id="5" name="Picture 4"/>
          <p:cNvPicPr>
            <a:picLocks noChangeAspect="1"/>
          </p:cNvPicPr>
          <p:nvPr/>
        </p:nvPicPr>
        <p:blipFill>
          <a:blip r:embed="rId3"/>
          <a:stretch>
            <a:fillRect/>
          </a:stretch>
        </p:blipFill>
        <p:spPr>
          <a:xfrm>
            <a:off x="2920999" y="3219340"/>
            <a:ext cx="6733089" cy="3102748"/>
          </a:xfrm>
          <a:prstGeom prst="rect">
            <a:avLst/>
          </a:prstGeom>
        </p:spPr>
      </p:pic>
    </p:spTree>
    <p:extLst>
      <p:ext uri="{BB962C8B-B14F-4D97-AF65-F5344CB8AC3E}">
        <p14:creationId xmlns:p14="http://schemas.microsoft.com/office/powerpoint/2010/main" val="49791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sz="4000" dirty="0"/>
              <a:t>Functions of Membrane Proteins</a:t>
            </a:r>
          </a:p>
        </p:txBody>
      </p:sp>
      <p:sp>
        <p:nvSpPr>
          <p:cNvPr id="20483" name="Content Placeholder 2"/>
          <p:cNvSpPr>
            <a:spLocks noGrp="1"/>
          </p:cNvSpPr>
          <p:nvPr>
            <p:ph sz="quarter" idx="1"/>
          </p:nvPr>
        </p:nvSpPr>
        <p:spPr>
          <a:xfrm>
            <a:off x="487680" y="1259840"/>
            <a:ext cx="5140960" cy="4937125"/>
          </a:xfrm>
        </p:spPr>
        <p:txBody>
          <a:bodyPr/>
          <a:lstStyle/>
          <a:p>
            <a:pPr marL="0" indent="0">
              <a:buFont typeface="Wingdings 3" pitchFamily="18" charset="2"/>
              <a:buNone/>
            </a:pPr>
            <a:r>
              <a:rPr lang="en-US" sz="2800" b="1" dirty="0"/>
              <a:t>Recognition proteins: </a:t>
            </a:r>
            <a:r>
              <a:rPr lang="en-US" sz="2800" dirty="0"/>
              <a:t>Membrane proteins that present protein fragments or carbohydrates (glycoproteins) for other cells to bind with. </a:t>
            </a:r>
          </a:p>
          <a:p>
            <a:pPr lvl="1">
              <a:spcAft>
                <a:spcPts val="1200"/>
              </a:spcAft>
            </a:pPr>
            <a:r>
              <a:rPr lang="en-US" sz="2400" dirty="0"/>
              <a:t>______________ cells bind to protein fragments to determine if cell is healthy or infected</a:t>
            </a:r>
          </a:p>
          <a:p>
            <a:pPr lvl="1">
              <a:spcAft>
                <a:spcPts val="1200"/>
              </a:spcAft>
            </a:pPr>
            <a:r>
              <a:rPr lang="en-US" sz="2400" dirty="0"/>
              <a:t>Glycoproteins act as cells “fingerprint” </a:t>
            </a:r>
          </a:p>
        </p:txBody>
      </p:sp>
      <p:pic>
        <p:nvPicPr>
          <p:cNvPr id="9" name="Picture 8"/>
          <p:cNvPicPr>
            <a:picLocks noChangeAspect="1"/>
          </p:cNvPicPr>
          <p:nvPr/>
        </p:nvPicPr>
        <p:blipFill>
          <a:blip r:embed="rId3"/>
          <a:stretch>
            <a:fillRect/>
          </a:stretch>
        </p:blipFill>
        <p:spPr>
          <a:xfrm>
            <a:off x="5862320" y="1388171"/>
            <a:ext cx="6057448" cy="2791399"/>
          </a:xfrm>
          <a:prstGeom prst="rect">
            <a:avLst/>
          </a:prstGeom>
        </p:spPr>
      </p:pic>
      <p:pic>
        <p:nvPicPr>
          <p:cNvPr id="3" name="Picture 2"/>
          <p:cNvPicPr>
            <a:picLocks noChangeAspect="1"/>
          </p:cNvPicPr>
          <p:nvPr/>
        </p:nvPicPr>
        <p:blipFill>
          <a:blip r:embed="rId4"/>
          <a:stretch>
            <a:fillRect/>
          </a:stretch>
        </p:blipFill>
        <p:spPr>
          <a:xfrm>
            <a:off x="7650797" y="4179570"/>
            <a:ext cx="1787389" cy="21551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6135" y="3688552"/>
            <a:ext cx="7350915" cy="2648204"/>
          </a:xfrm>
          <a:prstGeom prst="rect">
            <a:avLst/>
          </a:prstGeom>
        </p:spPr>
      </p:pic>
      <p:sp>
        <p:nvSpPr>
          <p:cNvPr id="21506" name="Title 1"/>
          <p:cNvSpPr>
            <a:spLocks noGrp="1"/>
          </p:cNvSpPr>
          <p:nvPr>
            <p:ph type="title"/>
          </p:nvPr>
        </p:nvSpPr>
        <p:spPr/>
        <p:txBody>
          <a:bodyPr/>
          <a:lstStyle/>
          <a:p>
            <a:pPr algn="ctr"/>
            <a:r>
              <a:rPr lang="en-US" sz="4000" dirty="0"/>
              <a:t>Functions of Membrane Proteins</a:t>
            </a:r>
          </a:p>
        </p:txBody>
      </p:sp>
      <p:sp>
        <p:nvSpPr>
          <p:cNvPr id="21507" name="Content Placeholder 2"/>
          <p:cNvSpPr>
            <a:spLocks noGrp="1"/>
          </p:cNvSpPr>
          <p:nvPr>
            <p:ph sz="quarter" idx="1"/>
          </p:nvPr>
        </p:nvSpPr>
        <p:spPr>
          <a:xfrm>
            <a:off x="609600" y="1219200"/>
            <a:ext cx="4932405" cy="4937125"/>
          </a:xfrm>
        </p:spPr>
        <p:txBody>
          <a:bodyPr/>
          <a:lstStyle/>
          <a:p>
            <a:pPr marL="0" indent="0">
              <a:buFont typeface="Wingdings 3" pitchFamily="18" charset="2"/>
              <a:buNone/>
            </a:pPr>
            <a:r>
              <a:rPr lang="en-US" sz="2800" b="1" dirty="0"/>
              <a:t>Receptor proteins: </a:t>
            </a:r>
            <a:r>
              <a:rPr lang="en-US" sz="2800" dirty="0"/>
              <a:t>Membrane proteins that bind with ______ _________ on exterior of cell and initiate a response in the cell interior</a:t>
            </a:r>
            <a:endParaRPr lang="en-US" sz="2800" u="sng" dirty="0"/>
          </a:p>
          <a:p>
            <a:r>
              <a:rPr lang="en-US" sz="2400" dirty="0"/>
              <a:t>Binding sites specific to certain signaling molecules</a:t>
            </a:r>
          </a:p>
          <a:p>
            <a:pPr lvl="1"/>
            <a:r>
              <a:rPr lang="en-US" sz="2000" dirty="0"/>
              <a:t>Ex: Insulin and adrenaline</a:t>
            </a:r>
          </a:p>
          <a:p>
            <a:pPr lvl="1"/>
            <a:r>
              <a:rPr lang="en-US" sz="2000" dirty="0"/>
              <a:t>Beta-blockers or anti-histamines</a:t>
            </a:r>
          </a:p>
        </p:txBody>
      </p:sp>
      <p:pic>
        <p:nvPicPr>
          <p:cNvPr id="21508" name="Picture 3"/>
          <p:cNvPicPr>
            <a:picLocks noChangeAspect="1"/>
          </p:cNvPicPr>
          <p:nvPr/>
        </p:nvPicPr>
        <p:blipFill>
          <a:blip r:embed="rId4"/>
          <a:srcRect/>
          <a:stretch>
            <a:fillRect/>
          </a:stretch>
        </p:blipFill>
        <p:spPr bwMode="auto">
          <a:xfrm>
            <a:off x="7134224" y="1323431"/>
            <a:ext cx="4686935" cy="21846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Drugs and Receptor Proteins</a:t>
            </a:r>
          </a:p>
        </p:txBody>
      </p:sp>
      <p:pic>
        <p:nvPicPr>
          <p:cNvPr id="5" name="Picture 4"/>
          <p:cNvPicPr>
            <a:picLocks noChangeAspect="1"/>
          </p:cNvPicPr>
          <p:nvPr/>
        </p:nvPicPr>
        <p:blipFill>
          <a:blip r:embed="rId3"/>
          <a:stretch>
            <a:fillRect/>
          </a:stretch>
        </p:blipFill>
        <p:spPr>
          <a:xfrm>
            <a:off x="1834662" y="1229361"/>
            <a:ext cx="8782538" cy="4910772"/>
          </a:xfrm>
          <a:prstGeom prst="rect">
            <a:avLst/>
          </a:prstGeom>
        </p:spPr>
      </p:pic>
    </p:spTree>
    <p:extLst>
      <p:ext uri="{BB962C8B-B14F-4D97-AF65-F5344CB8AC3E}">
        <p14:creationId xmlns:p14="http://schemas.microsoft.com/office/powerpoint/2010/main" val="373904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sz="4000" dirty="0"/>
              <a:t>Functions of Membrane Proteins</a:t>
            </a:r>
          </a:p>
        </p:txBody>
      </p:sp>
      <p:sp>
        <p:nvSpPr>
          <p:cNvPr id="22531" name="Content Placeholder 2"/>
          <p:cNvSpPr>
            <a:spLocks noGrp="1"/>
          </p:cNvSpPr>
          <p:nvPr>
            <p:ph sz="quarter" idx="1"/>
          </p:nvPr>
        </p:nvSpPr>
        <p:spPr>
          <a:xfrm>
            <a:off x="609599" y="1219201"/>
            <a:ext cx="5850835" cy="4836160"/>
          </a:xfrm>
        </p:spPr>
        <p:txBody>
          <a:bodyPr/>
          <a:lstStyle/>
          <a:p>
            <a:pPr marL="0" indent="0">
              <a:buFont typeface="Wingdings 3" pitchFamily="18" charset="2"/>
              <a:buNone/>
            </a:pPr>
            <a:r>
              <a:rPr lang="en-US" sz="2800" b="1" dirty="0"/>
              <a:t>Transport proteins</a:t>
            </a:r>
            <a:r>
              <a:rPr lang="en-US" sz="2800" dirty="0"/>
              <a:t>: transmembrane proteins that help _______________</a:t>
            </a:r>
            <a:r>
              <a:rPr lang="en-US" sz="2800" u="sng" dirty="0"/>
              <a:t> </a:t>
            </a:r>
            <a:r>
              <a:rPr lang="en-US" sz="2800" dirty="0"/>
              <a:t>molecules through the plasma membrane. </a:t>
            </a:r>
          </a:p>
          <a:p>
            <a:pPr lvl="1"/>
            <a:r>
              <a:rPr lang="en-US" sz="2400" dirty="0"/>
              <a:t>Ex: Sodium potassium pumps </a:t>
            </a:r>
          </a:p>
        </p:txBody>
      </p:sp>
      <p:pic>
        <p:nvPicPr>
          <p:cNvPr id="22532" name="Picture 3"/>
          <p:cNvPicPr>
            <a:picLocks noChangeAspect="1"/>
          </p:cNvPicPr>
          <p:nvPr/>
        </p:nvPicPr>
        <p:blipFill>
          <a:blip r:embed="rId3"/>
          <a:srcRect/>
          <a:stretch>
            <a:fillRect/>
          </a:stretch>
        </p:blipFill>
        <p:spPr bwMode="auto">
          <a:xfrm>
            <a:off x="1143442" y="3673845"/>
            <a:ext cx="5535654" cy="2580298"/>
          </a:xfrm>
          <a:prstGeom prst="rect">
            <a:avLst/>
          </a:prstGeom>
          <a:noFill/>
          <a:ln w="9525">
            <a:noFill/>
            <a:miter lim="800000"/>
            <a:headEnd/>
            <a:tailEnd/>
          </a:ln>
        </p:spPr>
      </p:pic>
      <p:pic>
        <p:nvPicPr>
          <p:cNvPr id="5" name="Picture 2" descr="http://i.imgur.com/kBWnp6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480" y="1493521"/>
            <a:ext cx="3916680" cy="3908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4000" dirty="0"/>
              <a:t>Movement</a:t>
            </a:r>
            <a:r>
              <a:rPr lang="en-US" sz="4400" dirty="0"/>
              <a:t> of Molecules</a:t>
            </a:r>
          </a:p>
        </p:txBody>
      </p:sp>
      <p:sp>
        <p:nvSpPr>
          <p:cNvPr id="2" name="Content Placeholder 1"/>
          <p:cNvSpPr>
            <a:spLocks noGrp="1"/>
          </p:cNvSpPr>
          <p:nvPr>
            <p:ph sz="quarter" idx="1"/>
          </p:nvPr>
        </p:nvSpPr>
        <p:spPr>
          <a:xfrm>
            <a:off x="609600" y="1219200"/>
            <a:ext cx="4389783" cy="4937760"/>
          </a:xfrm>
        </p:spPr>
        <p:txBody>
          <a:bodyPr/>
          <a:lstStyle/>
          <a:p>
            <a:pPr marL="0" indent="0">
              <a:buNone/>
            </a:pPr>
            <a:r>
              <a:rPr lang="en-US" sz="2800" b="1" u="sng" dirty="0"/>
              <a:t>___________</a:t>
            </a:r>
            <a:r>
              <a:rPr lang="en-US" sz="2800" dirty="0"/>
              <a:t>: movement of molecules or ions from a region of greater concentration to an region of lower concentration</a:t>
            </a:r>
          </a:p>
          <a:p>
            <a:endParaRPr lang="en-US" sz="2800" dirty="0"/>
          </a:p>
        </p:txBody>
      </p:sp>
      <p:pic>
        <p:nvPicPr>
          <p:cNvPr id="23556" name="Picture 3" descr="D:\Chapter_05\B_Jpeg_Images\05_Labeled_Art_and_Photos\05_04Figure-L.jpg"/>
          <p:cNvPicPr>
            <a:picLocks noChangeAspect="1" noChangeArrowheads="1"/>
          </p:cNvPicPr>
          <p:nvPr/>
        </p:nvPicPr>
        <p:blipFill>
          <a:blip r:embed="rId3"/>
          <a:srcRect/>
          <a:stretch>
            <a:fillRect/>
          </a:stretch>
        </p:blipFill>
        <p:spPr bwMode="auto">
          <a:xfrm>
            <a:off x="5191760" y="1657432"/>
            <a:ext cx="6797822" cy="43668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
            <a:ext cx="10972800" cy="990600"/>
          </a:xfrm>
        </p:spPr>
        <p:txBody>
          <a:bodyPr/>
          <a:lstStyle/>
          <a:p>
            <a:pPr algn="ctr"/>
            <a:r>
              <a:rPr lang="en-US" sz="4000" dirty="0"/>
              <a:t>Movement of Molecules</a:t>
            </a:r>
          </a:p>
        </p:txBody>
      </p:sp>
      <p:sp>
        <p:nvSpPr>
          <p:cNvPr id="3" name="Content Placeholder 2"/>
          <p:cNvSpPr>
            <a:spLocks noGrp="1"/>
          </p:cNvSpPr>
          <p:nvPr>
            <p:ph sz="quarter" idx="1"/>
          </p:nvPr>
        </p:nvSpPr>
        <p:spPr/>
        <p:txBody>
          <a:bodyPr/>
          <a:lstStyle/>
          <a:p>
            <a:pPr>
              <a:buNone/>
            </a:pPr>
            <a:r>
              <a:rPr lang="en-US" sz="2800" b="1" dirty="0"/>
              <a:t>Concentration gradient</a:t>
            </a:r>
            <a:r>
              <a:rPr lang="en-US" sz="2800" dirty="0"/>
              <a:t>: difference between the highest and lowest concentration of a _______ in a given medium</a:t>
            </a:r>
          </a:p>
          <a:p>
            <a:pPr>
              <a:buNone/>
            </a:pPr>
            <a:endParaRPr lang="en-US" sz="1600" dirty="0"/>
          </a:p>
          <a:p>
            <a:pPr algn="ctr">
              <a:buNone/>
            </a:pPr>
            <a:r>
              <a:rPr lang="en-US" sz="2800" dirty="0"/>
              <a:t>Solutes are move from higher concentration to lower concentration </a:t>
            </a:r>
          </a:p>
          <a:p>
            <a:pPr algn="ctr">
              <a:buNone/>
            </a:pPr>
            <a:r>
              <a:rPr lang="en-US" sz="2800" dirty="0"/>
              <a:t>until </a:t>
            </a:r>
            <a:r>
              <a:rPr lang="en-US" sz="2800" b="1" dirty="0"/>
              <a:t>_____________________ </a:t>
            </a:r>
            <a:r>
              <a:rPr lang="en-US" sz="2800" dirty="0"/>
              <a:t>is reached</a:t>
            </a:r>
          </a:p>
        </p:txBody>
      </p:sp>
      <p:pic>
        <p:nvPicPr>
          <p:cNvPr id="27651" name="Picture 3"/>
          <p:cNvPicPr>
            <a:picLocks noChangeAspect="1" noChangeArrowheads="1"/>
          </p:cNvPicPr>
          <p:nvPr/>
        </p:nvPicPr>
        <p:blipFill>
          <a:blip r:embed="rId3"/>
          <a:srcRect/>
          <a:stretch>
            <a:fillRect/>
          </a:stretch>
        </p:blipFill>
        <p:spPr bwMode="auto">
          <a:xfrm>
            <a:off x="2458719" y="3523637"/>
            <a:ext cx="6641331" cy="274000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Movement of Molecules</a:t>
            </a:r>
          </a:p>
        </p:txBody>
      </p:sp>
      <p:sp>
        <p:nvSpPr>
          <p:cNvPr id="3" name="Content Placeholder 2"/>
          <p:cNvSpPr>
            <a:spLocks noGrp="1"/>
          </p:cNvSpPr>
          <p:nvPr>
            <p:ph sz="quarter" idx="1"/>
          </p:nvPr>
        </p:nvSpPr>
        <p:spPr>
          <a:xfrm>
            <a:off x="471376" y="1450511"/>
            <a:ext cx="5227675" cy="4504430"/>
          </a:xfrm>
        </p:spPr>
        <p:txBody>
          <a:bodyPr/>
          <a:lstStyle/>
          <a:p>
            <a:pPr marL="0" indent="0">
              <a:buNone/>
            </a:pPr>
            <a:r>
              <a:rPr lang="en-US" sz="2800" b="1" dirty="0"/>
              <a:t>Brownian movement</a:t>
            </a:r>
            <a:r>
              <a:rPr lang="en-US" sz="2800" dirty="0"/>
              <a:t>: _______ movement of particles suspended in a fluid or gas</a:t>
            </a:r>
          </a:p>
          <a:p>
            <a:pPr lvl="1"/>
            <a:r>
              <a:rPr lang="en-US" sz="2400" dirty="0"/>
              <a:t>Movement related to temperature</a:t>
            </a:r>
          </a:p>
        </p:txBody>
      </p:sp>
      <p:pic>
        <p:nvPicPr>
          <p:cNvPr id="4"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904833" y="1699283"/>
            <a:ext cx="4230999" cy="370917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a:t>Biology Article #2: Margarine</a:t>
            </a:r>
          </a:p>
        </p:txBody>
      </p:sp>
      <p:sp>
        <p:nvSpPr>
          <p:cNvPr id="5" name="Content Placeholder 4"/>
          <p:cNvSpPr>
            <a:spLocks noGrp="1"/>
          </p:cNvSpPr>
          <p:nvPr>
            <p:ph sz="quarter" idx="1"/>
          </p:nvPr>
        </p:nvSpPr>
        <p:spPr>
          <a:xfrm>
            <a:off x="609600" y="1219200"/>
            <a:ext cx="5490575" cy="4937760"/>
          </a:xfrm>
        </p:spPr>
        <p:txBody>
          <a:bodyPr/>
          <a:lstStyle/>
          <a:p>
            <a:r>
              <a:rPr lang="en-US" i="1" dirty="0"/>
              <a:t>Cis</a:t>
            </a:r>
            <a:r>
              <a:rPr lang="en-US" dirty="0"/>
              <a:t>-unsaturated fatty acids have added hydrogens on the same side</a:t>
            </a:r>
          </a:p>
          <a:p>
            <a:pPr lvl="1"/>
            <a:r>
              <a:rPr lang="en-US" dirty="0"/>
              <a:t>Fatty acid is kinked making it difficult for lots of fatty acids to stack together</a:t>
            </a:r>
          </a:p>
          <a:p>
            <a:endParaRPr lang="en-US" dirty="0"/>
          </a:p>
          <a:p>
            <a:endParaRPr lang="en-US" dirty="0"/>
          </a:p>
          <a:p>
            <a:r>
              <a:rPr lang="en-US" dirty="0"/>
              <a:t>Trans unsaturated fatty acids have added hydrogens on opposite sides, making the fatty acids easier to stack</a:t>
            </a:r>
          </a:p>
          <a:p>
            <a:pPr marL="0" indent="0">
              <a:buNone/>
            </a:pPr>
            <a:endParaRPr lang="en-US" dirty="0"/>
          </a:p>
        </p:txBody>
      </p:sp>
      <p:pic>
        <p:nvPicPr>
          <p:cNvPr id="2" name="Picture 1"/>
          <p:cNvPicPr>
            <a:picLocks noChangeAspect="1"/>
          </p:cNvPicPr>
          <p:nvPr/>
        </p:nvPicPr>
        <p:blipFill>
          <a:blip r:embed="rId2"/>
          <a:stretch>
            <a:fillRect/>
          </a:stretch>
        </p:blipFill>
        <p:spPr>
          <a:xfrm>
            <a:off x="6225238" y="1625669"/>
            <a:ext cx="5726879" cy="4198934"/>
          </a:xfrm>
          <a:prstGeom prst="rect">
            <a:avLst/>
          </a:prstGeom>
        </p:spPr>
      </p:pic>
    </p:spTree>
    <p:extLst>
      <p:ext uri="{BB962C8B-B14F-4D97-AF65-F5344CB8AC3E}">
        <p14:creationId xmlns:p14="http://schemas.microsoft.com/office/powerpoint/2010/main" val="15771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dirty="0"/>
              <a:t>Movement of Molecules</a:t>
            </a:r>
          </a:p>
        </p:txBody>
      </p:sp>
      <p:sp>
        <p:nvSpPr>
          <p:cNvPr id="4" name="Content Placeholder 3"/>
          <p:cNvSpPr>
            <a:spLocks noGrp="1"/>
          </p:cNvSpPr>
          <p:nvPr>
            <p:ph sz="quarter" idx="1"/>
          </p:nvPr>
        </p:nvSpPr>
        <p:spPr>
          <a:xfrm>
            <a:off x="487681" y="1219200"/>
            <a:ext cx="11200736" cy="4937760"/>
          </a:xfrm>
        </p:spPr>
        <p:txBody>
          <a:bodyPr/>
          <a:lstStyle/>
          <a:p>
            <a:pPr marL="0" indent="0">
              <a:lnSpc>
                <a:spcPct val="85000"/>
              </a:lnSpc>
              <a:buNone/>
            </a:pPr>
            <a:r>
              <a:rPr lang="en-US" sz="2800" b="1" dirty="0"/>
              <a:t>Osmosis</a:t>
            </a:r>
            <a:r>
              <a:rPr lang="en-US" sz="2800" dirty="0"/>
              <a:t>: movement of water across a ______________ membrane from    a region Higher water concentration (lesser solute concentration) to a region of lower water concentration (greater solute concentration). </a:t>
            </a:r>
          </a:p>
        </p:txBody>
      </p:sp>
      <p:pic>
        <p:nvPicPr>
          <p:cNvPr id="4098" name="Picture 2" descr="Image result for Osm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520" y="2745233"/>
            <a:ext cx="6570921" cy="348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4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3"/>
          <a:srcRect/>
          <a:stretch>
            <a:fillRect/>
          </a:stretch>
        </p:blipFill>
        <p:spPr bwMode="auto">
          <a:xfrm>
            <a:off x="7024282" y="1485659"/>
            <a:ext cx="4718862" cy="2723694"/>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0840" y="1989135"/>
            <a:ext cx="5591175" cy="4181475"/>
          </a:xfrm>
          <a:prstGeom prst="rect">
            <a:avLst/>
          </a:prstGeom>
        </p:spPr>
      </p:pic>
      <p:sp>
        <p:nvSpPr>
          <p:cNvPr id="24578" name="Title 1"/>
          <p:cNvSpPr>
            <a:spLocks noGrp="1"/>
          </p:cNvSpPr>
          <p:nvPr>
            <p:ph type="title"/>
          </p:nvPr>
        </p:nvSpPr>
        <p:spPr/>
        <p:txBody>
          <a:bodyPr/>
          <a:lstStyle/>
          <a:p>
            <a:pPr algn="ctr"/>
            <a:r>
              <a:rPr lang="en-US" sz="4000" dirty="0"/>
              <a:t>Osmosis</a:t>
            </a:r>
          </a:p>
        </p:txBody>
      </p:sp>
      <p:sp>
        <p:nvSpPr>
          <p:cNvPr id="3" name="Content Placeholder 2"/>
          <p:cNvSpPr>
            <a:spLocks noGrp="1"/>
          </p:cNvSpPr>
          <p:nvPr>
            <p:ph sz="quarter" idx="1"/>
          </p:nvPr>
        </p:nvSpPr>
        <p:spPr/>
        <p:txBody>
          <a:bodyPr/>
          <a:lstStyle/>
          <a:p>
            <a:pPr marL="0" indent="0">
              <a:buNone/>
            </a:pPr>
            <a:r>
              <a:rPr lang="en-US" dirty="0"/>
              <a:t>Step 1. 					Step 2.</a:t>
            </a:r>
          </a:p>
          <a:p>
            <a:r>
              <a:rPr lang="en-US" dirty="0"/>
              <a:t>Solute? Solvent?</a:t>
            </a:r>
          </a:p>
        </p:txBody>
      </p:sp>
      <p:sp>
        <p:nvSpPr>
          <p:cNvPr id="24582" name="TextBox 6"/>
          <p:cNvSpPr txBox="1">
            <a:spLocks noChangeArrowheads="1"/>
          </p:cNvSpPr>
          <p:nvPr/>
        </p:nvSpPr>
        <p:spPr bwMode="auto">
          <a:xfrm>
            <a:off x="4863506" y="4455227"/>
            <a:ext cx="1108075" cy="338554"/>
          </a:xfrm>
          <a:prstGeom prst="rect">
            <a:avLst/>
          </a:prstGeom>
          <a:solidFill>
            <a:schemeClr val="bg1"/>
          </a:solidFill>
          <a:ln w="9525">
            <a:noFill/>
            <a:miter lim="800000"/>
            <a:headEnd/>
            <a:tailEnd/>
          </a:ln>
        </p:spPr>
        <p:txBody>
          <a:bodyPr>
            <a:spAutoFit/>
          </a:bodyPr>
          <a:lstStyle/>
          <a:p>
            <a:pPr eaLnBrk="1" hangingPunct="1"/>
            <a:r>
              <a:rPr lang="en-US" sz="1600" b="1" dirty="0">
                <a:latin typeface="Arial" panose="020B0604020202020204" pitchFamily="34" charset="0"/>
                <a:cs typeface="Arial" panose="020B0604020202020204" pitchFamily="34" charset="0"/>
              </a:rPr>
              <a:t>Water</a:t>
            </a:r>
          </a:p>
        </p:txBody>
      </p:sp>
      <p:pic>
        <p:nvPicPr>
          <p:cNvPr id="11" name="Picture 5"/>
          <p:cNvPicPr>
            <a:picLocks noChangeAspect="1"/>
          </p:cNvPicPr>
          <p:nvPr/>
        </p:nvPicPr>
        <p:blipFill>
          <a:blip r:embed="rId5"/>
          <a:srcRect/>
          <a:stretch>
            <a:fillRect/>
          </a:stretch>
        </p:blipFill>
        <p:spPr bwMode="auto">
          <a:xfrm>
            <a:off x="7906654" y="4471832"/>
            <a:ext cx="2954118" cy="1652982"/>
          </a:xfrm>
          <a:prstGeom prst="rect">
            <a:avLst/>
          </a:prstGeom>
          <a:noFill/>
          <a:ln w="9525">
            <a:noFill/>
            <a:miter lim="800000"/>
            <a:headEnd/>
            <a:tailEnd/>
          </a:ln>
        </p:spPr>
      </p:pic>
      <p:cxnSp>
        <p:nvCxnSpPr>
          <p:cNvPr id="13" name="Straight Arrow Connector 12"/>
          <p:cNvCxnSpPr/>
          <p:nvPr/>
        </p:nvCxnSpPr>
        <p:spPr>
          <a:xfrm flipH="1" flipV="1">
            <a:off x="8186492" y="3576319"/>
            <a:ext cx="406083" cy="11232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10225487" y="3711278"/>
            <a:ext cx="410851" cy="9820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sz="4000" dirty="0"/>
              <a:t>Osmosis in Cells</a:t>
            </a:r>
          </a:p>
        </p:txBody>
      </p:sp>
      <p:sp>
        <p:nvSpPr>
          <p:cNvPr id="26627" name="Content Placeholder 2"/>
          <p:cNvSpPr>
            <a:spLocks noGrp="1"/>
          </p:cNvSpPr>
          <p:nvPr>
            <p:ph sz="quarter" idx="1"/>
          </p:nvPr>
        </p:nvSpPr>
        <p:spPr>
          <a:xfrm>
            <a:off x="609600" y="1219200"/>
            <a:ext cx="10972800" cy="4937125"/>
          </a:xfrm>
        </p:spPr>
        <p:txBody>
          <a:bodyPr/>
          <a:lstStyle/>
          <a:p>
            <a:pPr>
              <a:spcAft>
                <a:spcPts val="2400"/>
              </a:spcAft>
              <a:buNone/>
            </a:pPr>
            <a:r>
              <a:rPr lang="en-US" sz="2800" b="1" dirty="0"/>
              <a:t>Tonicity:  </a:t>
            </a:r>
            <a:r>
              <a:rPr lang="en-US" sz="2800" dirty="0"/>
              <a:t>a measure of the osmotic pressure against a semi-permeable 	       membrane</a:t>
            </a:r>
            <a:endParaRPr lang="en-US" sz="2800" b="1" dirty="0"/>
          </a:p>
          <a:p>
            <a:pPr>
              <a:spcAft>
                <a:spcPts val="2400"/>
              </a:spcAft>
              <a:buNone/>
            </a:pPr>
            <a:r>
              <a:rPr lang="en-US" sz="2800" b="1" dirty="0"/>
              <a:t>Hypertonic:</a:t>
            </a:r>
            <a:r>
              <a:rPr lang="en-US" sz="2800" dirty="0"/>
              <a:t> a solution with a _____ solute concentration than another 		 adjacent solution</a:t>
            </a:r>
          </a:p>
          <a:p>
            <a:pPr>
              <a:spcAft>
                <a:spcPts val="2400"/>
              </a:spcAft>
              <a:buNone/>
            </a:pPr>
            <a:r>
              <a:rPr lang="en-US" sz="2800" b="1" dirty="0"/>
              <a:t>Isotonic</a:t>
            </a:r>
            <a:r>
              <a:rPr lang="en-US" sz="2800" dirty="0"/>
              <a:t>: two solutions with ______ concentrations of solutes</a:t>
            </a:r>
          </a:p>
          <a:p>
            <a:pPr>
              <a:spcAft>
                <a:spcPts val="2400"/>
              </a:spcAft>
              <a:buNone/>
            </a:pPr>
            <a:r>
              <a:rPr lang="en-US" sz="2800" b="1" dirty="0"/>
              <a:t>Hypotonic</a:t>
            </a:r>
            <a:r>
              <a:rPr lang="en-US" sz="2800" dirty="0"/>
              <a:t>: a solution with a ______ solute concentration than another 		adjacent solution</a:t>
            </a:r>
          </a:p>
          <a:p>
            <a:pPr>
              <a:spcAft>
                <a:spcPts val="2400"/>
              </a:spcAft>
              <a:buNone/>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Osmosis in Plant and Animal Cells</a:t>
            </a:r>
          </a:p>
        </p:txBody>
      </p:sp>
      <p:pic>
        <p:nvPicPr>
          <p:cNvPr id="1026" name="Picture 2"/>
          <p:cNvPicPr>
            <a:picLocks noGrp="1" noChangeAspect="1" noChangeArrowheads="1"/>
          </p:cNvPicPr>
          <p:nvPr>
            <p:ph sz="quarter" idx="1"/>
          </p:nvPr>
        </p:nvPicPr>
        <p:blipFill>
          <a:blip r:embed="rId3"/>
          <a:srcRect/>
          <a:stretch>
            <a:fillRect/>
          </a:stretch>
        </p:blipFill>
        <p:spPr bwMode="auto">
          <a:xfrm>
            <a:off x="3062177" y="1246946"/>
            <a:ext cx="6336965" cy="506581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sz="4000" dirty="0"/>
              <a:t>Osmosis in Plant and Animal Cells</a:t>
            </a:r>
          </a:p>
        </p:txBody>
      </p:sp>
      <p:sp>
        <p:nvSpPr>
          <p:cNvPr id="4" name="Content Placeholder 3"/>
          <p:cNvSpPr>
            <a:spLocks noGrp="1"/>
          </p:cNvSpPr>
          <p:nvPr>
            <p:ph sz="quarter" idx="1"/>
          </p:nvPr>
        </p:nvSpPr>
        <p:spPr>
          <a:xfrm>
            <a:off x="609600" y="1219200"/>
            <a:ext cx="4249479" cy="4937760"/>
          </a:xfrm>
        </p:spPr>
        <p:txBody>
          <a:bodyPr/>
          <a:lstStyle/>
          <a:p>
            <a:pPr marL="0" indent="0">
              <a:buNone/>
            </a:pPr>
            <a:r>
              <a:rPr lang="en-US" sz="2800" b="1" dirty="0"/>
              <a:t>Lysis</a:t>
            </a:r>
            <a:r>
              <a:rPr lang="en-US" sz="2800" dirty="0"/>
              <a:t>: disintegration of a cell be rupture</a:t>
            </a:r>
          </a:p>
          <a:p>
            <a:pPr marL="0" indent="0">
              <a:buNone/>
            </a:pPr>
            <a:endParaRPr lang="en-US" sz="2800" dirty="0"/>
          </a:p>
          <a:p>
            <a:pPr marL="0" indent="0">
              <a:buNone/>
            </a:pPr>
            <a:r>
              <a:rPr lang="en-US" sz="2800" b="1" dirty="0"/>
              <a:t>Plasmolysis</a:t>
            </a:r>
            <a:r>
              <a:rPr lang="en-US" sz="2800" dirty="0"/>
              <a:t>: shrinkage of plant cell _____________</a:t>
            </a:r>
            <a:r>
              <a:rPr lang="en-US" sz="2800" u="sng" dirty="0"/>
              <a:t> </a:t>
            </a:r>
            <a:r>
              <a:rPr lang="en-US" sz="2800" dirty="0"/>
              <a:t>away from the cell wall </a:t>
            </a:r>
          </a:p>
        </p:txBody>
      </p:sp>
      <p:pic>
        <p:nvPicPr>
          <p:cNvPr id="3" name="Picture 2"/>
          <p:cNvPicPr>
            <a:picLocks noChangeAspect="1"/>
          </p:cNvPicPr>
          <p:nvPr/>
        </p:nvPicPr>
        <p:blipFill>
          <a:blip r:embed="rId3"/>
          <a:stretch>
            <a:fillRect/>
          </a:stretch>
        </p:blipFill>
        <p:spPr>
          <a:xfrm>
            <a:off x="4941591" y="1446974"/>
            <a:ext cx="6754222" cy="45395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Plasmolysis</a:t>
            </a:r>
          </a:p>
        </p:txBody>
      </p:sp>
      <p:pic>
        <p:nvPicPr>
          <p:cNvPr id="2052" name="Picture 4" descr="http://botit.botany.wisc.edu/Resources/Botany/Diffusion/Osmosis/Plasmolysis%20reco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879" y="1528104"/>
            <a:ext cx="8015536" cy="450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83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033682" y="2895600"/>
            <a:ext cx="1519518" cy="1438835"/>
          </a:xfrm>
          <a:prstGeom prst="ellipse">
            <a:avLst/>
          </a:prstGeom>
          <a:solidFill>
            <a:schemeClr val="accent6">
              <a:lumMod val="20000"/>
              <a:lumOff val="80000"/>
            </a:schemeClr>
          </a:solid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52401"/>
            <a:ext cx="10972800" cy="936812"/>
          </a:xfrm>
          <a:solidFill>
            <a:schemeClr val="bg1"/>
          </a:solidFill>
        </p:spPr>
        <p:txBody>
          <a:bodyPr/>
          <a:lstStyle/>
          <a:p>
            <a:pPr algn="ctr"/>
            <a:r>
              <a:rPr lang="en-US" sz="4000" dirty="0"/>
              <a:t>Which direction will H</a:t>
            </a:r>
            <a:r>
              <a:rPr lang="en-US" sz="4000" baseline="-25000" dirty="0"/>
              <a:t>2</a:t>
            </a:r>
            <a:r>
              <a:rPr lang="en-US" sz="4000" dirty="0"/>
              <a:t>O move?</a:t>
            </a:r>
          </a:p>
        </p:txBody>
      </p:sp>
      <p:sp>
        <p:nvSpPr>
          <p:cNvPr id="5" name="TextBox 4"/>
          <p:cNvSpPr txBox="1"/>
          <p:nvPr/>
        </p:nvSpPr>
        <p:spPr>
          <a:xfrm>
            <a:off x="1653988" y="1237130"/>
            <a:ext cx="766482" cy="369332"/>
          </a:xfrm>
          <a:prstGeom prst="rect">
            <a:avLst/>
          </a:prstGeom>
          <a:solidFill>
            <a:schemeClr val="bg1"/>
          </a:solidFill>
        </p:spPr>
        <p:txBody>
          <a:bodyPr wrap="square" rtlCol="0">
            <a:spAutoFit/>
          </a:bodyPr>
          <a:lstStyle/>
          <a:p>
            <a:endParaRPr lang="en-US" dirty="0"/>
          </a:p>
        </p:txBody>
      </p:sp>
      <p:sp>
        <p:nvSpPr>
          <p:cNvPr id="6" name="Oval 5"/>
          <p:cNvSpPr/>
          <p:nvPr/>
        </p:nvSpPr>
        <p:spPr>
          <a:xfrm>
            <a:off x="1223682" y="2944906"/>
            <a:ext cx="1519518" cy="1438835"/>
          </a:xfrm>
          <a:prstGeom prst="ellipse">
            <a:avLst/>
          </a:prstGeom>
          <a:solidFill>
            <a:schemeClr val="accent6">
              <a:lumMod val="20000"/>
              <a:lumOff val="80000"/>
            </a:schemeClr>
          </a:solid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825753" y="2989730"/>
            <a:ext cx="1519518" cy="1438835"/>
          </a:xfrm>
          <a:prstGeom prst="ellipse">
            <a:avLst/>
          </a:prstGeom>
          <a:solidFill>
            <a:schemeClr val="accent6">
              <a:lumMod val="20000"/>
              <a:lumOff val="80000"/>
            </a:schemeClr>
          </a:solid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65176" y="1183341"/>
            <a:ext cx="0" cy="5163671"/>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8588" y="1174376"/>
            <a:ext cx="0" cy="5163671"/>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a:off x="1640542" y="403411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339789" y="395343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981200" y="317798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1824317" y="378758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640542" y="3092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1967753" y="333935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2187389" y="39758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322294" y="367552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878106" y="402963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01153" y="349623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1577788" y="383689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2348753" y="320936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1532965" y="318695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23048" y="387723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3272119" y="26266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900084" y="35052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169894" y="248770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2590801" y="238909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1855694" y="266251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748555" y="300765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5652247" y="31242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858436" y="400274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6051176"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5235388" y="219635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7149353" y="3975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4634753" y="392206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5181601" y="444201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6638366" y="273871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6911789" y="35365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6728013" y="402515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5697071" y="462130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5141259" y="25190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6158754" y="244736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5638801" y="237116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4814048" y="305248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4137211" y="4289611"/>
            <a:ext cx="1035423" cy="945777"/>
            <a:chOff x="9126070" y="3200400"/>
            <a:chExt cx="1035423" cy="945777"/>
          </a:xfrm>
        </p:grpSpPr>
        <p:sp>
          <p:nvSpPr>
            <p:cNvPr id="91" name="Isosceles Triangle 90"/>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Isosceles Triangle 102"/>
          <p:cNvSpPr/>
          <p:nvPr/>
        </p:nvSpPr>
        <p:spPr>
          <a:xfrm>
            <a:off x="10905564" y="4061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a:off x="8417859" y="37651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8937812" y="452717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a:off x="10865224" y="264907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a:off x="10789024" y="35276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a:off x="10416988" y="452717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a:off x="9359153" y="482749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a:off x="8897470" y="26042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a:off x="9968753" y="268044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a:off x="9179859" y="22142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a:off x="8247530" y="311075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5132294" y="42716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p:nvPr/>
        </p:nvSpPr>
        <p:spPr>
          <a:xfrm>
            <a:off x="2173942" y="311523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2460812" y="37651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1716743" y="3290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1976718" y="37651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2030506" y="406101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623048" y="2389093"/>
            <a:ext cx="2729752" cy="2456329"/>
            <a:chOff x="649942" y="2442882"/>
            <a:chExt cx="2729752" cy="2456329"/>
          </a:xfrm>
        </p:grpSpPr>
        <p:sp>
          <p:nvSpPr>
            <p:cNvPr id="27" name="Isosceles Triangle 26"/>
            <p:cNvSpPr/>
            <p:nvPr/>
          </p:nvSpPr>
          <p:spPr>
            <a:xfrm>
              <a:off x="3312459" y="40386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1021978" y="446442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2716307" y="470647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1766048" y="48050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649942" y="393102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3299013" y="26804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2926978" y="355898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1196788" y="254149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2617695" y="24428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1882588" y="271630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775449" y="306144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Isosceles Triangle 135"/>
          <p:cNvSpPr/>
          <p:nvPr/>
        </p:nvSpPr>
        <p:spPr>
          <a:xfrm>
            <a:off x="7014882" y="37338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4724401" y="415962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6418730" y="440167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flipH="1">
            <a:off x="5325032" y="4836460"/>
            <a:ext cx="80685" cy="98611"/>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4352365" y="362622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7001436" y="2375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6683190" y="332142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4926106" y="254597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6320118" y="21380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477435" y="270734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a:off x="4477872" y="275664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a:off x="7082118" y="467509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087472" y="514125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6647330" y="49530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6046695" y="509195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a:off x="4715436" y="460785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a:off x="7364507" y="335728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6925236" y="435684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5262282" y="321832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6683189" y="311971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4401670" y="421341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4840943" y="373828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a:off x="6893860" y="320936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4710956" y="327211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6297708" y="477818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5576049" y="380103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4231343" y="310178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6880414" y="185121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a:off x="6387355" y="283732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a:off x="4778189" y="171225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a:off x="6199096" y="161364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a:off x="5463989" y="188706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a:off x="4356850" y="223220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a:off x="2259106" y="375173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a:off x="1873623" y="309730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a:off x="1447799" y="38413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a:off x="1860176" y="325867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a:off x="1770529" y="394895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a:off x="2514599" y="340210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a:off x="2133600" y="319591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a:off x="1425388" y="328108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5432611" y="4724400"/>
            <a:ext cx="1035423" cy="945777"/>
            <a:chOff x="9126070" y="3200400"/>
            <a:chExt cx="1035423" cy="945777"/>
          </a:xfrm>
        </p:grpSpPr>
        <p:sp>
          <p:nvSpPr>
            <p:cNvPr id="182" name="Isosceles Triangle 181"/>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Isosceles Triangle 186"/>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5809129" y="1779494"/>
            <a:ext cx="1035423" cy="945777"/>
            <a:chOff x="9126070" y="3200400"/>
            <a:chExt cx="1035423" cy="945777"/>
          </a:xfrm>
        </p:grpSpPr>
        <p:sp>
          <p:nvSpPr>
            <p:cNvPr id="191" name="Isosceles Triangle 190"/>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101353" y="2451847"/>
            <a:ext cx="1035423" cy="945777"/>
            <a:chOff x="9126070" y="3200400"/>
            <a:chExt cx="1035423" cy="945777"/>
          </a:xfrm>
        </p:grpSpPr>
        <p:sp>
          <p:nvSpPr>
            <p:cNvPr id="200" name="Isosceles Triangle 199"/>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Isosceles Triangle 206"/>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6736976" y="3527612"/>
            <a:ext cx="1035423" cy="945777"/>
            <a:chOff x="9126070" y="3200400"/>
            <a:chExt cx="1035423" cy="945777"/>
          </a:xfrm>
        </p:grpSpPr>
        <p:sp>
          <p:nvSpPr>
            <p:cNvPr id="209" name="Isosceles Triangle 208"/>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6091517" y="2196353"/>
            <a:ext cx="1035423" cy="945777"/>
            <a:chOff x="9126070" y="3200400"/>
            <a:chExt cx="1035423" cy="945777"/>
          </a:xfrm>
        </p:grpSpPr>
        <p:sp>
          <p:nvSpPr>
            <p:cNvPr id="218" name="Isosceles Triangle 217"/>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Isosceles Triangle 226"/>
          <p:cNvSpPr/>
          <p:nvPr/>
        </p:nvSpPr>
        <p:spPr>
          <a:xfrm>
            <a:off x="9856694" y="399377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Isosceles Triangle 227"/>
          <p:cNvSpPr/>
          <p:nvPr/>
        </p:nvSpPr>
        <p:spPr>
          <a:xfrm>
            <a:off x="9498105" y="317798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a:off x="9045387" y="3908611"/>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Isosceles Triangle 229"/>
          <p:cNvSpPr/>
          <p:nvPr/>
        </p:nvSpPr>
        <p:spPr>
          <a:xfrm>
            <a:off x="9995647" y="4684059"/>
            <a:ext cx="76200" cy="116541"/>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p:cNvSpPr/>
          <p:nvPr/>
        </p:nvSpPr>
        <p:spPr>
          <a:xfrm>
            <a:off x="9395011" y="4029636"/>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231"/>
          <p:cNvSpPr/>
          <p:nvPr/>
        </p:nvSpPr>
        <p:spPr>
          <a:xfrm>
            <a:off x="9991164" y="3227293"/>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Isosceles Triangle 232"/>
          <p:cNvSpPr/>
          <p:nvPr/>
        </p:nvSpPr>
        <p:spPr>
          <a:xfrm>
            <a:off x="9758082" y="32766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Isosceles Triangle 233"/>
          <p:cNvSpPr/>
          <p:nvPr/>
        </p:nvSpPr>
        <p:spPr>
          <a:xfrm>
            <a:off x="9049870" y="34424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3895164" y="3039036"/>
            <a:ext cx="1035423" cy="945777"/>
            <a:chOff x="9126070" y="3200400"/>
            <a:chExt cx="1035423" cy="945777"/>
          </a:xfrm>
        </p:grpSpPr>
        <p:sp>
          <p:nvSpPr>
            <p:cNvPr id="236" name="Isosceles Triangle 235"/>
            <p:cNvSpPr/>
            <p:nvPr/>
          </p:nvSpPr>
          <p:spPr>
            <a:xfrm>
              <a:off x="9959788" y="3854824"/>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Isosceles Triangle 236"/>
            <p:cNvSpPr/>
            <p:nvPr/>
          </p:nvSpPr>
          <p:spPr>
            <a:xfrm>
              <a:off x="9574305" y="3200400"/>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p:cNvSpPr/>
            <p:nvPr/>
          </p:nvSpPr>
          <p:spPr>
            <a:xfrm>
              <a:off x="9377081" y="35948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Isosceles Triangle 238"/>
            <p:cNvSpPr/>
            <p:nvPr/>
          </p:nvSpPr>
          <p:spPr>
            <a:xfrm>
              <a:off x="9560858" y="3361765"/>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Isosceles Triangle 239"/>
            <p:cNvSpPr/>
            <p:nvPr/>
          </p:nvSpPr>
          <p:spPr>
            <a:xfrm>
              <a:off x="9471211" y="4052048"/>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10094258" y="3518647"/>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9834282" y="3299012"/>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9126070" y="3464859"/>
              <a:ext cx="67235" cy="94129"/>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TextBox 243"/>
          <p:cNvSpPr txBox="1"/>
          <p:nvPr/>
        </p:nvSpPr>
        <p:spPr>
          <a:xfrm>
            <a:off x="2151529" y="5123329"/>
            <a:ext cx="1371600" cy="400110"/>
          </a:xfrm>
          <a:prstGeom prst="rect">
            <a:avLst/>
          </a:prstGeom>
          <a:noFill/>
        </p:spPr>
        <p:txBody>
          <a:bodyPr wrap="square" rtlCol="0">
            <a:spAutoFit/>
          </a:bodyPr>
          <a:lstStyle/>
          <a:p>
            <a:r>
              <a:rPr lang="en-US" sz="2000" dirty="0"/>
              <a:t>2% NaCl</a:t>
            </a:r>
          </a:p>
        </p:txBody>
      </p:sp>
      <p:sp>
        <p:nvSpPr>
          <p:cNvPr id="245" name="TextBox 244"/>
          <p:cNvSpPr txBox="1"/>
          <p:nvPr/>
        </p:nvSpPr>
        <p:spPr>
          <a:xfrm>
            <a:off x="1362636" y="3420035"/>
            <a:ext cx="1232647" cy="369332"/>
          </a:xfrm>
          <a:prstGeom prst="rect">
            <a:avLst/>
          </a:prstGeom>
          <a:noFill/>
        </p:spPr>
        <p:txBody>
          <a:bodyPr wrap="square" rtlCol="0">
            <a:spAutoFit/>
          </a:bodyPr>
          <a:lstStyle/>
          <a:p>
            <a:r>
              <a:rPr lang="en-US" dirty="0"/>
              <a:t>5% NaCl</a:t>
            </a:r>
          </a:p>
        </p:txBody>
      </p:sp>
      <p:sp>
        <p:nvSpPr>
          <p:cNvPr id="246" name="TextBox 245"/>
          <p:cNvSpPr txBox="1"/>
          <p:nvPr/>
        </p:nvSpPr>
        <p:spPr>
          <a:xfrm>
            <a:off x="5132294" y="3397624"/>
            <a:ext cx="1335741" cy="369332"/>
          </a:xfrm>
          <a:prstGeom prst="rect">
            <a:avLst/>
          </a:prstGeom>
          <a:noFill/>
        </p:spPr>
        <p:txBody>
          <a:bodyPr wrap="square" rtlCol="0">
            <a:spAutoFit/>
          </a:bodyPr>
          <a:lstStyle/>
          <a:p>
            <a:r>
              <a:rPr lang="en-US" dirty="0"/>
              <a:t>0.1% NaCl</a:t>
            </a:r>
          </a:p>
        </p:txBody>
      </p:sp>
      <p:sp>
        <p:nvSpPr>
          <p:cNvPr id="247" name="TextBox 246"/>
          <p:cNvSpPr txBox="1"/>
          <p:nvPr/>
        </p:nvSpPr>
        <p:spPr>
          <a:xfrm>
            <a:off x="6252883" y="5593976"/>
            <a:ext cx="1371600" cy="400110"/>
          </a:xfrm>
          <a:prstGeom prst="rect">
            <a:avLst/>
          </a:prstGeom>
          <a:noFill/>
        </p:spPr>
        <p:txBody>
          <a:bodyPr wrap="square" rtlCol="0">
            <a:spAutoFit/>
          </a:bodyPr>
          <a:lstStyle/>
          <a:p>
            <a:r>
              <a:rPr lang="en-US" sz="2000" dirty="0"/>
              <a:t>0.5% NaCl</a:t>
            </a:r>
          </a:p>
        </p:txBody>
      </p:sp>
      <p:sp>
        <p:nvSpPr>
          <p:cNvPr id="248" name="TextBox 247"/>
          <p:cNvSpPr txBox="1"/>
          <p:nvPr/>
        </p:nvSpPr>
        <p:spPr>
          <a:xfrm>
            <a:off x="8973671" y="3541058"/>
            <a:ext cx="1371600" cy="400110"/>
          </a:xfrm>
          <a:prstGeom prst="rect">
            <a:avLst/>
          </a:prstGeom>
          <a:noFill/>
        </p:spPr>
        <p:txBody>
          <a:bodyPr wrap="square" rtlCol="0">
            <a:spAutoFit/>
          </a:bodyPr>
          <a:lstStyle/>
          <a:p>
            <a:r>
              <a:rPr lang="en-US" sz="2000" dirty="0"/>
              <a:t>0.15% </a:t>
            </a:r>
            <a:r>
              <a:rPr lang="en-US" dirty="0"/>
              <a:t>NaCl</a:t>
            </a:r>
            <a:endParaRPr lang="en-US" sz="2000" dirty="0"/>
          </a:p>
        </p:txBody>
      </p:sp>
      <p:sp>
        <p:nvSpPr>
          <p:cNvPr id="249" name="TextBox 248"/>
          <p:cNvSpPr txBox="1"/>
          <p:nvPr/>
        </p:nvSpPr>
        <p:spPr>
          <a:xfrm>
            <a:off x="9865660" y="5293658"/>
            <a:ext cx="1541930" cy="400110"/>
          </a:xfrm>
          <a:prstGeom prst="rect">
            <a:avLst/>
          </a:prstGeom>
          <a:noFill/>
        </p:spPr>
        <p:txBody>
          <a:bodyPr wrap="square" rtlCol="0">
            <a:spAutoFit/>
          </a:bodyPr>
          <a:lstStyle/>
          <a:p>
            <a:r>
              <a:rPr lang="en-US" sz="2000" dirty="0"/>
              <a:t>0.15% NaCl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599" y="1219200"/>
            <a:ext cx="11298865" cy="4937760"/>
          </a:xfrm>
        </p:spPr>
        <p:txBody>
          <a:bodyPr/>
          <a:lstStyle/>
          <a:p>
            <a:pPr>
              <a:spcBef>
                <a:spcPts val="0"/>
              </a:spcBef>
              <a:spcAft>
                <a:spcPts val="1200"/>
              </a:spcAft>
              <a:buNone/>
            </a:pPr>
            <a:r>
              <a:rPr lang="en-US" sz="2800" b="1" dirty="0"/>
              <a:t>Passive transport: </a:t>
            </a:r>
            <a:r>
              <a:rPr lang="en-US" sz="2800" dirty="0"/>
              <a:t>movement of ions or molecules across the plasma membrane without the use of energy</a:t>
            </a:r>
          </a:p>
          <a:p>
            <a:pPr lvl="1">
              <a:spcBef>
                <a:spcPts val="0"/>
              </a:spcBef>
              <a:spcAft>
                <a:spcPts val="1200"/>
              </a:spcAft>
            </a:pPr>
            <a:r>
              <a:rPr lang="en-US" sz="2400" b="1" dirty="0"/>
              <a:t>Simple diffusion</a:t>
            </a:r>
            <a:r>
              <a:rPr lang="en-US" sz="2400" dirty="0"/>
              <a:t>: movement of ions or molecules directly through the cell membrane without the use of a protein channel (transport protein)</a:t>
            </a:r>
          </a:p>
          <a:p>
            <a:pPr lvl="1">
              <a:spcBef>
                <a:spcPts val="0"/>
              </a:spcBef>
              <a:spcAft>
                <a:spcPts val="2400"/>
              </a:spcAft>
            </a:pPr>
            <a:r>
              <a:rPr lang="en-US" sz="2400" b="1" dirty="0"/>
              <a:t>__________ diffusion</a:t>
            </a:r>
            <a:r>
              <a:rPr lang="en-US" sz="2400" dirty="0"/>
              <a:t>: movement of ions or molecules across the plasma membrane through a specialized protein channel. </a:t>
            </a:r>
          </a:p>
          <a:p>
            <a:pPr>
              <a:buNone/>
            </a:pPr>
            <a:r>
              <a:rPr lang="en-US" sz="2800" b="1" dirty="0"/>
              <a:t>Active transport: </a:t>
            </a:r>
            <a:r>
              <a:rPr lang="en-US" sz="2800" dirty="0"/>
              <a:t>movement of ions or molecules across the plasma membrane _____ the concentration gradient with the use of energy (ATP)</a:t>
            </a:r>
          </a:p>
          <a:p>
            <a:pPr marL="274638" lvl="1" indent="0">
              <a:buNone/>
            </a:pPr>
            <a:endParaRPr lang="en-US" sz="2400" dirty="0"/>
          </a:p>
          <a:p>
            <a:pPr>
              <a:buNone/>
            </a:pPr>
            <a:endParaRPr lang="en-US" sz="2800" dirty="0"/>
          </a:p>
          <a:p>
            <a:endParaRPr lang="en-US" sz="2800" dirty="0"/>
          </a:p>
          <a:p>
            <a:endParaRPr lang="en-US" sz="2800" dirty="0"/>
          </a:p>
        </p:txBody>
      </p:sp>
      <p:sp>
        <p:nvSpPr>
          <p:cNvPr id="4" name="Title 1"/>
          <p:cNvSpPr>
            <a:spLocks noGrp="1"/>
          </p:cNvSpPr>
          <p:nvPr>
            <p:ph type="title"/>
          </p:nvPr>
        </p:nvSpPr>
        <p:spPr/>
        <p:txBody>
          <a:bodyPr/>
          <a:lstStyle/>
          <a:p>
            <a:pPr algn="ctr"/>
            <a:r>
              <a:rPr lang="en-US" sz="4000" dirty="0"/>
              <a:t>Movement Through the Plasma Membrane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Movement Through the Plasma Membrane</a:t>
            </a:r>
          </a:p>
        </p:txBody>
      </p:sp>
      <p:pic>
        <p:nvPicPr>
          <p:cNvPr id="3" name="Picture 2"/>
          <p:cNvPicPr>
            <a:picLocks noChangeAspect="1"/>
          </p:cNvPicPr>
          <p:nvPr/>
        </p:nvPicPr>
        <p:blipFill>
          <a:blip r:embed="rId3"/>
          <a:stretch>
            <a:fillRect/>
          </a:stretch>
        </p:blipFill>
        <p:spPr>
          <a:xfrm>
            <a:off x="2333625" y="1365660"/>
            <a:ext cx="7524750" cy="48291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Facilitated Diffusion</a:t>
            </a:r>
          </a:p>
        </p:txBody>
      </p:sp>
      <p:pic>
        <p:nvPicPr>
          <p:cNvPr id="3" name="Picture 2"/>
          <p:cNvPicPr>
            <a:picLocks noChangeAspect="1"/>
          </p:cNvPicPr>
          <p:nvPr/>
        </p:nvPicPr>
        <p:blipFill>
          <a:blip r:embed="rId3"/>
          <a:stretch>
            <a:fillRect/>
          </a:stretch>
        </p:blipFill>
        <p:spPr>
          <a:xfrm>
            <a:off x="1937285" y="1442041"/>
            <a:ext cx="8567068" cy="4512192"/>
          </a:xfrm>
          <a:prstGeom prst="rect">
            <a:avLst/>
          </a:prstGeom>
        </p:spPr>
      </p:pic>
    </p:spTree>
    <p:extLst>
      <p:ext uri="{BB962C8B-B14F-4D97-AF65-F5344CB8AC3E}">
        <p14:creationId xmlns:p14="http://schemas.microsoft.com/office/powerpoint/2010/main" val="312365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1CAC-AD7A-463B-A36A-7B372879A1D4}"/>
              </a:ext>
            </a:extLst>
          </p:cNvPr>
          <p:cNvSpPr>
            <a:spLocks noGrp="1"/>
          </p:cNvSpPr>
          <p:nvPr>
            <p:ph type="title"/>
          </p:nvPr>
        </p:nvSpPr>
        <p:spPr/>
        <p:txBody>
          <a:bodyPr>
            <a:normAutofit/>
          </a:bodyPr>
          <a:lstStyle/>
          <a:p>
            <a:pPr algn="ctr"/>
            <a:r>
              <a:rPr lang="en-US" sz="4400" dirty="0"/>
              <a:t>“Good” and “Bad” Cholesterol</a:t>
            </a:r>
          </a:p>
        </p:txBody>
      </p:sp>
      <p:pic>
        <p:nvPicPr>
          <p:cNvPr id="6" name="Picture 5">
            <a:extLst>
              <a:ext uri="{FF2B5EF4-FFF2-40B4-BE49-F238E27FC236}">
                <a16:creationId xmlns:a16="http://schemas.microsoft.com/office/drawing/2014/main" id="{853A4439-D009-4948-A3B8-AC86BB899E4A}"/>
              </a:ext>
            </a:extLst>
          </p:cNvPr>
          <p:cNvPicPr>
            <a:picLocks noChangeAspect="1"/>
          </p:cNvPicPr>
          <p:nvPr/>
        </p:nvPicPr>
        <p:blipFill>
          <a:blip r:embed="rId3"/>
          <a:stretch>
            <a:fillRect/>
          </a:stretch>
        </p:blipFill>
        <p:spPr>
          <a:xfrm>
            <a:off x="5846134" y="1495687"/>
            <a:ext cx="5562600" cy="4773979"/>
          </a:xfrm>
          <a:prstGeom prst="rect">
            <a:avLst/>
          </a:prstGeom>
        </p:spPr>
      </p:pic>
      <p:pic>
        <p:nvPicPr>
          <p:cNvPr id="7" name="Picture 6">
            <a:extLst>
              <a:ext uri="{FF2B5EF4-FFF2-40B4-BE49-F238E27FC236}">
                <a16:creationId xmlns:a16="http://schemas.microsoft.com/office/drawing/2014/main" id="{D18DC0BC-384B-414B-9015-8BCFB4953B0E}"/>
              </a:ext>
            </a:extLst>
          </p:cNvPr>
          <p:cNvPicPr>
            <a:picLocks noChangeAspect="1"/>
          </p:cNvPicPr>
          <p:nvPr/>
        </p:nvPicPr>
        <p:blipFill>
          <a:blip r:embed="rId4"/>
          <a:stretch>
            <a:fillRect/>
          </a:stretch>
        </p:blipFill>
        <p:spPr>
          <a:xfrm>
            <a:off x="1143000" y="1481296"/>
            <a:ext cx="4791190" cy="4762500"/>
          </a:xfrm>
          <a:prstGeom prst="rect">
            <a:avLst/>
          </a:prstGeom>
        </p:spPr>
      </p:pic>
    </p:spTree>
    <p:extLst>
      <p:ext uri="{BB962C8B-B14F-4D97-AF65-F5344CB8AC3E}">
        <p14:creationId xmlns:p14="http://schemas.microsoft.com/office/powerpoint/2010/main" val="189878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Active Transport</a:t>
            </a:r>
          </a:p>
        </p:txBody>
      </p:sp>
      <p:sp>
        <p:nvSpPr>
          <p:cNvPr id="3" name="Content Placeholder 2"/>
          <p:cNvSpPr>
            <a:spLocks noGrp="1"/>
          </p:cNvSpPr>
          <p:nvPr>
            <p:ph sz="quarter" idx="1"/>
          </p:nvPr>
        </p:nvSpPr>
        <p:spPr/>
        <p:txBody>
          <a:bodyPr/>
          <a:lstStyle/>
          <a:p>
            <a:r>
              <a:rPr lang="en-US" sz="2800" b="1" dirty="0"/>
              <a:t>Sodium-Potassium pump</a:t>
            </a:r>
            <a:r>
              <a:rPr lang="en-US" sz="2800" dirty="0"/>
              <a:t>: maintains concentration gradient of sodium (Na</a:t>
            </a:r>
            <a:r>
              <a:rPr lang="en-US" sz="2800" baseline="30000" dirty="0"/>
              <a:t>+</a:t>
            </a:r>
            <a:r>
              <a:rPr lang="en-US" sz="2800" dirty="0"/>
              <a:t>) and potassium (K</a:t>
            </a:r>
            <a:r>
              <a:rPr lang="en-US" sz="2800" baseline="30000" dirty="0"/>
              <a:t>+</a:t>
            </a:r>
            <a:r>
              <a:rPr lang="en-US" sz="2800" dirty="0"/>
              <a:t>) inside and outside for the cell</a:t>
            </a:r>
          </a:p>
          <a:p>
            <a:pPr lvl="1"/>
            <a:r>
              <a:rPr lang="en-US" sz="2400" dirty="0"/>
              <a:t>Critical to nerve cell function</a:t>
            </a:r>
          </a:p>
          <a:p>
            <a:pPr>
              <a:buNone/>
            </a:pPr>
            <a:endParaRPr lang="en-US" sz="2800" dirty="0"/>
          </a:p>
        </p:txBody>
      </p:sp>
      <p:pic>
        <p:nvPicPr>
          <p:cNvPr id="4" name="Picture 3"/>
          <p:cNvPicPr>
            <a:picLocks noChangeAspect="1"/>
          </p:cNvPicPr>
          <p:nvPr/>
        </p:nvPicPr>
        <p:blipFill>
          <a:blip r:embed="rId3"/>
          <a:stretch>
            <a:fillRect/>
          </a:stretch>
        </p:blipFill>
        <p:spPr>
          <a:xfrm>
            <a:off x="1053546" y="2964950"/>
            <a:ext cx="9756143" cy="31920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74801" y="192187"/>
            <a:ext cx="1678223" cy="2027137"/>
            <a:chOff x="4603499" y="-141066"/>
            <a:chExt cx="1959862" cy="1939726"/>
          </a:xfrm>
        </p:grpSpPr>
        <p:sp>
          <p:nvSpPr>
            <p:cNvPr id="6" name="Rectangle 5"/>
            <p:cNvSpPr/>
            <p:nvPr/>
          </p:nvSpPr>
          <p:spPr>
            <a:xfrm>
              <a:off x="4603499" y="-141066"/>
              <a:ext cx="1959862" cy="1939726"/>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603499" y="-141066"/>
              <a:ext cx="1959862" cy="1939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9" name="Group 8"/>
          <p:cNvGrpSpPr/>
          <p:nvPr/>
        </p:nvGrpSpPr>
        <p:grpSpPr>
          <a:xfrm>
            <a:off x="8019649" y="220398"/>
            <a:ext cx="1599842" cy="2028042"/>
            <a:chOff x="8875720" y="850544"/>
            <a:chExt cx="1943857" cy="2265337"/>
          </a:xfrm>
        </p:grpSpPr>
        <p:sp>
          <p:nvSpPr>
            <p:cNvPr id="10" name="Rectangle 9"/>
            <p:cNvSpPr/>
            <p:nvPr/>
          </p:nvSpPr>
          <p:spPr>
            <a:xfrm>
              <a:off x="8875720" y="850544"/>
              <a:ext cx="1943857" cy="2265337"/>
            </a:xfrm>
            <a:prstGeom prst="rect">
              <a:avLst/>
            </a:pr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8875720" y="850544"/>
              <a:ext cx="1943857" cy="22653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12" name="Group 11"/>
          <p:cNvGrpSpPr/>
          <p:nvPr/>
        </p:nvGrpSpPr>
        <p:grpSpPr>
          <a:xfrm>
            <a:off x="9890518" y="2309812"/>
            <a:ext cx="2111657" cy="2246653"/>
            <a:chOff x="7860914" y="374697"/>
            <a:chExt cx="2848687" cy="2419595"/>
          </a:xfrm>
        </p:grpSpPr>
        <p:sp>
          <p:nvSpPr>
            <p:cNvPr id="13" name="Rectangle 12"/>
            <p:cNvSpPr/>
            <p:nvPr/>
          </p:nvSpPr>
          <p:spPr>
            <a:xfrm>
              <a:off x="7860914" y="374697"/>
              <a:ext cx="2848687" cy="2419595"/>
            </a:xfrm>
            <a:prstGeom prst="rect">
              <a:avLst/>
            </a:prstGeom>
            <a:blipFill rotWithShape="0">
              <a:blip r:embed="rId5"/>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7860914" y="374697"/>
              <a:ext cx="2848687" cy="2419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15" name="Group 14"/>
          <p:cNvGrpSpPr/>
          <p:nvPr/>
        </p:nvGrpSpPr>
        <p:grpSpPr>
          <a:xfrm>
            <a:off x="7898411" y="4161239"/>
            <a:ext cx="1618572" cy="1962965"/>
            <a:chOff x="6259102" y="2258461"/>
            <a:chExt cx="2569022" cy="2554443"/>
          </a:xfrm>
        </p:grpSpPr>
        <p:sp>
          <p:nvSpPr>
            <p:cNvPr id="16" name="Rectangle 15"/>
            <p:cNvSpPr/>
            <p:nvPr/>
          </p:nvSpPr>
          <p:spPr>
            <a:xfrm>
              <a:off x="6259102" y="2258461"/>
              <a:ext cx="2569022" cy="2554443"/>
            </a:xfrm>
            <a:prstGeom prst="rect">
              <a:avLst/>
            </a:prstGeom>
            <a:blipFill rotWithShape="0">
              <a:blip r:embed="rId6"/>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6259102" y="2258461"/>
              <a:ext cx="2569022" cy="2554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pic>
        <p:nvPicPr>
          <p:cNvPr id="20" name="Picture 19"/>
          <p:cNvPicPr>
            <a:picLocks noChangeAspect="1"/>
          </p:cNvPicPr>
          <p:nvPr/>
        </p:nvPicPr>
        <p:blipFill>
          <a:blip r:embed="rId7"/>
          <a:stretch>
            <a:fillRect/>
          </a:stretch>
        </p:blipFill>
        <p:spPr>
          <a:xfrm>
            <a:off x="5286736" y="3938996"/>
            <a:ext cx="1689484" cy="2260414"/>
          </a:xfrm>
          <a:prstGeom prst="rect">
            <a:avLst/>
          </a:prstGeom>
        </p:spPr>
      </p:pic>
      <p:pic>
        <p:nvPicPr>
          <p:cNvPr id="21" name="Picture 20"/>
          <p:cNvPicPr>
            <a:picLocks noChangeAspect="1"/>
          </p:cNvPicPr>
          <p:nvPr/>
        </p:nvPicPr>
        <p:blipFill>
          <a:blip r:embed="rId8"/>
          <a:stretch>
            <a:fillRect/>
          </a:stretch>
        </p:blipFill>
        <p:spPr>
          <a:xfrm>
            <a:off x="2714410" y="3859657"/>
            <a:ext cx="1650135" cy="2264547"/>
          </a:xfrm>
          <a:prstGeom prst="rect">
            <a:avLst/>
          </a:prstGeom>
        </p:spPr>
      </p:pic>
      <p:pic>
        <p:nvPicPr>
          <p:cNvPr id="22" name="Picture 21"/>
          <p:cNvPicPr>
            <a:picLocks noChangeAspect="1"/>
          </p:cNvPicPr>
          <p:nvPr/>
        </p:nvPicPr>
        <p:blipFill>
          <a:blip r:embed="rId9"/>
          <a:stretch>
            <a:fillRect/>
          </a:stretch>
        </p:blipFill>
        <p:spPr>
          <a:xfrm>
            <a:off x="571855" y="2219324"/>
            <a:ext cx="1595937" cy="2083585"/>
          </a:xfrm>
          <a:prstGeom prst="rect">
            <a:avLst/>
          </a:prstGeom>
        </p:spPr>
      </p:pic>
      <p:pic>
        <p:nvPicPr>
          <p:cNvPr id="23" name="Picture 22"/>
          <p:cNvPicPr>
            <a:picLocks noChangeAspect="1"/>
          </p:cNvPicPr>
          <p:nvPr/>
        </p:nvPicPr>
        <p:blipFill>
          <a:blip r:embed="rId10"/>
          <a:stretch>
            <a:fillRect/>
          </a:stretch>
        </p:blipFill>
        <p:spPr>
          <a:xfrm>
            <a:off x="2654616" y="117220"/>
            <a:ext cx="1650135" cy="2177069"/>
          </a:xfrm>
          <a:prstGeom prst="rect">
            <a:avLst/>
          </a:prstGeom>
        </p:spPr>
      </p:pic>
      <p:pic>
        <p:nvPicPr>
          <p:cNvPr id="25" name="Picture 24"/>
          <p:cNvPicPr>
            <a:picLocks noChangeAspect="1"/>
          </p:cNvPicPr>
          <p:nvPr/>
        </p:nvPicPr>
        <p:blipFill>
          <a:blip r:embed="rId11"/>
          <a:stretch>
            <a:fillRect/>
          </a:stretch>
        </p:blipFill>
        <p:spPr>
          <a:xfrm rot="15276419">
            <a:off x="9816048" y="4762763"/>
            <a:ext cx="823941" cy="1035494"/>
          </a:xfrm>
          <a:prstGeom prst="rect">
            <a:avLst/>
          </a:prstGeom>
        </p:spPr>
      </p:pic>
      <p:pic>
        <p:nvPicPr>
          <p:cNvPr id="26" name="Picture 25"/>
          <p:cNvPicPr>
            <a:picLocks noChangeAspect="1"/>
          </p:cNvPicPr>
          <p:nvPr/>
        </p:nvPicPr>
        <p:blipFill>
          <a:blip r:embed="rId11"/>
          <a:stretch>
            <a:fillRect/>
          </a:stretch>
        </p:blipFill>
        <p:spPr>
          <a:xfrm rot="9868903">
            <a:off x="9935420" y="1110211"/>
            <a:ext cx="823941" cy="1035494"/>
          </a:xfrm>
          <a:prstGeom prst="rect">
            <a:avLst/>
          </a:prstGeom>
        </p:spPr>
      </p:pic>
      <p:pic>
        <p:nvPicPr>
          <p:cNvPr id="27" name="Picture 26"/>
          <p:cNvPicPr>
            <a:picLocks noChangeAspect="1"/>
          </p:cNvPicPr>
          <p:nvPr/>
        </p:nvPicPr>
        <p:blipFill>
          <a:blip r:embed="rId11"/>
          <a:stretch>
            <a:fillRect/>
          </a:stretch>
        </p:blipFill>
        <p:spPr>
          <a:xfrm rot="20350595">
            <a:off x="1486984" y="4704632"/>
            <a:ext cx="823941" cy="1035494"/>
          </a:xfrm>
          <a:prstGeom prst="rect">
            <a:avLst/>
          </a:prstGeom>
        </p:spPr>
      </p:pic>
      <p:pic>
        <p:nvPicPr>
          <p:cNvPr id="28" name="Picture 27"/>
          <p:cNvPicPr>
            <a:picLocks noChangeAspect="1"/>
          </p:cNvPicPr>
          <p:nvPr/>
        </p:nvPicPr>
        <p:blipFill>
          <a:blip r:embed="rId11"/>
          <a:stretch>
            <a:fillRect/>
          </a:stretch>
        </p:blipFill>
        <p:spPr>
          <a:xfrm rot="5400000">
            <a:off x="1538350" y="1128643"/>
            <a:ext cx="823941" cy="1035494"/>
          </a:xfrm>
          <a:prstGeom prst="rect">
            <a:avLst/>
          </a:prstGeom>
        </p:spPr>
      </p:pic>
      <p:sp>
        <p:nvSpPr>
          <p:cNvPr id="29" name="Right Arrow 28"/>
          <p:cNvSpPr/>
          <p:nvPr/>
        </p:nvSpPr>
        <p:spPr>
          <a:xfrm>
            <a:off x="4493853" y="1205755"/>
            <a:ext cx="595444" cy="327681"/>
          </a:xfrm>
          <a:prstGeom prst="rightArrow">
            <a:avLst/>
          </a:prstGeom>
          <a:solidFill>
            <a:srgbClr val="3494BA"/>
          </a:solidFill>
          <a:ln>
            <a:solidFill>
              <a:srgbClr val="349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7138528" y="1205754"/>
            <a:ext cx="595444" cy="327681"/>
          </a:xfrm>
          <a:prstGeom prst="rightArrow">
            <a:avLst/>
          </a:prstGeom>
          <a:solidFill>
            <a:srgbClr val="3494BA"/>
          </a:solidFill>
          <a:ln>
            <a:solidFill>
              <a:srgbClr val="349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7119970" y="5116670"/>
            <a:ext cx="595444" cy="327681"/>
          </a:xfrm>
          <a:prstGeom prst="rightArrow">
            <a:avLst/>
          </a:prstGeom>
          <a:solidFill>
            <a:srgbClr val="3494BA"/>
          </a:solidFill>
          <a:ln>
            <a:solidFill>
              <a:srgbClr val="349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4547543" y="5179398"/>
            <a:ext cx="595444" cy="327681"/>
          </a:xfrm>
          <a:prstGeom prst="rightArrow">
            <a:avLst/>
          </a:prstGeom>
          <a:solidFill>
            <a:srgbClr val="3494BA"/>
          </a:solidFill>
          <a:ln>
            <a:solidFill>
              <a:srgbClr val="349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263540" y="2270054"/>
            <a:ext cx="1689484" cy="307777"/>
          </a:xfrm>
          <a:prstGeom prst="rect">
            <a:avLst/>
          </a:prstGeom>
          <a:noFill/>
        </p:spPr>
        <p:txBody>
          <a:bodyPr wrap="square" rtlCol="0">
            <a:spAutoFit/>
          </a:bodyPr>
          <a:lstStyle/>
          <a:p>
            <a:r>
              <a:rPr lang="en-US" sz="1400" dirty="0"/>
              <a:t>1.Unbound protein</a:t>
            </a:r>
          </a:p>
        </p:txBody>
      </p:sp>
      <p:sp>
        <p:nvSpPr>
          <p:cNvPr id="35" name="TextBox 34"/>
          <p:cNvSpPr txBox="1"/>
          <p:nvPr/>
        </p:nvSpPr>
        <p:spPr>
          <a:xfrm>
            <a:off x="8014267" y="2270054"/>
            <a:ext cx="1689484" cy="738664"/>
          </a:xfrm>
          <a:prstGeom prst="rect">
            <a:avLst/>
          </a:prstGeom>
          <a:noFill/>
        </p:spPr>
        <p:txBody>
          <a:bodyPr wrap="square" rtlCol="0">
            <a:spAutoFit/>
          </a:bodyPr>
          <a:lstStyle/>
          <a:p>
            <a:r>
              <a:rPr lang="en-US" sz="1400" dirty="0"/>
              <a:t>2. Sodium binding. Phosphorylation of pump by ATP</a:t>
            </a:r>
          </a:p>
        </p:txBody>
      </p:sp>
      <p:sp>
        <p:nvSpPr>
          <p:cNvPr id="36" name="TextBox 35"/>
          <p:cNvSpPr txBox="1"/>
          <p:nvPr/>
        </p:nvSpPr>
        <p:spPr>
          <a:xfrm>
            <a:off x="10038122" y="4438111"/>
            <a:ext cx="1689484" cy="307777"/>
          </a:xfrm>
          <a:prstGeom prst="rect">
            <a:avLst/>
          </a:prstGeom>
          <a:noFill/>
        </p:spPr>
        <p:txBody>
          <a:bodyPr wrap="square" rtlCol="0">
            <a:spAutoFit/>
          </a:bodyPr>
          <a:lstStyle/>
          <a:p>
            <a:r>
              <a:rPr lang="en-US" sz="1400" dirty="0"/>
              <a:t>3. Shape change</a:t>
            </a:r>
          </a:p>
        </p:txBody>
      </p:sp>
      <p:sp>
        <p:nvSpPr>
          <p:cNvPr id="37" name="TextBox 36"/>
          <p:cNvSpPr txBox="1"/>
          <p:nvPr/>
        </p:nvSpPr>
        <p:spPr>
          <a:xfrm>
            <a:off x="7862955" y="6045521"/>
            <a:ext cx="1689484" cy="307777"/>
          </a:xfrm>
          <a:prstGeom prst="rect">
            <a:avLst/>
          </a:prstGeom>
          <a:noFill/>
        </p:spPr>
        <p:txBody>
          <a:bodyPr wrap="square" rtlCol="0">
            <a:spAutoFit/>
          </a:bodyPr>
          <a:lstStyle/>
          <a:p>
            <a:r>
              <a:rPr lang="en-US" sz="1400" dirty="0"/>
              <a:t>4. Sodium release</a:t>
            </a:r>
          </a:p>
        </p:txBody>
      </p:sp>
      <p:sp>
        <p:nvSpPr>
          <p:cNvPr id="38" name="TextBox 37"/>
          <p:cNvSpPr txBox="1"/>
          <p:nvPr/>
        </p:nvSpPr>
        <p:spPr>
          <a:xfrm>
            <a:off x="5272687" y="6045521"/>
            <a:ext cx="1689484" cy="307777"/>
          </a:xfrm>
          <a:prstGeom prst="rect">
            <a:avLst/>
          </a:prstGeom>
          <a:noFill/>
        </p:spPr>
        <p:txBody>
          <a:bodyPr wrap="square" rtlCol="0">
            <a:spAutoFit/>
          </a:bodyPr>
          <a:lstStyle/>
          <a:p>
            <a:r>
              <a:rPr lang="en-US" sz="1400" dirty="0"/>
              <a:t>5.Unbound protein</a:t>
            </a:r>
          </a:p>
        </p:txBody>
      </p:sp>
      <p:sp>
        <p:nvSpPr>
          <p:cNvPr id="39" name="TextBox 38"/>
          <p:cNvSpPr txBox="1"/>
          <p:nvPr/>
        </p:nvSpPr>
        <p:spPr>
          <a:xfrm>
            <a:off x="2654616" y="6049579"/>
            <a:ext cx="1947179" cy="307777"/>
          </a:xfrm>
          <a:prstGeom prst="rect">
            <a:avLst/>
          </a:prstGeom>
          <a:noFill/>
        </p:spPr>
        <p:txBody>
          <a:bodyPr wrap="square" rtlCol="0">
            <a:spAutoFit/>
          </a:bodyPr>
          <a:lstStyle/>
          <a:p>
            <a:r>
              <a:rPr lang="en-US" sz="1400" dirty="0"/>
              <a:t>6. Potassium binding</a:t>
            </a:r>
          </a:p>
        </p:txBody>
      </p:sp>
      <p:sp>
        <p:nvSpPr>
          <p:cNvPr id="40" name="TextBox 39"/>
          <p:cNvSpPr txBox="1"/>
          <p:nvPr/>
        </p:nvSpPr>
        <p:spPr>
          <a:xfrm>
            <a:off x="478826" y="4222667"/>
            <a:ext cx="1920284" cy="523220"/>
          </a:xfrm>
          <a:prstGeom prst="rect">
            <a:avLst/>
          </a:prstGeom>
          <a:noFill/>
        </p:spPr>
        <p:txBody>
          <a:bodyPr wrap="square" rtlCol="0">
            <a:spAutoFit/>
          </a:bodyPr>
          <a:lstStyle/>
          <a:p>
            <a:r>
              <a:rPr lang="en-US" sz="1400" dirty="0"/>
              <a:t>7. Phosphate release. Shape change</a:t>
            </a:r>
          </a:p>
        </p:txBody>
      </p:sp>
      <p:sp>
        <p:nvSpPr>
          <p:cNvPr id="41" name="TextBox 40"/>
          <p:cNvSpPr txBox="1"/>
          <p:nvPr/>
        </p:nvSpPr>
        <p:spPr>
          <a:xfrm>
            <a:off x="2541327" y="2234143"/>
            <a:ext cx="1942565" cy="307777"/>
          </a:xfrm>
          <a:prstGeom prst="rect">
            <a:avLst/>
          </a:prstGeom>
          <a:noFill/>
        </p:spPr>
        <p:txBody>
          <a:bodyPr wrap="square" rtlCol="0">
            <a:spAutoFit/>
          </a:bodyPr>
          <a:lstStyle/>
          <a:p>
            <a:r>
              <a:rPr lang="en-US" sz="1400" dirty="0"/>
              <a:t>8. Potassium release</a:t>
            </a:r>
          </a:p>
        </p:txBody>
      </p:sp>
      <p:sp>
        <p:nvSpPr>
          <p:cNvPr id="42" name="TextBox 41"/>
          <p:cNvSpPr txBox="1"/>
          <p:nvPr/>
        </p:nvSpPr>
        <p:spPr>
          <a:xfrm>
            <a:off x="3564197" y="3183159"/>
            <a:ext cx="5143500" cy="584775"/>
          </a:xfrm>
          <a:prstGeom prst="rect">
            <a:avLst/>
          </a:prstGeom>
          <a:noFill/>
        </p:spPr>
        <p:txBody>
          <a:bodyPr wrap="square" rtlCol="0">
            <a:spAutoFit/>
          </a:bodyPr>
          <a:lstStyle/>
          <a:p>
            <a:r>
              <a:rPr lang="en-US" sz="3200" b="1" dirty="0">
                <a:solidFill>
                  <a:schemeClr val="tx2"/>
                </a:solidFill>
              </a:rPr>
              <a:t>Sodium Potassium Pump</a:t>
            </a:r>
          </a:p>
        </p:txBody>
      </p:sp>
    </p:spTree>
    <p:extLst>
      <p:ext uri="{BB962C8B-B14F-4D97-AF65-F5344CB8AC3E}">
        <p14:creationId xmlns:p14="http://schemas.microsoft.com/office/powerpoint/2010/main" val="1900280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Movement of Large Molecules</a:t>
            </a:r>
          </a:p>
        </p:txBody>
      </p:sp>
      <p:sp>
        <p:nvSpPr>
          <p:cNvPr id="3" name="Content Placeholder 2"/>
          <p:cNvSpPr>
            <a:spLocks noGrp="1"/>
          </p:cNvSpPr>
          <p:nvPr>
            <p:ph sz="quarter" idx="1"/>
          </p:nvPr>
        </p:nvSpPr>
        <p:spPr>
          <a:xfrm>
            <a:off x="638175" y="1228725"/>
            <a:ext cx="11353800" cy="4937760"/>
          </a:xfrm>
        </p:spPr>
        <p:txBody>
          <a:bodyPr/>
          <a:lstStyle/>
          <a:p>
            <a:pPr>
              <a:buNone/>
            </a:pPr>
            <a:r>
              <a:rPr lang="en-US" sz="2800" b="1" dirty="0"/>
              <a:t>Exocytosis</a:t>
            </a:r>
            <a:r>
              <a:rPr lang="en-US" sz="2800" dirty="0"/>
              <a:t>: movement of materials </a:t>
            </a:r>
            <a:r>
              <a:rPr lang="en-US" sz="2800" u="sng" dirty="0"/>
              <a:t>out of cell</a:t>
            </a:r>
            <a:r>
              <a:rPr lang="en-US" sz="2800" dirty="0"/>
              <a:t> through the fusion of the plasma membrane and a transport vesicle</a:t>
            </a:r>
          </a:p>
          <a:p>
            <a:pPr>
              <a:buNone/>
            </a:pPr>
            <a:endParaRPr lang="en-US" sz="2800" dirty="0"/>
          </a:p>
          <a:p>
            <a:pPr>
              <a:buNone/>
            </a:pPr>
            <a:r>
              <a:rPr lang="en-US" sz="2800" b="1" dirty="0" err="1"/>
              <a:t>Endosytosis</a:t>
            </a:r>
            <a:r>
              <a:rPr lang="en-US" sz="2800" dirty="0"/>
              <a:t>: movement of large molecules </a:t>
            </a:r>
            <a:r>
              <a:rPr lang="en-US" sz="2800" u="sng" dirty="0"/>
              <a:t>into the cell</a:t>
            </a:r>
            <a:r>
              <a:rPr lang="en-US" sz="2800" dirty="0"/>
              <a:t> by </a:t>
            </a:r>
            <a:r>
              <a:rPr lang="en-US" sz="2800" dirty="0" err="1"/>
              <a:t>infolding</a:t>
            </a:r>
            <a:r>
              <a:rPr lang="en-US" sz="2800" dirty="0"/>
              <a:t> of plasma membrane</a:t>
            </a:r>
            <a:endParaRPr lang="en-US" sz="2800" b="1" dirty="0"/>
          </a:p>
          <a:p>
            <a:pPr lvl="1">
              <a:spcAft>
                <a:spcPts val="1200"/>
              </a:spcAft>
            </a:pPr>
            <a:r>
              <a:rPr lang="en-US" sz="2400" b="1" dirty="0"/>
              <a:t>Pinocytosis</a:t>
            </a:r>
            <a:r>
              <a:rPr lang="en-US" sz="2400" dirty="0"/>
              <a:t>: peripheral proteins (receptors) bind to molecules before forming transport vesicle  </a:t>
            </a:r>
          </a:p>
          <a:p>
            <a:pPr lvl="1">
              <a:spcAft>
                <a:spcPts val="1200"/>
              </a:spcAft>
            </a:pPr>
            <a:r>
              <a:rPr lang="en-US" sz="2400" b="1" dirty="0"/>
              <a:t>Phagocytosis</a:t>
            </a:r>
            <a:r>
              <a:rPr lang="en-US" sz="2400" dirty="0"/>
              <a:t>: </a:t>
            </a:r>
            <a:r>
              <a:rPr lang="en-US" sz="2400" dirty="0" err="1"/>
              <a:t>pseudopodiums</a:t>
            </a:r>
            <a:r>
              <a:rPr lang="en-US" sz="2400" dirty="0"/>
              <a:t> (false feet) surround large molecules and fuse together to form transport vesicle</a:t>
            </a:r>
          </a:p>
          <a:p>
            <a:pPr>
              <a:spcAft>
                <a:spcPts val="1200"/>
              </a:spcAft>
            </a:pPr>
            <a:endParaRPr lang="en-US" sz="3200" dirty="0"/>
          </a:p>
          <a:p>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a:t>Exocytosis</a:t>
            </a:r>
            <a:endParaRPr lang="en-US" sz="4400" dirty="0"/>
          </a:p>
        </p:txBody>
      </p:sp>
      <p:pic>
        <p:nvPicPr>
          <p:cNvPr id="3076" name="Picture 4"/>
          <p:cNvPicPr>
            <a:picLocks noGrp="1" noChangeAspect="1" noChangeArrowheads="1"/>
          </p:cNvPicPr>
          <p:nvPr>
            <p:ph sz="quarter" idx="1"/>
          </p:nvPr>
        </p:nvPicPr>
        <p:blipFill>
          <a:blip r:embed="rId3"/>
          <a:srcRect/>
          <a:stretch>
            <a:fillRect/>
          </a:stretch>
        </p:blipFill>
        <p:spPr bwMode="auto">
          <a:xfrm>
            <a:off x="758190" y="1612553"/>
            <a:ext cx="10675620" cy="43205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a:t>Endocytosis</a:t>
            </a:r>
            <a:endParaRPr lang="en-US" sz="4400" dirty="0"/>
          </a:p>
        </p:txBody>
      </p:sp>
      <p:pic>
        <p:nvPicPr>
          <p:cNvPr id="4100" name="Picture 4"/>
          <p:cNvPicPr>
            <a:picLocks noChangeAspect="1" noChangeArrowheads="1"/>
          </p:cNvPicPr>
          <p:nvPr/>
        </p:nvPicPr>
        <p:blipFill>
          <a:blip r:embed="rId3"/>
          <a:srcRect/>
          <a:stretch>
            <a:fillRect/>
          </a:stretch>
        </p:blipFill>
        <p:spPr bwMode="auto">
          <a:xfrm>
            <a:off x="3432099" y="3848715"/>
            <a:ext cx="6581554" cy="2408545"/>
          </a:xfrm>
          <a:prstGeom prst="rect">
            <a:avLst/>
          </a:prstGeom>
          <a:noFill/>
          <a:ln w="9525">
            <a:no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3432099" y="1363854"/>
            <a:ext cx="6503219" cy="2336276"/>
          </a:xfrm>
          <a:prstGeom prst="rect">
            <a:avLst/>
          </a:prstGeom>
          <a:noFill/>
          <a:ln w="9525">
            <a:noFill/>
            <a:miter lim="800000"/>
            <a:headEnd/>
            <a:tailEnd/>
          </a:ln>
        </p:spPr>
      </p:pic>
      <p:sp>
        <p:nvSpPr>
          <p:cNvPr id="8" name="TextBox 7"/>
          <p:cNvSpPr txBox="1"/>
          <p:nvPr/>
        </p:nvSpPr>
        <p:spPr>
          <a:xfrm>
            <a:off x="93699" y="1930415"/>
            <a:ext cx="3800475" cy="3539430"/>
          </a:xfrm>
          <a:prstGeom prst="rect">
            <a:avLst/>
          </a:prstGeom>
          <a:noFill/>
        </p:spPr>
        <p:txBody>
          <a:bodyPr wrap="square" rtlCol="0">
            <a:spAutoFit/>
          </a:bodyPr>
          <a:lstStyle/>
          <a:p>
            <a:pPr algn="ctr"/>
            <a:r>
              <a:rPr lang="en-US" sz="3200" dirty="0" err="1"/>
              <a:t>Pinocytosis</a:t>
            </a: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r>
              <a:rPr lang="en-US" sz="3200" dirty="0" err="1"/>
              <a:t>Phagocytosis</a:t>
            </a:r>
            <a:endParaRPr lang="en-US" sz="3200" dirty="0"/>
          </a:p>
        </p:txBody>
      </p:sp>
      <p:cxnSp>
        <p:nvCxnSpPr>
          <p:cNvPr id="4" name="Straight Connector 3"/>
          <p:cNvCxnSpPr/>
          <p:nvPr/>
        </p:nvCxnSpPr>
        <p:spPr>
          <a:xfrm flipV="1">
            <a:off x="9417385" y="1538163"/>
            <a:ext cx="808074" cy="1275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225459" y="1353497"/>
            <a:ext cx="1616149" cy="369332"/>
          </a:xfrm>
          <a:prstGeom prst="rect">
            <a:avLst/>
          </a:prstGeom>
          <a:noFill/>
        </p:spPr>
        <p:txBody>
          <a:bodyPr wrap="square" rtlCol="0">
            <a:spAutoFit/>
          </a:bodyPr>
          <a:lstStyle/>
          <a:p>
            <a:r>
              <a:rPr lang="en-US" dirty="0"/>
              <a:t>Exterior of cell</a:t>
            </a:r>
          </a:p>
        </p:txBody>
      </p:sp>
      <p:sp>
        <p:nvSpPr>
          <p:cNvPr id="9" name="TextBox 8"/>
          <p:cNvSpPr txBox="1"/>
          <p:nvPr/>
        </p:nvSpPr>
        <p:spPr>
          <a:xfrm>
            <a:off x="10225459" y="2803069"/>
            <a:ext cx="1616149" cy="369332"/>
          </a:xfrm>
          <a:prstGeom prst="rect">
            <a:avLst/>
          </a:prstGeom>
          <a:noFill/>
        </p:spPr>
        <p:txBody>
          <a:bodyPr wrap="square" rtlCol="0">
            <a:spAutoFit/>
          </a:bodyPr>
          <a:lstStyle/>
          <a:p>
            <a:r>
              <a:rPr lang="en-US" dirty="0"/>
              <a:t>Interior of cell</a:t>
            </a:r>
          </a:p>
        </p:txBody>
      </p:sp>
      <p:cxnSp>
        <p:nvCxnSpPr>
          <p:cNvPr id="10" name="Straight Connector 9"/>
          <p:cNvCxnSpPr>
            <a:endCxn id="9" idx="1"/>
          </p:cNvCxnSpPr>
          <p:nvPr/>
        </p:nvCxnSpPr>
        <p:spPr>
          <a:xfrm>
            <a:off x="9531281" y="2692643"/>
            <a:ext cx="694178" cy="295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Check your Understanding</a:t>
            </a:r>
          </a:p>
        </p:txBody>
      </p:sp>
      <p:sp>
        <p:nvSpPr>
          <p:cNvPr id="3" name="Content Placeholder 2"/>
          <p:cNvSpPr>
            <a:spLocks noGrp="1"/>
          </p:cNvSpPr>
          <p:nvPr>
            <p:ph sz="quarter" idx="1"/>
          </p:nvPr>
        </p:nvSpPr>
        <p:spPr>
          <a:xfrm>
            <a:off x="350345" y="1230112"/>
            <a:ext cx="11526915" cy="5058927"/>
          </a:xfrm>
        </p:spPr>
        <p:txBody>
          <a:bodyPr/>
          <a:lstStyle/>
          <a:p>
            <a:pPr marL="0" indent="0">
              <a:spcAft>
                <a:spcPts val="1200"/>
              </a:spcAft>
              <a:buNone/>
            </a:pPr>
            <a:r>
              <a:rPr lang="en-US" sz="2800" dirty="0"/>
              <a:t>1.  T or F – Phospholipids have a hydrophobic head and two hydrophilic tails</a:t>
            </a:r>
            <a:endParaRPr lang="en-US" sz="1200" dirty="0"/>
          </a:p>
          <a:p>
            <a:pPr marL="0" indent="0">
              <a:spcAft>
                <a:spcPts val="1800"/>
              </a:spcAft>
              <a:buNone/>
            </a:pPr>
            <a:r>
              <a:rPr lang="en-US" sz="2800" dirty="0"/>
              <a:t>2. Which of the following solutions is hypotonic to the cell within the solution?</a:t>
            </a:r>
          </a:p>
          <a:p>
            <a:pPr marL="0" indent="0">
              <a:spcAft>
                <a:spcPts val="1800"/>
              </a:spcAft>
              <a:buNone/>
            </a:pPr>
            <a:endParaRPr lang="en-US" sz="2800" dirty="0"/>
          </a:p>
          <a:p>
            <a:pPr marL="0" indent="0">
              <a:spcAft>
                <a:spcPts val="600"/>
              </a:spcAft>
              <a:buNone/>
            </a:pPr>
            <a:endParaRPr lang="en-US" sz="2800" dirty="0"/>
          </a:p>
          <a:p>
            <a:pPr marL="0" indent="0">
              <a:spcAft>
                <a:spcPts val="600"/>
              </a:spcAft>
              <a:buNone/>
            </a:pPr>
            <a:endParaRPr lang="en-US" sz="2800" dirty="0"/>
          </a:p>
          <a:p>
            <a:pPr marL="0" indent="0">
              <a:spcAft>
                <a:spcPts val="600"/>
              </a:spcAft>
              <a:buNone/>
            </a:pPr>
            <a:endParaRPr lang="en-US" sz="2800" dirty="0"/>
          </a:p>
          <a:p>
            <a:pPr marL="0" indent="0">
              <a:spcAft>
                <a:spcPts val="600"/>
              </a:spcAft>
              <a:buNone/>
            </a:pPr>
            <a:endParaRPr lang="en-US" sz="2800" dirty="0"/>
          </a:p>
          <a:p>
            <a:pPr marL="0" indent="0">
              <a:spcAft>
                <a:spcPts val="600"/>
              </a:spcAft>
              <a:buNone/>
            </a:pPr>
            <a:r>
              <a:rPr lang="en-US" sz="2800" dirty="0"/>
              <a:t>3. Draw the direction of water movement for each of the solutions above. </a:t>
            </a:r>
          </a:p>
          <a:p>
            <a:pPr marL="0" indent="0">
              <a:buNone/>
            </a:pPr>
            <a:endParaRPr lang="en-US" sz="2800" dirty="0"/>
          </a:p>
        </p:txBody>
      </p:sp>
      <p:cxnSp>
        <p:nvCxnSpPr>
          <p:cNvPr id="5" name="Straight Connector 4"/>
          <p:cNvCxnSpPr/>
          <p:nvPr/>
        </p:nvCxnSpPr>
        <p:spPr>
          <a:xfrm>
            <a:off x="4008475" y="2806995"/>
            <a:ext cx="27687" cy="2835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95437" y="2806995"/>
            <a:ext cx="20125" cy="2857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1508937" y="3876806"/>
            <a:ext cx="1190846" cy="11164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9039005" y="3876806"/>
            <a:ext cx="1190846" cy="11164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5317165" y="3876806"/>
            <a:ext cx="1190846" cy="11164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4912" y="2806995"/>
            <a:ext cx="2977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a:t>
            </a:r>
          </a:p>
        </p:txBody>
      </p:sp>
      <p:sp>
        <p:nvSpPr>
          <p:cNvPr id="13" name="TextBox 12"/>
          <p:cNvSpPr txBox="1"/>
          <p:nvPr/>
        </p:nvSpPr>
        <p:spPr>
          <a:xfrm>
            <a:off x="4365107" y="2806995"/>
            <a:ext cx="2977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a:t>
            </a:r>
          </a:p>
        </p:txBody>
      </p:sp>
      <p:sp>
        <p:nvSpPr>
          <p:cNvPr id="14" name="TextBox 13"/>
          <p:cNvSpPr txBox="1"/>
          <p:nvPr/>
        </p:nvSpPr>
        <p:spPr>
          <a:xfrm>
            <a:off x="8152070" y="2806995"/>
            <a:ext cx="2977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a:t>
            </a:r>
          </a:p>
        </p:txBody>
      </p:sp>
      <p:sp>
        <p:nvSpPr>
          <p:cNvPr id="15" name="Isosceles Triangle 14"/>
          <p:cNvSpPr/>
          <p:nvPr/>
        </p:nvSpPr>
        <p:spPr>
          <a:xfrm>
            <a:off x="1052623" y="3698993"/>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1000789" y="4979364"/>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2897373" y="4925815"/>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1070566" y="416625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525771" y="333982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69312" y="523585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452798" y="4642883"/>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1584031" y="458217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2325206" y="406163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3199957" y="425411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1898132" y="4662605"/>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1927149" y="402002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2838894" y="3816094"/>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3247803" y="343675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2169483" y="340054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2769117" y="529657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4906481" y="343675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2360871" y="5293273"/>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3470644" y="4775657"/>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1173909" y="464752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78714" y="4262216"/>
            <a:ext cx="1190403" cy="338554"/>
          </a:xfrm>
          <a:prstGeom prst="rect">
            <a:avLst/>
          </a:prstGeom>
          <a:noFill/>
        </p:spPr>
        <p:txBody>
          <a:bodyPr wrap="square" rtlCol="0">
            <a:spAutoFit/>
          </a:bodyPr>
          <a:lstStyle/>
          <a:p>
            <a:r>
              <a:rPr lang="en-US" sz="1600" dirty="0"/>
              <a:t>0.5% NaCl</a:t>
            </a:r>
          </a:p>
        </p:txBody>
      </p:sp>
      <p:sp>
        <p:nvSpPr>
          <p:cNvPr id="36" name="TextBox 35"/>
          <p:cNvSpPr txBox="1"/>
          <p:nvPr/>
        </p:nvSpPr>
        <p:spPr>
          <a:xfrm>
            <a:off x="1589787" y="3034363"/>
            <a:ext cx="1190403" cy="338554"/>
          </a:xfrm>
          <a:prstGeom prst="rect">
            <a:avLst/>
          </a:prstGeom>
          <a:noFill/>
        </p:spPr>
        <p:txBody>
          <a:bodyPr wrap="square" rtlCol="0">
            <a:spAutoFit/>
          </a:bodyPr>
          <a:lstStyle/>
          <a:p>
            <a:r>
              <a:rPr lang="en-US" sz="1600" dirty="0"/>
              <a:t>0.5% NaCl</a:t>
            </a:r>
          </a:p>
        </p:txBody>
      </p:sp>
      <p:sp>
        <p:nvSpPr>
          <p:cNvPr id="37" name="TextBox 36"/>
          <p:cNvSpPr txBox="1"/>
          <p:nvPr/>
        </p:nvSpPr>
        <p:spPr>
          <a:xfrm>
            <a:off x="5315393" y="3034363"/>
            <a:ext cx="1190403" cy="338554"/>
          </a:xfrm>
          <a:prstGeom prst="rect">
            <a:avLst/>
          </a:prstGeom>
          <a:noFill/>
        </p:spPr>
        <p:txBody>
          <a:bodyPr wrap="square" rtlCol="0">
            <a:spAutoFit/>
          </a:bodyPr>
          <a:lstStyle/>
          <a:p>
            <a:r>
              <a:rPr lang="en-US" sz="1600" dirty="0"/>
              <a:t>10% NaCl</a:t>
            </a:r>
          </a:p>
        </p:txBody>
      </p:sp>
      <p:sp>
        <p:nvSpPr>
          <p:cNvPr id="38" name="TextBox 37"/>
          <p:cNvSpPr txBox="1"/>
          <p:nvPr/>
        </p:nvSpPr>
        <p:spPr>
          <a:xfrm>
            <a:off x="5376752" y="4229555"/>
            <a:ext cx="1190403" cy="338554"/>
          </a:xfrm>
          <a:prstGeom prst="rect">
            <a:avLst/>
          </a:prstGeom>
          <a:noFill/>
        </p:spPr>
        <p:txBody>
          <a:bodyPr wrap="square" rtlCol="0">
            <a:spAutoFit/>
          </a:bodyPr>
          <a:lstStyle/>
          <a:p>
            <a:r>
              <a:rPr lang="en-US" sz="1600" dirty="0"/>
              <a:t>0.1% NaCl</a:t>
            </a:r>
          </a:p>
        </p:txBody>
      </p:sp>
      <p:sp>
        <p:nvSpPr>
          <p:cNvPr id="39" name="Isosceles Triangle 38"/>
          <p:cNvSpPr/>
          <p:nvPr/>
        </p:nvSpPr>
        <p:spPr>
          <a:xfrm>
            <a:off x="4929077" y="3876805"/>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501905" y="353914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788664" y="408008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6218495" y="552116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6900751" y="468307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5108280" y="517185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6503359" y="352844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6218495" y="464752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5413300" y="468215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4906480" y="444668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a:off x="5999085" y="402871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6810153" y="528636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5818225" y="537569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5592725" y="407878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086696" y="349434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501905" y="536369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4514849" y="415242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5061760" y="5603693"/>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6451858" y="518040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4537444" y="515469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082862" y="3034363"/>
            <a:ext cx="1190403" cy="338554"/>
          </a:xfrm>
          <a:prstGeom prst="rect">
            <a:avLst/>
          </a:prstGeom>
          <a:noFill/>
        </p:spPr>
        <p:txBody>
          <a:bodyPr wrap="square" rtlCol="0">
            <a:spAutoFit/>
          </a:bodyPr>
          <a:lstStyle/>
          <a:p>
            <a:r>
              <a:rPr lang="en-US" sz="1600" dirty="0"/>
              <a:t>0.1% NaCl</a:t>
            </a:r>
          </a:p>
        </p:txBody>
      </p:sp>
      <p:sp>
        <p:nvSpPr>
          <p:cNvPr id="60" name="TextBox 59"/>
          <p:cNvSpPr txBox="1"/>
          <p:nvPr/>
        </p:nvSpPr>
        <p:spPr>
          <a:xfrm>
            <a:off x="9104128" y="4243617"/>
            <a:ext cx="1190403" cy="338554"/>
          </a:xfrm>
          <a:prstGeom prst="rect">
            <a:avLst/>
          </a:prstGeom>
          <a:noFill/>
        </p:spPr>
        <p:txBody>
          <a:bodyPr wrap="square" rtlCol="0">
            <a:spAutoFit/>
          </a:bodyPr>
          <a:lstStyle/>
          <a:p>
            <a:r>
              <a:rPr lang="en-US" sz="1600" dirty="0"/>
              <a:t>0.9% NaCl</a:t>
            </a:r>
          </a:p>
        </p:txBody>
      </p:sp>
      <p:sp>
        <p:nvSpPr>
          <p:cNvPr id="61" name="Isosceles Triangle 60"/>
          <p:cNvSpPr/>
          <p:nvPr/>
        </p:nvSpPr>
        <p:spPr>
          <a:xfrm>
            <a:off x="8481899" y="355457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10282125" y="3608496"/>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8765876" y="406202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9082862" y="3524474"/>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10469971" y="433812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9746070" y="352012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822140" y="462144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9709851" y="507732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9140897" y="531497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10248239" y="4948002"/>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10038242" y="405833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1093964" y="395865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8535949" y="401936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8177882" y="4166258"/>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8857032" y="5069425"/>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8481899" y="513803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9449795" y="468215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9995495" y="464752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9382348" y="4072204"/>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10927171" y="4795320"/>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11220445" y="4582171"/>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10469971" y="5347077"/>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9725691" y="4019369"/>
            <a:ext cx="116959" cy="12142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774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Check Your Understanding</a:t>
            </a:r>
          </a:p>
        </p:txBody>
      </p:sp>
      <p:sp>
        <p:nvSpPr>
          <p:cNvPr id="3" name="Content Placeholder 2"/>
          <p:cNvSpPr>
            <a:spLocks noGrp="1"/>
          </p:cNvSpPr>
          <p:nvPr>
            <p:ph sz="quarter" idx="1"/>
          </p:nvPr>
        </p:nvSpPr>
        <p:spPr/>
        <p:txBody>
          <a:bodyPr/>
          <a:lstStyle/>
          <a:p>
            <a:pPr marL="0" indent="0">
              <a:buNone/>
            </a:pPr>
            <a:r>
              <a:rPr lang="en-US" sz="3200" dirty="0"/>
              <a:t>4. Which of the following </a:t>
            </a:r>
            <a:r>
              <a:rPr lang="en-US" sz="3200" b="1" dirty="0"/>
              <a:t>do not </a:t>
            </a:r>
            <a:r>
              <a:rPr lang="en-US" sz="3200" dirty="0"/>
              <a:t>require energy to transport ions or molecules out of the cell?</a:t>
            </a:r>
          </a:p>
          <a:p>
            <a:pPr marL="0" indent="0">
              <a:buNone/>
            </a:pPr>
            <a:r>
              <a:rPr lang="en-US" sz="3200" dirty="0"/>
              <a:t>		</a:t>
            </a:r>
          </a:p>
          <a:p>
            <a:pPr marL="0" indent="0">
              <a:buNone/>
            </a:pPr>
            <a:r>
              <a:rPr lang="en-US" sz="3200" dirty="0"/>
              <a:t>			a. Facilitated transport</a:t>
            </a:r>
          </a:p>
          <a:p>
            <a:pPr marL="0" indent="0">
              <a:buNone/>
            </a:pPr>
            <a:r>
              <a:rPr lang="en-US" sz="3200" dirty="0"/>
              <a:t>			b. Active transport</a:t>
            </a:r>
          </a:p>
          <a:p>
            <a:pPr marL="0" indent="0">
              <a:buNone/>
            </a:pPr>
            <a:r>
              <a:rPr lang="en-US" sz="3200" dirty="0"/>
              <a:t>			c. Passive transport</a:t>
            </a:r>
          </a:p>
          <a:p>
            <a:pPr marL="0" indent="0">
              <a:buNone/>
            </a:pPr>
            <a:r>
              <a:rPr lang="en-US" sz="3200" dirty="0"/>
              <a:t>			d. Sodium potassium pumps</a:t>
            </a:r>
          </a:p>
          <a:p>
            <a:pPr marL="0" indent="0">
              <a:buNone/>
            </a:pPr>
            <a:r>
              <a:rPr lang="en-US" sz="3200" dirty="0"/>
              <a:t>			e. More than one of the above</a:t>
            </a:r>
          </a:p>
        </p:txBody>
      </p:sp>
    </p:spTree>
    <p:extLst>
      <p:ext uri="{BB962C8B-B14F-4D97-AF65-F5344CB8AC3E}">
        <p14:creationId xmlns:p14="http://schemas.microsoft.com/office/powerpoint/2010/main" val="9135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Check Your Understanding</a:t>
            </a:r>
          </a:p>
        </p:txBody>
      </p:sp>
      <p:sp>
        <p:nvSpPr>
          <p:cNvPr id="3" name="Content Placeholder 2"/>
          <p:cNvSpPr>
            <a:spLocks noGrp="1"/>
          </p:cNvSpPr>
          <p:nvPr>
            <p:ph sz="quarter" idx="1"/>
          </p:nvPr>
        </p:nvSpPr>
        <p:spPr/>
        <p:txBody>
          <a:bodyPr/>
          <a:lstStyle/>
          <a:p>
            <a:pPr marL="0" indent="0">
              <a:buNone/>
            </a:pPr>
            <a:r>
              <a:rPr lang="en-US" sz="3200" dirty="0"/>
              <a:t>5. When a plant cell is placed in a hypertonic solution it will become ________.</a:t>
            </a:r>
          </a:p>
          <a:p>
            <a:pPr marL="0" indent="0">
              <a:buNone/>
            </a:pPr>
            <a:r>
              <a:rPr lang="en-US" sz="3200" dirty="0"/>
              <a:t>				a. turgid</a:t>
            </a:r>
          </a:p>
          <a:p>
            <a:pPr marL="0" indent="0">
              <a:buNone/>
            </a:pPr>
            <a:r>
              <a:rPr lang="en-US" sz="3200" dirty="0"/>
              <a:t>				b. flaccid</a:t>
            </a:r>
          </a:p>
          <a:p>
            <a:pPr marL="0" indent="0">
              <a:buNone/>
            </a:pPr>
            <a:r>
              <a:rPr lang="en-US" sz="3200" dirty="0"/>
              <a:t>				c. </a:t>
            </a:r>
            <a:r>
              <a:rPr lang="en-US" sz="3200" dirty="0" err="1"/>
              <a:t>plasmolyzed</a:t>
            </a:r>
            <a:r>
              <a:rPr lang="en-US" sz="3200" dirty="0"/>
              <a:t> </a:t>
            </a:r>
          </a:p>
          <a:p>
            <a:pPr marL="0" indent="0">
              <a:buNone/>
            </a:pPr>
            <a:r>
              <a:rPr lang="en-US" sz="3200" dirty="0"/>
              <a:t>				d. lysed</a:t>
            </a:r>
          </a:p>
          <a:p>
            <a:pPr marL="0" indent="0">
              <a:buNone/>
            </a:pPr>
            <a:r>
              <a:rPr lang="en-US" sz="3200" dirty="0"/>
              <a:t>				e. hyper</a:t>
            </a:r>
          </a:p>
          <a:p>
            <a:pPr marL="0" indent="0">
              <a:buNone/>
            </a:pPr>
            <a:endParaRPr lang="en-US" sz="3200" dirty="0"/>
          </a:p>
        </p:txBody>
      </p:sp>
    </p:spTree>
    <p:extLst>
      <p:ext uri="{BB962C8B-B14F-4D97-AF65-F5344CB8AC3E}">
        <p14:creationId xmlns:p14="http://schemas.microsoft.com/office/powerpoint/2010/main" val="3874504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Check Your Understanding</a:t>
            </a:r>
          </a:p>
        </p:txBody>
      </p:sp>
      <p:sp>
        <p:nvSpPr>
          <p:cNvPr id="3" name="Content Placeholder 2"/>
          <p:cNvSpPr>
            <a:spLocks noGrp="1"/>
          </p:cNvSpPr>
          <p:nvPr>
            <p:ph sz="quarter" idx="1"/>
          </p:nvPr>
        </p:nvSpPr>
        <p:spPr/>
        <p:txBody>
          <a:bodyPr/>
          <a:lstStyle/>
          <a:p>
            <a:pPr marL="0" indent="0">
              <a:buNone/>
            </a:pPr>
            <a:r>
              <a:rPr lang="en-US" sz="3200" dirty="0"/>
              <a:t>6.  Describe dynamic equilibrium. </a:t>
            </a:r>
          </a:p>
        </p:txBody>
      </p:sp>
    </p:spTree>
    <p:extLst>
      <p:ext uri="{BB962C8B-B14F-4D97-AF65-F5344CB8AC3E}">
        <p14:creationId xmlns:p14="http://schemas.microsoft.com/office/powerpoint/2010/main" val="200208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a:t>Life’s Border: The Plasma Membrane</a:t>
            </a:r>
          </a:p>
        </p:txBody>
      </p:sp>
      <p:sp>
        <p:nvSpPr>
          <p:cNvPr id="3" name="Subtitle 2"/>
          <p:cNvSpPr>
            <a:spLocks noGrp="1"/>
          </p:cNvSpPr>
          <p:nvPr>
            <p:ph type="subTitle" idx="1"/>
          </p:nvPr>
        </p:nvSpPr>
        <p:spPr/>
        <p:txBody>
          <a:bodyPr>
            <a:normAutofit/>
          </a:bodyPr>
          <a:lstStyle/>
          <a:p>
            <a:pPr fontAlgn="auto">
              <a:spcAft>
                <a:spcPts val="0"/>
              </a:spcAft>
              <a:buFont typeface="Wingdings 3"/>
              <a:buNone/>
              <a:defRPr/>
            </a:pPr>
            <a:r>
              <a:rPr lang="en-US" dirty="0"/>
              <a:t>Chapter 5</a:t>
            </a:r>
          </a:p>
        </p:txBody>
      </p:sp>
      <p:sp>
        <p:nvSpPr>
          <p:cNvPr id="4" name="TextBox 3"/>
          <p:cNvSpPr txBox="1"/>
          <p:nvPr/>
        </p:nvSpPr>
        <p:spPr>
          <a:xfrm>
            <a:off x="445476" y="410307"/>
            <a:ext cx="11359661" cy="2677656"/>
          </a:xfrm>
          <a:prstGeom prst="rect">
            <a:avLst/>
          </a:prstGeom>
          <a:noFill/>
        </p:spPr>
        <p:txBody>
          <a:bodyPr wrap="square" rtlCol="0">
            <a:spAutoFit/>
          </a:bodyPr>
          <a:lstStyle/>
          <a:p>
            <a:pPr algn="ctr"/>
            <a:r>
              <a:rPr lang="en-US" sz="2800" dirty="0"/>
              <a:t>“The greatest enemy of knowledge is not ignorance, it is the                 illusion of knowledge”</a:t>
            </a:r>
          </a:p>
          <a:p>
            <a:pPr algn="ctr"/>
            <a:r>
              <a:rPr lang="en-US" sz="2800" dirty="0"/>
              <a:t>-Stephen W. Hawking</a:t>
            </a:r>
          </a:p>
          <a:p>
            <a:pPr algn="ctr"/>
            <a:endParaRPr lang="en-US" sz="2800" dirty="0"/>
          </a:p>
          <a:p>
            <a:pPr algn="ctr"/>
            <a:r>
              <a:rPr lang="en-US" sz="2800" dirty="0"/>
              <a:t>“It is impossible for anyone to learn that which he thinks he already knows”</a:t>
            </a:r>
          </a:p>
          <a:p>
            <a:pPr algn="ctr"/>
            <a:r>
              <a:rPr lang="en-US" sz="2800" dirty="0"/>
              <a:t>-Epictetus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dirty="0"/>
              <a:t>The</a:t>
            </a:r>
            <a:r>
              <a:rPr lang="en-US" sz="4400" dirty="0"/>
              <a:t> </a:t>
            </a:r>
            <a:r>
              <a:rPr lang="en-US" sz="4000" dirty="0"/>
              <a:t>Plasma</a:t>
            </a:r>
            <a:r>
              <a:rPr lang="en-US" sz="4400" dirty="0"/>
              <a:t> </a:t>
            </a:r>
            <a:r>
              <a:rPr lang="en-US" sz="4000" dirty="0"/>
              <a:t>Membrane</a:t>
            </a:r>
            <a:endParaRPr lang="en-US" sz="4400" dirty="0"/>
          </a:p>
        </p:txBody>
      </p:sp>
      <p:sp>
        <p:nvSpPr>
          <p:cNvPr id="4" name="Content Placeholder 3"/>
          <p:cNvSpPr>
            <a:spLocks noGrp="1"/>
          </p:cNvSpPr>
          <p:nvPr>
            <p:ph sz="quarter" idx="1"/>
          </p:nvPr>
        </p:nvSpPr>
        <p:spPr>
          <a:xfrm>
            <a:off x="609600" y="1219200"/>
            <a:ext cx="10972800" cy="1003139"/>
          </a:xfrm>
        </p:spPr>
        <p:txBody>
          <a:bodyPr/>
          <a:lstStyle/>
          <a:p>
            <a:pPr marL="0" indent="0">
              <a:buNone/>
            </a:pPr>
            <a:r>
              <a:rPr lang="en-US" sz="2800" b="1" dirty="0"/>
              <a:t>Plasma membrane</a:t>
            </a:r>
            <a:r>
              <a:rPr lang="en-US" sz="2800" dirty="0"/>
              <a:t>: a __________ permeable barrier at the outer boundary of cells, composed of a phospholipid bilayer.</a:t>
            </a:r>
          </a:p>
        </p:txBody>
      </p:sp>
      <p:pic>
        <p:nvPicPr>
          <p:cNvPr id="3" name="Picture 2"/>
          <p:cNvPicPr>
            <a:picLocks noChangeAspect="1"/>
          </p:cNvPicPr>
          <p:nvPr/>
        </p:nvPicPr>
        <p:blipFill>
          <a:blip r:embed="rId3"/>
          <a:stretch>
            <a:fillRect/>
          </a:stretch>
        </p:blipFill>
        <p:spPr>
          <a:xfrm>
            <a:off x="761638" y="2526907"/>
            <a:ext cx="10820762" cy="37602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algn="ctr"/>
            <a:r>
              <a:rPr lang="en-US" sz="4000" dirty="0"/>
              <a:t>The </a:t>
            </a:r>
            <a:r>
              <a:rPr lang="en-US" sz="4000" dirty="0" err="1"/>
              <a:t>Phospholipid</a:t>
            </a:r>
            <a:r>
              <a:rPr lang="en-US" sz="4000" dirty="0"/>
              <a:t> </a:t>
            </a:r>
            <a:r>
              <a:rPr lang="en-US" sz="4000" dirty="0" err="1"/>
              <a:t>Bilayer</a:t>
            </a:r>
            <a:endParaRPr lang="en-US" sz="4000" dirty="0"/>
          </a:p>
        </p:txBody>
      </p:sp>
      <p:sp>
        <p:nvSpPr>
          <p:cNvPr id="7" name="Content Placeholder 6"/>
          <p:cNvSpPr>
            <a:spLocks noGrp="1"/>
          </p:cNvSpPr>
          <p:nvPr>
            <p:ph sz="quarter" idx="2"/>
          </p:nvPr>
        </p:nvSpPr>
        <p:spPr>
          <a:xfrm>
            <a:off x="639763" y="1257299"/>
            <a:ext cx="11153775" cy="1778977"/>
          </a:xfrm>
          <a:solidFill>
            <a:schemeClr val="bg1"/>
          </a:solidFill>
        </p:spPr>
        <p:txBody>
          <a:bodyPr>
            <a:normAutofit/>
          </a:bodyPr>
          <a:lstStyle/>
          <a:p>
            <a:pPr marL="274320" indent="-274320" fontAlgn="auto">
              <a:spcAft>
                <a:spcPts val="0"/>
              </a:spcAft>
              <a:buFont typeface="Wingdings 3"/>
              <a:buChar char=""/>
              <a:defRPr/>
            </a:pPr>
            <a:r>
              <a:rPr lang="en-US" sz="2800" dirty="0"/>
              <a:t>__________ phosphate head and two _____________ fatty acid tails</a:t>
            </a:r>
          </a:p>
          <a:p>
            <a:pPr marL="274320" indent="-274320" fontAlgn="auto">
              <a:spcAft>
                <a:spcPts val="0"/>
              </a:spcAft>
              <a:buFont typeface="Wingdings 3"/>
              <a:buChar char=""/>
              <a:defRPr/>
            </a:pPr>
            <a:r>
              <a:rPr lang="en-US" sz="2800" dirty="0"/>
              <a:t>Composed of two layers of phospholipids</a:t>
            </a:r>
          </a:p>
          <a:p>
            <a:pPr marL="274320" lvl="1" indent="0" fontAlgn="auto">
              <a:spcAft>
                <a:spcPts val="0"/>
              </a:spcAft>
              <a:buFont typeface="Wingdings 3"/>
              <a:buNone/>
              <a:defRPr/>
            </a:pPr>
            <a:endParaRPr lang="en-US" sz="2400" dirty="0"/>
          </a:p>
        </p:txBody>
      </p:sp>
      <p:pic>
        <p:nvPicPr>
          <p:cNvPr id="2" name="Picture 1"/>
          <p:cNvPicPr>
            <a:picLocks noChangeAspect="1"/>
          </p:cNvPicPr>
          <p:nvPr/>
        </p:nvPicPr>
        <p:blipFill>
          <a:blip r:embed="rId3"/>
          <a:stretch>
            <a:fillRect/>
          </a:stretch>
        </p:blipFill>
        <p:spPr>
          <a:xfrm>
            <a:off x="1508396" y="2635757"/>
            <a:ext cx="9175208" cy="35709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dirty="0"/>
              <a:t>Membrane Permeability</a:t>
            </a:r>
          </a:p>
        </p:txBody>
      </p:sp>
      <p:pic>
        <p:nvPicPr>
          <p:cNvPr id="6146" name="Picture 2" descr="http://www.uic.edu/classes/bios/bios100/lectures/cross_memb.jpg"/>
          <p:cNvPicPr>
            <a:picLocks noChangeAspect="1" noChangeArrowheads="1"/>
          </p:cNvPicPr>
          <p:nvPr/>
        </p:nvPicPr>
        <p:blipFill>
          <a:blip r:embed="rId3"/>
          <a:srcRect/>
          <a:stretch>
            <a:fillRect/>
          </a:stretch>
        </p:blipFill>
        <p:spPr bwMode="auto">
          <a:xfrm>
            <a:off x="3100860" y="1284790"/>
            <a:ext cx="5990280" cy="49992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algn="ctr"/>
            <a:r>
              <a:rPr lang="en-US" sz="4000" dirty="0"/>
              <a:t>Cholesterol</a:t>
            </a:r>
          </a:p>
        </p:txBody>
      </p:sp>
      <p:sp>
        <p:nvSpPr>
          <p:cNvPr id="16387" name="Content Placeholder 5"/>
          <p:cNvSpPr>
            <a:spLocks noGrp="1"/>
          </p:cNvSpPr>
          <p:nvPr>
            <p:ph sz="quarter" idx="1"/>
          </p:nvPr>
        </p:nvSpPr>
        <p:spPr>
          <a:xfrm>
            <a:off x="378417" y="1295400"/>
            <a:ext cx="6520405" cy="4937125"/>
          </a:xfrm>
        </p:spPr>
        <p:txBody>
          <a:bodyPr/>
          <a:lstStyle/>
          <a:p>
            <a:r>
              <a:rPr lang="en-US" sz="2800" dirty="0"/>
              <a:t>Maintains membrane ________</a:t>
            </a:r>
          </a:p>
          <a:p>
            <a:pPr lvl="1"/>
            <a:r>
              <a:rPr lang="en-US" sz="2500" dirty="0"/>
              <a:t>Buffers against changes in temperature</a:t>
            </a:r>
          </a:p>
          <a:p>
            <a:r>
              <a:rPr lang="en-US" sz="2800" dirty="0"/>
              <a:t>Secures membrane proteins</a:t>
            </a:r>
          </a:p>
          <a:p>
            <a:r>
              <a:rPr lang="en-US" sz="2800" dirty="0"/>
              <a:t>Patching material in animal cells</a:t>
            </a:r>
          </a:p>
        </p:txBody>
      </p:sp>
      <p:pic>
        <p:nvPicPr>
          <p:cNvPr id="16388" name="Picture 2" descr="http://oregonstate.edu/instruct/bb451/spring13/stryer7/CH12/figure_12_33.jpg"/>
          <p:cNvPicPr>
            <a:picLocks noChangeAspect="1" noChangeArrowheads="1"/>
          </p:cNvPicPr>
          <p:nvPr/>
        </p:nvPicPr>
        <p:blipFill>
          <a:blip r:embed="rId3"/>
          <a:srcRect/>
          <a:stretch>
            <a:fillRect/>
          </a:stretch>
        </p:blipFill>
        <p:spPr bwMode="auto">
          <a:xfrm>
            <a:off x="1991468" y="3576577"/>
            <a:ext cx="2715452" cy="2655948"/>
          </a:xfrm>
          <a:prstGeom prst="rect">
            <a:avLst/>
          </a:prstGeom>
          <a:noFill/>
          <a:ln w="9525">
            <a:noFill/>
            <a:miter lim="800000"/>
            <a:headEnd/>
            <a:tailEnd/>
          </a:ln>
        </p:spPr>
      </p:pic>
      <p:pic>
        <p:nvPicPr>
          <p:cNvPr id="12" name="Picture 5" descr="D:\ImageLibrary1-17\08-MembraneStructureAndFunction\08-04-MembraneFluidity-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266" y="1358899"/>
            <a:ext cx="5868988" cy="4810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4000" dirty="0"/>
              <a:t>Glycocalyx</a:t>
            </a:r>
            <a:endParaRPr lang="en-US" sz="2800" dirty="0"/>
          </a:p>
        </p:txBody>
      </p:sp>
      <p:sp>
        <p:nvSpPr>
          <p:cNvPr id="3" name="Content Placeholder 2"/>
          <p:cNvSpPr>
            <a:spLocks noGrp="1"/>
          </p:cNvSpPr>
          <p:nvPr>
            <p:ph sz="quarter" idx="1"/>
          </p:nvPr>
        </p:nvSpPr>
        <p:spPr>
          <a:xfrm>
            <a:off x="476250" y="1435260"/>
            <a:ext cx="6066903" cy="4749639"/>
          </a:xfrm>
        </p:spPr>
        <p:txBody>
          <a:bodyPr>
            <a:normAutofit/>
          </a:bodyPr>
          <a:lstStyle/>
          <a:p>
            <a:pPr marL="0" indent="0" fontAlgn="auto">
              <a:spcAft>
                <a:spcPts val="0"/>
              </a:spcAft>
              <a:buFont typeface="Wingdings 3"/>
              <a:buNone/>
              <a:defRPr/>
            </a:pPr>
            <a:r>
              <a:rPr lang="en-US" sz="2800" b="1" dirty="0"/>
              <a:t>Glycocalyx</a:t>
            </a:r>
            <a:r>
              <a:rPr lang="en-US" sz="2800" dirty="0"/>
              <a:t>: an outer layer of the plasma membrane composed of short ___________ chains attached to membrane proteins (glycoproteins) or membrane lipids (glycolipids)</a:t>
            </a:r>
          </a:p>
          <a:p>
            <a:pPr lvl="1" fontAlgn="auto">
              <a:spcAft>
                <a:spcPts val="0"/>
              </a:spcAft>
              <a:defRPr/>
            </a:pPr>
            <a:r>
              <a:rPr lang="en-US" sz="2400" dirty="0"/>
              <a:t>Aid in cell signaling</a:t>
            </a:r>
          </a:p>
          <a:p>
            <a:pPr marL="548640" lvl="1" indent="-274320" fontAlgn="auto">
              <a:spcAft>
                <a:spcPts val="0"/>
              </a:spcAft>
              <a:buFont typeface="Wingdings 3"/>
              <a:buChar char=""/>
              <a:defRPr/>
            </a:pPr>
            <a:r>
              <a:rPr lang="en-US" sz="2400" dirty="0"/>
              <a:t>Cell recognition by immune system cells</a:t>
            </a:r>
          </a:p>
          <a:p>
            <a:pPr marL="823277" lvl="2" indent="-274320" fontAlgn="auto">
              <a:spcAft>
                <a:spcPts val="0"/>
              </a:spcAft>
              <a:buFont typeface="Wingdings 3"/>
              <a:buChar char=""/>
              <a:defRPr/>
            </a:pPr>
            <a:r>
              <a:rPr lang="en-US" sz="2400" dirty="0"/>
              <a:t>Cancer cells and foreign invaders</a:t>
            </a:r>
          </a:p>
          <a:p>
            <a:pPr marL="548640" lvl="1" indent="-274320" fontAlgn="auto">
              <a:spcAft>
                <a:spcPts val="0"/>
              </a:spcAft>
              <a:buFont typeface="Wingdings 3"/>
              <a:buChar char=""/>
              <a:defRPr/>
            </a:pPr>
            <a:r>
              <a:rPr lang="en-US" sz="2400" dirty="0"/>
              <a:t>Cell adhesion</a:t>
            </a:r>
          </a:p>
          <a:p>
            <a:pPr marL="548640" lvl="1" indent="-274320" fontAlgn="auto">
              <a:spcAft>
                <a:spcPts val="0"/>
              </a:spcAft>
              <a:buFont typeface="Wingdings 3"/>
              <a:buChar char=""/>
              <a:defRPr/>
            </a:pPr>
            <a:r>
              <a:rPr lang="en-US" sz="2400" dirty="0"/>
              <a:t>Fertilization (sperm recognize eggs)</a:t>
            </a:r>
          </a:p>
          <a:p>
            <a:pPr marL="548640" lvl="1" indent="-274320" fontAlgn="auto">
              <a:spcAft>
                <a:spcPts val="0"/>
              </a:spcAft>
              <a:buFont typeface="Wingdings 3"/>
              <a:buChar char=""/>
              <a:defRPr/>
            </a:pPr>
            <a:endParaRPr lang="en-US" sz="2400" dirty="0"/>
          </a:p>
        </p:txBody>
      </p:sp>
      <p:pic>
        <p:nvPicPr>
          <p:cNvPr id="2" name="Picture 1"/>
          <p:cNvPicPr>
            <a:picLocks noChangeAspect="1"/>
          </p:cNvPicPr>
          <p:nvPr/>
        </p:nvPicPr>
        <p:blipFill>
          <a:blip r:embed="rId3"/>
          <a:stretch>
            <a:fillRect/>
          </a:stretch>
        </p:blipFill>
        <p:spPr>
          <a:xfrm>
            <a:off x="10116273" y="4831805"/>
            <a:ext cx="1628339" cy="1403975"/>
          </a:xfrm>
          <a:prstGeom prst="rect">
            <a:avLst/>
          </a:prstGeom>
        </p:spPr>
      </p:pic>
      <p:pic>
        <p:nvPicPr>
          <p:cNvPr id="4" name="Picture 3"/>
          <p:cNvPicPr>
            <a:picLocks noChangeAspect="1"/>
          </p:cNvPicPr>
          <p:nvPr/>
        </p:nvPicPr>
        <p:blipFill>
          <a:blip r:embed="rId4"/>
          <a:stretch>
            <a:fillRect/>
          </a:stretch>
        </p:blipFill>
        <p:spPr>
          <a:xfrm>
            <a:off x="6794339" y="1298053"/>
            <a:ext cx="5282559" cy="3415310"/>
          </a:xfrm>
          <a:prstGeom prst="rect">
            <a:avLst/>
          </a:prstGeom>
        </p:spPr>
      </p:pic>
      <p:cxnSp>
        <p:nvCxnSpPr>
          <p:cNvPr id="7" name="Straight Arrow Connector 6"/>
          <p:cNvCxnSpPr/>
          <p:nvPr/>
        </p:nvCxnSpPr>
        <p:spPr>
          <a:xfrm flipV="1">
            <a:off x="9740900" y="5092861"/>
            <a:ext cx="757338" cy="45703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90287" y="5346780"/>
            <a:ext cx="1574800" cy="646331"/>
          </a:xfrm>
          <a:prstGeom prst="rect">
            <a:avLst/>
          </a:prstGeom>
          <a:noFill/>
        </p:spPr>
        <p:txBody>
          <a:bodyPr wrap="square" rtlCol="0">
            <a:spAutoFit/>
          </a:bodyPr>
          <a:lstStyle/>
          <a:p>
            <a:r>
              <a:rPr lang="en-US" dirty="0"/>
              <a:t>Glycocalyx on a bacterial cell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Origin" id="{EEFEF6C1-FFD1-41EC-9613-44313D99FF35}" vid="{332CB9FB-2BB4-44A8-A80C-649DEE82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2996</TotalTime>
  <Words>1126</Words>
  <Application>Microsoft Office PowerPoint</Application>
  <PresentationFormat>Widescreen</PresentationFormat>
  <Paragraphs>198</Paragraphs>
  <Slides>38</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Bookman Old Style</vt:lpstr>
      <vt:lpstr>Calibri</vt:lpstr>
      <vt:lpstr>Gill Sans MT</vt:lpstr>
      <vt:lpstr>Wingdings</vt:lpstr>
      <vt:lpstr>Wingdings 3</vt:lpstr>
      <vt:lpstr>Origin</vt:lpstr>
      <vt:lpstr>Biology Article #2: Margarine</vt:lpstr>
      <vt:lpstr>Biology Article #2: Margarine</vt:lpstr>
      <vt:lpstr>“Good” and “Bad” Cholesterol</vt:lpstr>
      <vt:lpstr>Life’s Border: The Plasma Membrane</vt:lpstr>
      <vt:lpstr>The Plasma Membrane</vt:lpstr>
      <vt:lpstr>The Phospholipid Bilayer</vt:lpstr>
      <vt:lpstr>Membrane Permeability</vt:lpstr>
      <vt:lpstr>Cholesterol</vt:lpstr>
      <vt:lpstr>Glycocalyx</vt:lpstr>
      <vt:lpstr>Membrane Proteins</vt:lpstr>
      <vt:lpstr>Functions of Membrane Proteins</vt:lpstr>
      <vt:lpstr>Functions of Membrane Proteins</vt:lpstr>
      <vt:lpstr>Functions of Membrane Proteins</vt:lpstr>
      <vt:lpstr>Functions of Membrane Proteins</vt:lpstr>
      <vt:lpstr>Drugs and Receptor Proteins</vt:lpstr>
      <vt:lpstr>Functions of Membrane Proteins</vt:lpstr>
      <vt:lpstr>Movement of Molecules</vt:lpstr>
      <vt:lpstr>Movement of Molecules</vt:lpstr>
      <vt:lpstr>Movement of Molecules</vt:lpstr>
      <vt:lpstr>Movement of Molecules</vt:lpstr>
      <vt:lpstr>Osmosis</vt:lpstr>
      <vt:lpstr>Osmosis in Cells</vt:lpstr>
      <vt:lpstr>Osmosis in Plant and Animal Cells</vt:lpstr>
      <vt:lpstr>Osmosis in Plant and Animal Cells</vt:lpstr>
      <vt:lpstr>Plasmolysis</vt:lpstr>
      <vt:lpstr>Which direction will H2O move?</vt:lpstr>
      <vt:lpstr>Movement Through the Plasma Membrane</vt:lpstr>
      <vt:lpstr>Movement Through the Plasma Membrane</vt:lpstr>
      <vt:lpstr>Facilitated Diffusion</vt:lpstr>
      <vt:lpstr>Active Transport</vt:lpstr>
      <vt:lpstr>PowerPoint Presentation</vt:lpstr>
      <vt:lpstr>Movement of Large Molecules</vt:lpstr>
      <vt:lpstr>Exocytosis</vt:lpstr>
      <vt:lpstr>Endocytosis</vt:lpstr>
      <vt:lpstr>Check your Understanding</vt:lpstr>
      <vt:lpstr>Check Your Understanding</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Flisik</dc:creator>
  <cp:lastModifiedBy>Tyler Flisik</cp:lastModifiedBy>
  <cp:revision>141</cp:revision>
  <cp:lastPrinted>2014-03-13T05:30:35Z</cp:lastPrinted>
  <dcterms:created xsi:type="dcterms:W3CDTF">2014-02-10T05:13:12Z</dcterms:created>
  <dcterms:modified xsi:type="dcterms:W3CDTF">2019-09-23T16:59:08Z</dcterms:modified>
</cp:coreProperties>
</file>