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7" r:id="rId2"/>
    <p:sldId id="259" r:id="rId3"/>
    <p:sldId id="262" r:id="rId4"/>
    <p:sldId id="263" r:id="rId5"/>
    <p:sldId id="266" r:id="rId6"/>
    <p:sldId id="260" r:id="rId7"/>
    <p:sldId id="305" r:id="rId8"/>
    <p:sldId id="261" r:id="rId9"/>
    <p:sldId id="264" r:id="rId10"/>
    <p:sldId id="265" r:id="rId11"/>
    <p:sldId id="268" r:id="rId12"/>
    <p:sldId id="273" r:id="rId13"/>
    <p:sldId id="272" r:id="rId14"/>
    <p:sldId id="258" r:id="rId15"/>
    <p:sldId id="271" r:id="rId16"/>
    <p:sldId id="270" r:id="rId17"/>
    <p:sldId id="269" r:id="rId18"/>
    <p:sldId id="274" r:id="rId19"/>
    <p:sldId id="306" r:id="rId20"/>
    <p:sldId id="276" r:id="rId21"/>
    <p:sldId id="281" r:id="rId22"/>
    <p:sldId id="280" r:id="rId23"/>
    <p:sldId id="282" r:id="rId24"/>
    <p:sldId id="279" r:id="rId25"/>
    <p:sldId id="278" r:id="rId26"/>
    <p:sldId id="284" r:id="rId27"/>
    <p:sldId id="307" r:id="rId28"/>
    <p:sldId id="308" r:id="rId29"/>
    <p:sldId id="309" r:id="rId30"/>
    <p:sldId id="277" r:id="rId31"/>
    <p:sldId id="283" r:id="rId32"/>
    <p:sldId id="275" r:id="rId33"/>
    <p:sldId id="286" r:id="rId34"/>
    <p:sldId id="287" r:id="rId35"/>
    <p:sldId id="288" r:id="rId36"/>
    <p:sldId id="291" r:id="rId37"/>
    <p:sldId id="290" r:id="rId38"/>
    <p:sldId id="289" r:id="rId39"/>
    <p:sldId id="285" r:id="rId40"/>
    <p:sldId id="302" r:id="rId41"/>
    <p:sldId id="292" r:id="rId42"/>
    <p:sldId id="295" r:id="rId43"/>
    <p:sldId id="293" r:id="rId44"/>
    <p:sldId id="294" r:id="rId45"/>
    <p:sldId id="296" r:id="rId46"/>
    <p:sldId id="297" r:id="rId47"/>
    <p:sldId id="267" r:id="rId48"/>
    <p:sldId id="298" r:id="rId49"/>
    <p:sldId id="299" r:id="rId50"/>
    <p:sldId id="301" r:id="rId51"/>
    <p:sldId id="300" r:id="rId52"/>
    <p:sldId id="303" r:id="rId53"/>
    <p:sldId id="304" r:id="rId54"/>
    <p:sldId id="310" r:id="rId55"/>
    <p:sldId id="311" r:id="rId56"/>
    <p:sldId id="31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1" autoAdjust="0"/>
    <p:restoredTop sz="84643" autoAdjust="0"/>
  </p:normalViewPr>
  <p:slideViewPr>
    <p:cSldViewPr snapToGrid="0">
      <p:cViewPr>
        <p:scale>
          <a:sx n="60" d="100"/>
          <a:sy n="60" d="100"/>
        </p:scale>
        <p:origin x="5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0A4C8-4160-4E58-9EE7-4D189E408F07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779D1-EE38-40CB-8B30-6A7D7C86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12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5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E102B-ECB8-4F72-AD13-7FCBE3A3738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81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6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18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14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26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22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Adventitious: appearing</a:t>
            </a:r>
            <a:r>
              <a:rPr lang="en-US" baseline="0" dirty="0"/>
              <a:t> in an abnormal or unusual position.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7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97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2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37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02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05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57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88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51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Dendrochronology = tree ring dating using growth rings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E4218-9F2A-4E4D-B62B-E329128686B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352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Axillary bud: can form a lateral branch</a:t>
            </a:r>
            <a:r>
              <a:rPr lang="en-US" baseline="0" dirty="0"/>
              <a:t>, thorn or flower.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32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51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Mesophyll: </a:t>
            </a:r>
            <a:r>
              <a:rPr lang="en-US" dirty="0" err="1"/>
              <a:t>paraenchyma</a:t>
            </a:r>
            <a:r>
              <a:rPr lang="en-US" baseline="0" dirty="0"/>
              <a:t> cells specialized for photosynthesis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Leaf</a:t>
            </a:r>
            <a:r>
              <a:rPr lang="en-US" baseline="0" dirty="0"/>
              <a:t> veins bring vascular tissue into the leaf where photosynthesis takes place. </a:t>
            </a:r>
          </a:p>
          <a:p>
            <a:r>
              <a:rPr lang="en-US" baseline="0" dirty="0"/>
              <a:t>Bundle sheath cells regulate transport between mesophyll cells and vascular tissue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92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7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1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41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58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19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78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779D1-EE38-40CB-8B30-6A7D7C8615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37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3/28/2017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8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3/28/2017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6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3/28/2017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72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0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45614-882F-4EA3-A3D6-9EBC999EE2F6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4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3/28/2017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98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3/28/2017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435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3/28/2017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8299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3/28/2017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6748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3/28/2017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3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3/28/2017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3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3/28/2017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58502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3/28/2017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3/28/2017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1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Plant Structure and Growth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Chapter 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122" y="1446919"/>
            <a:ext cx="11084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“You will never change your life until you change something you do daily." </a:t>
            </a:r>
          </a:p>
          <a:p>
            <a:pPr algn="ctr"/>
            <a:r>
              <a:rPr lang="en-US" sz="2800" dirty="0"/>
              <a:t>- John C. Maxwell</a:t>
            </a:r>
          </a:p>
        </p:txBody>
      </p:sp>
    </p:spTree>
    <p:extLst>
      <p:ext uri="{BB962C8B-B14F-4D97-AF65-F5344CB8AC3E}">
        <p14:creationId xmlns:p14="http://schemas.microsoft.com/office/powerpoint/2010/main" val="2670541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Phloem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86400" cy="5334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Sieve-tube elements</a:t>
            </a:r>
            <a:r>
              <a:rPr lang="en-US" dirty="0"/>
              <a:t>: chains of long, narrow cells that transport nutrients and sugars</a:t>
            </a:r>
          </a:p>
          <a:p>
            <a:pPr lvl="1"/>
            <a:r>
              <a:rPr lang="en-US" dirty="0"/>
              <a:t>Alive at maturity</a:t>
            </a:r>
            <a:r>
              <a:rPr lang="en-US" sz="2600" dirty="0"/>
              <a:t>	</a:t>
            </a:r>
          </a:p>
          <a:p>
            <a:pPr lvl="2"/>
            <a:r>
              <a:rPr lang="en-US" sz="2200" dirty="0"/>
              <a:t>Lack __________________</a:t>
            </a:r>
          </a:p>
          <a:p>
            <a:pPr lvl="1"/>
            <a:r>
              <a:rPr lang="en-US" dirty="0"/>
              <a:t>Sieve plates: porous plates that allow fluid to pass between cells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b="1" dirty="0"/>
              <a:t>Companion cells</a:t>
            </a:r>
            <a:r>
              <a:rPr lang="en-US" dirty="0"/>
              <a:t>: nonconducting cell adjacent to sieve-tube cells </a:t>
            </a:r>
          </a:p>
          <a:p>
            <a:pPr lvl="1"/>
            <a:r>
              <a:rPr lang="en-US" dirty="0"/>
              <a:t>Alive at maturity</a:t>
            </a:r>
          </a:p>
          <a:p>
            <a:pPr lvl="1"/>
            <a:r>
              <a:rPr lang="en-US" dirty="0"/>
              <a:t>Nucleus and ribosomes serve both companion cell and sieve-tube cell</a:t>
            </a:r>
          </a:p>
          <a:p>
            <a:pPr lvl="1"/>
            <a:r>
              <a:rPr lang="en-US" dirty="0"/>
              <a:t>Plasmodia: connect companion cells to sieve-tube cells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486" y="1358900"/>
            <a:ext cx="518351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93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Plant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91200" cy="4937760"/>
          </a:xfrm>
        </p:spPr>
        <p:txBody>
          <a:bodyPr>
            <a:normAutofit/>
          </a:bodyPr>
          <a:lstStyle/>
          <a:p>
            <a:r>
              <a:rPr lang="en-US" sz="2800" b="1" dirty="0"/>
              <a:t>Meristematic tissue</a:t>
            </a:r>
            <a:r>
              <a:rPr lang="en-US" sz="2800" dirty="0"/>
              <a:t>: unspecialized tissue that continuously divides, creating _______ that elongate and become specialized</a:t>
            </a:r>
          </a:p>
          <a:p>
            <a:pPr lvl="1"/>
            <a:r>
              <a:rPr lang="en-US" sz="2800" dirty="0"/>
              <a:t>Apical meristems </a:t>
            </a:r>
          </a:p>
          <a:p>
            <a:pPr lvl="2"/>
            <a:r>
              <a:rPr lang="en-US" sz="2400" dirty="0"/>
              <a:t>Primary growth = increase in length</a:t>
            </a:r>
          </a:p>
          <a:p>
            <a:pPr lvl="1"/>
            <a:r>
              <a:rPr lang="en-US" sz="2800" dirty="0"/>
              <a:t>Lateral meristems</a:t>
            </a:r>
          </a:p>
          <a:p>
            <a:pPr lvl="2"/>
            <a:r>
              <a:rPr lang="en-US" sz="2400" dirty="0"/>
              <a:t>Secondary growth = increase in </a:t>
            </a:r>
            <a:r>
              <a:rPr lang="en-US" sz="2400" u="sng" dirty="0"/>
              <a:t>thickness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4056" y="1176271"/>
            <a:ext cx="4083484" cy="505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837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Apical Meristems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0999" y="1143000"/>
            <a:ext cx="5089359" cy="50139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/>
              <a:t>Apical meristems</a:t>
            </a:r>
            <a:r>
              <a:rPr lang="en-US" sz="2800" dirty="0"/>
              <a:t>: meristematic tissue in root and shoot tips that ___________ of roots and shoots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9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dirty="0"/>
              <a:t>Protoderm</a:t>
            </a:r>
            <a:r>
              <a:rPr lang="en-US" sz="2800" dirty="0"/>
              <a:t>: gives rise to epidermis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1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dirty="0"/>
              <a:t>Ground meristem</a:t>
            </a:r>
            <a:r>
              <a:rPr lang="en-US" sz="2800" dirty="0"/>
              <a:t>: gives rise to ground tissue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1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dirty="0"/>
              <a:t>Procambium</a:t>
            </a:r>
            <a:r>
              <a:rPr lang="en-US" sz="2800" dirty="0"/>
              <a:t>: gives rise to _______ xylem and phloem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754" y="1346200"/>
            <a:ext cx="6889345" cy="481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8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Lateral Meristems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1800" y="1308100"/>
            <a:ext cx="4889500" cy="48488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Lateral meristems</a:t>
            </a:r>
            <a:r>
              <a:rPr lang="en-US" sz="2800" dirty="0"/>
              <a:t>: meristematic tissue that thickens the roots and shoots in woody plants</a:t>
            </a:r>
          </a:p>
          <a:p>
            <a:pPr marL="0" indent="0">
              <a:buNone/>
            </a:pPr>
            <a:endParaRPr lang="en-US" sz="1900" dirty="0"/>
          </a:p>
          <a:p>
            <a:r>
              <a:rPr lang="en-US" sz="2800" b="1" dirty="0"/>
              <a:t>Vascular cambium</a:t>
            </a:r>
            <a:r>
              <a:rPr lang="en-US" sz="2800" dirty="0"/>
              <a:t>: produces ________ xylem and phloem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800" b="1" dirty="0"/>
              <a:t>Cork cambium</a:t>
            </a:r>
            <a:r>
              <a:rPr lang="en-US" sz="2800" dirty="0"/>
              <a:t>: replaces epidermis with tough ________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224" y="1485900"/>
            <a:ext cx="6692169" cy="46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57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Plant Morphology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499" y="1230086"/>
            <a:ext cx="5012831" cy="5035686"/>
          </a:xfrm>
          <a:prstGeom prst="rect">
            <a:avLst/>
          </a:prstGeom>
        </p:spPr>
      </p:pic>
      <p:sp>
        <p:nvSpPr>
          <p:cNvPr id="5" name="Content Placeholder 7"/>
          <p:cNvSpPr txBox="1">
            <a:spLocks/>
          </p:cNvSpPr>
          <p:nvPr/>
        </p:nvSpPr>
        <p:spPr>
          <a:xfrm>
            <a:off x="497306" y="1143000"/>
            <a:ext cx="7110090" cy="547551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 3"/>
              <a:buNone/>
            </a:pPr>
            <a:r>
              <a:rPr lang="en-US" sz="2800" b="1"/>
              <a:t>Shoot system: </a:t>
            </a:r>
            <a:r>
              <a:rPr lang="en-US" sz="2800"/>
              <a:t>photosynthesis and reproduction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/>
              <a:t>Stem</a:t>
            </a:r>
            <a:endParaRPr lang="en-US" sz="2800"/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/>
              <a:t>Nodes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/>
              <a:t>Internodes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/>
              <a:t>Leaves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/>
              <a:t>Blade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/>
              <a:t>Petiole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400"/>
              <a:t>Buds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/>
              <a:t>Apical bud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000"/>
              <a:t>Axillary bud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sz="1600"/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Wingdings 3"/>
              <a:buNone/>
            </a:pPr>
            <a:r>
              <a:rPr lang="en-US" sz="2800" b="1"/>
              <a:t>Root System: </a:t>
            </a:r>
            <a:r>
              <a:rPr lang="en-US" sz="2800"/>
              <a:t>anchors plant, absorbs minerals and water, and stores carbohydrates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/>
              <a:t>Taproot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/>
              <a:t>Fibrous root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0434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Root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59116" cy="50187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/>
              <a:t>Root cap</a:t>
            </a:r>
            <a:r>
              <a:rPr lang="en-US" sz="2800" dirty="0"/>
              <a:t>: cells at the tip of the root that protect the apical meristem as root pushes through the soil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2800" b="1" dirty="0"/>
              <a:t>Root hair</a:t>
            </a:r>
            <a:r>
              <a:rPr lang="en-US" sz="2800" dirty="0"/>
              <a:t>: thin extensions of _______ </a:t>
            </a:r>
            <a:r>
              <a:rPr lang="en-US" sz="2800" u="sng" dirty="0"/>
              <a:t> </a:t>
            </a:r>
            <a:r>
              <a:rPr lang="en-US" sz="2800" dirty="0"/>
              <a:t>____ that increase surface area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2800" b="1" dirty="0"/>
              <a:t>Root tissues:</a:t>
            </a:r>
          </a:p>
          <a:p>
            <a:r>
              <a:rPr lang="en-US" sz="2400" b="1" dirty="0"/>
              <a:t>Protoderm</a:t>
            </a:r>
            <a:r>
              <a:rPr lang="en-US" sz="2400" dirty="0"/>
              <a:t>: gives rise to epidermis</a:t>
            </a:r>
          </a:p>
          <a:p>
            <a:r>
              <a:rPr lang="en-US" sz="2400" b="1" dirty="0"/>
              <a:t>Ground meristem</a:t>
            </a:r>
            <a:r>
              <a:rPr lang="en-US" sz="2400" dirty="0"/>
              <a:t>: gives rise to cortex</a:t>
            </a:r>
          </a:p>
          <a:p>
            <a:r>
              <a:rPr lang="en-US" sz="2400" b="1" dirty="0"/>
              <a:t>Procambium</a:t>
            </a:r>
            <a:r>
              <a:rPr lang="en-US" sz="2400" dirty="0"/>
              <a:t>: gives rise to </a:t>
            </a:r>
            <a:r>
              <a:rPr lang="en-US" sz="2400" u="sng" dirty="0"/>
              <a:t>stele</a:t>
            </a:r>
          </a:p>
          <a:p>
            <a:pPr lvl="1"/>
            <a:r>
              <a:rPr lang="en-US" sz="2400" dirty="0"/>
              <a:t>Xylem and phloem	</a:t>
            </a:r>
          </a:p>
          <a:p>
            <a:pPr lvl="1"/>
            <a:r>
              <a:rPr lang="en-US" sz="2400" dirty="0"/>
              <a:t>Pith (Monocots)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893" y="1306829"/>
            <a:ext cx="4931079" cy="4931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248" y="3233672"/>
            <a:ext cx="1337985" cy="142601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904233" y="3569918"/>
            <a:ext cx="550835" cy="2379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904232" y="4137881"/>
            <a:ext cx="676097" cy="62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904232" y="4544833"/>
            <a:ext cx="939143" cy="114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707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5_14aPrimaryRootTissues-U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74" y="1762751"/>
            <a:ext cx="4660171" cy="3622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Monocot and Eudicot Root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2455" y="1219199"/>
            <a:ext cx="4045772" cy="503722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Pericycle:</a:t>
            </a:r>
            <a:r>
              <a:rPr lang="en-US" dirty="0"/>
              <a:t> Outermost cell layer of vascular cylinder</a:t>
            </a:r>
          </a:p>
          <a:p>
            <a:endParaRPr lang="en-US" sz="1300" dirty="0"/>
          </a:p>
          <a:p>
            <a:pPr marL="0" indent="0">
              <a:buNone/>
            </a:pPr>
            <a:r>
              <a:rPr lang="en-US" b="1" dirty="0"/>
              <a:t>Pith</a:t>
            </a:r>
            <a:r>
              <a:rPr lang="en-US" dirty="0"/>
              <a:t>: Core of parenchyma cells</a:t>
            </a:r>
          </a:p>
          <a:p>
            <a:endParaRPr lang="en-US" sz="1300" dirty="0"/>
          </a:p>
          <a:p>
            <a:pPr marL="0" indent="0">
              <a:buNone/>
            </a:pPr>
            <a:r>
              <a:rPr lang="en-US" b="1" dirty="0"/>
              <a:t>Endodermis</a:t>
            </a:r>
            <a:r>
              <a:rPr lang="en-US" dirty="0"/>
              <a:t>: cylinder one cell thick that forms boundary of vascular cylinder</a:t>
            </a:r>
          </a:p>
          <a:p>
            <a:pPr lvl="1"/>
            <a:r>
              <a:rPr lang="en-US" sz="2400" dirty="0"/>
              <a:t>________ Strip</a:t>
            </a:r>
          </a:p>
          <a:p>
            <a:pPr lvl="2"/>
            <a:r>
              <a:rPr lang="en-US" sz="2100" dirty="0"/>
              <a:t>Regulates water and minerals</a:t>
            </a:r>
          </a:p>
          <a:p>
            <a:pPr lvl="2"/>
            <a:r>
              <a:rPr lang="en-US" sz="2100" dirty="0"/>
              <a:t>Suberin</a:t>
            </a:r>
          </a:p>
          <a:p>
            <a:pPr lvl="1"/>
            <a:r>
              <a:rPr lang="en-US" sz="2400" dirty="0"/>
              <a:t>Passage Cells </a:t>
            </a:r>
          </a:p>
          <a:p>
            <a:pPr lvl="2"/>
            <a:r>
              <a:rPr lang="en-US" sz="2100" dirty="0"/>
              <a:t>Allow water to pass through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952" y="1762751"/>
            <a:ext cx="4384125" cy="35738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6623050" y="1866900"/>
            <a:ext cx="1244600" cy="14605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051550" y="2514913"/>
            <a:ext cx="1758950" cy="54272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527401" y="2163459"/>
            <a:ext cx="1492649" cy="3514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51550" y="2864476"/>
            <a:ext cx="1537830" cy="285124"/>
          </a:xfrm>
          <a:prstGeom prst="line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072715" y="3210036"/>
            <a:ext cx="1816100" cy="4351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5954184" y="3324280"/>
            <a:ext cx="2024664" cy="11848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954184" y="3210037"/>
            <a:ext cx="2033130" cy="102329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17777" y="4767779"/>
            <a:ext cx="244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Dicot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89900" y="4772443"/>
            <a:ext cx="24489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Monocot</a:t>
            </a:r>
          </a:p>
        </p:txBody>
      </p:sp>
    </p:spTree>
    <p:extLst>
      <p:ext uri="{BB962C8B-B14F-4D97-AF65-F5344CB8AC3E}">
        <p14:creationId xmlns:p14="http://schemas.microsoft.com/office/powerpoint/2010/main" val="2256524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Monocot Roots (Inside to Outside)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064690" cy="523170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5000"/>
              </a:lnSpc>
            </a:pPr>
            <a:r>
              <a:rPr lang="en-US" sz="2800" dirty="0"/>
              <a:t>Pith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Xylem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Transport water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Phloem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Transport food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Pericycle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Dividing cells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Endodermis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Casparian Strip 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Passage Cells 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Cortex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Storage</a:t>
            </a:r>
          </a:p>
          <a:p>
            <a:pPr>
              <a:lnSpc>
                <a:spcPct val="105000"/>
              </a:lnSpc>
            </a:pPr>
            <a:r>
              <a:rPr lang="en-US" sz="2800" dirty="0"/>
              <a:t>Epidermis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Protection</a:t>
            </a:r>
          </a:p>
          <a:p>
            <a:pPr>
              <a:lnSpc>
                <a:spcPct val="105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429" y="1352811"/>
            <a:ext cx="6504403" cy="48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966" y="1219199"/>
            <a:ext cx="3377368" cy="248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Eudicot Root (Inside to Outside)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014586" cy="534443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Xylem</a:t>
            </a:r>
          </a:p>
          <a:p>
            <a:pPr lvl="1"/>
            <a:r>
              <a:rPr lang="en-US" sz="2400" dirty="0"/>
              <a:t>Transport water</a:t>
            </a:r>
          </a:p>
          <a:p>
            <a:r>
              <a:rPr lang="en-US" sz="2800" dirty="0"/>
              <a:t>Phloem</a:t>
            </a:r>
          </a:p>
          <a:p>
            <a:pPr lvl="1"/>
            <a:r>
              <a:rPr lang="en-US" sz="2400" dirty="0"/>
              <a:t>Transport food</a:t>
            </a:r>
          </a:p>
          <a:p>
            <a:r>
              <a:rPr lang="en-US" sz="2800" dirty="0"/>
              <a:t>Pericycle</a:t>
            </a:r>
          </a:p>
          <a:p>
            <a:pPr lvl="1"/>
            <a:r>
              <a:rPr lang="en-US" sz="2400" dirty="0"/>
              <a:t>Dividing cells</a:t>
            </a:r>
          </a:p>
          <a:p>
            <a:r>
              <a:rPr lang="en-US" sz="2800" dirty="0"/>
              <a:t>Endodermis</a:t>
            </a:r>
          </a:p>
          <a:p>
            <a:pPr lvl="1"/>
            <a:r>
              <a:rPr lang="en-US" sz="2400" dirty="0"/>
              <a:t>Casparian Strip</a:t>
            </a:r>
          </a:p>
          <a:p>
            <a:pPr lvl="1"/>
            <a:r>
              <a:rPr lang="en-US" sz="2400" dirty="0"/>
              <a:t>Passage Cells </a:t>
            </a:r>
          </a:p>
          <a:p>
            <a:r>
              <a:rPr lang="en-US" sz="2800" dirty="0"/>
              <a:t>Cortex</a:t>
            </a:r>
          </a:p>
          <a:p>
            <a:pPr lvl="1"/>
            <a:r>
              <a:rPr lang="en-US" sz="2400" dirty="0"/>
              <a:t>Storage</a:t>
            </a:r>
          </a:p>
          <a:p>
            <a:r>
              <a:rPr lang="en-US" sz="2800" dirty="0"/>
              <a:t>Epidermis</a:t>
            </a:r>
          </a:p>
          <a:p>
            <a:pPr lvl="1"/>
            <a:r>
              <a:rPr lang="en-US" sz="2400" dirty="0"/>
              <a:t>Protection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334" y="2177735"/>
            <a:ext cx="5106443" cy="396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78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Formation of Lateral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Lateral roots develop from meristematic cells of the _______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2252017"/>
            <a:ext cx="1085850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8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Plant Tissue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374105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Ground tissues</a:t>
            </a:r>
          </a:p>
          <a:p>
            <a:r>
              <a:rPr lang="en-US" sz="2800" dirty="0"/>
              <a:t>Storage</a:t>
            </a:r>
          </a:p>
          <a:p>
            <a:r>
              <a:rPr lang="en-US" sz="2800" u="sng" dirty="0"/>
              <a:t>____________</a:t>
            </a:r>
          </a:p>
          <a:p>
            <a:r>
              <a:rPr lang="en-US" sz="2800" dirty="0"/>
              <a:t>Support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b="1" dirty="0"/>
              <a:t>Vascular tissues</a:t>
            </a:r>
          </a:p>
          <a:p>
            <a:r>
              <a:rPr lang="en-US" sz="2800" dirty="0"/>
              <a:t>Transport of water and minerals</a:t>
            </a:r>
          </a:p>
          <a:p>
            <a:r>
              <a:rPr lang="en-US" sz="2800" dirty="0"/>
              <a:t>Support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b="1" dirty="0"/>
              <a:t>Dermal tissues</a:t>
            </a:r>
          </a:p>
          <a:p>
            <a:r>
              <a:rPr lang="en-US" sz="2800" dirty="0"/>
              <a:t>Protective outer tissue layer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523" y="1219200"/>
            <a:ext cx="372639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95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388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________</a:t>
            </a:r>
            <a:r>
              <a:rPr lang="en-US" sz="2800" b="1" dirty="0"/>
              <a:t> roots</a:t>
            </a:r>
            <a:r>
              <a:rPr lang="en-US" sz="2800" dirty="0"/>
              <a:t>: provide support to large trees with shallow root systems</a:t>
            </a:r>
          </a:p>
          <a:p>
            <a:pPr lvl="1"/>
            <a:r>
              <a:rPr lang="en-US" sz="2400" dirty="0"/>
              <a:t>Nutrient poor soil in tropics</a:t>
            </a:r>
          </a:p>
        </p:txBody>
      </p:sp>
      <p:pic>
        <p:nvPicPr>
          <p:cNvPr id="1026" name="Picture 2" descr="https://c2.staticflickr.com/2/1396/1110129334_b330fa8489_z.jpg?zz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39" y="3037046"/>
            <a:ext cx="4159886" cy="311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rl.caltech.edu/personnel/krubal/rainforest/Edit560s6/www/images/plants/treetrun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96683"/>
            <a:ext cx="3048000" cy="456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5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3875" y="1295400"/>
            <a:ext cx="470535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Storage</a:t>
            </a:r>
            <a:r>
              <a:rPr lang="en-US" sz="2800" dirty="0"/>
              <a:t> </a:t>
            </a:r>
            <a:r>
              <a:rPr lang="en-US" sz="2800" b="1" dirty="0"/>
              <a:t>roots</a:t>
            </a:r>
            <a:r>
              <a:rPr lang="en-US" sz="2800" dirty="0"/>
              <a:t>: store ______ and/or water </a:t>
            </a:r>
          </a:p>
          <a:p>
            <a:r>
              <a:rPr lang="en-US" sz="2800" dirty="0"/>
              <a:t>Food storage: sweet potatoes, radishes, beets, carrots</a:t>
            </a:r>
          </a:p>
          <a:p>
            <a:r>
              <a:rPr lang="en-US" sz="2800" dirty="0"/>
              <a:t>Water storage: pumpkin family</a:t>
            </a:r>
          </a:p>
        </p:txBody>
      </p:sp>
      <p:pic>
        <p:nvPicPr>
          <p:cNvPr id="2054" name="Picture 6" descr="http://upload.wikimedia.org/wikipedia/commons/3/3d/Ipomoea_batatasL_ja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788" y="1680207"/>
            <a:ext cx="3335237" cy="187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.guim.co.uk/static/w-470/h--/q-95/sys-images/Lifeandhealth/Pix/pictures/2014/5/1/1398943289569/Bunch-of-fresh-carrots-ju-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06" y="1681758"/>
            <a:ext cx="3124200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lovefood.com/images/content/body/squashes-pumpki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788" y="3771607"/>
            <a:ext cx="3335237" cy="222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irwantoshut.net/tree_root_weigh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3652738"/>
            <a:ext cx="2488456" cy="240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210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50783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Prop roots</a:t>
            </a:r>
            <a:r>
              <a:rPr lang="en-US" sz="2800" dirty="0"/>
              <a:t>: adventitious roots (emerge from stem) and aid in supporting tall, heavy plants</a:t>
            </a:r>
          </a:p>
        </p:txBody>
      </p:sp>
      <p:pic>
        <p:nvPicPr>
          <p:cNvPr id="3074" name="Picture 2" descr="http://thumbs.dreamstime.com/x/prop-roots-6838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4" y="2886074"/>
            <a:ext cx="4411981" cy="330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730" y="1328737"/>
            <a:ext cx="3343275" cy="256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74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219200"/>
            <a:ext cx="535806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Pneumatophores</a:t>
            </a:r>
            <a:r>
              <a:rPr lang="en-US" sz="2800" dirty="0"/>
              <a:t>: roots that extend above the water allowing the roots to perform __________ </a:t>
            </a:r>
          </a:p>
          <a:p>
            <a:pPr lvl="1"/>
            <a:r>
              <a:rPr lang="en-US" sz="2400" dirty="0"/>
              <a:t>Mangroves</a:t>
            </a:r>
          </a:p>
        </p:txBody>
      </p:sp>
      <p:pic>
        <p:nvPicPr>
          <p:cNvPr id="4098" name="Picture 2" descr="http://www.mangrove.at/images/mangrove/roots/coneroots/pneumatopho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80" y="1766887"/>
            <a:ext cx="5632450" cy="42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38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16242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Ariel roots</a:t>
            </a:r>
            <a:r>
              <a:rPr lang="en-US" sz="2800" dirty="0"/>
              <a:t>: roots entirely above ground</a:t>
            </a:r>
          </a:p>
          <a:p>
            <a:pPr lvl="1"/>
            <a:r>
              <a:rPr lang="en-US" sz="2400" dirty="0"/>
              <a:t>Ivies and orchids</a:t>
            </a:r>
          </a:p>
        </p:txBody>
      </p:sp>
      <p:pic>
        <p:nvPicPr>
          <p:cNvPr id="5122" name="Picture 2" descr="http://travellogs.us/Plants/Epiphytes/orchid_5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028" y="1626597"/>
            <a:ext cx="3482521" cy="40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parkleberrysprings.com/v-web/b2/images/h/hyddecba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5" y="3089128"/>
            <a:ext cx="4243161" cy="281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610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48228"/>
            <a:ext cx="458288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____________ roots</a:t>
            </a:r>
            <a:r>
              <a:rPr lang="en-US" sz="2800" dirty="0"/>
              <a:t>: roots that for adventitious buds that develop into above ground </a:t>
            </a:r>
          </a:p>
          <a:p>
            <a:pPr lvl="1"/>
            <a:r>
              <a:rPr lang="en-US" sz="2400" dirty="0"/>
              <a:t>Suckers</a:t>
            </a:r>
          </a:p>
          <a:p>
            <a:pPr marL="274320" lvl="1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486" y="2336307"/>
            <a:ext cx="6842035" cy="38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86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71168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Haustorial</a:t>
            </a:r>
            <a:r>
              <a:rPr lang="en-US" sz="2800" b="1" dirty="0"/>
              <a:t> roots</a:t>
            </a:r>
            <a:r>
              <a:rPr lang="en-US" sz="2800" dirty="0"/>
              <a:t>: roots of a ______ plant that absorb water and nutrients from host plant</a:t>
            </a:r>
          </a:p>
          <a:p>
            <a:pPr lvl="1"/>
            <a:r>
              <a:rPr lang="en-US" sz="2400" dirty="0"/>
              <a:t>Mistletoe </a:t>
            </a:r>
          </a:p>
          <a:p>
            <a:pPr lvl="1"/>
            <a:r>
              <a:rPr lang="en-US" sz="2400" dirty="0"/>
              <a:t>Dodder  (Witches hair)</a:t>
            </a:r>
          </a:p>
        </p:txBody>
      </p:sp>
      <p:pic>
        <p:nvPicPr>
          <p:cNvPr id="7170" name="Picture 2" descr="http://blogs.discovermagazine.com/80beats/files/2012/12/mistleto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18" y="3320143"/>
            <a:ext cx="4367343" cy="291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bio.miami.edu/dana/pix/dodd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67" y="3320143"/>
            <a:ext cx="3882077" cy="291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49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Xylem cells are dead at maturity</a:t>
            </a:r>
          </a:p>
          <a:p>
            <a:pPr marL="0" indent="0">
              <a:buNone/>
            </a:pPr>
            <a:endParaRPr lang="en-US" sz="3200" dirty="0"/>
          </a:p>
          <a:p>
            <a:pPr marL="2341563" indent="-2341563">
              <a:buNone/>
            </a:pPr>
            <a:r>
              <a:rPr lang="en-US" sz="3200" dirty="0"/>
              <a:t>True or False: Root hairs develop from the meristematic cells of the pericycle</a:t>
            </a:r>
          </a:p>
          <a:p>
            <a:pPr marL="0" indent="0">
              <a:buNone/>
            </a:pPr>
            <a:endParaRPr lang="en-US" sz="3200" dirty="0"/>
          </a:p>
          <a:p>
            <a:pPr marL="2341563" indent="-2341563">
              <a:buNone/>
            </a:pPr>
            <a:r>
              <a:rPr lang="en-US" sz="3200" dirty="0"/>
              <a:t>True or False: The procambium is a meristematic tissue that produces secondary xylem and phloem, which adds girth to the plant. </a:t>
            </a:r>
          </a:p>
        </p:txBody>
      </p:sp>
    </p:spTree>
    <p:extLst>
      <p:ext uri="{BB962C8B-B14F-4D97-AF65-F5344CB8AC3E}">
        <p14:creationId xmlns:p14="http://schemas.microsoft.com/office/powerpoint/2010/main" val="3535408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cells have rigid secondary cell walls and act as support cells?  </a:t>
            </a:r>
          </a:p>
          <a:p>
            <a:pPr marL="0" indent="0">
              <a:buNone/>
            </a:pPr>
            <a:r>
              <a:rPr lang="en-US" sz="3200" dirty="0"/>
              <a:t>		</a:t>
            </a:r>
          </a:p>
          <a:p>
            <a:pPr marL="0" indent="0">
              <a:buNone/>
            </a:pPr>
            <a:r>
              <a:rPr lang="en-US" sz="3200" dirty="0"/>
              <a:t>			a. Collenchyma cells</a:t>
            </a:r>
          </a:p>
          <a:p>
            <a:pPr marL="0" indent="0">
              <a:buNone/>
            </a:pPr>
            <a:r>
              <a:rPr lang="en-US" sz="3200" dirty="0"/>
              <a:t>			b. Sclerenchyma cells</a:t>
            </a:r>
          </a:p>
          <a:p>
            <a:pPr marL="0" indent="0">
              <a:buNone/>
            </a:pPr>
            <a:r>
              <a:rPr lang="en-US" sz="3200" dirty="0"/>
              <a:t>			c. Parenchyma cells</a:t>
            </a:r>
          </a:p>
          <a:p>
            <a:pPr marL="0" indent="0">
              <a:buNone/>
            </a:pPr>
            <a:r>
              <a:rPr lang="en-US" sz="3200" dirty="0"/>
              <a:t>			d. Periderm cells</a:t>
            </a:r>
          </a:p>
        </p:txBody>
      </p:sp>
    </p:spTree>
    <p:extLst>
      <p:ext uri="{BB962C8B-B14F-4D97-AF65-F5344CB8AC3E}">
        <p14:creationId xmlns:p14="http://schemas.microsoft.com/office/powerpoint/2010/main" val="552678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cells lack a nucleus and ribosomes?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a. Companion cells</a:t>
            </a:r>
          </a:p>
          <a:p>
            <a:pPr marL="0" indent="0">
              <a:buNone/>
            </a:pPr>
            <a:r>
              <a:rPr lang="en-US" sz="3200" dirty="0"/>
              <a:t>			b. Sieve-tube elements</a:t>
            </a:r>
          </a:p>
          <a:p>
            <a:pPr marL="0" indent="0">
              <a:buNone/>
            </a:pPr>
            <a:r>
              <a:rPr lang="en-US" sz="3200" dirty="0"/>
              <a:t>			c. </a:t>
            </a:r>
            <a:r>
              <a:rPr lang="en-US" sz="3200" dirty="0" err="1"/>
              <a:t>Tracheids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d. Vessel elements</a:t>
            </a:r>
          </a:p>
        </p:txBody>
      </p:sp>
    </p:spTree>
    <p:extLst>
      <p:ext uri="{BB962C8B-B14F-4D97-AF65-F5344CB8AC3E}">
        <p14:creationId xmlns:p14="http://schemas.microsoft.com/office/powerpoint/2010/main" val="240881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Ground Tissue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5466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____________</a:t>
            </a:r>
            <a:r>
              <a:rPr lang="en-US" sz="2800" b="1" dirty="0"/>
              <a:t> cells</a:t>
            </a:r>
            <a:r>
              <a:rPr lang="en-US" sz="2800" dirty="0"/>
              <a:t>: living cells with thin, flexible primary walls, that make up the inside of most non-woody plant structures including the leaves, stems and roots</a:t>
            </a:r>
          </a:p>
          <a:p>
            <a:r>
              <a:rPr lang="en-US" sz="2800" dirty="0"/>
              <a:t>Metabolic functions </a:t>
            </a:r>
          </a:p>
          <a:p>
            <a:pPr lvl="1"/>
            <a:r>
              <a:rPr lang="en-US" sz="2400" dirty="0"/>
              <a:t>Photosynthesis</a:t>
            </a:r>
          </a:p>
          <a:p>
            <a:r>
              <a:rPr lang="en-US" sz="2800" dirty="0"/>
              <a:t>Starch storage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927" y="1219199"/>
            <a:ext cx="2615838" cy="2215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627" y="2036268"/>
            <a:ext cx="4023273" cy="4311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48227" y="3911600"/>
            <a:ext cx="2615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Palisade mesophyll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48227" y="4761605"/>
            <a:ext cx="2615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Spongy mesophyll</a:t>
            </a:r>
          </a:p>
        </p:txBody>
      </p:sp>
      <p:sp>
        <p:nvSpPr>
          <p:cNvPr id="8" name="Right Brace 7"/>
          <p:cNvSpPr/>
          <p:nvPr/>
        </p:nvSpPr>
        <p:spPr>
          <a:xfrm>
            <a:off x="8978900" y="3688080"/>
            <a:ext cx="269327" cy="87122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8978900" y="4648200"/>
            <a:ext cx="269327" cy="62692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48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Shoot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07886"/>
            <a:ext cx="5769430" cy="474907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Protoderm</a:t>
            </a:r>
            <a:r>
              <a:rPr lang="en-US" sz="2800" dirty="0"/>
              <a:t> - gives rise to the epidermis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Procambium</a:t>
            </a:r>
            <a:r>
              <a:rPr lang="en-US" sz="2800" dirty="0"/>
              <a:t> - gives rise to the stele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Vascular bundles of xylem and phloem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Eudicots - found in ring</a:t>
            </a:r>
          </a:p>
          <a:p>
            <a:pPr lvl="3">
              <a:spcBef>
                <a:spcPts val="0"/>
              </a:spcBef>
            </a:pPr>
            <a:r>
              <a:rPr lang="en-US" sz="2400" dirty="0"/>
              <a:t>Pith</a:t>
            </a:r>
          </a:p>
          <a:p>
            <a:pPr lvl="2">
              <a:spcBef>
                <a:spcPts val="0"/>
              </a:spcBef>
            </a:pPr>
            <a:r>
              <a:rPr lang="en-US" sz="2400" dirty="0"/>
              <a:t>Monocots - scattered throughout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Ground Meristem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Cortex</a:t>
            </a:r>
            <a:r>
              <a:rPr lang="en-US" sz="3200" dirty="0"/>
              <a:t> 	</a:t>
            </a:r>
          </a:p>
        </p:txBody>
      </p:sp>
      <p:pic>
        <p:nvPicPr>
          <p:cNvPr id="8194" name="Picture 2" descr="http://www.kullabs.com/uploads/Notes/s3lQFlGM3KT2EGl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6" y="2013857"/>
            <a:ext cx="4961617" cy="297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44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Shoot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98728"/>
            <a:ext cx="4973053" cy="4758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______</a:t>
            </a:r>
            <a:r>
              <a:rPr lang="en-US" sz="2800" b="1" dirty="0"/>
              <a:t> bud</a:t>
            </a:r>
            <a:r>
              <a:rPr lang="en-US" sz="2800" dirty="0"/>
              <a:t>: growing shoot tip</a:t>
            </a:r>
          </a:p>
          <a:p>
            <a:pPr lvl="1"/>
            <a:r>
              <a:rPr lang="en-US" sz="2400" dirty="0"/>
              <a:t>Leaf primordia: developing leaves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________</a:t>
            </a:r>
            <a:r>
              <a:rPr lang="en-US" sz="2800" b="1" dirty="0"/>
              <a:t> bud</a:t>
            </a:r>
            <a:r>
              <a:rPr lang="en-US" sz="2800" dirty="0"/>
              <a:t>: embryonic stem at base of petiole that contains meristematic cells</a:t>
            </a:r>
          </a:p>
          <a:p>
            <a:pPr lvl="1"/>
            <a:r>
              <a:rPr lang="en-US" sz="2400" dirty="0"/>
              <a:t>Develop into branches, thorns or flowers</a:t>
            </a:r>
          </a:p>
          <a:p>
            <a:pPr lvl="1"/>
            <a:r>
              <a:rPr lang="en-US" sz="2400" dirty="0"/>
              <a:t>Hormone controlled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314" y="1398728"/>
            <a:ext cx="5802086" cy="475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80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Vascular Bundles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44137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Region of concentrated vascular tissue</a:t>
            </a:r>
          </a:p>
          <a:p>
            <a:r>
              <a:rPr lang="en-US" sz="2800" dirty="0"/>
              <a:t>Phloem (outside)</a:t>
            </a:r>
          </a:p>
          <a:p>
            <a:pPr lvl="1"/>
            <a:r>
              <a:rPr lang="en-US" sz="2400" dirty="0"/>
              <a:t>Sieve-tube members</a:t>
            </a:r>
          </a:p>
          <a:p>
            <a:pPr lvl="1"/>
            <a:r>
              <a:rPr lang="en-US" sz="2400" dirty="0"/>
              <a:t>Companion cells</a:t>
            </a:r>
          </a:p>
          <a:p>
            <a:pPr marL="274320" lvl="1" indent="0">
              <a:buNone/>
            </a:pPr>
            <a:endParaRPr lang="en-US" sz="2400" dirty="0"/>
          </a:p>
          <a:p>
            <a:r>
              <a:rPr lang="en-US" sz="2800" dirty="0"/>
              <a:t>Xylem (inside)</a:t>
            </a:r>
          </a:p>
          <a:p>
            <a:pPr lvl="1"/>
            <a:r>
              <a:rPr lang="en-US" sz="2400" dirty="0"/>
              <a:t>Vessel elements</a:t>
            </a:r>
          </a:p>
          <a:p>
            <a:pPr lvl="1"/>
            <a:r>
              <a:rPr lang="en-US" sz="2400" dirty="0"/>
              <a:t>Tracheids</a:t>
            </a:r>
          </a:p>
        </p:txBody>
      </p:sp>
      <p:pic>
        <p:nvPicPr>
          <p:cNvPr id="9218" name="Picture 2" descr="http://www.uri.edu/cels/bio/plant_anatomy/images/10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5515" y="1955076"/>
            <a:ext cx="4963885" cy="372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8948057" y="4143105"/>
            <a:ext cx="1513114" cy="6966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479971" y="4839791"/>
            <a:ext cx="1981200" cy="2852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47657" y="2286000"/>
            <a:ext cx="1747157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47657" y="2286000"/>
            <a:ext cx="1747156" cy="10210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37313" y="2020207"/>
            <a:ext cx="1785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Phloem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67258" y="2029340"/>
            <a:ext cx="178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Companion cells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30486" y="4982394"/>
            <a:ext cx="1785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Tracheids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99214" y="3871893"/>
            <a:ext cx="178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Vessel elements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06743" y="4648200"/>
            <a:ext cx="1785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Xylem</a:t>
            </a:r>
          </a:p>
        </p:txBody>
      </p:sp>
      <p:cxnSp>
        <p:nvCxnSpPr>
          <p:cNvPr id="9217" name="Straight Arrow Connector 9216"/>
          <p:cNvCxnSpPr>
            <a:stCxn id="18" idx="1"/>
          </p:cNvCxnSpPr>
          <p:nvPr/>
        </p:nvCxnSpPr>
        <p:spPr>
          <a:xfrm flipH="1">
            <a:off x="8033657" y="2383283"/>
            <a:ext cx="2133601" cy="5863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7957458" y="3208022"/>
            <a:ext cx="2128156" cy="990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085614" y="3022807"/>
            <a:ext cx="178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Sieve-tube elements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747657" y="4829193"/>
            <a:ext cx="2397581" cy="3476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641521" y="4156167"/>
            <a:ext cx="1934937" cy="2796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841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Monocot and Eudicot 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74" y="1273629"/>
            <a:ext cx="7815881" cy="49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37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Monocot (Inside to Outside)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91557" y="1363985"/>
            <a:ext cx="3660700" cy="4528576"/>
          </a:xfrm>
        </p:spPr>
        <p:txBody>
          <a:bodyPr>
            <a:noAutofit/>
          </a:bodyPr>
          <a:lstStyle/>
          <a:p>
            <a:r>
              <a:rPr lang="en-US" sz="3200" dirty="0"/>
              <a:t>Ground Tissue</a:t>
            </a:r>
          </a:p>
          <a:p>
            <a:r>
              <a:rPr lang="en-US" sz="3200" dirty="0"/>
              <a:t>Vascular Bundles</a:t>
            </a:r>
          </a:p>
          <a:p>
            <a:pPr lvl="1"/>
            <a:r>
              <a:rPr lang="en-US" sz="2800" dirty="0"/>
              <a:t>Xylem</a:t>
            </a:r>
          </a:p>
          <a:p>
            <a:pPr lvl="1"/>
            <a:r>
              <a:rPr lang="en-US" sz="2800" dirty="0"/>
              <a:t>Phloem</a:t>
            </a:r>
          </a:p>
          <a:p>
            <a:pPr lvl="1"/>
            <a:r>
              <a:rPr lang="en-US" sz="2800" dirty="0"/>
              <a:t>Fibers</a:t>
            </a:r>
          </a:p>
          <a:p>
            <a:r>
              <a:rPr lang="en-US" sz="3200" dirty="0"/>
              <a:t>Cortex</a:t>
            </a:r>
          </a:p>
          <a:p>
            <a:r>
              <a:rPr lang="en-US" sz="3200" dirty="0"/>
              <a:t>Epidermis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257" y="1363985"/>
            <a:ext cx="5454423" cy="464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35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Eudicot (Inside to Outside)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90018" y="1506312"/>
            <a:ext cx="3830107" cy="4635914"/>
          </a:xfrm>
        </p:spPr>
        <p:txBody>
          <a:bodyPr>
            <a:normAutofit/>
          </a:bodyPr>
          <a:lstStyle/>
          <a:p>
            <a:r>
              <a:rPr lang="en-US" sz="3200" dirty="0"/>
              <a:t>Pith</a:t>
            </a:r>
          </a:p>
          <a:p>
            <a:r>
              <a:rPr lang="en-US" sz="3200" dirty="0"/>
              <a:t>Vascular Bundles</a:t>
            </a:r>
          </a:p>
          <a:p>
            <a:pPr lvl="1"/>
            <a:r>
              <a:rPr lang="en-US" sz="2800" dirty="0"/>
              <a:t>Xylem</a:t>
            </a:r>
          </a:p>
          <a:p>
            <a:pPr lvl="1"/>
            <a:r>
              <a:rPr lang="en-US" sz="2800" dirty="0"/>
              <a:t>Phloem</a:t>
            </a:r>
          </a:p>
          <a:p>
            <a:pPr lvl="1"/>
            <a:r>
              <a:rPr lang="en-US" sz="2800" dirty="0"/>
              <a:t>Fibers</a:t>
            </a:r>
          </a:p>
          <a:p>
            <a:r>
              <a:rPr lang="en-US" sz="3200" dirty="0"/>
              <a:t>Cortex</a:t>
            </a:r>
          </a:p>
          <a:p>
            <a:r>
              <a:rPr lang="en-US" sz="3200" dirty="0"/>
              <a:t>Epidermis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4" y="1364116"/>
            <a:ext cx="5672137" cy="49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61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Secondary Growth in 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709624" cy="493776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Increase in thickness by the lateral meristems.</a:t>
            </a:r>
          </a:p>
          <a:p>
            <a:pPr lvl="1"/>
            <a:r>
              <a:rPr lang="en-US" sz="2400" dirty="0"/>
              <a:t>Primarily Gymnosperms and Eudicots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2800" b="1" dirty="0"/>
              <a:t>Vascular cambium</a:t>
            </a:r>
            <a:r>
              <a:rPr lang="en-US" sz="2800" dirty="0"/>
              <a:t>: produces secondary xylem and phloem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800" b="1" dirty="0"/>
              <a:t>Cork cambium</a:t>
            </a:r>
            <a:r>
              <a:rPr lang="en-US" sz="2800" dirty="0"/>
              <a:t>: replaces epidermis with tough periderm</a:t>
            </a:r>
          </a:p>
          <a:p>
            <a:pPr lvl="1"/>
            <a:r>
              <a:rPr lang="en-US" sz="2400" dirty="0"/>
              <a:t>Cork </a:t>
            </a:r>
          </a:p>
          <a:p>
            <a:pPr lvl="1"/>
            <a:r>
              <a:rPr lang="en-US" sz="2400" dirty="0"/>
              <a:t>Phelloderm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224" y="1485900"/>
            <a:ext cx="6692169" cy="467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55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57" y="1180324"/>
            <a:ext cx="6168355" cy="509927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559462" y="1218156"/>
            <a:ext cx="5402894" cy="5061444"/>
          </a:xfrm>
        </p:spPr>
        <p:txBody>
          <a:bodyPr>
            <a:noAutofit/>
          </a:bodyPr>
          <a:lstStyle/>
          <a:p>
            <a:pPr marL="457200" indent="-223838">
              <a:buFont typeface="+mj-lt"/>
              <a:buAutoNum type="arabicPeriod"/>
            </a:pPr>
            <a:r>
              <a:rPr lang="en-US" sz="2400" dirty="0"/>
              <a:t>Primary growth is completed and the vascular cambium has been formed</a:t>
            </a:r>
          </a:p>
          <a:p>
            <a:pPr marL="457200" indent="-223838">
              <a:buFont typeface="+mj-lt"/>
              <a:buAutoNum type="arabicPeriod"/>
            </a:pPr>
            <a:endParaRPr lang="en-US" sz="1800" dirty="0"/>
          </a:p>
          <a:p>
            <a:pPr marL="457200" indent="-223838">
              <a:buFont typeface="+mj-lt"/>
              <a:buAutoNum type="arabicPeriod"/>
            </a:pPr>
            <a:r>
              <a:rPr lang="en-US" sz="2400" dirty="0"/>
              <a:t>Vascular cambium forms secondary xylem (inside) and secondary phloem (outside).  Cork cambium produces cork cells to replace ___________ _______________.</a:t>
            </a:r>
          </a:p>
          <a:p>
            <a:pPr marL="457200" indent="-223838">
              <a:buFont typeface="+mj-lt"/>
              <a:buAutoNum type="arabicPeriod"/>
            </a:pPr>
            <a:endParaRPr lang="en-US" sz="1800" dirty="0"/>
          </a:p>
          <a:p>
            <a:pPr marL="457200" indent="-223838">
              <a:buFont typeface="+mj-lt"/>
              <a:buAutoNum type="arabicPeriod"/>
            </a:pPr>
            <a:r>
              <a:rPr lang="en-US" sz="2400" dirty="0"/>
              <a:t>During second year of lateral growth cork cambium re-forms deeper in cortex. Cork cambium and cork form layer of _______.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Secondary Growth in 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4635" y="1143000"/>
            <a:ext cx="4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1335" y="2595068"/>
            <a:ext cx="4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4404" y="4416468"/>
            <a:ext cx="45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112603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Sequence of Secondary Growth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3627834" cy="4937760"/>
          </a:xfrm>
        </p:spPr>
        <p:txBody>
          <a:bodyPr>
            <a:normAutofit/>
          </a:bodyPr>
          <a:lstStyle/>
          <a:p>
            <a:r>
              <a:rPr lang="en-US" sz="2800" dirty="0"/>
              <a:t>Vascular cambium cells divide, increasing diameter of root or stem</a:t>
            </a:r>
          </a:p>
          <a:p>
            <a:endParaRPr lang="en-US" sz="2800" dirty="0"/>
          </a:p>
          <a:p>
            <a:r>
              <a:rPr lang="en-US" sz="2800" dirty="0"/>
              <a:t>Cambial initial cells [C] can divide to form another cambial cell and a xylem [X] or phloem cell [P]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434" y="1979114"/>
            <a:ext cx="7754346" cy="314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2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72540"/>
            <a:ext cx="4475967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Heartwood</a:t>
            </a:r>
            <a:r>
              <a:rPr lang="en-US" sz="2800" dirty="0"/>
              <a:t>: older secondary xylem cells that no longer transport water of minerals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2800" b="1" dirty="0"/>
              <a:t>Sapwood</a:t>
            </a:r>
            <a:r>
              <a:rPr lang="en-US" sz="2800" dirty="0"/>
              <a:t>: newer secondary xylem that transports water and minerals (sap)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122" y="1219200"/>
            <a:ext cx="63817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Ground Tissue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371600"/>
            <a:ext cx="4700337" cy="4785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Collenchyma cells: </a:t>
            </a:r>
            <a:r>
              <a:rPr lang="en-US" sz="2800" dirty="0"/>
              <a:t>elongated cells with _______  _____________ that provide support to growing shoots and leaves</a:t>
            </a:r>
          </a:p>
          <a:p>
            <a:pPr lvl="1"/>
            <a:r>
              <a:rPr lang="en-US" sz="2400" dirty="0"/>
              <a:t>Living and flexible at maturity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56" y="3474778"/>
            <a:ext cx="3390944" cy="2763649"/>
          </a:xfrm>
          <a:prstGeom prst="rect">
            <a:avLst/>
          </a:prstGeom>
        </p:spPr>
      </p:pic>
      <p:pic>
        <p:nvPicPr>
          <p:cNvPr id="2050" name="Picture 2" descr="https://classconnection.s3.amazonaws.com/431/flashcards/1134431/jpg/collenchyma_cells13286772008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547072"/>
            <a:ext cx="3441700" cy="288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0541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Dendrochronology</a:t>
            </a:r>
            <a:endParaRPr lang="en-US" sz="4800" dirty="0"/>
          </a:p>
        </p:txBody>
      </p:sp>
      <p:pic>
        <p:nvPicPr>
          <p:cNvPr id="89090" name="Picture 2" descr="http://i.imgur.com/QGHkP4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0763" y="1219201"/>
            <a:ext cx="4814113" cy="509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4297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75" y="102296"/>
            <a:ext cx="11574049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Secondary Growth of Stem (Inside to Outside)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3949874" cy="4937760"/>
          </a:xfrm>
        </p:spPr>
        <p:txBody>
          <a:bodyPr>
            <a:noAutofit/>
          </a:bodyPr>
          <a:lstStyle/>
          <a:p>
            <a:r>
              <a:rPr lang="en-US" dirty="0"/>
              <a:t>Pith</a:t>
            </a:r>
          </a:p>
          <a:p>
            <a:r>
              <a:rPr lang="en-US" dirty="0"/>
              <a:t>Primary Xylem</a:t>
            </a:r>
          </a:p>
          <a:p>
            <a:r>
              <a:rPr lang="en-US" dirty="0"/>
              <a:t>Secondary Xylem (wood)</a:t>
            </a:r>
          </a:p>
          <a:p>
            <a:r>
              <a:rPr lang="en-US" dirty="0"/>
              <a:t>Vascular Cambium</a:t>
            </a:r>
          </a:p>
          <a:p>
            <a:r>
              <a:rPr lang="en-US" dirty="0"/>
              <a:t>Secondary Phloem</a:t>
            </a:r>
          </a:p>
          <a:p>
            <a:r>
              <a:rPr lang="en-US" dirty="0"/>
              <a:t>Primary Phloem</a:t>
            </a:r>
          </a:p>
          <a:p>
            <a:r>
              <a:rPr lang="en-US" dirty="0"/>
              <a:t>Cortex</a:t>
            </a:r>
          </a:p>
          <a:p>
            <a:r>
              <a:rPr lang="en-US" dirty="0"/>
              <a:t>Phelloderm</a:t>
            </a:r>
          </a:p>
          <a:p>
            <a:r>
              <a:rPr lang="en-US" dirty="0"/>
              <a:t>Cork Cambium</a:t>
            </a:r>
          </a:p>
          <a:p>
            <a:r>
              <a:rPr lang="en-US" dirty="0"/>
              <a:t>Cork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126" y="1219200"/>
            <a:ext cx="7282898" cy="507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22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56122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Stolons</a:t>
            </a:r>
            <a:r>
              <a:rPr lang="en-US" sz="2800" dirty="0"/>
              <a:t>: horizontal shoots that grow along the surface</a:t>
            </a:r>
          </a:p>
          <a:p>
            <a:pPr lvl="1"/>
            <a:r>
              <a:rPr lang="en-US" sz="2400" dirty="0"/>
              <a:t>______ reproduction trough plantlets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5" y="1341783"/>
            <a:ext cx="3914775" cy="3657600"/>
          </a:xfrm>
          <a:prstGeom prst="rect">
            <a:avLst/>
          </a:prstGeom>
        </p:spPr>
      </p:pic>
      <p:pic>
        <p:nvPicPr>
          <p:cNvPr id="2050" name="Picture 2" descr="http://www.chssisters.org/storage/strawberry-plant-anatomy.jpg?__SQUARESPACE_CACHEVERSION=14112649366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61" y="2869408"/>
            <a:ext cx="5045628" cy="33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70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8" y="1219200"/>
            <a:ext cx="616016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_________</a:t>
            </a:r>
            <a:r>
              <a:rPr lang="en-US" sz="2800" dirty="0"/>
              <a:t>: horizontal shoot that grows just below the surface</a:t>
            </a:r>
          </a:p>
          <a:p>
            <a:pPr lvl="1"/>
            <a:r>
              <a:rPr lang="en-US" sz="2400" dirty="0"/>
              <a:t>Vertical shoots arise from axillary buds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217" y="1447386"/>
            <a:ext cx="3594859" cy="3290210"/>
          </a:xfrm>
          <a:prstGeom prst="rect">
            <a:avLst/>
          </a:prstGeom>
        </p:spPr>
      </p:pic>
      <p:pic>
        <p:nvPicPr>
          <p:cNvPr id="3074" name="Picture 2" descr="http://tcdsbstaff.ednet.ns.ca/scroache/GrowLab/Bulbs/image_sci_plant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67" y="2832734"/>
            <a:ext cx="314325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49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a.twi.tudelft.nl/nw/users/vuik/hzpc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728" y="2594113"/>
            <a:ext cx="5262834" cy="356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48877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Tubers</a:t>
            </a:r>
            <a:r>
              <a:rPr lang="en-US" sz="2800" dirty="0"/>
              <a:t>: enlarged ends of rhizomes or </a:t>
            </a:r>
            <a:r>
              <a:rPr lang="en-US" sz="2800" dirty="0" err="1"/>
              <a:t>stolons</a:t>
            </a:r>
            <a:r>
              <a:rPr lang="en-US" sz="2800" dirty="0"/>
              <a:t> that are specialized in _________</a:t>
            </a:r>
          </a:p>
          <a:p>
            <a:pPr lvl="1"/>
            <a:r>
              <a:rPr lang="en-US" sz="2400" dirty="0"/>
              <a:t>Potatoes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217" y="1413841"/>
            <a:ext cx="3780183" cy="296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62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Modified 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93018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Cladophylls</a:t>
            </a:r>
            <a:r>
              <a:rPr lang="en-US" sz="2800" dirty="0"/>
              <a:t>: flattened leaf-like stem</a:t>
            </a:r>
          </a:p>
          <a:p>
            <a:pPr lvl="1"/>
            <a:r>
              <a:rPr lang="en-US" sz="2400" dirty="0"/>
              <a:t>____________</a:t>
            </a:r>
          </a:p>
          <a:p>
            <a:pPr lvl="1"/>
            <a:r>
              <a:rPr lang="en-US" sz="2400" dirty="0"/>
              <a:t>Cactus</a:t>
            </a:r>
          </a:p>
        </p:txBody>
      </p:sp>
      <p:pic>
        <p:nvPicPr>
          <p:cNvPr id="5122" name="Picture 2" descr="http://www.lithops.net/images/Opuntia_photos/Op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81" y="1787273"/>
            <a:ext cx="5068818" cy="38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ozarkedgewildflowers.com/wp-content/uploads/2010/02/Opuntia-humifosa12-4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03" y="337566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9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Types of Leaves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46461" y="1318067"/>
            <a:ext cx="8499078" cy="4789860"/>
            <a:chOff x="322461" y="1483241"/>
            <a:chExt cx="8499078" cy="4789860"/>
          </a:xfrm>
        </p:grpSpPr>
        <p:grpSp>
          <p:nvGrpSpPr>
            <p:cNvPr id="6" name="Group 5"/>
            <p:cNvGrpSpPr/>
            <p:nvPr/>
          </p:nvGrpSpPr>
          <p:grpSpPr>
            <a:xfrm>
              <a:off x="322461" y="1483241"/>
              <a:ext cx="8499078" cy="4789860"/>
              <a:chOff x="322461" y="1483241"/>
              <a:chExt cx="8499078" cy="4789860"/>
            </a:xfrm>
          </p:grpSpPr>
          <p:pic>
            <p:nvPicPr>
              <p:cNvPr id="8" name="Picture 2" descr="http://texastreeid.tamu.edu/images/leaf_arr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61" y="1483241"/>
                <a:ext cx="8499078" cy="47898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672769">
                <a:off x="6015057" y="1591878"/>
                <a:ext cx="1503665" cy="245003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5715000" y="1804774"/>
              <a:ext cx="762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Palmate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117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Tissue Systems in a Leaf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314" y="1241436"/>
            <a:ext cx="7348537" cy="5057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37" y="1730375"/>
            <a:ext cx="1707023" cy="1127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5600700"/>
            <a:ext cx="1181100" cy="698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03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Leaf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0817" y="1246269"/>
            <a:ext cx="4838922" cy="49377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Epidermis</a:t>
            </a:r>
          </a:p>
          <a:p>
            <a:pPr lvl="1"/>
            <a:r>
              <a:rPr lang="en-US" sz="2800" b="1" dirty="0"/>
              <a:t>Stomata</a:t>
            </a:r>
            <a:r>
              <a:rPr lang="en-US" sz="2800" dirty="0"/>
              <a:t> - openings on underside of leaf</a:t>
            </a:r>
          </a:p>
          <a:p>
            <a:pPr lvl="1"/>
            <a:r>
              <a:rPr lang="en-US" sz="2800" b="1" dirty="0"/>
              <a:t>Guard Cells </a:t>
            </a:r>
            <a:r>
              <a:rPr lang="en-US" sz="2800" dirty="0"/>
              <a:t>- surround stomata</a:t>
            </a:r>
          </a:p>
          <a:p>
            <a:pPr lvl="1"/>
            <a:r>
              <a:rPr lang="en-US" sz="2800" b="1" dirty="0"/>
              <a:t>________</a:t>
            </a:r>
            <a:r>
              <a:rPr lang="en-US" sz="2800" dirty="0"/>
              <a:t> - waxy coating excreted by epidermis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Mesophyll - middle of leaf </a:t>
            </a:r>
          </a:p>
          <a:p>
            <a:pPr lvl="1"/>
            <a:r>
              <a:rPr lang="en-US" sz="2800" dirty="0"/>
              <a:t>Palisade layer - </a:t>
            </a:r>
            <a:r>
              <a:rPr lang="en-US" sz="2800" u="sng" dirty="0"/>
              <a:t>photosynthesis</a:t>
            </a:r>
          </a:p>
          <a:p>
            <a:pPr lvl="1"/>
            <a:r>
              <a:rPr lang="en-US" sz="2800" dirty="0"/>
              <a:t>Spongy layer - gas exchange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739" y="1411465"/>
            <a:ext cx="6694148" cy="46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1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Leaves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75372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Needles</a:t>
            </a:r>
            <a:r>
              <a:rPr lang="en-US" sz="2800" dirty="0"/>
              <a:t>: long thin leaves often in clusters</a:t>
            </a:r>
          </a:p>
          <a:p>
            <a:r>
              <a:rPr lang="en-US" sz="2800" dirty="0"/>
              <a:t>Reduced __________</a:t>
            </a:r>
          </a:p>
          <a:p>
            <a:pPr lvl="1"/>
            <a:r>
              <a:rPr lang="en-US" sz="2400" dirty="0"/>
              <a:t>Reduced water loss</a:t>
            </a:r>
          </a:p>
          <a:p>
            <a:pPr lvl="1"/>
            <a:r>
              <a:rPr lang="en-US" sz="2400" dirty="0"/>
              <a:t>_______ stomata</a:t>
            </a:r>
          </a:p>
        </p:txBody>
      </p:sp>
      <p:pic>
        <p:nvPicPr>
          <p:cNvPr id="4" name="Picture 8" descr="project_302050_main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42" y="1303281"/>
            <a:ext cx="3591604" cy="26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uptreeid.com/PICSleafonly/WPI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27" y="2648605"/>
            <a:ext cx="3294848" cy="3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663" y="3588128"/>
            <a:ext cx="2566561" cy="248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06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Ground Tissue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997450" cy="5245100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Sclerenchyma cells</a:t>
            </a:r>
            <a:r>
              <a:rPr lang="en-US" sz="2800" dirty="0"/>
              <a:t>: support cells with thick, __________________ that develop after cell elongation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Usually dead at maturity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800" b="1" dirty="0"/>
              <a:t>Fibers</a:t>
            </a:r>
            <a:r>
              <a:rPr lang="en-US" sz="2800" dirty="0"/>
              <a:t>: long, slender cells typically found in strands or bundles</a:t>
            </a:r>
          </a:p>
          <a:p>
            <a:pPr>
              <a:spcBef>
                <a:spcPts val="0"/>
              </a:spcBef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2800" b="1" u="sng" dirty="0"/>
              <a:t>__________:</a:t>
            </a:r>
            <a:r>
              <a:rPr lang="en-US" sz="2800" dirty="0"/>
              <a:t> boxy, irregularly shaped cells with thick, lignified secondary walls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Lignin</a:t>
            </a:r>
            <a:r>
              <a:rPr lang="en-US" sz="2400" dirty="0"/>
              <a:t>: a strong polymer that provides support to cell walls of vascular plants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471" y="1421908"/>
            <a:ext cx="5975350" cy="483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61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Leaves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33663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________</a:t>
            </a:r>
            <a:r>
              <a:rPr lang="en-US" sz="2800" dirty="0"/>
              <a:t>: long, thin leaves that cling to other plants or structures</a:t>
            </a:r>
          </a:p>
        </p:txBody>
      </p:sp>
      <p:pic>
        <p:nvPicPr>
          <p:cNvPr id="4" name="Picture 3" descr="vine growth 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8538" y="3063240"/>
            <a:ext cx="4394489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196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Leaves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47337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Spines</a:t>
            </a:r>
            <a:r>
              <a:rPr lang="en-US" sz="2800" dirty="0"/>
              <a:t>: ______________ structures modified for protection against herbivory</a:t>
            </a:r>
          </a:p>
        </p:txBody>
      </p:sp>
      <p:pic>
        <p:nvPicPr>
          <p:cNvPr id="4" name="Picture 5" descr="35-06-ModifiedLe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b="56471"/>
          <a:stretch>
            <a:fillRect/>
          </a:stretch>
        </p:blipFill>
        <p:spPr bwMode="auto">
          <a:xfrm>
            <a:off x="7082971" y="1553029"/>
            <a:ext cx="4499429" cy="272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400" y="3205616"/>
            <a:ext cx="5143771" cy="295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405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Leaves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0672"/>
            <a:ext cx="603183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Storage leaves</a:t>
            </a:r>
            <a:r>
              <a:rPr lang="en-US" sz="2800" dirty="0"/>
              <a:t>: fleshy leaves atop a short stem that act as food storage </a:t>
            </a:r>
          </a:p>
          <a:p>
            <a:pPr lvl="1"/>
            <a:r>
              <a:rPr lang="en-US" sz="2800" dirty="0"/>
              <a:t>____</a:t>
            </a:r>
          </a:p>
          <a:p>
            <a:pPr lvl="2"/>
            <a:r>
              <a:rPr lang="en-US" sz="2400" dirty="0"/>
              <a:t>Onions</a:t>
            </a:r>
          </a:p>
          <a:p>
            <a:pPr lvl="2"/>
            <a:r>
              <a:rPr lang="en-US" sz="2400" dirty="0"/>
              <a:t>Garlic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4" y="1537415"/>
            <a:ext cx="4484234" cy="3734590"/>
          </a:xfrm>
          <a:prstGeom prst="rect">
            <a:avLst/>
          </a:prstGeom>
        </p:spPr>
      </p:pic>
      <p:pic>
        <p:nvPicPr>
          <p:cNvPr id="9218" name="Picture 2" descr="http://pcfma.com/blogs/wp-content/uploads/2013/02/garlic-bul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42" y="3430087"/>
            <a:ext cx="3635830" cy="27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7542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Modified Leaves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96766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Succulent leaves</a:t>
            </a:r>
            <a:r>
              <a:rPr lang="en-US" sz="2800" dirty="0"/>
              <a:t>: thick leaves modified for ___________</a:t>
            </a:r>
          </a:p>
        </p:txBody>
      </p:sp>
      <p:pic>
        <p:nvPicPr>
          <p:cNvPr id="10242" name="Picture 2" descr="https://farm3.staticflickr.com/2021/2039646074_1a44d9e72f_z.jpg?zz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55" y="3132432"/>
            <a:ext cx="3622433" cy="27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ushfood.com/wp-content/uploads/2014/07/Aloe-Vera-Extra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843" y="1594265"/>
            <a:ext cx="4896332" cy="307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564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293938" indent="-2293938">
              <a:buNone/>
            </a:pPr>
            <a:r>
              <a:rPr lang="en-US" sz="3200" dirty="0"/>
              <a:t>True or False: Heartwood is comprised of dead cells that no longer transport water or minerals. </a:t>
            </a:r>
          </a:p>
          <a:p>
            <a:pPr marL="0" indent="0">
              <a:buNone/>
            </a:pPr>
            <a:endParaRPr lang="en-US" sz="3200" dirty="0"/>
          </a:p>
          <a:p>
            <a:pPr marL="2293938" indent="-2293938">
              <a:buNone/>
            </a:pPr>
            <a:r>
              <a:rPr lang="en-US" sz="3200" dirty="0"/>
              <a:t>True or False: The vascular bundles are arranged in a ring within a eudicot stem</a:t>
            </a:r>
          </a:p>
          <a:p>
            <a:pPr marL="2293938" indent="-2293938">
              <a:buNone/>
            </a:pPr>
            <a:endParaRPr lang="en-US" sz="3200" dirty="0"/>
          </a:p>
          <a:p>
            <a:pPr marL="2293938" indent="-2293938">
              <a:buNone/>
            </a:pPr>
            <a:r>
              <a:rPr lang="en-US" sz="3200" dirty="0"/>
              <a:t>True or False: Secondary xylem grow on the outside of the vascular cambium and secondary phloem grows on the inside of the vascular cambium</a:t>
            </a:r>
          </a:p>
        </p:txBody>
      </p:sp>
    </p:spTree>
    <p:extLst>
      <p:ext uri="{BB962C8B-B14F-4D97-AF65-F5344CB8AC3E}">
        <p14:creationId xmlns:p14="http://schemas.microsoft.com/office/powerpoint/2010/main" val="1438886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stem types are involved in the asexual reproduction of the plant?  </a:t>
            </a:r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pPr marL="0" indent="0">
              <a:buNone/>
            </a:pPr>
            <a:r>
              <a:rPr lang="en-US" sz="3200" dirty="0"/>
              <a:t>				a. Stolons</a:t>
            </a:r>
          </a:p>
          <a:p>
            <a:pPr marL="0" indent="0">
              <a:buNone/>
            </a:pPr>
            <a:r>
              <a:rPr lang="en-US" sz="3200" dirty="0"/>
              <a:t>				b. Cladophylls</a:t>
            </a:r>
          </a:p>
          <a:p>
            <a:pPr marL="0" indent="0">
              <a:buNone/>
            </a:pPr>
            <a:r>
              <a:rPr lang="en-US" sz="3200" dirty="0"/>
              <a:t>				c. Rhizomes</a:t>
            </a:r>
          </a:p>
          <a:p>
            <a:pPr marL="0" indent="0">
              <a:buNone/>
            </a:pPr>
            <a:r>
              <a:rPr lang="en-US" sz="3200" dirty="0"/>
              <a:t>				d. Tubers</a:t>
            </a:r>
          </a:p>
        </p:txBody>
      </p:sp>
    </p:spTree>
    <p:extLst>
      <p:ext uri="{BB962C8B-B14F-4D97-AF65-F5344CB8AC3E}">
        <p14:creationId xmlns:p14="http://schemas.microsoft.com/office/powerpoint/2010/main" val="25649527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Describe the process of secondary growth in stems.</a:t>
            </a:r>
          </a:p>
        </p:txBody>
      </p:sp>
    </p:spTree>
    <p:extLst>
      <p:ext uri="{BB962C8B-B14F-4D97-AF65-F5344CB8AC3E}">
        <p14:creationId xmlns:p14="http://schemas.microsoft.com/office/powerpoint/2010/main" val="1577187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Dermal Tissue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4566445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Epidermis</a:t>
            </a:r>
            <a:r>
              <a:rPr lang="en-US" sz="2800" dirty="0"/>
              <a:t>: a single layer of tightly packed cells comprising the outermost tissue layer in non-woody plants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800" b="1" dirty="0"/>
              <a:t>Cuticle</a:t>
            </a:r>
            <a:r>
              <a:rPr lang="en-US" sz="2800" dirty="0"/>
              <a:t>: a waxy coating on surface of stems and leaves</a:t>
            </a:r>
          </a:p>
          <a:p>
            <a:pPr lvl="1"/>
            <a:r>
              <a:rPr lang="en-US" sz="2400" dirty="0"/>
              <a:t>Prevents desiccation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800" b="1" u="sng" dirty="0"/>
              <a:t>__________</a:t>
            </a:r>
            <a:r>
              <a:rPr lang="en-US" sz="2800" b="1" dirty="0"/>
              <a:t>:</a:t>
            </a:r>
            <a:r>
              <a:rPr lang="en-US" sz="2800" dirty="0"/>
              <a:t> protective coat that replaces epidermis in woody 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325891"/>
            <a:ext cx="4620153" cy="495078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H="1" flipV="1">
            <a:off x="8025076" y="2376993"/>
            <a:ext cx="266831" cy="3282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9581274" y="2568271"/>
            <a:ext cx="214924" cy="72292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ight Brace 7"/>
          <p:cNvSpPr/>
          <p:nvPr/>
        </p:nvSpPr>
        <p:spPr bwMode="auto">
          <a:xfrm>
            <a:off x="10238158" y="3068455"/>
            <a:ext cx="193990" cy="222739"/>
          </a:xfrm>
          <a:prstGeom prst="rightBrace">
            <a:avLst>
              <a:gd name="adj1" fmla="val 29688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432148" y="2877177"/>
            <a:ext cx="131834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lnSpc>
                <a:spcPts val="2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</a:p>
          <a:p>
            <a:pPr marL="288925" indent="-288925">
              <a:lnSpc>
                <a:spcPts val="2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epidermis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1695" y="2202587"/>
            <a:ext cx="92045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lnSpc>
                <a:spcPts val="2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Stoma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9583" y="2019695"/>
            <a:ext cx="98676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lnSpc>
                <a:spcPts val="2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Cuticle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50119" y="5587486"/>
            <a:ext cx="98676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lnSpc>
                <a:spcPts val="2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Cuticle</a:t>
            </a:r>
          </a:p>
        </p:txBody>
      </p:sp>
      <p:cxnSp>
        <p:nvCxnSpPr>
          <p:cNvPr id="15" name="Straight Connector 14"/>
          <p:cNvCxnSpPr>
            <a:stCxn id="14" idx="1"/>
          </p:cNvCxnSpPr>
          <p:nvPr/>
        </p:nvCxnSpPr>
        <p:spPr bwMode="auto">
          <a:xfrm flipH="1" flipV="1">
            <a:off x="9645614" y="5540389"/>
            <a:ext cx="504505" cy="2215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10399890" y="4897657"/>
            <a:ext cx="1274708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8925" indent="-288925">
              <a:lnSpc>
                <a:spcPts val="2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</a:p>
          <a:p>
            <a:pPr marL="288925" indent="-288925">
              <a:lnSpc>
                <a:spcPts val="2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epidermis</a:t>
            </a:r>
          </a:p>
        </p:txBody>
      </p:sp>
      <p:sp>
        <p:nvSpPr>
          <p:cNvPr id="18" name="Right Brace 17"/>
          <p:cNvSpPr/>
          <p:nvPr/>
        </p:nvSpPr>
        <p:spPr bwMode="auto">
          <a:xfrm>
            <a:off x="10238158" y="5084341"/>
            <a:ext cx="193990" cy="222739"/>
          </a:xfrm>
          <a:prstGeom prst="rightBrace">
            <a:avLst>
              <a:gd name="adj1" fmla="val 29688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8655014" y="5895268"/>
            <a:ext cx="328119" cy="1477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8903498" y="5936299"/>
            <a:ext cx="152865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>
              <a:lnSpc>
                <a:spcPts val="2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Guard cells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278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Dermal Tissue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981" y="1203369"/>
            <a:ext cx="7067420" cy="2660168"/>
          </a:xfrm>
          <a:prstGeom prst="rect">
            <a:avLst/>
          </a:prstGeom>
        </p:spPr>
      </p:pic>
      <p:pic>
        <p:nvPicPr>
          <p:cNvPr id="1028" name="Picture 4" descr="https://s-media-cache-ak0.pinimg.com/736x/33/77/0e/33770e256f65194db48a314c53f885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263" y="3863537"/>
            <a:ext cx="3153104" cy="23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l.yimg.com/g/images/spaceou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041" y="3847093"/>
            <a:ext cx="3152117" cy="23812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562475" cy="493776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Trichomes</a:t>
            </a:r>
            <a:r>
              <a:rPr lang="en-US" sz="2800" dirty="0"/>
              <a:t>: small ________ _________ of the epidermis</a:t>
            </a:r>
          </a:p>
          <a:p>
            <a:r>
              <a:rPr lang="en-US" sz="2800" dirty="0"/>
              <a:t>Protect against insects</a:t>
            </a:r>
          </a:p>
          <a:p>
            <a:r>
              <a:rPr lang="en-US" sz="2800" dirty="0"/>
              <a:t>Reflect UV light</a:t>
            </a:r>
          </a:p>
          <a:p>
            <a:r>
              <a:rPr lang="en-US" sz="2800" dirty="0"/>
              <a:t>Release oils or chemicals </a:t>
            </a:r>
          </a:p>
        </p:txBody>
      </p:sp>
    </p:spTree>
    <p:extLst>
      <p:ext uri="{BB962C8B-B14F-4D97-AF65-F5344CB8AC3E}">
        <p14:creationId xmlns:p14="http://schemas.microsoft.com/office/powerpoint/2010/main" val="11617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Vascular Tissue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86400" cy="513347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______</a:t>
            </a:r>
            <a:r>
              <a:rPr lang="en-US" sz="2800" b="1" dirty="0"/>
              <a:t>: </a:t>
            </a:r>
            <a:r>
              <a:rPr lang="en-US" sz="2800" dirty="0"/>
              <a:t>vascular tissue of root or stem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Xylem</a:t>
            </a:r>
            <a:r>
              <a:rPr lang="en-US" sz="2800" dirty="0"/>
              <a:t>: conducts waters and dissolved minerals upwards from roots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Tracheids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Vessel elements</a:t>
            </a:r>
          </a:p>
          <a:p>
            <a:pPr lvl="1"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Phloem</a:t>
            </a:r>
            <a:r>
              <a:rPr lang="en-US" sz="2800" dirty="0"/>
              <a:t>: transports sugars (from photosynthesis) to roots and other are as of growth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Sieve-tube elements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Companion cells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5748" y="1219200"/>
            <a:ext cx="5420029" cy="501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3529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Xylem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73247"/>
            <a:ext cx="50673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Tracheids</a:t>
            </a:r>
            <a:r>
              <a:rPr lang="en-US" sz="2800" dirty="0"/>
              <a:t>: long thin cells with tapered ends</a:t>
            </a:r>
          </a:p>
          <a:p>
            <a:pPr lvl="1"/>
            <a:r>
              <a:rPr lang="en-US" sz="2400" dirty="0"/>
              <a:t>Dead at maturity</a:t>
            </a:r>
          </a:p>
          <a:p>
            <a:pPr lvl="1"/>
            <a:r>
              <a:rPr lang="en-US" sz="2400" dirty="0"/>
              <a:t>Pits: lateral water movement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Vessel Elements</a:t>
            </a:r>
            <a:r>
              <a:rPr lang="en-US" sz="2800" dirty="0"/>
              <a:t>: wide, short, thinly walled cells</a:t>
            </a:r>
          </a:p>
          <a:p>
            <a:pPr lvl="1"/>
            <a:r>
              <a:rPr lang="en-US" sz="2400" dirty="0"/>
              <a:t>Dead at maturity</a:t>
            </a:r>
          </a:p>
          <a:p>
            <a:pPr lvl="1"/>
            <a:r>
              <a:rPr lang="en-US" sz="2400" dirty="0"/>
              <a:t>_____________: water movement through the ends of vessel elements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7300"/>
            <a:ext cx="4814887" cy="49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979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1564</Words>
  <Application>Microsoft Office PowerPoint</Application>
  <PresentationFormat>Widescreen</PresentationFormat>
  <Paragraphs>393</Paragraphs>
  <Slides>56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Plant Structure and Growth</vt:lpstr>
      <vt:lpstr>Plant Tissue Systems</vt:lpstr>
      <vt:lpstr>Ground Tissue System</vt:lpstr>
      <vt:lpstr>Ground Tissue System</vt:lpstr>
      <vt:lpstr>Ground Tissue System</vt:lpstr>
      <vt:lpstr>Dermal Tissue System</vt:lpstr>
      <vt:lpstr>Dermal Tissue System</vt:lpstr>
      <vt:lpstr>Vascular Tissue System</vt:lpstr>
      <vt:lpstr>Xylem</vt:lpstr>
      <vt:lpstr>Phloem</vt:lpstr>
      <vt:lpstr>Plant Growth</vt:lpstr>
      <vt:lpstr>Apical Meristems</vt:lpstr>
      <vt:lpstr>Lateral Meristems</vt:lpstr>
      <vt:lpstr>Plant Morphology</vt:lpstr>
      <vt:lpstr>The Root System</vt:lpstr>
      <vt:lpstr>Monocot and Eudicot Root</vt:lpstr>
      <vt:lpstr>Monocot Roots (Inside to Outside)</vt:lpstr>
      <vt:lpstr>Eudicot Root (Inside to Outside)</vt:lpstr>
      <vt:lpstr>Formation of Lateral Roots</vt:lpstr>
      <vt:lpstr>Modified Roots</vt:lpstr>
      <vt:lpstr>Modified Roots</vt:lpstr>
      <vt:lpstr>Modified Roots</vt:lpstr>
      <vt:lpstr>Modified Roots</vt:lpstr>
      <vt:lpstr>Modified Roots</vt:lpstr>
      <vt:lpstr>Modified Roots</vt:lpstr>
      <vt:lpstr>Modified Roots</vt:lpstr>
      <vt:lpstr>Check Your Understanding</vt:lpstr>
      <vt:lpstr>Check Your Understanding</vt:lpstr>
      <vt:lpstr>Check Your Understanding</vt:lpstr>
      <vt:lpstr>The Shoot System</vt:lpstr>
      <vt:lpstr>Shoot Growth</vt:lpstr>
      <vt:lpstr>Vascular Bundles</vt:lpstr>
      <vt:lpstr>Monocot and Eudicot Stems</vt:lpstr>
      <vt:lpstr>Monocot (Inside to Outside)</vt:lpstr>
      <vt:lpstr>Eudicot (Inside to Outside)</vt:lpstr>
      <vt:lpstr>Secondary Growth in Stems</vt:lpstr>
      <vt:lpstr>Secondary Growth in Stems</vt:lpstr>
      <vt:lpstr>Sequence of Secondary Growth </vt:lpstr>
      <vt:lpstr>Modified Stems</vt:lpstr>
      <vt:lpstr>Dendrochronology</vt:lpstr>
      <vt:lpstr>Secondary Growth of Stem (Inside to Outside)</vt:lpstr>
      <vt:lpstr>Modified Stems</vt:lpstr>
      <vt:lpstr>Modified Stems</vt:lpstr>
      <vt:lpstr>Modified Stems</vt:lpstr>
      <vt:lpstr>Modified Stems</vt:lpstr>
      <vt:lpstr>Types of Leaves</vt:lpstr>
      <vt:lpstr>Tissue Systems in a Leaf</vt:lpstr>
      <vt:lpstr>Leaf Structure</vt:lpstr>
      <vt:lpstr>Modified Leaves</vt:lpstr>
      <vt:lpstr>Modified Leaves</vt:lpstr>
      <vt:lpstr>Modified Leaves</vt:lpstr>
      <vt:lpstr>Modified Leaves</vt:lpstr>
      <vt:lpstr>Modified Leaves</vt:lpstr>
      <vt:lpstr>Check Your Understanding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Structure and Growth</dc:title>
  <dc:creator>Tyler Flisik</dc:creator>
  <cp:lastModifiedBy>Tyler Flisik</cp:lastModifiedBy>
  <cp:revision>116</cp:revision>
  <dcterms:created xsi:type="dcterms:W3CDTF">2015-07-12T21:17:08Z</dcterms:created>
  <dcterms:modified xsi:type="dcterms:W3CDTF">2017-03-28T17:11:34Z</dcterms:modified>
</cp:coreProperties>
</file>