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57" r:id="rId2"/>
    <p:sldId id="258" r:id="rId3"/>
    <p:sldId id="283" r:id="rId4"/>
    <p:sldId id="259" r:id="rId5"/>
    <p:sldId id="262" r:id="rId6"/>
    <p:sldId id="261" r:id="rId7"/>
    <p:sldId id="263" r:id="rId8"/>
    <p:sldId id="264" r:id="rId9"/>
    <p:sldId id="271" r:id="rId10"/>
    <p:sldId id="260" r:id="rId11"/>
    <p:sldId id="265" r:id="rId12"/>
    <p:sldId id="279" r:id="rId13"/>
    <p:sldId id="278" r:id="rId14"/>
    <p:sldId id="270" r:id="rId15"/>
    <p:sldId id="272" r:id="rId16"/>
    <p:sldId id="291" r:id="rId17"/>
    <p:sldId id="292" r:id="rId18"/>
    <p:sldId id="268" r:id="rId19"/>
    <p:sldId id="269" r:id="rId20"/>
    <p:sldId id="290" r:id="rId21"/>
    <p:sldId id="293" r:id="rId22"/>
    <p:sldId id="266" r:id="rId23"/>
    <p:sldId id="267" r:id="rId24"/>
    <p:sldId id="274" r:id="rId25"/>
    <p:sldId id="277" r:id="rId26"/>
    <p:sldId id="275" r:id="rId27"/>
    <p:sldId id="276" r:id="rId28"/>
    <p:sldId id="282" r:id="rId29"/>
    <p:sldId id="280" r:id="rId30"/>
    <p:sldId id="281" r:id="rId31"/>
    <p:sldId id="287" r:id="rId32"/>
    <p:sldId id="288" r:id="rId33"/>
    <p:sldId id="289" r:id="rId34"/>
  </p:sldIdLst>
  <p:sldSz cx="12192000"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76514" autoAdjust="0"/>
  </p:normalViewPr>
  <p:slideViewPr>
    <p:cSldViewPr snapToGrid="0">
      <p:cViewPr varScale="1">
        <p:scale>
          <a:sx n="79" d="100"/>
          <a:sy n="79" d="100"/>
        </p:scale>
        <p:origin x="816" y="90"/>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3567"/>
          </a:xfrm>
          <a:prstGeom prst="rect">
            <a:avLst/>
          </a:prstGeom>
        </p:spPr>
        <p:txBody>
          <a:bodyPr vert="horz" lIns="91440" tIns="45720" rIns="91440" bIns="45720" rtlCol="0"/>
          <a:lstStyle>
            <a:lvl1pPr algn="r">
              <a:defRPr sz="1200"/>
            </a:lvl1pPr>
          </a:lstStyle>
          <a:p>
            <a:fld id="{4E790696-D0BC-4105-AE81-B1566BC76650}" type="datetimeFigureOut">
              <a:rPr lang="en-US" smtClean="0"/>
              <a:t>3/19/2020</a:t>
            </a:fld>
            <a:endParaRPr lang="en-US"/>
          </a:p>
        </p:txBody>
      </p:sp>
      <p:sp>
        <p:nvSpPr>
          <p:cNvPr id="4" name="Footer Placeholder 3"/>
          <p:cNvSpPr>
            <a:spLocks noGrp="1"/>
          </p:cNvSpPr>
          <p:nvPr>
            <p:ph type="ftr" sz="quarter" idx="2"/>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4"/>
            <a:ext cx="2971800" cy="463566"/>
          </a:xfrm>
          <a:prstGeom prst="rect">
            <a:avLst/>
          </a:prstGeom>
        </p:spPr>
        <p:txBody>
          <a:bodyPr vert="horz" lIns="91440" tIns="45720" rIns="91440" bIns="45720" rtlCol="0" anchor="b"/>
          <a:lstStyle>
            <a:lvl1pPr algn="r">
              <a:defRPr sz="1200"/>
            </a:lvl1pPr>
          </a:lstStyle>
          <a:p>
            <a:fld id="{B47A524B-EA1D-4226-B224-BBA85FAF0882}" type="slidenum">
              <a:rPr lang="en-US" smtClean="0"/>
              <a:t>‹#›</a:t>
            </a:fld>
            <a:endParaRPr lang="en-US"/>
          </a:p>
        </p:txBody>
      </p:sp>
    </p:spTree>
    <p:extLst>
      <p:ext uri="{BB962C8B-B14F-4D97-AF65-F5344CB8AC3E}">
        <p14:creationId xmlns:p14="http://schemas.microsoft.com/office/powerpoint/2010/main" val="790557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67"/>
          </a:xfrm>
          <a:prstGeom prst="rect">
            <a:avLst/>
          </a:prstGeom>
        </p:spPr>
        <p:txBody>
          <a:bodyPr vert="horz" lIns="91440" tIns="45720" rIns="91440" bIns="45720" rtlCol="0"/>
          <a:lstStyle>
            <a:lvl1pPr algn="r">
              <a:defRPr sz="1200"/>
            </a:lvl1pPr>
          </a:lstStyle>
          <a:p>
            <a:fld id="{EA208120-356C-4DF4-BF5E-6C1AF4505B6F}" type="datetimeFigureOut">
              <a:rPr lang="en-US" smtClean="0"/>
              <a:t>3/19/2020</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3566"/>
          </a:xfrm>
          <a:prstGeom prst="rect">
            <a:avLst/>
          </a:prstGeom>
        </p:spPr>
        <p:txBody>
          <a:bodyPr vert="horz" lIns="91440" tIns="45720" rIns="91440" bIns="45720" rtlCol="0" anchor="b"/>
          <a:lstStyle>
            <a:lvl1pPr algn="r">
              <a:defRPr sz="1200"/>
            </a:lvl1pPr>
          </a:lstStyle>
          <a:p>
            <a:fld id="{30C9A13F-2532-4514-9B76-575BDB19F90A}" type="slidenum">
              <a:rPr lang="en-US" smtClean="0"/>
              <a:t>‹#›</a:t>
            </a:fld>
            <a:endParaRPr lang="en-US"/>
          </a:p>
        </p:txBody>
      </p:sp>
    </p:spTree>
    <p:extLst>
      <p:ext uri="{BB962C8B-B14F-4D97-AF65-F5344CB8AC3E}">
        <p14:creationId xmlns:p14="http://schemas.microsoft.com/office/powerpoint/2010/main" val="265885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colonization</a:t>
            </a:r>
            <a:r>
              <a:rPr lang="en-US" baseline="0" dirty="0"/>
              <a:t> of land by plants allowed other life-forms to exist on land. Some factors that may have movement of photosynthetic organisms (green algae) onto land include unfiltered light, greater CO2 concentration in the atmosphere, and nutrient rich soil.</a:t>
            </a:r>
          </a:p>
        </p:txBody>
      </p:sp>
      <p:sp>
        <p:nvSpPr>
          <p:cNvPr id="4" name="Slide Number Placeholder 3"/>
          <p:cNvSpPr>
            <a:spLocks noGrp="1"/>
          </p:cNvSpPr>
          <p:nvPr>
            <p:ph type="sldNum" sz="quarter" idx="10"/>
          </p:nvPr>
        </p:nvSpPr>
        <p:spPr/>
        <p:txBody>
          <a:bodyPr/>
          <a:lstStyle/>
          <a:p>
            <a:fld id="{10DE102B-ECB8-4F72-AD13-7FCBE3A3738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9719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Phylum</a:t>
            </a:r>
            <a:r>
              <a:rPr lang="en-US" baseline="0" dirty="0"/>
              <a:t> (phyla) = Divisions</a:t>
            </a:r>
            <a:endParaRPr lang="en-US" dirty="0"/>
          </a:p>
          <a:p>
            <a:endParaRPr lang="en-US" dirty="0"/>
          </a:p>
          <a:p>
            <a:r>
              <a:rPr lang="en-US" dirty="0"/>
              <a:t>Nonvascular plants = bryophytes (not monophyletic group or</a:t>
            </a:r>
            <a:r>
              <a:rPr lang="en-US" baseline="0" dirty="0"/>
              <a:t> clade)</a:t>
            </a:r>
            <a:endParaRPr lang="en-US" dirty="0"/>
          </a:p>
          <a:p>
            <a:endParaRPr lang="en-US" dirty="0"/>
          </a:p>
          <a:p>
            <a:r>
              <a:rPr lang="en-US" dirty="0"/>
              <a:t>Gymnosperms</a:t>
            </a:r>
            <a:r>
              <a:rPr lang="en-US" baseline="0" dirty="0"/>
              <a:t> =</a:t>
            </a:r>
            <a:r>
              <a:rPr lang="en-US" dirty="0"/>
              <a:t> naked seeds</a:t>
            </a:r>
          </a:p>
          <a:p>
            <a:endParaRPr lang="en-US" dirty="0"/>
          </a:p>
          <a:p>
            <a:r>
              <a:rPr lang="en-US" dirty="0"/>
              <a:t>Nearly 90% of all living plants are</a:t>
            </a:r>
            <a:r>
              <a:rPr lang="en-US" baseline="0" dirty="0"/>
              <a:t> Angiosperms</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11</a:t>
            </a:fld>
            <a:endParaRPr lang="en-US"/>
          </a:p>
        </p:txBody>
      </p:sp>
    </p:spTree>
    <p:extLst>
      <p:ext uri="{BB962C8B-B14F-4D97-AF65-F5344CB8AC3E}">
        <p14:creationId xmlns:p14="http://schemas.microsoft.com/office/powerpoint/2010/main" val="149231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In non-vascular, seedless plant, the gametophyte</a:t>
            </a:r>
            <a:r>
              <a:rPr lang="en-US" baseline="0" dirty="0"/>
              <a:t> generation is the structure that we see, and in known as the thallus. The sporophyte is much smaller and retained within the female gametophyte. The term true leaves, roots, and stems refers to the presence of vascular tissue. Vascular tissue, which includes xylem and phloem, evolved after these plants diverged from the lineage that became the vascular plants. Non-vascular seedless plants often have rhizoids, which are like roots in that the help anchor the plant, but unlike roots the rhizoids don’t transport water. </a:t>
            </a:r>
          </a:p>
          <a:p>
            <a:endParaRPr lang="en-US" baseline="0" dirty="0"/>
          </a:p>
          <a:p>
            <a:r>
              <a:rPr lang="en-US" baseline="0" dirty="0"/>
              <a:t>Flagellated sperm requires damp or wet environments for fertilization. Sperm need water to swim from antheridia to archegonia. </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13</a:t>
            </a:fld>
            <a:endParaRPr lang="en-US"/>
          </a:p>
        </p:txBody>
      </p:sp>
    </p:spTree>
    <p:extLst>
      <p:ext uri="{BB962C8B-B14F-4D97-AF65-F5344CB8AC3E}">
        <p14:creationId xmlns:p14="http://schemas.microsoft.com/office/powerpoint/2010/main" val="3747186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14</a:t>
            </a:fld>
            <a:endParaRPr lang="en-US"/>
          </a:p>
        </p:txBody>
      </p:sp>
    </p:spTree>
    <p:extLst>
      <p:ext uri="{BB962C8B-B14F-4D97-AF65-F5344CB8AC3E}">
        <p14:creationId xmlns:p14="http://schemas.microsoft.com/office/powerpoint/2010/main" val="2824852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Gemmae</a:t>
            </a:r>
            <a:r>
              <a:rPr lang="en-US" baseline="0" dirty="0"/>
              <a:t> cups contain small gametophytes</a:t>
            </a:r>
          </a:p>
          <a:p>
            <a:endParaRPr lang="en-US" baseline="0" dirty="0"/>
          </a:p>
        </p:txBody>
      </p:sp>
      <p:sp>
        <p:nvSpPr>
          <p:cNvPr id="4" name="Slide Number Placeholder 3"/>
          <p:cNvSpPr>
            <a:spLocks noGrp="1"/>
          </p:cNvSpPr>
          <p:nvPr>
            <p:ph type="sldNum" sz="quarter" idx="10"/>
          </p:nvPr>
        </p:nvSpPr>
        <p:spPr/>
        <p:txBody>
          <a:bodyPr/>
          <a:lstStyle/>
          <a:p>
            <a:fld id="{30C9A13F-2532-4514-9B76-575BDB19F90A}" type="slidenum">
              <a:rPr lang="en-US" smtClean="0"/>
              <a:t>15</a:t>
            </a:fld>
            <a:endParaRPr lang="en-US"/>
          </a:p>
        </p:txBody>
      </p:sp>
    </p:spTree>
    <p:extLst>
      <p:ext uri="{BB962C8B-B14F-4D97-AF65-F5344CB8AC3E}">
        <p14:creationId xmlns:p14="http://schemas.microsoft.com/office/powerpoint/2010/main" val="3157327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One of the important connections to make when studying the plant structures in lab is where they belong in the different plant life cycles. I’ve tried to direct you through the images on some of slides in the plant lecture </a:t>
            </a:r>
            <a:r>
              <a:rPr lang="en-US" dirty="0" err="1"/>
              <a:t>powerpoints</a:t>
            </a:r>
            <a:r>
              <a:rPr lang="en-US" dirty="0"/>
              <a:t> to show you how the different structures fit into the different life cycles. In our non-vascular seedless plants like liverworts and mosses, the gametophyte is the structure we see. The image in the top left shows the actual male and female gametophyte then a drawing of a cross section of those structures. I’ve included the labs images of those cross sections so that you can see the antheridia and archegonia within the gametophytes. When the sperm is released from the antheridia in the male gametophyte is swims up the neck of the female archegonia to fertilize the egg. Once the egg is fertilized it develops into the diploid sporophyte which hangs down from the female gametophyte, which is shown in the image on the next slide.  In nonvascular plants the sporophyte is dependent on the female gametophyte. We see this again in the moss life cycle. </a:t>
            </a:r>
          </a:p>
        </p:txBody>
      </p:sp>
      <p:sp>
        <p:nvSpPr>
          <p:cNvPr id="4" name="Slide Number Placeholder 3"/>
          <p:cNvSpPr>
            <a:spLocks noGrp="1"/>
          </p:cNvSpPr>
          <p:nvPr>
            <p:ph type="sldNum" sz="quarter" idx="10"/>
          </p:nvPr>
        </p:nvSpPr>
        <p:spPr/>
        <p:txBody>
          <a:bodyPr/>
          <a:lstStyle/>
          <a:p>
            <a:fld id="{30C9A13F-2532-4514-9B76-575BDB19F90A}" type="slidenum">
              <a:rPr lang="en-US" smtClean="0"/>
              <a:t>16</a:t>
            </a:fld>
            <a:endParaRPr lang="en-US"/>
          </a:p>
        </p:txBody>
      </p:sp>
    </p:spTree>
    <p:extLst>
      <p:ext uri="{BB962C8B-B14F-4D97-AF65-F5344CB8AC3E}">
        <p14:creationId xmlns:p14="http://schemas.microsoft.com/office/powerpoint/2010/main" val="3855619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Liverwort sporophyte</a:t>
            </a:r>
          </a:p>
        </p:txBody>
      </p:sp>
      <p:sp>
        <p:nvSpPr>
          <p:cNvPr id="4" name="Slide Number Placeholder 3"/>
          <p:cNvSpPr>
            <a:spLocks noGrp="1"/>
          </p:cNvSpPr>
          <p:nvPr>
            <p:ph type="sldNum" sz="quarter" idx="10"/>
          </p:nvPr>
        </p:nvSpPr>
        <p:spPr/>
        <p:txBody>
          <a:bodyPr/>
          <a:lstStyle/>
          <a:p>
            <a:fld id="{3CFBE8D6-6028-4E78-BFBF-C592D304CFAA}" type="slidenum">
              <a:rPr lang="en-US" smtClean="0"/>
              <a:t>17</a:t>
            </a:fld>
            <a:endParaRPr lang="en-US"/>
          </a:p>
        </p:txBody>
      </p:sp>
    </p:spTree>
    <p:extLst>
      <p:ext uri="{BB962C8B-B14F-4D97-AF65-F5344CB8AC3E}">
        <p14:creationId xmlns:p14="http://schemas.microsoft.com/office/powerpoint/2010/main" val="2025781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18</a:t>
            </a:fld>
            <a:endParaRPr lang="en-US"/>
          </a:p>
        </p:txBody>
      </p:sp>
    </p:spTree>
    <p:extLst>
      <p:ext uri="{BB962C8B-B14F-4D97-AF65-F5344CB8AC3E}">
        <p14:creationId xmlns:p14="http://schemas.microsoft.com/office/powerpoint/2010/main" val="173741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know the plant life cycles for your second exam. Make sure you know which structures are haploid and which ones a diploid. </a:t>
            </a:r>
          </a:p>
          <a:p>
            <a:endParaRPr lang="en-US" dirty="0"/>
          </a:p>
          <a:p>
            <a:r>
              <a:rPr lang="en-US" dirty="0"/>
              <a:t>Bryophyte:</a:t>
            </a:r>
            <a:r>
              <a:rPr lang="en-US" baseline="0" dirty="0"/>
              <a:t> general term for all non-vascular plants</a:t>
            </a:r>
          </a:p>
          <a:p>
            <a:endParaRPr lang="en-US" baseline="0" dirty="0"/>
          </a:p>
          <a:p>
            <a:r>
              <a:rPr lang="en-US" baseline="0" dirty="0"/>
              <a:t>Flagellated sperm swim to egg within female archegonia</a:t>
            </a:r>
          </a:p>
          <a:p>
            <a:endParaRPr lang="en-US" baseline="0" dirty="0"/>
          </a:p>
          <a:p>
            <a:r>
              <a:rPr lang="en-US" baseline="0" dirty="0"/>
              <a:t>Foot: absorbs nutrients from gametophyte</a:t>
            </a:r>
          </a:p>
          <a:p>
            <a:r>
              <a:rPr lang="en-US" baseline="0" dirty="0"/>
              <a:t>Seta: stalk that conducts nutrients to capsule (sporangium)</a:t>
            </a:r>
          </a:p>
          <a:p>
            <a:r>
              <a:rPr lang="en-US" baseline="0" dirty="0"/>
              <a:t>Capsule: produces haploid spores via meiosis (up to 50 million spores/capsule)</a:t>
            </a:r>
          </a:p>
          <a:p>
            <a:r>
              <a:rPr lang="en-US" baseline="0" dirty="0"/>
              <a:t>Peristome: interlocking, tooth-like structures on top of capsule that opens and closes in response to wet or dry conditions</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19</a:t>
            </a:fld>
            <a:endParaRPr lang="en-US"/>
          </a:p>
        </p:txBody>
      </p:sp>
    </p:spTree>
    <p:extLst>
      <p:ext uri="{BB962C8B-B14F-4D97-AF65-F5344CB8AC3E}">
        <p14:creationId xmlns:p14="http://schemas.microsoft.com/office/powerpoint/2010/main" val="255443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In mosses the antheridia and archegonia are located at the top of the male and female gametophytes. Sperm released from the antheridia swims down the neck of the archegonia to fertilize the egg. Once the egg is fertilized the sporophyte begins to grow out of the female gametophyte. The capsule of the sporophyte at the end of the stalk or seta is where the spores are produced through meiosis. The columella and operculum are part of the sporophyte, so they are diploid, whereas the spores are haploid. Once mature the operculum at the top of the capsule will open releasing the spores. </a:t>
            </a:r>
          </a:p>
        </p:txBody>
      </p:sp>
      <p:sp>
        <p:nvSpPr>
          <p:cNvPr id="4" name="Slide Number Placeholder 3"/>
          <p:cNvSpPr>
            <a:spLocks noGrp="1"/>
          </p:cNvSpPr>
          <p:nvPr>
            <p:ph type="sldNum" sz="quarter" idx="5"/>
          </p:nvPr>
        </p:nvSpPr>
        <p:spPr/>
        <p:txBody>
          <a:bodyPr/>
          <a:lstStyle/>
          <a:p>
            <a:fld id="{30C9A13F-2532-4514-9B76-575BDB19F90A}" type="slidenum">
              <a:rPr lang="en-US" smtClean="0"/>
              <a:t>20</a:t>
            </a:fld>
            <a:endParaRPr lang="en-US"/>
          </a:p>
        </p:txBody>
      </p:sp>
    </p:spTree>
    <p:extLst>
      <p:ext uri="{BB962C8B-B14F-4D97-AF65-F5344CB8AC3E}">
        <p14:creationId xmlns:p14="http://schemas.microsoft.com/office/powerpoint/2010/main" val="3390258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Phenolic compounds aid in UV absorption and delay decay in peatlands</a:t>
            </a:r>
          </a:p>
        </p:txBody>
      </p:sp>
      <p:sp>
        <p:nvSpPr>
          <p:cNvPr id="4" name="Slide Number Placeholder 3"/>
          <p:cNvSpPr>
            <a:spLocks noGrp="1"/>
          </p:cNvSpPr>
          <p:nvPr>
            <p:ph type="sldNum" sz="quarter" idx="10"/>
          </p:nvPr>
        </p:nvSpPr>
        <p:spPr/>
        <p:txBody>
          <a:bodyPr/>
          <a:lstStyle/>
          <a:p>
            <a:fld id="{30C9A13F-2532-4514-9B76-575BDB19F90A}" type="slidenum">
              <a:rPr lang="en-US" smtClean="0"/>
              <a:t>22</a:t>
            </a:fld>
            <a:endParaRPr lang="en-US"/>
          </a:p>
        </p:txBody>
      </p:sp>
    </p:spTree>
    <p:extLst>
      <p:ext uri="{BB962C8B-B14F-4D97-AF65-F5344CB8AC3E}">
        <p14:creationId xmlns:p14="http://schemas.microsoft.com/office/powerpoint/2010/main" val="205870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9A13F-2532-4514-9B76-575BDB19F90A}" type="slidenum">
              <a:rPr lang="en-US" smtClean="0"/>
              <a:t>3</a:t>
            </a:fld>
            <a:endParaRPr lang="en-US"/>
          </a:p>
        </p:txBody>
      </p:sp>
    </p:spTree>
    <p:extLst>
      <p:ext uri="{BB962C8B-B14F-4D97-AF65-F5344CB8AC3E}">
        <p14:creationId xmlns:p14="http://schemas.microsoft.com/office/powerpoint/2010/main" val="4166968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Symbiotic relationship with nitrogen fixing cyanobacteria allows them to colonize open areas with moist soils</a:t>
            </a:r>
          </a:p>
        </p:txBody>
      </p:sp>
      <p:sp>
        <p:nvSpPr>
          <p:cNvPr id="4" name="Slide Number Placeholder 3"/>
          <p:cNvSpPr>
            <a:spLocks noGrp="1"/>
          </p:cNvSpPr>
          <p:nvPr>
            <p:ph type="sldNum" sz="quarter" idx="10"/>
          </p:nvPr>
        </p:nvSpPr>
        <p:spPr/>
        <p:txBody>
          <a:bodyPr/>
          <a:lstStyle/>
          <a:p>
            <a:fld id="{30C9A13F-2532-4514-9B76-575BDB19F90A}" type="slidenum">
              <a:rPr lang="en-US" smtClean="0"/>
              <a:t>23</a:t>
            </a:fld>
            <a:endParaRPr lang="en-US"/>
          </a:p>
        </p:txBody>
      </p:sp>
    </p:spTree>
    <p:extLst>
      <p:ext uri="{BB962C8B-B14F-4D97-AF65-F5344CB8AC3E}">
        <p14:creationId xmlns:p14="http://schemas.microsoft.com/office/powerpoint/2010/main" val="428321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Lignin: polymer that strengthens the cell walls of water-conducting cells. Allowed plants to grow vertically</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24</a:t>
            </a:fld>
            <a:endParaRPr lang="en-US"/>
          </a:p>
        </p:txBody>
      </p:sp>
    </p:spTree>
    <p:extLst>
      <p:ext uri="{BB962C8B-B14F-4D97-AF65-F5344CB8AC3E}">
        <p14:creationId xmlns:p14="http://schemas.microsoft.com/office/powerpoint/2010/main" val="941012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Homo means same and Hetero means different. Ferns and some other seedless vascular plants have bisexual gametophytes that contain both the archegonia and antheridia in a single structure. All seed plants and some vascular seedless plants have heterosporous sporangia, which means the megasporangia (female) and microsporangia (male) are completely different structures. </a:t>
            </a:r>
          </a:p>
        </p:txBody>
      </p:sp>
      <p:sp>
        <p:nvSpPr>
          <p:cNvPr id="4" name="Slide Number Placeholder 3"/>
          <p:cNvSpPr>
            <a:spLocks noGrp="1"/>
          </p:cNvSpPr>
          <p:nvPr>
            <p:ph type="sldNum" sz="quarter" idx="5"/>
          </p:nvPr>
        </p:nvSpPr>
        <p:spPr/>
        <p:txBody>
          <a:bodyPr/>
          <a:lstStyle/>
          <a:p>
            <a:fld id="{30C9A13F-2532-4514-9B76-575BDB19F90A}" type="slidenum">
              <a:rPr lang="en-US" smtClean="0"/>
              <a:t>25</a:t>
            </a:fld>
            <a:endParaRPr lang="en-US"/>
          </a:p>
        </p:txBody>
      </p:sp>
    </p:spTree>
    <p:extLst>
      <p:ext uri="{BB962C8B-B14F-4D97-AF65-F5344CB8AC3E}">
        <p14:creationId xmlns:p14="http://schemas.microsoft.com/office/powerpoint/2010/main" val="2067888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 true mosses</a:t>
            </a:r>
          </a:p>
          <a:p>
            <a:pPr marL="171450" indent="-171450">
              <a:buFont typeface="Arial" panose="020B0604020202020204" pitchFamily="34" charset="0"/>
              <a:buChar char="•"/>
            </a:pPr>
            <a:r>
              <a:rPr lang="en-US" dirty="0"/>
              <a:t>Grew very</a:t>
            </a:r>
            <a:r>
              <a:rPr lang="en-US" baseline="0" dirty="0"/>
              <a:t> large during Carboniferous period (2m diameter and 40m tall)</a:t>
            </a:r>
          </a:p>
          <a:p>
            <a:pPr marL="628650" lvl="1" indent="-171450">
              <a:buFont typeface="Arial" panose="020B0604020202020204" pitchFamily="34" charset="0"/>
              <a:buChar char="•"/>
            </a:pPr>
            <a:r>
              <a:rPr lang="en-US" baseline="0" dirty="0"/>
              <a:t>Extinct when earth’s climate became dryer</a:t>
            </a:r>
            <a:endParaRPr lang="en-US" dirty="0"/>
          </a:p>
          <a:p>
            <a:pPr marL="171450" indent="-171450">
              <a:buFont typeface="Arial" panose="020B0604020202020204" pitchFamily="34" charset="0"/>
              <a:buChar char="•"/>
            </a:pPr>
            <a:r>
              <a:rPr lang="en-US" dirty="0"/>
              <a:t>Many lycophytes are epiphytes (plants that use</a:t>
            </a:r>
            <a:r>
              <a:rPr lang="en-US" baseline="0" dirty="0"/>
              <a:t> other plants as substrate but are not parasitic)</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26</a:t>
            </a:fld>
            <a:endParaRPr lang="en-US"/>
          </a:p>
        </p:txBody>
      </p:sp>
    </p:spTree>
    <p:extLst>
      <p:ext uri="{BB962C8B-B14F-4D97-AF65-F5344CB8AC3E}">
        <p14:creationId xmlns:p14="http://schemas.microsoft.com/office/powerpoint/2010/main" val="312970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The textbook groups the next three phyla under a single phyla called </a:t>
            </a:r>
            <a:r>
              <a:rPr lang="en-US" dirty="0" err="1"/>
              <a:t>Monilophyta</a:t>
            </a:r>
            <a:r>
              <a:rPr lang="en-US" dirty="0"/>
              <a:t>, but we are going to learn them as separate phyla. The ferns belong to the phylum </a:t>
            </a:r>
            <a:r>
              <a:rPr lang="en-US" dirty="0" err="1"/>
              <a:t>Pteropyta</a:t>
            </a:r>
            <a:r>
              <a:rPr lang="en-US" dirty="0"/>
              <a:t>, horse tails belong to </a:t>
            </a:r>
            <a:r>
              <a:rPr lang="en-US" dirty="0" err="1"/>
              <a:t>Sphenophyta</a:t>
            </a:r>
            <a:r>
              <a:rPr lang="en-US" dirty="0"/>
              <a:t>, and Whisk ferns belong to </a:t>
            </a:r>
            <a:r>
              <a:rPr lang="en-US" dirty="0" err="1"/>
              <a:t>Psilophyta</a:t>
            </a:r>
            <a:r>
              <a:rPr lang="en-US" dirty="0"/>
              <a:t>.  Sporophylls</a:t>
            </a:r>
            <a:r>
              <a:rPr lang="en-US" baseline="0" dirty="0"/>
              <a:t> are modified leaves that produce spores</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27</a:t>
            </a:fld>
            <a:endParaRPr lang="en-US"/>
          </a:p>
        </p:txBody>
      </p:sp>
    </p:spTree>
    <p:extLst>
      <p:ext uri="{BB962C8B-B14F-4D97-AF65-F5344CB8AC3E}">
        <p14:creationId xmlns:p14="http://schemas.microsoft.com/office/powerpoint/2010/main" val="1407005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Ferns are homosporous which means they have spores that develop into a single structure with both the antheridia and archegonia. The bisexual gametophyte in ferns is known as the prothallus. The sperm produced in the antheridia will fertilize the egg in the archegonia resulting in a zygote. The zygote will develop into the sporophyte which will grow out of the prothallus (gametophyte). Structures on the bottom of the fern fronds called </a:t>
            </a:r>
            <a:r>
              <a:rPr lang="en-US" dirty="0" err="1"/>
              <a:t>sori</a:t>
            </a:r>
            <a:r>
              <a:rPr lang="en-US" dirty="0"/>
              <a:t> contain sporangia which produce spores. The previous slide has images of </a:t>
            </a:r>
            <a:r>
              <a:rPr lang="en-US" dirty="0" err="1"/>
              <a:t>sori</a:t>
            </a:r>
            <a:r>
              <a:rPr lang="en-US" dirty="0"/>
              <a:t> and the sporangia contained within them. The covering over the </a:t>
            </a:r>
            <a:r>
              <a:rPr lang="en-US" dirty="0" err="1"/>
              <a:t>sori</a:t>
            </a:r>
            <a:r>
              <a:rPr lang="en-US" dirty="0"/>
              <a:t> is called the indusium. </a:t>
            </a:r>
          </a:p>
          <a:p>
            <a:endParaRPr lang="en-US" dirty="0"/>
          </a:p>
          <a:p>
            <a:endParaRPr lang="en-US" dirty="0"/>
          </a:p>
          <a:p>
            <a:r>
              <a:rPr lang="en-US" dirty="0"/>
              <a:t>You need to know the different life cycles for your second exam. Make sure you identify which structures are haploid and which ones are diploid. </a:t>
            </a:r>
          </a:p>
        </p:txBody>
      </p:sp>
      <p:sp>
        <p:nvSpPr>
          <p:cNvPr id="4" name="Slide Number Placeholder 3"/>
          <p:cNvSpPr>
            <a:spLocks noGrp="1"/>
          </p:cNvSpPr>
          <p:nvPr>
            <p:ph type="sldNum" sz="quarter" idx="5"/>
          </p:nvPr>
        </p:nvSpPr>
        <p:spPr/>
        <p:txBody>
          <a:bodyPr/>
          <a:lstStyle/>
          <a:p>
            <a:fld id="{30C9A13F-2532-4514-9B76-575BDB19F90A}" type="slidenum">
              <a:rPr lang="en-US" smtClean="0"/>
              <a:t>28</a:t>
            </a:fld>
            <a:endParaRPr lang="en-US"/>
          </a:p>
        </p:txBody>
      </p:sp>
    </p:spTree>
    <p:extLst>
      <p:ext uri="{BB962C8B-B14F-4D97-AF65-F5344CB8AC3E}">
        <p14:creationId xmlns:p14="http://schemas.microsoft.com/office/powerpoint/2010/main" val="1949819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Microphylls are tiny leaves with a single, unbranched veins. </a:t>
            </a:r>
          </a:p>
        </p:txBody>
      </p:sp>
      <p:sp>
        <p:nvSpPr>
          <p:cNvPr id="4" name="Slide Number Placeholder 3"/>
          <p:cNvSpPr>
            <a:spLocks noGrp="1"/>
          </p:cNvSpPr>
          <p:nvPr>
            <p:ph type="sldNum" sz="quarter" idx="10"/>
          </p:nvPr>
        </p:nvSpPr>
        <p:spPr/>
        <p:txBody>
          <a:bodyPr/>
          <a:lstStyle/>
          <a:p>
            <a:fld id="{30C9A13F-2532-4514-9B76-575BDB19F90A}" type="slidenum">
              <a:rPr lang="en-US" smtClean="0"/>
              <a:t>29</a:t>
            </a:fld>
            <a:endParaRPr lang="en-US"/>
          </a:p>
        </p:txBody>
      </p:sp>
    </p:spTree>
    <p:extLst>
      <p:ext uri="{BB962C8B-B14F-4D97-AF65-F5344CB8AC3E}">
        <p14:creationId xmlns:p14="http://schemas.microsoft.com/office/powerpoint/2010/main" val="3175539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31</a:t>
            </a:fld>
            <a:endParaRPr lang="en-US"/>
          </a:p>
        </p:txBody>
      </p:sp>
    </p:spTree>
    <p:extLst>
      <p:ext uri="{BB962C8B-B14F-4D97-AF65-F5344CB8AC3E}">
        <p14:creationId xmlns:p14="http://schemas.microsoft.com/office/powerpoint/2010/main" val="349902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The process of alternation of generation is an odd concept to think about because it is very different from our own development. In plants, a multicellular structure called a gametophyte produces gametes, egg or sperm, through mitosis. In animals, gametes are produced through meiosis. Once the egg and sperm of the different gametophytes fuse together during fertilization, they form a zygote. The zygote then grows through mitosis to form a multicellular, diploid structure called a sporophyte. The mature sporophyte produces spores through meiosis. Spores are haploid cells that grow through mitosis to form the multicellular, haploid gametophyte, and the cycle continues. </a:t>
            </a:r>
          </a:p>
          <a:p>
            <a:endParaRPr lang="en-US" dirty="0"/>
          </a:p>
          <a:p>
            <a:r>
              <a:rPr lang="en-US" dirty="0"/>
              <a:t>Key points:</a:t>
            </a:r>
            <a:endParaRPr lang="en-US" baseline="0" dirty="0"/>
          </a:p>
          <a:p>
            <a:pPr marL="171450" indent="-171450">
              <a:buFont typeface="Arial" panose="020B0604020202020204" pitchFamily="34" charset="0"/>
              <a:buChar char="•"/>
            </a:pPr>
            <a:r>
              <a:rPr lang="en-US" baseline="0" dirty="0"/>
              <a:t>Both haploid and diploid generations are multicellular</a:t>
            </a:r>
          </a:p>
          <a:p>
            <a:pPr marL="171450" indent="-171450">
              <a:buFont typeface="Arial" panose="020B0604020202020204" pitchFamily="34" charset="0"/>
              <a:buChar char="•"/>
            </a:pPr>
            <a:r>
              <a:rPr lang="en-US" u="none" baseline="0" dirty="0"/>
              <a:t>Meiosis occurs during spore production </a:t>
            </a:r>
            <a:r>
              <a:rPr lang="en-US" b="1" u="none" baseline="0" dirty="0"/>
              <a:t>not</a:t>
            </a:r>
            <a:r>
              <a:rPr lang="en-US" u="none" baseline="0" dirty="0"/>
              <a:t> gamete production</a:t>
            </a:r>
          </a:p>
          <a:p>
            <a:pPr marL="171450" indent="-171450">
              <a:buFont typeface="Arial" panose="020B0604020202020204" pitchFamily="34" charset="0"/>
              <a:buChar char="•"/>
            </a:pPr>
            <a:r>
              <a:rPr lang="en-US" u="none" baseline="0" dirty="0"/>
              <a:t>Gametophyte produce gametes</a:t>
            </a:r>
          </a:p>
          <a:p>
            <a:pPr marL="171450" indent="-171450">
              <a:buFont typeface="Arial" panose="020B0604020202020204" pitchFamily="34" charset="0"/>
              <a:buChar char="•"/>
            </a:pPr>
            <a:r>
              <a:rPr lang="en-US" u="none" baseline="0" dirty="0"/>
              <a:t>Sporophytes produce spores</a:t>
            </a:r>
            <a:endParaRPr lang="en-US" u="none" dirty="0"/>
          </a:p>
        </p:txBody>
      </p:sp>
      <p:sp>
        <p:nvSpPr>
          <p:cNvPr id="4" name="Slide Number Placeholder 3"/>
          <p:cNvSpPr>
            <a:spLocks noGrp="1"/>
          </p:cNvSpPr>
          <p:nvPr>
            <p:ph type="sldNum" sz="quarter" idx="10"/>
          </p:nvPr>
        </p:nvSpPr>
        <p:spPr/>
        <p:txBody>
          <a:bodyPr/>
          <a:lstStyle/>
          <a:p>
            <a:fld id="{30C9A13F-2532-4514-9B76-575BDB19F90A}" type="slidenum">
              <a:rPr lang="en-US" smtClean="0"/>
              <a:t>4</a:t>
            </a:fld>
            <a:endParaRPr lang="en-US"/>
          </a:p>
        </p:txBody>
      </p:sp>
    </p:spTree>
    <p:extLst>
      <p:ext uri="{BB962C8B-B14F-4D97-AF65-F5344CB8AC3E}">
        <p14:creationId xmlns:p14="http://schemas.microsoft.com/office/powerpoint/2010/main" val="241860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zygote grows it is retained within the female gametophyte, and the gametophyte provides the developing zygote with nutrients though the placental transfer cells.</a:t>
            </a:r>
          </a:p>
        </p:txBody>
      </p:sp>
      <p:sp>
        <p:nvSpPr>
          <p:cNvPr id="4" name="Slide Number Placeholder 3"/>
          <p:cNvSpPr>
            <a:spLocks noGrp="1"/>
          </p:cNvSpPr>
          <p:nvPr>
            <p:ph type="sldNum" sz="quarter" idx="5"/>
          </p:nvPr>
        </p:nvSpPr>
        <p:spPr/>
        <p:txBody>
          <a:bodyPr/>
          <a:lstStyle/>
          <a:p>
            <a:fld id="{30C9A13F-2532-4514-9B76-575BDB19F90A}" type="slidenum">
              <a:rPr lang="en-US" smtClean="0"/>
              <a:t>5</a:t>
            </a:fld>
            <a:endParaRPr lang="en-US"/>
          </a:p>
        </p:txBody>
      </p:sp>
    </p:spTree>
    <p:extLst>
      <p:ext uri="{BB962C8B-B14F-4D97-AF65-F5344CB8AC3E}">
        <p14:creationId xmlns:p14="http://schemas.microsoft.com/office/powerpoint/2010/main" val="1323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Sporopollenin: tough outer walls of spores and pollen grains. </a:t>
            </a:r>
          </a:p>
          <a:p>
            <a:pPr marL="171450" indent="-171450">
              <a:buFont typeface="Arial" panose="020B0604020202020204" pitchFamily="34" charset="0"/>
              <a:buChar char="•"/>
            </a:pPr>
            <a:r>
              <a:rPr lang="en-US" dirty="0"/>
              <a:t>Well preserved in soils and sediments. </a:t>
            </a:r>
          </a:p>
          <a:p>
            <a:pPr marL="171450" indent="-171450">
              <a:buFont typeface="Arial" panose="020B0604020202020204" pitchFamily="34" charset="0"/>
              <a:buChar char="•"/>
            </a:pPr>
            <a:r>
              <a:rPr lang="en-US" dirty="0"/>
              <a:t>Often used in determine plant and fungal populations in the past</a:t>
            </a:r>
          </a:p>
        </p:txBody>
      </p:sp>
      <p:sp>
        <p:nvSpPr>
          <p:cNvPr id="4" name="Slide Number Placeholder 3"/>
          <p:cNvSpPr>
            <a:spLocks noGrp="1"/>
          </p:cNvSpPr>
          <p:nvPr>
            <p:ph type="sldNum" sz="quarter" idx="10"/>
          </p:nvPr>
        </p:nvSpPr>
        <p:spPr/>
        <p:txBody>
          <a:bodyPr/>
          <a:lstStyle/>
          <a:p>
            <a:fld id="{30C9A13F-2532-4514-9B76-575BDB19F90A}" type="slidenum">
              <a:rPr lang="en-US" smtClean="0"/>
              <a:t>6</a:t>
            </a:fld>
            <a:endParaRPr lang="en-US"/>
          </a:p>
        </p:txBody>
      </p:sp>
    </p:spTree>
    <p:extLst>
      <p:ext uri="{BB962C8B-B14F-4D97-AF65-F5344CB8AC3E}">
        <p14:creationId xmlns:p14="http://schemas.microsoft.com/office/powerpoint/2010/main" val="1159517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Like the sporangia that produce spores in the sporophyte, the gametophytes have structures known and gametangia that produce the gametes. Archegonia produce eggs, which is usually retained within the gametophyte, and antheridia produce sperm, which leaves the gametophyte to fertilize the egg within the female gametophyte. </a:t>
            </a:r>
          </a:p>
        </p:txBody>
      </p:sp>
      <p:sp>
        <p:nvSpPr>
          <p:cNvPr id="4" name="Slide Number Placeholder 3"/>
          <p:cNvSpPr>
            <a:spLocks noGrp="1"/>
          </p:cNvSpPr>
          <p:nvPr>
            <p:ph type="sldNum" sz="quarter" idx="5"/>
          </p:nvPr>
        </p:nvSpPr>
        <p:spPr/>
        <p:txBody>
          <a:bodyPr/>
          <a:lstStyle/>
          <a:p>
            <a:fld id="{30C9A13F-2532-4514-9B76-575BDB19F90A}" type="slidenum">
              <a:rPr lang="en-US" smtClean="0"/>
              <a:t>7</a:t>
            </a:fld>
            <a:endParaRPr lang="en-US"/>
          </a:p>
        </p:txBody>
      </p:sp>
    </p:spTree>
    <p:extLst>
      <p:ext uri="{BB962C8B-B14F-4D97-AF65-F5344CB8AC3E}">
        <p14:creationId xmlns:p14="http://schemas.microsoft.com/office/powerpoint/2010/main" val="47702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Plants grow at the tips of their shoots and roots in areas known as the apical meristem. Cells go through mitosis in the apical meristem, then the cells elongate causing plant growth. </a:t>
            </a:r>
          </a:p>
        </p:txBody>
      </p:sp>
      <p:sp>
        <p:nvSpPr>
          <p:cNvPr id="4" name="Slide Number Placeholder 3"/>
          <p:cNvSpPr>
            <a:spLocks noGrp="1"/>
          </p:cNvSpPr>
          <p:nvPr>
            <p:ph type="sldNum" sz="quarter" idx="5"/>
          </p:nvPr>
        </p:nvSpPr>
        <p:spPr/>
        <p:txBody>
          <a:bodyPr/>
          <a:lstStyle/>
          <a:p>
            <a:fld id="{30C9A13F-2532-4514-9B76-575BDB19F90A}" type="slidenum">
              <a:rPr lang="en-US" smtClean="0"/>
              <a:t>8</a:t>
            </a:fld>
            <a:endParaRPr lang="en-US"/>
          </a:p>
        </p:txBody>
      </p:sp>
    </p:spTree>
    <p:extLst>
      <p:ext uri="{BB962C8B-B14F-4D97-AF65-F5344CB8AC3E}">
        <p14:creationId xmlns:p14="http://schemas.microsoft.com/office/powerpoint/2010/main" val="425662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adaptations for life on land are found in most but not all terrestrial</a:t>
            </a:r>
            <a:r>
              <a:rPr lang="en-US" baseline="0" dirty="0"/>
              <a:t> plants.</a:t>
            </a:r>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9</a:t>
            </a:fld>
            <a:endParaRPr lang="en-US"/>
          </a:p>
        </p:txBody>
      </p:sp>
    </p:spTree>
    <p:extLst>
      <p:ext uri="{BB962C8B-B14F-4D97-AF65-F5344CB8AC3E}">
        <p14:creationId xmlns:p14="http://schemas.microsoft.com/office/powerpoint/2010/main" val="313762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learn the different plant divisions (phyla) in this lecture and the next. One of your possible essay questions is to draw the plant phylogeny and include the locations for the evolution of vascular tissue, seeds, and flowers.  </a:t>
            </a:r>
          </a:p>
          <a:p>
            <a:endParaRPr lang="en-US" dirty="0"/>
          </a:p>
        </p:txBody>
      </p:sp>
      <p:sp>
        <p:nvSpPr>
          <p:cNvPr id="4" name="Slide Number Placeholder 3"/>
          <p:cNvSpPr>
            <a:spLocks noGrp="1"/>
          </p:cNvSpPr>
          <p:nvPr>
            <p:ph type="sldNum" sz="quarter" idx="10"/>
          </p:nvPr>
        </p:nvSpPr>
        <p:spPr/>
        <p:txBody>
          <a:bodyPr/>
          <a:lstStyle/>
          <a:p>
            <a:fld id="{30C9A13F-2532-4514-9B76-575BDB19F90A}" type="slidenum">
              <a:rPr lang="en-US" smtClean="0"/>
              <a:t>10</a:t>
            </a:fld>
            <a:endParaRPr lang="en-US"/>
          </a:p>
        </p:txBody>
      </p:sp>
    </p:spTree>
    <p:extLst>
      <p:ext uri="{BB962C8B-B14F-4D97-AF65-F5344CB8AC3E}">
        <p14:creationId xmlns:p14="http://schemas.microsoft.com/office/powerpoint/2010/main" val="169518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65747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49849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2778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201427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45614-882F-4EA3-A3D6-9EBC999EE2F6}"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3086364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3/19/2020</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905166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3904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042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2253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5223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8673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8032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3/19/2020</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3258433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3/19/2020</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58250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jpeg"/><Relationship Id="rId11" Type="http://schemas.openxmlformats.org/officeDocument/2006/relationships/image" Target="../media/image7.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6.m4a"/><Relationship Id="rId7" Type="http://schemas.openxmlformats.org/officeDocument/2006/relationships/image" Target="../media/image3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18.xml"/><Relationship Id="rId11"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39.png"/><Relationship Id="rId4" Type="http://schemas.openxmlformats.org/officeDocument/2006/relationships/audio" Target="../media/media6.m4a"/><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3.xml"/><Relationship Id="rId7" Type="http://schemas.openxmlformats.org/officeDocument/2006/relationships/image" Target="../media/image5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24.xm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Plant Diversity I</a:t>
            </a:r>
          </a:p>
        </p:txBody>
      </p:sp>
      <p:sp>
        <p:nvSpPr>
          <p:cNvPr id="5" name="Subtitle 4"/>
          <p:cNvSpPr>
            <a:spLocks noGrp="1"/>
          </p:cNvSpPr>
          <p:nvPr>
            <p:ph type="subTitle" idx="1"/>
          </p:nvPr>
        </p:nvSpPr>
        <p:spPr/>
        <p:txBody>
          <a:bodyPr/>
          <a:lstStyle/>
          <a:p>
            <a:r>
              <a:rPr lang="en-US" dirty="0"/>
              <a:t>Chapter 29</a:t>
            </a:r>
          </a:p>
        </p:txBody>
      </p:sp>
      <p:sp>
        <p:nvSpPr>
          <p:cNvPr id="2" name="Rectangle 1"/>
          <p:cNvSpPr/>
          <p:nvPr/>
        </p:nvSpPr>
        <p:spPr>
          <a:xfrm>
            <a:off x="711200" y="669221"/>
            <a:ext cx="10566400" cy="2062103"/>
          </a:xfrm>
          <a:prstGeom prst="rect">
            <a:avLst/>
          </a:prstGeom>
        </p:spPr>
        <p:txBody>
          <a:bodyPr wrap="square">
            <a:spAutoFit/>
          </a:bodyPr>
          <a:lstStyle/>
          <a:p>
            <a:pPr algn="ctr"/>
            <a:r>
              <a:rPr lang="en-US" sz="3200" dirty="0">
                <a:solidFill>
                  <a:prstClr val="black"/>
                </a:solidFill>
              </a:rPr>
              <a:t>“Man is the most insane species. He worships an invisible God and destroys a visible Nature. Unaware that this Nature he’s destroying is this God he’s worshipping.”</a:t>
            </a:r>
          </a:p>
          <a:p>
            <a:pPr algn="ctr"/>
            <a:r>
              <a:rPr lang="en-US" sz="3200" dirty="0">
                <a:solidFill>
                  <a:prstClr val="black"/>
                </a:solidFill>
              </a:rPr>
              <a:t> — Hubert Reeves</a:t>
            </a:r>
          </a:p>
        </p:txBody>
      </p:sp>
    </p:spTree>
    <p:extLst>
      <p:ext uri="{BB962C8B-B14F-4D97-AF65-F5344CB8AC3E}">
        <p14:creationId xmlns:p14="http://schemas.microsoft.com/office/powerpoint/2010/main" val="1227505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p:spPr>
        <p:txBody>
          <a:bodyPr>
            <a:normAutofit/>
          </a:bodyPr>
          <a:lstStyle/>
          <a:p>
            <a:pPr algn="ctr"/>
            <a:r>
              <a:rPr lang="en-US" sz="4400" dirty="0"/>
              <a:t>Plant Evolution</a:t>
            </a:r>
          </a:p>
        </p:txBody>
      </p:sp>
      <p:pic>
        <p:nvPicPr>
          <p:cNvPr id="23" name="Picture 4" descr="29_07_PlantEvolution-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4637" y="1233376"/>
            <a:ext cx="9102725" cy="509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2658139" y="4327452"/>
            <a:ext cx="882503" cy="461665"/>
          </a:xfrm>
          <a:prstGeom prst="rect">
            <a:avLst/>
          </a:prstGeom>
          <a:noFill/>
        </p:spPr>
        <p:txBody>
          <a:bodyPr wrap="square" rtlCol="0">
            <a:spAutoFit/>
          </a:bodyPr>
          <a:lstStyle/>
          <a:p>
            <a:pPr algn="ctr"/>
            <a:r>
              <a:rPr lang="en-US" sz="1200" b="1" dirty="0"/>
              <a:t>Vascular tissue</a:t>
            </a:r>
          </a:p>
        </p:txBody>
      </p:sp>
      <p:sp>
        <p:nvSpPr>
          <p:cNvPr id="25" name="TextBox 24"/>
          <p:cNvSpPr txBox="1"/>
          <p:nvPr/>
        </p:nvSpPr>
        <p:spPr>
          <a:xfrm>
            <a:off x="4203405" y="5206960"/>
            <a:ext cx="882503" cy="276999"/>
          </a:xfrm>
          <a:prstGeom prst="rect">
            <a:avLst/>
          </a:prstGeom>
          <a:noFill/>
        </p:spPr>
        <p:txBody>
          <a:bodyPr wrap="square" rtlCol="0">
            <a:spAutoFit/>
          </a:bodyPr>
          <a:lstStyle/>
          <a:p>
            <a:r>
              <a:rPr lang="en-US" sz="1200" b="1" dirty="0"/>
              <a:t>Seeds</a:t>
            </a:r>
          </a:p>
        </p:txBody>
      </p:sp>
      <p:sp>
        <p:nvSpPr>
          <p:cNvPr id="26" name="TextBox 25"/>
          <p:cNvSpPr txBox="1"/>
          <p:nvPr/>
        </p:nvSpPr>
        <p:spPr>
          <a:xfrm>
            <a:off x="5759301" y="5057552"/>
            <a:ext cx="882503" cy="276999"/>
          </a:xfrm>
          <a:prstGeom prst="rect">
            <a:avLst/>
          </a:prstGeom>
          <a:noFill/>
        </p:spPr>
        <p:txBody>
          <a:bodyPr wrap="square" rtlCol="0">
            <a:spAutoFit/>
          </a:bodyPr>
          <a:lstStyle/>
          <a:p>
            <a:r>
              <a:rPr lang="en-US" sz="1200" b="1" dirty="0"/>
              <a:t>Flowers</a:t>
            </a:r>
          </a:p>
        </p:txBody>
      </p:sp>
      <p:cxnSp>
        <p:nvCxnSpPr>
          <p:cNvPr id="30" name="Straight Connector 29"/>
          <p:cNvCxnSpPr/>
          <p:nvPr/>
        </p:nvCxnSpPr>
        <p:spPr>
          <a:xfrm flipH="1">
            <a:off x="6113720" y="5289213"/>
            <a:ext cx="3544" cy="230833"/>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flipH="1">
            <a:off x="3317358" y="4173279"/>
            <a:ext cx="3544" cy="230833"/>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H="1">
            <a:off x="4522381" y="5001167"/>
            <a:ext cx="3544" cy="23083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9806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Plant Phyla (Divisions)</a:t>
            </a:r>
          </a:p>
        </p:txBody>
      </p:sp>
      <p:pic>
        <p:nvPicPr>
          <p:cNvPr id="4" name="Picture 3"/>
          <p:cNvPicPr>
            <a:picLocks noChangeAspect="1"/>
          </p:cNvPicPr>
          <p:nvPr/>
        </p:nvPicPr>
        <p:blipFill>
          <a:blip r:embed="rId3"/>
          <a:stretch>
            <a:fillRect/>
          </a:stretch>
        </p:blipFill>
        <p:spPr>
          <a:xfrm>
            <a:off x="911362" y="1271075"/>
            <a:ext cx="4427020" cy="5060745"/>
          </a:xfrm>
          <a:prstGeom prst="rect">
            <a:avLst/>
          </a:prstGeom>
        </p:spPr>
      </p:pic>
      <p:pic>
        <p:nvPicPr>
          <p:cNvPr id="6" name="Picture 5"/>
          <p:cNvPicPr>
            <a:picLocks noChangeAspect="1"/>
          </p:cNvPicPr>
          <p:nvPr/>
        </p:nvPicPr>
        <p:blipFill>
          <a:blip r:embed="rId4"/>
          <a:stretch>
            <a:fillRect/>
          </a:stretch>
        </p:blipFill>
        <p:spPr>
          <a:xfrm>
            <a:off x="5837442" y="2301259"/>
            <a:ext cx="5915025" cy="3000375"/>
          </a:xfrm>
          <a:prstGeom prst="rect">
            <a:avLst/>
          </a:prstGeom>
        </p:spPr>
      </p:pic>
    </p:spTree>
    <p:extLst>
      <p:ext uri="{BB962C8B-B14F-4D97-AF65-F5344CB8AC3E}">
        <p14:creationId xmlns:p14="http://schemas.microsoft.com/office/powerpoint/2010/main" val="52978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Classification of Seedless Plants</a:t>
            </a:r>
          </a:p>
        </p:txBody>
      </p:sp>
      <p:sp>
        <p:nvSpPr>
          <p:cNvPr id="15363" name="Rectangle 3"/>
          <p:cNvSpPr>
            <a:spLocks noGrp="1" noChangeArrowheads="1"/>
          </p:cNvSpPr>
          <p:nvPr>
            <p:ph sz="quarter" idx="1"/>
          </p:nvPr>
        </p:nvSpPr>
        <p:spPr>
          <a:xfrm>
            <a:off x="609600" y="1236345"/>
            <a:ext cx="4909457" cy="4937760"/>
          </a:xfrm>
        </p:spPr>
        <p:txBody>
          <a:bodyPr>
            <a:normAutofit/>
          </a:bodyPr>
          <a:lstStyle/>
          <a:p>
            <a:pPr marL="0" indent="0">
              <a:buNone/>
            </a:pPr>
            <a:r>
              <a:rPr lang="en-US" sz="3200" dirty="0"/>
              <a:t>Nonvascular, Seedless Plants</a:t>
            </a:r>
          </a:p>
          <a:p>
            <a:pPr lvl="1"/>
            <a:r>
              <a:rPr lang="en-US" sz="2800" dirty="0"/>
              <a:t>Bryophyta</a:t>
            </a:r>
          </a:p>
          <a:p>
            <a:pPr lvl="2"/>
            <a:r>
              <a:rPr lang="en-US" sz="2800" dirty="0"/>
              <a:t>Mosses</a:t>
            </a:r>
          </a:p>
          <a:p>
            <a:pPr lvl="1"/>
            <a:r>
              <a:rPr lang="en-US" sz="2800" dirty="0"/>
              <a:t>Hepatophyta</a:t>
            </a:r>
          </a:p>
          <a:p>
            <a:pPr lvl="2"/>
            <a:r>
              <a:rPr lang="en-US" sz="2800" dirty="0"/>
              <a:t>Liverworts</a:t>
            </a:r>
          </a:p>
          <a:p>
            <a:pPr lvl="1"/>
            <a:r>
              <a:rPr lang="en-US" sz="2800" dirty="0"/>
              <a:t>Anthocerophyta</a:t>
            </a:r>
          </a:p>
          <a:p>
            <a:pPr lvl="2"/>
            <a:r>
              <a:rPr lang="en-US" sz="2800" dirty="0"/>
              <a:t>Hornworts</a:t>
            </a:r>
          </a:p>
        </p:txBody>
      </p:sp>
      <p:sp>
        <p:nvSpPr>
          <p:cNvPr id="15364" name="Rectangle 4"/>
          <p:cNvSpPr>
            <a:spLocks noGrp="1" noChangeArrowheads="1"/>
          </p:cNvSpPr>
          <p:nvPr>
            <p:ph type="body" sz="half" idx="4294967295"/>
          </p:nvPr>
        </p:nvSpPr>
        <p:spPr>
          <a:xfrm>
            <a:off x="6096001" y="1236345"/>
            <a:ext cx="5894438" cy="4937760"/>
          </a:xfrm>
        </p:spPr>
        <p:txBody>
          <a:bodyPr>
            <a:normAutofit/>
          </a:bodyPr>
          <a:lstStyle/>
          <a:p>
            <a:pPr marL="0" indent="0">
              <a:buNone/>
            </a:pPr>
            <a:r>
              <a:rPr lang="en-US" sz="3200" dirty="0"/>
              <a:t>Vascular, Seedless plants</a:t>
            </a:r>
          </a:p>
          <a:p>
            <a:pPr lvl="1"/>
            <a:r>
              <a:rPr lang="en-US" sz="2800" dirty="0"/>
              <a:t>Lycophyta</a:t>
            </a:r>
          </a:p>
          <a:p>
            <a:pPr lvl="2"/>
            <a:r>
              <a:rPr lang="en-US" sz="2800" dirty="0"/>
              <a:t>Club mosses</a:t>
            </a:r>
          </a:p>
          <a:p>
            <a:pPr lvl="1"/>
            <a:r>
              <a:rPr lang="en-US" sz="2800" dirty="0"/>
              <a:t>Psilophyta</a:t>
            </a:r>
          </a:p>
          <a:p>
            <a:pPr lvl="2"/>
            <a:r>
              <a:rPr lang="en-US" sz="2800" dirty="0"/>
              <a:t>Whiskferns</a:t>
            </a:r>
          </a:p>
          <a:p>
            <a:pPr lvl="1"/>
            <a:r>
              <a:rPr lang="en-US" sz="2800" dirty="0"/>
              <a:t>Spenophyta</a:t>
            </a:r>
          </a:p>
          <a:p>
            <a:pPr lvl="2"/>
            <a:r>
              <a:rPr lang="en-US" sz="2800" dirty="0"/>
              <a:t>Horsetails</a:t>
            </a:r>
          </a:p>
          <a:p>
            <a:pPr lvl="1"/>
            <a:r>
              <a:rPr lang="en-US" sz="2800" dirty="0"/>
              <a:t>Pterophyta</a:t>
            </a:r>
          </a:p>
          <a:p>
            <a:pPr lvl="2"/>
            <a:r>
              <a:rPr lang="en-US" sz="2800" dirty="0"/>
              <a:t>Ferns</a:t>
            </a:r>
          </a:p>
        </p:txBody>
      </p:sp>
    </p:spTree>
    <p:extLst>
      <p:ext uri="{BB962C8B-B14F-4D97-AF65-F5344CB8AC3E}">
        <p14:creationId xmlns:p14="http://schemas.microsoft.com/office/powerpoint/2010/main" val="84623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093302" cy="990600"/>
          </a:xfrm>
        </p:spPr>
        <p:txBody>
          <a:bodyPr>
            <a:noAutofit/>
          </a:bodyPr>
          <a:lstStyle/>
          <a:p>
            <a:r>
              <a:rPr lang="en-US" sz="3600" dirty="0"/>
              <a:t>Characteristics of Seedless, Non-vascular Plants</a:t>
            </a:r>
          </a:p>
        </p:txBody>
      </p:sp>
      <p:sp>
        <p:nvSpPr>
          <p:cNvPr id="3" name="Content Placeholder 2"/>
          <p:cNvSpPr>
            <a:spLocks noGrp="1"/>
          </p:cNvSpPr>
          <p:nvPr>
            <p:ph sz="quarter" idx="1"/>
          </p:nvPr>
        </p:nvSpPr>
        <p:spPr>
          <a:xfrm>
            <a:off x="609600" y="1355926"/>
            <a:ext cx="5588000" cy="4801033"/>
          </a:xfrm>
        </p:spPr>
        <p:txBody>
          <a:bodyPr>
            <a:noAutofit/>
          </a:bodyPr>
          <a:lstStyle/>
          <a:p>
            <a:pPr>
              <a:spcAft>
                <a:spcPts val="1200"/>
              </a:spcAft>
            </a:pPr>
            <a:r>
              <a:rPr lang="en-US" sz="2800" u="sng" dirty="0"/>
              <a:t>Gametophyte</a:t>
            </a:r>
            <a:r>
              <a:rPr lang="en-US" sz="2800" dirty="0"/>
              <a:t> generation dominant</a:t>
            </a:r>
          </a:p>
          <a:p>
            <a:pPr>
              <a:spcAft>
                <a:spcPts val="1200"/>
              </a:spcAft>
            </a:pPr>
            <a:r>
              <a:rPr lang="en-US" sz="2800" dirty="0"/>
              <a:t>No </a:t>
            </a:r>
            <a:r>
              <a:rPr lang="en-US" sz="2800" u="sng" dirty="0"/>
              <a:t>true leaves, stems or roots</a:t>
            </a:r>
          </a:p>
          <a:p>
            <a:pPr lvl="1">
              <a:spcAft>
                <a:spcPts val="1200"/>
              </a:spcAft>
            </a:pPr>
            <a:r>
              <a:rPr lang="en-US" sz="2800" b="1" dirty="0"/>
              <a:t>Rhizoids</a:t>
            </a:r>
            <a:r>
              <a:rPr lang="en-US" sz="2800" dirty="0"/>
              <a:t>: tubular or filamentous cells that anchor the thallus</a:t>
            </a:r>
          </a:p>
          <a:p>
            <a:pPr marL="274320" lvl="1">
              <a:spcBef>
                <a:spcPts val="600"/>
              </a:spcBef>
              <a:spcAft>
                <a:spcPts val="1200"/>
              </a:spcAft>
              <a:buClr>
                <a:schemeClr val="accent1"/>
              </a:buClr>
            </a:pPr>
            <a:r>
              <a:rPr lang="en-US" sz="2800" b="1" u="sng" dirty="0">
                <a:solidFill>
                  <a:schemeClr val="tx1"/>
                </a:solidFill>
              </a:rPr>
              <a:t>Thallus</a:t>
            </a:r>
            <a:r>
              <a:rPr lang="en-US" sz="2800" b="1" dirty="0">
                <a:solidFill>
                  <a:schemeClr val="tx1"/>
                </a:solidFill>
              </a:rPr>
              <a:t>:</a:t>
            </a:r>
            <a:r>
              <a:rPr lang="en-US" sz="2800" dirty="0">
                <a:solidFill>
                  <a:schemeClr val="tx1"/>
                </a:solidFill>
              </a:rPr>
              <a:t> flat vegetative body lacking vascular tissue</a:t>
            </a:r>
          </a:p>
          <a:p>
            <a:pPr>
              <a:spcAft>
                <a:spcPts val="1200"/>
              </a:spcAft>
            </a:pPr>
            <a:r>
              <a:rPr lang="en-US" sz="2800" dirty="0"/>
              <a:t>Flagellated sperm</a:t>
            </a:r>
          </a:p>
          <a:p>
            <a:pPr lvl="1">
              <a:spcAft>
                <a:spcPts val="1200"/>
              </a:spcAft>
            </a:pPr>
            <a:endParaRPr lang="en-US" sz="2800" dirty="0"/>
          </a:p>
        </p:txBody>
      </p:sp>
      <p:pic>
        <p:nvPicPr>
          <p:cNvPr id="6150" name="Picture 6" descr="http://www.ucmp.berkeley.edu/plants/hornwortyou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5900" y="2680810"/>
            <a:ext cx="2919412" cy="1822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blogs.scientificamerican.com/artful-amoeba/files/2013/05/Mosses_on_a_tombstone_wiki_cc_-ndrwfg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3525" y="4191000"/>
            <a:ext cx="2774585" cy="184972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mnofwv.org/yahoo_site_admin/assets/images/liverwort_2.87134905_st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3525" y="1355927"/>
            <a:ext cx="2670175" cy="182804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FF1BE9D0-BB53-4349-891E-912415B236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5690181"/>
            <a:ext cx="609600" cy="609600"/>
          </a:xfrm>
          <a:prstGeom prst="rect">
            <a:avLst/>
          </a:prstGeom>
        </p:spPr>
      </p:pic>
    </p:spTree>
    <p:extLst>
      <p:ext uri="{BB962C8B-B14F-4D97-AF65-F5344CB8AC3E}">
        <p14:creationId xmlns:p14="http://schemas.microsoft.com/office/powerpoint/2010/main" val="356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Hepatophyta</a:t>
            </a:r>
          </a:p>
        </p:txBody>
      </p:sp>
      <p:sp>
        <p:nvSpPr>
          <p:cNvPr id="3" name="Content Placeholder 2"/>
          <p:cNvSpPr>
            <a:spLocks noGrp="1"/>
          </p:cNvSpPr>
          <p:nvPr>
            <p:ph sz="quarter" idx="1"/>
          </p:nvPr>
        </p:nvSpPr>
        <p:spPr>
          <a:xfrm>
            <a:off x="609600" y="1283486"/>
            <a:ext cx="5791200" cy="5066514"/>
          </a:xfrm>
        </p:spPr>
        <p:txBody>
          <a:bodyPr>
            <a:normAutofit/>
          </a:bodyPr>
          <a:lstStyle/>
          <a:p>
            <a:pPr>
              <a:spcAft>
                <a:spcPts val="600"/>
              </a:spcAft>
            </a:pPr>
            <a:r>
              <a:rPr lang="en-US" sz="2800" dirty="0"/>
              <a:t>Liverworts</a:t>
            </a:r>
          </a:p>
          <a:p>
            <a:pPr>
              <a:spcAft>
                <a:spcPts val="600"/>
              </a:spcAft>
            </a:pPr>
            <a:r>
              <a:rPr lang="en-US" sz="2800" dirty="0"/>
              <a:t>Name refers to the liver shaped gametophyte</a:t>
            </a:r>
          </a:p>
          <a:p>
            <a:pPr lvl="1">
              <a:spcAft>
                <a:spcPts val="600"/>
              </a:spcAft>
            </a:pPr>
            <a:r>
              <a:rPr lang="en-US" sz="2400" i="1" dirty="0"/>
              <a:t>Hepaticus</a:t>
            </a:r>
            <a:r>
              <a:rPr lang="en-US" sz="2400" dirty="0"/>
              <a:t> = liver</a:t>
            </a:r>
            <a:endParaRPr lang="en-US" sz="1600" dirty="0"/>
          </a:p>
          <a:p>
            <a:pPr>
              <a:spcAft>
                <a:spcPts val="600"/>
              </a:spcAft>
            </a:pPr>
            <a:r>
              <a:rPr lang="en-US" sz="2800" dirty="0"/>
              <a:t>Gametophyte dominant </a:t>
            </a:r>
            <a:endParaRPr lang="en-US" sz="1400" dirty="0"/>
          </a:p>
          <a:p>
            <a:r>
              <a:rPr lang="en-US" sz="2800" dirty="0"/>
              <a:t>No true leaves, roots or stems</a:t>
            </a:r>
            <a:endParaRPr lang="en-US" sz="1400" dirty="0"/>
          </a:p>
          <a:p>
            <a:pPr lvl="1">
              <a:spcAft>
                <a:spcPts val="600"/>
              </a:spcAft>
            </a:pPr>
            <a:r>
              <a:rPr lang="en-US" sz="2400" dirty="0"/>
              <a:t>Rhizoids</a:t>
            </a:r>
            <a:endParaRPr lang="en-US" sz="1400" dirty="0"/>
          </a:p>
          <a:p>
            <a:r>
              <a:rPr lang="en-US" sz="2800" dirty="0"/>
              <a:t>Two forms</a:t>
            </a:r>
          </a:p>
          <a:p>
            <a:pPr lvl="1"/>
            <a:r>
              <a:rPr lang="en-US" sz="2400" dirty="0"/>
              <a:t>Leafy (80%)</a:t>
            </a:r>
          </a:p>
          <a:p>
            <a:pPr lvl="1"/>
            <a:r>
              <a:rPr lang="en-US" sz="2400" dirty="0" err="1"/>
              <a:t>Thalloid</a:t>
            </a:r>
            <a:r>
              <a:rPr lang="en-US" sz="2400" dirty="0"/>
              <a:t> (20%)</a:t>
            </a:r>
          </a:p>
          <a:p>
            <a:pPr lvl="1">
              <a:spcAft>
                <a:spcPts val="600"/>
              </a:spcAft>
            </a:pPr>
            <a:endParaRPr lang="en-US" sz="1600" dirty="0"/>
          </a:p>
          <a:p>
            <a:pPr marL="0" indent="0">
              <a:spcAft>
                <a:spcPts val="600"/>
              </a:spcAft>
              <a:buNone/>
            </a:pPr>
            <a:endParaRPr lang="en-US" sz="2800" dirty="0"/>
          </a:p>
          <a:p>
            <a:pPr>
              <a:spcAft>
                <a:spcPts val="600"/>
              </a:spcAft>
            </a:pPr>
            <a:endParaRPr lang="en-US" sz="2800" dirty="0"/>
          </a:p>
          <a:p>
            <a:pPr>
              <a:spcAft>
                <a:spcPts val="600"/>
              </a:spcAft>
            </a:pPr>
            <a:endParaRPr lang="en-US" sz="2800" dirty="0"/>
          </a:p>
        </p:txBody>
      </p:sp>
      <p:pic>
        <p:nvPicPr>
          <p:cNvPr id="4" name="Picture 3"/>
          <p:cNvPicPr>
            <a:picLocks noChangeAspect="1"/>
          </p:cNvPicPr>
          <p:nvPr/>
        </p:nvPicPr>
        <p:blipFill>
          <a:blip r:embed="rId3"/>
          <a:stretch>
            <a:fillRect/>
          </a:stretch>
        </p:blipFill>
        <p:spPr>
          <a:xfrm>
            <a:off x="7803714" y="3712498"/>
            <a:ext cx="3355590" cy="2365976"/>
          </a:xfrm>
          <a:prstGeom prst="rect">
            <a:avLst/>
          </a:prstGeom>
        </p:spPr>
      </p:pic>
      <p:pic>
        <p:nvPicPr>
          <p:cNvPr id="2050" name="Picture 2" descr="http://1.bp.blogspot.com/-SiISbi1yPmY/UIIKHpIWq2I/AAAAAAAAA30/mjNCL9IZwgc/s1600/BIH+Liverwort+image,+OS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3714" y="1282502"/>
            <a:ext cx="3311187" cy="220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57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Hepatophyta Reproduction</a:t>
            </a:r>
          </a:p>
        </p:txBody>
      </p:sp>
      <p:sp>
        <p:nvSpPr>
          <p:cNvPr id="3" name="Content Placeholder 2"/>
          <p:cNvSpPr>
            <a:spLocks noGrp="1"/>
          </p:cNvSpPr>
          <p:nvPr>
            <p:ph sz="quarter" idx="1"/>
          </p:nvPr>
        </p:nvSpPr>
        <p:spPr>
          <a:xfrm>
            <a:off x="388307" y="1511300"/>
            <a:ext cx="3816617" cy="4645660"/>
          </a:xfrm>
        </p:spPr>
        <p:txBody>
          <a:bodyPr>
            <a:normAutofit/>
          </a:bodyPr>
          <a:lstStyle/>
          <a:p>
            <a:pPr marL="0" indent="0">
              <a:buNone/>
            </a:pPr>
            <a:r>
              <a:rPr lang="en-US" sz="2800" b="1" dirty="0"/>
              <a:t>Reproduction</a:t>
            </a:r>
          </a:p>
          <a:p>
            <a:r>
              <a:rPr lang="en-US" sz="2800" dirty="0"/>
              <a:t>Sexual</a:t>
            </a:r>
          </a:p>
          <a:p>
            <a:pPr lvl="1"/>
            <a:r>
              <a:rPr lang="en-US" sz="2400" dirty="0"/>
              <a:t>Sporophyte develops on female gametophyte</a:t>
            </a:r>
          </a:p>
          <a:p>
            <a:pPr marL="594360" lvl="2" indent="0">
              <a:buNone/>
            </a:pPr>
            <a:endParaRPr lang="en-US" sz="2400" dirty="0"/>
          </a:p>
          <a:p>
            <a:pPr marL="0" indent="0">
              <a:buNone/>
            </a:pPr>
            <a:endParaRPr lang="en-US" sz="2800" dirty="0"/>
          </a:p>
          <a:p>
            <a:r>
              <a:rPr lang="en-US" sz="2800" dirty="0"/>
              <a:t>Asexual</a:t>
            </a:r>
          </a:p>
          <a:p>
            <a:pPr lvl="1"/>
            <a:r>
              <a:rPr lang="en-US" sz="2400" u="sng" dirty="0"/>
              <a:t>Gemmae cups</a:t>
            </a:r>
          </a:p>
          <a:p>
            <a:endParaRPr lang="en-US" sz="2800" dirty="0"/>
          </a:p>
        </p:txBody>
      </p:sp>
      <p:pic>
        <p:nvPicPr>
          <p:cNvPr id="1026" name="Picture 2" descr="http://www.bio.miami.edu/dana/pix/archego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449" y="1291035"/>
            <a:ext cx="2171086" cy="19057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io1152.nicerweb.com/Locked/media/ch29/29_05Gam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989" y="1311860"/>
            <a:ext cx="4559888" cy="284678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0177111" y="2114550"/>
            <a:ext cx="574608" cy="1672175"/>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9255295" y="2074539"/>
            <a:ext cx="806314" cy="1712186"/>
          </a:xfrm>
          <a:prstGeom prst="line">
            <a:avLst/>
          </a:prstGeom>
        </p:spPr>
        <p:style>
          <a:lnRef idx="2">
            <a:schemeClr val="dk1"/>
          </a:lnRef>
          <a:fillRef idx="0">
            <a:schemeClr val="dk1"/>
          </a:fillRef>
          <a:effectRef idx="1">
            <a:schemeClr val="dk1"/>
          </a:effectRef>
          <a:fontRef idx="minor">
            <a:schemeClr val="tx1"/>
          </a:fontRef>
        </p:style>
      </p:cxnSp>
      <p:pic>
        <p:nvPicPr>
          <p:cNvPr id="5" name="Picture 4"/>
          <p:cNvPicPr>
            <a:picLocks noChangeAspect="1"/>
          </p:cNvPicPr>
          <p:nvPr/>
        </p:nvPicPr>
        <p:blipFill>
          <a:blip r:embed="rId5"/>
          <a:stretch>
            <a:fillRect/>
          </a:stretch>
        </p:blipFill>
        <p:spPr>
          <a:xfrm>
            <a:off x="9191790" y="3786725"/>
            <a:ext cx="2787941" cy="2444737"/>
          </a:xfrm>
          <a:prstGeom prst="rect">
            <a:avLst/>
          </a:prstGeom>
        </p:spPr>
      </p:pic>
      <p:sp>
        <p:nvSpPr>
          <p:cNvPr id="16" name="Left-Right Arrow 15"/>
          <p:cNvSpPr/>
          <p:nvPr/>
        </p:nvSpPr>
        <p:spPr>
          <a:xfrm>
            <a:off x="8267178" y="1891430"/>
            <a:ext cx="1089764" cy="35247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cdn.c.photoshelter.com/img-get/I0000PX.WS6bCsOM/s/880/880/AH-Liverwort-gemmae-cups-87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989" y="4485954"/>
            <a:ext cx="2505086" cy="1671006"/>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p:cNvSpPr/>
          <p:nvPr/>
        </p:nvSpPr>
        <p:spPr>
          <a:xfrm>
            <a:off x="9076265" y="3988087"/>
            <a:ext cx="754912" cy="1725005"/>
          </a:xfrm>
          <a:prstGeom prst="leftBrace">
            <a:avLst>
              <a:gd name="adj1" fmla="val 8333"/>
              <a:gd name="adj2" fmla="val 4699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807330" y="4581067"/>
            <a:ext cx="1447965" cy="369332"/>
          </a:xfrm>
          <a:prstGeom prst="rect">
            <a:avLst/>
          </a:prstGeom>
          <a:noFill/>
        </p:spPr>
        <p:txBody>
          <a:bodyPr wrap="square" rtlCol="0">
            <a:spAutoFit/>
          </a:bodyPr>
          <a:lstStyle/>
          <a:p>
            <a:r>
              <a:rPr lang="en-US" dirty="0"/>
              <a:t>Sporophyte</a:t>
            </a:r>
          </a:p>
        </p:txBody>
      </p:sp>
    </p:spTree>
    <p:extLst>
      <p:ext uri="{BB962C8B-B14F-4D97-AF65-F5344CB8AC3E}">
        <p14:creationId xmlns:p14="http://schemas.microsoft.com/office/powerpoint/2010/main" val="134732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B4842-0D5B-448B-9049-FD6B191C2CFF}"/>
              </a:ext>
            </a:extLst>
          </p:cNvPr>
          <p:cNvPicPr>
            <a:picLocks noChangeAspect="1"/>
          </p:cNvPicPr>
          <p:nvPr/>
        </p:nvPicPr>
        <p:blipFill>
          <a:blip r:embed="rId5"/>
          <a:stretch>
            <a:fillRect/>
          </a:stretch>
        </p:blipFill>
        <p:spPr>
          <a:xfrm>
            <a:off x="5696918" y="456381"/>
            <a:ext cx="3754295" cy="2444737"/>
          </a:xfrm>
          <a:prstGeom prst="rect">
            <a:avLst/>
          </a:prstGeom>
        </p:spPr>
      </p:pic>
      <p:pic>
        <p:nvPicPr>
          <p:cNvPr id="1028" name="Picture 4" descr="http://bio1152.nicerweb.com/Locked/media/ch29/29_05Game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65" y="1527246"/>
            <a:ext cx="4559888" cy="2846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9303792" y="3844275"/>
            <a:ext cx="2787941" cy="2444737"/>
          </a:xfrm>
          <a:prstGeom prst="rect">
            <a:avLst/>
          </a:prstGeom>
        </p:spPr>
      </p:pic>
      <p:sp>
        <p:nvSpPr>
          <p:cNvPr id="16" name="Left-Right Arrow 15"/>
          <p:cNvSpPr/>
          <p:nvPr/>
        </p:nvSpPr>
        <p:spPr>
          <a:xfrm>
            <a:off x="4528203" y="1870772"/>
            <a:ext cx="1089764" cy="35247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cdn.c.photoshelter.com/img-get/I0000PX.WS6bCsOM/s/880/880/AH-Liverwort-gemmae-cups-87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452" y="4612728"/>
            <a:ext cx="2426722" cy="1618734"/>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p:cNvSpPr/>
          <p:nvPr/>
        </p:nvSpPr>
        <p:spPr>
          <a:xfrm>
            <a:off x="9339549" y="3988087"/>
            <a:ext cx="491628" cy="1725005"/>
          </a:xfrm>
          <a:prstGeom prst="leftBrace">
            <a:avLst>
              <a:gd name="adj1" fmla="val 8333"/>
              <a:gd name="adj2" fmla="val 4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137398" y="4612728"/>
            <a:ext cx="1447965" cy="369332"/>
          </a:xfrm>
          <a:prstGeom prst="rect">
            <a:avLst/>
          </a:prstGeom>
          <a:noFill/>
        </p:spPr>
        <p:txBody>
          <a:bodyPr wrap="square" rtlCol="0">
            <a:spAutoFit/>
          </a:bodyPr>
          <a:lstStyle/>
          <a:p>
            <a:r>
              <a:rPr lang="en-US" dirty="0"/>
              <a:t>Sporophyte</a:t>
            </a:r>
          </a:p>
        </p:txBody>
      </p:sp>
      <p:pic>
        <p:nvPicPr>
          <p:cNvPr id="10" name="Picture 9">
            <a:extLst>
              <a:ext uri="{FF2B5EF4-FFF2-40B4-BE49-F238E27FC236}">
                <a16:creationId xmlns:a16="http://schemas.microsoft.com/office/drawing/2014/main" id="{BAE439F4-515E-4BEA-964B-1479E2C95FA0}"/>
              </a:ext>
            </a:extLst>
          </p:cNvPr>
          <p:cNvPicPr>
            <a:picLocks noChangeAspect="1"/>
          </p:cNvPicPr>
          <p:nvPr/>
        </p:nvPicPr>
        <p:blipFill>
          <a:blip r:embed="rId9"/>
          <a:stretch>
            <a:fillRect/>
          </a:stretch>
        </p:blipFill>
        <p:spPr>
          <a:xfrm>
            <a:off x="9585363" y="114356"/>
            <a:ext cx="2603218" cy="3468925"/>
          </a:xfrm>
          <a:prstGeom prst="rect">
            <a:avLst/>
          </a:prstGeom>
        </p:spPr>
      </p:pic>
      <p:pic>
        <p:nvPicPr>
          <p:cNvPr id="12" name="Picture 11">
            <a:extLst>
              <a:ext uri="{FF2B5EF4-FFF2-40B4-BE49-F238E27FC236}">
                <a16:creationId xmlns:a16="http://schemas.microsoft.com/office/drawing/2014/main" id="{A61223BC-843A-43FC-BAD6-7ABB362D9DC1}"/>
              </a:ext>
            </a:extLst>
          </p:cNvPr>
          <p:cNvPicPr>
            <a:picLocks noChangeAspect="1"/>
          </p:cNvPicPr>
          <p:nvPr/>
        </p:nvPicPr>
        <p:blipFill>
          <a:blip r:embed="rId10"/>
          <a:stretch>
            <a:fillRect/>
          </a:stretch>
        </p:blipFill>
        <p:spPr>
          <a:xfrm>
            <a:off x="4691904" y="3168911"/>
            <a:ext cx="3473187" cy="2607498"/>
          </a:xfrm>
          <a:prstGeom prst="rect">
            <a:avLst/>
          </a:prstGeom>
        </p:spPr>
      </p:pic>
      <p:cxnSp>
        <p:nvCxnSpPr>
          <p:cNvPr id="17" name="Straight Arrow Connector 16">
            <a:extLst>
              <a:ext uri="{FF2B5EF4-FFF2-40B4-BE49-F238E27FC236}">
                <a16:creationId xmlns:a16="http://schemas.microsoft.com/office/drawing/2014/main" id="{44CF5C7A-0010-4FBC-BBF1-7207909B7BE3}"/>
              </a:ext>
            </a:extLst>
          </p:cNvPr>
          <p:cNvCxnSpPr>
            <a:cxnSpLocks/>
          </p:cNvCxnSpPr>
          <p:nvPr/>
        </p:nvCxnSpPr>
        <p:spPr>
          <a:xfrm flipV="1">
            <a:off x="7026670" y="1144909"/>
            <a:ext cx="3150614" cy="993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5500E85-3100-4C33-A12A-B486F54A3E33}"/>
              </a:ext>
            </a:extLst>
          </p:cNvPr>
          <p:cNvCxnSpPr>
            <a:cxnSpLocks/>
          </p:cNvCxnSpPr>
          <p:nvPr/>
        </p:nvCxnSpPr>
        <p:spPr>
          <a:xfrm>
            <a:off x="3772321" y="3365011"/>
            <a:ext cx="2088349" cy="6230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048EAAA-7E5F-4883-97F8-B9C9F7D47237}"/>
              </a:ext>
            </a:extLst>
          </p:cNvPr>
          <p:cNvCxnSpPr>
            <a:cxnSpLocks/>
          </p:cNvCxnSpPr>
          <p:nvPr/>
        </p:nvCxnSpPr>
        <p:spPr>
          <a:xfrm flipH="1">
            <a:off x="10139648" y="1301903"/>
            <a:ext cx="243185" cy="2686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77AF11C0-DC22-49D4-82E1-F464D0F82D2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17070" y="5664190"/>
            <a:ext cx="609600" cy="609600"/>
          </a:xfrm>
          <a:prstGeom prst="rect">
            <a:avLst/>
          </a:prstGeom>
        </p:spPr>
      </p:pic>
    </p:spTree>
    <p:extLst>
      <p:ext uri="{BB962C8B-B14F-4D97-AF65-F5344CB8AC3E}">
        <p14:creationId xmlns:p14="http://schemas.microsoft.com/office/powerpoint/2010/main" val="26191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FBE590-D012-4CB8-B5BB-83569752165B}"/>
              </a:ext>
            </a:extLst>
          </p:cNvPr>
          <p:cNvPicPr>
            <a:picLocks noChangeAspect="1"/>
          </p:cNvPicPr>
          <p:nvPr/>
        </p:nvPicPr>
        <p:blipFill>
          <a:blip r:embed="rId3"/>
          <a:stretch>
            <a:fillRect/>
          </a:stretch>
        </p:blipFill>
        <p:spPr>
          <a:xfrm>
            <a:off x="7097065" y="1858062"/>
            <a:ext cx="4624769" cy="4171360"/>
          </a:xfrm>
          <a:prstGeom prst="rect">
            <a:avLst/>
          </a:prstGeom>
        </p:spPr>
      </p:pic>
      <p:pic>
        <p:nvPicPr>
          <p:cNvPr id="2" name="Picture 1"/>
          <p:cNvPicPr>
            <a:picLocks noChangeAspect="1"/>
          </p:cNvPicPr>
          <p:nvPr/>
        </p:nvPicPr>
        <p:blipFill>
          <a:blip r:embed="rId4"/>
          <a:stretch>
            <a:fillRect/>
          </a:stretch>
        </p:blipFill>
        <p:spPr>
          <a:xfrm>
            <a:off x="3085549" y="3843794"/>
            <a:ext cx="4011516" cy="2444708"/>
          </a:xfrm>
          <a:prstGeom prst="rect">
            <a:avLst/>
          </a:prstGeom>
        </p:spPr>
      </p:pic>
      <p:cxnSp>
        <p:nvCxnSpPr>
          <p:cNvPr id="4" name="Straight Arrow Connector 3"/>
          <p:cNvCxnSpPr>
            <a:cxnSpLocks/>
          </p:cNvCxnSpPr>
          <p:nvPr/>
        </p:nvCxnSpPr>
        <p:spPr>
          <a:xfrm flipV="1">
            <a:off x="5878286" y="3688081"/>
            <a:ext cx="2140875" cy="106897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 name="Title 7">
            <a:extLst>
              <a:ext uri="{FF2B5EF4-FFF2-40B4-BE49-F238E27FC236}">
                <a16:creationId xmlns:a16="http://schemas.microsoft.com/office/drawing/2014/main" id="{3A2086F3-5522-4091-9BB3-FBEB24D89A9B}"/>
              </a:ext>
            </a:extLst>
          </p:cNvPr>
          <p:cNvSpPr>
            <a:spLocks noGrp="1"/>
          </p:cNvSpPr>
          <p:nvPr>
            <p:ph type="title"/>
          </p:nvPr>
        </p:nvSpPr>
        <p:spPr/>
        <p:txBody>
          <a:bodyPr>
            <a:normAutofit/>
          </a:bodyPr>
          <a:lstStyle/>
          <a:p>
            <a:pPr algn="ctr"/>
            <a:r>
              <a:rPr lang="en-US" sz="4400" dirty="0"/>
              <a:t>Parts of a Mature Liverwort Sporophyte</a:t>
            </a:r>
          </a:p>
        </p:txBody>
      </p:sp>
      <p:sp>
        <p:nvSpPr>
          <p:cNvPr id="9" name="Content Placeholder 8">
            <a:extLst>
              <a:ext uri="{FF2B5EF4-FFF2-40B4-BE49-F238E27FC236}">
                <a16:creationId xmlns:a16="http://schemas.microsoft.com/office/drawing/2014/main" id="{92BB6902-98EA-446C-89DE-C32F567AB81E}"/>
              </a:ext>
            </a:extLst>
          </p:cNvPr>
          <p:cNvSpPr>
            <a:spLocks noGrp="1"/>
          </p:cNvSpPr>
          <p:nvPr>
            <p:ph sz="quarter" idx="1"/>
          </p:nvPr>
        </p:nvSpPr>
        <p:spPr>
          <a:xfrm>
            <a:off x="359229" y="1251857"/>
            <a:ext cx="6737835" cy="2444708"/>
          </a:xfrm>
        </p:spPr>
        <p:txBody>
          <a:bodyPr>
            <a:normAutofit/>
          </a:bodyPr>
          <a:lstStyle/>
          <a:p>
            <a:r>
              <a:rPr lang="en-US" b="1" dirty="0"/>
              <a:t>Foot</a:t>
            </a:r>
            <a:r>
              <a:rPr lang="en-US" dirty="0"/>
              <a:t>: absorbs nutrients from gametophyte</a:t>
            </a:r>
          </a:p>
          <a:p>
            <a:r>
              <a:rPr lang="en-US" b="1" dirty="0"/>
              <a:t>Seta</a:t>
            </a:r>
            <a:r>
              <a:rPr lang="en-US" dirty="0"/>
              <a:t>: stalk that conducts nutrients to capsule (sporangium)</a:t>
            </a:r>
          </a:p>
          <a:p>
            <a:r>
              <a:rPr lang="en-US" b="1" dirty="0"/>
              <a:t>Capsule</a:t>
            </a:r>
            <a:r>
              <a:rPr lang="en-US" dirty="0"/>
              <a:t>: produces haploid spores via meiosis </a:t>
            </a:r>
          </a:p>
          <a:p>
            <a:pPr lvl="1"/>
            <a:r>
              <a:rPr lang="en-US" dirty="0"/>
              <a:t>Up to 50 million spores/capsule</a:t>
            </a:r>
          </a:p>
          <a:p>
            <a:endParaRPr lang="en-US" dirty="0"/>
          </a:p>
        </p:txBody>
      </p:sp>
    </p:spTree>
    <p:extLst>
      <p:ext uri="{BB962C8B-B14F-4D97-AF65-F5344CB8AC3E}">
        <p14:creationId xmlns:p14="http://schemas.microsoft.com/office/powerpoint/2010/main" val="2698155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Bryophyta</a:t>
            </a:r>
          </a:p>
        </p:txBody>
      </p:sp>
      <p:sp>
        <p:nvSpPr>
          <p:cNvPr id="3" name="Content Placeholder 2"/>
          <p:cNvSpPr>
            <a:spLocks noGrp="1"/>
          </p:cNvSpPr>
          <p:nvPr>
            <p:ph sz="quarter" idx="1"/>
          </p:nvPr>
        </p:nvSpPr>
        <p:spPr>
          <a:xfrm>
            <a:off x="609600" y="1219200"/>
            <a:ext cx="5159829" cy="4937760"/>
          </a:xfrm>
        </p:spPr>
        <p:txBody>
          <a:bodyPr/>
          <a:lstStyle/>
          <a:p>
            <a:pPr>
              <a:spcAft>
                <a:spcPts val="600"/>
              </a:spcAft>
            </a:pPr>
            <a:r>
              <a:rPr lang="en-US" dirty="0"/>
              <a:t>Mosses</a:t>
            </a:r>
          </a:p>
          <a:p>
            <a:pPr>
              <a:spcAft>
                <a:spcPts val="600"/>
              </a:spcAft>
            </a:pPr>
            <a:r>
              <a:rPr lang="en-US" dirty="0"/>
              <a:t>Gametophyte dominant</a:t>
            </a:r>
          </a:p>
          <a:p>
            <a:pPr>
              <a:spcAft>
                <a:spcPts val="600"/>
              </a:spcAft>
            </a:pPr>
            <a:r>
              <a:rPr lang="en-US" dirty="0"/>
              <a:t>No true leave, roots, or stems</a:t>
            </a:r>
          </a:p>
          <a:p>
            <a:pPr lvl="1">
              <a:spcAft>
                <a:spcPts val="600"/>
              </a:spcAft>
            </a:pPr>
            <a:r>
              <a:rPr lang="en-US" dirty="0"/>
              <a:t>Lack vascular tissue</a:t>
            </a:r>
          </a:p>
          <a:p>
            <a:pPr>
              <a:spcAft>
                <a:spcPts val="600"/>
              </a:spcAft>
            </a:pPr>
            <a:r>
              <a:rPr lang="en-US" dirty="0"/>
              <a:t>Traits similar to more derived plants</a:t>
            </a:r>
          </a:p>
          <a:p>
            <a:pPr lvl="1">
              <a:spcAft>
                <a:spcPts val="600"/>
              </a:spcAft>
            </a:pPr>
            <a:r>
              <a:rPr lang="en-US" dirty="0"/>
              <a:t>Stomata</a:t>
            </a:r>
          </a:p>
          <a:p>
            <a:pPr lvl="1">
              <a:spcAft>
                <a:spcPts val="600"/>
              </a:spcAft>
            </a:pPr>
            <a:r>
              <a:rPr lang="en-US" dirty="0"/>
              <a:t>Cuticle</a:t>
            </a:r>
          </a:p>
        </p:txBody>
      </p:sp>
      <p:pic>
        <p:nvPicPr>
          <p:cNvPr id="5" name="Picture 4"/>
          <p:cNvPicPr>
            <a:picLocks noChangeAspect="1"/>
          </p:cNvPicPr>
          <p:nvPr/>
        </p:nvPicPr>
        <p:blipFill>
          <a:blip r:embed="rId3"/>
          <a:stretch>
            <a:fillRect/>
          </a:stretch>
        </p:blipFill>
        <p:spPr>
          <a:xfrm>
            <a:off x="7667934" y="3495003"/>
            <a:ext cx="3672259" cy="2738157"/>
          </a:xfrm>
          <a:prstGeom prst="rect">
            <a:avLst/>
          </a:prstGeom>
        </p:spPr>
      </p:pic>
      <p:pic>
        <p:nvPicPr>
          <p:cNvPr id="3074" name="Picture 2" descr="http://www.cpbr.gov.au/bryophyte/photos-800/grrimmia-sp-exposed-rock-W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2909" y="1317860"/>
            <a:ext cx="2652030" cy="20022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dcr.virginia.gov/natural_heritage/natural_communities/images/TIa_photo1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501" y="1317860"/>
            <a:ext cx="2876843" cy="2002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084075" y="4068128"/>
            <a:ext cx="4117984" cy="2088832"/>
          </a:xfrm>
          <a:prstGeom prst="rect">
            <a:avLst/>
          </a:prstGeom>
        </p:spPr>
      </p:pic>
    </p:spTree>
    <p:extLst>
      <p:ext uri="{BB962C8B-B14F-4D97-AF65-F5344CB8AC3E}">
        <p14:creationId xmlns:p14="http://schemas.microsoft.com/office/powerpoint/2010/main" val="98282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Bryophyte</a:t>
            </a:r>
            <a:r>
              <a:rPr lang="en-US" sz="4000" dirty="0"/>
              <a:t> Life Cycle</a:t>
            </a:r>
          </a:p>
        </p:txBody>
      </p:sp>
      <p:sp>
        <p:nvSpPr>
          <p:cNvPr id="3" name="Content Placeholder 2"/>
          <p:cNvSpPr>
            <a:spLocks noGrp="1"/>
          </p:cNvSpPr>
          <p:nvPr>
            <p:ph sz="quarter" idx="1"/>
          </p:nvPr>
        </p:nvSpPr>
        <p:spPr>
          <a:xfrm>
            <a:off x="609600" y="1206658"/>
            <a:ext cx="5039073" cy="5097227"/>
          </a:xfrm>
        </p:spPr>
        <p:txBody>
          <a:bodyPr>
            <a:normAutofit fontScale="92500" lnSpcReduction="20000"/>
          </a:bodyPr>
          <a:lstStyle/>
          <a:p>
            <a:pPr marL="0" indent="0">
              <a:buNone/>
            </a:pPr>
            <a:r>
              <a:rPr lang="en-US" sz="2800" b="1" dirty="0"/>
              <a:t>Sexual Reproduction</a:t>
            </a:r>
          </a:p>
          <a:p>
            <a:pPr marL="0" indent="0">
              <a:buNone/>
            </a:pPr>
            <a:r>
              <a:rPr lang="en-US" b="1" u="sng" dirty="0"/>
              <a:t>Protonema</a:t>
            </a:r>
            <a:r>
              <a:rPr lang="en-US" dirty="0"/>
              <a:t>: one-cell thick filaments grown from germinated moss spore</a:t>
            </a:r>
          </a:p>
          <a:p>
            <a:pPr lvl="1"/>
            <a:r>
              <a:rPr lang="en-US" sz="2600" dirty="0"/>
              <a:t>Mature gametophyte grows from protonema</a:t>
            </a:r>
          </a:p>
          <a:p>
            <a:pPr marL="0" indent="0">
              <a:buNone/>
            </a:pPr>
            <a:endParaRPr lang="en-US" sz="1300" dirty="0"/>
          </a:p>
          <a:p>
            <a:r>
              <a:rPr lang="en-US" dirty="0"/>
              <a:t>Sporophyte </a:t>
            </a:r>
            <a:r>
              <a:rPr lang="en-US" u="sng" dirty="0"/>
              <a:t>dependent</a:t>
            </a:r>
            <a:r>
              <a:rPr lang="en-US" dirty="0"/>
              <a:t> on female gametophyte</a:t>
            </a:r>
          </a:p>
          <a:p>
            <a:pPr lvl="1"/>
            <a:r>
              <a:rPr lang="en-US" sz="2600" dirty="0"/>
              <a:t>Foot</a:t>
            </a:r>
          </a:p>
          <a:p>
            <a:pPr lvl="1"/>
            <a:r>
              <a:rPr lang="en-US" sz="2600" dirty="0"/>
              <a:t>Seta</a:t>
            </a:r>
          </a:p>
          <a:p>
            <a:pPr lvl="1"/>
            <a:r>
              <a:rPr lang="en-US" sz="2600" dirty="0"/>
              <a:t>Capsule</a:t>
            </a:r>
          </a:p>
          <a:p>
            <a:pPr lvl="1"/>
            <a:r>
              <a:rPr lang="en-US" sz="2600" dirty="0"/>
              <a:t>Peristome</a:t>
            </a:r>
          </a:p>
          <a:p>
            <a:pPr marL="0" indent="0">
              <a:buNone/>
            </a:pPr>
            <a:endParaRPr lang="en-US" sz="1500" dirty="0"/>
          </a:p>
          <a:p>
            <a:pPr marL="0" indent="0">
              <a:buNone/>
            </a:pPr>
            <a:r>
              <a:rPr lang="en-US" sz="2800" b="1" dirty="0"/>
              <a:t>Asexual Reproduction</a:t>
            </a:r>
          </a:p>
          <a:p>
            <a:pPr lvl="1"/>
            <a:r>
              <a:rPr lang="en-US" sz="2600" dirty="0"/>
              <a:t>Brood bodies</a:t>
            </a:r>
          </a:p>
        </p:txBody>
      </p:sp>
      <p:pic>
        <p:nvPicPr>
          <p:cNvPr id="5" name="Picture 4"/>
          <p:cNvPicPr>
            <a:picLocks noChangeAspect="1"/>
          </p:cNvPicPr>
          <p:nvPr/>
        </p:nvPicPr>
        <p:blipFill>
          <a:blip r:embed="rId3"/>
          <a:stretch>
            <a:fillRect/>
          </a:stretch>
        </p:blipFill>
        <p:spPr>
          <a:xfrm>
            <a:off x="5593280" y="1220194"/>
            <a:ext cx="5989120" cy="5083691"/>
          </a:xfrm>
          <a:prstGeom prst="rect">
            <a:avLst/>
          </a:prstGeom>
        </p:spPr>
      </p:pic>
    </p:spTree>
    <p:extLst>
      <p:ext uri="{BB962C8B-B14F-4D97-AF65-F5344CB8AC3E}">
        <p14:creationId xmlns:p14="http://schemas.microsoft.com/office/powerpoint/2010/main" val="519303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Introduction to Plants</a:t>
            </a:r>
          </a:p>
        </p:txBody>
      </p:sp>
      <p:sp>
        <p:nvSpPr>
          <p:cNvPr id="8" name="Content Placeholder 7"/>
          <p:cNvSpPr>
            <a:spLocks noGrp="1"/>
          </p:cNvSpPr>
          <p:nvPr>
            <p:ph sz="quarter" idx="1"/>
          </p:nvPr>
        </p:nvSpPr>
        <p:spPr>
          <a:xfrm>
            <a:off x="609600" y="1251098"/>
            <a:ext cx="7970729" cy="2714615"/>
          </a:xfrm>
        </p:spPr>
        <p:txBody>
          <a:bodyPr>
            <a:noAutofit/>
          </a:bodyPr>
          <a:lstStyle/>
          <a:p>
            <a:r>
              <a:rPr lang="en-US" sz="2800" dirty="0"/>
              <a:t>Multicellular, </a:t>
            </a:r>
            <a:r>
              <a:rPr lang="en-US" sz="2800" u="sng" dirty="0"/>
              <a:t>eukaryotic</a:t>
            </a:r>
            <a:r>
              <a:rPr lang="en-US" sz="2800" dirty="0"/>
              <a:t>, photosynthetic autotrophs</a:t>
            </a:r>
          </a:p>
          <a:p>
            <a:r>
              <a:rPr lang="en-US" sz="2800" dirty="0"/>
              <a:t>Cell walls made of cellulose</a:t>
            </a:r>
          </a:p>
          <a:p>
            <a:r>
              <a:rPr lang="en-US" sz="2800" dirty="0"/>
              <a:t>More than 290,000 species described</a:t>
            </a:r>
          </a:p>
          <a:p>
            <a:r>
              <a:rPr lang="en-US" sz="2800" dirty="0"/>
              <a:t>Plants colonized land ~ </a:t>
            </a:r>
            <a:r>
              <a:rPr lang="en-US" sz="2800" u="sng" dirty="0"/>
              <a:t>475 </a:t>
            </a:r>
            <a:r>
              <a:rPr lang="en-US" sz="2800" u="sng" dirty="0" err="1"/>
              <a:t>mya</a:t>
            </a:r>
            <a:r>
              <a:rPr lang="en-US" sz="2800" u="sng" dirty="0"/>
              <a:t> during Ordovician</a:t>
            </a:r>
          </a:p>
          <a:p>
            <a:r>
              <a:rPr lang="en-US" sz="2800" dirty="0"/>
              <a:t>Evolved from green algae (Charophytes)</a:t>
            </a:r>
          </a:p>
          <a:p>
            <a:pPr lvl="1"/>
            <a:endParaRPr lang="en-US" sz="1200" dirty="0"/>
          </a:p>
        </p:txBody>
      </p:sp>
      <p:pic>
        <p:nvPicPr>
          <p:cNvPr id="5" name="Picture 2" descr="Image result for Giant sequoia">
            <a:extLst>
              <a:ext uri="{FF2B5EF4-FFF2-40B4-BE49-F238E27FC236}">
                <a16:creationId xmlns:a16="http://schemas.microsoft.com/office/drawing/2014/main" id="{295B2A2A-381F-471A-BC37-5343CBFD3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701" y="3536455"/>
            <a:ext cx="3505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3AA8E6-C8D6-42E4-9182-ED9B46DCD588}"/>
              </a:ext>
            </a:extLst>
          </p:cNvPr>
          <p:cNvPicPr>
            <a:picLocks noChangeAspect="1"/>
          </p:cNvPicPr>
          <p:nvPr/>
        </p:nvPicPr>
        <p:blipFill>
          <a:blip r:embed="rId4"/>
          <a:stretch>
            <a:fillRect/>
          </a:stretch>
        </p:blipFill>
        <p:spPr>
          <a:xfrm>
            <a:off x="314223" y="4430061"/>
            <a:ext cx="2662956" cy="1849594"/>
          </a:xfrm>
          <a:prstGeom prst="rect">
            <a:avLst/>
          </a:prstGeom>
        </p:spPr>
      </p:pic>
      <p:pic>
        <p:nvPicPr>
          <p:cNvPr id="10" name="Picture 4" descr="Image result for Orchid">
            <a:extLst>
              <a:ext uri="{FF2B5EF4-FFF2-40B4-BE49-F238E27FC236}">
                <a16:creationId xmlns:a16="http://schemas.microsoft.com/office/drawing/2014/main" id="{BDA5859B-79AE-469E-A86C-0BD2CD4136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0300" y="4205350"/>
            <a:ext cx="2594375" cy="20743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fERN">
            <a:extLst>
              <a:ext uri="{FF2B5EF4-FFF2-40B4-BE49-F238E27FC236}">
                <a16:creationId xmlns:a16="http://schemas.microsoft.com/office/drawing/2014/main" id="{7A18C87E-56BC-4320-97A2-C252FB675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6205" y="4314925"/>
            <a:ext cx="2515069" cy="196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385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2058677" y="1257511"/>
            <a:ext cx="5989120" cy="5083691"/>
          </a:xfrm>
          <a:prstGeom prst="rect">
            <a:avLst/>
          </a:prstGeom>
        </p:spPr>
      </p:pic>
      <p:pic>
        <p:nvPicPr>
          <p:cNvPr id="31" name="Picture 30">
            <a:extLst>
              <a:ext uri="{FF2B5EF4-FFF2-40B4-BE49-F238E27FC236}">
                <a16:creationId xmlns:a16="http://schemas.microsoft.com/office/drawing/2014/main" id="{2B4F6C19-6D43-4366-9A82-219929B78653}"/>
              </a:ext>
            </a:extLst>
          </p:cNvPr>
          <p:cNvPicPr>
            <a:picLocks noChangeAspect="1"/>
          </p:cNvPicPr>
          <p:nvPr/>
        </p:nvPicPr>
        <p:blipFill>
          <a:blip r:embed="rId8"/>
          <a:stretch>
            <a:fillRect/>
          </a:stretch>
        </p:blipFill>
        <p:spPr>
          <a:xfrm>
            <a:off x="7582408" y="210463"/>
            <a:ext cx="3587526" cy="2581175"/>
          </a:xfrm>
          <a:prstGeom prst="rect">
            <a:avLst/>
          </a:prstGeom>
        </p:spPr>
      </p:pic>
      <p:pic>
        <p:nvPicPr>
          <p:cNvPr id="2" name="Picture 1">
            <a:extLst>
              <a:ext uri="{FF2B5EF4-FFF2-40B4-BE49-F238E27FC236}">
                <a16:creationId xmlns:a16="http://schemas.microsoft.com/office/drawing/2014/main" id="{90EEA845-7F71-4318-A29D-DBF8FD3E91E1}"/>
              </a:ext>
            </a:extLst>
          </p:cNvPr>
          <p:cNvPicPr>
            <a:picLocks noChangeAspect="1"/>
          </p:cNvPicPr>
          <p:nvPr/>
        </p:nvPicPr>
        <p:blipFill>
          <a:blip r:embed="rId9"/>
          <a:stretch>
            <a:fillRect/>
          </a:stretch>
        </p:blipFill>
        <p:spPr>
          <a:xfrm>
            <a:off x="8202613" y="2832952"/>
            <a:ext cx="3321567" cy="3419869"/>
          </a:xfrm>
          <a:prstGeom prst="rect">
            <a:avLst/>
          </a:prstGeom>
        </p:spPr>
      </p:pic>
      <p:sp>
        <p:nvSpPr>
          <p:cNvPr id="8" name="TextBox 7"/>
          <p:cNvSpPr txBox="1"/>
          <p:nvPr/>
        </p:nvSpPr>
        <p:spPr>
          <a:xfrm>
            <a:off x="10894957" y="281343"/>
            <a:ext cx="1832225" cy="400110"/>
          </a:xfrm>
          <a:prstGeom prst="rect">
            <a:avLst/>
          </a:prstGeom>
          <a:noFill/>
        </p:spPr>
        <p:txBody>
          <a:bodyPr wrap="square" rtlCol="0">
            <a:spAutoFit/>
          </a:bodyPr>
          <a:lstStyle/>
          <a:p>
            <a:r>
              <a:rPr lang="en-US" sz="2000" dirty="0"/>
              <a:t>Paraphyses</a:t>
            </a:r>
          </a:p>
        </p:txBody>
      </p:sp>
      <p:sp>
        <p:nvSpPr>
          <p:cNvPr id="9" name="TextBox 8"/>
          <p:cNvSpPr txBox="1"/>
          <p:nvPr/>
        </p:nvSpPr>
        <p:spPr>
          <a:xfrm>
            <a:off x="10674095" y="1124450"/>
            <a:ext cx="1517905" cy="707886"/>
          </a:xfrm>
          <a:prstGeom prst="rect">
            <a:avLst/>
          </a:prstGeom>
          <a:noFill/>
        </p:spPr>
        <p:txBody>
          <a:bodyPr wrap="square" rtlCol="0">
            <a:spAutoFit/>
          </a:bodyPr>
          <a:lstStyle/>
          <a:p>
            <a:r>
              <a:rPr lang="en-US" sz="2000" dirty="0"/>
              <a:t>Sterile jacket cells</a:t>
            </a:r>
          </a:p>
        </p:txBody>
      </p:sp>
      <p:cxnSp>
        <p:nvCxnSpPr>
          <p:cNvPr id="10" name="Straight Arrow Connector 9"/>
          <p:cNvCxnSpPr>
            <a:cxnSpLocks/>
            <a:stCxn id="38" idx="1"/>
          </p:cNvCxnSpPr>
          <p:nvPr/>
        </p:nvCxnSpPr>
        <p:spPr>
          <a:xfrm flipH="1">
            <a:off x="6560342" y="1532131"/>
            <a:ext cx="1328213" cy="3471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cxnSpLocks/>
          </p:cNvCxnSpPr>
          <p:nvPr/>
        </p:nvCxnSpPr>
        <p:spPr>
          <a:xfrm flipH="1">
            <a:off x="10371115" y="501443"/>
            <a:ext cx="578506" cy="2641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cxnSpLocks/>
          </p:cNvCxnSpPr>
          <p:nvPr/>
        </p:nvCxnSpPr>
        <p:spPr>
          <a:xfrm flipH="1">
            <a:off x="9838944" y="1327142"/>
            <a:ext cx="8351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a:cxnSpLocks/>
          </p:cNvCxnSpPr>
          <p:nvPr/>
        </p:nvCxnSpPr>
        <p:spPr>
          <a:xfrm flipH="1" flipV="1">
            <a:off x="7510027" y="4137567"/>
            <a:ext cx="1984454" cy="6449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7A80C7BE-4420-4C8C-B3A8-3C9B0F591668}"/>
              </a:ext>
            </a:extLst>
          </p:cNvPr>
          <p:cNvSpPr txBox="1"/>
          <p:nvPr/>
        </p:nvSpPr>
        <p:spPr>
          <a:xfrm>
            <a:off x="10173392" y="2897074"/>
            <a:ext cx="1832225" cy="400110"/>
          </a:xfrm>
          <a:prstGeom prst="rect">
            <a:avLst/>
          </a:prstGeom>
          <a:noFill/>
        </p:spPr>
        <p:txBody>
          <a:bodyPr wrap="square" rtlCol="0">
            <a:spAutoFit/>
          </a:bodyPr>
          <a:lstStyle/>
          <a:p>
            <a:r>
              <a:rPr lang="en-US" sz="2000" dirty="0"/>
              <a:t>Paraphyses</a:t>
            </a:r>
          </a:p>
        </p:txBody>
      </p:sp>
      <p:cxnSp>
        <p:nvCxnSpPr>
          <p:cNvPr id="15" name="Straight Arrow Connector 14">
            <a:extLst>
              <a:ext uri="{FF2B5EF4-FFF2-40B4-BE49-F238E27FC236}">
                <a16:creationId xmlns:a16="http://schemas.microsoft.com/office/drawing/2014/main" id="{40A2035E-E9AB-4F1B-9A22-259D78F7C7E0}"/>
              </a:ext>
            </a:extLst>
          </p:cNvPr>
          <p:cNvCxnSpPr/>
          <p:nvPr/>
        </p:nvCxnSpPr>
        <p:spPr>
          <a:xfrm flipH="1">
            <a:off x="9312743" y="3112701"/>
            <a:ext cx="863539" cy="1271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BECB6883-FC48-44CA-B0B7-B8E4938095D1}"/>
              </a:ext>
            </a:extLst>
          </p:cNvPr>
          <p:cNvSpPr txBox="1"/>
          <p:nvPr/>
        </p:nvSpPr>
        <p:spPr>
          <a:xfrm>
            <a:off x="10941214" y="4289136"/>
            <a:ext cx="786489" cy="400110"/>
          </a:xfrm>
          <a:prstGeom prst="rect">
            <a:avLst/>
          </a:prstGeom>
          <a:noFill/>
        </p:spPr>
        <p:txBody>
          <a:bodyPr wrap="square" rtlCol="0">
            <a:spAutoFit/>
          </a:bodyPr>
          <a:lstStyle/>
          <a:p>
            <a:r>
              <a:rPr lang="en-US" sz="2000" dirty="0"/>
              <a:t>Neck</a:t>
            </a:r>
          </a:p>
        </p:txBody>
      </p:sp>
      <p:cxnSp>
        <p:nvCxnSpPr>
          <p:cNvPr id="17" name="Straight Arrow Connector 16">
            <a:extLst>
              <a:ext uri="{FF2B5EF4-FFF2-40B4-BE49-F238E27FC236}">
                <a16:creationId xmlns:a16="http://schemas.microsoft.com/office/drawing/2014/main" id="{8C4AC82A-AE50-4860-A43F-1CBF4C093617}"/>
              </a:ext>
            </a:extLst>
          </p:cNvPr>
          <p:cNvCxnSpPr>
            <a:cxnSpLocks/>
            <a:stCxn id="16" idx="1"/>
          </p:cNvCxnSpPr>
          <p:nvPr/>
        </p:nvCxnSpPr>
        <p:spPr>
          <a:xfrm flipH="1">
            <a:off x="10332520" y="4489191"/>
            <a:ext cx="608694" cy="1490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1E49399A-8FB8-4D57-A35E-541BEAB83545}"/>
              </a:ext>
            </a:extLst>
          </p:cNvPr>
          <p:cNvSpPr txBox="1"/>
          <p:nvPr/>
        </p:nvSpPr>
        <p:spPr>
          <a:xfrm>
            <a:off x="10894957" y="5225674"/>
            <a:ext cx="1066993" cy="400110"/>
          </a:xfrm>
          <a:prstGeom prst="rect">
            <a:avLst/>
          </a:prstGeom>
          <a:noFill/>
        </p:spPr>
        <p:txBody>
          <a:bodyPr wrap="square" rtlCol="0">
            <a:spAutoFit/>
          </a:bodyPr>
          <a:lstStyle/>
          <a:p>
            <a:r>
              <a:rPr lang="en-US" sz="2000" dirty="0"/>
              <a:t>Venter</a:t>
            </a:r>
          </a:p>
        </p:txBody>
      </p:sp>
      <p:cxnSp>
        <p:nvCxnSpPr>
          <p:cNvPr id="22" name="Straight Arrow Connector 21">
            <a:extLst>
              <a:ext uri="{FF2B5EF4-FFF2-40B4-BE49-F238E27FC236}">
                <a16:creationId xmlns:a16="http://schemas.microsoft.com/office/drawing/2014/main" id="{CD89D798-A3B5-4573-BDCA-E4F7A7904DD9}"/>
              </a:ext>
            </a:extLst>
          </p:cNvPr>
          <p:cNvCxnSpPr>
            <a:cxnSpLocks/>
          </p:cNvCxnSpPr>
          <p:nvPr/>
        </p:nvCxnSpPr>
        <p:spPr>
          <a:xfrm flipH="1" flipV="1">
            <a:off x="10450524" y="5193955"/>
            <a:ext cx="490690" cy="2000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062D7AF4-A143-4F0E-A9E4-0AB556093D5B}"/>
              </a:ext>
            </a:extLst>
          </p:cNvPr>
          <p:cNvSpPr txBox="1"/>
          <p:nvPr/>
        </p:nvSpPr>
        <p:spPr>
          <a:xfrm>
            <a:off x="10676072" y="4720965"/>
            <a:ext cx="1066993" cy="400110"/>
          </a:xfrm>
          <a:prstGeom prst="rect">
            <a:avLst/>
          </a:prstGeom>
          <a:noFill/>
        </p:spPr>
        <p:txBody>
          <a:bodyPr wrap="square" rtlCol="0">
            <a:spAutoFit/>
          </a:bodyPr>
          <a:lstStyle/>
          <a:p>
            <a:r>
              <a:rPr lang="en-US" sz="2000" dirty="0"/>
              <a:t>Egg</a:t>
            </a:r>
          </a:p>
        </p:txBody>
      </p:sp>
      <p:cxnSp>
        <p:nvCxnSpPr>
          <p:cNvPr id="25" name="Straight Arrow Connector 24">
            <a:extLst>
              <a:ext uri="{FF2B5EF4-FFF2-40B4-BE49-F238E27FC236}">
                <a16:creationId xmlns:a16="http://schemas.microsoft.com/office/drawing/2014/main" id="{F413D6D9-C6DB-4C9B-B9AA-36A1ECFF6105}"/>
              </a:ext>
            </a:extLst>
          </p:cNvPr>
          <p:cNvCxnSpPr>
            <a:cxnSpLocks/>
          </p:cNvCxnSpPr>
          <p:nvPr/>
        </p:nvCxnSpPr>
        <p:spPr>
          <a:xfrm flipH="1">
            <a:off x="10332520" y="4964266"/>
            <a:ext cx="383451" cy="845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Left Brace 26">
            <a:extLst>
              <a:ext uri="{FF2B5EF4-FFF2-40B4-BE49-F238E27FC236}">
                <a16:creationId xmlns:a16="http://schemas.microsoft.com/office/drawing/2014/main" id="{EFB9D6E7-4CB8-4A65-8051-84AF16716916}"/>
              </a:ext>
            </a:extLst>
          </p:cNvPr>
          <p:cNvSpPr/>
          <p:nvPr/>
        </p:nvSpPr>
        <p:spPr>
          <a:xfrm>
            <a:off x="9932250" y="4720965"/>
            <a:ext cx="241142" cy="73801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B2F743E6-3038-4B27-A0F8-43C32DFB47C3}"/>
              </a:ext>
            </a:extLst>
          </p:cNvPr>
          <p:cNvSpPr txBox="1"/>
          <p:nvPr/>
        </p:nvSpPr>
        <p:spPr>
          <a:xfrm>
            <a:off x="8594751" y="4852513"/>
            <a:ext cx="1454551" cy="400110"/>
          </a:xfrm>
          <a:prstGeom prst="rect">
            <a:avLst/>
          </a:prstGeom>
          <a:noFill/>
        </p:spPr>
        <p:txBody>
          <a:bodyPr wrap="square" rtlCol="0">
            <a:spAutoFit/>
          </a:bodyPr>
          <a:lstStyle/>
          <a:p>
            <a:r>
              <a:rPr lang="en-US" sz="2000" dirty="0"/>
              <a:t>Archegonia</a:t>
            </a:r>
          </a:p>
        </p:txBody>
      </p:sp>
      <p:sp>
        <p:nvSpPr>
          <p:cNvPr id="37" name="Left Brace 36">
            <a:extLst>
              <a:ext uri="{FF2B5EF4-FFF2-40B4-BE49-F238E27FC236}">
                <a16:creationId xmlns:a16="http://schemas.microsoft.com/office/drawing/2014/main" id="{1FC0557F-D950-4A3F-823D-27B4D37AA94E}"/>
              </a:ext>
            </a:extLst>
          </p:cNvPr>
          <p:cNvSpPr/>
          <p:nvPr/>
        </p:nvSpPr>
        <p:spPr>
          <a:xfrm>
            <a:off x="9168596" y="1184984"/>
            <a:ext cx="241142" cy="73801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3BDBE765-6B0B-4A18-9F53-CF5B9E55FB25}"/>
              </a:ext>
            </a:extLst>
          </p:cNvPr>
          <p:cNvSpPr txBox="1"/>
          <p:nvPr/>
        </p:nvSpPr>
        <p:spPr>
          <a:xfrm>
            <a:off x="7888555" y="1332076"/>
            <a:ext cx="1454551" cy="400110"/>
          </a:xfrm>
          <a:prstGeom prst="rect">
            <a:avLst/>
          </a:prstGeom>
          <a:noFill/>
        </p:spPr>
        <p:txBody>
          <a:bodyPr wrap="square" rtlCol="0">
            <a:spAutoFit/>
          </a:bodyPr>
          <a:lstStyle/>
          <a:p>
            <a:r>
              <a:rPr lang="en-US" sz="2000" dirty="0"/>
              <a:t>Antheridia</a:t>
            </a:r>
          </a:p>
        </p:txBody>
      </p:sp>
      <p:pic>
        <p:nvPicPr>
          <p:cNvPr id="39" name="Picture 38">
            <a:extLst>
              <a:ext uri="{FF2B5EF4-FFF2-40B4-BE49-F238E27FC236}">
                <a16:creationId xmlns:a16="http://schemas.microsoft.com/office/drawing/2014/main" id="{EEDB33BC-964C-42BB-BB5B-AF958EE579AB}"/>
              </a:ext>
            </a:extLst>
          </p:cNvPr>
          <p:cNvPicPr>
            <a:picLocks noChangeAspect="1"/>
          </p:cNvPicPr>
          <p:nvPr/>
        </p:nvPicPr>
        <p:blipFill>
          <a:blip r:embed="rId10"/>
          <a:stretch>
            <a:fillRect/>
          </a:stretch>
        </p:blipFill>
        <p:spPr>
          <a:xfrm>
            <a:off x="225095" y="2449557"/>
            <a:ext cx="1254847" cy="3471742"/>
          </a:xfrm>
          <a:prstGeom prst="rect">
            <a:avLst/>
          </a:prstGeom>
        </p:spPr>
      </p:pic>
      <p:sp>
        <p:nvSpPr>
          <p:cNvPr id="40" name="TextBox 39">
            <a:extLst>
              <a:ext uri="{FF2B5EF4-FFF2-40B4-BE49-F238E27FC236}">
                <a16:creationId xmlns:a16="http://schemas.microsoft.com/office/drawing/2014/main" id="{BFCD9E85-2E81-484B-A7FA-9DF838128F7C}"/>
              </a:ext>
            </a:extLst>
          </p:cNvPr>
          <p:cNvSpPr txBox="1"/>
          <p:nvPr/>
        </p:nvSpPr>
        <p:spPr>
          <a:xfrm>
            <a:off x="165252" y="1928190"/>
            <a:ext cx="1930661" cy="400110"/>
          </a:xfrm>
          <a:prstGeom prst="rect">
            <a:avLst/>
          </a:prstGeom>
          <a:noFill/>
        </p:spPr>
        <p:txBody>
          <a:bodyPr wrap="square" rtlCol="0">
            <a:spAutoFit/>
          </a:bodyPr>
          <a:lstStyle/>
          <a:p>
            <a:r>
              <a:rPr lang="en-US" sz="2000" dirty="0"/>
              <a:t>Operculum (2n)</a:t>
            </a:r>
          </a:p>
        </p:txBody>
      </p:sp>
      <p:cxnSp>
        <p:nvCxnSpPr>
          <p:cNvPr id="41" name="Straight Arrow Connector 40">
            <a:extLst>
              <a:ext uri="{FF2B5EF4-FFF2-40B4-BE49-F238E27FC236}">
                <a16:creationId xmlns:a16="http://schemas.microsoft.com/office/drawing/2014/main" id="{047DFB16-5DAE-4E5D-871D-9C67595C971A}"/>
              </a:ext>
            </a:extLst>
          </p:cNvPr>
          <p:cNvCxnSpPr>
            <a:cxnSpLocks/>
          </p:cNvCxnSpPr>
          <p:nvPr/>
        </p:nvCxnSpPr>
        <p:spPr>
          <a:xfrm>
            <a:off x="747132" y="2241395"/>
            <a:ext cx="84634" cy="5405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5" name="TextBox 44">
            <a:extLst>
              <a:ext uri="{FF2B5EF4-FFF2-40B4-BE49-F238E27FC236}">
                <a16:creationId xmlns:a16="http://schemas.microsoft.com/office/drawing/2014/main" id="{B17B9059-92A1-4787-9E51-84A195C8D800}"/>
              </a:ext>
            </a:extLst>
          </p:cNvPr>
          <p:cNvSpPr txBox="1"/>
          <p:nvPr/>
        </p:nvSpPr>
        <p:spPr>
          <a:xfrm>
            <a:off x="1382319" y="4810096"/>
            <a:ext cx="1748406" cy="400110"/>
          </a:xfrm>
          <a:prstGeom prst="rect">
            <a:avLst/>
          </a:prstGeom>
          <a:noFill/>
        </p:spPr>
        <p:txBody>
          <a:bodyPr wrap="square" rtlCol="0">
            <a:spAutoFit/>
          </a:bodyPr>
          <a:lstStyle/>
          <a:p>
            <a:r>
              <a:rPr lang="en-US" sz="2000" dirty="0"/>
              <a:t>Columella (2n)</a:t>
            </a:r>
          </a:p>
        </p:txBody>
      </p:sp>
      <p:cxnSp>
        <p:nvCxnSpPr>
          <p:cNvPr id="46" name="Straight Arrow Connector 45">
            <a:extLst>
              <a:ext uri="{FF2B5EF4-FFF2-40B4-BE49-F238E27FC236}">
                <a16:creationId xmlns:a16="http://schemas.microsoft.com/office/drawing/2014/main" id="{8785A278-0DDF-4343-84A8-813DBB9B6141}"/>
              </a:ext>
            </a:extLst>
          </p:cNvPr>
          <p:cNvCxnSpPr>
            <a:cxnSpLocks/>
          </p:cNvCxnSpPr>
          <p:nvPr/>
        </p:nvCxnSpPr>
        <p:spPr>
          <a:xfrm flipH="1" flipV="1">
            <a:off x="831768" y="4371281"/>
            <a:ext cx="597631" cy="481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A2CA2D6D-4740-4C57-97BB-77A8ABF6A62D}"/>
              </a:ext>
            </a:extLst>
          </p:cNvPr>
          <p:cNvSpPr txBox="1"/>
          <p:nvPr/>
        </p:nvSpPr>
        <p:spPr>
          <a:xfrm>
            <a:off x="1271536" y="3542151"/>
            <a:ext cx="1254847" cy="400110"/>
          </a:xfrm>
          <a:prstGeom prst="rect">
            <a:avLst/>
          </a:prstGeom>
          <a:noFill/>
        </p:spPr>
        <p:txBody>
          <a:bodyPr wrap="square" rtlCol="0">
            <a:spAutoFit/>
          </a:bodyPr>
          <a:lstStyle/>
          <a:p>
            <a:r>
              <a:rPr lang="en-US" sz="2000" dirty="0"/>
              <a:t>Spores (n)</a:t>
            </a:r>
          </a:p>
        </p:txBody>
      </p:sp>
      <p:cxnSp>
        <p:nvCxnSpPr>
          <p:cNvPr id="52" name="Straight Arrow Connector 51">
            <a:extLst>
              <a:ext uri="{FF2B5EF4-FFF2-40B4-BE49-F238E27FC236}">
                <a16:creationId xmlns:a16="http://schemas.microsoft.com/office/drawing/2014/main" id="{747D403C-AFA2-4E6B-B557-D08BDD93C2C9}"/>
              </a:ext>
            </a:extLst>
          </p:cNvPr>
          <p:cNvCxnSpPr>
            <a:cxnSpLocks/>
            <a:stCxn id="51" idx="1"/>
          </p:cNvCxnSpPr>
          <p:nvPr/>
        </p:nvCxnSpPr>
        <p:spPr>
          <a:xfrm flipH="1">
            <a:off x="993568" y="3742206"/>
            <a:ext cx="277968" cy="2756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4A38D94C-00C6-402F-AAEA-3D7993D2023B}"/>
              </a:ext>
            </a:extLst>
          </p:cNvPr>
          <p:cNvCxnSpPr>
            <a:cxnSpLocks/>
            <a:stCxn id="51" idx="1"/>
          </p:cNvCxnSpPr>
          <p:nvPr/>
        </p:nvCxnSpPr>
        <p:spPr>
          <a:xfrm flipH="1" flipV="1">
            <a:off x="928143" y="3480994"/>
            <a:ext cx="343393" cy="2612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E51D0F00-7964-4FED-B414-AEE8229E980B}"/>
              </a:ext>
            </a:extLst>
          </p:cNvPr>
          <p:cNvCxnSpPr>
            <a:cxnSpLocks/>
            <a:endCxn id="39" idx="3"/>
          </p:cNvCxnSpPr>
          <p:nvPr/>
        </p:nvCxnSpPr>
        <p:spPr>
          <a:xfrm flipH="1" flipV="1">
            <a:off x="1479942" y="4185428"/>
            <a:ext cx="1733974" cy="1898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5" name="Recorded Sound">
            <a:hlinkClick r:id="" action="ppaction://media"/>
            <a:extLst>
              <a:ext uri="{FF2B5EF4-FFF2-40B4-BE49-F238E27FC236}">
                <a16:creationId xmlns:a16="http://schemas.microsoft.com/office/drawing/2014/main" id="{E9DD9F34-8EA8-4A70-914D-D11EFE4757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76" name="Recorded Sound">
            <a:hlinkClick r:id="" action="ppaction://media"/>
            <a:extLst>
              <a:ext uri="{FF2B5EF4-FFF2-40B4-BE49-F238E27FC236}">
                <a16:creationId xmlns:a16="http://schemas.microsoft.com/office/drawing/2014/main" id="{BC2FB14B-9416-4323-8159-3E521EE34EC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395697" y="376653"/>
            <a:ext cx="609600" cy="609600"/>
          </a:xfrm>
          <a:prstGeom prst="rect">
            <a:avLst/>
          </a:prstGeom>
        </p:spPr>
      </p:pic>
    </p:spTree>
    <p:extLst>
      <p:ext uri="{BB962C8B-B14F-4D97-AF65-F5344CB8AC3E}">
        <p14:creationId xmlns:p14="http://schemas.microsoft.com/office/powerpoint/2010/main" val="244132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8" fill="hold"/>
                                        <p:tgtEl>
                                          <p:spTgt spid="7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85"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5"/>
                </p:tgtEl>
              </p:cMediaNode>
            </p:audio>
            <p:audio>
              <p:cMediaNode vol="80000">
                <p:cTn id="12" fill="hold" display="0">
                  <p:stCondLst>
                    <p:cond delay="indefinite"/>
                  </p:stCondLst>
                  <p:endCondLst>
                    <p:cond evt="onStopAudio" delay="0">
                      <p:tgtEl>
                        <p:sldTgt/>
                      </p:tgtEl>
                    </p:cond>
                  </p:endCondLst>
                </p:cTn>
                <p:tgtEl>
                  <p:spTgt spid="7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EE61B-DCB1-4E7F-9966-7688E9B4D0AB}"/>
              </a:ext>
            </a:extLst>
          </p:cNvPr>
          <p:cNvPicPr>
            <a:picLocks noChangeAspect="1"/>
          </p:cNvPicPr>
          <p:nvPr/>
        </p:nvPicPr>
        <p:blipFill>
          <a:blip r:embed="rId2"/>
          <a:stretch>
            <a:fillRect/>
          </a:stretch>
        </p:blipFill>
        <p:spPr>
          <a:xfrm>
            <a:off x="451104" y="2813955"/>
            <a:ext cx="5050873" cy="3555548"/>
          </a:xfrm>
          <a:prstGeom prst="rect">
            <a:avLst/>
          </a:prstGeom>
        </p:spPr>
      </p:pic>
      <p:pic>
        <p:nvPicPr>
          <p:cNvPr id="3" name="Picture 2">
            <a:extLst>
              <a:ext uri="{FF2B5EF4-FFF2-40B4-BE49-F238E27FC236}">
                <a16:creationId xmlns:a16="http://schemas.microsoft.com/office/drawing/2014/main" id="{AF6FA24A-7B99-4536-8E15-76AEBB28A473}"/>
              </a:ext>
            </a:extLst>
          </p:cNvPr>
          <p:cNvPicPr>
            <a:picLocks noChangeAspect="1"/>
          </p:cNvPicPr>
          <p:nvPr/>
        </p:nvPicPr>
        <p:blipFill>
          <a:blip r:embed="rId3"/>
          <a:stretch>
            <a:fillRect/>
          </a:stretch>
        </p:blipFill>
        <p:spPr>
          <a:xfrm>
            <a:off x="5747921" y="535686"/>
            <a:ext cx="2067152" cy="3113180"/>
          </a:xfrm>
          <a:prstGeom prst="rect">
            <a:avLst/>
          </a:prstGeom>
        </p:spPr>
      </p:pic>
      <p:pic>
        <p:nvPicPr>
          <p:cNvPr id="4" name="Picture 3">
            <a:extLst>
              <a:ext uri="{FF2B5EF4-FFF2-40B4-BE49-F238E27FC236}">
                <a16:creationId xmlns:a16="http://schemas.microsoft.com/office/drawing/2014/main" id="{E5E70724-8C39-427A-BAF8-2B6C80CBEC62}"/>
              </a:ext>
            </a:extLst>
          </p:cNvPr>
          <p:cNvPicPr>
            <a:picLocks noChangeAspect="1"/>
          </p:cNvPicPr>
          <p:nvPr/>
        </p:nvPicPr>
        <p:blipFill>
          <a:blip r:embed="rId4"/>
          <a:stretch>
            <a:fillRect/>
          </a:stretch>
        </p:blipFill>
        <p:spPr>
          <a:xfrm>
            <a:off x="7939618" y="535686"/>
            <a:ext cx="4115793" cy="3085338"/>
          </a:xfrm>
          <a:prstGeom prst="rect">
            <a:avLst/>
          </a:prstGeom>
        </p:spPr>
      </p:pic>
      <p:sp>
        <p:nvSpPr>
          <p:cNvPr id="5" name="TextBox 4">
            <a:extLst>
              <a:ext uri="{FF2B5EF4-FFF2-40B4-BE49-F238E27FC236}">
                <a16:creationId xmlns:a16="http://schemas.microsoft.com/office/drawing/2014/main" id="{376E6324-7296-4E4F-8042-967792BD744F}"/>
              </a:ext>
            </a:extLst>
          </p:cNvPr>
          <p:cNvSpPr txBox="1"/>
          <p:nvPr/>
        </p:nvSpPr>
        <p:spPr>
          <a:xfrm>
            <a:off x="2462784" y="2396776"/>
            <a:ext cx="2779776" cy="369332"/>
          </a:xfrm>
          <a:prstGeom prst="rect">
            <a:avLst/>
          </a:prstGeom>
          <a:noFill/>
        </p:spPr>
        <p:txBody>
          <a:bodyPr wrap="square" rtlCol="0">
            <a:spAutoFit/>
          </a:bodyPr>
          <a:lstStyle/>
          <a:p>
            <a:r>
              <a:rPr lang="en-US" dirty="0"/>
              <a:t>Male Gametophyte (n)</a:t>
            </a:r>
          </a:p>
        </p:txBody>
      </p:sp>
      <p:sp>
        <p:nvSpPr>
          <p:cNvPr id="6" name="TextBox 5">
            <a:extLst>
              <a:ext uri="{FF2B5EF4-FFF2-40B4-BE49-F238E27FC236}">
                <a16:creationId xmlns:a16="http://schemas.microsoft.com/office/drawing/2014/main" id="{2A2C2D20-6D27-4995-937C-686387EC2059}"/>
              </a:ext>
            </a:extLst>
          </p:cNvPr>
          <p:cNvSpPr txBox="1"/>
          <p:nvPr/>
        </p:nvSpPr>
        <p:spPr>
          <a:xfrm>
            <a:off x="5632096" y="4949797"/>
            <a:ext cx="3005935" cy="646331"/>
          </a:xfrm>
          <a:prstGeom prst="rect">
            <a:avLst/>
          </a:prstGeom>
          <a:noFill/>
        </p:spPr>
        <p:txBody>
          <a:bodyPr wrap="square" rtlCol="0">
            <a:spAutoFit/>
          </a:bodyPr>
          <a:lstStyle/>
          <a:p>
            <a:r>
              <a:rPr lang="en-US" dirty="0"/>
              <a:t>Female Gametophyte (n) with sporophyte growing out of it. </a:t>
            </a:r>
          </a:p>
        </p:txBody>
      </p:sp>
      <p:cxnSp>
        <p:nvCxnSpPr>
          <p:cNvPr id="8" name="Straight Arrow Connector 7">
            <a:extLst>
              <a:ext uri="{FF2B5EF4-FFF2-40B4-BE49-F238E27FC236}">
                <a16:creationId xmlns:a16="http://schemas.microsoft.com/office/drawing/2014/main" id="{65E4A7B1-BEF0-4096-A8CA-C6D5A6C45F97}"/>
              </a:ext>
            </a:extLst>
          </p:cNvPr>
          <p:cNvCxnSpPr/>
          <p:nvPr/>
        </p:nvCxnSpPr>
        <p:spPr>
          <a:xfrm>
            <a:off x="3584448" y="2766108"/>
            <a:ext cx="0" cy="10743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2EB3C7F-4FC1-4E37-8AB1-DD1BF0411687}"/>
              </a:ext>
            </a:extLst>
          </p:cNvPr>
          <p:cNvCxnSpPr>
            <a:cxnSpLocks/>
            <a:stCxn id="6" idx="1"/>
          </p:cNvCxnSpPr>
          <p:nvPr/>
        </p:nvCxnSpPr>
        <p:spPr>
          <a:xfrm flipH="1">
            <a:off x="4730496" y="5272963"/>
            <a:ext cx="901600" cy="3231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E5A5200-37D2-4B0A-88F6-29814ABB21B5}"/>
              </a:ext>
            </a:extLst>
          </p:cNvPr>
          <p:cNvCxnSpPr>
            <a:cxnSpLocks/>
          </p:cNvCxnSpPr>
          <p:nvPr/>
        </p:nvCxnSpPr>
        <p:spPr>
          <a:xfrm flipH="1" flipV="1">
            <a:off x="4907280" y="3351141"/>
            <a:ext cx="724816" cy="7087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5476F76-F6D9-4C32-902B-971CC91DB18A}"/>
              </a:ext>
            </a:extLst>
          </p:cNvPr>
          <p:cNvSpPr txBox="1"/>
          <p:nvPr/>
        </p:nvSpPr>
        <p:spPr>
          <a:xfrm>
            <a:off x="6205761" y="3594002"/>
            <a:ext cx="6230079" cy="369332"/>
          </a:xfrm>
          <a:prstGeom prst="rect">
            <a:avLst/>
          </a:prstGeom>
          <a:noFill/>
        </p:spPr>
        <p:txBody>
          <a:bodyPr wrap="square" rtlCol="0">
            <a:spAutoFit/>
          </a:bodyPr>
          <a:lstStyle/>
          <a:p>
            <a:r>
              <a:rPr lang="en-US" dirty="0"/>
              <a:t>More sporophytes growing out of the female gametophytes</a:t>
            </a:r>
          </a:p>
        </p:txBody>
      </p:sp>
      <p:sp>
        <p:nvSpPr>
          <p:cNvPr id="15" name="TextBox 14">
            <a:extLst>
              <a:ext uri="{FF2B5EF4-FFF2-40B4-BE49-F238E27FC236}">
                <a16:creationId xmlns:a16="http://schemas.microsoft.com/office/drawing/2014/main" id="{EBAE83A6-2E3E-4664-8B6E-15506AE7E1D0}"/>
              </a:ext>
            </a:extLst>
          </p:cNvPr>
          <p:cNvSpPr txBox="1"/>
          <p:nvPr/>
        </p:nvSpPr>
        <p:spPr>
          <a:xfrm>
            <a:off x="5632096" y="4042871"/>
            <a:ext cx="2779776" cy="369332"/>
          </a:xfrm>
          <a:prstGeom prst="rect">
            <a:avLst/>
          </a:prstGeom>
          <a:noFill/>
        </p:spPr>
        <p:txBody>
          <a:bodyPr wrap="square" rtlCol="0">
            <a:spAutoFit/>
          </a:bodyPr>
          <a:lstStyle/>
          <a:p>
            <a:r>
              <a:rPr lang="en-US" dirty="0"/>
              <a:t>Capsule of sporophyte (2n)</a:t>
            </a:r>
          </a:p>
        </p:txBody>
      </p:sp>
    </p:spTree>
    <p:extLst>
      <p:ext uri="{BB962C8B-B14F-4D97-AF65-F5344CB8AC3E}">
        <p14:creationId xmlns:p14="http://schemas.microsoft.com/office/powerpoint/2010/main" val="38364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Ecological Importance of Bryophytes</a:t>
            </a:r>
          </a:p>
        </p:txBody>
      </p:sp>
      <p:sp>
        <p:nvSpPr>
          <p:cNvPr id="3" name="Content Placeholder 2"/>
          <p:cNvSpPr>
            <a:spLocks noGrp="1"/>
          </p:cNvSpPr>
          <p:nvPr>
            <p:ph sz="quarter" idx="1"/>
          </p:nvPr>
        </p:nvSpPr>
        <p:spPr>
          <a:xfrm>
            <a:off x="609600" y="1219200"/>
            <a:ext cx="4844143" cy="4937760"/>
          </a:xfrm>
        </p:spPr>
        <p:txBody>
          <a:bodyPr>
            <a:normAutofit/>
          </a:bodyPr>
          <a:lstStyle/>
          <a:p>
            <a:pPr marL="0" indent="0">
              <a:buNone/>
            </a:pPr>
            <a:r>
              <a:rPr lang="en-US" sz="2800" dirty="0"/>
              <a:t>Colonize harsh environments</a:t>
            </a:r>
          </a:p>
          <a:p>
            <a:pPr lvl="1"/>
            <a:r>
              <a:rPr lang="en-US" sz="2400" dirty="0"/>
              <a:t>Adaptations for harsh conditions</a:t>
            </a:r>
          </a:p>
          <a:p>
            <a:pPr lvl="2"/>
            <a:r>
              <a:rPr lang="en-US" sz="2400" u="sng" dirty="0"/>
              <a:t>Desiccation</a:t>
            </a:r>
          </a:p>
          <a:p>
            <a:pPr lvl="2"/>
            <a:r>
              <a:rPr lang="en-US" sz="2400" dirty="0"/>
              <a:t>UV exposure</a:t>
            </a:r>
          </a:p>
          <a:p>
            <a:pPr lvl="1"/>
            <a:r>
              <a:rPr lang="en-US" sz="2400" dirty="0"/>
              <a:t>Symbiotic relationship with Cyanobacteria</a:t>
            </a:r>
          </a:p>
          <a:p>
            <a:pPr lvl="2"/>
            <a:r>
              <a:rPr lang="en-US" sz="2400" dirty="0"/>
              <a:t>Nitrogen fixation</a:t>
            </a:r>
          </a:p>
          <a:p>
            <a:pPr lvl="1"/>
            <a:endParaRPr lang="en-US" sz="2400" dirty="0"/>
          </a:p>
          <a:p>
            <a:pPr marL="0" indent="0">
              <a:buNone/>
            </a:pPr>
            <a:r>
              <a:rPr lang="en-US" sz="2800" dirty="0"/>
              <a:t>Peet moss used as fuel source</a:t>
            </a:r>
          </a:p>
          <a:p>
            <a:pPr lvl="1"/>
            <a:r>
              <a:rPr lang="en-US" sz="2400" dirty="0"/>
              <a:t>Phenolic compounds </a:t>
            </a:r>
          </a:p>
          <a:p>
            <a:pPr lvl="1"/>
            <a:r>
              <a:rPr lang="en-US" sz="2400" dirty="0"/>
              <a:t>Carbon sink</a:t>
            </a:r>
          </a:p>
          <a:p>
            <a:pPr lvl="1"/>
            <a:endParaRPr lang="en-US" sz="2400" dirty="0"/>
          </a:p>
          <a:p>
            <a:endParaRPr lang="en-US" sz="2800" dirty="0"/>
          </a:p>
          <a:p>
            <a:endParaRPr lang="en-US" sz="2800" dirty="0"/>
          </a:p>
          <a:p>
            <a:endParaRPr lang="en-US" sz="2800" dirty="0"/>
          </a:p>
        </p:txBody>
      </p:sp>
      <p:pic>
        <p:nvPicPr>
          <p:cNvPr id="4" name="Picture 3"/>
          <p:cNvPicPr>
            <a:picLocks noChangeAspect="1"/>
          </p:cNvPicPr>
          <p:nvPr/>
        </p:nvPicPr>
        <p:blipFill>
          <a:blip r:embed="rId3"/>
          <a:stretch>
            <a:fillRect/>
          </a:stretch>
        </p:blipFill>
        <p:spPr>
          <a:xfrm>
            <a:off x="6969577" y="3814490"/>
            <a:ext cx="3354313" cy="2386058"/>
          </a:xfrm>
          <a:prstGeom prst="rect">
            <a:avLst/>
          </a:prstGeom>
        </p:spPr>
      </p:pic>
      <p:pic>
        <p:nvPicPr>
          <p:cNvPr id="5122" name="Picture 2" descr="http://www.marinebio.net/marinescience/04benthon/arcimg/arc4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296779"/>
            <a:ext cx="3272669" cy="232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54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Anthecerophyta</a:t>
            </a:r>
          </a:p>
        </p:txBody>
      </p:sp>
      <p:sp>
        <p:nvSpPr>
          <p:cNvPr id="3" name="Content Placeholder 2"/>
          <p:cNvSpPr>
            <a:spLocks noGrp="1"/>
          </p:cNvSpPr>
          <p:nvPr>
            <p:ph sz="quarter" idx="1"/>
          </p:nvPr>
        </p:nvSpPr>
        <p:spPr>
          <a:xfrm>
            <a:off x="609600" y="1219199"/>
            <a:ext cx="6059557" cy="5123299"/>
          </a:xfrm>
        </p:spPr>
        <p:txBody>
          <a:bodyPr>
            <a:normAutofit/>
          </a:bodyPr>
          <a:lstStyle/>
          <a:p>
            <a:r>
              <a:rPr lang="en-US" sz="2800" dirty="0"/>
              <a:t>Hornworts</a:t>
            </a:r>
            <a:endParaRPr lang="en-US" sz="1400" dirty="0"/>
          </a:p>
          <a:p>
            <a:r>
              <a:rPr lang="en-US" sz="2800" dirty="0"/>
              <a:t>Gametophyte dominant</a:t>
            </a:r>
            <a:endParaRPr lang="en-US" sz="1400" dirty="0"/>
          </a:p>
          <a:p>
            <a:r>
              <a:rPr lang="en-US" sz="2800" dirty="0"/>
              <a:t>No true leave, roots, or stems</a:t>
            </a:r>
          </a:p>
          <a:p>
            <a:pPr lvl="1"/>
            <a:r>
              <a:rPr lang="en-US" sz="2400" dirty="0"/>
              <a:t>Lack vascular tissue</a:t>
            </a:r>
            <a:endParaRPr lang="en-US" sz="1400" dirty="0"/>
          </a:p>
          <a:p>
            <a:pPr>
              <a:spcBef>
                <a:spcPts val="1200"/>
              </a:spcBef>
            </a:pPr>
            <a:r>
              <a:rPr lang="en-US" sz="2800" dirty="0"/>
              <a:t>Traits similar to more derived plants</a:t>
            </a:r>
          </a:p>
          <a:p>
            <a:pPr lvl="1"/>
            <a:r>
              <a:rPr lang="en-US" sz="2400" u="sng" dirty="0"/>
              <a:t>Stomata</a:t>
            </a:r>
          </a:p>
          <a:p>
            <a:pPr lvl="1"/>
            <a:r>
              <a:rPr lang="en-US" sz="2400" u="sng" dirty="0"/>
              <a:t>Cuticle</a:t>
            </a:r>
            <a:endParaRPr lang="en-US" sz="1400" u="sng" dirty="0"/>
          </a:p>
          <a:p>
            <a:pPr>
              <a:spcBef>
                <a:spcPts val="1200"/>
              </a:spcBef>
            </a:pPr>
            <a:r>
              <a:rPr lang="en-US" sz="2800" dirty="0"/>
              <a:t>Sporophyte </a:t>
            </a:r>
            <a:r>
              <a:rPr lang="en-US" sz="2800" u="sng" dirty="0"/>
              <a:t>lack seta</a:t>
            </a:r>
          </a:p>
          <a:p>
            <a:r>
              <a:rPr lang="en-US" sz="2800" dirty="0"/>
              <a:t>Symbiotic relationship with nitrogen-fixing cyanobacteria</a:t>
            </a:r>
          </a:p>
        </p:txBody>
      </p:sp>
      <p:pic>
        <p:nvPicPr>
          <p:cNvPr id="4" name="Picture 3"/>
          <p:cNvPicPr>
            <a:picLocks noChangeAspect="1"/>
          </p:cNvPicPr>
          <p:nvPr/>
        </p:nvPicPr>
        <p:blipFill>
          <a:blip r:embed="rId3"/>
          <a:stretch>
            <a:fillRect/>
          </a:stretch>
        </p:blipFill>
        <p:spPr>
          <a:xfrm>
            <a:off x="7064829" y="3734482"/>
            <a:ext cx="3138197" cy="2608017"/>
          </a:xfrm>
          <a:prstGeom prst="rect">
            <a:avLst/>
          </a:prstGeom>
        </p:spPr>
      </p:pic>
      <p:pic>
        <p:nvPicPr>
          <p:cNvPr id="4098" name="Picture 2" descr="http://www.anbg.gov.au/cpbr/program/images/phaeoceros-104-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2285" y="1361196"/>
            <a:ext cx="3316197" cy="219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380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88486" cy="990600"/>
          </a:xfrm>
        </p:spPr>
        <p:txBody>
          <a:bodyPr>
            <a:noAutofit/>
          </a:bodyPr>
          <a:lstStyle/>
          <a:p>
            <a:pPr algn="ctr"/>
            <a:r>
              <a:rPr lang="en-US" sz="4000" dirty="0"/>
              <a:t>Characteristics of Seedless, Vascular Plants</a:t>
            </a:r>
          </a:p>
        </p:txBody>
      </p:sp>
      <p:sp>
        <p:nvSpPr>
          <p:cNvPr id="3" name="Content Placeholder 2"/>
          <p:cNvSpPr>
            <a:spLocks noGrp="1"/>
          </p:cNvSpPr>
          <p:nvPr>
            <p:ph sz="quarter" idx="1"/>
          </p:nvPr>
        </p:nvSpPr>
        <p:spPr>
          <a:xfrm>
            <a:off x="609600" y="1219200"/>
            <a:ext cx="5321300" cy="5224130"/>
          </a:xfrm>
        </p:spPr>
        <p:txBody>
          <a:bodyPr>
            <a:normAutofit lnSpcReduction="10000"/>
          </a:bodyPr>
          <a:lstStyle/>
          <a:p>
            <a:pPr>
              <a:spcAft>
                <a:spcPts val="600"/>
              </a:spcAft>
            </a:pPr>
            <a:r>
              <a:rPr lang="en-US" dirty="0"/>
              <a:t>Diverged ~ 450 </a:t>
            </a:r>
            <a:r>
              <a:rPr lang="en-US" dirty="0" err="1"/>
              <a:t>mya</a:t>
            </a:r>
            <a:r>
              <a:rPr lang="en-US" dirty="0"/>
              <a:t> (Ordovician) </a:t>
            </a:r>
          </a:p>
          <a:p>
            <a:pPr>
              <a:spcAft>
                <a:spcPts val="600"/>
              </a:spcAft>
            </a:pPr>
            <a:r>
              <a:rPr lang="en-US" u="sng" dirty="0"/>
              <a:t>Sporophyte</a:t>
            </a:r>
            <a:r>
              <a:rPr lang="en-US" dirty="0"/>
              <a:t> generation dominant</a:t>
            </a:r>
          </a:p>
          <a:p>
            <a:r>
              <a:rPr lang="en-US" dirty="0"/>
              <a:t>Formation of vascular tissue</a:t>
            </a:r>
          </a:p>
          <a:p>
            <a:pPr lvl="1"/>
            <a:r>
              <a:rPr lang="en-US" dirty="0"/>
              <a:t>Xylem (water)</a:t>
            </a:r>
          </a:p>
          <a:p>
            <a:pPr lvl="1">
              <a:spcAft>
                <a:spcPts val="600"/>
              </a:spcAft>
            </a:pPr>
            <a:r>
              <a:rPr lang="en-US" dirty="0"/>
              <a:t>Phloem (nutrients)</a:t>
            </a:r>
          </a:p>
          <a:p>
            <a:pPr>
              <a:spcAft>
                <a:spcPts val="600"/>
              </a:spcAft>
            </a:pPr>
            <a:r>
              <a:rPr lang="en-US" b="1" u="sng" dirty="0"/>
              <a:t>Lignin</a:t>
            </a:r>
            <a:r>
              <a:rPr lang="en-US" dirty="0"/>
              <a:t>: polymer that strengthens the cell walls of water-conducting cells</a:t>
            </a:r>
          </a:p>
          <a:p>
            <a:pPr>
              <a:spcAft>
                <a:spcPts val="600"/>
              </a:spcAft>
            </a:pPr>
            <a:r>
              <a:rPr lang="en-US" dirty="0"/>
              <a:t>True leaves, roots and stems</a:t>
            </a:r>
          </a:p>
          <a:p>
            <a:pPr lvl="1">
              <a:spcAft>
                <a:spcPts val="600"/>
              </a:spcAft>
            </a:pPr>
            <a:r>
              <a:rPr lang="en-US" dirty="0"/>
              <a:t>Have </a:t>
            </a:r>
            <a:r>
              <a:rPr lang="en-US" u="sng" dirty="0"/>
              <a:t>vascular tissue</a:t>
            </a:r>
          </a:p>
          <a:p>
            <a:pPr>
              <a:spcAft>
                <a:spcPts val="600"/>
              </a:spcAft>
            </a:pPr>
            <a:r>
              <a:rPr lang="en-US" dirty="0"/>
              <a:t>Sperm with flagella</a:t>
            </a:r>
          </a:p>
          <a:p>
            <a:pPr>
              <a:spcAft>
                <a:spcPts val="600"/>
              </a:spcAft>
            </a:pPr>
            <a:endParaRPr lang="en-US" dirty="0"/>
          </a:p>
        </p:txBody>
      </p:sp>
      <p:pic>
        <p:nvPicPr>
          <p:cNvPr id="5124" name="Picture 4" descr="http://www.easttennesseewildflowers.com/gallery/var/albums/ferns/Copy_of_Horsetails.jpg?m=13489083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886" y="2056333"/>
            <a:ext cx="2258787" cy="33734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media.murvegetalpatrickblanc.com/sites/default/files/styles/slideshow/public/medias/image/psilotumnudumwithsporangiaonthewallinfrontoftheoperasydne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0607" y="3928236"/>
            <a:ext cx="3094566" cy="23215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thegardenhelper.com/pdj/0523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525" y="1236361"/>
            <a:ext cx="3713648" cy="278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38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p:spPr>
        <p:txBody>
          <a:bodyPr>
            <a:normAutofit/>
          </a:bodyPr>
          <a:lstStyle/>
          <a:p>
            <a:pPr algn="ctr"/>
            <a:r>
              <a:rPr lang="en-US" sz="4400" dirty="0"/>
              <a:t>Types of Sporangia</a:t>
            </a:r>
          </a:p>
        </p:txBody>
      </p:sp>
      <p:pic>
        <p:nvPicPr>
          <p:cNvPr id="5" name="Picture 4"/>
          <p:cNvPicPr>
            <a:picLocks noChangeAspect="1"/>
          </p:cNvPicPr>
          <p:nvPr/>
        </p:nvPicPr>
        <p:blipFill>
          <a:blip r:embed="rId3"/>
          <a:stretch>
            <a:fillRect/>
          </a:stretch>
        </p:blipFill>
        <p:spPr>
          <a:xfrm>
            <a:off x="609600" y="1294438"/>
            <a:ext cx="9042400" cy="4625956"/>
          </a:xfrm>
          <a:prstGeom prst="rect">
            <a:avLst/>
          </a:prstGeom>
        </p:spPr>
      </p:pic>
      <p:sp>
        <p:nvSpPr>
          <p:cNvPr id="3" name="TextBox 2"/>
          <p:cNvSpPr txBox="1"/>
          <p:nvPr/>
        </p:nvSpPr>
        <p:spPr>
          <a:xfrm>
            <a:off x="9652000" y="4229100"/>
            <a:ext cx="2143342" cy="1015663"/>
          </a:xfrm>
          <a:prstGeom prst="rect">
            <a:avLst/>
          </a:prstGeom>
          <a:noFill/>
        </p:spPr>
        <p:txBody>
          <a:bodyPr wrap="square" rtlCol="0">
            <a:spAutoFit/>
          </a:bodyPr>
          <a:lstStyle/>
          <a:p>
            <a:r>
              <a:rPr lang="en-US" sz="2000" dirty="0">
                <a:solidFill>
                  <a:schemeClr val="accent4"/>
                </a:solidFill>
              </a:rPr>
              <a:t>All seed plants and some seedless vascular plants</a:t>
            </a:r>
          </a:p>
        </p:txBody>
      </p:sp>
      <p:sp>
        <p:nvSpPr>
          <p:cNvPr id="6" name="TextBox 5"/>
          <p:cNvSpPr txBox="1"/>
          <p:nvPr/>
        </p:nvSpPr>
        <p:spPr>
          <a:xfrm>
            <a:off x="9652000" y="1873586"/>
            <a:ext cx="2143342" cy="707886"/>
          </a:xfrm>
          <a:prstGeom prst="rect">
            <a:avLst/>
          </a:prstGeom>
          <a:noFill/>
        </p:spPr>
        <p:txBody>
          <a:bodyPr wrap="square" rtlCol="0">
            <a:spAutoFit/>
          </a:bodyPr>
          <a:lstStyle/>
          <a:p>
            <a:r>
              <a:rPr lang="en-US" sz="2000" dirty="0">
                <a:solidFill>
                  <a:schemeClr val="accent4"/>
                </a:solidFill>
              </a:rPr>
              <a:t>Some seedless vascular plants</a:t>
            </a:r>
          </a:p>
        </p:txBody>
      </p:sp>
    </p:spTree>
    <p:extLst>
      <p:ext uri="{BB962C8B-B14F-4D97-AF65-F5344CB8AC3E}">
        <p14:creationId xmlns:p14="http://schemas.microsoft.com/office/powerpoint/2010/main" val="3299483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Lycophyta </a:t>
            </a:r>
          </a:p>
        </p:txBody>
      </p:sp>
      <p:sp>
        <p:nvSpPr>
          <p:cNvPr id="3" name="Content Placeholder 2"/>
          <p:cNvSpPr>
            <a:spLocks noGrp="1"/>
          </p:cNvSpPr>
          <p:nvPr>
            <p:ph sz="quarter" idx="1"/>
          </p:nvPr>
        </p:nvSpPr>
        <p:spPr>
          <a:xfrm>
            <a:off x="609600" y="1219200"/>
            <a:ext cx="6396227" cy="4937760"/>
          </a:xfrm>
        </p:spPr>
        <p:txBody>
          <a:bodyPr>
            <a:normAutofit lnSpcReduction="10000"/>
          </a:bodyPr>
          <a:lstStyle/>
          <a:p>
            <a:pPr>
              <a:spcAft>
                <a:spcPts val="600"/>
              </a:spcAft>
            </a:pPr>
            <a:r>
              <a:rPr lang="en-US" dirty="0"/>
              <a:t>Club mosses, Spike mosses, and Quillworts</a:t>
            </a:r>
          </a:p>
          <a:p>
            <a:pPr>
              <a:spcAft>
                <a:spcPts val="600"/>
              </a:spcAft>
            </a:pPr>
            <a:r>
              <a:rPr lang="en-US" dirty="0"/>
              <a:t>Sporophyte generation dominant</a:t>
            </a:r>
          </a:p>
          <a:p>
            <a:r>
              <a:rPr lang="en-US" dirty="0"/>
              <a:t>True leaves</a:t>
            </a:r>
          </a:p>
          <a:p>
            <a:pPr lvl="1"/>
            <a:r>
              <a:rPr lang="en-US" b="1" u="sng" dirty="0"/>
              <a:t>Mircophylls</a:t>
            </a:r>
            <a:r>
              <a:rPr lang="en-US" dirty="0"/>
              <a:t>: leaves with single strand of vascular tissue</a:t>
            </a:r>
          </a:p>
          <a:p>
            <a:pPr lvl="1">
              <a:spcAft>
                <a:spcPts val="600"/>
              </a:spcAft>
            </a:pPr>
            <a:r>
              <a:rPr lang="en-US" b="1" dirty="0"/>
              <a:t>Sporophylls</a:t>
            </a:r>
            <a:r>
              <a:rPr lang="en-US" dirty="0"/>
              <a:t>: leaves that bear sporangia</a:t>
            </a:r>
          </a:p>
          <a:p>
            <a:pPr lvl="2">
              <a:spcAft>
                <a:spcPts val="600"/>
              </a:spcAft>
            </a:pPr>
            <a:r>
              <a:rPr lang="en-US" sz="2200" b="1" u="sng" dirty="0"/>
              <a:t>Strobilus</a:t>
            </a:r>
            <a:r>
              <a:rPr lang="en-US" sz="2200" b="1" dirty="0"/>
              <a:t>:</a:t>
            </a:r>
            <a:r>
              <a:rPr lang="en-US" sz="2200" dirty="0"/>
              <a:t> cone-like structure formed by clusters of sporophylls</a:t>
            </a:r>
          </a:p>
          <a:p>
            <a:pPr>
              <a:spcAft>
                <a:spcPts val="600"/>
              </a:spcAft>
            </a:pPr>
            <a:r>
              <a:rPr lang="en-US" dirty="0"/>
              <a:t>True stems and roots</a:t>
            </a:r>
          </a:p>
          <a:p>
            <a:pPr>
              <a:spcAft>
                <a:spcPts val="600"/>
              </a:spcAft>
            </a:pPr>
            <a:r>
              <a:rPr lang="en-US" dirty="0"/>
              <a:t>Vascular tissue</a:t>
            </a:r>
          </a:p>
          <a:p>
            <a:pPr>
              <a:spcAft>
                <a:spcPts val="600"/>
              </a:spcAft>
            </a:pPr>
            <a:r>
              <a:rPr lang="en-US" dirty="0"/>
              <a:t>Homosporous and Heterosporous</a:t>
            </a:r>
          </a:p>
        </p:txBody>
      </p:sp>
      <p:pic>
        <p:nvPicPr>
          <p:cNvPr id="6" name="Picture 5" descr="29_12aMicroMegaphyl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828" y="1330674"/>
            <a:ext cx="2676144" cy="3212592"/>
          </a:xfrm>
          <a:prstGeom prst="rect">
            <a:avLst/>
          </a:prstGeom>
        </p:spPr>
      </p:pic>
      <p:pic>
        <p:nvPicPr>
          <p:cNvPr id="6148" name="Picture 4" descr="https://classconnection.s3.amazonaws.com/472/flashcards/1383472/jpg/cub_moss13345958621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4775" y="2929573"/>
            <a:ext cx="2881595" cy="3227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44100" y="1574800"/>
            <a:ext cx="2032000" cy="400110"/>
          </a:xfrm>
          <a:prstGeom prst="rect">
            <a:avLst/>
          </a:prstGeom>
          <a:noFill/>
        </p:spPr>
        <p:txBody>
          <a:bodyPr wrap="square" rtlCol="0">
            <a:spAutoFit/>
          </a:bodyPr>
          <a:lstStyle/>
          <a:p>
            <a:r>
              <a:rPr lang="en-US" sz="2000" b="1" dirty="0"/>
              <a:t>Microphyll</a:t>
            </a:r>
          </a:p>
        </p:txBody>
      </p:sp>
      <p:sp>
        <p:nvSpPr>
          <p:cNvPr id="8" name="TextBox 7"/>
          <p:cNvSpPr txBox="1"/>
          <p:nvPr/>
        </p:nvSpPr>
        <p:spPr>
          <a:xfrm>
            <a:off x="7327900" y="4549806"/>
            <a:ext cx="2032000" cy="400110"/>
          </a:xfrm>
          <a:prstGeom prst="rect">
            <a:avLst/>
          </a:prstGeom>
          <a:noFill/>
        </p:spPr>
        <p:txBody>
          <a:bodyPr wrap="square" rtlCol="0">
            <a:spAutoFit/>
          </a:bodyPr>
          <a:lstStyle/>
          <a:p>
            <a:r>
              <a:rPr lang="en-US" sz="2000" b="1" dirty="0"/>
              <a:t>Stobili</a:t>
            </a:r>
          </a:p>
        </p:txBody>
      </p:sp>
      <p:cxnSp>
        <p:nvCxnSpPr>
          <p:cNvPr id="7" name="Straight Arrow Connector 6"/>
          <p:cNvCxnSpPr>
            <a:stCxn id="4" idx="1"/>
          </p:cNvCxnSpPr>
          <p:nvPr/>
        </p:nvCxnSpPr>
        <p:spPr>
          <a:xfrm flipH="1">
            <a:off x="8712200" y="1774855"/>
            <a:ext cx="1231900" cy="4773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343900" y="3855671"/>
            <a:ext cx="1667338" cy="875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CDF5F05-F749-4656-8E29-53AE39C35C33}"/>
              </a:ext>
            </a:extLst>
          </p:cNvPr>
          <p:cNvCxnSpPr>
            <a:cxnSpLocks/>
          </p:cNvCxnSpPr>
          <p:nvPr/>
        </p:nvCxnSpPr>
        <p:spPr>
          <a:xfrm flipV="1">
            <a:off x="8343899" y="4086420"/>
            <a:ext cx="2032001" cy="6445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569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a:t>
            </a:r>
            <a:r>
              <a:rPr lang="en-US" sz="4000" dirty="0"/>
              <a:t> </a:t>
            </a:r>
            <a:r>
              <a:rPr lang="en-US" sz="4400" dirty="0"/>
              <a:t>Pteropyta (Monilophyta)</a:t>
            </a:r>
            <a:endParaRPr lang="en-US" sz="4000" dirty="0"/>
          </a:p>
        </p:txBody>
      </p:sp>
      <p:pic>
        <p:nvPicPr>
          <p:cNvPr id="1026" name="Picture 2" descr="http://studydroid.com/imageCards/0h/1o/card-17883581-b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435" y="1332220"/>
            <a:ext cx="2559693" cy="17064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aynesword.palomar.edu/images/sporan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089" y="3628012"/>
            <a:ext cx="3495617" cy="27494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6352956" y="2413774"/>
            <a:ext cx="1708869" cy="50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35180" y="2185451"/>
            <a:ext cx="1703294" cy="400110"/>
          </a:xfrm>
          <a:prstGeom prst="rect">
            <a:avLst/>
          </a:prstGeom>
          <a:noFill/>
        </p:spPr>
        <p:txBody>
          <a:bodyPr wrap="square" rtlCol="0">
            <a:spAutoFit/>
          </a:bodyPr>
          <a:lstStyle/>
          <a:p>
            <a:r>
              <a:rPr lang="en-US" sz="2000" b="1" dirty="0"/>
              <a:t>Fiddleheads</a:t>
            </a:r>
          </a:p>
        </p:txBody>
      </p:sp>
      <p:pic>
        <p:nvPicPr>
          <p:cNvPr id="5" name="Picture 4"/>
          <p:cNvPicPr>
            <a:picLocks noChangeAspect="1"/>
          </p:cNvPicPr>
          <p:nvPr/>
        </p:nvPicPr>
        <p:blipFill>
          <a:blip r:embed="rId7"/>
          <a:stretch>
            <a:fillRect/>
          </a:stretch>
        </p:blipFill>
        <p:spPr>
          <a:xfrm>
            <a:off x="9312455" y="1219200"/>
            <a:ext cx="2524399" cy="3101788"/>
          </a:xfrm>
          <a:prstGeom prst="rect">
            <a:avLst/>
          </a:prstGeom>
        </p:spPr>
      </p:pic>
      <p:pic>
        <p:nvPicPr>
          <p:cNvPr id="1030" name="Picture 6" descr="https://classconnection.s3.amazonaws.com/442/flashcards/1493442/jpg/fern133555433573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072" y="4084658"/>
            <a:ext cx="2763068" cy="20723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285951" y="4510852"/>
            <a:ext cx="1282305" cy="400110"/>
          </a:xfrm>
          <a:prstGeom prst="rect">
            <a:avLst/>
          </a:prstGeom>
          <a:noFill/>
        </p:spPr>
        <p:txBody>
          <a:bodyPr wrap="square" rtlCol="0">
            <a:spAutoFit/>
          </a:bodyPr>
          <a:lstStyle/>
          <a:p>
            <a:r>
              <a:rPr lang="en-US" sz="2000" b="1" dirty="0"/>
              <a:t>Sori</a:t>
            </a:r>
          </a:p>
        </p:txBody>
      </p:sp>
      <p:cxnSp>
        <p:nvCxnSpPr>
          <p:cNvPr id="15" name="Straight Arrow Connector 14"/>
          <p:cNvCxnSpPr/>
          <p:nvPr/>
        </p:nvCxnSpPr>
        <p:spPr>
          <a:xfrm flipH="1">
            <a:off x="10542054" y="4910962"/>
            <a:ext cx="863374" cy="5605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62553" y="4033948"/>
            <a:ext cx="1102335" cy="5510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615705" y="4647223"/>
            <a:ext cx="1196032" cy="13037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
          </p:nvPr>
        </p:nvSpPr>
        <p:spPr>
          <a:xfrm>
            <a:off x="495371" y="1219200"/>
            <a:ext cx="5118995" cy="5295900"/>
          </a:xfrm>
        </p:spPr>
        <p:txBody>
          <a:bodyPr>
            <a:normAutofit/>
          </a:bodyPr>
          <a:lstStyle/>
          <a:p>
            <a:pPr>
              <a:lnSpc>
                <a:spcPct val="80000"/>
              </a:lnSpc>
              <a:spcAft>
                <a:spcPts val="1200"/>
              </a:spcAft>
            </a:pPr>
            <a:r>
              <a:rPr lang="en-US" dirty="0"/>
              <a:t>Ferns</a:t>
            </a:r>
          </a:p>
          <a:p>
            <a:pPr>
              <a:lnSpc>
                <a:spcPct val="80000"/>
              </a:lnSpc>
              <a:spcAft>
                <a:spcPts val="1200"/>
              </a:spcAft>
            </a:pPr>
            <a:r>
              <a:rPr lang="en-US" dirty="0"/>
              <a:t>Sporophyte generation is dominant</a:t>
            </a:r>
          </a:p>
          <a:p>
            <a:pPr>
              <a:lnSpc>
                <a:spcPct val="80000"/>
              </a:lnSpc>
            </a:pPr>
            <a:r>
              <a:rPr lang="en-US" u="sng" dirty="0" err="1"/>
              <a:t>Megaphylls</a:t>
            </a:r>
            <a:r>
              <a:rPr lang="en-US" dirty="0"/>
              <a:t>: large leaves with branched vascular tissue</a:t>
            </a:r>
            <a:endParaRPr lang="en-US" u="sng" dirty="0"/>
          </a:p>
          <a:p>
            <a:pPr lvl="1">
              <a:lnSpc>
                <a:spcPct val="80000"/>
              </a:lnSpc>
              <a:spcAft>
                <a:spcPts val="1200"/>
              </a:spcAft>
            </a:pPr>
            <a:r>
              <a:rPr lang="en-US" dirty="0"/>
              <a:t>Fronds</a:t>
            </a:r>
          </a:p>
          <a:p>
            <a:pPr>
              <a:lnSpc>
                <a:spcPct val="80000"/>
              </a:lnSpc>
              <a:spcAft>
                <a:spcPts val="1200"/>
              </a:spcAft>
            </a:pPr>
            <a:r>
              <a:rPr lang="en-US" dirty="0"/>
              <a:t>Homosporous</a:t>
            </a:r>
          </a:p>
          <a:p>
            <a:pPr>
              <a:lnSpc>
                <a:spcPct val="80000"/>
              </a:lnSpc>
              <a:spcAft>
                <a:spcPts val="1200"/>
              </a:spcAft>
            </a:pPr>
            <a:r>
              <a:rPr lang="en-US" b="1" u="sng" dirty="0"/>
              <a:t>Sori</a:t>
            </a:r>
            <a:r>
              <a:rPr lang="en-US" dirty="0"/>
              <a:t>: clusters of sporangia located on the underside of </a:t>
            </a:r>
            <a:r>
              <a:rPr lang="en-US" dirty="0" err="1"/>
              <a:t>sporophylls</a:t>
            </a:r>
            <a:endParaRPr lang="en-US" dirty="0"/>
          </a:p>
          <a:p>
            <a:pPr>
              <a:lnSpc>
                <a:spcPct val="80000"/>
              </a:lnSpc>
            </a:pPr>
            <a:r>
              <a:rPr lang="en-US" dirty="0"/>
              <a:t>True leaves, roots, and stems</a:t>
            </a:r>
          </a:p>
          <a:p>
            <a:pPr lvl="1">
              <a:lnSpc>
                <a:spcPct val="80000"/>
              </a:lnSpc>
              <a:spcAft>
                <a:spcPts val="1200"/>
              </a:spcAft>
            </a:pPr>
            <a:r>
              <a:rPr lang="en-US" dirty="0"/>
              <a:t>Branching roots</a:t>
            </a:r>
          </a:p>
          <a:p>
            <a:pPr>
              <a:lnSpc>
                <a:spcPct val="80000"/>
              </a:lnSpc>
              <a:spcAft>
                <a:spcPts val="1200"/>
              </a:spcAft>
            </a:pPr>
            <a:endParaRPr lang="en-US" dirty="0"/>
          </a:p>
        </p:txBody>
      </p:sp>
      <p:pic>
        <p:nvPicPr>
          <p:cNvPr id="4" name="Recorded Sound">
            <a:hlinkClick r:id="" action="ppaction://media"/>
            <a:extLst>
              <a:ext uri="{FF2B5EF4-FFF2-40B4-BE49-F238E27FC236}">
                <a16:creationId xmlns:a16="http://schemas.microsoft.com/office/drawing/2014/main" id="{7BD38290-F9DB-43ED-AB31-E15164B369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53971" y="5767891"/>
            <a:ext cx="609600" cy="609600"/>
          </a:xfrm>
          <a:prstGeom prst="rect">
            <a:avLst/>
          </a:prstGeom>
        </p:spPr>
      </p:pic>
    </p:spTree>
    <p:extLst>
      <p:ext uri="{BB962C8B-B14F-4D97-AF65-F5344CB8AC3E}">
        <p14:creationId xmlns:p14="http://schemas.microsoft.com/office/powerpoint/2010/main" val="18030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Life Cycle of Pterophyta</a:t>
            </a:r>
          </a:p>
        </p:txBody>
      </p:sp>
      <p:sp>
        <p:nvSpPr>
          <p:cNvPr id="3" name="Content Placeholder 2"/>
          <p:cNvSpPr>
            <a:spLocks noGrp="1"/>
          </p:cNvSpPr>
          <p:nvPr>
            <p:ph sz="quarter" idx="1"/>
          </p:nvPr>
        </p:nvSpPr>
        <p:spPr>
          <a:xfrm>
            <a:off x="609599" y="1219200"/>
            <a:ext cx="3695180" cy="4937760"/>
          </a:xfrm>
        </p:spPr>
        <p:txBody>
          <a:bodyPr/>
          <a:lstStyle/>
          <a:p>
            <a:r>
              <a:rPr lang="en-US" sz="2800" dirty="0"/>
              <a:t>Homosporous</a:t>
            </a:r>
          </a:p>
          <a:p>
            <a:r>
              <a:rPr lang="en-US" sz="2800" dirty="0"/>
              <a:t>Bisexual gametophyte</a:t>
            </a:r>
          </a:p>
          <a:p>
            <a:pPr lvl="1"/>
            <a:r>
              <a:rPr lang="en-US" sz="2400" b="1" u="sng" dirty="0"/>
              <a:t>Prothallus</a:t>
            </a:r>
          </a:p>
          <a:p>
            <a:endParaRPr lang="en-US" dirty="0"/>
          </a:p>
        </p:txBody>
      </p:sp>
      <p:pic>
        <p:nvPicPr>
          <p:cNvPr id="4" name="Picture 3"/>
          <p:cNvPicPr>
            <a:picLocks noChangeAspect="1"/>
          </p:cNvPicPr>
          <p:nvPr/>
        </p:nvPicPr>
        <p:blipFill>
          <a:blip r:embed="rId5"/>
          <a:stretch>
            <a:fillRect/>
          </a:stretch>
        </p:blipFill>
        <p:spPr>
          <a:xfrm>
            <a:off x="4304779" y="1219200"/>
            <a:ext cx="7377830" cy="5005609"/>
          </a:xfrm>
          <a:prstGeom prst="rect">
            <a:avLst/>
          </a:prstGeom>
        </p:spPr>
      </p:pic>
      <p:pic>
        <p:nvPicPr>
          <p:cNvPr id="2050" name="Picture 2" descr="https://classconnection.s3.amazonaws.com/661/flashcards/1041661/jpg/sporophytefern134319697368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34" y="3321782"/>
            <a:ext cx="3834184" cy="29030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flipH="1">
            <a:off x="1717288" y="2616200"/>
            <a:ext cx="213112" cy="10718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F9B79829-BBA3-4EF6-BE1E-AF9007D7E4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94848" y="5568696"/>
            <a:ext cx="609600" cy="609600"/>
          </a:xfrm>
          <a:prstGeom prst="rect">
            <a:avLst/>
          </a:prstGeom>
        </p:spPr>
      </p:pic>
    </p:spTree>
    <p:extLst>
      <p:ext uri="{BB962C8B-B14F-4D97-AF65-F5344CB8AC3E}">
        <p14:creationId xmlns:p14="http://schemas.microsoft.com/office/powerpoint/2010/main" val="3929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Sphenophyta (Monilophyta)</a:t>
            </a:r>
          </a:p>
        </p:txBody>
      </p:sp>
      <p:sp>
        <p:nvSpPr>
          <p:cNvPr id="3" name="Content Placeholder 2"/>
          <p:cNvSpPr>
            <a:spLocks noGrp="1"/>
          </p:cNvSpPr>
          <p:nvPr>
            <p:ph sz="quarter" idx="1"/>
          </p:nvPr>
        </p:nvSpPr>
        <p:spPr/>
        <p:txBody>
          <a:bodyPr>
            <a:normAutofit/>
          </a:bodyPr>
          <a:lstStyle/>
          <a:p>
            <a:pPr>
              <a:spcAft>
                <a:spcPts val="600"/>
              </a:spcAft>
            </a:pPr>
            <a:r>
              <a:rPr lang="en-US" sz="2800" dirty="0"/>
              <a:t>Horsetails</a:t>
            </a:r>
          </a:p>
          <a:p>
            <a:pPr>
              <a:spcAft>
                <a:spcPts val="600"/>
              </a:spcAft>
            </a:pPr>
            <a:r>
              <a:rPr lang="en-US" sz="2800" dirty="0"/>
              <a:t>Homosporous</a:t>
            </a:r>
          </a:p>
          <a:p>
            <a:pPr>
              <a:spcAft>
                <a:spcPts val="600"/>
              </a:spcAft>
            </a:pPr>
            <a:r>
              <a:rPr lang="en-US" sz="2800" dirty="0"/>
              <a:t>True roots</a:t>
            </a:r>
          </a:p>
          <a:p>
            <a:r>
              <a:rPr lang="en-US" sz="2800" dirty="0"/>
              <a:t>True leaves</a:t>
            </a:r>
          </a:p>
          <a:p>
            <a:pPr lvl="1">
              <a:spcAft>
                <a:spcPts val="600"/>
              </a:spcAft>
            </a:pPr>
            <a:r>
              <a:rPr lang="en-US" sz="2400" u="sng" dirty="0"/>
              <a:t>Microphylls</a:t>
            </a:r>
          </a:p>
          <a:p>
            <a:r>
              <a:rPr lang="en-US" sz="2800" dirty="0"/>
              <a:t>True stems </a:t>
            </a:r>
          </a:p>
          <a:p>
            <a:pPr lvl="1"/>
            <a:r>
              <a:rPr lang="en-US" sz="2400" dirty="0"/>
              <a:t>Silica</a:t>
            </a:r>
          </a:p>
          <a:p>
            <a:r>
              <a:rPr lang="en-US" sz="2800" dirty="0"/>
              <a:t>Strobili</a:t>
            </a:r>
          </a:p>
        </p:txBody>
      </p:sp>
      <p:pic>
        <p:nvPicPr>
          <p:cNvPr id="4102" name="Picture 6" descr="http://www.aquaportail.com/aquabdd/photos/equisetum-fluviati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5273" y="1499941"/>
            <a:ext cx="4110661" cy="30829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cs-music.com/features/photos/equisetum_7-31-0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524" y="3758705"/>
            <a:ext cx="2387251" cy="25276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26478" y="5289171"/>
            <a:ext cx="1691014" cy="400110"/>
          </a:xfrm>
          <a:prstGeom prst="rect">
            <a:avLst/>
          </a:prstGeom>
          <a:noFill/>
        </p:spPr>
        <p:txBody>
          <a:bodyPr wrap="square" rtlCol="0">
            <a:spAutoFit/>
          </a:bodyPr>
          <a:lstStyle/>
          <a:p>
            <a:r>
              <a:rPr lang="en-US" sz="2000" b="1" dirty="0"/>
              <a:t>Microphylls</a:t>
            </a:r>
          </a:p>
        </p:txBody>
      </p:sp>
      <p:cxnSp>
        <p:nvCxnSpPr>
          <p:cNvPr id="7" name="Straight Arrow Connector 6"/>
          <p:cNvCxnSpPr/>
          <p:nvPr/>
        </p:nvCxnSpPr>
        <p:spPr>
          <a:xfrm flipV="1">
            <a:off x="5603309" y="5123441"/>
            <a:ext cx="1160745" cy="33146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70253" y="4489307"/>
            <a:ext cx="1427967" cy="1911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61455" y="4308366"/>
            <a:ext cx="1691014" cy="400110"/>
          </a:xfrm>
          <a:prstGeom prst="rect">
            <a:avLst/>
          </a:prstGeom>
          <a:noFill/>
        </p:spPr>
        <p:txBody>
          <a:bodyPr wrap="square" rtlCol="0">
            <a:spAutoFit/>
          </a:bodyPr>
          <a:lstStyle/>
          <a:p>
            <a:r>
              <a:rPr lang="en-US" sz="2000" b="1" dirty="0"/>
              <a:t>Strobilus</a:t>
            </a:r>
          </a:p>
        </p:txBody>
      </p:sp>
      <p:pic>
        <p:nvPicPr>
          <p:cNvPr id="4104" name="Picture 8" descr="http://www.austincc.edu/plants/images/equis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7279" y="1244014"/>
            <a:ext cx="3205401" cy="236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9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Derived Traits of Land Plants</a:t>
            </a:r>
          </a:p>
        </p:txBody>
      </p:sp>
      <p:sp>
        <p:nvSpPr>
          <p:cNvPr id="3" name="Content Placeholder 2"/>
          <p:cNvSpPr>
            <a:spLocks noGrp="1"/>
          </p:cNvSpPr>
          <p:nvPr>
            <p:ph sz="quarter" idx="1"/>
          </p:nvPr>
        </p:nvSpPr>
        <p:spPr/>
        <p:txBody>
          <a:bodyPr/>
          <a:lstStyle/>
          <a:p>
            <a:pPr>
              <a:spcAft>
                <a:spcPts val="1800"/>
              </a:spcAft>
            </a:pPr>
            <a:r>
              <a:rPr lang="en-US" sz="3200" dirty="0"/>
              <a:t>Alternation of generations</a:t>
            </a:r>
          </a:p>
          <a:p>
            <a:pPr>
              <a:spcAft>
                <a:spcPts val="1800"/>
              </a:spcAft>
            </a:pPr>
            <a:r>
              <a:rPr lang="en-US" sz="3200" dirty="0"/>
              <a:t>Multicellular, dependent embryos</a:t>
            </a:r>
          </a:p>
          <a:p>
            <a:pPr>
              <a:spcAft>
                <a:spcPts val="1800"/>
              </a:spcAft>
            </a:pPr>
            <a:r>
              <a:rPr lang="en-US" sz="3200" dirty="0"/>
              <a:t>Spores with protective walls</a:t>
            </a:r>
          </a:p>
          <a:p>
            <a:pPr>
              <a:spcAft>
                <a:spcPts val="1800"/>
              </a:spcAft>
            </a:pPr>
            <a:r>
              <a:rPr lang="en-US" sz="3200" u="sng" dirty="0"/>
              <a:t>Multicellular </a:t>
            </a:r>
            <a:r>
              <a:rPr lang="en-US" sz="3200" u="sng" dirty="0" err="1"/>
              <a:t>gametangia</a:t>
            </a:r>
            <a:r>
              <a:rPr lang="en-US" sz="3200" dirty="0"/>
              <a:t> (organs that produce gametes)</a:t>
            </a:r>
          </a:p>
          <a:p>
            <a:pPr>
              <a:spcAft>
                <a:spcPts val="1800"/>
              </a:spcAft>
            </a:pPr>
            <a:r>
              <a:rPr lang="en-US" sz="3200" dirty="0"/>
              <a:t>Apical meristem</a:t>
            </a:r>
          </a:p>
          <a:p>
            <a:endParaRPr lang="en-US" dirty="0"/>
          </a:p>
        </p:txBody>
      </p:sp>
    </p:spTree>
    <p:extLst>
      <p:ext uri="{BB962C8B-B14F-4D97-AF65-F5344CB8AC3E}">
        <p14:creationId xmlns:p14="http://schemas.microsoft.com/office/powerpoint/2010/main" val="3452966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Psilophyta (Monilophyta)</a:t>
            </a:r>
          </a:p>
        </p:txBody>
      </p:sp>
      <p:sp>
        <p:nvSpPr>
          <p:cNvPr id="3" name="Content Placeholder 2"/>
          <p:cNvSpPr>
            <a:spLocks noGrp="1"/>
          </p:cNvSpPr>
          <p:nvPr>
            <p:ph sz="quarter" idx="1"/>
          </p:nvPr>
        </p:nvSpPr>
        <p:spPr/>
        <p:txBody>
          <a:bodyPr>
            <a:normAutofit/>
          </a:bodyPr>
          <a:lstStyle/>
          <a:p>
            <a:r>
              <a:rPr lang="en-US" sz="2800" dirty="0"/>
              <a:t>Whisk ferns</a:t>
            </a:r>
          </a:p>
          <a:p>
            <a:r>
              <a:rPr lang="en-US" sz="2800" dirty="0"/>
              <a:t>Homosporous</a:t>
            </a:r>
          </a:p>
          <a:p>
            <a:r>
              <a:rPr lang="en-US" sz="2800" u="sng" dirty="0"/>
              <a:t>Lack true</a:t>
            </a:r>
            <a:r>
              <a:rPr lang="en-US" sz="2800" dirty="0"/>
              <a:t> roots and leaves</a:t>
            </a:r>
          </a:p>
          <a:p>
            <a:pPr lvl="1"/>
            <a:r>
              <a:rPr lang="en-US" sz="2400" dirty="0"/>
              <a:t>Rhizoids</a:t>
            </a:r>
          </a:p>
          <a:p>
            <a:pPr marL="0" indent="0">
              <a:buNone/>
            </a:pPr>
            <a:endParaRPr lang="en-US" sz="2800" dirty="0"/>
          </a:p>
        </p:txBody>
      </p:sp>
      <p:pic>
        <p:nvPicPr>
          <p:cNvPr id="5" name="Picture 4"/>
          <p:cNvPicPr>
            <a:picLocks noChangeAspect="1"/>
          </p:cNvPicPr>
          <p:nvPr/>
        </p:nvPicPr>
        <p:blipFill>
          <a:blip r:embed="rId2"/>
          <a:stretch>
            <a:fillRect/>
          </a:stretch>
        </p:blipFill>
        <p:spPr>
          <a:xfrm>
            <a:off x="8240148" y="1286300"/>
            <a:ext cx="3830245" cy="4645191"/>
          </a:xfrm>
          <a:prstGeom prst="rect">
            <a:avLst/>
          </a:prstGeom>
        </p:spPr>
      </p:pic>
      <p:pic>
        <p:nvPicPr>
          <p:cNvPr id="6" name="Picture 5"/>
          <p:cNvPicPr>
            <a:picLocks noChangeAspect="1"/>
          </p:cNvPicPr>
          <p:nvPr/>
        </p:nvPicPr>
        <p:blipFill>
          <a:blip r:embed="rId3"/>
          <a:stretch>
            <a:fillRect/>
          </a:stretch>
        </p:blipFill>
        <p:spPr>
          <a:xfrm>
            <a:off x="3600385" y="3042285"/>
            <a:ext cx="4314825" cy="3114675"/>
          </a:xfrm>
          <a:prstGeom prst="rect">
            <a:avLst/>
          </a:prstGeom>
        </p:spPr>
      </p:pic>
      <p:cxnSp>
        <p:nvCxnSpPr>
          <p:cNvPr id="8" name="Straight Connector 7"/>
          <p:cNvCxnSpPr/>
          <p:nvPr/>
        </p:nvCxnSpPr>
        <p:spPr>
          <a:xfrm flipH="1" flipV="1">
            <a:off x="7787022" y="3357410"/>
            <a:ext cx="1003322" cy="2268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46542" y="3764279"/>
            <a:ext cx="1554806" cy="21672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17462" y="4599622"/>
            <a:ext cx="1640909" cy="400110"/>
          </a:xfrm>
          <a:prstGeom prst="rect">
            <a:avLst/>
          </a:prstGeom>
          <a:noFill/>
        </p:spPr>
        <p:txBody>
          <a:bodyPr wrap="square" rtlCol="0">
            <a:spAutoFit/>
          </a:bodyPr>
          <a:lstStyle/>
          <a:p>
            <a:r>
              <a:rPr lang="en-US" sz="2000" b="1" dirty="0"/>
              <a:t>Spores</a:t>
            </a:r>
          </a:p>
        </p:txBody>
      </p:sp>
      <p:sp>
        <p:nvSpPr>
          <p:cNvPr id="17" name="TextBox 16"/>
          <p:cNvSpPr txBox="1"/>
          <p:nvPr/>
        </p:nvSpPr>
        <p:spPr>
          <a:xfrm>
            <a:off x="2181758" y="3146743"/>
            <a:ext cx="1640909" cy="400110"/>
          </a:xfrm>
          <a:prstGeom prst="rect">
            <a:avLst/>
          </a:prstGeom>
          <a:noFill/>
        </p:spPr>
        <p:txBody>
          <a:bodyPr wrap="square" rtlCol="0">
            <a:spAutoFit/>
          </a:bodyPr>
          <a:lstStyle/>
          <a:p>
            <a:r>
              <a:rPr lang="en-US" sz="2000" b="1" dirty="0"/>
              <a:t>Sporangia</a:t>
            </a:r>
          </a:p>
        </p:txBody>
      </p:sp>
      <p:cxnSp>
        <p:nvCxnSpPr>
          <p:cNvPr id="16" name="Straight Arrow Connector 15"/>
          <p:cNvCxnSpPr/>
          <p:nvPr/>
        </p:nvCxnSpPr>
        <p:spPr>
          <a:xfrm flipV="1">
            <a:off x="3600385" y="4283901"/>
            <a:ext cx="578858" cy="43856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00385" y="3442394"/>
            <a:ext cx="578858" cy="3218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955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a:t>Check Your </a:t>
            </a:r>
            <a:r>
              <a:rPr lang="en-US" sz="4400" dirty="0"/>
              <a:t>Understanding</a:t>
            </a:r>
          </a:p>
        </p:txBody>
      </p:sp>
      <p:sp>
        <p:nvSpPr>
          <p:cNvPr id="3" name="Content Placeholder 2"/>
          <p:cNvSpPr>
            <a:spLocks noGrp="1"/>
          </p:cNvSpPr>
          <p:nvPr>
            <p:ph sz="quarter" idx="1"/>
          </p:nvPr>
        </p:nvSpPr>
        <p:spPr>
          <a:xfrm>
            <a:off x="609600" y="1270000"/>
            <a:ext cx="10972800" cy="4937760"/>
          </a:xfrm>
        </p:spPr>
        <p:txBody>
          <a:bodyPr>
            <a:normAutofit/>
          </a:bodyPr>
          <a:lstStyle/>
          <a:p>
            <a:pPr marL="0" indent="0">
              <a:buNone/>
            </a:pPr>
            <a:r>
              <a:rPr lang="en-US" sz="3200" dirty="0"/>
              <a:t>True or False: Gametophytes are typically unicellular, and sporophytes are typically multicellular</a:t>
            </a:r>
          </a:p>
          <a:p>
            <a:pPr marL="0" indent="0">
              <a:buNone/>
            </a:pPr>
            <a:endParaRPr lang="en-US" sz="3200" dirty="0"/>
          </a:p>
          <a:p>
            <a:pPr marL="0" indent="0">
              <a:buNone/>
            </a:pPr>
            <a:r>
              <a:rPr lang="en-US" sz="3200" dirty="0"/>
              <a:t>True of False: Xylem transports water and the phloem transports nutrients</a:t>
            </a:r>
          </a:p>
          <a:p>
            <a:pPr marL="0" indent="0">
              <a:buNone/>
            </a:pPr>
            <a:endParaRPr lang="en-US" sz="3200" dirty="0"/>
          </a:p>
          <a:p>
            <a:pPr marL="0" indent="0">
              <a:buNone/>
            </a:pPr>
            <a:r>
              <a:rPr lang="en-US" sz="3200" dirty="0"/>
              <a:t>True or False: Some seed plants develop from a bisexual gametophyte</a:t>
            </a:r>
          </a:p>
        </p:txBody>
      </p:sp>
      <p:sp>
        <p:nvSpPr>
          <p:cNvPr id="4" name="Oval 3">
            <a:extLst>
              <a:ext uri="{FF2B5EF4-FFF2-40B4-BE49-F238E27FC236}">
                <a16:creationId xmlns:a16="http://schemas.microsoft.com/office/drawing/2014/main" id="{AB20458D-1DDE-4FD7-9AA3-6D05A96D619E}"/>
              </a:ext>
            </a:extLst>
          </p:cNvPr>
          <p:cNvSpPr/>
          <p:nvPr/>
        </p:nvSpPr>
        <p:spPr>
          <a:xfrm>
            <a:off x="1970314" y="1360714"/>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C50B128-ACB7-4BCF-96DE-A31FE3F8692C}"/>
              </a:ext>
            </a:extLst>
          </p:cNvPr>
          <p:cNvSpPr/>
          <p:nvPr/>
        </p:nvSpPr>
        <p:spPr>
          <a:xfrm>
            <a:off x="533400" y="29718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E61A6C4-6CC0-4F4A-923C-18CF51BCB9E0}"/>
              </a:ext>
            </a:extLst>
          </p:cNvPr>
          <p:cNvSpPr/>
          <p:nvPr/>
        </p:nvSpPr>
        <p:spPr>
          <a:xfrm>
            <a:off x="1970314" y="4582887"/>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1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a:xfrm>
            <a:off x="609600" y="1219200"/>
            <a:ext cx="11176000" cy="4937760"/>
          </a:xfrm>
        </p:spPr>
        <p:txBody>
          <a:bodyPr>
            <a:normAutofit/>
          </a:bodyPr>
          <a:lstStyle/>
          <a:p>
            <a:pPr marL="0" indent="0">
              <a:buNone/>
            </a:pPr>
            <a:r>
              <a:rPr lang="en-US" sz="3200" dirty="0"/>
              <a:t>Which of the following are </a:t>
            </a:r>
            <a:r>
              <a:rPr lang="en-US" sz="3200" b="1" dirty="0"/>
              <a:t>not</a:t>
            </a:r>
            <a:r>
              <a:rPr lang="en-US" sz="3200" dirty="0"/>
              <a:t> one of the derived characteristics of land plants? </a:t>
            </a:r>
          </a:p>
          <a:p>
            <a:pPr marL="0" indent="0">
              <a:buNone/>
            </a:pPr>
            <a:r>
              <a:rPr lang="en-US" sz="3200" dirty="0"/>
              <a:t>			a. Spores with protective walls</a:t>
            </a:r>
          </a:p>
          <a:p>
            <a:pPr marL="0" indent="0">
              <a:buNone/>
            </a:pPr>
            <a:r>
              <a:rPr lang="en-US" sz="3200" dirty="0"/>
              <a:t>			b. Apical meristem	</a:t>
            </a:r>
          </a:p>
          <a:p>
            <a:pPr marL="0" indent="0">
              <a:buNone/>
            </a:pPr>
            <a:r>
              <a:rPr lang="en-US" sz="3200" dirty="0"/>
              <a:t>			c. Chlorophyll A and B</a:t>
            </a:r>
          </a:p>
          <a:p>
            <a:pPr marL="0" indent="0">
              <a:buNone/>
            </a:pPr>
            <a:r>
              <a:rPr lang="en-US" sz="3200" dirty="0"/>
              <a:t>			d. Multicellular, dependent embryos</a:t>
            </a:r>
          </a:p>
          <a:p>
            <a:pPr marL="0" indent="0">
              <a:buNone/>
            </a:pPr>
            <a:r>
              <a:rPr lang="en-US" sz="3200" dirty="0"/>
              <a:t>			e. Alternation of generation</a:t>
            </a:r>
          </a:p>
        </p:txBody>
      </p:sp>
      <p:sp>
        <p:nvSpPr>
          <p:cNvPr id="4" name="Oval 3">
            <a:extLst>
              <a:ext uri="{FF2B5EF4-FFF2-40B4-BE49-F238E27FC236}">
                <a16:creationId xmlns:a16="http://schemas.microsoft.com/office/drawing/2014/main" id="{BCB9B07F-B329-4C71-97C7-45AD3F5C5422}"/>
              </a:ext>
            </a:extLst>
          </p:cNvPr>
          <p:cNvSpPr/>
          <p:nvPr/>
        </p:nvSpPr>
        <p:spPr>
          <a:xfrm>
            <a:off x="3331030" y="3494314"/>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69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In which of the following plant phyla is the sporophyte generation the dominant generation? </a:t>
            </a:r>
          </a:p>
          <a:p>
            <a:pPr marL="0" indent="0">
              <a:buNone/>
            </a:pPr>
            <a:endParaRPr lang="en-US" sz="2800" dirty="0"/>
          </a:p>
          <a:p>
            <a:pPr marL="0" indent="0">
              <a:buNone/>
            </a:pPr>
            <a:r>
              <a:rPr lang="en-US" sz="3200" dirty="0"/>
              <a:t>			a. </a:t>
            </a:r>
            <a:r>
              <a:rPr lang="en-US" sz="3200" dirty="0" err="1"/>
              <a:t>Sphenophyta</a:t>
            </a:r>
            <a:endParaRPr lang="en-US" sz="3200" dirty="0"/>
          </a:p>
          <a:p>
            <a:pPr marL="0" indent="0">
              <a:buNone/>
            </a:pPr>
            <a:r>
              <a:rPr lang="en-US" sz="3200" dirty="0"/>
              <a:t>			b. Lycophyta</a:t>
            </a:r>
          </a:p>
          <a:p>
            <a:pPr marL="0" indent="0">
              <a:buNone/>
            </a:pPr>
            <a:r>
              <a:rPr lang="en-US" sz="3200" dirty="0"/>
              <a:t>			c. Pterophyta</a:t>
            </a:r>
          </a:p>
          <a:p>
            <a:pPr marL="0" indent="0">
              <a:buNone/>
            </a:pPr>
            <a:r>
              <a:rPr lang="en-US" sz="3200" dirty="0"/>
              <a:t>			d. Anthocerophyta</a:t>
            </a:r>
          </a:p>
          <a:p>
            <a:pPr marL="0" indent="0">
              <a:buNone/>
            </a:pPr>
            <a:r>
              <a:rPr lang="en-US" sz="3200" dirty="0"/>
              <a:t>			e. More than one of the above</a:t>
            </a:r>
          </a:p>
        </p:txBody>
      </p:sp>
      <p:sp>
        <p:nvSpPr>
          <p:cNvPr id="4" name="Oval 3">
            <a:extLst>
              <a:ext uri="{FF2B5EF4-FFF2-40B4-BE49-F238E27FC236}">
                <a16:creationId xmlns:a16="http://schemas.microsoft.com/office/drawing/2014/main" id="{52C048E4-2686-437A-A3CE-A9902F52DB04}"/>
              </a:ext>
            </a:extLst>
          </p:cNvPr>
          <p:cNvSpPr/>
          <p:nvPr/>
        </p:nvSpPr>
        <p:spPr>
          <a:xfrm>
            <a:off x="3363687" y="4550228"/>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5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Alternation</a:t>
            </a:r>
            <a:r>
              <a:rPr lang="en-US" sz="4000" dirty="0"/>
              <a:t> </a:t>
            </a:r>
            <a:r>
              <a:rPr lang="en-US" sz="4400" dirty="0"/>
              <a:t>of Generation</a:t>
            </a:r>
            <a:endParaRPr lang="en-US" sz="4000" dirty="0"/>
          </a:p>
        </p:txBody>
      </p:sp>
      <p:sp>
        <p:nvSpPr>
          <p:cNvPr id="3" name="Content Placeholder 2"/>
          <p:cNvSpPr>
            <a:spLocks noGrp="1"/>
          </p:cNvSpPr>
          <p:nvPr>
            <p:ph sz="quarter" idx="1"/>
          </p:nvPr>
        </p:nvSpPr>
        <p:spPr>
          <a:xfrm>
            <a:off x="440872" y="1219199"/>
            <a:ext cx="5336292" cy="5213131"/>
          </a:xfrm>
        </p:spPr>
        <p:txBody>
          <a:bodyPr>
            <a:normAutofit lnSpcReduction="10000"/>
          </a:bodyPr>
          <a:lstStyle/>
          <a:p>
            <a:pPr marL="0" indent="0">
              <a:buNone/>
            </a:pPr>
            <a:r>
              <a:rPr lang="en-US" dirty="0"/>
              <a:t>Life cycle alternates between multicellular haploid </a:t>
            </a:r>
            <a:r>
              <a:rPr lang="en-US" b="1" u="sng" dirty="0"/>
              <a:t>gametophytes</a:t>
            </a:r>
            <a:r>
              <a:rPr lang="en-US" dirty="0"/>
              <a:t> and multicellular diploid </a:t>
            </a:r>
            <a:r>
              <a:rPr lang="en-US" b="1" u="sng" dirty="0"/>
              <a:t>sporophytes</a:t>
            </a:r>
          </a:p>
          <a:p>
            <a:endParaRPr lang="en-US" sz="1600" b="1" dirty="0"/>
          </a:p>
          <a:p>
            <a:pPr marL="293688" indent="-293688">
              <a:buFont typeface="+mj-lt"/>
              <a:buAutoNum type="arabicPeriod"/>
            </a:pPr>
            <a:r>
              <a:rPr lang="en-US" sz="2400" dirty="0"/>
              <a:t>Gametophyte produces haploid gametes by mitosis</a:t>
            </a:r>
          </a:p>
          <a:p>
            <a:pPr marL="293688" indent="-293688">
              <a:buFont typeface="+mj-lt"/>
              <a:buAutoNum type="arabicPeriod"/>
            </a:pPr>
            <a:r>
              <a:rPr lang="en-US" sz="2400" dirty="0"/>
              <a:t>Two gametes unite to form diploid zygote</a:t>
            </a:r>
          </a:p>
          <a:p>
            <a:pPr marL="293688" indent="-293688">
              <a:buFont typeface="+mj-lt"/>
              <a:buAutoNum type="arabicPeriod"/>
            </a:pPr>
            <a:r>
              <a:rPr lang="en-US" sz="2400" dirty="0"/>
              <a:t>Zygote develops into multicellular Sporophyte</a:t>
            </a:r>
          </a:p>
          <a:p>
            <a:pPr marL="293688" indent="-293688">
              <a:buFont typeface="+mj-lt"/>
              <a:buAutoNum type="arabicPeriod"/>
            </a:pPr>
            <a:r>
              <a:rPr lang="en-US" sz="2400" dirty="0"/>
              <a:t>Sporophyte produces unicellular haploid spores by meiosis</a:t>
            </a:r>
          </a:p>
          <a:p>
            <a:pPr marL="293688" indent="-293688">
              <a:buFont typeface="+mj-lt"/>
              <a:buAutoNum type="arabicPeriod"/>
            </a:pPr>
            <a:r>
              <a:rPr lang="en-US" sz="2400" dirty="0"/>
              <a:t>Spores develop into multicellular haploid Gametophyte</a:t>
            </a:r>
          </a:p>
        </p:txBody>
      </p:sp>
      <p:pic>
        <p:nvPicPr>
          <p:cNvPr id="4" name="Picture 3"/>
          <p:cNvPicPr>
            <a:picLocks noChangeAspect="1"/>
          </p:cNvPicPr>
          <p:nvPr/>
        </p:nvPicPr>
        <p:blipFill>
          <a:blip r:embed="rId5"/>
          <a:stretch>
            <a:fillRect/>
          </a:stretch>
        </p:blipFill>
        <p:spPr>
          <a:xfrm>
            <a:off x="5949862" y="1618166"/>
            <a:ext cx="5924159" cy="4538794"/>
          </a:xfrm>
          <a:prstGeom prst="rect">
            <a:avLst/>
          </a:prstGeom>
        </p:spPr>
      </p:pic>
      <p:sp>
        <p:nvSpPr>
          <p:cNvPr id="5" name="TextBox 4"/>
          <p:cNvSpPr txBox="1"/>
          <p:nvPr/>
        </p:nvSpPr>
        <p:spPr>
          <a:xfrm>
            <a:off x="7690757" y="1387929"/>
            <a:ext cx="424543" cy="400110"/>
          </a:xfrm>
          <a:prstGeom prst="rect">
            <a:avLst/>
          </a:prstGeom>
          <a:noFill/>
        </p:spPr>
        <p:txBody>
          <a:bodyPr wrap="square" rtlCol="0">
            <a:spAutoFit/>
          </a:bodyPr>
          <a:lstStyle/>
          <a:p>
            <a:r>
              <a:rPr lang="en-US" sz="2000" b="1" dirty="0">
                <a:solidFill>
                  <a:schemeClr val="accent1"/>
                </a:solidFill>
              </a:rPr>
              <a:t>1.</a:t>
            </a:r>
          </a:p>
        </p:txBody>
      </p:sp>
      <p:sp>
        <p:nvSpPr>
          <p:cNvPr id="6" name="TextBox 5"/>
          <p:cNvSpPr txBox="1"/>
          <p:nvPr/>
        </p:nvSpPr>
        <p:spPr>
          <a:xfrm>
            <a:off x="10374085" y="3287970"/>
            <a:ext cx="424543" cy="400110"/>
          </a:xfrm>
          <a:prstGeom prst="rect">
            <a:avLst/>
          </a:prstGeom>
          <a:noFill/>
        </p:spPr>
        <p:txBody>
          <a:bodyPr wrap="square" rtlCol="0">
            <a:spAutoFit/>
          </a:bodyPr>
          <a:lstStyle/>
          <a:p>
            <a:r>
              <a:rPr lang="en-US" sz="2000" b="1" dirty="0">
                <a:solidFill>
                  <a:schemeClr val="accent1"/>
                </a:solidFill>
              </a:rPr>
              <a:t>2.</a:t>
            </a:r>
          </a:p>
        </p:txBody>
      </p:sp>
      <p:sp>
        <p:nvSpPr>
          <p:cNvPr id="7" name="TextBox 6"/>
          <p:cNvSpPr txBox="1"/>
          <p:nvPr/>
        </p:nvSpPr>
        <p:spPr>
          <a:xfrm>
            <a:off x="6052457" y="2362201"/>
            <a:ext cx="424543" cy="400110"/>
          </a:xfrm>
          <a:prstGeom prst="rect">
            <a:avLst/>
          </a:prstGeom>
          <a:noFill/>
        </p:spPr>
        <p:txBody>
          <a:bodyPr wrap="square" rtlCol="0">
            <a:spAutoFit/>
          </a:bodyPr>
          <a:lstStyle/>
          <a:p>
            <a:r>
              <a:rPr lang="en-US" sz="2000" b="1" dirty="0">
                <a:solidFill>
                  <a:schemeClr val="accent1"/>
                </a:solidFill>
              </a:rPr>
              <a:t>5.</a:t>
            </a:r>
          </a:p>
        </p:txBody>
      </p:sp>
      <p:sp>
        <p:nvSpPr>
          <p:cNvPr id="8" name="TextBox 7"/>
          <p:cNvSpPr txBox="1"/>
          <p:nvPr/>
        </p:nvSpPr>
        <p:spPr>
          <a:xfrm>
            <a:off x="9535885" y="5022427"/>
            <a:ext cx="424543" cy="400110"/>
          </a:xfrm>
          <a:prstGeom prst="rect">
            <a:avLst/>
          </a:prstGeom>
          <a:noFill/>
        </p:spPr>
        <p:txBody>
          <a:bodyPr wrap="square" rtlCol="0">
            <a:spAutoFit/>
          </a:bodyPr>
          <a:lstStyle/>
          <a:p>
            <a:r>
              <a:rPr lang="en-US" sz="2000" b="1" dirty="0">
                <a:solidFill>
                  <a:schemeClr val="accent1"/>
                </a:solidFill>
              </a:rPr>
              <a:t>3.</a:t>
            </a:r>
          </a:p>
        </p:txBody>
      </p:sp>
      <p:sp>
        <p:nvSpPr>
          <p:cNvPr id="9" name="TextBox 8"/>
          <p:cNvSpPr txBox="1"/>
          <p:nvPr/>
        </p:nvSpPr>
        <p:spPr>
          <a:xfrm>
            <a:off x="6711042" y="4822372"/>
            <a:ext cx="424543" cy="400110"/>
          </a:xfrm>
          <a:prstGeom prst="rect">
            <a:avLst/>
          </a:prstGeom>
          <a:noFill/>
        </p:spPr>
        <p:txBody>
          <a:bodyPr wrap="square" rtlCol="0">
            <a:spAutoFit/>
          </a:bodyPr>
          <a:lstStyle/>
          <a:p>
            <a:r>
              <a:rPr lang="en-US" sz="2000" b="1" dirty="0">
                <a:solidFill>
                  <a:schemeClr val="accent1"/>
                </a:solidFill>
              </a:rPr>
              <a:t>4.</a:t>
            </a:r>
          </a:p>
        </p:txBody>
      </p:sp>
      <p:pic>
        <p:nvPicPr>
          <p:cNvPr id="11" name="Recorded Sound">
            <a:hlinkClick r:id="" action="ppaction://media"/>
            <a:extLst>
              <a:ext uri="{FF2B5EF4-FFF2-40B4-BE49-F238E27FC236}">
                <a16:creationId xmlns:a16="http://schemas.microsoft.com/office/drawing/2014/main" id="{CA2FF728-22F7-4FE4-9AD4-19DE0827EF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0910" y="5611368"/>
            <a:ext cx="609600" cy="609600"/>
          </a:xfrm>
          <a:prstGeom prst="rect">
            <a:avLst/>
          </a:prstGeom>
        </p:spPr>
      </p:pic>
    </p:spTree>
    <p:extLst>
      <p:ext uri="{BB962C8B-B14F-4D97-AF65-F5344CB8AC3E}">
        <p14:creationId xmlns:p14="http://schemas.microsoft.com/office/powerpoint/2010/main" val="21246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Multicellular, Dependent Embryos</a:t>
            </a:r>
          </a:p>
        </p:txBody>
      </p:sp>
      <p:sp>
        <p:nvSpPr>
          <p:cNvPr id="3" name="Content Placeholder 2"/>
          <p:cNvSpPr>
            <a:spLocks noGrp="1"/>
          </p:cNvSpPr>
          <p:nvPr>
            <p:ph sz="quarter" idx="1"/>
          </p:nvPr>
        </p:nvSpPr>
        <p:spPr>
          <a:xfrm>
            <a:off x="609600" y="1219200"/>
            <a:ext cx="5023757" cy="4937760"/>
          </a:xfrm>
        </p:spPr>
        <p:txBody>
          <a:bodyPr>
            <a:normAutofit/>
          </a:bodyPr>
          <a:lstStyle/>
          <a:p>
            <a:r>
              <a:rPr lang="en-US" sz="2800" dirty="0"/>
              <a:t>Diploid embryo </a:t>
            </a:r>
            <a:r>
              <a:rPr lang="en-US" sz="2800" u="sng" dirty="0"/>
              <a:t>retained</a:t>
            </a:r>
            <a:r>
              <a:rPr lang="en-US" sz="2800" dirty="0"/>
              <a:t> within tissue of female gametophyte</a:t>
            </a:r>
          </a:p>
          <a:p>
            <a:pPr lvl="1"/>
            <a:r>
              <a:rPr lang="en-US" sz="2500" dirty="0" err="1"/>
              <a:t>Embryophytes</a:t>
            </a:r>
            <a:endParaRPr lang="en-US" sz="2500" dirty="0"/>
          </a:p>
          <a:p>
            <a:endParaRPr lang="en-US" sz="2800" dirty="0"/>
          </a:p>
          <a:p>
            <a:r>
              <a:rPr lang="en-US" sz="2800" dirty="0"/>
              <a:t>Nutrients are transferred from parental tissues to embryo through specialized </a:t>
            </a:r>
            <a:r>
              <a:rPr lang="en-US" sz="2800" u="sng" dirty="0"/>
              <a:t>placental transfer cells</a:t>
            </a:r>
          </a:p>
          <a:p>
            <a:pPr marL="0" indent="0">
              <a:buNone/>
            </a:pPr>
            <a:r>
              <a:rPr lang="en-US" sz="2800" dirty="0"/>
              <a:t> </a:t>
            </a:r>
          </a:p>
        </p:txBody>
      </p:sp>
      <p:pic>
        <p:nvPicPr>
          <p:cNvPr id="4" name="Picture 6" descr="29-04-EmbryosOfLand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20543" y="1348395"/>
            <a:ext cx="4814306" cy="41169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8658356" y="5494397"/>
            <a:ext cx="1176660" cy="400110"/>
          </a:xfrm>
          <a:prstGeom prst="rect">
            <a:avLst/>
          </a:prstGeom>
          <a:noFill/>
        </p:spPr>
        <p:txBody>
          <a:bodyPr wrap="square" rtlCol="0">
            <a:spAutoFit/>
          </a:bodyPr>
          <a:lstStyle/>
          <a:p>
            <a:r>
              <a:rPr lang="en-US" sz="2000" dirty="0"/>
              <a:t>Embryo</a:t>
            </a:r>
          </a:p>
        </p:txBody>
      </p:sp>
      <p:sp>
        <p:nvSpPr>
          <p:cNvPr id="6" name="TextBox 5"/>
          <p:cNvSpPr txBox="1"/>
          <p:nvPr/>
        </p:nvSpPr>
        <p:spPr>
          <a:xfrm>
            <a:off x="8297473" y="5956905"/>
            <a:ext cx="2073729" cy="400110"/>
          </a:xfrm>
          <a:prstGeom prst="rect">
            <a:avLst/>
          </a:prstGeom>
          <a:noFill/>
        </p:spPr>
        <p:txBody>
          <a:bodyPr wrap="square" rtlCol="0">
            <a:spAutoFit/>
          </a:bodyPr>
          <a:lstStyle/>
          <a:p>
            <a:r>
              <a:rPr lang="en-US" sz="2000" dirty="0"/>
              <a:t>Maternal tissue</a:t>
            </a:r>
          </a:p>
        </p:txBody>
      </p:sp>
      <p:cxnSp>
        <p:nvCxnSpPr>
          <p:cNvPr id="8" name="Straight Arrow Connector 7"/>
          <p:cNvCxnSpPr/>
          <p:nvPr/>
        </p:nvCxnSpPr>
        <p:spPr>
          <a:xfrm flipH="1" flipV="1">
            <a:off x="8055429" y="4593771"/>
            <a:ext cx="571899" cy="1042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626293" y="3465098"/>
            <a:ext cx="1178065" cy="21709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438578" y="5083856"/>
            <a:ext cx="815351" cy="8939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999692" y="4739201"/>
            <a:ext cx="1021980" cy="13345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601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Spores with Protective Walls</a:t>
            </a:r>
          </a:p>
        </p:txBody>
      </p:sp>
      <p:sp>
        <p:nvSpPr>
          <p:cNvPr id="3" name="Content Placeholder 2"/>
          <p:cNvSpPr>
            <a:spLocks noGrp="1"/>
          </p:cNvSpPr>
          <p:nvPr>
            <p:ph sz="quarter" idx="1"/>
          </p:nvPr>
        </p:nvSpPr>
        <p:spPr>
          <a:xfrm>
            <a:off x="467710" y="1361661"/>
            <a:ext cx="4909834" cy="4645619"/>
          </a:xfrm>
        </p:spPr>
        <p:txBody>
          <a:bodyPr>
            <a:normAutofit/>
          </a:bodyPr>
          <a:lstStyle/>
          <a:p>
            <a:pPr marL="0" indent="0">
              <a:buNone/>
            </a:pPr>
            <a:r>
              <a:rPr lang="en-US" sz="2800" b="1" dirty="0"/>
              <a:t>Spore</a:t>
            </a:r>
            <a:r>
              <a:rPr lang="en-US" sz="2800" dirty="0"/>
              <a:t>: a haploid cell that divides by mitosis to form a multicellular gametophyte</a:t>
            </a:r>
            <a:endParaRPr lang="en-US" sz="2800" b="1" dirty="0"/>
          </a:p>
          <a:p>
            <a:pPr marL="0" indent="0">
              <a:buNone/>
            </a:pPr>
            <a:endParaRPr lang="en-US" sz="2800" b="1" dirty="0"/>
          </a:p>
          <a:p>
            <a:pPr marL="0" indent="0">
              <a:buNone/>
            </a:pPr>
            <a:r>
              <a:rPr lang="en-US" sz="2800" b="1" dirty="0"/>
              <a:t>Sporangia</a:t>
            </a:r>
            <a:r>
              <a:rPr lang="en-US" sz="2800" dirty="0"/>
              <a:t>: multicellular, spore producing organs on sporophyte</a:t>
            </a:r>
          </a:p>
          <a:p>
            <a:pPr lvl="1"/>
            <a:r>
              <a:rPr lang="en-US" sz="2400" b="1" dirty="0"/>
              <a:t>Sporopollenin</a:t>
            </a:r>
            <a:r>
              <a:rPr lang="en-US" sz="2400" dirty="0"/>
              <a:t>: polymer in walls of plant spores that makes them tough and resistant to harsh conditions</a:t>
            </a:r>
          </a:p>
        </p:txBody>
      </p:sp>
      <p:pic>
        <p:nvPicPr>
          <p:cNvPr id="4" name="Picture 3"/>
          <p:cNvPicPr>
            <a:picLocks noChangeAspect="1"/>
          </p:cNvPicPr>
          <p:nvPr/>
        </p:nvPicPr>
        <p:blipFill>
          <a:blip r:embed="rId3"/>
          <a:stretch>
            <a:fillRect/>
          </a:stretch>
        </p:blipFill>
        <p:spPr>
          <a:xfrm>
            <a:off x="5475514" y="1497724"/>
            <a:ext cx="6453187" cy="4757329"/>
          </a:xfrm>
          <a:prstGeom prst="rect">
            <a:avLst/>
          </a:prstGeom>
        </p:spPr>
      </p:pic>
    </p:spTree>
    <p:extLst>
      <p:ext uri="{BB962C8B-B14F-4D97-AF65-F5344CB8AC3E}">
        <p14:creationId xmlns:p14="http://schemas.microsoft.com/office/powerpoint/2010/main" val="355299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Multicellular Gametangia</a:t>
            </a:r>
          </a:p>
        </p:txBody>
      </p:sp>
      <p:sp>
        <p:nvSpPr>
          <p:cNvPr id="3" name="Content Placeholder 2"/>
          <p:cNvSpPr>
            <a:spLocks noGrp="1"/>
          </p:cNvSpPr>
          <p:nvPr>
            <p:ph sz="quarter" idx="1"/>
          </p:nvPr>
        </p:nvSpPr>
        <p:spPr>
          <a:xfrm>
            <a:off x="609600" y="1387928"/>
            <a:ext cx="4680857" cy="4769031"/>
          </a:xfrm>
        </p:spPr>
        <p:txBody>
          <a:bodyPr>
            <a:normAutofit/>
          </a:bodyPr>
          <a:lstStyle/>
          <a:p>
            <a:pPr marL="0" indent="0">
              <a:buNone/>
            </a:pPr>
            <a:r>
              <a:rPr lang="en-US" sz="2800" b="1" dirty="0"/>
              <a:t>Gametangia</a:t>
            </a:r>
            <a:r>
              <a:rPr lang="en-US" sz="2800" dirty="0"/>
              <a:t>: multicellular organs that produce gametes</a:t>
            </a:r>
          </a:p>
          <a:p>
            <a:pPr marL="0" indent="0">
              <a:buNone/>
            </a:pPr>
            <a:endParaRPr lang="en-US" sz="2800" dirty="0"/>
          </a:p>
          <a:p>
            <a:r>
              <a:rPr lang="en-US" sz="2800" b="1" u="sng" dirty="0"/>
              <a:t>Archegonia</a:t>
            </a:r>
            <a:r>
              <a:rPr lang="en-US" sz="2800" dirty="0"/>
              <a:t> = female </a:t>
            </a:r>
          </a:p>
          <a:p>
            <a:pPr lvl="1"/>
            <a:r>
              <a:rPr lang="en-US" sz="2400" dirty="0"/>
              <a:t>Produces single egg retained within archegonia</a:t>
            </a:r>
          </a:p>
          <a:p>
            <a:pPr marL="274320" lvl="1" indent="0">
              <a:buNone/>
            </a:pPr>
            <a:endParaRPr lang="en-US" sz="2400" dirty="0"/>
          </a:p>
          <a:p>
            <a:r>
              <a:rPr lang="en-US" sz="2800" b="1" u="sng" dirty="0"/>
              <a:t>Antheridia</a:t>
            </a:r>
            <a:r>
              <a:rPr lang="en-US" sz="2800" dirty="0"/>
              <a:t> = male</a:t>
            </a:r>
          </a:p>
          <a:p>
            <a:pPr lvl="1"/>
            <a:r>
              <a:rPr lang="en-US" sz="2400" dirty="0"/>
              <a:t>Produces many sperm that are released into the environment</a:t>
            </a:r>
          </a:p>
        </p:txBody>
      </p:sp>
      <p:pic>
        <p:nvPicPr>
          <p:cNvPr id="4" name="Picture 3"/>
          <p:cNvPicPr>
            <a:picLocks noChangeAspect="1"/>
          </p:cNvPicPr>
          <p:nvPr/>
        </p:nvPicPr>
        <p:blipFill>
          <a:blip r:embed="rId5"/>
          <a:stretch>
            <a:fillRect/>
          </a:stretch>
        </p:blipFill>
        <p:spPr>
          <a:xfrm>
            <a:off x="5617029" y="1865810"/>
            <a:ext cx="6445704" cy="3912415"/>
          </a:xfrm>
          <a:prstGeom prst="rect">
            <a:avLst/>
          </a:prstGeom>
        </p:spPr>
      </p:pic>
      <p:pic>
        <p:nvPicPr>
          <p:cNvPr id="5" name="Recorded Sound">
            <a:hlinkClick r:id="" action="ppaction://media"/>
            <a:extLst>
              <a:ext uri="{FF2B5EF4-FFF2-40B4-BE49-F238E27FC236}">
                <a16:creationId xmlns:a16="http://schemas.microsoft.com/office/drawing/2014/main" id="{37AC7DCD-1D8B-428F-BADD-51C3774EAA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5778225"/>
            <a:ext cx="609600" cy="609600"/>
          </a:xfrm>
          <a:prstGeom prst="rect">
            <a:avLst/>
          </a:prstGeom>
        </p:spPr>
      </p:pic>
    </p:spTree>
    <p:extLst>
      <p:ext uri="{BB962C8B-B14F-4D97-AF65-F5344CB8AC3E}">
        <p14:creationId xmlns:p14="http://schemas.microsoft.com/office/powerpoint/2010/main" val="12866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Apical Meristem</a:t>
            </a:r>
          </a:p>
        </p:txBody>
      </p:sp>
      <p:sp>
        <p:nvSpPr>
          <p:cNvPr id="3" name="Content Placeholder 2"/>
          <p:cNvSpPr>
            <a:spLocks noGrp="1"/>
          </p:cNvSpPr>
          <p:nvPr>
            <p:ph sz="quarter" idx="1"/>
          </p:nvPr>
        </p:nvSpPr>
        <p:spPr>
          <a:xfrm>
            <a:off x="609600" y="1513522"/>
            <a:ext cx="4837288" cy="4643438"/>
          </a:xfrm>
        </p:spPr>
        <p:txBody>
          <a:bodyPr>
            <a:normAutofit/>
          </a:bodyPr>
          <a:lstStyle/>
          <a:p>
            <a:pPr marL="0" indent="0">
              <a:buNone/>
            </a:pPr>
            <a:r>
              <a:rPr lang="en-US" sz="2800" b="1" dirty="0"/>
              <a:t>Apical meristem</a:t>
            </a:r>
            <a:r>
              <a:rPr lang="en-US" sz="2800" dirty="0"/>
              <a:t>: localized regions of cell division at the tips of roots and shoots</a:t>
            </a:r>
          </a:p>
          <a:p>
            <a:pPr marL="0" indent="0">
              <a:buNone/>
            </a:pPr>
            <a:endParaRPr lang="en-US" sz="2800" dirty="0"/>
          </a:p>
          <a:p>
            <a:r>
              <a:rPr lang="en-US" sz="2800" dirty="0"/>
              <a:t>Regions of plant growth</a:t>
            </a:r>
          </a:p>
          <a:p>
            <a:pPr marL="0" indent="0">
              <a:buNone/>
            </a:pPr>
            <a:endParaRPr lang="en-US" sz="2800" dirty="0"/>
          </a:p>
          <a:p>
            <a:endParaRPr lang="en-US" sz="2800" dirty="0"/>
          </a:p>
          <a:p>
            <a:pPr marL="0" indent="0">
              <a:buNone/>
            </a:pPr>
            <a:endParaRPr lang="en-US" sz="2800" dirty="0"/>
          </a:p>
          <a:p>
            <a:pPr marL="0" indent="0">
              <a:buNone/>
            </a:pPr>
            <a:endParaRPr lang="en-US" sz="2800" dirty="0"/>
          </a:p>
        </p:txBody>
      </p:sp>
      <p:pic>
        <p:nvPicPr>
          <p:cNvPr id="4" name="Picture 3"/>
          <p:cNvPicPr>
            <a:picLocks noChangeAspect="1"/>
          </p:cNvPicPr>
          <p:nvPr/>
        </p:nvPicPr>
        <p:blipFill>
          <a:blip r:embed="rId3"/>
          <a:stretch>
            <a:fillRect/>
          </a:stretch>
        </p:blipFill>
        <p:spPr>
          <a:xfrm>
            <a:off x="5446888" y="1513522"/>
            <a:ext cx="6428746" cy="4643438"/>
          </a:xfrm>
          <a:prstGeom prst="rect">
            <a:avLst/>
          </a:prstGeom>
        </p:spPr>
      </p:pic>
    </p:spTree>
    <p:extLst>
      <p:ext uri="{BB962C8B-B14F-4D97-AF65-F5344CB8AC3E}">
        <p14:creationId xmlns:p14="http://schemas.microsoft.com/office/powerpoint/2010/main" val="233845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Terrestrial Life</a:t>
            </a:r>
          </a:p>
        </p:txBody>
      </p:sp>
      <p:sp>
        <p:nvSpPr>
          <p:cNvPr id="3" name="Content Placeholder 2"/>
          <p:cNvSpPr>
            <a:spLocks noGrp="1"/>
          </p:cNvSpPr>
          <p:nvPr>
            <p:ph sz="quarter" idx="1"/>
          </p:nvPr>
        </p:nvSpPr>
        <p:spPr>
          <a:xfrm>
            <a:off x="609600" y="1219200"/>
            <a:ext cx="5759669" cy="4937760"/>
          </a:xfrm>
        </p:spPr>
        <p:txBody>
          <a:bodyPr>
            <a:normAutofit lnSpcReduction="10000"/>
          </a:bodyPr>
          <a:lstStyle/>
          <a:p>
            <a:r>
              <a:rPr lang="en-US" b="1" dirty="0"/>
              <a:t>Vascular tissue</a:t>
            </a:r>
            <a:r>
              <a:rPr lang="en-US" dirty="0"/>
              <a:t>: tubes made of cells that transport water and nutrients throughout the plant</a:t>
            </a:r>
          </a:p>
          <a:p>
            <a:pPr lvl="1"/>
            <a:r>
              <a:rPr lang="en-US" b="1" u="sng" dirty="0"/>
              <a:t>Xylem</a:t>
            </a:r>
            <a:r>
              <a:rPr lang="en-US" dirty="0"/>
              <a:t>: water transport</a:t>
            </a:r>
          </a:p>
          <a:p>
            <a:pPr lvl="1"/>
            <a:r>
              <a:rPr lang="en-US" b="1" u="sng" dirty="0"/>
              <a:t>Phloem</a:t>
            </a:r>
            <a:r>
              <a:rPr lang="en-US" dirty="0"/>
              <a:t>: nutrient transport</a:t>
            </a:r>
          </a:p>
          <a:p>
            <a:endParaRPr lang="en-US" dirty="0"/>
          </a:p>
          <a:p>
            <a:r>
              <a:rPr lang="en-US" b="1" dirty="0"/>
              <a:t>Cuticle</a:t>
            </a:r>
            <a:r>
              <a:rPr lang="en-US" dirty="0"/>
              <a:t>: waxy covering on the epidermis of many plant species</a:t>
            </a:r>
          </a:p>
          <a:p>
            <a:pPr marL="0" indent="0">
              <a:buNone/>
            </a:pPr>
            <a:endParaRPr lang="en-US" dirty="0"/>
          </a:p>
          <a:p>
            <a:r>
              <a:rPr lang="en-US" b="1" u="sng" dirty="0"/>
              <a:t>Stomata</a:t>
            </a:r>
            <a:r>
              <a:rPr lang="en-US" dirty="0"/>
              <a:t>: specialized pores that allow the exchange gases and between the outside air and the plant</a:t>
            </a:r>
          </a:p>
        </p:txBody>
      </p:sp>
      <p:pic>
        <p:nvPicPr>
          <p:cNvPr id="1032" name="Picture 8" descr="http://www.aphotoflora.com/images/aquifoliaceae/ilex_x_altaclarensis_highclere_holly_tree_leaf_upperside_13-03-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6941" y="3187105"/>
            <a:ext cx="2607842" cy="1955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441983" y="1282264"/>
            <a:ext cx="2176165" cy="2609514"/>
          </a:xfrm>
          <a:prstGeom prst="rect">
            <a:avLst/>
          </a:prstGeom>
        </p:spPr>
      </p:pic>
      <p:sp>
        <p:nvSpPr>
          <p:cNvPr id="8" name="TextBox 7"/>
          <p:cNvSpPr txBox="1"/>
          <p:nvPr/>
        </p:nvSpPr>
        <p:spPr>
          <a:xfrm>
            <a:off x="6696385" y="3371771"/>
            <a:ext cx="1024759" cy="369332"/>
          </a:xfrm>
          <a:prstGeom prst="rect">
            <a:avLst/>
          </a:prstGeom>
          <a:noFill/>
        </p:spPr>
        <p:txBody>
          <a:bodyPr wrap="square" rtlCol="0">
            <a:spAutoFit/>
          </a:bodyPr>
          <a:lstStyle/>
          <a:p>
            <a:r>
              <a:rPr lang="en-US" b="1" dirty="0"/>
              <a:t>Xylem</a:t>
            </a:r>
          </a:p>
        </p:txBody>
      </p:sp>
      <p:sp>
        <p:nvSpPr>
          <p:cNvPr id="12" name="TextBox 11"/>
          <p:cNvSpPr txBox="1"/>
          <p:nvPr/>
        </p:nvSpPr>
        <p:spPr>
          <a:xfrm>
            <a:off x="6532827" y="3002439"/>
            <a:ext cx="1024759" cy="369332"/>
          </a:xfrm>
          <a:prstGeom prst="rect">
            <a:avLst/>
          </a:prstGeom>
          <a:noFill/>
        </p:spPr>
        <p:txBody>
          <a:bodyPr wrap="square" rtlCol="0">
            <a:spAutoFit/>
          </a:bodyPr>
          <a:lstStyle/>
          <a:p>
            <a:r>
              <a:rPr lang="en-US" b="1" dirty="0"/>
              <a:t>Phloem</a:t>
            </a:r>
          </a:p>
        </p:txBody>
      </p:sp>
      <p:pic>
        <p:nvPicPr>
          <p:cNvPr id="1036" name="Picture 12" descr="https://oceanacidificationblog.files.wordpress.com/2014/11/stoma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440" y="4435076"/>
            <a:ext cx="2493032" cy="186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8138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3533</TotalTime>
  <Words>2363</Words>
  <Application>Microsoft Office PowerPoint</Application>
  <PresentationFormat>Widescreen</PresentationFormat>
  <Paragraphs>340</Paragraphs>
  <Slides>33</Slides>
  <Notes>27</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Bookman Old Style</vt:lpstr>
      <vt:lpstr>Calibri</vt:lpstr>
      <vt:lpstr>Gill Sans MT</vt:lpstr>
      <vt:lpstr>Wingdings</vt:lpstr>
      <vt:lpstr>Wingdings 3</vt:lpstr>
      <vt:lpstr>Origin</vt:lpstr>
      <vt:lpstr>Plant Diversity I</vt:lpstr>
      <vt:lpstr>Introduction to Plants</vt:lpstr>
      <vt:lpstr>Derived Traits of Land Plants</vt:lpstr>
      <vt:lpstr>Alternation of Generation</vt:lpstr>
      <vt:lpstr>Multicellular, Dependent Embryos</vt:lpstr>
      <vt:lpstr>Spores with Protective Walls</vt:lpstr>
      <vt:lpstr>Multicellular Gametangia</vt:lpstr>
      <vt:lpstr>Apical Meristem</vt:lpstr>
      <vt:lpstr>Adaptations for Terrestrial Life</vt:lpstr>
      <vt:lpstr>Plant Evolution</vt:lpstr>
      <vt:lpstr>Plant Phyla (Divisions)</vt:lpstr>
      <vt:lpstr>Classification of Seedless Plants</vt:lpstr>
      <vt:lpstr>Characteristics of Seedless, Non-vascular Plants</vt:lpstr>
      <vt:lpstr>Phylum Hepatophyta</vt:lpstr>
      <vt:lpstr>Hepatophyta Reproduction</vt:lpstr>
      <vt:lpstr>PowerPoint Presentation</vt:lpstr>
      <vt:lpstr>Parts of a Mature Liverwort Sporophyte</vt:lpstr>
      <vt:lpstr>Phylum Bryophyta</vt:lpstr>
      <vt:lpstr>Bryophyte Life Cycle</vt:lpstr>
      <vt:lpstr>PowerPoint Presentation</vt:lpstr>
      <vt:lpstr>PowerPoint Presentation</vt:lpstr>
      <vt:lpstr>Ecological Importance of Bryophytes</vt:lpstr>
      <vt:lpstr>Phylum Anthecerophyta</vt:lpstr>
      <vt:lpstr>Characteristics of Seedless, Vascular Plants</vt:lpstr>
      <vt:lpstr>Types of Sporangia</vt:lpstr>
      <vt:lpstr>Phylum Lycophyta </vt:lpstr>
      <vt:lpstr>Phylum Pteropyta (Monilophyta)</vt:lpstr>
      <vt:lpstr>Life Cycle of Pterophyta</vt:lpstr>
      <vt:lpstr>Phylum Sphenophyta (Monilophyta)</vt:lpstr>
      <vt:lpstr>Phylum Psilophyta (Monilophyta)</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Diversity</dc:title>
  <dc:creator>Tyler Flisik</dc:creator>
  <cp:lastModifiedBy>Tyler Flisik</cp:lastModifiedBy>
  <cp:revision>139</cp:revision>
  <cp:lastPrinted>2017-03-22T17:05:08Z</cp:lastPrinted>
  <dcterms:created xsi:type="dcterms:W3CDTF">2015-07-07T20:33:04Z</dcterms:created>
  <dcterms:modified xsi:type="dcterms:W3CDTF">2020-03-20T22:24:25Z</dcterms:modified>
</cp:coreProperties>
</file>