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59" r:id="rId3"/>
    <p:sldId id="299" r:id="rId4"/>
    <p:sldId id="305" r:id="rId5"/>
    <p:sldId id="265" r:id="rId6"/>
    <p:sldId id="258" r:id="rId7"/>
    <p:sldId id="302" r:id="rId8"/>
    <p:sldId id="260" r:id="rId9"/>
    <p:sldId id="301" r:id="rId10"/>
    <p:sldId id="261" r:id="rId11"/>
    <p:sldId id="294" r:id="rId12"/>
    <p:sldId id="273" r:id="rId13"/>
    <p:sldId id="267" r:id="rId14"/>
    <p:sldId id="276" r:id="rId15"/>
    <p:sldId id="296" r:id="rId16"/>
    <p:sldId id="303" r:id="rId17"/>
    <p:sldId id="277" r:id="rId18"/>
    <p:sldId id="304" r:id="rId19"/>
    <p:sldId id="306" r:id="rId20"/>
    <p:sldId id="308" r:id="rId21"/>
    <p:sldId id="309" r:id="rId22"/>
    <p:sldId id="310" r:id="rId23"/>
    <p:sldId id="311" r:id="rId24"/>
    <p:sldId id="278" r:id="rId25"/>
    <p:sldId id="271" r:id="rId26"/>
    <p:sldId id="297" r:id="rId27"/>
    <p:sldId id="314" r:id="rId28"/>
    <p:sldId id="279" r:id="rId29"/>
    <p:sldId id="319" r:id="rId30"/>
    <p:sldId id="313" r:id="rId31"/>
    <p:sldId id="315" r:id="rId32"/>
    <p:sldId id="316" r:id="rId33"/>
    <p:sldId id="317" r:id="rId34"/>
    <p:sldId id="298" r:id="rId35"/>
    <p:sldId id="321" r:id="rId36"/>
    <p:sldId id="31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7D56"/>
    <a:srgbClr val="CE9A6B"/>
    <a:srgbClr val="BB8A5F"/>
    <a:srgbClr val="E3E3E3"/>
    <a:srgbClr val="89C9F4"/>
    <a:srgbClr val="94C4E2"/>
    <a:srgbClr val="DAF1F6"/>
    <a:srgbClr val="B4E7F8"/>
    <a:srgbClr val="29499B"/>
    <a:srgbClr val="D0E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30" autoAdjust="0"/>
    <p:restoredTop sz="91294" autoAdjust="0"/>
  </p:normalViewPr>
  <p:slideViewPr>
    <p:cSldViewPr snapToGrid="0">
      <p:cViewPr varScale="1">
        <p:scale>
          <a:sx n="47" d="100"/>
          <a:sy n="47" d="100"/>
        </p:scale>
        <p:origin x="36" y="12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E97FF-0CD3-4EF7-BEEF-FD934F01FC62}" type="datetimeFigureOut">
              <a:rPr lang="en-US" smtClean="0"/>
              <a:pPr/>
              <a:t>9/25/2016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BBC1E-7E74-46EA-801D-0AEABBBDC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94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Photosynthesis: </a:t>
            </a:r>
            <a:r>
              <a:rPr lang="en-US" b="0" dirty="0"/>
              <a:t>process by which certain groups of organisms capture energy from sunlight and convert solar energy into chemical energy.</a:t>
            </a:r>
            <a:r>
              <a:rPr lang="en-US" b="1" baseline="0" dirty="0"/>
              <a:t> </a:t>
            </a: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Chemical energy initially stored as carbohydrate</a:t>
            </a:r>
          </a:p>
          <a:p>
            <a:endParaRPr lang="en-US" dirty="0"/>
          </a:p>
          <a:p>
            <a:r>
              <a:rPr lang="en-US" dirty="0"/>
              <a:t>Plants make</a:t>
            </a:r>
            <a:r>
              <a:rPr lang="en-US" baseline="0" dirty="0"/>
              <a:t> their own food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8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Antenna complex </a:t>
            </a:r>
            <a:r>
              <a:rPr lang="en-US" baseline="0" dirty="0"/>
              <a:t>= absorbs energy from light and transfers to other pigment molecules before exciting the electron at the reaction center</a:t>
            </a:r>
          </a:p>
          <a:p>
            <a:endParaRPr lang="en-US" baseline="0" dirty="0"/>
          </a:p>
          <a:p>
            <a:r>
              <a:rPr lang="en-US" b="1" baseline="0" dirty="0"/>
              <a:t>Reaction center </a:t>
            </a:r>
            <a:r>
              <a:rPr lang="en-US" baseline="0" dirty="0"/>
              <a:t>= pair of specialized chlorophyll </a:t>
            </a:r>
            <a:r>
              <a:rPr lang="en-US" i="1" baseline="0" dirty="0"/>
              <a:t>a</a:t>
            </a:r>
            <a:r>
              <a:rPr lang="en-US" baseline="0" dirty="0"/>
              <a:t> pigments transfer excited e</a:t>
            </a:r>
            <a:r>
              <a:rPr lang="en-US" baseline="30000" dirty="0"/>
              <a:t>-</a:t>
            </a:r>
            <a:r>
              <a:rPr lang="en-US" baseline="0" dirty="0"/>
              <a:t> to the primary electron acceptor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Electromagnetic energy is transferred to chemical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sng" baseline="0" dirty="0"/>
              <a:t>Excited electron is moving the electron to a further electron shell in another molecule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u="none" baseline="0" dirty="0"/>
              <a:t>Electrons falling back down to stable state releases heat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u="none" baseline="0" dirty="0"/>
              <a:t>Why black objects are hot on sunny days!!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Oxidation = donating electrons to another molecule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Reduction = gaining electrons from another molecule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Redox reactions take place during photosynthesis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70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When</a:t>
            </a:r>
            <a:r>
              <a:rPr lang="en-US" baseline="0" dirty="0"/>
              <a:t> excited electrons leave the photosystem the photosystems become so highly electronegative, that they can strip electrons from water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Only the energy from the sunlight can pull the electron away from the photosystem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Of all life forms, photosystem II is the only protein complex that can catalyze the splitting of water molecules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electron</a:t>
            </a:r>
            <a:r>
              <a:rPr lang="en-US" baseline="0" dirty="0"/>
              <a:t> transport chain between photosystems 1 and 2 move H+ ions into the Thylakoid space against the concentration gradient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ATP Synthase transfers H+ ions down the concentration gradient into the </a:t>
            </a:r>
            <a:r>
              <a:rPr lang="en-US" baseline="0" dirty="0" err="1"/>
              <a:t>stroma</a:t>
            </a:r>
            <a:r>
              <a:rPr lang="en-US" baseline="0" dirty="0"/>
              <a:t> using energy to make ATP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Photophosphorylation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89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When</a:t>
            </a:r>
            <a:r>
              <a:rPr lang="en-US" baseline="0" dirty="0"/>
              <a:t> excited electrons leave the photosystem the photosystems become so highly electronegative, that they can strip electrons from water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Only the energy from the sunlight can pull the electron away from the photosystem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baseline="0" dirty="0"/>
              <a:t>Of all life forms, photosystem II is the only protein complex that can catalyze the splitting of water molecules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electron</a:t>
            </a:r>
            <a:r>
              <a:rPr lang="en-US" baseline="0" dirty="0"/>
              <a:t> transport chain between photosystems 1 and 2 move H+ ions into the Thylakoid space against the concentration gradient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ATP Synthase transfers H+ ions down the concentration gradient into the </a:t>
            </a:r>
            <a:r>
              <a:rPr lang="en-US" baseline="0" dirty="0" err="1"/>
              <a:t>stroma</a:t>
            </a:r>
            <a:r>
              <a:rPr lang="en-US" baseline="0" dirty="0"/>
              <a:t> using energy to make ATP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Photophosphorylation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3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independent reaction</a:t>
            </a:r>
          </a:p>
          <a:p>
            <a:endParaRPr lang="en-US" dirty="0"/>
          </a:p>
          <a:p>
            <a:r>
              <a:rPr lang="en-US" dirty="0"/>
              <a:t>4 phases (6 turns around to make one glucose molecule)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Carbon</a:t>
            </a:r>
            <a:r>
              <a:rPr lang="en-US" baseline="0" dirty="0"/>
              <a:t> </a:t>
            </a:r>
            <a:r>
              <a:rPr lang="en-US" dirty="0"/>
              <a:t>Fixation Phase = the enzyme rubisco brings together 3CO2 and </a:t>
            </a:r>
            <a:r>
              <a:rPr lang="en-US" dirty="0" err="1"/>
              <a:t>and</a:t>
            </a:r>
            <a:r>
              <a:rPr lang="en-US" dirty="0"/>
              <a:t> 3 molecules of sugar Ribulose </a:t>
            </a:r>
            <a:r>
              <a:rPr lang="en-US" dirty="0" err="1"/>
              <a:t>bisphosphate</a:t>
            </a:r>
            <a:r>
              <a:rPr lang="en-US" dirty="0"/>
              <a:t> (</a:t>
            </a:r>
            <a:r>
              <a:rPr lang="en-US" dirty="0" err="1"/>
              <a:t>RuBP</a:t>
            </a:r>
            <a:r>
              <a:rPr lang="en-US" dirty="0"/>
              <a:t>).</a:t>
            </a:r>
            <a:r>
              <a:rPr lang="en-US" baseline="0" dirty="0"/>
              <a:t> One carbon from each CO2 added to five carbon sugar. Three 6-carbon sugars split into six 3-carbon molecules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Rubisco is </a:t>
            </a:r>
            <a:r>
              <a:rPr lang="en-US" baseline="0" dirty="0" err="1"/>
              <a:t>inefficicent</a:t>
            </a:r>
            <a:r>
              <a:rPr lang="en-US" baseline="0" dirty="0"/>
              <a:t> so a lot is needed. Rubisco is the most abundant protein on earth 11 </a:t>
            </a:r>
            <a:r>
              <a:rPr lang="en-US" baseline="0" dirty="0" err="1"/>
              <a:t>lbs</a:t>
            </a:r>
            <a:r>
              <a:rPr lang="en-US" baseline="0" dirty="0"/>
              <a:t> for every human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Reduction</a:t>
            </a:r>
            <a:r>
              <a:rPr lang="en-US" baseline="0" dirty="0"/>
              <a:t> Phase (Energizing the Sugar) = Six ATP molecules used to add a phosphate group to each 3-PGA. Six 3-PGA molecules are then oxidized (gain electrons) from six NADPH molecules, making G3P, an energy rich sugar</a:t>
            </a:r>
          </a:p>
          <a:p>
            <a:pPr marL="228600" indent="-228600">
              <a:buAutoNum type="arabicPeriod"/>
            </a:pPr>
            <a:r>
              <a:rPr lang="en-US" baseline="0" dirty="0"/>
              <a:t>Release of Product = 1 molecule of G3P is released (product of photosynthesis) which can be used for energy or transformed into materials that make up the plant</a:t>
            </a:r>
          </a:p>
          <a:p>
            <a:pPr marL="228600" indent="-228600">
              <a:buAutoNum type="arabicPeriod"/>
            </a:pPr>
            <a:r>
              <a:rPr lang="en-US" baseline="0" dirty="0"/>
              <a:t>Regeneration of </a:t>
            </a:r>
            <a:r>
              <a:rPr lang="en-US" baseline="0" dirty="0" err="1"/>
              <a:t>RuBP</a:t>
            </a:r>
            <a:r>
              <a:rPr lang="en-US" baseline="0" dirty="0"/>
              <a:t> = five molecules of G3P are transformed into three molecules of </a:t>
            </a:r>
            <a:r>
              <a:rPr lang="en-US" baseline="0" dirty="0" err="1"/>
              <a:t>RuBP</a:t>
            </a:r>
            <a:r>
              <a:rPr lang="en-US" baseline="0" dirty="0"/>
              <a:t>, which reenter the cycle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Two molecules of G3P make glucose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86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Photorespiration</a:t>
            </a:r>
            <a:r>
              <a:rPr lang="en-US" dirty="0"/>
              <a:t> = a process in which the enzyme rubisco reduces carbon</a:t>
            </a:r>
            <a:r>
              <a:rPr lang="en-US" baseline="0" dirty="0"/>
              <a:t> fixation in photosynthesis by binding with oxygen instead of carbon dioxide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Occurs more frequently when stomata are closed (warm conditions)</a:t>
            </a:r>
            <a:endParaRPr lang="en-US" dirty="0"/>
          </a:p>
          <a:p>
            <a:r>
              <a:rPr lang="en-US" dirty="0"/>
              <a:t>Rubisco</a:t>
            </a:r>
            <a:r>
              <a:rPr lang="en-US" baseline="0" dirty="0"/>
              <a:t> is a large enzyme and an incredible one which can turn the inorganic into the organic, however it is slow and makes mistakes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Most enzymes catalyze 1,000 reactions a second, but rubisco only does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49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5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According to the</a:t>
            </a:r>
            <a:r>
              <a:rPr lang="en-US" baseline="0" dirty="0"/>
              <a:t> National Aeronautics and Space Administration (NASA), August 2016 was the hottest summer on record (136 years). </a:t>
            </a:r>
          </a:p>
          <a:p>
            <a:endParaRPr lang="en-US" baseline="0" dirty="0"/>
          </a:p>
          <a:p>
            <a:r>
              <a:rPr lang="en-US" baseline="0" dirty="0"/>
              <a:t>10 warmest years on record have occurred since 2000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84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Fossil fuels</a:t>
            </a:r>
            <a:r>
              <a:rPr lang="en-US" baseline="0" dirty="0"/>
              <a:t> contain energy in carbon to carbon bonds</a:t>
            </a:r>
            <a:endParaRPr lang="en-US" dirty="0"/>
          </a:p>
          <a:p>
            <a:endParaRPr lang="en-US" dirty="0"/>
          </a:p>
          <a:p>
            <a:r>
              <a:rPr lang="en-US" dirty="0"/>
              <a:t>Reducing</a:t>
            </a:r>
            <a:r>
              <a:rPr lang="en-US" baseline="0" dirty="0"/>
              <a:t> emissions from electricity = more efficient power plants, using renewable energy sources (wind, solar, hydro), increased energy efficiency (light bulbs, appliances), nuclear energy, carbon capture</a:t>
            </a:r>
          </a:p>
          <a:p>
            <a:endParaRPr lang="en-US" baseline="0" dirty="0"/>
          </a:p>
          <a:p>
            <a:r>
              <a:rPr lang="en-US" baseline="0" dirty="0"/>
              <a:t>Transportation: 17% increase since 1990, number of miles traveled increased 37% from 1990 to 2014. Alternative fuels, increased efficiency, reduced travel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79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HFCs are</a:t>
            </a:r>
            <a:r>
              <a:rPr lang="en-US" baseline="0" dirty="0"/>
              <a:t> hydrofluorocarbons, PFCs are perfluorocarbons, SF is sulfur hexafluoride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33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U.S. and China just joined Paris Climate Deal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Collectively more than 40% of global emissions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U.S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pledges to reduce CO2 emissions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26 to 28 percent below 2005 levels by the year 2025.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06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1162050"/>
            <a:ext cx="55784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902">
              <a:defRPr/>
            </a:pPr>
            <a:r>
              <a:rPr lang="en-US" sz="1600" dirty="0"/>
              <a:t>CO2 from atmosphere used to make glucose during photosynthesis, glucose broken down during cellular respiration is released back into the atmosphere. </a:t>
            </a:r>
          </a:p>
          <a:p>
            <a:endParaRPr lang="en-US" sz="1600" dirty="0"/>
          </a:p>
          <a:p>
            <a:r>
              <a:rPr lang="en-US" sz="1600" dirty="0"/>
              <a:t>Cellular Respiration</a:t>
            </a:r>
          </a:p>
          <a:p>
            <a:pPr marL="640516" lvl="1" indent="-174687">
              <a:buFont typeface="Arial" panose="020B0604020202020204" pitchFamily="34" charset="0"/>
              <a:buChar char="•"/>
            </a:pPr>
            <a:r>
              <a:rPr lang="en-US" sz="1600" dirty="0"/>
              <a:t>Aerobic = with oxygen</a:t>
            </a:r>
          </a:p>
          <a:p>
            <a:pPr marL="640516" lvl="1" indent="-174687">
              <a:buFont typeface="Arial" panose="020B0604020202020204" pitchFamily="34" charset="0"/>
              <a:buChar char="•"/>
            </a:pPr>
            <a:r>
              <a:rPr lang="en-US" sz="1600" dirty="0"/>
              <a:t>More efficient than power plant or auto engine</a:t>
            </a:r>
          </a:p>
          <a:p>
            <a:endParaRPr lang="en-US" sz="1600" dirty="0"/>
          </a:p>
          <a:p>
            <a:r>
              <a:rPr lang="en-US" sz="1600" dirty="0"/>
              <a:t>Photosynthesis</a:t>
            </a:r>
          </a:p>
          <a:p>
            <a:pPr marL="640516" lvl="1" indent="-174687">
              <a:buFont typeface="Arial" panose="020B0604020202020204" pitchFamily="34" charset="0"/>
              <a:buChar char="•"/>
            </a:pPr>
            <a:r>
              <a:rPr lang="en-US" sz="1600" dirty="0"/>
              <a:t>Chemical energy initially stored as carbohydrate</a:t>
            </a:r>
          </a:p>
          <a:p>
            <a:pPr marL="640516" lvl="1" indent="-174687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640516" lvl="1" indent="-174687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640516" lvl="1" indent="-174687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4AE54-0627-4FF1-BAD0-25356DB7B6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58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Fertilizing</a:t>
            </a:r>
            <a:r>
              <a:rPr lang="en-US" baseline="0" dirty="0"/>
              <a:t> the oceans with Iron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Restoring marshlands in California “carbon farming”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12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7,200 square miles of Brazil’s Amazon rainforest was lost in just 2005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July 11, 2016, India set record for planting 50 million trees in a single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388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93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03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Everything we eat is either a plant derivative or something</a:t>
            </a:r>
            <a:r>
              <a:rPr lang="en-US" baseline="0" dirty="0"/>
              <a:t> that eats plants or eats something that eats plants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93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Plants</a:t>
            </a:r>
            <a:r>
              <a:rPr lang="en-US" baseline="0" dirty="0"/>
              <a:t> only absorb a portion of the light spectrum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u="sng" baseline="0" dirty="0"/>
              <a:t>Reflected light is the color we see</a:t>
            </a:r>
          </a:p>
          <a:p>
            <a:endParaRPr lang="en-US" baseline="0" dirty="0"/>
          </a:p>
          <a:p>
            <a:r>
              <a:rPr lang="en-US" baseline="0" dirty="0"/>
              <a:t>Photon = packet of light energy</a:t>
            </a:r>
          </a:p>
          <a:p>
            <a:r>
              <a:rPr lang="en-US" baseline="0" dirty="0"/>
              <a:t>Chlorophyll a = primary light absorbing pigment in plants</a:t>
            </a:r>
          </a:p>
          <a:p>
            <a:r>
              <a:rPr lang="en-US" baseline="0" dirty="0"/>
              <a:t>Colorblind folks are missing certain pigments within the photoreceptors in their eyes.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21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</a:t>
            </a:r>
            <a:r>
              <a:rPr lang="en-US" baseline="0" dirty="0"/>
              <a:t> photosynthesis takes place in the mesophyll cells</a:t>
            </a:r>
          </a:p>
          <a:p>
            <a:endParaRPr lang="en-US" baseline="0" dirty="0"/>
          </a:p>
          <a:p>
            <a:r>
              <a:rPr lang="en-US" baseline="0" dirty="0"/>
              <a:t>Stomata are found in the leaf epidermis. Typically on the bottom of the leaf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66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during the day to let carbon</a:t>
            </a:r>
            <a:r>
              <a:rPr lang="en-US" baseline="0" dirty="0"/>
              <a:t> dioxide</a:t>
            </a:r>
            <a:r>
              <a:rPr lang="en-US" dirty="0"/>
              <a:t> diffuse into the cells and to release oxygen. Water is lost by evaporation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89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reactions = photo (light) of photosynthesis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30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Photosynthesis is</a:t>
            </a:r>
            <a:r>
              <a:rPr lang="en-US" baseline="0" dirty="0"/>
              <a:t> a trip up the energy hill. Unlike other cellular processes that are electrons (cellular respiration) moving downhill.</a:t>
            </a:r>
          </a:p>
          <a:p>
            <a:endParaRPr lang="en-US" dirty="0"/>
          </a:p>
          <a:p>
            <a:r>
              <a:rPr lang="en-US" b="1" dirty="0"/>
              <a:t>Photosystem</a:t>
            </a:r>
            <a:r>
              <a:rPr lang="en-US" dirty="0"/>
              <a:t> = organized complex of molecules</a:t>
            </a:r>
            <a:r>
              <a:rPr lang="en-US" baseline="0" dirty="0"/>
              <a:t> within the Thylakoid membrane that collects solar energy and converts it to chemical energy</a:t>
            </a:r>
            <a:endParaRPr lang="en-US" dirty="0"/>
          </a:p>
          <a:p>
            <a:endParaRPr lang="en-US" dirty="0"/>
          </a:p>
          <a:p>
            <a:r>
              <a:rPr lang="en-US" dirty="0"/>
              <a:t>Water acts as an</a:t>
            </a:r>
            <a:r>
              <a:rPr lang="en-US" baseline="0" dirty="0"/>
              <a:t> electron donator (oxidized) 2H</a:t>
            </a:r>
            <a:r>
              <a:rPr lang="en-US" baseline="-25000" dirty="0"/>
              <a:t>2</a:t>
            </a:r>
            <a:r>
              <a:rPr lang="en-US" baseline="0" dirty="0"/>
              <a:t>O </a:t>
            </a:r>
            <a:r>
              <a:rPr lang="en-US" baseline="0" dirty="0">
                <a:sym typeface="Wingdings" panose="05000000000000000000" pitchFamily="2" charset="2"/>
              </a:rPr>
              <a:t> 4H</a:t>
            </a:r>
            <a:r>
              <a:rPr lang="en-US" baseline="30000" dirty="0">
                <a:sym typeface="Wingdings" panose="05000000000000000000" pitchFamily="2" charset="2"/>
              </a:rPr>
              <a:t>+</a:t>
            </a:r>
            <a:r>
              <a:rPr lang="en-US" baseline="0" dirty="0">
                <a:sym typeface="Wingdings" panose="05000000000000000000" pitchFamily="2" charset="2"/>
              </a:rPr>
              <a:t> + 4e</a:t>
            </a:r>
            <a:r>
              <a:rPr lang="en-US" baseline="30000" dirty="0">
                <a:sym typeface="Wingdings" panose="05000000000000000000" pitchFamily="2" charset="2"/>
              </a:rPr>
              <a:t>-</a:t>
            </a:r>
            <a:r>
              <a:rPr lang="en-US" baseline="0" dirty="0">
                <a:sym typeface="Wingdings" panose="05000000000000000000" pitchFamily="2" charset="2"/>
              </a:rPr>
              <a:t> + O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Among all living things, Photosystem 2 is the only protein complex that can catalyze the splitting of water molecules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Oxygen that sustains life is the result of this reaction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-25000" dirty="0"/>
          </a:p>
          <a:p>
            <a:endParaRPr lang="en-US" baseline="0" dirty="0"/>
          </a:p>
          <a:p>
            <a:r>
              <a:rPr lang="en-US" baseline="0" dirty="0"/>
              <a:t>Electron is excited to a higher energy state (electron shell) with greater potential energy, then moves downhill Photosystem II then to Photosystem 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Wavelengths in ultraviolet light range can excite electrons so much that they can eject electrons from the pigment, whereas infrared light doesn’t have enough energy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43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72BE7E4E-566B-40F5-9139-39154FDEFA16}" type="datetimeFigureOut">
              <a:rPr lang="en-US" smtClean="0"/>
              <a:pPr/>
              <a:t>9/25/2016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52AB08C6-12CC-417D-A2BB-713CF32B13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9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/>
              <a:pPr/>
              <a:t>9/25/2016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2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/>
              <a:pPr/>
              <a:t>9/25/2016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3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416051" y="1766888"/>
            <a:ext cx="10358967" cy="41132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F6470-8C80-4580-B582-3AC23D25B6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6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72BE7E4E-566B-40F5-9139-39154FDEFA16}" type="datetimeFigureOut">
              <a:rPr lang="en-US" smtClean="0"/>
              <a:pPr/>
              <a:t>9/25/2016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52AB08C6-12CC-417D-A2BB-713CF32B13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/>
              <a:pPr/>
              <a:t>9/25/2016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0437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/>
              <a:pPr/>
              <a:t>9/25/2016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0066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/>
              <a:pPr/>
              <a:t>9/25/2016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5820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/>
              <a:pPr/>
              <a:t>9/25/2016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9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/>
              <a:pPr/>
              <a:t>9/25/2016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5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/>
              <a:pPr/>
              <a:t>9/25/2016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8131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/>
              <a:pPr/>
              <a:t>9/25/2016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20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BE7E4E-566B-40F5-9139-39154FDEFA16}" type="datetimeFigureOut">
              <a:rPr lang="en-US" smtClean="0"/>
              <a:pPr/>
              <a:t>9/25/2016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2AB08C6-12CC-417D-A2BB-713CF32B13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2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Green World’s Gift: Photosynthesis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9239" y="879894"/>
            <a:ext cx="89542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“Failure is an event, not a person. Yesterday ended last night” -</a:t>
            </a:r>
            <a:r>
              <a:rPr lang="en-US" sz="2800" dirty="0" err="1"/>
              <a:t>Zig</a:t>
            </a:r>
            <a:r>
              <a:rPr lang="en-US" sz="2800" dirty="0"/>
              <a:t> </a:t>
            </a:r>
            <a:r>
              <a:rPr lang="en-US" sz="2800" dirty="0" err="1"/>
              <a:t>Ziglar</a:t>
            </a:r>
            <a:r>
              <a:rPr lang="en-US" sz="2800" dirty="0"/>
              <a:t>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“To improve is to change; to be perfect is to change often”</a:t>
            </a:r>
          </a:p>
          <a:p>
            <a:pPr algn="ctr"/>
            <a:r>
              <a:rPr lang="en-US" sz="2800" dirty="0"/>
              <a:t>-Winston Churchill</a:t>
            </a:r>
          </a:p>
        </p:txBody>
      </p:sp>
    </p:spTree>
    <p:extLst>
      <p:ext uri="{BB962C8B-B14F-4D97-AF65-F5344CB8AC3E}">
        <p14:creationId xmlns:p14="http://schemas.microsoft.com/office/powerpoint/2010/main" val="3925324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Site of Photosynthesis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2118" y="1219200"/>
            <a:ext cx="6367440" cy="5057422"/>
          </a:xfrm>
        </p:spPr>
        <p:txBody>
          <a:bodyPr>
            <a:norm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2800" b="1" dirty="0"/>
              <a:t>Stomata</a:t>
            </a:r>
            <a:r>
              <a:rPr lang="en-US" sz="2800" dirty="0"/>
              <a:t>: pores on leaf where gas exchange occurs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US" sz="2800" b="1" dirty="0"/>
              <a:t>Chloroplasts</a:t>
            </a:r>
            <a:r>
              <a:rPr lang="en-US" sz="2800" dirty="0"/>
              <a:t>: organelles in plants and algae   where photosynthesis occurs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_____________: membranes within the chloroplasts</a:t>
            </a:r>
          </a:p>
          <a:p>
            <a:pPr marL="914400" lvl="1" indent="-225425">
              <a:spcAft>
                <a:spcPts val="2400"/>
              </a:spcAft>
            </a:pPr>
            <a:r>
              <a:rPr lang="en-US" sz="2400" dirty="0"/>
              <a:t>Location of photosynthetic pigments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US" sz="2800" b="1" dirty="0"/>
              <a:t>Stroma</a:t>
            </a:r>
            <a:r>
              <a:rPr lang="en-US" sz="2800" dirty="0"/>
              <a:t>: fluid inside chloroplasts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50" y="348957"/>
            <a:ext cx="4871069" cy="600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36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Role of Stomata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07833" y="1769025"/>
            <a:ext cx="10176333" cy="4346142"/>
            <a:chOff x="1007833" y="1642514"/>
            <a:chExt cx="10176333" cy="4346142"/>
          </a:xfrm>
        </p:grpSpPr>
        <p:pic>
          <p:nvPicPr>
            <p:cNvPr id="35844" name="Picture 2" descr="C:\Users\aklappin\Desktop\photosynthesis\figure_04_2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833" y="1642514"/>
              <a:ext cx="10176333" cy="4346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018225" y="5417156"/>
              <a:ext cx="2857584" cy="5715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" name="Curved Down Arrow 3"/>
          <p:cNvSpPr/>
          <p:nvPr/>
        </p:nvSpPr>
        <p:spPr>
          <a:xfrm rot="864382">
            <a:off x="1547966" y="2361637"/>
            <a:ext cx="2265218" cy="789709"/>
          </a:xfrm>
          <a:prstGeom prst="curved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urved Left Arrow 5"/>
          <p:cNvSpPr/>
          <p:nvPr/>
        </p:nvSpPr>
        <p:spPr>
          <a:xfrm rot="3694754">
            <a:off x="2443271" y="3348490"/>
            <a:ext cx="831201" cy="1892441"/>
          </a:xfrm>
          <a:prstGeom prst="curvedLef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Up Arrow 6"/>
          <p:cNvSpPr/>
          <p:nvPr/>
        </p:nvSpPr>
        <p:spPr>
          <a:xfrm rot="19587298">
            <a:off x="3726433" y="2843083"/>
            <a:ext cx="1673436" cy="855023"/>
          </a:xfrm>
          <a:prstGeom prst="curved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7827" y="321012"/>
            <a:ext cx="11149659" cy="821987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Two Stages of Photosynthesis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577" y="1840054"/>
            <a:ext cx="5549338" cy="37532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5302" y="1247774"/>
            <a:ext cx="5603358" cy="4937760"/>
          </a:xfrm>
        </p:spPr>
        <p:txBody>
          <a:bodyPr>
            <a:normAutofit/>
          </a:bodyPr>
          <a:lstStyle/>
          <a:p>
            <a:pPr marL="404813" indent="-404813">
              <a:buSzPct val="100000"/>
              <a:buFont typeface="+mj-lt"/>
              <a:buAutoNum type="arabicParenR"/>
            </a:pPr>
            <a:r>
              <a:rPr lang="en-US" b="1" dirty="0"/>
              <a:t>Light Reactions</a:t>
            </a:r>
            <a:r>
              <a:rPr lang="en-US" dirty="0"/>
              <a:t>: electrons from ______ are excited by solar energy and used to power the formation of ATP and NADPH (electron carrier) </a:t>
            </a:r>
          </a:p>
          <a:p>
            <a:pPr lvl="1">
              <a:buSzPct val="100000"/>
            </a:pPr>
            <a:r>
              <a:rPr lang="en-US" dirty="0"/>
              <a:t>Takes place in thylakoid membrane</a:t>
            </a:r>
          </a:p>
          <a:p>
            <a:pPr lvl="1">
              <a:buSzPct val="100000"/>
            </a:pPr>
            <a:r>
              <a:rPr lang="en-US" dirty="0"/>
              <a:t>________ byproduct</a:t>
            </a:r>
          </a:p>
          <a:p>
            <a:pPr marL="0" indent="0">
              <a:buSzPct val="100000"/>
              <a:buNone/>
            </a:pPr>
            <a:endParaRPr lang="en-US" sz="1800" dirty="0"/>
          </a:p>
          <a:p>
            <a:pPr marL="404813" indent="-404813">
              <a:buSzPct val="100000"/>
              <a:buFont typeface="+mj-lt"/>
              <a:buAutoNum type="arabicParenR" startAt="2"/>
            </a:pPr>
            <a:r>
              <a:rPr lang="en-US" b="1" dirty="0"/>
              <a:t>Calvin Cycle</a:t>
            </a:r>
            <a:r>
              <a:rPr lang="en-US" dirty="0"/>
              <a:t>: energy from light reactions (ATP and NADPH) used to convert CO</a:t>
            </a:r>
            <a:r>
              <a:rPr lang="en-US" baseline="-25000" dirty="0"/>
              <a:t>2</a:t>
            </a:r>
            <a:r>
              <a:rPr lang="en-US" dirty="0"/>
              <a:t> to carbohydrates</a:t>
            </a:r>
          </a:p>
          <a:p>
            <a:pPr lvl="1">
              <a:buSzPct val="100000"/>
            </a:pPr>
            <a:r>
              <a:rPr lang="en-US" dirty="0"/>
              <a:t>Takes place in stroma</a:t>
            </a:r>
          </a:p>
        </p:txBody>
      </p:sp>
    </p:spTree>
    <p:extLst>
      <p:ext uri="{BB962C8B-B14F-4D97-AF65-F5344CB8AC3E}">
        <p14:creationId xmlns:p14="http://schemas.microsoft.com/office/powerpoint/2010/main" val="359243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Light Reactions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930" y="1623220"/>
            <a:ext cx="6508344" cy="412972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87080" y="1219200"/>
            <a:ext cx="5167422" cy="5075274"/>
          </a:xfrm>
        </p:spPr>
        <p:txBody>
          <a:bodyPr>
            <a:normAutofit lnSpcReduction="10000"/>
          </a:bodyPr>
          <a:lstStyle/>
          <a:p>
            <a:pPr marL="339725" indent="-339725">
              <a:buSzPct val="100000"/>
              <a:buFont typeface="+mj-lt"/>
              <a:buAutoNum type="arabicParenR"/>
            </a:pPr>
            <a:r>
              <a:rPr lang="en-US" dirty="0"/>
              <a:t>In Photosystem I, energy from photons excite electrons in chlorophyll to higher energy level </a:t>
            </a:r>
          </a:p>
          <a:p>
            <a:pPr lvl="1">
              <a:buSzPct val="100000"/>
            </a:pPr>
            <a:r>
              <a:rPr lang="en-US" dirty="0"/>
              <a:t>Chlorophyll replaces electrons by splitting water molecules</a:t>
            </a:r>
          </a:p>
          <a:p>
            <a:pPr marL="339725" indent="-339725">
              <a:spcBef>
                <a:spcPts val="2400"/>
              </a:spcBef>
              <a:buSzPct val="100000"/>
              <a:buFont typeface="+mj-lt"/>
              <a:buAutoNum type="arabicParenR"/>
            </a:pPr>
            <a:r>
              <a:rPr lang="en-US" dirty="0"/>
              <a:t>Falling electrons power the electron transport chain and ATP production</a:t>
            </a:r>
          </a:p>
          <a:p>
            <a:pPr marL="339725" indent="-339725">
              <a:spcBef>
                <a:spcPts val="2400"/>
              </a:spcBef>
              <a:buSzPct val="100000"/>
              <a:buFont typeface="+mj-lt"/>
              <a:buAutoNum type="arabicParenR"/>
            </a:pPr>
            <a:r>
              <a:rPr lang="en-US" dirty="0"/>
              <a:t>Energy from photons excite electrons again in Photosystem I</a:t>
            </a:r>
          </a:p>
          <a:p>
            <a:pPr lvl="1">
              <a:buSzPct val="100000"/>
            </a:pPr>
            <a:r>
              <a:rPr lang="en-US" dirty="0"/>
              <a:t>NADP</a:t>
            </a:r>
            <a:r>
              <a:rPr lang="en-US" baseline="30000" dirty="0"/>
              <a:t>+</a:t>
            </a:r>
            <a:r>
              <a:rPr lang="en-US" dirty="0"/>
              <a:t> acts as final electron acceptor   </a:t>
            </a:r>
          </a:p>
        </p:txBody>
      </p:sp>
    </p:spTree>
    <p:extLst>
      <p:ext uri="{BB962C8B-B14F-4D97-AF65-F5344CB8AC3E}">
        <p14:creationId xmlns:p14="http://schemas.microsoft.com/office/powerpoint/2010/main" val="2853929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54495"/>
            <a:ext cx="10972800" cy="80253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/>
              <a:t>Photosystems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2139" y="1347879"/>
            <a:ext cx="5380075" cy="493776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b="1" dirty="0"/>
              <a:t>Antenna pigments</a:t>
            </a:r>
            <a:r>
              <a:rPr lang="en-US" dirty="0"/>
              <a:t>: chlorophyll molecules that ______ light energy to reaction center</a:t>
            </a:r>
          </a:p>
          <a:p>
            <a:pPr>
              <a:spcAft>
                <a:spcPts val="1800"/>
              </a:spcAft>
            </a:pPr>
            <a:r>
              <a:rPr lang="en-US" b="1" dirty="0"/>
              <a:t>Reaction center</a:t>
            </a:r>
            <a:r>
              <a:rPr lang="en-US" dirty="0"/>
              <a:t>: specialized chlorophyll molecule that losses ________ when it is excited to a higher energy level. </a:t>
            </a:r>
          </a:p>
          <a:p>
            <a:pPr>
              <a:spcAft>
                <a:spcPts val="1800"/>
              </a:spcAft>
            </a:pPr>
            <a:r>
              <a:rPr lang="en-US" b="1" dirty="0"/>
              <a:t>Primary electron acceptor</a:t>
            </a:r>
            <a:r>
              <a:rPr lang="en-US" dirty="0"/>
              <a:t>: molecule that initially accepts _________________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489" y="1476558"/>
            <a:ext cx="4408968" cy="468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98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556" y="1998145"/>
            <a:ext cx="6203709" cy="34457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Summary of Light Reactions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48093" y="1252127"/>
            <a:ext cx="5227674" cy="493776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Electrons excited in Photosystem II power membrane proteins, which pump hydrogen ions (H</a:t>
            </a:r>
            <a:r>
              <a:rPr lang="en-US" baseline="30000" dirty="0"/>
              <a:t>+</a:t>
            </a:r>
            <a:r>
              <a:rPr lang="en-US" dirty="0"/>
              <a:t>) into thylakoid space</a:t>
            </a:r>
          </a:p>
          <a:p>
            <a:pPr>
              <a:spcAft>
                <a:spcPts val="1800"/>
              </a:spcAft>
            </a:pPr>
            <a:r>
              <a:rPr lang="en-US" dirty="0"/>
              <a:t>Electrons move down their concentration gradient through ATP synthase which forms ATP </a:t>
            </a:r>
          </a:p>
          <a:p>
            <a:pPr>
              <a:spcAft>
                <a:spcPts val="1800"/>
              </a:spcAft>
            </a:pPr>
            <a:r>
              <a:rPr lang="en-US" dirty="0"/>
              <a:t>Electrons excited in Photosystem I are captured by NADP</a:t>
            </a:r>
            <a:r>
              <a:rPr lang="en-US" baseline="30000" dirty="0"/>
              <a:t>+</a:t>
            </a:r>
            <a:r>
              <a:rPr lang="en-US" dirty="0"/>
              <a:t> and transported to Calvin Cycle</a:t>
            </a:r>
          </a:p>
        </p:txBody>
      </p:sp>
    </p:spTree>
    <p:extLst>
      <p:ext uri="{BB962C8B-B14F-4D97-AF65-F5344CB8AC3E}">
        <p14:creationId xmlns:p14="http://schemas.microsoft.com/office/powerpoint/2010/main" val="3882763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981" y="1339703"/>
            <a:ext cx="8685029" cy="482392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Summary of Light Reactions</a:t>
            </a:r>
          </a:p>
        </p:txBody>
      </p:sp>
    </p:spTree>
    <p:extLst>
      <p:ext uri="{BB962C8B-B14F-4D97-AF65-F5344CB8AC3E}">
        <p14:creationId xmlns:p14="http://schemas.microsoft.com/office/powerpoint/2010/main" val="711963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vatarfiles.alphacoders.com/448/44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-58882"/>
            <a:ext cx="1201882" cy="120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Calvin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44279" y="1219199"/>
            <a:ext cx="5204154" cy="511780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50000"/>
                </a:schemeClr>
              </a:buClr>
              <a:buSzPct val="100000"/>
              <a:buNone/>
            </a:pPr>
            <a:r>
              <a:rPr lang="en-US" sz="2400" dirty="0"/>
              <a:t>Rubisco combines three molecules of atmospheric carbon with three molecules of the sugar RuBP.  Three 6 carbon molecules broken down into six 3 carbon molecules (3-PGA)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50000"/>
                </a:schemeClr>
              </a:buClr>
              <a:buSzPct val="100000"/>
              <a:buNone/>
            </a:pPr>
            <a:r>
              <a:rPr lang="en-US" sz="2400" dirty="0"/>
              <a:t> ATP and NADPH from light reactions energize 3-PGA molecules forming six molecules the energy-rich sugar G3P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50000"/>
                </a:schemeClr>
              </a:buClr>
              <a:buSzPct val="100000"/>
              <a:buNone/>
            </a:pPr>
            <a:r>
              <a:rPr lang="en-US" sz="2400" dirty="0"/>
              <a:t>One molecule of G3P exits Calvin Cycle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50000"/>
                </a:schemeClr>
              </a:buClr>
              <a:buSzPct val="100000"/>
              <a:buNone/>
            </a:pPr>
            <a:r>
              <a:rPr lang="en-US" sz="2400" dirty="0"/>
              <a:t>ATP used to convert remaining G3P molecules into three molecules of RuBP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433" y="1246139"/>
            <a:ext cx="5883349" cy="498702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14670" y="1290484"/>
            <a:ext cx="329609" cy="33629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409347" y="3420540"/>
            <a:ext cx="329609" cy="33629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409346" y="4822696"/>
            <a:ext cx="329609" cy="33629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409347" y="5490460"/>
            <a:ext cx="329609" cy="33629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12995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404813" indent="-404813">
              <a:buClrTx/>
              <a:buSzPct val="100000"/>
              <a:buAutoNum type="arabicPeriod"/>
            </a:pPr>
            <a:r>
              <a:rPr lang="en-US" sz="3200" dirty="0"/>
              <a:t>True or False: Leaves are green because the green and yellow wavelengths of light are the only wavelengths absorbed by plants</a:t>
            </a:r>
          </a:p>
          <a:p>
            <a:pPr marL="404813" indent="-404813">
              <a:buClrTx/>
              <a:buSzPct val="100000"/>
              <a:buAutoNum type="arabicPeriod"/>
            </a:pPr>
            <a:endParaRPr lang="en-US" sz="3200" dirty="0"/>
          </a:p>
          <a:p>
            <a:pPr marL="404813" indent="-404813">
              <a:buClrTx/>
              <a:buSzPct val="100000"/>
              <a:buAutoNum type="arabicPeriod"/>
            </a:pPr>
            <a:r>
              <a:rPr lang="en-US" sz="3200" dirty="0"/>
              <a:t>True or False: The primary purpose of photosynthesis is to produce ATP</a:t>
            </a:r>
          </a:p>
          <a:p>
            <a:pPr marL="404813" indent="-404813">
              <a:buClrTx/>
              <a:buSzPct val="100000"/>
              <a:buAutoNum type="arabicPeriod"/>
            </a:pPr>
            <a:endParaRPr lang="en-US" sz="3200" dirty="0"/>
          </a:p>
          <a:p>
            <a:pPr marL="404813" indent="-404813">
              <a:buClrTx/>
              <a:buSzPct val="100000"/>
              <a:buAutoNum type="arabicPeriod"/>
            </a:pPr>
            <a:r>
              <a:rPr lang="en-US" sz="3200" dirty="0"/>
              <a:t>True or False: The Calvin Cycle takes place in the stomata</a:t>
            </a:r>
          </a:p>
          <a:p>
            <a:pPr marL="514350" indent="-514350">
              <a:buAutoNum type="arabicPeriod"/>
            </a:pPr>
            <a:endParaRPr lang="en-US" sz="3200" dirty="0"/>
          </a:p>
          <a:p>
            <a:pPr marL="514350" indent="-514350"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82948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4. Which of the following enter the plant through the stomata?</a:t>
            </a:r>
          </a:p>
          <a:p>
            <a:pPr marL="0" indent="0">
              <a:buNone/>
            </a:pPr>
            <a:r>
              <a:rPr lang="en-US" sz="3200" dirty="0"/>
              <a:t>		</a:t>
            </a:r>
            <a:r>
              <a:rPr lang="en-US" sz="2800" dirty="0"/>
              <a:t>a. Carbon dioxide</a:t>
            </a:r>
          </a:p>
          <a:p>
            <a:pPr marL="0" indent="0">
              <a:buNone/>
            </a:pPr>
            <a:r>
              <a:rPr lang="en-US" sz="2800" dirty="0"/>
              <a:t>		b. Oxygen</a:t>
            </a:r>
          </a:p>
          <a:p>
            <a:pPr marL="0" indent="0">
              <a:buNone/>
            </a:pPr>
            <a:r>
              <a:rPr lang="en-US" sz="2800" dirty="0"/>
              <a:t>		c. Water</a:t>
            </a:r>
          </a:p>
          <a:p>
            <a:pPr marL="0" indent="0">
              <a:buNone/>
            </a:pPr>
            <a:r>
              <a:rPr lang="en-US" sz="2800" dirty="0"/>
              <a:t>		d. Light</a:t>
            </a:r>
          </a:p>
          <a:p>
            <a:pPr marL="0" indent="0">
              <a:buNone/>
            </a:pPr>
            <a:r>
              <a:rPr lang="en-US" sz="2800" dirty="0"/>
              <a:t>		e. More than one of the above</a:t>
            </a:r>
          </a:p>
          <a:p>
            <a:pPr marL="514350" indent="-514350"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304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4825" y="1219200"/>
            <a:ext cx="11401425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/>
              <a:t>Cellular Respiration</a:t>
            </a:r>
            <a:r>
              <a:rPr lang="en-US" sz="2800" dirty="0"/>
              <a:t>: aerobic harvesting of energy</a:t>
            </a:r>
          </a:p>
          <a:p>
            <a:pPr lvl="2"/>
            <a:r>
              <a:rPr lang="en-US" sz="2400" dirty="0"/>
              <a:t>Aerobic = requires ________</a:t>
            </a:r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r>
              <a:rPr lang="en-US" sz="2800" b="1" dirty="0"/>
              <a:t>Photosynthesis: </a:t>
            </a:r>
            <a:r>
              <a:rPr lang="en-US" sz="2800" dirty="0"/>
              <a:t>conversion of solar energy to chemical energy</a:t>
            </a:r>
          </a:p>
          <a:p>
            <a:pPr>
              <a:buNone/>
            </a:pPr>
            <a:endParaRPr lang="en-US" sz="1200" dirty="0"/>
          </a:p>
          <a:p>
            <a:pPr>
              <a:buNone/>
            </a:pPr>
            <a:r>
              <a:rPr lang="en-US" dirty="0"/>
              <a:t>Photosynthesis</a:t>
            </a:r>
          </a:p>
          <a:p>
            <a:pPr>
              <a:buNone/>
            </a:pPr>
            <a:r>
              <a:rPr lang="en-US" dirty="0"/>
              <a:t>                                 +                                                     +</a:t>
            </a:r>
          </a:p>
          <a:p>
            <a:pPr>
              <a:buNone/>
            </a:pPr>
            <a:r>
              <a:rPr lang="en-US" b="1" dirty="0"/>
              <a:t>	</a:t>
            </a:r>
          </a:p>
          <a:p>
            <a:pPr>
              <a:buNone/>
            </a:pPr>
            <a:r>
              <a:rPr lang="en-US" dirty="0"/>
              <a:t>Cellular Respiration</a:t>
            </a:r>
          </a:p>
          <a:p>
            <a:pPr>
              <a:buNone/>
            </a:pPr>
            <a:r>
              <a:rPr lang="en-US" dirty="0"/>
              <a:t>                            +                                        +             +              +</a:t>
            </a:r>
          </a:p>
          <a:p>
            <a:pPr algn="ctr">
              <a:buNone/>
            </a:pPr>
            <a:r>
              <a:rPr lang="en-US" dirty="0"/>
              <a:t> </a:t>
            </a:r>
            <a:endParaRPr lang="en-US" b="1" dirty="0"/>
          </a:p>
          <a:p>
            <a:pPr>
              <a:buNone/>
            </a:pPr>
            <a:endParaRPr lang="en-US" b="1" dirty="0"/>
          </a:p>
          <a:p>
            <a:pPr>
              <a:buNone/>
            </a:pPr>
            <a:endParaRPr lang="en-US" b="1" dirty="0"/>
          </a:p>
          <a:p>
            <a:pPr lvl="2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Cellular Respiration and Photosynthesis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67337" y="4019111"/>
            <a:ext cx="1676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276653" y="5410341"/>
            <a:ext cx="1676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478415" y="366800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energy</a:t>
            </a:r>
          </a:p>
        </p:txBody>
      </p:sp>
    </p:spTree>
    <p:extLst>
      <p:ext uri="{BB962C8B-B14F-4D97-AF65-F5344CB8AC3E}">
        <p14:creationId xmlns:p14="http://schemas.microsoft.com/office/powerpoint/2010/main" val="1859841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5. Which of the following best describes the role of water in photosynthesis?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2800" dirty="0"/>
              <a:t>a. Water acts as the final electron acceptor</a:t>
            </a:r>
          </a:p>
          <a:p>
            <a:pPr marL="1319213" indent="-1319213">
              <a:buNone/>
            </a:pPr>
            <a:r>
              <a:rPr lang="en-US" sz="2800" dirty="0"/>
              <a:t>         b. Water diffuses through the thylakoid membrane through ATP synthase</a:t>
            </a:r>
          </a:p>
          <a:p>
            <a:pPr marL="0" indent="0">
              <a:buNone/>
            </a:pPr>
            <a:r>
              <a:rPr lang="en-US" sz="2800" dirty="0"/>
              <a:t>	c. Water is a byproduct of photosynthesis</a:t>
            </a:r>
          </a:p>
          <a:p>
            <a:pPr marL="0" indent="0">
              <a:buNone/>
            </a:pPr>
            <a:r>
              <a:rPr lang="en-US" sz="2800" dirty="0"/>
              <a:t>	d. Water donates electrons to Photosystem II</a:t>
            </a:r>
          </a:p>
          <a:p>
            <a:pPr marL="0" indent="0">
              <a:buNone/>
            </a:pPr>
            <a:r>
              <a:rPr lang="en-US" sz="2800" dirty="0"/>
              <a:t>	e. Water transports electrons to the Calvin Cycle</a:t>
            </a:r>
          </a:p>
          <a:p>
            <a:pPr marL="514350" indent="-514350"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66498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37" y="152400"/>
            <a:ext cx="10698126" cy="61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46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000" dirty="0"/>
              <a:t>Photorespiration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44384" y="1219200"/>
            <a:ext cx="4832283" cy="4937760"/>
          </a:xfrm>
        </p:spPr>
        <p:txBody>
          <a:bodyPr>
            <a:normAutofit/>
          </a:bodyPr>
          <a:lstStyle/>
          <a:p>
            <a:r>
              <a:rPr lang="en-US" sz="2800" dirty="0"/>
              <a:t>Under hot, arid conditions, plants will close their stomata to conserve water. </a:t>
            </a:r>
          </a:p>
          <a:p>
            <a:endParaRPr lang="en-US" sz="2800" dirty="0"/>
          </a:p>
          <a:p>
            <a:r>
              <a:rPr lang="en-US" sz="2800" b="1" dirty="0"/>
              <a:t>Photorespiration</a:t>
            </a:r>
            <a:r>
              <a:rPr lang="en-US" sz="2800" dirty="0"/>
              <a:t>: process in which the enzyme rubisco binds with ______ instead of carbon dioxide</a:t>
            </a:r>
          </a:p>
          <a:p>
            <a:pPr lvl="1"/>
            <a:r>
              <a:rPr lang="en-US" sz="2400" dirty="0"/>
              <a:t>Reduces carbohydrate production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780" y="2147887"/>
            <a:ext cx="6475228" cy="37373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661" y="1330731"/>
            <a:ext cx="323850" cy="942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950" y="1240574"/>
            <a:ext cx="323850" cy="942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071" y="1263612"/>
            <a:ext cx="323850" cy="942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0261" y="1416012"/>
            <a:ext cx="323850" cy="942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898" y="1204912"/>
            <a:ext cx="323850" cy="942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19394" y="1492954"/>
            <a:ext cx="112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Heat</a:t>
            </a:r>
          </a:p>
        </p:txBody>
      </p:sp>
      <p:sp>
        <p:nvSpPr>
          <p:cNvPr id="11" name="Arrow: Circular 10"/>
          <p:cNvSpPr/>
          <p:nvPr/>
        </p:nvSpPr>
        <p:spPr>
          <a:xfrm>
            <a:off x="7953154" y="5201383"/>
            <a:ext cx="1027692" cy="98676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2057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ircular 18"/>
          <p:cNvSpPr/>
          <p:nvPr/>
        </p:nvSpPr>
        <p:spPr>
          <a:xfrm rot="9728384">
            <a:off x="7815607" y="4418624"/>
            <a:ext cx="821208" cy="83725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9935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Circular 19"/>
          <p:cNvSpPr/>
          <p:nvPr/>
        </p:nvSpPr>
        <p:spPr>
          <a:xfrm rot="9728384" flipH="1">
            <a:off x="8456538" y="4244476"/>
            <a:ext cx="843270" cy="81419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9935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75137" y="4148088"/>
            <a:ext cx="978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</a:t>
            </a:r>
            <a:r>
              <a:rPr lang="en-US" sz="2400" b="1" baseline="-250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58997" y="4480545"/>
            <a:ext cx="978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O</a:t>
            </a:r>
            <a:r>
              <a:rPr lang="en-US" sz="2400" b="1" baseline="-250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endParaRPr lang="en-US" sz="24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38529" y="5685183"/>
            <a:ext cx="978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3175">
                  <a:solidFill>
                    <a:schemeClr val="tx1"/>
                  </a:solidFill>
                </a:ln>
              </a:rPr>
              <a:t>CO</a:t>
            </a:r>
            <a:r>
              <a:rPr lang="en-US" sz="2400" b="1" baseline="-25000" dirty="0">
                <a:ln w="3175">
                  <a:solidFill>
                    <a:schemeClr val="tx1"/>
                  </a:solidFill>
                </a:ln>
              </a:rPr>
              <a:t>2</a:t>
            </a:r>
            <a:endParaRPr lang="en-US" sz="2400" b="1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21" name="Oval 20"/>
          <p:cNvSpPr/>
          <p:nvPr/>
        </p:nvSpPr>
        <p:spPr>
          <a:xfrm rot="20654079">
            <a:off x="7346947" y="5431572"/>
            <a:ext cx="239363" cy="144558"/>
          </a:xfrm>
          <a:prstGeom prst="ellipse">
            <a:avLst/>
          </a:prstGeom>
          <a:solidFill>
            <a:srgbClr val="2D8FA0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20612386">
            <a:off x="8493301" y="5114781"/>
            <a:ext cx="256086" cy="165539"/>
          </a:xfrm>
          <a:prstGeom prst="ellipse">
            <a:avLst/>
          </a:prstGeom>
          <a:solidFill>
            <a:srgbClr val="2D8FA0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7044070" y="5605929"/>
            <a:ext cx="340242" cy="4227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43600" y="5947469"/>
            <a:ext cx="1657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Closed stomata</a:t>
            </a:r>
          </a:p>
        </p:txBody>
      </p:sp>
    </p:spTree>
    <p:extLst>
      <p:ext uri="{BB962C8B-B14F-4D97-AF65-F5344CB8AC3E}">
        <p14:creationId xmlns:p14="http://schemas.microsoft.com/office/powerpoint/2010/main" val="3828651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158" y="152400"/>
            <a:ext cx="11008242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Different Photosynthetic Pathways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23" y="1384515"/>
            <a:ext cx="3028274" cy="4358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019" y="1348414"/>
            <a:ext cx="3070310" cy="4438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607" y="1392217"/>
            <a:ext cx="3448794" cy="44769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2960" y="3353695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Rubisco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6023" y="2264385"/>
            <a:ext cx="8881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Carbon dioxide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0226" y="1966314"/>
            <a:ext cx="134433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Gases are exchanged through open stomata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67058" y="5158261"/>
            <a:ext cx="914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2860" y="5158261"/>
            <a:ext cx="914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2859" y="1822177"/>
            <a:ext cx="153919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Gases are exchanged through slightly open stomata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06305" y="2920421"/>
            <a:ext cx="16922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Carbon uptake by PEP carboxylase requires ATP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32207" y="2787605"/>
            <a:ext cx="1425623" cy="954107"/>
          </a:xfrm>
          <a:prstGeom prst="rect">
            <a:avLst/>
          </a:prstGeom>
          <a:solidFill>
            <a:srgbClr val="29499B"/>
          </a:solidFill>
          <a:ln>
            <a:solidFill>
              <a:srgbClr val="29499B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uptake by PEP carboxylase requires ATP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49510" y="1726854"/>
            <a:ext cx="1229491" cy="880241"/>
          </a:xfrm>
          <a:prstGeom prst="rect">
            <a:avLst/>
          </a:prstGeom>
          <a:solidFill>
            <a:srgbClr val="29499B"/>
          </a:solidFill>
          <a:ln>
            <a:solidFill>
              <a:srgbClr val="29499B"/>
            </a:solidFill>
          </a:ln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Gases exchanged at night through open stomata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16714" y="5312149"/>
            <a:ext cx="914400" cy="307777"/>
          </a:xfrm>
          <a:prstGeom prst="rect">
            <a:avLst/>
          </a:prstGeom>
          <a:solidFill>
            <a:srgbClr val="D0E5F9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14673" y="4752666"/>
            <a:ext cx="1443157" cy="523220"/>
          </a:xfrm>
          <a:prstGeom prst="rect">
            <a:avLst/>
          </a:prstGeom>
          <a:solidFill>
            <a:srgbClr val="D0E5F9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Stomata close during the day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10160" y="3802726"/>
            <a:ext cx="914400" cy="307777"/>
          </a:xfrm>
          <a:prstGeom prst="rect">
            <a:avLst/>
          </a:prstGeom>
          <a:solidFill>
            <a:srgbClr val="D0E5F9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10160" y="3433935"/>
            <a:ext cx="914400" cy="307777"/>
          </a:xfrm>
          <a:prstGeom prst="rect">
            <a:avLst/>
          </a:prstGeom>
          <a:solidFill>
            <a:srgbClr val="29499B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10160" y="2299318"/>
            <a:ext cx="914400" cy="523220"/>
          </a:xfrm>
          <a:prstGeom prst="rect">
            <a:avLst/>
          </a:prstGeom>
          <a:solidFill>
            <a:srgbClr val="29499B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dioxide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47096" y="3941442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Rubisco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34213" y="4001136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Rubisco</a:t>
            </a:r>
          </a:p>
        </p:txBody>
      </p:sp>
    </p:spTree>
    <p:extLst>
      <p:ext uri="{BB962C8B-B14F-4D97-AF65-F5344CB8AC3E}">
        <p14:creationId xmlns:p14="http://schemas.microsoft.com/office/powerpoint/2010/main" val="2333156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95746" y="0"/>
            <a:ext cx="11142598" cy="109515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/>
              <a:t>C</a:t>
            </a:r>
            <a:r>
              <a:rPr lang="en-US" sz="4000" baseline="-25000" dirty="0"/>
              <a:t>3</a:t>
            </a:r>
            <a:r>
              <a:rPr lang="en-US" sz="4000" dirty="0"/>
              <a:t>, C</a:t>
            </a:r>
            <a:r>
              <a:rPr lang="en-US" sz="4000" baseline="-25000" dirty="0"/>
              <a:t>4</a:t>
            </a:r>
            <a:r>
              <a:rPr lang="en-US" sz="4000" dirty="0"/>
              <a:t>, and CAM Plants</a:t>
            </a:r>
          </a:p>
        </p:txBody>
      </p:sp>
      <p:graphicFrame>
        <p:nvGraphicFramePr>
          <p:cNvPr id="57438" name="Group 9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22456819"/>
              </p:ext>
            </p:extLst>
          </p:nvPr>
        </p:nvGraphicFramePr>
        <p:xfrm>
          <a:off x="446568" y="1310225"/>
          <a:ext cx="11291776" cy="4836465"/>
        </p:xfrm>
        <a:graphic>
          <a:graphicData uri="http://schemas.openxmlformats.org/drawingml/2006/table">
            <a:tbl>
              <a:tblPr/>
              <a:tblGrid>
                <a:gridCol w="2785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1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7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6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6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</a:t>
                      </a:r>
                      <a:r>
                        <a:rPr kumimoji="0" lang="en-US" sz="28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3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</a:t>
                      </a:r>
                      <a:r>
                        <a:rPr kumimoji="0" lang="en-US" sz="28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CAM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2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Photorespiration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High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Low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Low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CO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Fixation</a:t>
                      </a:r>
                      <a:endParaRPr kumimoji="0" lang="en-US" sz="24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Rubisco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_________________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Pep carboxylase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2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Stomata (day/night)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Open/close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Open/close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________/_______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Advantage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Efficient use of ATP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Water conservation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Water conservation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209681"/>
                  </a:ext>
                </a:extLst>
              </a:tr>
              <a:tr h="7230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Disadvantage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Photorespiration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Requires more energy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Require more energy,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Slow growth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7898182"/>
                  </a:ext>
                </a:extLst>
              </a:tr>
              <a:tr h="1065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Examples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Most plants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Sugarcane, corn, grass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Pineapple, cacti, succulents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63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Distribution of C</a:t>
            </a:r>
            <a:r>
              <a:rPr lang="en-US" sz="4000" baseline="-25000" dirty="0"/>
              <a:t>3</a:t>
            </a:r>
            <a:r>
              <a:rPr lang="en-US" sz="4000" dirty="0"/>
              <a:t> and C</a:t>
            </a:r>
            <a:r>
              <a:rPr lang="en-US" sz="4000" baseline="-25000" dirty="0"/>
              <a:t>4</a:t>
            </a:r>
            <a:r>
              <a:rPr lang="en-US" sz="4000" dirty="0"/>
              <a:t> Plants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416874"/>
            <a:ext cx="4069278" cy="4740085"/>
          </a:xfrm>
        </p:spPr>
        <p:txBody>
          <a:bodyPr>
            <a:normAutofit/>
          </a:bodyPr>
          <a:lstStyle/>
          <a:p>
            <a:r>
              <a:rPr lang="en-US" sz="2800" dirty="0"/>
              <a:t>C4 plants outcompete C3 plants in hot, dry regions </a:t>
            </a:r>
          </a:p>
          <a:p>
            <a:endParaRPr lang="en-US" sz="2800" dirty="0"/>
          </a:p>
          <a:p>
            <a:r>
              <a:rPr lang="en-US" sz="2800" dirty="0"/>
              <a:t>Global warming predicted to expand the ranges of ________</a:t>
            </a:r>
          </a:p>
          <a:p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410" y="1416875"/>
            <a:ext cx="6763165" cy="40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58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760.photobucket.com/albums/xx250/pwintern/GreenhouseEffec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68" y="1452225"/>
            <a:ext cx="6437648" cy="444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1768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Climate Change and Global Warming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1470" y="1242467"/>
            <a:ext cx="4523303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Greenhouse gases</a:t>
            </a:r>
            <a:r>
              <a:rPr lang="en-US" dirty="0"/>
              <a:t>: gases that ________ in the atmosphere</a:t>
            </a:r>
          </a:p>
          <a:p>
            <a:pPr lvl="1"/>
            <a:r>
              <a:rPr lang="en-US" dirty="0"/>
              <a:t>Carbon dioxide</a:t>
            </a:r>
          </a:p>
          <a:p>
            <a:pPr lvl="1"/>
            <a:r>
              <a:rPr lang="en-US" dirty="0"/>
              <a:t>Methane</a:t>
            </a:r>
          </a:p>
          <a:p>
            <a:pPr lvl="1"/>
            <a:r>
              <a:rPr lang="en-US" dirty="0"/>
              <a:t>Nitrous oxide</a:t>
            </a:r>
          </a:p>
          <a:p>
            <a:pPr lvl="1"/>
            <a:r>
              <a:rPr lang="en-US" dirty="0"/>
              <a:t>Fluorinated gases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Greenhouses gases reflect ______________ back to earth’s surface</a:t>
            </a:r>
          </a:p>
        </p:txBody>
      </p:sp>
    </p:spTree>
    <p:extLst>
      <p:ext uri="{BB962C8B-B14F-4D97-AF65-F5344CB8AC3E}">
        <p14:creationId xmlns:p14="http://schemas.microsoft.com/office/powerpoint/2010/main" val="1341151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Sources of Greenhouse Gases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046381" cy="493776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b="1" dirty="0"/>
              <a:t>Carbon dioxide</a:t>
            </a:r>
            <a:r>
              <a:rPr lang="en-US" dirty="0"/>
              <a:t>: burning of fossil fuels, solid waste, trees and wood products.</a:t>
            </a:r>
          </a:p>
          <a:p>
            <a:pPr>
              <a:spcAft>
                <a:spcPts val="2400"/>
              </a:spcAft>
            </a:pPr>
            <a:r>
              <a:rPr lang="en-US" b="1" dirty="0"/>
              <a:t>Methane</a:t>
            </a:r>
            <a:r>
              <a:rPr lang="en-US" dirty="0"/>
              <a:t>: decomposition in landfills, production of coal, natural gas and oil,   agriculture</a:t>
            </a:r>
          </a:p>
          <a:p>
            <a:pPr>
              <a:spcAft>
                <a:spcPts val="2400"/>
              </a:spcAft>
            </a:pPr>
            <a:r>
              <a:rPr lang="en-US" b="1" dirty="0"/>
              <a:t>Nitrous oxide</a:t>
            </a:r>
            <a:r>
              <a:rPr lang="en-US" dirty="0"/>
              <a:t>: agriculture and _________, combustion of fossil fuels</a:t>
            </a:r>
          </a:p>
          <a:p>
            <a:pPr>
              <a:spcAft>
                <a:spcPts val="2400"/>
              </a:spcAft>
            </a:pPr>
            <a:r>
              <a:rPr lang="en-US" b="1" dirty="0"/>
              <a:t>Fluorinated gases</a:t>
            </a:r>
            <a:r>
              <a:rPr lang="en-US" dirty="0"/>
              <a:t>: __________, aerosols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172" y="1280664"/>
            <a:ext cx="4614228" cy="4585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90067" y="5866410"/>
            <a:ext cx="2101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www.epa.gov</a:t>
            </a:r>
          </a:p>
        </p:txBody>
      </p:sp>
    </p:spTree>
    <p:extLst>
      <p:ext uri="{BB962C8B-B14F-4D97-AF65-F5344CB8AC3E}">
        <p14:creationId xmlns:p14="http://schemas.microsoft.com/office/powerpoint/2010/main" val="3149285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emperature and c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470" y="1392044"/>
            <a:ext cx="6289688" cy="476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Carbon Dioxide and Global Warming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03761" y="1392044"/>
            <a:ext cx="5201393" cy="4764915"/>
          </a:xfrm>
        </p:spPr>
        <p:txBody>
          <a:bodyPr>
            <a:normAutofit/>
          </a:bodyPr>
          <a:lstStyle/>
          <a:p>
            <a:r>
              <a:rPr lang="en-US" sz="2800" dirty="0"/>
              <a:t>Atmospheric CO2 has increased above 300 ppm for first time in recorded history	</a:t>
            </a:r>
          </a:p>
          <a:p>
            <a:pPr lvl="1"/>
            <a:r>
              <a:rPr lang="en-US" sz="2400" dirty="0"/>
              <a:t>Reached ________ in 2013!  </a:t>
            </a:r>
          </a:p>
          <a:p>
            <a:endParaRPr lang="en-US" sz="2800" dirty="0"/>
          </a:p>
          <a:p>
            <a:r>
              <a:rPr lang="en-US" sz="2800" dirty="0"/>
              <a:t>Correlation or Causation? </a:t>
            </a:r>
          </a:p>
          <a:p>
            <a:pPr lvl="1"/>
            <a:r>
              <a:rPr lang="en-US" sz="2400" dirty="0"/>
              <a:t>Intergovernmental Panel on Climate Change (IPCC)</a:t>
            </a:r>
          </a:p>
          <a:p>
            <a:pPr lvl="2"/>
            <a:r>
              <a:rPr lang="en-US" dirty="0"/>
              <a:t>“Scientific evidence for the warming of         the climate system is unequivocal”</a:t>
            </a:r>
          </a:p>
        </p:txBody>
      </p:sp>
    </p:spTree>
    <p:extLst>
      <p:ext uri="{BB962C8B-B14F-4D97-AF65-F5344CB8AC3E}">
        <p14:creationId xmlns:p14="http://schemas.microsoft.com/office/powerpoint/2010/main" val="2136863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Evidence for Climate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8759" y="1246908"/>
            <a:ext cx="5807033" cy="541514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200" b="1" dirty="0"/>
              <a:t>Sea level rise</a:t>
            </a:r>
            <a:r>
              <a:rPr lang="en-US" sz="2200" dirty="0"/>
              <a:t> – global sea levels rose about   6.7 inches in the last century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200" b="1" dirty="0"/>
              <a:t>Global temperature rise </a:t>
            </a:r>
            <a:r>
              <a:rPr lang="en-US" sz="2200" dirty="0"/>
              <a:t>– ____ of the    warmest years on record have occurred            in the last 12 years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200" b="1" dirty="0"/>
              <a:t>Warming oceans </a:t>
            </a:r>
            <a:r>
              <a:rPr lang="en-US" sz="2200" dirty="0"/>
              <a:t>– Oceans have warmed by 0.3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°F since 1969</a:t>
            </a:r>
            <a:endParaRPr lang="en-US" sz="2200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200" b="1" dirty="0"/>
              <a:t>Shrinking ice sheets</a:t>
            </a:r>
            <a:r>
              <a:rPr lang="en-US" sz="2200" dirty="0"/>
              <a:t> – Greenland and Antarctica ice sheets declined by more than     30 cubic miles between 2002-2005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200" b="1" dirty="0"/>
              <a:t>Ocean acidification </a:t>
            </a:r>
            <a:r>
              <a:rPr lang="en-US" sz="2200" dirty="0"/>
              <a:t>– acidity of oceans surface has increased by ___% since industrial revolution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</a:pP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056905" y="6377049"/>
            <a:ext cx="4334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*Information above from climate.nasa.gov</a:t>
            </a:r>
          </a:p>
        </p:txBody>
      </p:sp>
      <p:pic>
        <p:nvPicPr>
          <p:cNvPr id="5124" name="Picture 4" descr="Image result for sea level ri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49" y="1246908"/>
            <a:ext cx="2945081" cy="18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great barrier reef coral bleach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63" y="2644921"/>
            <a:ext cx="3408220" cy="191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Glacial retrea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21" y="4137597"/>
            <a:ext cx="2913389" cy="21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87046" y="4077023"/>
            <a:ext cx="105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1909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673" y="5173878"/>
            <a:ext cx="105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2005</a:t>
            </a:r>
          </a:p>
        </p:txBody>
      </p:sp>
    </p:spTree>
    <p:extLst>
      <p:ext uri="{BB962C8B-B14F-4D97-AF65-F5344CB8AC3E}">
        <p14:creationId xmlns:p14="http://schemas.microsoft.com/office/powerpoint/2010/main" val="3793217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Cellular Respiration and Photosynthesis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111252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b="1" dirty="0"/>
          </a:p>
          <a:p>
            <a:pPr>
              <a:buNone/>
            </a:pPr>
            <a:endParaRPr lang="en-US" sz="2400" b="1" dirty="0"/>
          </a:p>
          <a:p>
            <a:pPr>
              <a:buNone/>
            </a:pPr>
            <a:endParaRPr lang="en-US" sz="2400" b="1" dirty="0"/>
          </a:p>
          <a:p>
            <a:pPr>
              <a:buNone/>
            </a:pPr>
            <a:endParaRPr lang="en-US" sz="2400" b="1" dirty="0"/>
          </a:p>
          <a:p>
            <a:pPr>
              <a:buNone/>
            </a:pPr>
            <a:endParaRPr lang="en-US" sz="2400" b="1" dirty="0"/>
          </a:p>
          <a:p>
            <a:pPr>
              <a:buNone/>
            </a:pPr>
            <a:endParaRPr lang="en-US" sz="2400" b="1" dirty="0"/>
          </a:p>
          <a:p>
            <a:pPr lvl="2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254" y="1295400"/>
            <a:ext cx="5019882" cy="5033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1647825"/>
            <a:ext cx="31146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photosynthesis, light energy is used to convert carbon dioxide to carbohydrates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24875" y="2347822"/>
            <a:ext cx="33280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Cellular respiration converts energy stored in carbohydrates to ATP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98997" y="5154571"/>
            <a:ext cx="3190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ATP powers chemical reactions</a:t>
            </a:r>
          </a:p>
        </p:txBody>
      </p:sp>
      <p:sp>
        <p:nvSpPr>
          <p:cNvPr id="8" name="Arrow: Right 7"/>
          <p:cNvSpPr/>
          <p:nvPr/>
        </p:nvSpPr>
        <p:spPr>
          <a:xfrm>
            <a:off x="8524875" y="5541138"/>
            <a:ext cx="438150" cy="180975"/>
          </a:xfrm>
          <a:prstGeom prst="rightArrow">
            <a:avLst/>
          </a:prstGeom>
          <a:solidFill>
            <a:srgbClr val="9C0A0D"/>
          </a:solidFill>
          <a:ln>
            <a:solidFill>
              <a:srgbClr val="9C0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46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Sources of Carbon Dioxide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199"/>
            <a:ext cx="6111834" cy="5062847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Electricity</a:t>
            </a:r>
            <a:r>
              <a:rPr lang="en-US" dirty="0"/>
              <a:t>: burning of fossil fuels to produce electricity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Renewable energy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Increased energy efficiency </a:t>
            </a:r>
          </a:p>
          <a:p>
            <a:pPr marL="0" indent="0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-US" b="1" dirty="0"/>
              <a:t>Transportation</a:t>
            </a:r>
            <a:r>
              <a:rPr lang="en-US" dirty="0"/>
              <a:t>: combustion of fossil fuels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Alternative fuels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Increased fuel efficiency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Reduced travel</a:t>
            </a:r>
          </a:p>
          <a:p>
            <a:pPr marL="0" indent="0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-US" b="1" dirty="0"/>
              <a:t>Industry</a:t>
            </a:r>
            <a:r>
              <a:rPr lang="en-US" dirty="0"/>
              <a:t>: burning fuel for power of heat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Alternative fuels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480" y="1661022"/>
            <a:ext cx="3873345" cy="38253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83189" y="5849183"/>
            <a:ext cx="2101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www.epa.gov</a:t>
            </a:r>
          </a:p>
        </p:txBody>
      </p:sp>
    </p:spTree>
    <p:extLst>
      <p:ext uri="{BB962C8B-B14F-4D97-AF65-F5344CB8AC3E}">
        <p14:creationId xmlns:p14="http://schemas.microsoft.com/office/powerpoint/2010/main" val="3765995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Global Greenhouse Gas Emissions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991762"/>
            <a:ext cx="3808491" cy="4165198"/>
          </a:xfrm>
        </p:spPr>
        <p:txBody>
          <a:bodyPr/>
          <a:lstStyle/>
          <a:p>
            <a:r>
              <a:rPr lang="en-US" dirty="0"/>
              <a:t>Globally the greatest increases in greenhouses gases have come from ______________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871" y="1456157"/>
            <a:ext cx="6893035" cy="4609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90067" y="6003071"/>
            <a:ext cx="2101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www.epa.gov</a:t>
            </a:r>
          </a:p>
        </p:txBody>
      </p:sp>
    </p:spTree>
    <p:extLst>
      <p:ext uri="{BB962C8B-B14F-4D97-AF65-F5344CB8AC3E}">
        <p14:creationId xmlns:p14="http://schemas.microsoft.com/office/powerpoint/2010/main" val="1782877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Sources of Global Greenhouse Gas Emissions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1101" y="1603283"/>
            <a:ext cx="4202393" cy="4363786"/>
          </a:xfrm>
        </p:spPr>
        <p:txBody>
          <a:bodyPr>
            <a:normAutofit/>
          </a:bodyPr>
          <a:lstStyle/>
          <a:p>
            <a:r>
              <a:rPr lang="en-US" sz="2400" dirty="0"/>
              <a:t>Greatest increase in greenhouse gas emissions come from _____ sector</a:t>
            </a:r>
          </a:p>
          <a:p>
            <a:endParaRPr lang="en-US" sz="2400" dirty="0"/>
          </a:p>
          <a:p>
            <a:r>
              <a:rPr lang="en-US" sz="2400" dirty="0"/>
              <a:t>Developed and developing nations require energy to fuel population and industrial growth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031" y="1413392"/>
            <a:ext cx="7074757" cy="4686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90067" y="6003071"/>
            <a:ext cx="2101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www.epa.gov</a:t>
            </a:r>
          </a:p>
        </p:txBody>
      </p:sp>
    </p:spTree>
    <p:extLst>
      <p:ext uri="{BB962C8B-B14F-4D97-AF65-F5344CB8AC3E}">
        <p14:creationId xmlns:p14="http://schemas.microsoft.com/office/powerpoint/2010/main" val="4205885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Carbon Dioxide Emissions by 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9127" y="1483947"/>
            <a:ext cx="4360752" cy="4636918"/>
          </a:xfrm>
        </p:spPr>
        <p:txBody>
          <a:bodyPr/>
          <a:lstStyle/>
          <a:p>
            <a:r>
              <a:rPr lang="en-US" dirty="0"/>
              <a:t>U.S., Europe and Asia account for 88% of total global emissions in 2012</a:t>
            </a:r>
          </a:p>
          <a:p>
            <a:endParaRPr lang="en-US" dirty="0"/>
          </a:p>
          <a:p>
            <a:r>
              <a:rPr lang="en-US" dirty="0"/>
              <a:t>Carbon dioxide emissions are increasing in developing nations (ex:  China and India)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547" y="1281505"/>
            <a:ext cx="6733390" cy="4700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90067" y="5926638"/>
            <a:ext cx="2101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www.epa.gov</a:t>
            </a:r>
          </a:p>
        </p:txBody>
      </p:sp>
    </p:spTree>
    <p:extLst>
      <p:ext uri="{BB962C8B-B14F-4D97-AF65-F5344CB8AC3E}">
        <p14:creationId xmlns:p14="http://schemas.microsoft.com/office/powerpoint/2010/main" val="1182662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Carbon Dioxide Capture and Sequestration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6469" y="1504393"/>
            <a:ext cx="4045527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Carbon sequestration</a:t>
            </a:r>
            <a:r>
              <a:rPr lang="en-US" dirty="0"/>
              <a:t>: the _______________ of atmospheric carbon dioxide in oceans, terrestrial environments, or geologic formations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8" name="Picture 4" descr="Image result for carbon capture and stor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422" y="1504393"/>
            <a:ext cx="6879524" cy="443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14650" y="2241755"/>
            <a:ext cx="597311" cy="313932"/>
          </a:xfrm>
          <a:prstGeom prst="rect">
            <a:avLst/>
          </a:prstGeom>
          <a:solidFill>
            <a:srgbClr val="B4E7F8"/>
          </a:solidFill>
        </p:spPr>
        <p:txBody>
          <a:bodyPr wrap="square" lIns="9144" tIns="9144" rIns="9144" bIns="914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/>
              <a:t>Power plant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34626" y="2728451"/>
            <a:ext cx="597311" cy="166199"/>
          </a:xfrm>
          <a:prstGeom prst="rect">
            <a:avLst/>
          </a:prstGeom>
          <a:solidFill>
            <a:srgbClr val="DAF1F6"/>
          </a:solidFill>
        </p:spPr>
        <p:txBody>
          <a:bodyPr wrap="square" lIns="9144" tIns="9144" rIns="9144" bIns="914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/>
              <a:t>Refinery</a:t>
            </a:r>
          </a:p>
        </p:txBody>
      </p:sp>
      <p:sp>
        <p:nvSpPr>
          <p:cNvPr id="10" name="TextBox 9"/>
          <p:cNvSpPr txBox="1"/>
          <p:nvPr/>
        </p:nvSpPr>
        <p:spPr>
          <a:xfrm rot="21076745">
            <a:off x="5473474" y="3556079"/>
            <a:ext cx="514374" cy="129266"/>
          </a:xfrm>
          <a:prstGeom prst="rect">
            <a:avLst/>
          </a:prstGeom>
          <a:solidFill>
            <a:schemeClr val="tx1"/>
          </a:solidFill>
        </p:spPr>
        <p:txBody>
          <a:bodyPr wrap="square" lIns="9144" tIns="9144" rIns="9144" bIns="914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>
                <a:solidFill>
                  <a:schemeClr val="bg1"/>
                </a:solidFill>
              </a:rPr>
              <a:t>Coal beds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58958" y="4294177"/>
            <a:ext cx="766147" cy="264688"/>
          </a:xfrm>
          <a:prstGeom prst="rect">
            <a:avLst/>
          </a:prstGeom>
          <a:solidFill>
            <a:srgbClr val="CE9A6B"/>
          </a:solidFill>
        </p:spPr>
        <p:txBody>
          <a:bodyPr wrap="square" lIns="9144" tIns="9144" rIns="9144" bIns="914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/>
              <a:t>Oil and Gas Reservoir</a:t>
            </a:r>
          </a:p>
        </p:txBody>
      </p:sp>
      <p:sp>
        <p:nvSpPr>
          <p:cNvPr id="12" name="TextBox 11"/>
          <p:cNvSpPr txBox="1"/>
          <p:nvPr/>
        </p:nvSpPr>
        <p:spPr>
          <a:xfrm rot="21436380">
            <a:off x="7323457" y="4784160"/>
            <a:ext cx="915681" cy="147733"/>
          </a:xfrm>
          <a:prstGeom prst="rect">
            <a:avLst/>
          </a:prstGeom>
          <a:solidFill>
            <a:srgbClr val="89C9F4"/>
          </a:solidFill>
        </p:spPr>
        <p:txBody>
          <a:bodyPr wrap="square" lIns="9144" tIns="9144" rIns="9144" bIns="914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50" dirty="0"/>
              <a:t>Saline Aquifer</a:t>
            </a:r>
          </a:p>
        </p:txBody>
      </p:sp>
      <p:sp>
        <p:nvSpPr>
          <p:cNvPr id="13" name="TextBox 12"/>
          <p:cNvSpPr txBox="1"/>
          <p:nvPr/>
        </p:nvSpPr>
        <p:spPr>
          <a:xfrm rot="460745">
            <a:off x="8236363" y="5297221"/>
            <a:ext cx="690395" cy="141577"/>
          </a:xfrm>
          <a:prstGeom prst="rect">
            <a:avLst/>
          </a:prstGeom>
          <a:solidFill>
            <a:srgbClr val="E3E3E3"/>
          </a:solidFill>
        </p:spPr>
        <p:txBody>
          <a:bodyPr wrap="square" lIns="9144" tIns="9144" rIns="9144" bIns="914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/>
              <a:t>Salt Cavern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4651" y="4017178"/>
            <a:ext cx="570960" cy="276999"/>
          </a:xfrm>
          <a:prstGeom prst="rect">
            <a:avLst/>
          </a:prstGeom>
          <a:solidFill>
            <a:srgbClr val="CE9A6B"/>
          </a:solidFill>
        </p:spPr>
        <p:txBody>
          <a:bodyPr wrap="square" lIns="9144" tIns="9144" rIns="9144" bIns="9144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50" dirty="0"/>
              <a:t>Oil recovery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185610" y="4129208"/>
            <a:ext cx="24862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29989" y="3973273"/>
            <a:ext cx="929355" cy="276999"/>
          </a:xfrm>
          <a:prstGeom prst="rect">
            <a:avLst/>
          </a:prstGeom>
          <a:gradFill flip="none" rotWithShape="1">
            <a:gsLst>
              <a:gs pos="88000">
                <a:srgbClr val="A97D56"/>
              </a:gs>
              <a:gs pos="37000">
                <a:srgbClr val="BB8A5F"/>
              </a:gs>
              <a:gs pos="77000">
                <a:srgbClr val="A97D56"/>
              </a:gs>
              <a:gs pos="17000">
                <a:srgbClr val="CE9A6B"/>
              </a:gs>
            </a:gsLst>
            <a:lin ang="10800000" scaled="1"/>
            <a:tileRect/>
          </a:gradFill>
        </p:spPr>
        <p:txBody>
          <a:bodyPr wrap="square" lIns="9144" tIns="9144" rIns="9144" bIns="9144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050" dirty="0"/>
              <a:t>Carbon dioxide injection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280145" y="4029128"/>
            <a:ext cx="24862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265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Carbon Dioxide Capture and Sequestration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431758"/>
            <a:ext cx="4997116" cy="4649002"/>
          </a:xfrm>
        </p:spPr>
        <p:txBody>
          <a:bodyPr/>
          <a:lstStyle/>
          <a:p>
            <a:r>
              <a:rPr lang="en-US" b="1" dirty="0"/>
              <a:t>Carbon sink</a:t>
            </a:r>
            <a:r>
              <a:rPr lang="en-US" dirty="0"/>
              <a:t>: anything that _______ more carbon dioxide than it _______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676" y="1299412"/>
            <a:ext cx="4086724" cy="4959410"/>
          </a:xfrm>
          <a:prstGeom prst="rect">
            <a:avLst/>
          </a:prstGeom>
        </p:spPr>
      </p:pic>
      <p:pic>
        <p:nvPicPr>
          <p:cNvPr id="7170" name="Picture 2" descr="http://ta1.universaltelegra.netdna-cdn.com/wp-content/uploads/2016/07/extra_large-1468506534-cover-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30" y="3156836"/>
            <a:ext cx="5195986" cy="292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454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For the Skeptics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393371" y="1581793"/>
            <a:ext cx="10972800" cy="646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Comparison of Atmospheric CO2 concentrations contained in ice cores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719" y="2133600"/>
            <a:ext cx="9792561" cy="384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752600"/>
            <a:ext cx="5824537" cy="408254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Exergonic and Endergonic Reactions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81000" y="1676400"/>
            <a:ext cx="5638800" cy="44805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Cellular respiration</a:t>
            </a:r>
            <a:r>
              <a:rPr lang="en-US" dirty="0"/>
              <a:t>: process by which all living things extract energy stored in the chemical bonds of molecules and use it to fuel cellular processes.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Photosynthesis: </a:t>
            </a:r>
            <a:r>
              <a:rPr lang="en-US" dirty="0"/>
              <a:t>conversion of _____ energy to _________ energy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0922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000" dirty="0"/>
              <a:t>What organisms can photosynthesize?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60" y="3725828"/>
            <a:ext cx="3744967" cy="2508348"/>
          </a:xfrm>
          <a:prstGeom prst="rect">
            <a:avLst/>
          </a:prstGeom>
        </p:spPr>
      </p:pic>
      <p:pic>
        <p:nvPicPr>
          <p:cNvPr id="8196" name="Picture 4" descr="Image result for phytoplank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61" y="1406551"/>
            <a:ext cx="3805598" cy="221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mos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83" y="4235729"/>
            <a:ext cx="4120255" cy="199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Image result for conifer fore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159" y="1333506"/>
            <a:ext cx="4161637" cy="280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Image result for angiosper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82" y="3725827"/>
            <a:ext cx="3725557" cy="25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4856" y="3835619"/>
            <a:ext cx="806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Kelp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445" y="1406551"/>
            <a:ext cx="2394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Phytoplankton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77759" y="3743361"/>
            <a:ext cx="2371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Flowering plants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06471" y="5763025"/>
            <a:ext cx="2371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Mosses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11591" y="3725827"/>
            <a:ext cx="1380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Conifers</a:t>
            </a:r>
          </a:p>
        </p:txBody>
      </p:sp>
      <p:pic>
        <p:nvPicPr>
          <p:cNvPr id="8208" name="Picture 16" descr="Image result for cyanobacter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882" y="1354516"/>
            <a:ext cx="3641154" cy="22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669161" y="1402128"/>
            <a:ext cx="2371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Cyanobacteria</a:t>
            </a:r>
          </a:p>
        </p:txBody>
      </p:sp>
      <p:pic>
        <p:nvPicPr>
          <p:cNvPr id="8202" name="Picture 10" descr="Image result for fern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997" y="3978043"/>
            <a:ext cx="2683675" cy="20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160580" y="3954877"/>
            <a:ext cx="88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Ferns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6515" y="2100776"/>
            <a:ext cx="1554386" cy="157289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860927" y="2113918"/>
            <a:ext cx="1206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Protists</a:t>
            </a:r>
          </a:p>
        </p:txBody>
      </p:sp>
    </p:spTree>
    <p:extLst>
      <p:ext uri="{BB962C8B-B14F-4D97-AF65-F5344CB8AC3E}">
        <p14:creationId xmlns:p14="http://schemas.microsoft.com/office/powerpoint/2010/main" val="532087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Role of Photosynthetic Organisms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082344" y="4676644"/>
            <a:ext cx="3775780" cy="156591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Photosynthetic organisms make up the base of all food webs.</a:t>
            </a:r>
          </a:p>
        </p:txBody>
      </p:sp>
      <p:pic>
        <p:nvPicPr>
          <p:cNvPr id="1026" name="Picture 2" descr="http://bio1152.nicerweb.com/Locked/media/ch54/54_12AntarcticFoodWeb-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87" y="1318259"/>
            <a:ext cx="3408538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msu.edu/course/isb/202/tsao/images/foodw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1318259"/>
            <a:ext cx="4127900" cy="474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534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Light Energy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1219200"/>
            <a:ext cx="4602493" cy="5091297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537463" y="1311402"/>
            <a:ext cx="589191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Light energy</a:t>
            </a:r>
            <a:r>
              <a:rPr lang="en-US" sz="2800" dirty="0"/>
              <a:t>: a type of kinetic energy made up of tiny packets of energy called ________ 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Wavelength of photon determines energy level</a:t>
            </a:r>
          </a:p>
          <a:p>
            <a:pPr lvl="1"/>
            <a:r>
              <a:rPr lang="en-US" sz="2400" dirty="0"/>
              <a:t>Shorter wavelength = more energy</a:t>
            </a:r>
          </a:p>
          <a:p>
            <a:pPr lvl="1"/>
            <a:r>
              <a:rPr lang="en-US" sz="2400" dirty="0"/>
              <a:t>Longer wavelength = less energy</a:t>
            </a:r>
          </a:p>
        </p:txBody>
      </p:sp>
    </p:spTree>
    <p:extLst>
      <p:ext uri="{BB962C8B-B14F-4D97-AF65-F5344CB8AC3E}">
        <p14:creationId xmlns:p14="http://schemas.microsoft.com/office/powerpoint/2010/main" val="2763764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4977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Photosynthetic Pigments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460" y="1325880"/>
            <a:ext cx="6014484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Pigments:</a:t>
            </a:r>
            <a:r>
              <a:rPr lang="en-US" sz="2800" dirty="0"/>
              <a:t> molecules that ______ and _______ certain wavelengths of light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Photosynthetic pigments in plants: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Chlorophyll </a:t>
            </a:r>
            <a:r>
              <a:rPr lang="en-US" sz="2400" i="1" dirty="0"/>
              <a:t>a</a:t>
            </a:r>
            <a:r>
              <a:rPr lang="en-US" sz="2400" dirty="0"/>
              <a:t> : absorbs red and blue-violet 		    wavelengths</a:t>
            </a:r>
            <a:endParaRPr lang="en-US" sz="2400" i="1" dirty="0"/>
          </a:p>
          <a:p>
            <a:pPr>
              <a:spcAft>
                <a:spcPts val="1200"/>
              </a:spcAft>
            </a:pPr>
            <a:r>
              <a:rPr lang="en-US" sz="2400" dirty="0"/>
              <a:t>Chlorophyll</a:t>
            </a:r>
            <a:r>
              <a:rPr lang="en-US" sz="2400" i="1" dirty="0"/>
              <a:t> b </a:t>
            </a:r>
            <a:r>
              <a:rPr lang="en-US" sz="2400" dirty="0"/>
              <a:t>: absorbs blue and red-orange 		    wavelengths </a:t>
            </a:r>
            <a:endParaRPr lang="en-US" sz="2400" i="1" dirty="0"/>
          </a:p>
          <a:p>
            <a:pPr>
              <a:spcAft>
                <a:spcPts val="1200"/>
              </a:spcAft>
            </a:pPr>
            <a:r>
              <a:rPr lang="en-US" sz="2400" dirty="0"/>
              <a:t>Carotenoids: absorbs blue-violet and                       		 blue-green wavelengths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964" y="1461805"/>
            <a:ext cx="5271311" cy="2296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916" y="3910559"/>
            <a:ext cx="5004391" cy="207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55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Changing Seasons Changing Leaves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03274" y="1295400"/>
            <a:ext cx="5706140" cy="4937760"/>
          </a:xfrm>
        </p:spPr>
        <p:txBody>
          <a:bodyPr>
            <a:normAutofit/>
          </a:bodyPr>
          <a:lstStyle/>
          <a:p>
            <a:r>
              <a:rPr lang="en-US" sz="2800" dirty="0"/>
              <a:t>Deciduous trees breakdown and conserve chlorophyll </a:t>
            </a:r>
            <a:r>
              <a:rPr lang="en-US" sz="2800" i="1" dirty="0"/>
              <a:t>a</a:t>
            </a:r>
            <a:r>
              <a:rPr lang="en-US" sz="2800" dirty="0"/>
              <a:t> and </a:t>
            </a:r>
            <a:r>
              <a:rPr lang="en-US" sz="2800" i="1" dirty="0"/>
              <a:t>b</a:t>
            </a:r>
            <a:r>
              <a:rPr lang="en-US" sz="2800" dirty="0"/>
              <a:t> during fall months.</a:t>
            </a:r>
          </a:p>
          <a:p>
            <a:endParaRPr lang="en-US" sz="2800" dirty="0"/>
          </a:p>
          <a:p>
            <a:r>
              <a:rPr lang="en-US" sz="2800" dirty="0"/>
              <a:t>_________ left in leaves reflect red yellow, and orange wavelengths of light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451" y="1322317"/>
            <a:ext cx="5070401" cy="49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458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3605</TotalTime>
  <Words>2307</Words>
  <Application>Microsoft Office PowerPoint</Application>
  <PresentationFormat>Widescreen</PresentationFormat>
  <Paragraphs>365</Paragraphs>
  <Slides>36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Bookman Old Style</vt:lpstr>
      <vt:lpstr>Calibri</vt:lpstr>
      <vt:lpstr>Gill Sans MT</vt:lpstr>
      <vt:lpstr>Times New Roman</vt:lpstr>
      <vt:lpstr>Wingdings</vt:lpstr>
      <vt:lpstr>Wingdings 3</vt:lpstr>
      <vt:lpstr>Origin</vt:lpstr>
      <vt:lpstr>The Green World’s Gift: Photosynthesis</vt:lpstr>
      <vt:lpstr>Cellular Respiration and Photosynthesis</vt:lpstr>
      <vt:lpstr>Cellular Respiration and Photosynthesis</vt:lpstr>
      <vt:lpstr>Exergonic and Endergonic Reactions</vt:lpstr>
      <vt:lpstr>What organisms can photosynthesize?</vt:lpstr>
      <vt:lpstr>Role of Photosynthetic Organisms</vt:lpstr>
      <vt:lpstr>Light Energy</vt:lpstr>
      <vt:lpstr>Photosynthetic Pigments</vt:lpstr>
      <vt:lpstr>Changing Seasons Changing Leaves</vt:lpstr>
      <vt:lpstr>Site of Photosynthesis</vt:lpstr>
      <vt:lpstr>Role of Stomata</vt:lpstr>
      <vt:lpstr>PowerPoint Presentation</vt:lpstr>
      <vt:lpstr>Light Reactions</vt:lpstr>
      <vt:lpstr>Photosystems</vt:lpstr>
      <vt:lpstr>Summary of Light Reactions</vt:lpstr>
      <vt:lpstr>Summary of Light Reactions</vt:lpstr>
      <vt:lpstr>Calvin Cycle</vt:lpstr>
      <vt:lpstr>Check Your Understanding</vt:lpstr>
      <vt:lpstr>Check Your Understanding</vt:lpstr>
      <vt:lpstr>Check Your Understanding</vt:lpstr>
      <vt:lpstr>PowerPoint Presentation</vt:lpstr>
      <vt:lpstr>Photorespiration</vt:lpstr>
      <vt:lpstr>Different Photosynthetic Pathways</vt:lpstr>
      <vt:lpstr>C3, C4, and CAM Plants</vt:lpstr>
      <vt:lpstr>Distribution of C3 and C4 Plants</vt:lpstr>
      <vt:lpstr>Climate Change and Global Warming</vt:lpstr>
      <vt:lpstr>Sources of Greenhouse Gases</vt:lpstr>
      <vt:lpstr>Carbon Dioxide and Global Warming</vt:lpstr>
      <vt:lpstr>Evidence for Climate Change</vt:lpstr>
      <vt:lpstr>Sources of Carbon Dioxide</vt:lpstr>
      <vt:lpstr>Global Greenhouse Gas Emissions</vt:lpstr>
      <vt:lpstr>Sources of Global Greenhouse Gas Emissions</vt:lpstr>
      <vt:lpstr>Carbon Dioxide Emissions by Region</vt:lpstr>
      <vt:lpstr>Carbon Dioxide Capture and Sequestration</vt:lpstr>
      <vt:lpstr>Carbon Dioxide Capture and Sequestration</vt:lpstr>
      <vt:lpstr>For the Skeptics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Green World’s Gift: Photosynthesis</dc:title>
  <dc:creator>Tyler Flisik</dc:creator>
  <cp:lastModifiedBy>Tyler Flisik</cp:lastModifiedBy>
  <cp:revision>159</cp:revision>
  <dcterms:created xsi:type="dcterms:W3CDTF">2014-02-17T06:00:18Z</dcterms:created>
  <dcterms:modified xsi:type="dcterms:W3CDTF">2016-09-25T21:36:44Z</dcterms:modified>
</cp:coreProperties>
</file>