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61" r:id="rId3"/>
    <p:sldId id="262" r:id="rId4"/>
    <p:sldId id="258" r:id="rId5"/>
    <p:sldId id="294" r:id="rId6"/>
    <p:sldId id="303" r:id="rId7"/>
    <p:sldId id="304" r:id="rId8"/>
    <p:sldId id="267" r:id="rId9"/>
    <p:sldId id="263" r:id="rId10"/>
    <p:sldId id="265" r:id="rId11"/>
    <p:sldId id="299" r:id="rId12"/>
    <p:sldId id="307" r:id="rId13"/>
    <p:sldId id="301" r:id="rId14"/>
    <p:sldId id="305" r:id="rId15"/>
    <p:sldId id="285" r:id="rId16"/>
    <p:sldId id="286" r:id="rId17"/>
    <p:sldId id="292" r:id="rId18"/>
    <p:sldId id="288" r:id="rId19"/>
    <p:sldId id="259" r:id="rId20"/>
    <p:sldId id="268" r:id="rId21"/>
    <p:sldId id="274" r:id="rId22"/>
    <p:sldId id="275" r:id="rId23"/>
    <p:sldId id="276" r:id="rId24"/>
    <p:sldId id="278" r:id="rId25"/>
    <p:sldId id="277" r:id="rId26"/>
    <p:sldId id="279" r:id="rId27"/>
    <p:sldId id="280" r:id="rId28"/>
    <p:sldId id="281" r:id="rId29"/>
    <p:sldId id="283" r:id="rId30"/>
    <p:sldId id="284" r:id="rId31"/>
    <p:sldId id="270" r:id="rId32"/>
    <p:sldId id="289" r:id="rId33"/>
    <p:sldId id="308" r:id="rId34"/>
    <p:sldId id="309" r:id="rId35"/>
    <p:sldId id="310" r:id="rId36"/>
    <p:sldId id="293" r:id="rId37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9" autoAdjust="0"/>
    <p:restoredTop sz="93333" autoAdjust="0"/>
  </p:normalViewPr>
  <p:slideViewPr>
    <p:cSldViewPr snapToGrid="0">
      <p:cViewPr varScale="1">
        <p:scale>
          <a:sx n="69" d="100"/>
          <a:sy n="69" d="100"/>
        </p:scale>
        <p:origin x="96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995AA1C-0F49-4C7A-8877-EB7F08125DBD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3FAC85B-89F5-4B77-9A2E-632CFADADD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8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57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Helicase = Protein that unzips</a:t>
            </a:r>
            <a:r>
              <a:rPr lang="en-US" baseline="0" dirty="0"/>
              <a:t> DNA double helix by breaking hydrogen bonds between nucleotides</a:t>
            </a:r>
          </a:p>
          <a:p>
            <a:endParaRPr lang="en-US" baseline="0" dirty="0"/>
          </a:p>
          <a:p>
            <a:r>
              <a:rPr lang="en-US" baseline="0" dirty="0"/>
              <a:t>DNA polymerase = connects free nucleotides with single strand</a:t>
            </a:r>
          </a:p>
          <a:p>
            <a:endParaRPr lang="en-US" baseline="0" dirty="0"/>
          </a:p>
          <a:p>
            <a:r>
              <a:rPr lang="en-US" baseline="0" dirty="0"/>
              <a:t>Single strand binding proteins = prevent single strands from binding with each o</a:t>
            </a:r>
          </a:p>
          <a:p>
            <a:endParaRPr lang="en-US" baseline="0" dirty="0"/>
          </a:p>
          <a:p>
            <a:r>
              <a:rPr lang="en-US" baseline="0" dirty="0"/>
              <a:t>Leading strand = continuous strand, 5’ to 3’ direction</a:t>
            </a:r>
          </a:p>
          <a:p>
            <a:endParaRPr lang="en-US" baseline="0" dirty="0"/>
          </a:p>
          <a:p>
            <a:r>
              <a:rPr lang="en-US" baseline="0" dirty="0"/>
              <a:t>Lagging strand = discontinuous strand, 3’ to 5’ direction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89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Helicase spins as fast as</a:t>
            </a:r>
            <a:r>
              <a:rPr lang="en-US" baseline="0" dirty="0"/>
              <a:t> a jet engine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2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54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98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96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8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76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5812" lvl="1" indent="-17613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84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57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0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3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34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74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21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21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40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4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3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4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3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7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47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28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8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29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C85B-89F5-4B77-9A2E-632CFADADD7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5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2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7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16051" y="381000"/>
            <a:ext cx="10369549" cy="54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8C292-6824-4511-A805-B240D1170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4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3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560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649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78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5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1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9495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70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1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Mitosis and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432" y="529390"/>
            <a:ext cx="102534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“There are no traffic jams on the extra mile”</a:t>
            </a:r>
          </a:p>
          <a:p>
            <a:pPr algn="ctr"/>
            <a:r>
              <a:rPr lang="en-US" sz="3200" dirty="0"/>
              <a:t>-</a:t>
            </a:r>
            <a:r>
              <a:rPr lang="en-US" sz="3200" dirty="0" err="1"/>
              <a:t>Zig</a:t>
            </a:r>
            <a:r>
              <a:rPr lang="en-US" sz="3200" dirty="0"/>
              <a:t> </a:t>
            </a:r>
            <a:r>
              <a:rPr lang="en-US" sz="3200" dirty="0" err="1"/>
              <a:t>Ziglar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“Chop your own wood and it will warm you twice”</a:t>
            </a:r>
          </a:p>
          <a:p>
            <a:pPr algn="ctr"/>
            <a:r>
              <a:rPr lang="en-US" sz="3200" dirty="0"/>
              <a:t>- Henry Ford</a:t>
            </a:r>
          </a:p>
        </p:txBody>
      </p:sp>
    </p:spTree>
    <p:extLst>
      <p:ext uri="{BB962C8B-B14F-4D97-AF65-F5344CB8AC3E}">
        <p14:creationId xmlns:p14="http://schemas.microsoft.com/office/powerpoint/2010/main" val="168046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Replication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4029" y="1285302"/>
            <a:ext cx="36367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249479" cy="4937760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+mj-lt"/>
              <a:buAutoNum type="arabicPeriod"/>
            </a:pPr>
            <a:r>
              <a:rPr lang="en-US" dirty="0"/>
              <a:t>DNA of unduplicated chromosome unwinds</a:t>
            </a:r>
          </a:p>
          <a:p>
            <a:pPr marL="233363" indent="-233363">
              <a:buFont typeface="+mj-lt"/>
              <a:buAutoNum type="arabicPeriod"/>
            </a:pPr>
            <a:endParaRPr lang="en-US" dirty="0"/>
          </a:p>
          <a:p>
            <a:pPr marL="233363" indent="-233363">
              <a:buFont typeface="+mj-lt"/>
              <a:buAutoNum type="arabicPeriod"/>
            </a:pPr>
            <a:r>
              <a:rPr lang="en-US" dirty="0"/>
              <a:t>New DNA nucleotides join with each individual DNA strand to form a new double helix </a:t>
            </a:r>
          </a:p>
          <a:p>
            <a:pPr marL="233363" indent="-233363">
              <a:buFont typeface="+mj-lt"/>
              <a:buAutoNum type="arabicPeriod"/>
            </a:pPr>
            <a:endParaRPr lang="en-US" dirty="0"/>
          </a:p>
          <a:p>
            <a:pPr marL="233363" indent="-233363">
              <a:buFont typeface="+mj-lt"/>
              <a:buAutoNum type="arabicPeriod"/>
            </a:pPr>
            <a:r>
              <a:rPr lang="en-US" dirty="0"/>
              <a:t>Duplicated DNA results in duplicated chromosome</a:t>
            </a:r>
          </a:p>
          <a:p>
            <a:pPr lvl="1"/>
            <a:r>
              <a:rPr lang="en-US" dirty="0"/>
              <a:t>Sister chromatids</a:t>
            </a:r>
          </a:p>
          <a:p>
            <a:pPr lvl="1"/>
            <a:r>
              <a:rPr lang="en-US" dirty="0"/>
              <a:t>Centromere</a:t>
            </a:r>
          </a:p>
          <a:p>
            <a:pPr marL="274638" lvl="1" indent="0">
              <a:buNone/>
            </a:pPr>
            <a:endParaRPr lang="en-US" sz="2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117" y="1571312"/>
            <a:ext cx="7263809" cy="46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Chromosomes Before and After Replication</a:t>
            </a:r>
          </a:p>
        </p:txBody>
      </p:sp>
      <p:pic>
        <p:nvPicPr>
          <p:cNvPr id="4" name="Picture 2" descr="D:\Chapter_09\B_Jpeg_Images\09_Labeled_Art_and_Photos\09_07Figure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219200"/>
            <a:ext cx="53244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odec.ca/projects/2005/anna5m0/public_html/hu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9057"/>
            <a:ext cx="5287092" cy="4865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Replication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962400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Helicase</a:t>
            </a:r>
            <a:r>
              <a:rPr lang="en-US" dirty="0"/>
              <a:t>: enzyme that unwinds DNA separating it into two complementary strands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____________</a:t>
            </a:r>
            <a:r>
              <a:rPr lang="en-US" dirty="0" smtClean="0"/>
              <a:t>: </a:t>
            </a:r>
            <a:r>
              <a:rPr lang="en-US" dirty="0"/>
              <a:t>enzyme that creates the complementary strand by adding new DNA nucleotides to the template strand</a:t>
            </a:r>
          </a:p>
          <a:p>
            <a:r>
              <a:rPr lang="en-US" sz="2400" dirty="0"/>
              <a:t>Only moves from 5’ end to 3’ end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DNA repl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25" y="1505155"/>
            <a:ext cx="6871715" cy="435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809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5’ and 3’ ends of DNA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71378" y="1298658"/>
            <a:ext cx="5493488" cy="4937760"/>
          </a:xfrm>
        </p:spPr>
        <p:txBody>
          <a:bodyPr>
            <a:normAutofit/>
          </a:bodyPr>
          <a:lstStyle/>
          <a:p>
            <a:r>
              <a:rPr lang="en-US" sz="2800" dirty="0"/>
              <a:t>DNA Polymerase attaches the 5’ end (phosphate) of the free nucleotides to the 3’ end (ribose) of the DNA strand</a:t>
            </a:r>
          </a:p>
          <a:p>
            <a:endParaRPr lang="en-US" sz="1600" dirty="0"/>
          </a:p>
          <a:p>
            <a:r>
              <a:rPr lang="en-US" sz="2800" dirty="0"/>
              <a:t>DNA Polymerase only moves from 5’ end of DNA strand to 3’ end of DNA strand</a:t>
            </a:r>
          </a:p>
          <a:p>
            <a:pPr lvl="1"/>
            <a:r>
              <a:rPr lang="en-US" sz="2400" dirty="0"/>
              <a:t>Leading and lagging strands</a:t>
            </a:r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633" y="1219200"/>
            <a:ext cx="4617075" cy="50966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Replication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7904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Leading strand</a:t>
            </a:r>
            <a:r>
              <a:rPr lang="en-US" dirty="0"/>
              <a:t>: template strand of DNA that is replicated by adding nucleotides to a continuously growing complementary strand moving in the 5’ to 3’ direction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Lagging strand</a:t>
            </a:r>
            <a:r>
              <a:rPr lang="en-US" dirty="0"/>
              <a:t>: </a:t>
            </a:r>
            <a:r>
              <a:rPr lang="en-US" dirty="0" smtClean="0"/>
              <a:t>template </a:t>
            </a:r>
            <a:r>
              <a:rPr lang="en-US" dirty="0"/>
              <a:t>strand of DNA that is replicated </a:t>
            </a:r>
            <a:r>
              <a:rPr lang="en-US" b="1" dirty="0" smtClean="0"/>
              <a:t>_____________</a:t>
            </a:r>
            <a:r>
              <a:rPr lang="en-US" dirty="0" smtClean="0"/>
              <a:t> </a:t>
            </a:r>
            <a:r>
              <a:rPr lang="en-US" dirty="0"/>
              <a:t>as a series of DNA fragments (Okazaki fragments)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654" y="1325890"/>
            <a:ext cx="3710488" cy="4983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7992" y="2066925"/>
            <a:ext cx="12001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893341" y="2313146"/>
            <a:ext cx="1402934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b="1" dirty="0"/>
              <a:t>DNA Helicase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2529" y="2597087"/>
            <a:ext cx="1402934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b="1" dirty="0"/>
              <a:t>Replication fork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3341" y="4574393"/>
            <a:ext cx="152832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b="1" dirty="0"/>
              <a:t>DNA Polymerase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06181" y="2796160"/>
            <a:ext cx="603171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/>
              <a:t>Leading </a:t>
            </a:r>
          </a:p>
          <a:p>
            <a:pPr algn="ctr">
              <a:lnSpc>
                <a:spcPct val="90000"/>
              </a:lnSpc>
            </a:pPr>
            <a:r>
              <a:rPr lang="en-US" sz="1100" b="1" dirty="0"/>
              <a:t>strand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50201" y="2789332"/>
            <a:ext cx="672568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/>
              <a:t>Lagging </a:t>
            </a:r>
          </a:p>
          <a:p>
            <a:pPr algn="ctr">
              <a:lnSpc>
                <a:spcPct val="90000"/>
              </a:lnSpc>
            </a:pPr>
            <a:r>
              <a:rPr lang="en-US" sz="1100" b="1" dirty="0"/>
              <a:t>strand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0346" y="5909953"/>
            <a:ext cx="493078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/>
              <a:t>Primer</a:t>
            </a:r>
          </a:p>
        </p:txBody>
      </p:sp>
      <p:sp>
        <p:nvSpPr>
          <p:cNvPr id="16" name="Oval 15"/>
          <p:cNvSpPr/>
          <p:nvPr/>
        </p:nvSpPr>
        <p:spPr>
          <a:xfrm>
            <a:off x="8703309" y="3136743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5’</a:t>
            </a:r>
          </a:p>
        </p:txBody>
      </p:sp>
      <p:sp>
        <p:nvSpPr>
          <p:cNvPr id="20" name="Oval 19"/>
          <p:cNvSpPr/>
          <p:nvPr/>
        </p:nvSpPr>
        <p:spPr>
          <a:xfrm>
            <a:off x="9650201" y="3235599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5’</a:t>
            </a:r>
          </a:p>
        </p:txBody>
      </p:sp>
      <p:sp>
        <p:nvSpPr>
          <p:cNvPr id="21" name="Oval 20"/>
          <p:cNvSpPr/>
          <p:nvPr/>
        </p:nvSpPr>
        <p:spPr>
          <a:xfrm>
            <a:off x="9650201" y="4667931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5’</a:t>
            </a:r>
          </a:p>
        </p:txBody>
      </p:sp>
      <p:sp>
        <p:nvSpPr>
          <p:cNvPr id="22" name="Oval 21"/>
          <p:cNvSpPr/>
          <p:nvPr/>
        </p:nvSpPr>
        <p:spPr>
          <a:xfrm>
            <a:off x="8971740" y="6095740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5’</a:t>
            </a:r>
          </a:p>
        </p:txBody>
      </p:sp>
      <p:sp>
        <p:nvSpPr>
          <p:cNvPr id="23" name="Oval 22"/>
          <p:cNvSpPr/>
          <p:nvPr/>
        </p:nvSpPr>
        <p:spPr>
          <a:xfrm>
            <a:off x="9905476" y="6095740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5’</a:t>
            </a:r>
          </a:p>
        </p:txBody>
      </p:sp>
      <p:sp>
        <p:nvSpPr>
          <p:cNvPr id="24" name="Oval 23"/>
          <p:cNvSpPr/>
          <p:nvPr/>
        </p:nvSpPr>
        <p:spPr>
          <a:xfrm>
            <a:off x="9634057" y="3862251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3’</a:t>
            </a:r>
          </a:p>
        </p:txBody>
      </p:sp>
      <p:sp>
        <p:nvSpPr>
          <p:cNvPr id="25" name="Oval 24"/>
          <p:cNvSpPr/>
          <p:nvPr/>
        </p:nvSpPr>
        <p:spPr>
          <a:xfrm>
            <a:off x="9937772" y="3116630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3’</a:t>
            </a:r>
          </a:p>
        </p:txBody>
      </p:sp>
      <p:sp>
        <p:nvSpPr>
          <p:cNvPr id="26" name="Oval 25"/>
          <p:cNvSpPr/>
          <p:nvPr/>
        </p:nvSpPr>
        <p:spPr>
          <a:xfrm>
            <a:off x="8971739" y="3902673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3’</a:t>
            </a:r>
          </a:p>
        </p:txBody>
      </p:sp>
      <p:sp>
        <p:nvSpPr>
          <p:cNvPr id="27" name="Oval 26"/>
          <p:cNvSpPr/>
          <p:nvPr/>
        </p:nvSpPr>
        <p:spPr>
          <a:xfrm>
            <a:off x="8719463" y="6095740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3’</a:t>
            </a:r>
          </a:p>
        </p:txBody>
      </p:sp>
      <p:sp>
        <p:nvSpPr>
          <p:cNvPr id="28" name="Oval 27"/>
          <p:cNvSpPr/>
          <p:nvPr/>
        </p:nvSpPr>
        <p:spPr>
          <a:xfrm>
            <a:off x="9645975" y="5659416"/>
            <a:ext cx="162017" cy="16380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96074" y="1182264"/>
            <a:ext cx="120015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9200721" y="3404824"/>
            <a:ext cx="493078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/>
              <a:t>Primer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40458" y="4808303"/>
            <a:ext cx="493078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/>
              <a:t>Primer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243979" y="4768292"/>
            <a:ext cx="152832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b="1" dirty="0"/>
              <a:t>Okazaki fragment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9726983" y="4885247"/>
            <a:ext cx="525329" cy="3247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86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Replication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26" y="1219200"/>
            <a:ext cx="6586548" cy="4937125"/>
          </a:xfrm>
        </p:spPr>
      </p:pic>
    </p:spTree>
    <p:extLst>
      <p:ext uri="{BB962C8B-B14F-4D97-AF65-F5344CB8AC3E}">
        <p14:creationId xmlns:p14="http://schemas.microsoft.com/office/powerpoint/2010/main" val="3775344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Replication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45" y="1793012"/>
            <a:ext cx="6944068" cy="39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8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6" descr="11_06_overview_mitos-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7"/>
          <a:stretch>
            <a:fillRect/>
          </a:stretch>
        </p:blipFill>
        <p:spPr bwMode="auto">
          <a:xfrm>
            <a:off x="1325217" y="2242621"/>
            <a:ext cx="9845934" cy="38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An Overview of Mitosis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2252971" y="2826951"/>
            <a:ext cx="493051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G</a:t>
            </a:r>
            <a:r>
              <a:rPr lang="en-US" b="1" baseline="-25000" dirty="0">
                <a:latin typeface="Arial" panose="020B0604020202020204" pitchFamily="34" charset="0"/>
              </a:rPr>
              <a:t>1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3771506" y="2826951"/>
            <a:ext cx="1986060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S PHASE AND G</a:t>
            </a:r>
            <a:r>
              <a:rPr lang="en-US" b="1" baseline="-25000" dirty="0">
                <a:latin typeface="Arial" panose="020B0604020202020204" pitchFamily="34" charset="0"/>
              </a:rPr>
              <a:t>2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6334832" y="1737296"/>
            <a:ext cx="3688832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>
                <a:latin typeface="Arial" panose="020B0604020202020204" pitchFamily="34" charset="0"/>
              </a:rPr>
              <a:t>Mitosis and Cytokinesis</a:t>
            </a:r>
            <a:endParaRPr lang="en-US" sz="2400" b="1" dirty="0">
              <a:latin typeface="Times" panose="02020603050405020304" pitchFamily="18" charset="0"/>
            </a:endParaRPr>
          </a:p>
        </p:txBody>
      </p:sp>
      <p:sp>
        <p:nvSpPr>
          <p:cNvPr id="145420" name="AutoShape 12"/>
          <p:cNvSpPr>
            <a:spLocks/>
          </p:cNvSpPr>
          <p:nvPr/>
        </p:nvSpPr>
        <p:spPr bwMode="auto">
          <a:xfrm rot="5400000">
            <a:off x="7916554" y="247392"/>
            <a:ext cx="223761" cy="3990458"/>
          </a:xfrm>
          <a:prstGeom prst="leftBrace">
            <a:avLst>
              <a:gd name="adj1" fmla="val 62112"/>
              <a:gd name="adj2" fmla="val 5033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5458007" y="4728600"/>
            <a:ext cx="1275985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600" b="1" dirty="0">
                <a:latin typeface="Arial" panose="020B0604020202020204" pitchFamily="34" charset="0"/>
              </a:rPr>
              <a:t>Sister</a:t>
            </a:r>
          </a:p>
          <a:p>
            <a:pPr eaLnBrk="0" hangingPunct="0">
              <a:lnSpc>
                <a:spcPct val="90000"/>
              </a:lnSpc>
            </a:pPr>
            <a:r>
              <a:rPr lang="en-US" sz="1600" b="1" dirty="0">
                <a:latin typeface="Arial" panose="020B0604020202020204" pitchFamily="34" charset="0"/>
              </a:rPr>
              <a:t>chromatids</a:t>
            </a:r>
            <a:endParaRPr lang="en-US" sz="1600" b="1" dirty="0">
              <a:latin typeface="Times" panose="02020603050405020304" pitchFamily="18" charset="0"/>
            </a:endParaRPr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4106683" y="5262610"/>
            <a:ext cx="1926522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Parent cell: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4 replicated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chromosomes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1687921" y="5188151"/>
            <a:ext cx="1623152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Parent cell: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4 unreplicated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chromosomes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6" name="Text Box 18"/>
          <p:cNvSpPr txBox="1">
            <a:spLocks noChangeArrowheads="1"/>
          </p:cNvSpPr>
          <p:nvPr/>
        </p:nvSpPr>
        <p:spPr bwMode="auto">
          <a:xfrm>
            <a:off x="7763576" y="5604139"/>
            <a:ext cx="3659798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During mitosis, sister chromatids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separate. Two daughter cells are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formed by cytokinesis.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7" name="Text Box 19"/>
          <p:cNvSpPr txBox="1">
            <a:spLocks noChangeArrowheads="1"/>
          </p:cNvSpPr>
          <p:nvPr/>
        </p:nvSpPr>
        <p:spPr bwMode="auto">
          <a:xfrm>
            <a:off x="10129146" y="2663992"/>
            <a:ext cx="189335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Daughter cells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contain the same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complement of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chromosomes as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the parent cell.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45428" name="Line 20"/>
          <p:cNvSpPr>
            <a:spLocks noChangeShapeType="1"/>
          </p:cNvSpPr>
          <p:nvPr/>
        </p:nvSpPr>
        <p:spPr bwMode="auto">
          <a:xfrm>
            <a:off x="4764536" y="4194590"/>
            <a:ext cx="693472" cy="53401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45429" name="Line 21"/>
          <p:cNvSpPr>
            <a:spLocks noChangeShapeType="1"/>
          </p:cNvSpPr>
          <p:nvPr/>
        </p:nvSpPr>
        <p:spPr bwMode="auto">
          <a:xfrm>
            <a:off x="4764536" y="4448231"/>
            <a:ext cx="693469" cy="3571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 rot="5400000">
            <a:off x="3571269" y="501263"/>
            <a:ext cx="223761" cy="3990458"/>
          </a:xfrm>
          <a:prstGeom prst="leftBrace">
            <a:avLst>
              <a:gd name="adj1" fmla="val 62112"/>
              <a:gd name="adj2" fmla="val 5033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588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952945" y="1941413"/>
            <a:ext cx="1932773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u="sng" dirty="0" smtClean="0">
                <a:latin typeface="Arial" panose="020B0604020202020204" pitchFamily="34" charset="0"/>
              </a:rPr>
              <a:t>__________</a:t>
            </a:r>
            <a:endParaRPr lang="en-US" sz="2400" b="1" u="sng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12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7" y="1269438"/>
            <a:ext cx="12073867" cy="35157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666" y="4519875"/>
            <a:ext cx="1480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End of Interphase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041" y="4401933"/>
            <a:ext cx="144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Prophase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7756" y="4308729"/>
            <a:ext cx="158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Metaphase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6060" y="4308729"/>
            <a:ext cx="150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Anaphase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71167" y="4352617"/>
            <a:ext cx="1768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Telophase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4549" y="4632765"/>
            <a:ext cx="1478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Beginning of Interphase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8666" y="20044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Mitosis and Cytokinesis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4835" y="4396505"/>
            <a:ext cx="1768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Cytokinesis</a:t>
            </a:r>
          </a:p>
        </p:txBody>
      </p:sp>
    </p:spTree>
    <p:extLst>
      <p:ext uri="{BB962C8B-B14F-4D97-AF65-F5344CB8AC3E}">
        <p14:creationId xmlns:p14="http://schemas.microsoft.com/office/powerpoint/2010/main" val="3503797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Mitosis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252537"/>
            <a:ext cx="118300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Introduction to Genetics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31469" y="1219199"/>
            <a:ext cx="4835953" cy="51101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Deoxyribonucleic acid (DNA): </a:t>
            </a:r>
            <a:r>
              <a:rPr lang="en-US" dirty="0"/>
              <a:t>primary information bearing molecule of life. </a:t>
            </a:r>
          </a:p>
          <a:p>
            <a:pPr marL="287338" lvl="1" indent="-169863"/>
            <a:r>
              <a:rPr lang="en-US" sz="2400" dirty="0"/>
              <a:t>Two chains of nucleotides linked together to form a double helix</a:t>
            </a:r>
          </a:p>
          <a:p>
            <a:pPr marL="287338" lvl="1" indent="-169863">
              <a:spcBef>
                <a:spcPts val="1800"/>
              </a:spcBef>
            </a:pPr>
            <a:r>
              <a:rPr lang="en-US" sz="2400" b="1" dirty="0"/>
              <a:t>Nucleotide</a:t>
            </a:r>
            <a:r>
              <a:rPr lang="en-US" sz="2400" dirty="0"/>
              <a:t>: nitrogenous base attached to a </a:t>
            </a:r>
            <a:r>
              <a:rPr lang="en-US" sz="2400" dirty="0" smtClean="0"/>
              <a:t>___________ </a:t>
            </a:r>
            <a:r>
              <a:rPr lang="en-US" sz="2400" dirty="0"/>
              <a:t>sugar (ribose) and a phosphate molecule</a:t>
            </a:r>
          </a:p>
          <a:p>
            <a:pPr marL="287338" lvl="1" indent="-169863">
              <a:spcBef>
                <a:spcPts val="1800"/>
              </a:spcBef>
            </a:pPr>
            <a:r>
              <a:rPr lang="en-US" sz="2400" dirty="0"/>
              <a:t>Complementary base pairs</a:t>
            </a:r>
          </a:p>
          <a:p>
            <a:pPr lvl="2"/>
            <a:r>
              <a:rPr lang="en-US" sz="2400" dirty="0" smtClean="0"/>
              <a:t>_________ </a:t>
            </a:r>
            <a:r>
              <a:rPr lang="en-US" sz="2400" dirty="0"/>
              <a:t>and Thymine</a:t>
            </a:r>
          </a:p>
          <a:p>
            <a:pPr lvl="2"/>
            <a:r>
              <a:rPr lang="en-US" sz="2400" dirty="0" smtClean="0"/>
              <a:t>_________ </a:t>
            </a:r>
            <a:r>
              <a:rPr lang="en-US" sz="2400" dirty="0"/>
              <a:t>and Cytosine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584" y="1200150"/>
            <a:ext cx="6751637" cy="51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82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Mitosis and Cytokinesis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87" y="1196569"/>
            <a:ext cx="9688513" cy="4442232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46331" y="4995444"/>
            <a:ext cx="2400300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Separation: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Sister chromatids are moved to opposite poles in the cell, each chromatid now becoming a full-fledged chromosome.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96581" y="5301825"/>
            <a:ext cx="2216919" cy="9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" tIns="9144" rIns="9144" bIns="91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Exit from mitosis: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Chromosomes unravel;  nuclear envelopes form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Cleavage furrow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begins to form.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296326" y="5458790"/>
            <a:ext cx="2517474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One cell becomes two: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The cell membrane pinches</a:t>
            </a:r>
          </a:p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together completely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8813800" y="5638801"/>
            <a:ext cx="2480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 dirty="0">
                <a:latin typeface="+mn-lt"/>
              </a:rPr>
              <a:t>These two cells now enter</a:t>
            </a:r>
          </a:p>
          <a:p>
            <a:r>
              <a:rPr lang="en-US" altLang="en-US" sz="1400" b="1" dirty="0">
                <a:latin typeface="+mn-lt"/>
              </a:rPr>
              <a:t>the G1 phase of interphase.</a:t>
            </a:r>
          </a:p>
        </p:txBody>
      </p:sp>
    </p:spTree>
    <p:extLst>
      <p:ext uri="{BB962C8B-B14F-4D97-AF65-F5344CB8AC3E}">
        <p14:creationId xmlns:p14="http://schemas.microsoft.com/office/powerpoint/2010/main" val="393675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Interphase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71456" y="1219200"/>
            <a:ext cx="5910943" cy="493776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Interphase (three parts)</a:t>
            </a:r>
          </a:p>
          <a:p>
            <a:r>
              <a:rPr lang="en-US" sz="2800" b="1" dirty="0"/>
              <a:t>G1  (gap 1 phase) </a:t>
            </a:r>
            <a:r>
              <a:rPr lang="en-US" sz="2800" dirty="0"/>
              <a:t>= growth and normal functions</a:t>
            </a:r>
          </a:p>
          <a:p>
            <a:endParaRPr lang="en-US" sz="2000" dirty="0"/>
          </a:p>
          <a:p>
            <a:r>
              <a:rPr lang="en-US" sz="2800" b="1" dirty="0"/>
              <a:t>S (synthesis phase) </a:t>
            </a:r>
            <a:r>
              <a:rPr lang="en-US" sz="2800" dirty="0"/>
              <a:t>= DNA (chromosome) replication</a:t>
            </a:r>
          </a:p>
          <a:p>
            <a:endParaRPr lang="en-US" sz="2000" dirty="0"/>
          </a:p>
          <a:p>
            <a:r>
              <a:rPr lang="en-US" sz="2800" b="1" dirty="0"/>
              <a:t>G2 (gap 2 phase) </a:t>
            </a:r>
            <a:r>
              <a:rPr lang="en-US" sz="2800" dirty="0"/>
              <a:t>= growth and  normal functions continue</a:t>
            </a:r>
          </a:p>
          <a:p>
            <a:pPr lvl="1"/>
            <a:r>
              <a:rPr lang="en-US" sz="2400" dirty="0"/>
              <a:t>Centrosomes develop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 descr="12-05a-Interphase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1417940"/>
            <a:ext cx="4260850" cy="46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44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Mitosis: Prophase</a:t>
            </a:r>
          </a:p>
        </p:txBody>
      </p:sp>
      <p:pic>
        <p:nvPicPr>
          <p:cNvPr id="4" name="Picture 5" descr="12-05b-Prophase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62742"/>
            <a:ext cx="4380396" cy="22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12-05c-Prometaphase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2094" y="3590471"/>
            <a:ext cx="2415407" cy="261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5536096" y="1382485"/>
            <a:ext cx="6185734" cy="4822371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Chromatin condenses to form </a:t>
            </a:r>
            <a:r>
              <a:rPr lang="en-US" sz="2800" dirty="0" smtClean="0"/>
              <a:t>______________</a:t>
            </a:r>
            <a:endParaRPr lang="en-US" sz="2800" dirty="0"/>
          </a:p>
          <a:p>
            <a:endParaRPr lang="en-US" sz="2000" dirty="0"/>
          </a:p>
          <a:p>
            <a:r>
              <a:rPr lang="en-US" sz="2800" dirty="0"/>
              <a:t>Nuclear membrane and Nucleolus disappear</a:t>
            </a:r>
          </a:p>
          <a:p>
            <a:endParaRPr lang="en-US" sz="2000" dirty="0"/>
          </a:p>
          <a:p>
            <a:r>
              <a:rPr lang="en-US" sz="2800" dirty="0"/>
              <a:t>Chromosomes</a:t>
            </a:r>
          </a:p>
          <a:p>
            <a:pPr lvl="1"/>
            <a:r>
              <a:rPr lang="en-US" sz="2800" dirty="0"/>
              <a:t>Two chromatids with centromere</a:t>
            </a:r>
          </a:p>
          <a:p>
            <a:endParaRPr lang="en-US" sz="2000" dirty="0"/>
          </a:p>
          <a:p>
            <a:r>
              <a:rPr lang="en-US" sz="2800" dirty="0"/>
              <a:t>Mitotic spindles form</a:t>
            </a:r>
          </a:p>
          <a:p>
            <a:pPr lvl="1"/>
            <a:r>
              <a:rPr lang="en-US" sz="2500" dirty="0"/>
              <a:t>Microtubules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2559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Mitosis: Metaphase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23856" y="1766888"/>
            <a:ext cx="5758543" cy="4390072"/>
          </a:xfrm>
        </p:spPr>
        <p:txBody>
          <a:bodyPr>
            <a:normAutofit/>
          </a:bodyPr>
          <a:lstStyle/>
          <a:p>
            <a:r>
              <a:rPr lang="en-US" sz="2800" dirty="0"/>
              <a:t>Centrosomes at opposite poles</a:t>
            </a:r>
          </a:p>
          <a:p>
            <a:endParaRPr lang="en-US" sz="2800" dirty="0"/>
          </a:p>
          <a:p>
            <a:r>
              <a:rPr lang="en-US" sz="2800" dirty="0"/>
              <a:t>Microtubules attach to sister chromatids</a:t>
            </a:r>
          </a:p>
          <a:p>
            <a:endParaRPr lang="en-US" sz="2800" dirty="0"/>
          </a:p>
          <a:p>
            <a:r>
              <a:rPr lang="en-US" sz="2800" dirty="0"/>
              <a:t>Chromosomes line up on </a:t>
            </a:r>
            <a:r>
              <a:rPr lang="en-US" sz="2800" b="1" dirty="0" smtClean="0"/>
              <a:t>________</a:t>
            </a:r>
            <a:r>
              <a:rPr lang="en-US" sz="2800" dirty="0" smtClean="0"/>
              <a:t> </a:t>
            </a:r>
            <a:r>
              <a:rPr lang="en-US" sz="2800" dirty="0"/>
              <a:t>plate</a:t>
            </a:r>
          </a:p>
          <a:p>
            <a:endParaRPr lang="en-US" sz="2800" dirty="0"/>
          </a:p>
        </p:txBody>
      </p:sp>
      <p:pic>
        <p:nvPicPr>
          <p:cNvPr id="4" name="Picture 5" descr="12-05d-Metaphase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300" y="1392540"/>
            <a:ext cx="4260850" cy="46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94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Mitosis: Anaphase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63986" y="1651000"/>
            <a:ext cx="5627914" cy="4391660"/>
          </a:xfrm>
        </p:spPr>
        <p:txBody>
          <a:bodyPr>
            <a:normAutofit/>
          </a:bodyPr>
          <a:lstStyle/>
          <a:p>
            <a:r>
              <a:rPr lang="en-US" sz="2800" dirty="0"/>
              <a:t>Duplicated chromosomes (sister chromatids) are pulled apart by spindle fibers</a:t>
            </a:r>
          </a:p>
          <a:p>
            <a:endParaRPr lang="en-US" sz="2800" dirty="0"/>
          </a:p>
          <a:p>
            <a:r>
              <a:rPr lang="en-US" sz="2800" dirty="0"/>
              <a:t>One full set of chromosomes goes to one end of the cell and one set goes to the other end </a:t>
            </a:r>
          </a:p>
          <a:p>
            <a:endParaRPr lang="en-US" sz="2800" dirty="0"/>
          </a:p>
        </p:txBody>
      </p:sp>
      <p:pic>
        <p:nvPicPr>
          <p:cNvPr id="4" name="Picture 7" descr="12-05e-Anaphase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848" y="1490617"/>
            <a:ext cx="4179587" cy="45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689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514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Mitosis: Telophase and Cytokinesis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01342" y="1458686"/>
            <a:ext cx="6281057" cy="4698274"/>
          </a:xfrm>
        </p:spPr>
        <p:txBody>
          <a:bodyPr>
            <a:normAutofit/>
          </a:bodyPr>
          <a:lstStyle/>
          <a:p>
            <a:r>
              <a:rPr lang="en-US" sz="2800" dirty="0"/>
              <a:t>Reverse of Prophase</a:t>
            </a:r>
          </a:p>
          <a:p>
            <a:pPr lvl="1"/>
            <a:r>
              <a:rPr lang="en-US" sz="2400" dirty="0"/>
              <a:t>Nuclear envelopes reform around chromosomes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Cytokinesis</a:t>
            </a:r>
          </a:p>
          <a:p>
            <a:pPr lvl="1"/>
            <a:r>
              <a:rPr lang="en-US" sz="2400" dirty="0"/>
              <a:t>Animal cells</a:t>
            </a:r>
          </a:p>
          <a:p>
            <a:pPr lvl="2"/>
            <a:r>
              <a:rPr lang="en-US" dirty="0" smtClean="0"/>
              <a:t>_______ </a:t>
            </a:r>
            <a:r>
              <a:rPr lang="en-US" dirty="0"/>
              <a:t>Furrow</a:t>
            </a:r>
          </a:p>
          <a:p>
            <a:pPr lvl="1"/>
            <a:r>
              <a:rPr lang="en-US" sz="2400" dirty="0"/>
              <a:t>Plant cells</a:t>
            </a:r>
          </a:p>
          <a:p>
            <a:pPr lvl="2"/>
            <a:r>
              <a:rPr lang="en-US" dirty="0"/>
              <a:t>Cell Plate</a:t>
            </a:r>
          </a:p>
          <a:p>
            <a:endParaRPr lang="en-US" sz="2400" dirty="0"/>
          </a:p>
        </p:txBody>
      </p:sp>
      <p:pic>
        <p:nvPicPr>
          <p:cNvPr id="4" name="Picture 6" descr="12-05f-Telophase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5013" y="1545771"/>
            <a:ext cx="3988052" cy="43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134" y="3434805"/>
            <a:ext cx="3218542" cy="25484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013700" y="4762500"/>
            <a:ext cx="2133600" cy="114300"/>
          </a:xfrm>
          <a:prstGeom prst="straightConnector1">
            <a:avLst/>
          </a:prstGeom>
          <a:ln w="22225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11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Interphase</a:t>
            </a:r>
          </a:p>
        </p:txBody>
      </p:sp>
      <p:pic>
        <p:nvPicPr>
          <p:cNvPr id="16386" name="Picture 5" descr="12-05x1-InterphaseL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339" y="1513795"/>
            <a:ext cx="8334375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711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Prophase</a:t>
            </a:r>
          </a:p>
        </p:txBody>
      </p:sp>
      <p:pic>
        <p:nvPicPr>
          <p:cNvPr id="17410" name="Picture 5" descr="12-05x3-LateProphaseL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8914" y="1285422"/>
            <a:ext cx="7369175" cy="4919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131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Metaphase</a:t>
            </a:r>
          </a:p>
        </p:txBody>
      </p:sp>
      <p:pic>
        <p:nvPicPr>
          <p:cNvPr id="18434" name="Picture 5" descr="12-05x4-MetaphaseL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6019" y="1285648"/>
            <a:ext cx="7319962" cy="4886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977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Anaphase</a:t>
            </a:r>
          </a:p>
        </p:txBody>
      </p:sp>
      <p:pic>
        <p:nvPicPr>
          <p:cNvPr id="20482" name="Picture 5" descr="12-05x6-EarlyTelophaseL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340985"/>
            <a:ext cx="7315200" cy="488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58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DNA and Chromosomes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7712" y="1219199"/>
            <a:ext cx="4141118" cy="496894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________</a:t>
            </a:r>
            <a:r>
              <a:rPr lang="en-US" sz="2400" dirty="0" smtClean="0"/>
              <a:t>: </a:t>
            </a:r>
            <a:r>
              <a:rPr lang="en-US" sz="2400" dirty="0"/>
              <a:t>a specific section of DNA that contains information necessary to produce a protein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400" b="1" dirty="0"/>
              <a:t>Chromatin</a:t>
            </a:r>
            <a:r>
              <a:rPr lang="en-US" sz="2400" dirty="0"/>
              <a:t>: linear strand of DNA wrapped around histones</a:t>
            </a:r>
          </a:p>
          <a:p>
            <a:r>
              <a:rPr lang="en-US" sz="2000" b="1" dirty="0"/>
              <a:t>Histones</a:t>
            </a:r>
            <a:r>
              <a:rPr lang="en-US" sz="2000" dirty="0"/>
              <a:t>: proteins that keep DNA from getting tangled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400" b="1" u="sng" dirty="0" smtClean="0"/>
              <a:t>________________</a:t>
            </a:r>
            <a:r>
              <a:rPr lang="en-US" sz="2400" dirty="0" smtClean="0"/>
              <a:t>: </a:t>
            </a:r>
            <a:r>
              <a:rPr lang="en-US" sz="2400" dirty="0"/>
              <a:t>a compact  strand of DNA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32" y="2246793"/>
            <a:ext cx="7367311" cy="3037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7731" y="1944911"/>
            <a:ext cx="19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Histones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15470" y="2246793"/>
            <a:ext cx="318977" cy="262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70740" y="1944911"/>
            <a:ext cx="19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Genome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1387470" y="2246793"/>
            <a:ext cx="35441" cy="568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ket 15"/>
          <p:cNvSpPr/>
          <p:nvPr/>
        </p:nvSpPr>
        <p:spPr>
          <a:xfrm>
            <a:off x="5362288" y="2815635"/>
            <a:ext cx="106326" cy="1233377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18042" y="3243745"/>
            <a:ext cx="197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75250" y="3425015"/>
            <a:ext cx="855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386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Telophase and Cytokinesis</a:t>
            </a:r>
          </a:p>
        </p:txBody>
      </p:sp>
      <p:pic>
        <p:nvPicPr>
          <p:cNvPr id="21506" name="Picture 5" descr="12-05x7-LateTelophaseL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024" y="1230766"/>
            <a:ext cx="7535862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601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Cell Division in Plants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4" y="1346200"/>
            <a:ext cx="9978451" cy="38481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97731" y="5070475"/>
            <a:ext cx="2915569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1. Membrane-lined vesicles accumulate near the metaphase plate. The vesicles contain precursors to the cell wall.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53806" y="5070475"/>
            <a:ext cx="2312194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2. Vesicles fuse together, forming a cell plate that grows toward the parent cell wall.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15647" y="5070475"/>
            <a:ext cx="3489831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 dirty="0">
                <a:latin typeface="+mn-lt"/>
              </a:rPr>
              <a:t>3. The newly formed plasma membrane and cell wall fuse with the parent plasma membrane and cell wall, forming two distinct daughter cells.</a:t>
            </a:r>
          </a:p>
        </p:txBody>
      </p:sp>
    </p:spTree>
    <p:extLst>
      <p:ext uri="{BB962C8B-B14F-4D97-AF65-F5344CB8AC3E}">
        <p14:creationId xmlns:p14="http://schemas.microsoft.com/office/powerpoint/2010/main" val="2436855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Cancer Cells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3700" y="1519514"/>
            <a:ext cx="4374243" cy="45959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n-US" b="1" dirty="0"/>
              <a:t>Cancer</a:t>
            </a:r>
            <a:r>
              <a:rPr lang="en-US" dirty="0"/>
              <a:t> = </a:t>
            </a:r>
            <a:r>
              <a:rPr lang="en-US" dirty="0" smtClean="0"/>
              <a:t>___________ </a:t>
            </a:r>
            <a:r>
              <a:rPr lang="en-US" dirty="0"/>
              <a:t>cell multiplication, which invade nearby tissues or other parts of the body, destroying working tissues</a:t>
            </a:r>
          </a:p>
        </p:txBody>
      </p:sp>
      <p:pic>
        <p:nvPicPr>
          <p:cNvPr id="1028" name="Picture 4" descr="Image result for normal cells vs cancer 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366390"/>
            <a:ext cx="49022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11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Cancer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2913" y="1727200"/>
            <a:ext cx="5270500" cy="4709160"/>
          </a:xfrm>
        </p:spPr>
        <p:txBody>
          <a:bodyPr>
            <a:normAutofit/>
          </a:bodyPr>
          <a:lstStyle/>
          <a:p>
            <a:r>
              <a:rPr lang="en-US" sz="3200" dirty="0"/>
              <a:t>Non contact inhibition</a:t>
            </a:r>
          </a:p>
          <a:p>
            <a:pPr lvl="1"/>
            <a:r>
              <a:rPr lang="en-US" sz="2800" dirty="0" smtClean="0"/>
              <a:t>____________ </a:t>
            </a:r>
            <a:r>
              <a:rPr lang="en-US" sz="2800" dirty="0"/>
              <a:t>arrangement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413" y="1883834"/>
            <a:ext cx="5868987" cy="38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70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39900"/>
            <a:ext cx="4457700" cy="4417060"/>
          </a:xfrm>
        </p:spPr>
        <p:txBody>
          <a:bodyPr>
            <a:normAutofit/>
          </a:bodyPr>
          <a:lstStyle/>
          <a:p>
            <a:r>
              <a:rPr lang="en-US" sz="3200" dirty="0"/>
              <a:t>Indefinite cell division</a:t>
            </a:r>
          </a:p>
          <a:p>
            <a:pPr lvl="1"/>
            <a:r>
              <a:rPr lang="en-US" sz="2900" dirty="0"/>
              <a:t>Cancer cells can divide an </a:t>
            </a:r>
            <a:r>
              <a:rPr lang="en-US" sz="2900" b="1" dirty="0" smtClean="0"/>
              <a:t>________</a:t>
            </a:r>
            <a:r>
              <a:rPr lang="en-US" sz="2900" dirty="0" smtClean="0"/>
              <a:t> </a:t>
            </a:r>
            <a:r>
              <a:rPr lang="en-US" sz="2900" dirty="0"/>
              <a:t>number of times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Cancer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008" y="1346835"/>
            <a:ext cx="5019754" cy="49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78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7500"/>
            <a:ext cx="4495800" cy="4569460"/>
          </a:xfrm>
        </p:spPr>
        <p:txBody>
          <a:bodyPr>
            <a:normAutofit/>
          </a:bodyPr>
          <a:lstStyle/>
          <a:p>
            <a:r>
              <a:rPr lang="en-US" sz="3200" dirty="0"/>
              <a:t>Membrane proteins have reduced adhesive properties</a:t>
            </a:r>
          </a:p>
          <a:p>
            <a:pPr lvl="1"/>
            <a:r>
              <a:rPr lang="en-US" sz="2900" b="1" dirty="0" smtClean="0"/>
              <a:t>_________</a:t>
            </a:r>
            <a:r>
              <a:rPr lang="en-US" sz="2900" dirty="0" smtClean="0"/>
              <a:t> </a:t>
            </a:r>
            <a:r>
              <a:rPr lang="en-US" sz="2900" dirty="0"/>
              <a:t>tumors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Cancer Cells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2178050"/>
            <a:ext cx="6169024" cy="26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60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11_17b_new_locations-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 bwMode="auto">
          <a:xfrm>
            <a:off x="5939494" y="1254109"/>
            <a:ext cx="5421645" cy="48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140136" y="1674017"/>
            <a:ext cx="2862262" cy="4236453"/>
            <a:chOff x="5786438" y="2019300"/>
            <a:chExt cx="2862262" cy="5000810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5792788" y="2019300"/>
              <a:ext cx="2855912" cy="1495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Malignant tumor cells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divide and spread to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adjacent tissues and to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distant tissues through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lymphatic vessels and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blood vessels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786438" y="3921125"/>
              <a:ext cx="1766887" cy="249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Lymph vessel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791200" y="4994275"/>
              <a:ext cx="1731963" cy="249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Blood vessel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794375" y="6272213"/>
              <a:ext cx="2665413" cy="747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D7D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New tumor that has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formed in distant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Arial" panose="020B0604020202020204" pitchFamily="34" charset="0"/>
                </a:rPr>
                <a:t>tissue by metastasis</a:t>
              </a:r>
              <a:endParaRPr lang="en-US" b="1" dirty="0">
                <a:latin typeface="Times" panose="02020603050405020304" pitchFamily="18" charset="0"/>
              </a:endParaRPr>
            </a:p>
          </p:txBody>
        </p:sp>
      </p:grpSp>
      <p:pic>
        <p:nvPicPr>
          <p:cNvPr id="14" name="Picture 18" descr="11_17a_new_locations-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>
            <a:fillRect/>
          </a:stretch>
        </p:blipFill>
        <p:spPr bwMode="auto">
          <a:xfrm>
            <a:off x="952260" y="1302706"/>
            <a:ext cx="4987234" cy="289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137308" y="4653639"/>
            <a:ext cx="266858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D7D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Benign tumor cells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may continue to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divide, but are not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invasive (they do not</a:t>
            </a:r>
          </a:p>
          <a:p>
            <a:pPr eaLnBrk="0" hangingPunct="0"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</a:rPr>
              <a:t>spread from tumor)</a:t>
            </a:r>
            <a:endParaRPr lang="en-US" b="1" dirty="0">
              <a:latin typeface="Times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5948" y="1201101"/>
            <a:ext cx="161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Benign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5167" y="1165930"/>
            <a:ext cx="161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Malignant</a:t>
            </a:r>
          </a:p>
        </p:txBody>
      </p:sp>
      <p:sp>
        <p:nvSpPr>
          <p:cNvPr id="1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Cancerous Tumors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653670" y="3401358"/>
            <a:ext cx="3937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057322" y="4306957"/>
            <a:ext cx="990049" cy="132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93496" y="5459896"/>
            <a:ext cx="14538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77564" y="1938268"/>
            <a:ext cx="15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Normal cells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540868" y="2122934"/>
            <a:ext cx="536696" cy="106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239617" y="3663039"/>
            <a:ext cx="13253" cy="8824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41933" y="2307600"/>
            <a:ext cx="12054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Chromosomes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16799"/>
            <a:ext cx="5270205" cy="4742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Genome</a:t>
            </a:r>
            <a:r>
              <a:rPr lang="en-US" sz="2800" dirty="0"/>
              <a:t>: complete collection of an organisms genetic information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u="sng" dirty="0"/>
              <a:t>Karyotype</a:t>
            </a:r>
            <a:r>
              <a:rPr lang="en-US" sz="2800" dirty="0"/>
              <a:t>: pictorial arrangement of chromosomes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2466" name="Picture 2" descr="http://www.odec.ca/projects/2005/anna5m0/public_html/hum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480" y="1326794"/>
            <a:ext cx="5349365" cy="4922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32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Comparison of Chromosome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2772" y="1219200"/>
            <a:ext cx="4061637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Haploid</a:t>
            </a:r>
            <a:r>
              <a:rPr lang="en-US" dirty="0"/>
              <a:t>: cells with a single copy of each chromosome</a:t>
            </a:r>
          </a:p>
          <a:p>
            <a:r>
              <a:rPr lang="en-US" sz="2400" b="1" u="sng" dirty="0" smtClean="0"/>
              <a:t>___________</a:t>
            </a:r>
            <a:r>
              <a:rPr lang="en-US" sz="2400" dirty="0" smtClean="0"/>
              <a:t>: </a:t>
            </a:r>
            <a:r>
              <a:rPr lang="en-US" sz="2400" dirty="0"/>
              <a:t>sex cell</a:t>
            </a:r>
          </a:p>
          <a:p>
            <a:pPr lvl="1"/>
            <a:r>
              <a:rPr lang="en-US" sz="2200" dirty="0"/>
              <a:t>Egg and sperm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Diploid</a:t>
            </a:r>
            <a:r>
              <a:rPr lang="en-US" dirty="0"/>
              <a:t>: cells with two copies of each chromosome, one maternal and one paternal</a:t>
            </a:r>
          </a:p>
          <a:p>
            <a:r>
              <a:rPr lang="en-US" sz="2400" b="1" u="sng" dirty="0" smtClean="0"/>
              <a:t>________</a:t>
            </a:r>
            <a:r>
              <a:rPr lang="en-US" sz="2400" b="1" dirty="0" smtClean="0"/>
              <a:t> </a:t>
            </a:r>
            <a:r>
              <a:rPr lang="en-US" sz="2400" b="1" dirty="0"/>
              <a:t>cells</a:t>
            </a:r>
            <a:r>
              <a:rPr lang="en-US" sz="2400" dirty="0"/>
              <a:t>: cells forming the body of the organism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8831" y="1496838"/>
            <a:ext cx="7408918" cy="436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7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Variation in Genome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6316" y="1594426"/>
            <a:ext cx="3454886" cy="4473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Size of an organism’s genome is not related to the complexity of the organism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209" y="1594426"/>
            <a:ext cx="7946992" cy="43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3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Percentage of Coding 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8716" y="1267233"/>
            <a:ext cx="5397795" cy="4937760"/>
          </a:xfrm>
        </p:spPr>
        <p:txBody>
          <a:bodyPr/>
          <a:lstStyle/>
          <a:p>
            <a:r>
              <a:rPr lang="en-US" dirty="0"/>
              <a:t>Many organisms have large portions of DNA that do not code for proteins and have no known purpose</a:t>
            </a:r>
          </a:p>
          <a:p>
            <a:pPr lvl="1"/>
            <a:r>
              <a:rPr lang="en-US" dirty="0"/>
              <a:t>Only </a:t>
            </a:r>
            <a:r>
              <a:rPr lang="en-US" u="sng" dirty="0" smtClean="0"/>
              <a:t>__</a:t>
            </a:r>
            <a:r>
              <a:rPr lang="en-US" dirty="0" smtClean="0"/>
              <a:t>% </a:t>
            </a:r>
            <a:r>
              <a:rPr lang="en-US" dirty="0"/>
              <a:t>of human DNA codes for proteins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005" y="1219200"/>
            <a:ext cx="3789510" cy="50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30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Cell 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49" y="1211112"/>
            <a:ext cx="9133367" cy="51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1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Introduction to Cell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706141" cy="5119576"/>
          </a:xfrm>
        </p:spPr>
        <p:txBody>
          <a:bodyPr>
            <a:normAutofit/>
          </a:bodyPr>
          <a:lstStyle/>
          <a:p>
            <a:r>
              <a:rPr lang="en-US" sz="2800" dirty="0"/>
              <a:t>Cells come from other cells</a:t>
            </a:r>
          </a:p>
          <a:p>
            <a:pPr lvl="1"/>
            <a:r>
              <a:rPr lang="en-US" sz="2600" dirty="0"/>
              <a:t>Growth</a:t>
            </a:r>
          </a:p>
          <a:p>
            <a:pPr lvl="1"/>
            <a:r>
              <a:rPr lang="en-US" sz="2600" dirty="0"/>
              <a:t>Replacement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800" b="1" dirty="0"/>
              <a:t>Three main steps</a:t>
            </a:r>
          </a:p>
          <a:p>
            <a:pPr marL="292100" indent="-292100">
              <a:lnSpc>
                <a:spcPct val="8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DNA replication	</a:t>
            </a:r>
          </a:p>
          <a:p>
            <a:pPr marL="292100" indent="-292100">
              <a:lnSpc>
                <a:spcPct val="8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Mitosis</a:t>
            </a:r>
            <a:r>
              <a:rPr lang="en-US" dirty="0"/>
              <a:t>: division of parent cell’s nucleus and chromosomes</a:t>
            </a:r>
          </a:p>
          <a:p>
            <a:pPr marL="292100" indent="-292100">
              <a:lnSpc>
                <a:spcPct val="87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b="1" dirty="0"/>
              <a:t>Cytokinesis</a:t>
            </a:r>
            <a:r>
              <a:rPr lang="en-US" dirty="0"/>
              <a:t>: division of </a:t>
            </a:r>
            <a:r>
              <a:rPr lang="en-US" dirty="0" smtClean="0"/>
              <a:t>__________ </a:t>
            </a:r>
            <a:r>
              <a:rPr lang="en-US" dirty="0"/>
              <a:t>into two daughter cells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58" y="1187301"/>
            <a:ext cx="3431937" cy="51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664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1922</TotalTime>
  <Words>1037</Words>
  <Application>Microsoft Office PowerPoint</Application>
  <PresentationFormat>Widescreen</PresentationFormat>
  <Paragraphs>259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ＭＳ Ｐゴシック</vt:lpstr>
      <vt:lpstr>Arial</vt:lpstr>
      <vt:lpstr>Bookman Old Style</vt:lpstr>
      <vt:lpstr>Calibri</vt:lpstr>
      <vt:lpstr>Gill Sans MT</vt:lpstr>
      <vt:lpstr>Times</vt:lpstr>
      <vt:lpstr>Wingdings</vt:lpstr>
      <vt:lpstr>Wingdings 3</vt:lpstr>
      <vt:lpstr>Origin</vt:lpstr>
      <vt:lpstr>Mitosis and Cancer</vt:lpstr>
      <vt:lpstr>Introduction to Genetics</vt:lpstr>
      <vt:lpstr>DNA and Chromosomes</vt:lpstr>
      <vt:lpstr>Chromosomes</vt:lpstr>
      <vt:lpstr>Comparison of Chromosome Number</vt:lpstr>
      <vt:lpstr>Variation in Genome Size</vt:lpstr>
      <vt:lpstr>Percentage of Coding DNA</vt:lpstr>
      <vt:lpstr>The Cell Cycle</vt:lpstr>
      <vt:lpstr>Introduction to Cell Division</vt:lpstr>
      <vt:lpstr>DNA Replication</vt:lpstr>
      <vt:lpstr>Chromosomes Before and After Replication</vt:lpstr>
      <vt:lpstr>DNA Replication</vt:lpstr>
      <vt:lpstr>5’ and 3’ ends of DNA</vt:lpstr>
      <vt:lpstr>DNA Replication</vt:lpstr>
      <vt:lpstr>DNA Replication</vt:lpstr>
      <vt:lpstr>DNA Replication</vt:lpstr>
      <vt:lpstr>An Overview of Mitosis</vt:lpstr>
      <vt:lpstr>PowerPoint Presentation</vt:lpstr>
      <vt:lpstr>Mitosis</vt:lpstr>
      <vt:lpstr>Mitosis and Cytokinesis</vt:lpstr>
      <vt:lpstr>Interphase</vt:lpstr>
      <vt:lpstr>Mitosis: Prophase</vt:lpstr>
      <vt:lpstr>Mitosis: Metaphase</vt:lpstr>
      <vt:lpstr>Mitosis: Anaphase</vt:lpstr>
      <vt:lpstr>Mitosis: Telophase and Cytokinesis</vt:lpstr>
      <vt:lpstr>Interphase</vt:lpstr>
      <vt:lpstr>Prophase</vt:lpstr>
      <vt:lpstr>Metaphase</vt:lpstr>
      <vt:lpstr>Anaphase</vt:lpstr>
      <vt:lpstr>Telophase and Cytokinesis</vt:lpstr>
      <vt:lpstr>Cell Division in Plants</vt:lpstr>
      <vt:lpstr>Cancer Cells</vt:lpstr>
      <vt:lpstr>Characteristics of Cancer Cells</vt:lpstr>
      <vt:lpstr>Characteristics of Cancer Cells</vt:lpstr>
      <vt:lpstr>Characteristics of Cancer Cells</vt:lpstr>
      <vt:lpstr>Cancerous Tumors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Mitosis and Cancer</dc:title>
  <dc:creator>Tyler Flisik</dc:creator>
  <cp:lastModifiedBy>Flisik, Tyler J.</cp:lastModifiedBy>
  <cp:revision>94</cp:revision>
  <cp:lastPrinted>2014-04-03T03:18:39Z</cp:lastPrinted>
  <dcterms:created xsi:type="dcterms:W3CDTF">2014-03-16T19:50:58Z</dcterms:created>
  <dcterms:modified xsi:type="dcterms:W3CDTF">2016-10-04T01:19:07Z</dcterms:modified>
</cp:coreProperties>
</file>