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257" r:id="rId3"/>
    <p:sldId id="265" r:id="rId4"/>
    <p:sldId id="296" r:id="rId5"/>
    <p:sldId id="266" r:id="rId6"/>
    <p:sldId id="259" r:id="rId7"/>
    <p:sldId id="260" r:id="rId8"/>
    <p:sldId id="264" r:id="rId9"/>
    <p:sldId id="262" r:id="rId10"/>
    <p:sldId id="278" r:id="rId11"/>
    <p:sldId id="261" r:id="rId12"/>
    <p:sldId id="271" r:id="rId13"/>
    <p:sldId id="267" r:id="rId14"/>
    <p:sldId id="263" r:id="rId15"/>
    <p:sldId id="268" r:id="rId16"/>
    <p:sldId id="272" r:id="rId17"/>
    <p:sldId id="277" r:id="rId18"/>
    <p:sldId id="289" r:id="rId19"/>
    <p:sldId id="297" r:id="rId20"/>
    <p:sldId id="299" r:id="rId21"/>
    <p:sldId id="300" r:id="rId22"/>
    <p:sldId id="298" r:id="rId23"/>
    <p:sldId id="275" r:id="rId24"/>
    <p:sldId id="286" r:id="rId25"/>
    <p:sldId id="283" r:id="rId26"/>
    <p:sldId id="273" r:id="rId27"/>
    <p:sldId id="288" r:id="rId28"/>
    <p:sldId id="304" r:id="rId29"/>
    <p:sldId id="285" r:id="rId30"/>
    <p:sldId id="274" r:id="rId31"/>
    <p:sldId id="301" r:id="rId32"/>
    <p:sldId id="279" r:id="rId33"/>
    <p:sldId id="280" r:id="rId34"/>
    <p:sldId id="302" r:id="rId35"/>
    <p:sldId id="303" r:id="rId36"/>
    <p:sldId id="294" r:id="rId37"/>
    <p:sldId id="295" r:id="rId38"/>
    <p:sldId id="281" r:id="rId39"/>
    <p:sldId id="293" r:id="rId40"/>
    <p:sldId id="284" r:id="rId41"/>
    <p:sldId id="290"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62" autoAdjust="0"/>
    <p:restoredTop sz="85907" autoAdjust="0"/>
  </p:normalViewPr>
  <p:slideViewPr>
    <p:cSldViewPr>
      <p:cViewPr varScale="1">
        <p:scale>
          <a:sx n="34" d="100"/>
          <a:sy n="34" d="100"/>
        </p:scale>
        <p:origin x="53" y="73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A9819-B996-44F3-976D-6B80D27A6AF2}" type="datetimeFigureOut">
              <a:rPr lang="en-US" smtClean="0"/>
              <a:pPr/>
              <a:t>10/24/2016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00D13-DA32-423E-8029-17FB252DD987}" type="slidenum">
              <a:rPr lang="en-US" smtClean="0"/>
              <a:pPr/>
              <a:t>‹#›</a:t>
            </a:fld>
            <a:endParaRPr lang="en-US"/>
          </a:p>
        </p:txBody>
      </p:sp>
    </p:spTree>
    <p:extLst>
      <p:ext uri="{BB962C8B-B14F-4D97-AF65-F5344CB8AC3E}">
        <p14:creationId xmlns:p14="http://schemas.microsoft.com/office/powerpoint/2010/main" val="296423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2</a:t>
            </a:fld>
            <a:endParaRPr lang="en-US"/>
          </a:p>
        </p:txBody>
      </p:sp>
    </p:spTree>
    <p:extLst>
      <p:ext uri="{BB962C8B-B14F-4D97-AF65-F5344CB8AC3E}">
        <p14:creationId xmlns:p14="http://schemas.microsoft.com/office/powerpoint/2010/main" val="87296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16</a:t>
            </a:fld>
            <a:endParaRPr lang="en-US"/>
          </a:p>
        </p:txBody>
      </p:sp>
    </p:spTree>
    <p:extLst>
      <p:ext uri="{BB962C8B-B14F-4D97-AF65-F5344CB8AC3E}">
        <p14:creationId xmlns:p14="http://schemas.microsoft.com/office/powerpoint/2010/main" val="248534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18</a:t>
            </a:fld>
            <a:endParaRPr lang="en-US"/>
          </a:p>
        </p:txBody>
      </p:sp>
    </p:spTree>
    <p:extLst>
      <p:ext uri="{BB962C8B-B14F-4D97-AF65-F5344CB8AC3E}">
        <p14:creationId xmlns:p14="http://schemas.microsoft.com/office/powerpoint/2010/main" val="257708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26</a:t>
            </a:fld>
            <a:endParaRPr lang="en-US"/>
          </a:p>
        </p:txBody>
      </p:sp>
    </p:spTree>
    <p:extLst>
      <p:ext uri="{BB962C8B-B14F-4D97-AF65-F5344CB8AC3E}">
        <p14:creationId xmlns:p14="http://schemas.microsoft.com/office/powerpoint/2010/main" val="317417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baseline="0" dirty="0"/>
          </a:p>
          <a:p>
            <a:pPr marL="457200"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27</a:t>
            </a:fld>
            <a:endParaRPr lang="en-US"/>
          </a:p>
        </p:txBody>
      </p:sp>
    </p:spTree>
    <p:extLst>
      <p:ext uri="{BB962C8B-B14F-4D97-AF65-F5344CB8AC3E}">
        <p14:creationId xmlns:p14="http://schemas.microsoft.com/office/powerpoint/2010/main" val="289362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29</a:t>
            </a:fld>
            <a:endParaRPr lang="en-US"/>
          </a:p>
        </p:txBody>
      </p:sp>
    </p:spTree>
    <p:extLst>
      <p:ext uri="{BB962C8B-B14F-4D97-AF65-F5344CB8AC3E}">
        <p14:creationId xmlns:p14="http://schemas.microsoft.com/office/powerpoint/2010/main" val="427499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32</a:t>
            </a:fld>
            <a:endParaRPr lang="en-US"/>
          </a:p>
        </p:txBody>
      </p:sp>
    </p:spTree>
    <p:extLst>
      <p:ext uri="{BB962C8B-B14F-4D97-AF65-F5344CB8AC3E}">
        <p14:creationId xmlns:p14="http://schemas.microsoft.com/office/powerpoint/2010/main" val="324070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33</a:t>
            </a:fld>
            <a:endParaRPr lang="en-US"/>
          </a:p>
        </p:txBody>
      </p:sp>
    </p:spTree>
    <p:extLst>
      <p:ext uri="{BB962C8B-B14F-4D97-AF65-F5344CB8AC3E}">
        <p14:creationId xmlns:p14="http://schemas.microsoft.com/office/powerpoint/2010/main" val="137454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34</a:t>
            </a:fld>
            <a:endParaRPr lang="en-US"/>
          </a:p>
        </p:txBody>
      </p:sp>
    </p:spTree>
    <p:extLst>
      <p:ext uri="{BB962C8B-B14F-4D97-AF65-F5344CB8AC3E}">
        <p14:creationId xmlns:p14="http://schemas.microsoft.com/office/powerpoint/2010/main" val="162828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37</a:t>
            </a:fld>
            <a:endParaRPr lang="en-US"/>
          </a:p>
        </p:txBody>
      </p:sp>
    </p:spTree>
    <p:extLst>
      <p:ext uri="{BB962C8B-B14F-4D97-AF65-F5344CB8AC3E}">
        <p14:creationId xmlns:p14="http://schemas.microsoft.com/office/powerpoint/2010/main" val="320907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39</a:t>
            </a:fld>
            <a:endParaRPr lang="en-US"/>
          </a:p>
        </p:txBody>
      </p:sp>
    </p:spTree>
    <p:extLst>
      <p:ext uri="{BB962C8B-B14F-4D97-AF65-F5344CB8AC3E}">
        <p14:creationId xmlns:p14="http://schemas.microsoft.com/office/powerpoint/2010/main" val="32026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5</a:t>
            </a:fld>
            <a:endParaRPr lang="en-US"/>
          </a:p>
        </p:txBody>
      </p:sp>
    </p:spTree>
    <p:extLst>
      <p:ext uri="{BB962C8B-B14F-4D97-AF65-F5344CB8AC3E}">
        <p14:creationId xmlns:p14="http://schemas.microsoft.com/office/powerpoint/2010/main" val="385619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42</a:t>
            </a:fld>
            <a:endParaRPr lang="en-US"/>
          </a:p>
        </p:txBody>
      </p:sp>
    </p:spTree>
    <p:extLst>
      <p:ext uri="{BB962C8B-B14F-4D97-AF65-F5344CB8AC3E}">
        <p14:creationId xmlns:p14="http://schemas.microsoft.com/office/powerpoint/2010/main" val="231336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6</a:t>
            </a:fld>
            <a:endParaRPr lang="en-US"/>
          </a:p>
        </p:txBody>
      </p:sp>
    </p:spTree>
    <p:extLst>
      <p:ext uri="{BB962C8B-B14F-4D97-AF65-F5344CB8AC3E}">
        <p14:creationId xmlns:p14="http://schemas.microsoft.com/office/powerpoint/2010/main" val="324420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Cross-</a:t>
            </a:r>
            <a:r>
              <a:rPr lang="en-US" baseline="0" dirty="0"/>
              <a:t>pollinate: one plant pollinating with another</a:t>
            </a:r>
          </a:p>
          <a:p>
            <a:r>
              <a:rPr lang="en-US" baseline="0" dirty="0"/>
              <a:t>Self-pollinate: a plant replicating with itself</a:t>
            </a:r>
          </a:p>
          <a:p>
            <a:endParaRPr lang="en-US" baseline="0" dirty="0"/>
          </a:p>
          <a:p>
            <a:r>
              <a:rPr lang="en-US" baseline="0" dirty="0"/>
              <a:t>Parent generation (P): initial group of organisms</a:t>
            </a:r>
          </a:p>
          <a:p>
            <a:r>
              <a:rPr lang="en-US" baseline="0" dirty="0"/>
              <a:t>First generation (F1): first offspring generation</a:t>
            </a:r>
          </a:p>
          <a:p>
            <a:r>
              <a:rPr lang="en-US" baseline="0" dirty="0"/>
              <a:t>Second generation (F2): second offspring generation with F1 as parent generation</a:t>
            </a:r>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7</a:t>
            </a:fld>
            <a:endParaRPr lang="en-US"/>
          </a:p>
        </p:txBody>
      </p:sp>
    </p:spTree>
    <p:extLst>
      <p:ext uri="{BB962C8B-B14F-4D97-AF65-F5344CB8AC3E}">
        <p14:creationId xmlns:p14="http://schemas.microsoft.com/office/powerpoint/2010/main" val="15557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9</a:t>
            </a:fld>
            <a:endParaRPr lang="en-US"/>
          </a:p>
        </p:txBody>
      </p:sp>
    </p:spTree>
    <p:extLst>
      <p:ext uri="{BB962C8B-B14F-4D97-AF65-F5344CB8AC3E}">
        <p14:creationId xmlns:p14="http://schemas.microsoft.com/office/powerpoint/2010/main" val="51776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11</a:t>
            </a:fld>
            <a:endParaRPr lang="en-US"/>
          </a:p>
        </p:txBody>
      </p:sp>
    </p:spTree>
    <p:extLst>
      <p:ext uri="{BB962C8B-B14F-4D97-AF65-F5344CB8AC3E}">
        <p14:creationId xmlns:p14="http://schemas.microsoft.com/office/powerpoint/2010/main" val="11307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13</a:t>
            </a:fld>
            <a:endParaRPr lang="en-US"/>
          </a:p>
        </p:txBody>
      </p:sp>
    </p:spTree>
    <p:extLst>
      <p:ext uri="{BB962C8B-B14F-4D97-AF65-F5344CB8AC3E}">
        <p14:creationId xmlns:p14="http://schemas.microsoft.com/office/powerpoint/2010/main" val="366140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When Mendel</a:t>
            </a:r>
            <a:r>
              <a:rPr lang="en-US" baseline="0" dirty="0"/>
              <a:t> crossbred two pure lines for each trait he got a 3:1 expression for each allele</a:t>
            </a:r>
          </a:p>
          <a:p>
            <a:endParaRPr lang="en-US" baseline="0" dirty="0"/>
          </a:p>
          <a:p>
            <a:r>
              <a:rPr lang="en-US" baseline="0" dirty="0"/>
              <a:t>Mendel differed from previous researchers in that he </a:t>
            </a:r>
            <a:r>
              <a:rPr lang="en-US" u="sng" baseline="0" dirty="0"/>
              <a:t>counted</a:t>
            </a:r>
            <a:r>
              <a:rPr lang="en-US" baseline="0" dirty="0"/>
              <a:t> the seeds and then analyzed the proportion of each trait that was expressed in the offspring generation. Something that did not seem important turned out to be the key to understanding inheritance. </a:t>
            </a:r>
          </a:p>
          <a:p>
            <a:endParaRPr lang="en-US" baseline="0" dirty="0"/>
          </a:p>
          <a:p>
            <a:endParaRPr lang="en-US" baseline="0" dirty="0"/>
          </a:p>
          <a:p>
            <a:r>
              <a:rPr lang="en-US" baseline="0" dirty="0"/>
              <a:t>Key points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3:1 ratio instead of 1:1 or 50/50 ration means some are alleles are dominant over others</a:t>
            </a:r>
          </a:p>
          <a:p>
            <a:pPr marL="171450" indent="-171450">
              <a:buFont typeface="Arial" panose="020B0604020202020204" pitchFamily="34" charset="0"/>
              <a:buChar char="•"/>
            </a:pPr>
            <a:r>
              <a:rPr lang="en-US" baseline="0" dirty="0"/>
              <a:t>No blending occurred</a:t>
            </a:r>
          </a:p>
          <a:p>
            <a:pPr marL="171450" indent="-171450">
              <a:buFont typeface="Arial" panose="020B0604020202020204" pitchFamily="34" charset="0"/>
              <a:buChar char="•"/>
            </a:pPr>
            <a:r>
              <a:rPr lang="en-US" baseline="0" dirty="0"/>
              <a:t>Plants could retain recessive phenotypes</a:t>
            </a:r>
          </a:p>
          <a:p>
            <a:pPr marL="171450" indent="-171450">
              <a:buFont typeface="Arial" panose="020B0604020202020204" pitchFamily="34" charset="0"/>
              <a:buChar char="•"/>
            </a:pPr>
            <a:r>
              <a:rPr lang="en-US" baseline="0" dirty="0"/>
              <a:t>Because phenotypes were paired then perhaps the “elements” (allele) were also paired</a:t>
            </a:r>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14</a:t>
            </a:fld>
            <a:endParaRPr lang="en-US"/>
          </a:p>
        </p:txBody>
      </p:sp>
    </p:spTree>
    <p:extLst>
      <p:ext uri="{BB962C8B-B14F-4D97-AF65-F5344CB8AC3E}">
        <p14:creationId xmlns:p14="http://schemas.microsoft.com/office/powerpoint/2010/main" val="49104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00D13-DA32-423E-8029-17FB252DD987}" type="slidenum">
              <a:rPr lang="en-US" smtClean="0"/>
              <a:pPr/>
              <a:t>15</a:t>
            </a:fld>
            <a:endParaRPr lang="en-US"/>
          </a:p>
        </p:txBody>
      </p:sp>
    </p:spTree>
    <p:extLst>
      <p:ext uri="{BB962C8B-B14F-4D97-AF65-F5344CB8AC3E}">
        <p14:creationId xmlns:p14="http://schemas.microsoft.com/office/powerpoint/2010/main" val="307636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212745"/>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75850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85553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11990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16052" y="381000"/>
            <a:ext cx="10369549" cy="5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212745"/>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212745"/>
              </a:solidFill>
            </a:endParaRPr>
          </a:p>
        </p:txBody>
      </p:sp>
      <p:sp>
        <p:nvSpPr>
          <p:cNvPr id="5" name="Rectangle 6"/>
          <p:cNvSpPr>
            <a:spLocks noGrp="1" noChangeArrowheads="1"/>
          </p:cNvSpPr>
          <p:nvPr>
            <p:ph type="sldNum" sz="quarter" idx="12"/>
          </p:nvPr>
        </p:nvSpPr>
        <p:spPr>
          <a:ln/>
        </p:spPr>
        <p:txBody>
          <a:bodyPr/>
          <a:lstStyle>
            <a:lvl1pPr>
              <a:defRPr/>
            </a:lvl1pPr>
          </a:lstStyle>
          <a:p>
            <a:fld id="{AF28C292-6824-4511-A805-B240D11705AB}" type="slidenum">
              <a:rPr lang="en-US">
                <a:solidFill>
                  <a:srgbClr val="212745"/>
                </a:solidFill>
              </a:rPr>
              <a:pPr/>
              <a:t>‹#›</a:t>
            </a:fld>
            <a:endParaRPr lang="en-US">
              <a:solidFill>
                <a:srgbClr val="212745"/>
              </a:solidFill>
            </a:endParaRPr>
          </a:p>
        </p:txBody>
      </p:sp>
    </p:spTree>
    <p:extLst>
      <p:ext uri="{BB962C8B-B14F-4D97-AF65-F5344CB8AC3E}">
        <p14:creationId xmlns:p14="http://schemas.microsoft.com/office/powerpoint/2010/main" val="300113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45EF489-6E83-4544-A56D-D8369222AB5F}" type="datetimeFigureOut">
              <a:rPr lang="en-US" smtClean="0">
                <a:solidFill>
                  <a:srgbClr val="B4DCFA"/>
                </a:solidFill>
              </a:rPr>
              <a:pPr/>
              <a:t>10/24/2016</a:t>
            </a:fld>
            <a:endParaRPr lang="en-US">
              <a:solidFill>
                <a:srgbClr val="B4DCFA"/>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B4DCFA"/>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99008181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5" name="Footer Placeholder 4"/>
          <p:cNvSpPr>
            <a:spLocks noGrp="1"/>
          </p:cNvSpPr>
          <p:nvPr>
            <p:ph type="ftr" sz="quarter" idx="11"/>
          </p:nvPr>
        </p:nvSpPr>
        <p:spPr/>
        <p:txBody>
          <a:bodyPr/>
          <a:lstStyle/>
          <a:p>
            <a:endParaRPr lang="en-US">
              <a:solidFill>
                <a:srgbClr val="212745"/>
              </a:solidFill>
            </a:endParaRPr>
          </a:p>
        </p:txBody>
      </p:sp>
      <p:sp>
        <p:nvSpPr>
          <p:cNvPr id="6" name="Slide Number Placeholder 5"/>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853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71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8" name="Footer Placeholder 7"/>
          <p:cNvSpPr>
            <a:spLocks noGrp="1"/>
          </p:cNvSpPr>
          <p:nvPr>
            <p:ph type="ftr" sz="quarter" idx="11"/>
          </p:nvPr>
        </p:nvSpPr>
        <p:spPr/>
        <p:txBody>
          <a:bodyPr/>
          <a:lstStyle/>
          <a:p>
            <a:endParaRPr lang="en-US">
              <a:solidFill>
                <a:srgbClr val="212745"/>
              </a:solidFill>
            </a:endParaRPr>
          </a:p>
        </p:txBody>
      </p:sp>
      <p:sp>
        <p:nvSpPr>
          <p:cNvPr id="9" name="Slide Number Placeholder 8"/>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3805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4" name="Footer Placeholder 3"/>
          <p:cNvSpPr>
            <a:spLocks noGrp="1"/>
          </p:cNvSpPr>
          <p:nvPr>
            <p:ph type="ftr" sz="quarter" idx="11"/>
          </p:nvPr>
        </p:nvSpPr>
        <p:spPr/>
        <p:txBody>
          <a:bodyPr/>
          <a:lstStyle/>
          <a:p>
            <a:endParaRPr lang="en-US">
              <a:solidFill>
                <a:srgbClr val="212745"/>
              </a:solidFill>
            </a:endParaRPr>
          </a:p>
        </p:txBody>
      </p:sp>
      <p:sp>
        <p:nvSpPr>
          <p:cNvPr id="5" name="Slide Number Placeholder 4"/>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2152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3" name="Footer Placeholder 2"/>
          <p:cNvSpPr>
            <a:spLocks noGrp="1"/>
          </p:cNvSpPr>
          <p:nvPr>
            <p:ph type="ftr" sz="quarter" idx="11"/>
          </p:nvPr>
        </p:nvSpPr>
        <p:spPr/>
        <p:txBody>
          <a:bodyPr/>
          <a:lstStyle/>
          <a:p>
            <a:endParaRPr lang="en-US">
              <a:solidFill>
                <a:srgbClr val="212745"/>
              </a:solidFill>
            </a:endParaRPr>
          </a:p>
        </p:txBody>
      </p:sp>
      <p:sp>
        <p:nvSpPr>
          <p:cNvPr id="4" name="Slide Number Placeholder 3"/>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25427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6" name="Footer Placeholder 5"/>
          <p:cNvSpPr>
            <a:spLocks noGrp="1"/>
          </p:cNvSpPr>
          <p:nvPr>
            <p:ph type="ftr" sz="quarter" idx="11"/>
          </p:nvPr>
        </p:nvSpPr>
        <p:spPr/>
        <p:txBody>
          <a:bodyPr/>
          <a:lstStyle/>
          <a:p>
            <a:endParaRPr lang="en-US">
              <a:solidFill>
                <a:srgbClr val="212745"/>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212745"/>
                </a:solidFill>
              </a:rPr>
              <a:pPr/>
              <a:t>‹#›</a:t>
            </a:fld>
            <a:endParaRPr lang="en-US">
              <a:solidFill>
                <a:srgbClr val="212745"/>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7143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EF489-6E83-4544-A56D-D8369222AB5F}" type="datetimeFigureOut">
              <a:rPr lang="en-US" smtClean="0">
                <a:solidFill>
                  <a:srgbClr val="B4DCFA"/>
                </a:solidFill>
              </a:rPr>
              <a:pPr/>
              <a:t>10/24/2016</a:t>
            </a:fld>
            <a:endParaRPr lang="en-US">
              <a:solidFill>
                <a:srgbClr val="B4DCFA"/>
              </a:solidFill>
            </a:endParaRPr>
          </a:p>
        </p:txBody>
      </p:sp>
      <p:sp>
        <p:nvSpPr>
          <p:cNvPr id="6" name="Footer Placeholder 5"/>
          <p:cNvSpPr>
            <a:spLocks noGrp="1"/>
          </p:cNvSpPr>
          <p:nvPr>
            <p:ph type="ftr" sz="quarter" idx="11"/>
          </p:nvPr>
        </p:nvSpPr>
        <p:spPr/>
        <p:txBody>
          <a:bodyPr/>
          <a:lstStyle/>
          <a:p>
            <a:endParaRPr lang="en-US">
              <a:solidFill>
                <a:srgbClr val="B4DCFA"/>
              </a:solidFill>
            </a:endParaRPr>
          </a:p>
        </p:txBody>
      </p:sp>
      <p:sp>
        <p:nvSpPr>
          <p:cNvPr id="7" name="Slide Number Placeholder 6"/>
          <p:cNvSpPr>
            <a:spLocks noGrp="1"/>
          </p:cNvSpPr>
          <p:nvPr>
            <p:ph type="sldNum" sz="quarter" idx="12"/>
          </p:nvPr>
        </p:nvSpPr>
        <p:spPr/>
        <p:txBody>
          <a:bodyPr/>
          <a:lstStyle/>
          <a:p>
            <a:fld id="{3F59CEA0-A23A-41CA-B0C4-ED28FDFF00D0}" type="slidenum">
              <a:rPr lang="en-US" smtClean="0">
                <a:solidFill>
                  <a:srgbClr val="B4DCFA"/>
                </a:solidFill>
              </a:rPr>
              <a:pPr/>
              <a:t>‹#›</a:t>
            </a:fld>
            <a:endParaRPr lang="en-US">
              <a:solidFill>
                <a:srgbClr val="B4DCFA"/>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96332237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45EF489-6E83-4544-A56D-D8369222AB5F}" type="datetimeFigureOut">
              <a:rPr lang="en-US" smtClean="0">
                <a:solidFill>
                  <a:srgbClr val="212745"/>
                </a:solidFill>
              </a:rPr>
              <a:pPr/>
              <a:t>10/24/2016</a:t>
            </a:fld>
            <a:endParaRPr lang="en-US">
              <a:solidFill>
                <a:srgbClr val="212745"/>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212745"/>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F59CEA0-A23A-41CA-B0C4-ED28FDFF00D0}" type="slidenum">
              <a:rPr lang="en-US" smtClean="0">
                <a:solidFill>
                  <a:srgbClr val="212745"/>
                </a:solidFill>
              </a:rPr>
              <a:pPr/>
              <a:t>‹#›</a:t>
            </a:fld>
            <a:endParaRPr lang="en-US">
              <a:solidFill>
                <a:srgbClr val="212745"/>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914664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400" dirty="0"/>
              <a:t>Mendelian Genetics</a:t>
            </a:r>
            <a:br>
              <a:rPr lang="en-US" dirty="0"/>
            </a:br>
            <a:endParaRPr lang="en-US" dirty="0"/>
          </a:p>
        </p:txBody>
      </p:sp>
      <p:sp>
        <p:nvSpPr>
          <p:cNvPr id="5" name="Subtitle 4"/>
          <p:cNvSpPr>
            <a:spLocks noGrp="1"/>
          </p:cNvSpPr>
          <p:nvPr>
            <p:ph type="subTitle" idx="1"/>
          </p:nvPr>
        </p:nvSpPr>
        <p:spPr/>
        <p:txBody>
          <a:bodyPr/>
          <a:lstStyle/>
          <a:p>
            <a:r>
              <a:rPr lang="en-US" dirty="0"/>
              <a:t>Chapter 11</a:t>
            </a:r>
          </a:p>
        </p:txBody>
      </p:sp>
      <p:sp>
        <p:nvSpPr>
          <p:cNvPr id="2" name="TextBox 1"/>
          <p:cNvSpPr txBox="1"/>
          <p:nvPr/>
        </p:nvSpPr>
        <p:spPr>
          <a:xfrm>
            <a:off x="825500" y="1371600"/>
            <a:ext cx="10744200" cy="1200329"/>
          </a:xfrm>
          <a:prstGeom prst="rect">
            <a:avLst/>
          </a:prstGeom>
          <a:noFill/>
        </p:spPr>
        <p:txBody>
          <a:bodyPr wrap="square" rtlCol="0">
            <a:spAutoFit/>
          </a:bodyPr>
          <a:lstStyle/>
          <a:p>
            <a:pPr algn="ctr"/>
            <a:r>
              <a:rPr lang="en-US" sz="3600" dirty="0"/>
              <a:t>"There are no boring subjects, only disinterested minds.” </a:t>
            </a:r>
          </a:p>
          <a:p>
            <a:pPr algn="ctr"/>
            <a:r>
              <a:rPr lang="en-US" sz="3600" dirty="0"/>
              <a:t>- G. K. Chesterton</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Homozygous and Heterozygous</a:t>
            </a:r>
          </a:p>
        </p:txBody>
      </p:sp>
      <p:pic>
        <p:nvPicPr>
          <p:cNvPr id="3" name="Picture 2"/>
          <p:cNvPicPr>
            <a:picLocks noChangeAspect="1"/>
          </p:cNvPicPr>
          <p:nvPr/>
        </p:nvPicPr>
        <p:blipFill>
          <a:blip r:embed="rId2"/>
          <a:stretch>
            <a:fillRect/>
          </a:stretch>
        </p:blipFill>
        <p:spPr>
          <a:xfrm>
            <a:off x="3347314" y="1191090"/>
            <a:ext cx="5872886" cy="5036939"/>
          </a:xfrm>
          <a:prstGeom prst="rect">
            <a:avLst/>
          </a:prstGeom>
        </p:spPr>
      </p:pic>
    </p:spTree>
    <p:extLst>
      <p:ext uri="{BB962C8B-B14F-4D97-AF65-F5344CB8AC3E}">
        <p14:creationId xmlns:p14="http://schemas.microsoft.com/office/powerpoint/2010/main" val="90468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Mendel’s First Test</a:t>
            </a:r>
          </a:p>
        </p:txBody>
      </p:sp>
      <p:sp>
        <p:nvSpPr>
          <p:cNvPr id="3" name="Content Placeholder 2"/>
          <p:cNvSpPr>
            <a:spLocks noGrp="1"/>
          </p:cNvSpPr>
          <p:nvPr>
            <p:ph sz="quarter" idx="1"/>
          </p:nvPr>
        </p:nvSpPr>
        <p:spPr>
          <a:xfrm>
            <a:off x="4572000" y="1371600"/>
            <a:ext cx="6934200" cy="4937760"/>
          </a:xfrm>
        </p:spPr>
        <p:txBody>
          <a:bodyPr>
            <a:normAutofit/>
          </a:bodyPr>
          <a:lstStyle/>
          <a:p>
            <a:r>
              <a:rPr lang="en-US" sz="3200" dirty="0"/>
              <a:t>Letters represent alleles from parents</a:t>
            </a:r>
          </a:p>
          <a:p>
            <a:pPr lvl="1"/>
            <a:r>
              <a:rPr lang="en-US" sz="2800" dirty="0"/>
              <a:t>Paired chromosomes = two alleles</a:t>
            </a:r>
          </a:p>
          <a:p>
            <a:pPr lvl="1"/>
            <a:r>
              <a:rPr lang="en-US" sz="2800" dirty="0"/>
              <a:t>Dominant alleles = Capital letter </a:t>
            </a:r>
          </a:p>
          <a:p>
            <a:pPr lvl="2"/>
            <a:r>
              <a:rPr lang="en-US" sz="2800" dirty="0"/>
              <a:t>Y</a:t>
            </a:r>
          </a:p>
          <a:p>
            <a:pPr lvl="1"/>
            <a:r>
              <a:rPr lang="en-US" sz="2800" dirty="0"/>
              <a:t>Recessive alleles = lowercase letter</a:t>
            </a:r>
          </a:p>
          <a:p>
            <a:pPr lvl="2"/>
            <a:r>
              <a:rPr lang="en-US" sz="2800" dirty="0"/>
              <a:t>y</a:t>
            </a:r>
          </a:p>
          <a:p>
            <a:pPr>
              <a:buNone/>
            </a:pPr>
            <a:endParaRPr lang="en-US" sz="3200" dirty="0"/>
          </a:p>
          <a:p>
            <a:r>
              <a:rPr lang="en-US" sz="3200" dirty="0"/>
              <a:t>Green seeds absent in F</a:t>
            </a:r>
            <a:r>
              <a:rPr lang="en-US" sz="3200" baseline="-25000" dirty="0"/>
              <a:t>1 </a:t>
            </a:r>
            <a:r>
              <a:rPr lang="en-US" sz="3200" dirty="0"/>
              <a:t>generation</a:t>
            </a:r>
          </a:p>
        </p:txBody>
      </p:sp>
      <p:pic>
        <p:nvPicPr>
          <p:cNvPr id="4" name="Picture 3"/>
          <p:cNvPicPr>
            <a:picLocks noChangeAspect="1"/>
          </p:cNvPicPr>
          <p:nvPr/>
        </p:nvPicPr>
        <p:blipFill>
          <a:blip r:embed="rId3"/>
          <a:stretch>
            <a:fillRect/>
          </a:stretch>
        </p:blipFill>
        <p:spPr>
          <a:xfrm>
            <a:off x="762000" y="1194435"/>
            <a:ext cx="3320509" cy="5114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Using a Punnett square</a:t>
            </a:r>
          </a:p>
        </p:txBody>
      </p:sp>
      <p:sp>
        <p:nvSpPr>
          <p:cNvPr id="3" name="Content Placeholder 2"/>
          <p:cNvSpPr>
            <a:spLocks noGrp="1"/>
          </p:cNvSpPr>
          <p:nvPr>
            <p:ph sz="quarter" idx="1"/>
          </p:nvPr>
        </p:nvSpPr>
        <p:spPr>
          <a:xfrm>
            <a:off x="465368" y="1409700"/>
            <a:ext cx="11506200" cy="571500"/>
          </a:xfrm>
        </p:spPr>
        <p:txBody>
          <a:bodyPr/>
          <a:lstStyle/>
          <a:p>
            <a:pPr marL="0" indent="0">
              <a:buNone/>
            </a:pPr>
            <a:r>
              <a:rPr lang="en-US" dirty="0"/>
              <a:t>Punnett squares are used to predict the outcome of a cross between two individuals </a:t>
            </a:r>
          </a:p>
        </p:txBody>
      </p:sp>
      <p:pic>
        <p:nvPicPr>
          <p:cNvPr id="4" name="Picture 3"/>
          <p:cNvPicPr>
            <a:picLocks noChangeAspect="1"/>
          </p:cNvPicPr>
          <p:nvPr/>
        </p:nvPicPr>
        <p:blipFill>
          <a:blip r:embed="rId2"/>
          <a:stretch>
            <a:fillRect/>
          </a:stretch>
        </p:blipFill>
        <p:spPr>
          <a:xfrm>
            <a:off x="2362200" y="2514600"/>
            <a:ext cx="7525265"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p:spPr>
        <p:txBody>
          <a:bodyPr>
            <a:noAutofit/>
          </a:bodyPr>
          <a:lstStyle/>
          <a:p>
            <a:pPr algn="ctr"/>
            <a:r>
              <a:rPr lang="en-US" sz="4000" dirty="0"/>
              <a:t>Mendel’s 2nd and 3rd Generations</a:t>
            </a:r>
          </a:p>
        </p:txBody>
      </p:sp>
      <p:sp>
        <p:nvSpPr>
          <p:cNvPr id="3" name="Content Placeholder 2"/>
          <p:cNvSpPr>
            <a:spLocks noGrp="1"/>
          </p:cNvSpPr>
          <p:nvPr>
            <p:ph sz="quarter" idx="1"/>
          </p:nvPr>
        </p:nvSpPr>
        <p:spPr>
          <a:xfrm>
            <a:off x="6019801" y="1219200"/>
            <a:ext cx="6324600" cy="4937760"/>
          </a:xfrm>
        </p:spPr>
        <p:txBody>
          <a:bodyPr>
            <a:normAutofit/>
          </a:bodyPr>
          <a:lstStyle/>
          <a:p>
            <a:r>
              <a:rPr lang="en-US" sz="2800" dirty="0"/>
              <a:t>F</a:t>
            </a:r>
            <a:r>
              <a:rPr lang="en-US" sz="2800" baseline="-25000" dirty="0"/>
              <a:t>1</a:t>
            </a:r>
            <a:r>
              <a:rPr lang="en-US" sz="2800" dirty="0"/>
              <a:t> generation self pollinated</a:t>
            </a:r>
          </a:p>
          <a:p>
            <a:endParaRPr lang="en-US" sz="2400" dirty="0"/>
          </a:p>
          <a:p>
            <a:r>
              <a:rPr lang="en-US" sz="2800" dirty="0"/>
              <a:t>F</a:t>
            </a:r>
            <a:r>
              <a:rPr lang="en-US" sz="2800" baseline="-25000" dirty="0"/>
              <a:t>2</a:t>
            </a:r>
            <a:r>
              <a:rPr lang="en-US" sz="2800" dirty="0"/>
              <a:t> generation </a:t>
            </a:r>
          </a:p>
          <a:p>
            <a:pPr lvl="1"/>
            <a:r>
              <a:rPr lang="en-US" sz="2400" dirty="0"/>
              <a:t>3:1 phenotypic ratio</a:t>
            </a:r>
          </a:p>
          <a:p>
            <a:pPr lvl="1"/>
            <a:r>
              <a:rPr lang="en-US" sz="2400" dirty="0"/>
              <a:t>1:2:1 genotypic ratio</a:t>
            </a:r>
          </a:p>
          <a:p>
            <a:endParaRPr lang="en-US" sz="2400" dirty="0"/>
          </a:p>
          <a:p>
            <a:r>
              <a:rPr lang="en-US" sz="2800" dirty="0"/>
              <a:t>Return of green phenotype!</a:t>
            </a:r>
          </a:p>
          <a:p>
            <a:pPr lvl="1"/>
            <a:r>
              <a:rPr lang="en-US" sz="2400" dirty="0"/>
              <a:t>Whaa?!</a:t>
            </a:r>
          </a:p>
          <a:p>
            <a:endParaRPr lang="en-US" sz="2400" dirty="0"/>
          </a:p>
          <a:p>
            <a:r>
              <a:rPr lang="en-US" sz="2800" dirty="0"/>
              <a:t>F</a:t>
            </a:r>
            <a:r>
              <a:rPr lang="en-US" sz="2800" baseline="-25000" dirty="0"/>
              <a:t>3</a:t>
            </a:r>
            <a:r>
              <a:rPr lang="en-US" sz="2800" dirty="0"/>
              <a:t> generation had mixed and pure lines</a:t>
            </a:r>
          </a:p>
          <a:p>
            <a:endParaRPr lang="en-US" sz="2800" dirty="0"/>
          </a:p>
          <a:p>
            <a:endParaRPr lang="en-US" sz="2800" dirty="0"/>
          </a:p>
        </p:txBody>
      </p:sp>
      <p:pic>
        <p:nvPicPr>
          <p:cNvPr id="4" name="Picture 3"/>
          <p:cNvPicPr>
            <a:picLocks noChangeAspect="1"/>
          </p:cNvPicPr>
          <p:nvPr/>
        </p:nvPicPr>
        <p:blipFill>
          <a:blip r:embed="rId3"/>
          <a:stretch>
            <a:fillRect/>
          </a:stretch>
        </p:blipFill>
        <p:spPr>
          <a:xfrm>
            <a:off x="633663" y="2056859"/>
            <a:ext cx="4193005" cy="3505741"/>
          </a:xfrm>
          <a:prstGeom prst="rect">
            <a:avLst/>
          </a:prstGeom>
        </p:spPr>
      </p:pic>
      <p:pic>
        <p:nvPicPr>
          <p:cNvPr id="5" name="Picture 4"/>
          <p:cNvPicPr>
            <a:picLocks noChangeAspect="1"/>
          </p:cNvPicPr>
          <p:nvPr/>
        </p:nvPicPr>
        <p:blipFill>
          <a:blip r:embed="rId4"/>
          <a:stretch>
            <a:fillRect/>
          </a:stretch>
        </p:blipFill>
        <p:spPr>
          <a:xfrm>
            <a:off x="914400" y="1235242"/>
            <a:ext cx="2170538" cy="707015"/>
          </a:xfrm>
          <a:prstGeom prst="rect">
            <a:avLst/>
          </a:prstGeom>
        </p:spPr>
      </p:pic>
      <p:pic>
        <p:nvPicPr>
          <p:cNvPr id="6" name="Picture 5"/>
          <p:cNvPicPr>
            <a:picLocks noChangeAspect="1"/>
          </p:cNvPicPr>
          <p:nvPr/>
        </p:nvPicPr>
        <p:blipFill>
          <a:blip r:embed="rId5"/>
          <a:stretch>
            <a:fillRect/>
          </a:stretch>
        </p:blipFill>
        <p:spPr>
          <a:xfrm>
            <a:off x="633664" y="5651373"/>
            <a:ext cx="4395536" cy="675186"/>
          </a:xfrm>
          <a:prstGeom prst="rect">
            <a:avLst/>
          </a:prstGeom>
        </p:spPr>
      </p:pic>
      <p:cxnSp>
        <p:nvCxnSpPr>
          <p:cNvPr id="8" name="Straight Arrow Connector 7"/>
          <p:cNvCxnSpPr/>
          <p:nvPr/>
        </p:nvCxnSpPr>
        <p:spPr>
          <a:xfrm>
            <a:off x="2422360" y="1752600"/>
            <a:ext cx="0" cy="2326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55032" y="5562600"/>
            <a:ext cx="0" cy="2326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67000" y="5562600"/>
            <a:ext cx="0" cy="2326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91000" y="5562600"/>
            <a:ext cx="0" cy="2326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4662822" y="5979934"/>
            <a:ext cx="14922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600" b="1" dirty="0">
                <a:latin typeface="Calibri" panose="020F0502020204030204" pitchFamily="34" charset="0"/>
                <a:ea typeface="ＭＳ Ｐゴシック" panose="020B0600070205080204" pitchFamily="34" charset="-128"/>
                <a:cs typeface="Calibri" panose="020F0502020204030204" pitchFamily="34" charset="0"/>
              </a:rPr>
              <a:t>F</a:t>
            </a:r>
            <a:r>
              <a:rPr lang="en-US" altLang="en-US" sz="1600" b="1" baseline="-25000" dirty="0">
                <a:latin typeface="Calibri" panose="020F0502020204030204" pitchFamily="34" charset="0"/>
                <a:ea typeface="ＭＳ Ｐゴシック" panose="020B0600070205080204" pitchFamily="34" charset="-128"/>
                <a:cs typeface="Calibri" panose="020F0502020204030204" pitchFamily="34" charset="0"/>
              </a:rPr>
              <a:t>3</a:t>
            </a:r>
            <a:r>
              <a:rPr lang="en-US" altLang="en-US" sz="1600" b="1" dirty="0">
                <a:latin typeface="Calibri" panose="020F0502020204030204" pitchFamily="34" charset="0"/>
                <a:ea typeface="ＭＳ Ｐゴシック" panose="020B0600070205080204" pitchFamily="34" charset="-128"/>
                <a:cs typeface="Calibri" panose="020F0502020204030204" pitchFamily="34" charset="0"/>
              </a:rPr>
              <a:t> generation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Mendel’s Results</a:t>
            </a:r>
          </a:p>
        </p:txBody>
      </p:sp>
      <p:pic>
        <p:nvPicPr>
          <p:cNvPr id="3" name="Picture 2"/>
          <p:cNvPicPr>
            <a:picLocks noChangeAspect="1"/>
          </p:cNvPicPr>
          <p:nvPr/>
        </p:nvPicPr>
        <p:blipFill>
          <a:blip r:embed="rId3"/>
          <a:stretch>
            <a:fillRect/>
          </a:stretch>
        </p:blipFill>
        <p:spPr>
          <a:xfrm>
            <a:off x="1362074" y="1295399"/>
            <a:ext cx="9839325" cy="48503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Reviewing Mendel’s Results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23217626"/>
              </p:ext>
            </p:extLst>
          </p:nvPr>
        </p:nvGraphicFramePr>
        <p:xfrm>
          <a:off x="6104021" y="1123574"/>
          <a:ext cx="3489291" cy="2509632"/>
        </p:xfrm>
        <a:graphic>
          <a:graphicData uri="http://schemas.openxmlformats.org/drawingml/2006/table">
            <a:tbl>
              <a:tblPr firstRow="1" bandRow="1">
                <a:tableStyleId>{2D5ABB26-0587-4C30-8999-92F81FD0307C}</a:tableStyleId>
              </a:tblPr>
              <a:tblGrid>
                <a:gridCol w="1163097">
                  <a:extLst>
                    <a:ext uri="{9D8B030D-6E8A-4147-A177-3AD203B41FA5}">
                      <a16:colId xmlns:a16="http://schemas.microsoft.com/office/drawing/2014/main" val="20000"/>
                    </a:ext>
                  </a:extLst>
                </a:gridCol>
                <a:gridCol w="1163097">
                  <a:extLst>
                    <a:ext uri="{9D8B030D-6E8A-4147-A177-3AD203B41FA5}">
                      <a16:colId xmlns:a16="http://schemas.microsoft.com/office/drawing/2014/main" val="20001"/>
                    </a:ext>
                  </a:extLst>
                </a:gridCol>
                <a:gridCol w="1163097">
                  <a:extLst>
                    <a:ext uri="{9D8B030D-6E8A-4147-A177-3AD203B41FA5}">
                      <a16:colId xmlns:a16="http://schemas.microsoft.com/office/drawing/2014/main" val="20002"/>
                    </a:ext>
                  </a:extLst>
                </a:gridCol>
              </a:tblGrid>
              <a:tr h="836544">
                <a:tc>
                  <a:txBody>
                    <a:bodyPr/>
                    <a:lstStyle/>
                    <a:p>
                      <a:endParaRPr lang="en-US" dirty="0"/>
                    </a:p>
                  </a:txBody>
                  <a:tcPr marL="156456" marR="156456"/>
                </a:tc>
                <a:tc>
                  <a:txBody>
                    <a:bodyPr/>
                    <a:lstStyle/>
                    <a:p>
                      <a:pPr algn="ctr"/>
                      <a:r>
                        <a:rPr lang="en-US" sz="2400" dirty="0"/>
                        <a:t>y</a:t>
                      </a:r>
                    </a:p>
                  </a:txBody>
                  <a:tcPr marL="156456" marR="156456" anchor="b">
                    <a:lnB w="12700" cap="flat" cmpd="sng" algn="ctr">
                      <a:solidFill>
                        <a:schemeClr val="tx1"/>
                      </a:solidFill>
                      <a:prstDash val="solid"/>
                      <a:round/>
                      <a:headEnd type="none" w="med" len="med"/>
                      <a:tailEnd type="none" w="med" len="med"/>
                    </a:lnB>
                  </a:tcPr>
                </a:tc>
                <a:tc>
                  <a:txBody>
                    <a:bodyPr/>
                    <a:lstStyle/>
                    <a:p>
                      <a:pPr algn="ctr"/>
                      <a:r>
                        <a:rPr lang="en-US" sz="2400" dirty="0"/>
                        <a:t>y</a:t>
                      </a:r>
                    </a:p>
                  </a:txBody>
                  <a:tcPr marL="156456" marR="156456"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6544">
                <a:tc>
                  <a:txBody>
                    <a:bodyPr/>
                    <a:lstStyle/>
                    <a:p>
                      <a:pPr algn="r"/>
                      <a:r>
                        <a:rPr lang="en-US" sz="2400" dirty="0"/>
                        <a:t>Y</a:t>
                      </a:r>
                    </a:p>
                  </a:txBody>
                  <a:tcPr marL="156456" marR="156456" anchor="ctr">
                    <a:lnR w="12700" cap="flat" cmpd="sng" algn="ctr">
                      <a:solidFill>
                        <a:schemeClr val="tx1"/>
                      </a:solidFill>
                      <a:prstDash val="solid"/>
                      <a:round/>
                      <a:headEnd type="none" w="med" len="med"/>
                      <a:tailEnd type="none" w="med" len="med"/>
                    </a:lnR>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6544">
                <a:tc>
                  <a:txBody>
                    <a:bodyPr/>
                    <a:lstStyle/>
                    <a:p>
                      <a:pPr algn="r"/>
                      <a:r>
                        <a:rPr lang="en-US" sz="2400" dirty="0"/>
                        <a:t>Y</a:t>
                      </a:r>
                    </a:p>
                  </a:txBody>
                  <a:tcPr marL="156456" marR="156456" anchor="ctr">
                    <a:lnR w="12700" cap="flat" cmpd="sng" algn="ctr">
                      <a:solidFill>
                        <a:schemeClr val="tx1"/>
                      </a:solidFill>
                      <a:prstDash val="solid"/>
                      <a:round/>
                      <a:headEnd type="none" w="med" len="med"/>
                      <a:tailEnd type="none" w="med" len="med"/>
                    </a:lnR>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quarter" idx="2"/>
          </p:nvPr>
        </p:nvSpPr>
        <p:spPr>
          <a:xfrm>
            <a:off x="609600" y="1199104"/>
            <a:ext cx="6400800" cy="5277895"/>
          </a:xfrm>
        </p:spPr>
        <p:txBody>
          <a:bodyPr>
            <a:normAutofit fontScale="62500" lnSpcReduction="20000"/>
          </a:bodyPr>
          <a:lstStyle/>
          <a:p>
            <a:pPr marL="0" indent="0">
              <a:buNone/>
            </a:pPr>
            <a:r>
              <a:rPr lang="en-US" sz="4500" b="1" dirty="0"/>
              <a:t>P generation crosses</a:t>
            </a:r>
          </a:p>
          <a:p>
            <a:r>
              <a:rPr lang="en-US" sz="3500" dirty="0"/>
              <a:t>Phenotypic ratio = 4:0 </a:t>
            </a:r>
          </a:p>
          <a:p>
            <a:pPr lvl="1"/>
            <a:r>
              <a:rPr lang="en-US" sz="3400" dirty="0"/>
              <a:t>4 Yellow: 0 Green</a:t>
            </a:r>
          </a:p>
          <a:p>
            <a:pPr lvl="1"/>
            <a:endParaRPr lang="en-US" sz="1900" dirty="0"/>
          </a:p>
          <a:p>
            <a:r>
              <a:rPr lang="en-US" sz="3500" dirty="0"/>
              <a:t>Genotypic ratio = 4:0</a:t>
            </a:r>
          </a:p>
          <a:p>
            <a:pPr lvl="1"/>
            <a:r>
              <a:rPr lang="en-US" sz="3400" dirty="0"/>
              <a:t>4 </a:t>
            </a:r>
            <a:r>
              <a:rPr lang="en-US" sz="3400" b="1" dirty="0"/>
              <a:t>_______________</a:t>
            </a:r>
            <a:r>
              <a:rPr lang="en-US" sz="3400" dirty="0"/>
              <a:t> individuals</a:t>
            </a:r>
          </a:p>
          <a:p>
            <a:pPr marL="0" indent="0">
              <a:buNone/>
            </a:pPr>
            <a:endParaRPr lang="en-US" sz="3200" dirty="0"/>
          </a:p>
          <a:p>
            <a:pPr marL="0" indent="0">
              <a:buNone/>
            </a:pPr>
            <a:r>
              <a:rPr lang="en-US" sz="4500" b="1" dirty="0"/>
              <a:t>F1 generation self-fertilization</a:t>
            </a:r>
          </a:p>
          <a:p>
            <a:r>
              <a:rPr lang="en-US" sz="3500" dirty="0"/>
              <a:t>Phenotypic ratio = 3:1</a:t>
            </a:r>
          </a:p>
          <a:p>
            <a:pPr lvl="1"/>
            <a:r>
              <a:rPr lang="en-US" sz="3400" dirty="0"/>
              <a:t>3 Yellow: 1 green</a:t>
            </a:r>
          </a:p>
          <a:p>
            <a:pPr marL="274320" lvl="1" indent="0">
              <a:buNone/>
            </a:pPr>
            <a:endParaRPr lang="en-US" sz="1900" dirty="0"/>
          </a:p>
          <a:p>
            <a:r>
              <a:rPr lang="en-US" sz="3500" dirty="0"/>
              <a:t>Genotypic ratio 1:2:1</a:t>
            </a:r>
          </a:p>
          <a:p>
            <a:pPr lvl="1"/>
            <a:r>
              <a:rPr lang="en-US" sz="3400" dirty="0"/>
              <a:t>1 Homozygous dominant </a:t>
            </a:r>
          </a:p>
          <a:p>
            <a:pPr lvl="1"/>
            <a:r>
              <a:rPr lang="en-US" sz="3400" dirty="0"/>
              <a:t>2 Heterozygous             </a:t>
            </a:r>
          </a:p>
          <a:p>
            <a:pPr lvl="1"/>
            <a:r>
              <a:rPr lang="en-US" sz="3400" dirty="0"/>
              <a:t>1 Homozygous recessive</a:t>
            </a:r>
          </a:p>
          <a:p>
            <a:pPr marL="0" indent="0">
              <a:buNone/>
            </a:pPr>
            <a:endParaRPr lang="en-US" dirty="0"/>
          </a:p>
        </p:txBody>
      </p:sp>
      <p:sp>
        <p:nvSpPr>
          <p:cNvPr id="8" name="TextBox 7"/>
          <p:cNvSpPr txBox="1"/>
          <p:nvPr/>
        </p:nvSpPr>
        <p:spPr>
          <a:xfrm>
            <a:off x="7158856" y="1147011"/>
            <a:ext cx="3429000" cy="461665"/>
          </a:xfrm>
          <a:prstGeom prst="rect">
            <a:avLst/>
          </a:prstGeom>
          <a:noFill/>
        </p:spPr>
        <p:txBody>
          <a:bodyPr wrap="square" rtlCol="0">
            <a:spAutoFit/>
          </a:bodyPr>
          <a:lstStyle/>
          <a:p>
            <a:r>
              <a:rPr lang="en-US" sz="2400" dirty="0"/>
              <a:t>Father’s genotype</a:t>
            </a:r>
          </a:p>
        </p:txBody>
      </p:sp>
      <p:sp>
        <p:nvSpPr>
          <p:cNvPr id="9" name="TextBox 8"/>
          <p:cNvSpPr txBox="1"/>
          <p:nvPr/>
        </p:nvSpPr>
        <p:spPr>
          <a:xfrm rot="16200000">
            <a:off x="5336921" y="2246001"/>
            <a:ext cx="2515606" cy="461665"/>
          </a:xfrm>
          <a:prstGeom prst="rect">
            <a:avLst/>
          </a:prstGeom>
          <a:noFill/>
        </p:spPr>
        <p:txBody>
          <a:bodyPr wrap="square" rtlCol="0">
            <a:spAutoFit/>
          </a:bodyPr>
          <a:lstStyle/>
          <a:p>
            <a:r>
              <a:rPr lang="en-US" sz="2400" dirty="0"/>
              <a:t>Mother’s genotype</a:t>
            </a:r>
          </a:p>
        </p:txBody>
      </p:sp>
      <p:sp>
        <p:nvSpPr>
          <p:cNvPr id="11" name="TextBox 10"/>
          <p:cNvSpPr txBox="1"/>
          <p:nvPr/>
        </p:nvSpPr>
        <p:spPr>
          <a:xfrm rot="16200000">
            <a:off x="5314117" y="4852546"/>
            <a:ext cx="2497904" cy="461665"/>
          </a:xfrm>
          <a:prstGeom prst="rect">
            <a:avLst/>
          </a:prstGeom>
          <a:noFill/>
        </p:spPr>
        <p:txBody>
          <a:bodyPr wrap="square" rtlCol="0">
            <a:spAutoFit/>
          </a:bodyPr>
          <a:lstStyle/>
          <a:p>
            <a:r>
              <a:rPr lang="en-US" sz="2400" dirty="0"/>
              <a:t>Mother’s genotype</a:t>
            </a:r>
          </a:p>
        </p:txBody>
      </p:sp>
      <p:sp>
        <p:nvSpPr>
          <p:cNvPr id="12" name="TextBox 11"/>
          <p:cNvSpPr txBox="1"/>
          <p:nvPr/>
        </p:nvSpPr>
        <p:spPr>
          <a:xfrm>
            <a:off x="7235056" y="3834426"/>
            <a:ext cx="3276600" cy="461665"/>
          </a:xfrm>
          <a:prstGeom prst="rect">
            <a:avLst/>
          </a:prstGeom>
          <a:noFill/>
        </p:spPr>
        <p:txBody>
          <a:bodyPr wrap="square" rtlCol="0">
            <a:spAutoFit/>
          </a:bodyPr>
          <a:lstStyle/>
          <a:p>
            <a:r>
              <a:rPr lang="en-US" sz="2400" dirty="0"/>
              <a:t>Father’s genotype</a:t>
            </a:r>
          </a:p>
        </p:txBody>
      </p:sp>
      <p:graphicFrame>
        <p:nvGraphicFramePr>
          <p:cNvPr id="13" name="Content Placeholder 3"/>
          <p:cNvGraphicFramePr>
            <a:graphicFrameLocks/>
          </p:cNvGraphicFramePr>
          <p:nvPr>
            <p:extLst>
              <p:ext uri="{D42A27DB-BD31-4B8C-83A1-F6EECF244321}">
                <p14:modId xmlns:p14="http://schemas.microsoft.com/office/powerpoint/2010/main" val="343373222"/>
              </p:ext>
            </p:extLst>
          </p:nvPr>
        </p:nvGraphicFramePr>
        <p:xfrm>
          <a:off x="6104021" y="3742776"/>
          <a:ext cx="3489291" cy="2509632"/>
        </p:xfrm>
        <a:graphic>
          <a:graphicData uri="http://schemas.openxmlformats.org/drawingml/2006/table">
            <a:tbl>
              <a:tblPr firstRow="1" bandRow="1">
                <a:tableStyleId>{2D5ABB26-0587-4C30-8999-92F81FD0307C}</a:tableStyleId>
              </a:tblPr>
              <a:tblGrid>
                <a:gridCol w="1163097">
                  <a:extLst>
                    <a:ext uri="{9D8B030D-6E8A-4147-A177-3AD203B41FA5}">
                      <a16:colId xmlns:a16="http://schemas.microsoft.com/office/drawing/2014/main" val="20000"/>
                    </a:ext>
                  </a:extLst>
                </a:gridCol>
                <a:gridCol w="1163097">
                  <a:extLst>
                    <a:ext uri="{9D8B030D-6E8A-4147-A177-3AD203B41FA5}">
                      <a16:colId xmlns:a16="http://schemas.microsoft.com/office/drawing/2014/main" val="20001"/>
                    </a:ext>
                  </a:extLst>
                </a:gridCol>
                <a:gridCol w="1163097">
                  <a:extLst>
                    <a:ext uri="{9D8B030D-6E8A-4147-A177-3AD203B41FA5}">
                      <a16:colId xmlns:a16="http://schemas.microsoft.com/office/drawing/2014/main" val="20002"/>
                    </a:ext>
                  </a:extLst>
                </a:gridCol>
              </a:tblGrid>
              <a:tr h="836544">
                <a:tc>
                  <a:txBody>
                    <a:bodyPr/>
                    <a:lstStyle/>
                    <a:p>
                      <a:endParaRPr lang="en-US" dirty="0"/>
                    </a:p>
                  </a:txBody>
                  <a:tcPr marL="156456" marR="156456"/>
                </a:tc>
                <a:tc>
                  <a:txBody>
                    <a:bodyPr/>
                    <a:lstStyle/>
                    <a:p>
                      <a:pPr algn="ctr"/>
                      <a:r>
                        <a:rPr lang="en-US" sz="2400" dirty="0"/>
                        <a:t>Y</a:t>
                      </a:r>
                    </a:p>
                  </a:txBody>
                  <a:tcPr marL="156456" marR="156456" anchor="b">
                    <a:lnB w="12700" cap="flat" cmpd="sng" algn="ctr">
                      <a:solidFill>
                        <a:schemeClr val="tx1"/>
                      </a:solidFill>
                      <a:prstDash val="solid"/>
                      <a:round/>
                      <a:headEnd type="none" w="med" len="med"/>
                      <a:tailEnd type="none" w="med" len="med"/>
                    </a:lnB>
                  </a:tcPr>
                </a:tc>
                <a:tc>
                  <a:txBody>
                    <a:bodyPr/>
                    <a:lstStyle/>
                    <a:p>
                      <a:pPr algn="ctr"/>
                      <a:r>
                        <a:rPr lang="en-US" sz="2400" dirty="0"/>
                        <a:t>y</a:t>
                      </a:r>
                    </a:p>
                  </a:txBody>
                  <a:tcPr marL="156456" marR="156456"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6544">
                <a:tc>
                  <a:txBody>
                    <a:bodyPr/>
                    <a:lstStyle/>
                    <a:p>
                      <a:pPr algn="r"/>
                      <a:r>
                        <a:rPr lang="en-US" sz="2400" dirty="0"/>
                        <a:t>Y</a:t>
                      </a:r>
                    </a:p>
                  </a:txBody>
                  <a:tcPr marL="156456" marR="156456" anchor="ctr">
                    <a:lnR w="12700" cap="flat" cmpd="sng" algn="ctr">
                      <a:solidFill>
                        <a:schemeClr val="tx1"/>
                      </a:solidFill>
                      <a:prstDash val="solid"/>
                      <a:round/>
                      <a:headEnd type="none" w="med" len="med"/>
                      <a:tailEnd type="none" w="med" len="med"/>
                    </a:lnR>
                  </a:tcPr>
                </a:tc>
                <a:tc>
                  <a:txBody>
                    <a:bodyPr/>
                    <a:lstStyle/>
                    <a:p>
                      <a:pPr algn="ctr"/>
                      <a:r>
                        <a:rPr lang="en-US" sz="2400" dirty="0"/>
                        <a:t>YY</a:t>
                      </a:r>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6544">
                <a:tc>
                  <a:txBody>
                    <a:bodyPr/>
                    <a:lstStyle/>
                    <a:p>
                      <a:pPr algn="r"/>
                      <a:r>
                        <a:rPr lang="en-US" sz="2400" dirty="0"/>
                        <a:t>y</a:t>
                      </a:r>
                    </a:p>
                  </a:txBody>
                  <a:tcPr marL="156456" marR="156456" anchor="ctr">
                    <a:lnR w="12700" cap="flat" cmpd="sng" algn="ctr">
                      <a:solidFill>
                        <a:schemeClr val="tx1"/>
                      </a:solidFill>
                      <a:prstDash val="solid"/>
                      <a:round/>
                      <a:headEnd type="none" w="med" len="med"/>
                      <a:tailEnd type="none" w="med" len="med"/>
                    </a:lnR>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t>yy</a:t>
                      </a:r>
                      <a:endParaRPr lang="en-US" sz="2400" dirty="0"/>
                    </a:p>
                  </a:txBody>
                  <a:tcPr marL="156456" marR="1564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Reviewing Mendel’s Results</a:t>
            </a:r>
          </a:p>
        </p:txBody>
      </p:sp>
      <p:sp>
        <p:nvSpPr>
          <p:cNvPr id="8" name="Content Placeholder 7"/>
          <p:cNvSpPr>
            <a:spLocks noGrp="1"/>
          </p:cNvSpPr>
          <p:nvPr>
            <p:ph sz="quarter" idx="1"/>
          </p:nvPr>
        </p:nvSpPr>
        <p:spPr>
          <a:xfrm>
            <a:off x="609600" y="1295400"/>
            <a:ext cx="3886200" cy="4953000"/>
          </a:xfrm>
        </p:spPr>
        <p:txBody>
          <a:bodyPr>
            <a:normAutofit/>
          </a:bodyPr>
          <a:lstStyle/>
          <a:p>
            <a:r>
              <a:rPr lang="en-US" sz="2800" dirty="0"/>
              <a:t>F2 generation self-fertilized</a:t>
            </a:r>
          </a:p>
          <a:p>
            <a:pPr marL="0" indent="0">
              <a:buNone/>
            </a:pPr>
            <a:endParaRPr lang="en-US" sz="2800" dirty="0"/>
          </a:p>
          <a:p>
            <a:r>
              <a:rPr lang="en-US" sz="2800" dirty="0"/>
              <a:t>Rediscovery of pure lines</a:t>
            </a:r>
          </a:p>
        </p:txBody>
      </p:sp>
      <p:pic>
        <p:nvPicPr>
          <p:cNvPr id="3" name="Picture 2"/>
          <p:cNvPicPr>
            <a:picLocks noChangeAspect="1"/>
          </p:cNvPicPr>
          <p:nvPr/>
        </p:nvPicPr>
        <p:blipFill>
          <a:blip r:embed="rId3"/>
          <a:stretch>
            <a:fillRect/>
          </a:stretch>
        </p:blipFill>
        <p:spPr>
          <a:xfrm>
            <a:off x="4191000" y="1447800"/>
            <a:ext cx="7534275" cy="4564707"/>
          </a:xfrm>
          <a:prstGeom prst="rect">
            <a:avLst/>
          </a:prstGeom>
        </p:spPr>
      </p:pic>
    </p:spTree>
    <p:extLst>
      <p:ext uri="{BB962C8B-B14F-4D97-AF65-F5344CB8AC3E}">
        <p14:creationId xmlns:p14="http://schemas.microsoft.com/office/powerpoint/2010/main" val="135711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Mendel’s Findings</a:t>
            </a:r>
          </a:p>
        </p:txBody>
      </p:sp>
      <p:sp>
        <p:nvSpPr>
          <p:cNvPr id="5" name="Content Placeholder 4"/>
          <p:cNvSpPr>
            <a:spLocks noGrp="1"/>
          </p:cNvSpPr>
          <p:nvPr>
            <p:ph sz="quarter" idx="1"/>
          </p:nvPr>
        </p:nvSpPr>
        <p:spPr>
          <a:xfrm>
            <a:off x="609600" y="1219200"/>
            <a:ext cx="11353800" cy="5105400"/>
          </a:xfrm>
        </p:spPr>
        <p:txBody>
          <a:bodyPr>
            <a:noAutofit/>
          </a:bodyPr>
          <a:lstStyle/>
          <a:p>
            <a:pPr marL="231775" indent="-231775">
              <a:buClr>
                <a:schemeClr val="accent2"/>
              </a:buClr>
              <a:buSzPct val="95000"/>
              <a:buAutoNum type="arabicPeriod"/>
            </a:pPr>
            <a:r>
              <a:rPr lang="en-US" sz="2400" dirty="0"/>
              <a:t>Peas have two versions, or alleles, of each gene</a:t>
            </a:r>
          </a:p>
          <a:p>
            <a:pPr lvl="1">
              <a:spcBef>
                <a:spcPts val="0"/>
              </a:spcBef>
              <a:spcAft>
                <a:spcPts val="1800"/>
              </a:spcAft>
              <a:buSzPct val="95000"/>
            </a:pPr>
            <a:r>
              <a:rPr lang="en-US" sz="2200" dirty="0"/>
              <a:t>This is also true for many other organisms</a:t>
            </a:r>
          </a:p>
          <a:p>
            <a:pPr marL="231775" indent="-231775">
              <a:buClr>
                <a:schemeClr val="accent2"/>
              </a:buClr>
              <a:buSzPct val="95000"/>
              <a:buAutoNum type="arabicPeriod"/>
            </a:pPr>
            <a:r>
              <a:rPr lang="en-US" sz="2400" dirty="0"/>
              <a:t>Alleles do not blend together</a:t>
            </a:r>
          </a:p>
          <a:p>
            <a:pPr lvl="1">
              <a:spcBef>
                <a:spcPts val="0"/>
              </a:spcBef>
              <a:spcAft>
                <a:spcPts val="1800"/>
              </a:spcAft>
              <a:buSzPct val="95000"/>
            </a:pPr>
            <a:r>
              <a:rPr lang="en-US" sz="2200" dirty="0"/>
              <a:t>The hereditary determinants maintain their integrity from generation to generation</a:t>
            </a:r>
          </a:p>
          <a:p>
            <a:pPr marL="231775" indent="-231775">
              <a:buClr>
                <a:schemeClr val="accent2"/>
              </a:buClr>
              <a:buSzPct val="95000"/>
              <a:buAutoNum type="arabicPeriod"/>
            </a:pPr>
            <a:r>
              <a:rPr lang="en-US" sz="2400" dirty="0"/>
              <a:t>Each gamete contains one allele of each gene</a:t>
            </a:r>
          </a:p>
          <a:p>
            <a:pPr lvl="1">
              <a:spcBef>
                <a:spcPts val="0"/>
              </a:spcBef>
              <a:spcAft>
                <a:spcPts val="1800"/>
              </a:spcAft>
              <a:buSzPct val="95000"/>
            </a:pPr>
            <a:r>
              <a:rPr lang="en-US" sz="2200" b="1" dirty="0"/>
              <a:t>Law of segregation</a:t>
            </a:r>
            <a:endParaRPr lang="en-US" sz="2200" dirty="0"/>
          </a:p>
          <a:p>
            <a:pPr marL="231775" indent="-231775">
              <a:buClr>
                <a:schemeClr val="accent2"/>
              </a:buClr>
              <a:buSzPct val="95000"/>
              <a:buAutoNum type="arabicPeriod"/>
            </a:pPr>
            <a:r>
              <a:rPr lang="en-US" sz="2400" dirty="0"/>
              <a:t>Males and females contribute equally to the genotype of the offspring </a:t>
            </a:r>
          </a:p>
          <a:p>
            <a:pPr lvl="1">
              <a:spcBef>
                <a:spcPts val="0"/>
              </a:spcBef>
              <a:spcAft>
                <a:spcPts val="1800"/>
              </a:spcAft>
              <a:buSzPct val="95000"/>
            </a:pPr>
            <a:r>
              <a:rPr lang="en-US" sz="2200" dirty="0"/>
              <a:t>When gametes fuse together the offspring has one allele from each parent per gene</a:t>
            </a:r>
          </a:p>
          <a:p>
            <a:pPr marL="231775" indent="-231775">
              <a:buClr>
                <a:schemeClr val="accent2"/>
              </a:buClr>
              <a:buSzPct val="95000"/>
              <a:buAutoNum type="arabicPeriod"/>
            </a:pPr>
            <a:r>
              <a:rPr lang="en-US" sz="2400" dirty="0"/>
              <a:t>Some alleles are dominant to other alleles</a:t>
            </a:r>
          </a:p>
          <a:p>
            <a:pPr lvl="1">
              <a:spcBef>
                <a:spcPts val="0"/>
              </a:spcBef>
              <a:buSzPct val="95000"/>
            </a:pPr>
            <a:r>
              <a:rPr lang="en-US" sz="2200" dirty="0"/>
              <a:t>When dominant and recessive alleles are found together, the phenotype will be that of the dominant allele  </a:t>
            </a:r>
          </a:p>
          <a:p>
            <a:pPr marL="0" indent="0">
              <a:spcBef>
                <a:spcPts val="0"/>
              </a:spcBef>
              <a:buClr>
                <a:schemeClr val="accent2"/>
              </a:buClr>
              <a:buSzPct val="95000"/>
              <a:buNone/>
            </a:pPr>
            <a:r>
              <a:rPr lang="en-US" sz="2000" dirty="0"/>
              <a:t>	</a:t>
            </a:r>
          </a:p>
          <a:p>
            <a:pPr marL="231775" indent="-231775">
              <a:buClr>
                <a:schemeClr val="accent2"/>
              </a:buClr>
              <a:buSzPct val="95000"/>
              <a:buAutoNum type="arabicPeriod"/>
            </a:pPr>
            <a:endParaRPr lang="en-US" sz="2000" dirty="0"/>
          </a:p>
        </p:txBody>
      </p:sp>
    </p:spTree>
    <p:extLst>
      <p:ext uri="{BB962C8B-B14F-4D97-AF65-F5344CB8AC3E}">
        <p14:creationId xmlns:p14="http://schemas.microsoft.com/office/powerpoint/2010/main" val="310680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Mendel’s Law of Segregation</a:t>
            </a:r>
          </a:p>
        </p:txBody>
      </p:sp>
      <p:sp>
        <p:nvSpPr>
          <p:cNvPr id="3" name="Content Placeholder 2"/>
          <p:cNvSpPr>
            <a:spLocks noGrp="1"/>
          </p:cNvSpPr>
          <p:nvPr>
            <p:ph sz="quarter" idx="1"/>
          </p:nvPr>
        </p:nvSpPr>
        <p:spPr>
          <a:xfrm>
            <a:off x="621632" y="1371600"/>
            <a:ext cx="4864768" cy="4876800"/>
          </a:xfrm>
        </p:spPr>
        <p:txBody>
          <a:bodyPr>
            <a:normAutofit/>
          </a:bodyPr>
          <a:lstStyle/>
          <a:p>
            <a:pPr marL="0" lvl="1" indent="0">
              <a:spcBef>
                <a:spcPts val="600"/>
              </a:spcBef>
              <a:buClr>
                <a:schemeClr val="accent1"/>
              </a:buClr>
              <a:buNone/>
            </a:pPr>
            <a:r>
              <a:rPr lang="en-US" sz="2800" b="1" dirty="0">
                <a:solidFill>
                  <a:schemeClr val="tx1"/>
                </a:solidFill>
              </a:rPr>
              <a:t>Law of segregation: </a:t>
            </a:r>
            <a:r>
              <a:rPr lang="en-US" sz="2800" dirty="0">
                <a:solidFill>
                  <a:schemeClr val="tx1"/>
                </a:solidFill>
              </a:rPr>
              <a:t>alleles of each gene segregate during formation of gametes (meiosis)</a:t>
            </a:r>
          </a:p>
          <a:p>
            <a:pPr marL="457200" lvl="1" indent="-171450">
              <a:spcBef>
                <a:spcPts val="600"/>
              </a:spcBef>
              <a:buClr>
                <a:schemeClr val="accent1"/>
              </a:buClr>
            </a:pPr>
            <a:r>
              <a:rPr lang="en-US" sz="2400" dirty="0">
                <a:solidFill>
                  <a:schemeClr val="tx1"/>
                </a:solidFill>
              </a:rPr>
              <a:t>Egg and sperm carry </a:t>
            </a:r>
            <a:r>
              <a:rPr lang="en-US" sz="2400" b="1" dirty="0">
                <a:solidFill>
                  <a:schemeClr val="tx1"/>
                </a:solidFill>
              </a:rPr>
              <a:t>__________</a:t>
            </a:r>
            <a:r>
              <a:rPr lang="en-US" sz="2400" u="sng" dirty="0">
                <a:solidFill>
                  <a:schemeClr val="tx1"/>
                </a:solidFill>
              </a:rPr>
              <a:t> </a:t>
            </a:r>
            <a:r>
              <a:rPr lang="en-US" sz="2400" dirty="0">
                <a:solidFill>
                  <a:schemeClr val="tx1"/>
                </a:solidFill>
              </a:rPr>
              <a:t>copy of each gene</a:t>
            </a:r>
          </a:p>
          <a:p>
            <a:endParaRPr lang="en-US" sz="4000" dirty="0"/>
          </a:p>
        </p:txBody>
      </p:sp>
      <p:pic>
        <p:nvPicPr>
          <p:cNvPr id="4" name="Picture 3"/>
          <p:cNvPicPr>
            <a:picLocks noChangeAspect="1"/>
          </p:cNvPicPr>
          <p:nvPr/>
        </p:nvPicPr>
        <p:blipFill>
          <a:blip r:embed="rId3"/>
          <a:stretch>
            <a:fillRect/>
          </a:stretch>
        </p:blipFill>
        <p:spPr>
          <a:xfrm>
            <a:off x="6553200" y="1167064"/>
            <a:ext cx="3930755" cy="5147592"/>
          </a:xfrm>
          <a:prstGeom prst="rect">
            <a:avLst/>
          </a:prstGeom>
        </p:spPr>
      </p:pic>
    </p:spTree>
    <p:extLst>
      <p:ext uri="{BB962C8B-B14F-4D97-AF65-F5344CB8AC3E}">
        <p14:creationId xmlns:p14="http://schemas.microsoft.com/office/powerpoint/2010/main" val="401031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Check your Understanding</a:t>
            </a:r>
          </a:p>
        </p:txBody>
      </p:sp>
      <p:sp>
        <p:nvSpPr>
          <p:cNvPr id="6" name="Content Placeholder 5"/>
          <p:cNvSpPr>
            <a:spLocks noGrp="1"/>
          </p:cNvSpPr>
          <p:nvPr>
            <p:ph sz="quarter" idx="1"/>
          </p:nvPr>
        </p:nvSpPr>
        <p:spPr/>
        <p:txBody>
          <a:bodyPr/>
          <a:lstStyle/>
          <a:p>
            <a:pPr marL="2690813" indent="-2690813">
              <a:buNone/>
            </a:pPr>
            <a:r>
              <a:rPr lang="en-US" sz="3200" dirty="0"/>
              <a:t>1. True or False: each sex cell (egg or sperm) contains two copies of a each gene</a:t>
            </a:r>
          </a:p>
          <a:p>
            <a:pPr marL="0" indent="0">
              <a:buNone/>
            </a:pPr>
            <a:endParaRPr lang="en-US" dirty="0"/>
          </a:p>
          <a:p>
            <a:pPr marL="2625725" indent="-2625725">
              <a:buNone/>
            </a:pPr>
            <a:r>
              <a:rPr lang="en-US" sz="3200" dirty="0"/>
              <a:t>2. True or False: an individual with a dominant phenotype must be homozygous dominant for that particular trait</a:t>
            </a:r>
          </a:p>
          <a:p>
            <a:pPr marL="2625725" indent="-2625725">
              <a:buNone/>
            </a:pPr>
            <a:endParaRPr lang="en-US" sz="3200" dirty="0"/>
          </a:p>
          <a:p>
            <a:pPr marL="2625725" indent="-2625725">
              <a:buNone/>
            </a:pPr>
            <a:r>
              <a:rPr lang="en-US" sz="3200" dirty="0"/>
              <a:t>3. True or False: recessive alleles are only expressed when both parents contribute the recessive gene</a:t>
            </a:r>
          </a:p>
        </p:txBody>
      </p:sp>
    </p:spTree>
    <p:extLst>
      <p:ext uri="{BB962C8B-B14F-4D97-AF65-F5344CB8AC3E}">
        <p14:creationId xmlns:p14="http://schemas.microsoft.com/office/powerpoint/2010/main" val="42537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Father of Genetics</a:t>
            </a:r>
          </a:p>
        </p:txBody>
      </p:sp>
      <p:sp>
        <p:nvSpPr>
          <p:cNvPr id="3" name="Content Placeholder 2"/>
          <p:cNvSpPr>
            <a:spLocks noGrp="1"/>
          </p:cNvSpPr>
          <p:nvPr>
            <p:ph sz="quarter" idx="1"/>
          </p:nvPr>
        </p:nvSpPr>
        <p:spPr>
          <a:xfrm>
            <a:off x="609600" y="1219200"/>
            <a:ext cx="6400800" cy="4937760"/>
          </a:xfrm>
        </p:spPr>
        <p:txBody>
          <a:bodyPr>
            <a:normAutofit/>
          </a:bodyPr>
          <a:lstStyle/>
          <a:p>
            <a:pPr>
              <a:buNone/>
            </a:pPr>
            <a:r>
              <a:rPr lang="en-US" sz="3200" dirty="0" err="1"/>
              <a:t>Gregor</a:t>
            </a:r>
            <a:r>
              <a:rPr lang="en-US" sz="3200" dirty="0"/>
              <a:t> Mendel (1822 – 1884)</a:t>
            </a:r>
          </a:p>
          <a:p>
            <a:pPr>
              <a:buNone/>
            </a:pPr>
            <a:endParaRPr lang="en-US" sz="1600" dirty="0"/>
          </a:p>
          <a:p>
            <a:pPr>
              <a:spcAft>
                <a:spcPts val="1800"/>
              </a:spcAft>
            </a:pPr>
            <a:r>
              <a:rPr lang="en-US" sz="2800" dirty="0"/>
              <a:t>Austrian monk</a:t>
            </a:r>
          </a:p>
          <a:p>
            <a:pPr>
              <a:spcAft>
                <a:spcPts val="600"/>
              </a:spcAft>
            </a:pPr>
            <a:r>
              <a:rPr lang="en-US" sz="2800" dirty="0"/>
              <a:t>Inheritance of traits in pea plants</a:t>
            </a:r>
          </a:p>
          <a:p>
            <a:pPr lvl="1">
              <a:spcAft>
                <a:spcPts val="1800"/>
              </a:spcAft>
            </a:pPr>
            <a:r>
              <a:rPr lang="en-US" sz="2400" dirty="0"/>
              <a:t>Model organism</a:t>
            </a:r>
          </a:p>
          <a:p>
            <a:pPr>
              <a:spcAft>
                <a:spcPts val="1800"/>
              </a:spcAft>
            </a:pPr>
            <a:r>
              <a:rPr lang="en-US" sz="2800" dirty="0"/>
              <a:t>Tested leading hypothesis of blended inheritance</a:t>
            </a:r>
          </a:p>
          <a:p>
            <a:pPr>
              <a:spcAft>
                <a:spcPts val="1800"/>
              </a:spcAft>
            </a:pPr>
            <a:r>
              <a:rPr lang="en-US" sz="2800" dirty="0"/>
              <a:t>Credit for discovery came after his death</a:t>
            </a:r>
          </a:p>
        </p:txBody>
      </p:sp>
      <p:pic>
        <p:nvPicPr>
          <p:cNvPr id="1026" name="Picture 2"/>
          <p:cNvPicPr>
            <a:picLocks noChangeAspect="1" noChangeArrowheads="1"/>
          </p:cNvPicPr>
          <p:nvPr/>
        </p:nvPicPr>
        <p:blipFill>
          <a:blip r:embed="rId3" cstate="print"/>
          <a:srcRect/>
          <a:stretch>
            <a:fillRect/>
          </a:stretch>
        </p:blipFill>
        <p:spPr bwMode="auto">
          <a:xfrm>
            <a:off x="8077200" y="1447800"/>
            <a:ext cx="3505200" cy="461660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Check your Understanding</a:t>
            </a:r>
          </a:p>
        </p:txBody>
      </p:sp>
      <p:sp>
        <p:nvSpPr>
          <p:cNvPr id="6" name="Content Placeholder 5"/>
          <p:cNvSpPr>
            <a:spLocks noGrp="1"/>
          </p:cNvSpPr>
          <p:nvPr>
            <p:ph sz="quarter" idx="1"/>
          </p:nvPr>
        </p:nvSpPr>
        <p:spPr>
          <a:xfrm>
            <a:off x="609600" y="1219200"/>
            <a:ext cx="10972800" cy="1295400"/>
          </a:xfrm>
        </p:spPr>
        <p:txBody>
          <a:bodyPr/>
          <a:lstStyle/>
          <a:p>
            <a:pPr marL="0" indent="0">
              <a:buNone/>
            </a:pPr>
            <a:r>
              <a:rPr lang="en-US" dirty="0"/>
              <a:t>Perform a cross between a man with brown eyes (BB) and a woman with blue eyes (bb). Brown eyes are a dominant trait and blue eyes are a recessive trait. How many of their children will have blue eyes?</a:t>
            </a:r>
          </a:p>
        </p:txBody>
      </p:sp>
      <p:graphicFrame>
        <p:nvGraphicFramePr>
          <p:cNvPr id="4" name="Content Placeholder 1"/>
          <p:cNvGraphicFramePr>
            <a:graphicFrameLocks/>
          </p:cNvGraphicFramePr>
          <p:nvPr>
            <p:extLst>
              <p:ext uri="{D42A27DB-BD31-4B8C-83A1-F6EECF244321}">
                <p14:modId xmlns:p14="http://schemas.microsoft.com/office/powerpoint/2010/main" val="3356127820"/>
              </p:ext>
            </p:extLst>
          </p:nvPr>
        </p:nvGraphicFramePr>
        <p:xfrm>
          <a:off x="4267200" y="3200400"/>
          <a:ext cx="2743200" cy="2667000"/>
        </p:xfrm>
        <a:graphic>
          <a:graphicData uri="http://schemas.openxmlformats.org/drawingml/2006/table">
            <a:tbl>
              <a:tblPr firstRow="1" bandRow="1">
                <a:effectLst/>
                <a:tableStyleId>{5940675A-B579-460E-94D1-54222C63F5DA}</a:tableStyleId>
              </a:tblPr>
              <a:tblGrid>
                <a:gridCol w="1371600">
                  <a:extLst>
                    <a:ext uri="{9D8B030D-6E8A-4147-A177-3AD203B41FA5}">
                      <a16:colId xmlns:a16="http://schemas.microsoft.com/office/drawing/2014/main" val="1963680607"/>
                    </a:ext>
                  </a:extLst>
                </a:gridCol>
                <a:gridCol w="1371600">
                  <a:extLst>
                    <a:ext uri="{9D8B030D-6E8A-4147-A177-3AD203B41FA5}">
                      <a16:colId xmlns:a16="http://schemas.microsoft.com/office/drawing/2014/main" val="496814287"/>
                    </a:ext>
                  </a:extLst>
                </a:gridCol>
              </a:tblGrid>
              <a:tr h="1333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408032"/>
                  </a:ext>
                </a:extLst>
              </a:tr>
              <a:tr h="13335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981358"/>
                  </a:ext>
                </a:extLst>
              </a:tr>
            </a:tbl>
          </a:graphicData>
        </a:graphic>
      </p:graphicFrame>
    </p:spTree>
    <p:extLst>
      <p:ext uri="{BB962C8B-B14F-4D97-AF65-F5344CB8AC3E}">
        <p14:creationId xmlns:p14="http://schemas.microsoft.com/office/powerpoint/2010/main" val="382065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Check your Understanding</a:t>
            </a:r>
          </a:p>
        </p:txBody>
      </p:sp>
      <p:sp>
        <p:nvSpPr>
          <p:cNvPr id="6" name="Content Placeholder 5"/>
          <p:cNvSpPr>
            <a:spLocks noGrp="1"/>
          </p:cNvSpPr>
          <p:nvPr>
            <p:ph sz="quarter" idx="1"/>
          </p:nvPr>
        </p:nvSpPr>
        <p:spPr>
          <a:xfrm>
            <a:off x="609600" y="1219200"/>
            <a:ext cx="10972800" cy="1295400"/>
          </a:xfrm>
        </p:spPr>
        <p:txBody>
          <a:bodyPr/>
          <a:lstStyle/>
          <a:p>
            <a:pPr marL="0" indent="0">
              <a:buNone/>
            </a:pPr>
            <a:r>
              <a:rPr lang="en-US" dirty="0"/>
              <a:t>Perform a cross between a man and a woman who are both heterozygous for eye color. Brown eyes are a dominant trait (B) and blue eyes are a recessive trait (b). How many of their children will have blue eyes?</a:t>
            </a:r>
          </a:p>
        </p:txBody>
      </p:sp>
      <p:graphicFrame>
        <p:nvGraphicFramePr>
          <p:cNvPr id="4" name="Content Placeholder 1"/>
          <p:cNvGraphicFramePr>
            <a:graphicFrameLocks/>
          </p:cNvGraphicFramePr>
          <p:nvPr>
            <p:extLst>
              <p:ext uri="{D42A27DB-BD31-4B8C-83A1-F6EECF244321}">
                <p14:modId xmlns:p14="http://schemas.microsoft.com/office/powerpoint/2010/main" val="237034952"/>
              </p:ext>
            </p:extLst>
          </p:nvPr>
        </p:nvGraphicFramePr>
        <p:xfrm>
          <a:off x="4114800" y="3124200"/>
          <a:ext cx="2743200" cy="2667000"/>
        </p:xfrm>
        <a:graphic>
          <a:graphicData uri="http://schemas.openxmlformats.org/drawingml/2006/table">
            <a:tbl>
              <a:tblPr firstRow="1" bandRow="1">
                <a:effectLst/>
                <a:tableStyleId>{5940675A-B579-460E-94D1-54222C63F5DA}</a:tableStyleId>
              </a:tblPr>
              <a:tblGrid>
                <a:gridCol w="1371600">
                  <a:extLst>
                    <a:ext uri="{9D8B030D-6E8A-4147-A177-3AD203B41FA5}">
                      <a16:colId xmlns:a16="http://schemas.microsoft.com/office/drawing/2014/main" val="1963680607"/>
                    </a:ext>
                  </a:extLst>
                </a:gridCol>
                <a:gridCol w="1371600">
                  <a:extLst>
                    <a:ext uri="{9D8B030D-6E8A-4147-A177-3AD203B41FA5}">
                      <a16:colId xmlns:a16="http://schemas.microsoft.com/office/drawing/2014/main" val="496814287"/>
                    </a:ext>
                  </a:extLst>
                </a:gridCol>
              </a:tblGrid>
              <a:tr h="1333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408032"/>
                  </a:ext>
                </a:extLst>
              </a:tr>
              <a:tr h="1333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981358"/>
                  </a:ext>
                </a:extLst>
              </a:tr>
            </a:tbl>
          </a:graphicData>
        </a:graphic>
      </p:graphicFrame>
    </p:spTree>
    <p:extLst>
      <p:ext uri="{BB962C8B-B14F-4D97-AF65-F5344CB8AC3E}">
        <p14:creationId xmlns:p14="http://schemas.microsoft.com/office/powerpoint/2010/main" val="68943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Check your Understanding</a:t>
            </a: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1946444624"/>
              </p:ext>
            </p:extLst>
          </p:nvPr>
        </p:nvGraphicFramePr>
        <p:xfrm>
          <a:off x="2514600" y="3429000"/>
          <a:ext cx="2438400" cy="2438400"/>
        </p:xfrm>
        <a:graphic>
          <a:graphicData uri="http://schemas.openxmlformats.org/drawingml/2006/table">
            <a:tbl>
              <a:tblPr firstRow="1" bandRow="1">
                <a:effectLst/>
                <a:tableStyleId>{5940675A-B579-460E-94D1-54222C63F5DA}</a:tableStyleId>
              </a:tblPr>
              <a:tblGrid>
                <a:gridCol w="1219200">
                  <a:extLst>
                    <a:ext uri="{9D8B030D-6E8A-4147-A177-3AD203B41FA5}">
                      <a16:colId xmlns:a16="http://schemas.microsoft.com/office/drawing/2014/main" val="1963680607"/>
                    </a:ext>
                  </a:extLst>
                </a:gridCol>
                <a:gridCol w="1219200">
                  <a:extLst>
                    <a:ext uri="{9D8B030D-6E8A-4147-A177-3AD203B41FA5}">
                      <a16:colId xmlns:a16="http://schemas.microsoft.com/office/drawing/2014/main" val="496814287"/>
                    </a:ext>
                  </a:extLst>
                </a:gridCol>
              </a:tblGrid>
              <a:tr h="1219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408032"/>
                  </a:ext>
                </a:extLst>
              </a:tr>
              <a:tr h="1219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981358"/>
                  </a:ext>
                </a:extLst>
              </a:tr>
            </a:tbl>
          </a:graphicData>
        </a:graphic>
      </p:graphicFrame>
      <p:sp>
        <p:nvSpPr>
          <p:cNvPr id="3" name="TextBox 2"/>
          <p:cNvSpPr txBox="1"/>
          <p:nvPr/>
        </p:nvSpPr>
        <p:spPr>
          <a:xfrm>
            <a:off x="457200" y="1288703"/>
            <a:ext cx="10972800" cy="1292662"/>
          </a:xfrm>
          <a:prstGeom prst="rect">
            <a:avLst/>
          </a:prstGeom>
          <a:noFill/>
        </p:spPr>
        <p:txBody>
          <a:bodyPr wrap="square" rtlCol="0">
            <a:spAutoFit/>
          </a:bodyPr>
          <a:lstStyle/>
          <a:p>
            <a:r>
              <a:rPr lang="en-US" sz="2600" dirty="0"/>
              <a:t>Provide the genotypic ratio and phenotypic ratio for a cross between a man with blond hair, and a women with black hair who is a carrier of the blond allele. Blond hair is a recessive trait.</a:t>
            </a:r>
          </a:p>
        </p:txBody>
      </p:sp>
      <p:sp>
        <p:nvSpPr>
          <p:cNvPr id="4" name="TextBox 3"/>
          <p:cNvSpPr txBox="1"/>
          <p:nvPr/>
        </p:nvSpPr>
        <p:spPr>
          <a:xfrm>
            <a:off x="7058297" y="4038600"/>
            <a:ext cx="4495800" cy="1384995"/>
          </a:xfrm>
          <a:prstGeom prst="rect">
            <a:avLst/>
          </a:prstGeom>
          <a:noFill/>
        </p:spPr>
        <p:txBody>
          <a:bodyPr wrap="square" rtlCol="0">
            <a:spAutoFit/>
          </a:bodyPr>
          <a:lstStyle/>
          <a:p>
            <a:r>
              <a:rPr lang="en-US" sz="2800" dirty="0"/>
              <a:t>Genotypic ratio: </a:t>
            </a:r>
          </a:p>
          <a:p>
            <a:endParaRPr lang="en-US" sz="2800" dirty="0"/>
          </a:p>
          <a:p>
            <a:r>
              <a:rPr lang="en-US" sz="2800" dirty="0"/>
              <a:t>Phenotypic ratio:</a:t>
            </a:r>
          </a:p>
        </p:txBody>
      </p:sp>
    </p:spTree>
    <p:extLst>
      <p:ext uri="{BB962C8B-B14F-4D97-AF65-F5344CB8AC3E}">
        <p14:creationId xmlns:p14="http://schemas.microsoft.com/office/powerpoint/2010/main" val="137326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763000" cy="990600"/>
          </a:xfrm>
        </p:spPr>
        <p:txBody>
          <a:bodyPr>
            <a:noAutofit/>
          </a:bodyPr>
          <a:lstStyle/>
          <a:p>
            <a:r>
              <a:rPr lang="en-US" sz="4000" dirty="0"/>
              <a:t>Monohybrid and Dihybrid Crosses</a:t>
            </a:r>
          </a:p>
        </p:txBody>
      </p:sp>
      <p:sp>
        <p:nvSpPr>
          <p:cNvPr id="3" name="Content Placeholder 2"/>
          <p:cNvSpPr>
            <a:spLocks noGrp="1"/>
          </p:cNvSpPr>
          <p:nvPr>
            <p:ph sz="quarter" idx="1"/>
          </p:nvPr>
        </p:nvSpPr>
        <p:spPr>
          <a:xfrm>
            <a:off x="533400" y="1370598"/>
            <a:ext cx="5470464" cy="4937760"/>
          </a:xfrm>
        </p:spPr>
        <p:txBody>
          <a:bodyPr>
            <a:normAutofit/>
          </a:bodyPr>
          <a:lstStyle/>
          <a:p>
            <a:r>
              <a:rPr lang="en-US" sz="2800" b="1" dirty="0"/>
              <a:t>Monohybrid cross</a:t>
            </a:r>
            <a:r>
              <a:rPr lang="en-US" sz="2800" dirty="0"/>
              <a:t>: a cross between parents that are heterozygous for a single gene</a:t>
            </a:r>
          </a:p>
          <a:p>
            <a:pPr lvl="1"/>
            <a:r>
              <a:rPr lang="en-US" sz="2400" dirty="0"/>
              <a:t>Phenotypic ratio = ____</a:t>
            </a:r>
          </a:p>
          <a:p>
            <a:pPr lvl="1"/>
            <a:r>
              <a:rPr lang="en-US" sz="2400" dirty="0"/>
              <a:t>Genotypic ratio = _____</a:t>
            </a:r>
          </a:p>
          <a:p>
            <a:pPr marL="274320" lvl="1" indent="0">
              <a:buNone/>
            </a:pPr>
            <a:endParaRPr lang="en-US" dirty="0"/>
          </a:p>
          <a:p>
            <a:r>
              <a:rPr lang="en-US" sz="2800" b="1" dirty="0"/>
              <a:t>Dihybrid cross</a:t>
            </a:r>
            <a:r>
              <a:rPr lang="en-US" sz="2800" dirty="0"/>
              <a:t>: a genetic cross between parents that are heterozygous for two genes </a:t>
            </a:r>
          </a:p>
          <a:p>
            <a:pPr lvl="1"/>
            <a:r>
              <a:rPr lang="en-US" sz="2400" dirty="0"/>
              <a:t>Phenotypic ratio = ________</a:t>
            </a:r>
          </a:p>
          <a:p>
            <a:pPr lvl="1"/>
            <a:r>
              <a:rPr lang="en-US" sz="2400" dirty="0"/>
              <a:t>Genotypic ration = 1:2:2:1:4:2:1:2:1</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0" y="1447800"/>
            <a:ext cx="1779882" cy="1933876"/>
          </a:xfrm>
          <a:prstGeom prst="rect">
            <a:avLst/>
          </a:prstGeom>
        </p:spPr>
      </p:pic>
      <p:pic>
        <p:nvPicPr>
          <p:cNvPr id="5" name="Picture 4"/>
          <p:cNvPicPr>
            <a:picLocks noChangeAspect="1"/>
          </p:cNvPicPr>
          <p:nvPr/>
        </p:nvPicPr>
        <p:blipFill>
          <a:blip r:embed="rId3"/>
          <a:stretch>
            <a:fillRect/>
          </a:stretch>
        </p:blipFill>
        <p:spPr>
          <a:xfrm>
            <a:off x="7982739" y="3676048"/>
            <a:ext cx="3065257" cy="2667602"/>
          </a:xfrm>
          <a:prstGeom prst="rect">
            <a:avLst/>
          </a:prstGeom>
        </p:spPr>
      </p:pic>
      <p:sp>
        <p:nvSpPr>
          <p:cNvPr id="6" name="TextBox 5"/>
          <p:cNvSpPr txBox="1"/>
          <p:nvPr/>
        </p:nvSpPr>
        <p:spPr>
          <a:xfrm>
            <a:off x="9102891" y="1110114"/>
            <a:ext cx="1981200" cy="381000"/>
          </a:xfrm>
          <a:prstGeom prst="rect">
            <a:avLst/>
          </a:prstGeom>
          <a:noFill/>
        </p:spPr>
        <p:txBody>
          <a:bodyPr wrap="square" rtlCol="0">
            <a:spAutoFit/>
          </a:bodyPr>
          <a:lstStyle/>
          <a:p>
            <a:r>
              <a:rPr lang="en-US" dirty="0"/>
              <a:t>Male Genotype</a:t>
            </a:r>
          </a:p>
        </p:txBody>
      </p:sp>
      <p:sp>
        <p:nvSpPr>
          <p:cNvPr id="7" name="TextBox 6"/>
          <p:cNvSpPr txBox="1"/>
          <p:nvPr/>
        </p:nvSpPr>
        <p:spPr>
          <a:xfrm rot="16200000">
            <a:off x="7702428" y="2100714"/>
            <a:ext cx="1981200" cy="381000"/>
          </a:xfrm>
          <a:prstGeom prst="rect">
            <a:avLst/>
          </a:prstGeom>
          <a:noFill/>
        </p:spPr>
        <p:txBody>
          <a:bodyPr wrap="square" rtlCol="0">
            <a:spAutoFit/>
          </a:bodyPr>
          <a:lstStyle/>
          <a:p>
            <a:r>
              <a:rPr lang="en-US" dirty="0"/>
              <a:t>Female Genotype</a:t>
            </a:r>
          </a:p>
        </p:txBody>
      </p:sp>
      <p:sp>
        <p:nvSpPr>
          <p:cNvPr id="8" name="TextBox 7"/>
          <p:cNvSpPr txBox="1"/>
          <p:nvPr/>
        </p:nvSpPr>
        <p:spPr>
          <a:xfrm>
            <a:off x="6059799" y="2091159"/>
            <a:ext cx="2298456" cy="400110"/>
          </a:xfrm>
          <a:prstGeom prst="rect">
            <a:avLst/>
          </a:prstGeom>
          <a:noFill/>
        </p:spPr>
        <p:txBody>
          <a:bodyPr wrap="square" rtlCol="0">
            <a:spAutoFit/>
          </a:bodyPr>
          <a:lstStyle/>
          <a:p>
            <a:r>
              <a:rPr lang="en-US" sz="2000" dirty="0"/>
              <a:t>Gene for seed color</a:t>
            </a:r>
          </a:p>
        </p:txBody>
      </p:sp>
      <p:sp>
        <p:nvSpPr>
          <p:cNvPr id="9" name="TextBox 8"/>
          <p:cNvSpPr txBox="1"/>
          <p:nvPr/>
        </p:nvSpPr>
        <p:spPr>
          <a:xfrm>
            <a:off x="5957849" y="4655906"/>
            <a:ext cx="2193864" cy="707886"/>
          </a:xfrm>
          <a:prstGeom prst="rect">
            <a:avLst/>
          </a:prstGeom>
          <a:noFill/>
        </p:spPr>
        <p:txBody>
          <a:bodyPr wrap="square" rtlCol="0">
            <a:spAutoFit/>
          </a:bodyPr>
          <a:lstStyle/>
          <a:p>
            <a:r>
              <a:rPr lang="en-US" sz="2000" dirty="0"/>
              <a:t>Genes for seed color and texture</a:t>
            </a:r>
          </a:p>
        </p:txBody>
      </p:sp>
    </p:spTree>
    <p:extLst>
      <p:ext uri="{BB962C8B-B14F-4D97-AF65-F5344CB8AC3E}">
        <p14:creationId xmlns:p14="http://schemas.microsoft.com/office/powerpoint/2010/main" val="209975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Monohybrid Cross in Humans</a:t>
            </a:r>
          </a:p>
        </p:txBody>
      </p:sp>
      <p:pic>
        <p:nvPicPr>
          <p:cNvPr id="10243" name="Picture 5" descr="11_05"/>
          <p:cNvPicPr>
            <a:picLocks noChangeAspect="1" noChangeArrowheads="1"/>
          </p:cNvPicPr>
          <p:nvPr/>
        </p:nvPicPr>
        <p:blipFill>
          <a:blip r:embed="rId2" cstate="print">
            <a:extLst>
              <a:ext uri="{28A0092B-C50C-407E-A947-70E740481C1C}">
                <a14:useLocalDpi xmlns:a14="http://schemas.microsoft.com/office/drawing/2010/main" val="0"/>
              </a:ext>
            </a:extLst>
          </a:blip>
          <a:srcRect t="2242" b="33148"/>
          <a:stretch>
            <a:fillRect/>
          </a:stretch>
        </p:blipFill>
        <p:spPr bwMode="auto">
          <a:xfrm>
            <a:off x="1905000" y="1328523"/>
            <a:ext cx="6019800" cy="496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11_05"/>
          <p:cNvPicPr>
            <a:picLocks noChangeAspect="1" noChangeArrowheads="1"/>
          </p:cNvPicPr>
          <p:nvPr/>
        </p:nvPicPr>
        <p:blipFill>
          <a:blip r:embed="rId2" cstate="print">
            <a:extLst>
              <a:ext uri="{28A0092B-C50C-407E-A947-70E740481C1C}">
                <a14:useLocalDpi xmlns:a14="http://schemas.microsoft.com/office/drawing/2010/main" val="0"/>
              </a:ext>
            </a:extLst>
          </a:blip>
          <a:srcRect l="24429" t="66273" r="22552"/>
          <a:stretch>
            <a:fillRect/>
          </a:stretch>
        </p:blipFill>
        <p:spPr bwMode="auto">
          <a:xfrm>
            <a:off x="6934200" y="3124200"/>
            <a:ext cx="3089276" cy="265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5695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Test Cross</a:t>
            </a:r>
          </a:p>
        </p:txBody>
      </p:sp>
      <p:sp>
        <p:nvSpPr>
          <p:cNvPr id="3" name="Content Placeholder 2"/>
          <p:cNvSpPr>
            <a:spLocks noGrp="1"/>
          </p:cNvSpPr>
          <p:nvPr>
            <p:ph sz="quarter" idx="1"/>
          </p:nvPr>
        </p:nvSpPr>
        <p:spPr>
          <a:xfrm>
            <a:off x="597568" y="1419725"/>
            <a:ext cx="4876800" cy="4846997"/>
          </a:xfrm>
        </p:spPr>
        <p:txBody>
          <a:bodyPr>
            <a:noAutofit/>
          </a:bodyPr>
          <a:lstStyle/>
          <a:p>
            <a:pPr marL="0" indent="0">
              <a:buNone/>
            </a:pPr>
            <a:r>
              <a:rPr lang="en-US" sz="2800" b="1" dirty="0"/>
              <a:t>Test Cross</a:t>
            </a:r>
            <a:r>
              <a:rPr lang="en-US" sz="2800" dirty="0"/>
              <a:t>: Cross _________ __________ with unknown genotype displaying dominant phenotype</a:t>
            </a:r>
          </a:p>
        </p:txBody>
      </p:sp>
      <p:pic>
        <p:nvPicPr>
          <p:cNvPr id="4" name="Picture 3"/>
          <p:cNvPicPr>
            <a:picLocks noChangeAspect="1"/>
          </p:cNvPicPr>
          <p:nvPr/>
        </p:nvPicPr>
        <p:blipFill>
          <a:blip r:embed="rId2" cstate="print"/>
          <a:stretch>
            <a:fillRect/>
          </a:stretch>
        </p:blipFill>
        <p:spPr>
          <a:xfrm>
            <a:off x="5791200" y="1648326"/>
            <a:ext cx="5918006" cy="4389796"/>
          </a:xfrm>
          <a:prstGeom prst="rect">
            <a:avLst/>
          </a:prstGeom>
        </p:spPr>
      </p:pic>
    </p:spTree>
    <p:extLst>
      <p:ext uri="{BB962C8B-B14F-4D97-AF65-F5344CB8AC3E}">
        <p14:creationId xmlns:p14="http://schemas.microsoft.com/office/powerpoint/2010/main" val="140771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629400" cy="990600"/>
          </a:xfrm>
        </p:spPr>
        <p:txBody>
          <a:bodyPr>
            <a:normAutofit/>
          </a:bodyPr>
          <a:lstStyle/>
          <a:p>
            <a:pPr algn="ctr"/>
            <a:r>
              <a:rPr lang="en-US" sz="4000" dirty="0"/>
              <a:t>Dihybrid Cross</a:t>
            </a:r>
          </a:p>
        </p:txBody>
      </p:sp>
      <p:sp>
        <p:nvSpPr>
          <p:cNvPr id="6" name="Content Placeholder 5"/>
          <p:cNvSpPr>
            <a:spLocks noGrp="1"/>
          </p:cNvSpPr>
          <p:nvPr>
            <p:ph sz="quarter" idx="1"/>
          </p:nvPr>
        </p:nvSpPr>
        <p:spPr>
          <a:xfrm>
            <a:off x="533400" y="1219200"/>
            <a:ext cx="6858000" cy="4937760"/>
          </a:xfrm>
        </p:spPr>
        <p:txBody>
          <a:bodyPr>
            <a:normAutofit fontScale="92500"/>
          </a:bodyPr>
          <a:lstStyle/>
          <a:p>
            <a:r>
              <a:rPr lang="en-US" sz="3000" dirty="0"/>
              <a:t>Parent generations are pure for two traits</a:t>
            </a:r>
          </a:p>
          <a:p>
            <a:pPr lvl="1"/>
            <a:r>
              <a:rPr lang="en-US" sz="2600" dirty="0"/>
              <a:t>Homozygous dominant</a:t>
            </a:r>
          </a:p>
          <a:p>
            <a:pPr lvl="2"/>
            <a:r>
              <a:rPr lang="en-US" sz="2400" dirty="0"/>
              <a:t>Yellow smooth</a:t>
            </a:r>
          </a:p>
          <a:p>
            <a:pPr lvl="1"/>
            <a:r>
              <a:rPr lang="en-US" sz="2600" dirty="0"/>
              <a:t>Homozygous recessive</a:t>
            </a:r>
          </a:p>
          <a:p>
            <a:pPr lvl="2"/>
            <a:r>
              <a:rPr lang="en-US" sz="2400" dirty="0"/>
              <a:t>Green wrinkled</a:t>
            </a:r>
          </a:p>
          <a:p>
            <a:endParaRPr lang="en-US" sz="2800" dirty="0"/>
          </a:p>
          <a:p>
            <a:r>
              <a:rPr lang="en-US" sz="3000" dirty="0"/>
              <a:t>F</a:t>
            </a:r>
            <a:r>
              <a:rPr lang="en-US" sz="3000" baseline="-25000" dirty="0"/>
              <a:t>1</a:t>
            </a:r>
            <a:r>
              <a:rPr lang="en-US" sz="3000" dirty="0"/>
              <a:t> generation is heterozygous for both traits</a:t>
            </a:r>
          </a:p>
          <a:p>
            <a:pPr lvl="1"/>
            <a:r>
              <a:rPr lang="en-US" sz="2600" dirty="0"/>
              <a:t>Phenotypic ratio = 9:3:3:1</a:t>
            </a:r>
          </a:p>
          <a:p>
            <a:pPr lvl="2"/>
            <a:r>
              <a:rPr lang="en-US" sz="2400" dirty="0"/>
              <a:t>9 Yellow smooth, 3 yellow wrinkled, 3 green smooth, 1 green wrinkled  </a:t>
            </a:r>
          </a:p>
          <a:p>
            <a:pPr lvl="1"/>
            <a:r>
              <a:rPr lang="en-US" sz="2600" dirty="0"/>
              <a:t>Genotypic ration = 1:2:2:1:4:2:1:2:1</a:t>
            </a:r>
          </a:p>
          <a:p>
            <a:endParaRPr lang="en-US" sz="2800" dirty="0"/>
          </a:p>
        </p:txBody>
      </p:sp>
      <p:pic>
        <p:nvPicPr>
          <p:cNvPr id="3" name="Picture 2"/>
          <p:cNvPicPr>
            <a:picLocks noChangeAspect="1"/>
          </p:cNvPicPr>
          <p:nvPr/>
        </p:nvPicPr>
        <p:blipFill>
          <a:blip r:embed="rId3"/>
          <a:stretch>
            <a:fillRect/>
          </a:stretch>
        </p:blipFill>
        <p:spPr>
          <a:xfrm>
            <a:off x="7620000" y="304800"/>
            <a:ext cx="3048000" cy="6046439"/>
          </a:xfrm>
          <a:prstGeom prst="rect">
            <a:avLst/>
          </a:prstGeom>
        </p:spPr>
      </p:pic>
      <p:sp>
        <p:nvSpPr>
          <p:cNvPr id="4" name="TextBox 3"/>
          <p:cNvSpPr txBox="1"/>
          <p:nvPr/>
        </p:nvSpPr>
        <p:spPr>
          <a:xfrm>
            <a:off x="9982200" y="914400"/>
            <a:ext cx="1676400" cy="4572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591300" y="898358"/>
            <a:ext cx="1676400" cy="4572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6781800" y="501134"/>
            <a:ext cx="1600200" cy="369332"/>
          </a:xfrm>
          <a:prstGeom prst="rect">
            <a:avLst/>
          </a:prstGeom>
          <a:solidFill>
            <a:schemeClr val="bg1"/>
          </a:solidFill>
        </p:spPr>
        <p:txBody>
          <a:bodyPr wrap="square" rtlCol="0">
            <a:spAutoFit/>
          </a:bodyPr>
          <a:lstStyle/>
          <a:p>
            <a:r>
              <a:rPr lang="en-US" dirty="0"/>
              <a:t>Yellow smooth</a:t>
            </a:r>
          </a:p>
        </p:txBody>
      </p:sp>
      <p:sp>
        <p:nvSpPr>
          <p:cNvPr id="9" name="TextBox 8"/>
          <p:cNvSpPr txBox="1"/>
          <p:nvPr/>
        </p:nvSpPr>
        <p:spPr>
          <a:xfrm>
            <a:off x="10048374" y="501134"/>
            <a:ext cx="1676400" cy="369332"/>
          </a:xfrm>
          <a:prstGeom prst="rect">
            <a:avLst/>
          </a:prstGeom>
          <a:solidFill>
            <a:schemeClr val="bg1"/>
          </a:solidFill>
        </p:spPr>
        <p:txBody>
          <a:bodyPr wrap="square" rtlCol="0">
            <a:spAutoFit/>
          </a:bodyPr>
          <a:lstStyle/>
          <a:p>
            <a:r>
              <a:rPr lang="en-US" dirty="0"/>
              <a:t>Green wrinkled</a:t>
            </a:r>
          </a:p>
        </p:txBody>
      </p:sp>
    </p:spTree>
    <p:extLst>
      <p:ext uri="{BB962C8B-B14F-4D97-AF65-F5344CB8AC3E}">
        <p14:creationId xmlns:p14="http://schemas.microsoft.com/office/powerpoint/2010/main" val="165577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Mendel’s Law of Independent Assortment</a:t>
            </a:r>
          </a:p>
        </p:txBody>
      </p:sp>
      <p:sp>
        <p:nvSpPr>
          <p:cNvPr id="3" name="Content Placeholder 2"/>
          <p:cNvSpPr>
            <a:spLocks noGrp="1"/>
          </p:cNvSpPr>
          <p:nvPr>
            <p:ph sz="quarter" idx="1"/>
          </p:nvPr>
        </p:nvSpPr>
        <p:spPr>
          <a:xfrm>
            <a:off x="232611" y="1303102"/>
            <a:ext cx="4175961" cy="4937760"/>
          </a:xfrm>
        </p:spPr>
        <p:txBody>
          <a:bodyPr>
            <a:normAutofit/>
          </a:bodyPr>
          <a:lstStyle/>
          <a:p>
            <a:pPr marL="0" indent="0">
              <a:buNone/>
            </a:pPr>
            <a:r>
              <a:rPr lang="en-US" sz="2800" b="1" dirty="0"/>
              <a:t>Law of Independent Assortment</a:t>
            </a:r>
            <a:r>
              <a:rPr lang="en-US" sz="2800" dirty="0"/>
              <a:t>: one trait does ___________ the inheritance of another trait</a:t>
            </a:r>
          </a:p>
          <a:p>
            <a:r>
              <a:rPr lang="en-US" sz="2400" dirty="0"/>
              <a:t>All traits are inherited independently of one another</a:t>
            </a:r>
          </a:p>
        </p:txBody>
      </p:sp>
      <p:pic>
        <p:nvPicPr>
          <p:cNvPr id="5" name="Picture 4"/>
          <p:cNvPicPr>
            <a:picLocks noChangeAspect="1"/>
          </p:cNvPicPr>
          <p:nvPr/>
        </p:nvPicPr>
        <p:blipFill>
          <a:blip r:embed="rId3" cstate="print"/>
          <a:stretch>
            <a:fillRect/>
          </a:stretch>
        </p:blipFill>
        <p:spPr>
          <a:xfrm>
            <a:off x="4648200" y="1322449"/>
            <a:ext cx="7324412" cy="5002151"/>
          </a:xfrm>
          <a:prstGeom prst="rect">
            <a:avLst/>
          </a:prstGeom>
        </p:spPr>
      </p:pic>
      <p:sp>
        <p:nvSpPr>
          <p:cNvPr id="4" name="TextBox 3"/>
          <p:cNvSpPr txBox="1"/>
          <p:nvPr/>
        </p:nvSpPr>
        <p:spPr>
          <a:xfrm>
            <a:off x="4824961" y="1185446"/>
            <a:ext cx="3252239" cy="338554"/>
          </a:xfrm>
          <a:prstGeom prst="rect">
            <a:avLst/>
          </a:prstGeom>
          <a:solidFill>
            <a:schemeClr val="bg1"/>
          </a:solidFill>
        </p:spPr>
        <p:txBody>
          <a:bodyPr wrap="square" rtlCol="0">
            <a:spAutoFit/>
          </a:bodyPr>
          <a:lstStyle/>
          <a:p>
            <a:r>
              <a:rPr lang="en-US" sz="1600" dirty="0"/>
              <a:t>Hypothesis: Dependent Assortment</a:t>
            </a:r>
          </a:p>
        </p:txBody>
      </p:sp>
      <p:sp>
        <p:nvSpPr>
          <p:cNvPr id="6" name="TextBox 5"/>
          <p:cNvSpPr txBox="1"/>
          <p:nvPr/>
        </p:nvSpPr>
        <p:spPr>
          <a:xfrm>
            <a:off x="8077200" y="1185446"/>
            <a:ext cx="3308089" cy="338554"/>
          </a:xfrm>
          <a:prstGeom prst="rect">
            <a:avLst/>
          </a:prstGeom>
          <a:solidFill>
            <a:schemeClr val="bg1"/>
          </a:solidFill>
        </p:spPr>
        <p:txBody>
          <a:bodyPr wrap="square" rtlCol="0">
            <a:spAutoFit/>
          </a:bodyPr>
          <a:lstStyle/>
          <a:p>
            <a:r>
              <a:rPr lang="en-US" sz="1600" dirty="0"/>
              <a:t>Hypothesis: Independent Assortment</a:t>
            </a:r>
          </a:p>
        </p:txBody>
      </p:sp>
      <p:sp>
        <p:nvSpPr>
          <p:cNvPr id="7" name="TextBox 6"/>
          <p:cNvSpPr txBox="1"/>
          <p:nvPr/>
        </p:nvSpPr>
        <p:spPr>
          <a:xfrm>
            <a:off x="4408572" y="1566446"/>
            <a:ext cx="1329489" cy="584775"/>
          </a:xfrm>
          <a:prstGeom prst="rect">
            <a:avLst/>
          </a:prstGeom>
          <a:solidFill>
            <a:schemeClr val="bg1"/>
          </a:solidFill>
        </p:spPr>
        <p:txBody>
          <a:bodyPr wrap="square" rtlCol="0">
            <a:spAutoFit/>
          </a:bodyPr>
          <a:lstStyle/>
          <a:p>
            <a:r>
              <a:rPr lang="en-US" sz="1600" dirty="0"/>
              <a:t>P Generation</a:t>
            </a:r>
          </a:p>
          <a:p>
            <a:endParaRPr lang="en-US" sz="1600" dirty="0"/>
          </a:p>
        </p:txBody>
      </p:sp>
      <p:sp>
        <p:nvSpPr>
          <p:cNvPr id="8" name="TextBox 7"/>
          <p:cNvSpPr txBox="1"/>
          <p:nvPr/>
        </p:nvSpPr>
        <p:spPr>
          <a:xfrm>
            <a:off x="4572000" y="2759814"/>
            <a:ext cx="1447800" cy="584775"/>
          </a:xfrm>
          <a:prstGeom prst="rect">
            <a:avLst/>
          </a:prstGeom>
          <a:solidFill>
            <a:schemeClr val="bg1"/>
          </a:solidFill>
        </p:spPr>
        <p:txBody>
          <a:bodyPr wrap="square" rtlCol="0">
            <a:spAutoFit/>
          </a:bodyPr>
          <a:lstStyle/>
          <a:p>
            <a:r>
              <a:rPr lang="en-US" sz="1600" dirty="0"/>
              <a:t>F</a:t>
            </a:r>
            <a:r>
              <a:rPr lang="en-US" sz="1600" baseline="-25000" dirty="0"/>
              <a:t>1</a:t>
            </a:r>
            <a:r>
              <a:rPr lang="en-US" sz="1600" dirty="0"/>
              <a:t> Generation</a:t>
            </a:r>
          </a:p>
          <a:p>
            <a:endParaRPr lang="en-US" sz="1600" dirty="0"/>
          </a:p>
        </p:txBody>
      </p:sp>
      <p:sp>
        <p:nvSpPr>
          <p:cNvPr id="9" name="TextBox 8"/>
          <p:cNvSpPr txBox="1"/>
          <p:nvPr/>
        </p:nvSpPr>
        <p:spPr>
          <a:xfrm>
            <a:off x="4408572" y="3823524"/>
            <a:ext cx="1388644" cy="584775"/>
          </a:xfrm>
          <a:prstGeom prst="rect">
            <a:avLst/>
          </a:prstGeom>
          <a:solidFill>
            <a:schemeClr val="bg1"/>
          </a:solidFill>
        </p:spPr>
        <p:txBody>
          <a:bodyPr wrap="square" rtlCol="0">
            <a:spAutoFit/>
          </a:bodyPr>
          <a:lstStyle/>
          <a:p>
            <a:r>
              <a:rPr lang="en-US" sz="1600" dirty="0"/>
              <a:t>F</a:t>
            </a:r>
            <a:r>
              <a:rPr lang="en-US" sz="1600" baseline="-25000" dirty="0"/>
              <a:t>2</a:t>
            </a:r>
            <a:r>
              <a:rPr lang="en-US" sz="1600" dirty="0"/>
              <a:t> Generation</a:t>
            </a:r>
          </a:p>
          <a:p>
            <a:endParaRPr lang="en-US" sz="1600" dirty="0"/>
          </a:p>
        </p:txBody>
      </p:sp>
    </p:spTree>
    <p:extLst>
      <p:ext uri="{BB962C8B-B14F-4D97-AF65-F5344CB8AC3E}">
        <p14:creationId xmlns:p14="http://schemas.microsoft.com/office/powerpoint/2010/main" val="412734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Check your Understanding</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35095978"/>
              </p:ext>
            </p:extLst>
          </p:nvPr>
        </p:nvGraphicFramePr>
        <p:xfrm>
          <a:off x="1676400" y="3048000"/>
          <a:ext cx="3657600" cy="312420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393007619"/>
                    </a:ext>
                  </a:extLst>
                </a:gridCol>
                <a:gridCol w="914400">
                  <a:extLst>
                    <a:ext uri="{9D8B030D-6E8A-4147-A177-3AD203B41FA5}">
                      <a16:colId xmlns:a16="http://schemas.microsoft.com/office/drawing/2014/main" val="2505078569"/>
                    </a:ext>
                  </a:extLst>
                </a:gridCol>
                <a:gridCol w="914400">
                  <a:extLst>
                    <a:ext uri="{9D8B030D-6E8A-4147-A177-3AD203B41FA5}">
                      <a16:colId xmlns:a16="http://schemas.microsoft.com/office/drawing/2014/main" val="3251157153"/>
                    </a:ext>
                  </a:extLst>
                </a:gridCol>
                <a:gridCol w="914400">
                  <a:extLst>
                    <a:ext uri="{9D8B030D-6E8A-4147-A177-3AD203B41FA5}">
                      <a16:colId xmlns:a16="http://schemas.microsoft.com/office/drawing/2014/main" val="2912017383"/>
                    </a:ext>
                  </a:extLst>
                </a:gridCol>
              </a:tblGrid>
              <a:tr h="7810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864308"/>
                  </a:ext>
                </a:extLst>
              </a:tr>
              <a:tr h="781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172358"/>
                  </a:ext>
                </a:extLst>
              </a:tr>
              <a:tr h="781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043839"/>
                  </a:ext>
                </a:extLst>
              </a:tr>
              <a:tr h="781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800157"/>
                  </a:ext>
                </a:extLst>
              </a:tr>
            </a:tbl>
          </a:graphicData>
        </a:graphic>
      </p:graphicFrame>
      <p:sp>
        <p:nvSpPr>
          <p:cNvPr id="5" name="TextBox 4"/>
          <p:cNvSpPr txBox="1"/>
          <p:nvPr/>
        </p:nvSpPr>
        <p:spPr>
          <a:xfrm>
            <a:off x="381000" y="1266735"/>
            <a:ext cx="11430000" cy="1200329"/>
          </a:xfrm>
          <a:prstGeom prst="rect">
            <a:avLst/>
          </a:prstGeom>
          <a:noFill/>
        </p:spPr>
        <p:txBody>
          <a:bodyPr wrap="square" rtlCol="0">
            <a:spAutoFit/>
          </a:bodyPr>
          <a:lstStyle/>
          <a:p>
            <a:r>
              <a:rPr lang="en-US" sz="2400" dirty="0"/>
              <a:t>Perform a Dihybrid cross between two individuals that are heterozygous for both hair color (Bb) and eye color (</a:t>
            </a:r>
            <a:r>
              <a:rPr lang="en-US" sz="2400" dirty="0" err="1"/>
              <a:t>Ee</a:t>
            </a:r>
            <a:r>
              <a:rPr lang="en-US" sz="2400" dirty="0"/>
              <a:t>). Black hair (B) is dominant to blond hair (b), and brown eyes (E) and dominant to blue eyes (e).  Each individual’s genotype is </a:t>
            </a:r>
            <a:r>
              <a:rPr lang="en-US" sz="2400" dirty="0" err="1"/>
              <a:t>BbEe</a:t>
            </a:r>
            <a:endParaRPr lang="en-US" sz="2400" dirty="0"/>
          </a:p>
        </p:txBody>
      </p:sp>
      <p:sp>
        <p:nvSpPr>
          <p:cNvPr id="6" name="TextBox 5"/>
          <p:cNvSpPr txBox="1"/>
          <p:nvPr/>
        </p:nvSpPr>
        <p:spPr>
          <a:xfrm>
            <a:off x="6629400" y="4191000"/>
            <a:ext cx="4495800" cy="1384995"/>
          </a:xfrm>
          <a:prstGeom prst="rect">
            <a:avLst/>
          </a:prstGeom>
          <a:noFill/>
        </p:spPr>
        <p:txBody>
          <a:bodyPr wrap="square" rtlCol="0">
            <a:spAutoFit/>
          </a:bodyPr>
          <a:lstStyle/>
          <a:p>
            <a:r>
              <a:rPr lang="en-US" sz="2800" dirty="0"/>
              <a:t>Genotypic ratio: </a:t>
            </a:r>
          </a:p>
          <a:p>
            <a:endParaRPr lang="en-US" sz="2800" dirty="0"/>
          </a:p>
          <a:p>
            <a:r>
              <a:rPr lang="en-US" sz="2800" dirty="0"/>
              <a:t>Phenotypic ratio:</a:t>
            </a:r>
          </a:p>
        </p:txBody>
      </p:sp>
    </p:spTree>
    <p:extLst>
      <p:ext uri="{BB962C8B-B14F-4D97-AF65-F5344CB8AC3E}">
        <p14:creationId xmlns:p14="http://schemas.microsoft.com/office/powerpoint/2010/main" val="905513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4600" y="1219200"/>
            <a:ext cx="7467600" cy="5122480"/>
          </a:xfrm>
          <a:prstGeom prst="rect">
            <a:avLst/>
          </a:prstGeom>
        </p:spPr>
      </p:pic>
      <p:sp>
        <p:nvSpPr>
          <p:cNvPr id="3" name="Title 2"/>
          <p:cNvSpPr>
            <a:spLocks noGrp="1"/>
          </p:cNvSpPr>
          <p:nvPr>
            <p:ph type="title"/>
          </p:nvPr>
        </p:nvSpPr>
        <p:spPr/>
        <p:txBody>
          <a:bodyPr>
            <a:normAutofit/>
          </a:bodyPr>
          <a:lstStyle/>
          <a:p>
            <a:pPr algn="ctr"/>
            <a:r>
              <a:rPr lang="en-US" sz="4000" dirty="0"/>
              <a:t>Independent Assortment</a:t>
            </a:r>
          </a:p>
        </p:txBody>
      </p:sp>
    </p:spTree>
    <p:extLst>
      <p:ext uri="{BB962C8B-B14F-4D97-AF65-F5344CB8AC3E}">
        <p14:creationId xmlns:p14="http://schemas.microsoft.com/office/powerpoint/2010/main" val="105852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Genetics Terminology</a:t>
            </a:r>
          </a:p>
        </p:txBody>
      </p:sp>
      <p:sp>
        <p:nvSpPr>
          <p:cNvPr id="3" name="Content Placeholder 2"/>
          <p:cNvSpPr>
            <a:spLocks noGrp="1"/>
          </p:cNvSpPr>
          <p:nvPr>
            <p:ph sz="quarter" idx="1"/>
          </p:nvPr>
        </p:nvSpPr>
        <p:spPr>
          <a:xfrm>
            <a:off x="304800" y="1295400"/>
            <a:ext cx="5791200" cy="4937760"/>
          </a:xfrm>
        </p:spPr>
        <p:txBody>
          <a:bodyPr>
            <a:noAutofit/>
          </a:bodyPr>
          <a:lstStyle/>
          <a:p>
            <a:pPr>
              <a:spcBef>
                <a:spcPts val="0"/>
              </a:spcBef>
              <a:spcAft>
                <a:spcPts val="1800"/>
              </a:spcAft>
              <a:buNone/>
            </a:pPr>
            <a:r>
              <a:rPr lang="en-US" sz="2800" b="1" dirty="0"/>
              <a:t>Genetics: </a:t>
            </a:r>
            <a:r>
              <a:rPr lang="en-US" sz="2800" dirty="0"/>
              <a:t>branch of biology that focuses on the inheritance of traits</a:t>
            </a:r>
            <a:endParaRPr lang="en-US" sz="2800" b="1" dirty="0"/>
          </a:p>
          <a:p>
            <a:pPr>
              <a:spcBef>
                <a:spcPts val="0"/>
              </a:spcBef>
              <a:spcAft>
                <a:spcPts val="1800"/>
              </a:spcAft>
              <a:buNone/>
            </a:pPr>
            <a:r>
              <a:rPr lang="en-US" sz="2800" b="1" dirty="0"/>
              <a:t>Heredity</a:t>
            </a:r>
            <a:r>
              <a:rPr lang="en-US" sz="2800" dirty="0"/>
              <a:t>: transmission of traits from parent to offspring; inheritance</a:t>
            </a:r>
          </a:p>
          <a:p>
            <a:pPr>
              <a:spcBef>
                <a:spcPts val="0"/>
              </a:spcBef>
              <a:spcAft>
                <a:spcPts val="1800"/>
              </a:spcAft>
              <a:buNone/>
            </a:pPr>
            <a:r>
              <a:rPr lang="en-US" sz="2800" b="1" dirty="0"/>
              <a:t>Trait:</a:t>
            </a:r>
            <a:r>
              <a:rPr lang="en-US" sz="2800" dirty="0"/>
              <a:t> characteristic of an individual</a:t>
            </a:r>
          </a:p>
          <a:p>
            <a:pPr>
              <a:spcBef>
                <a:spcPts val="0"/>
              </a:spcBef>
              <a:spcAft>
                <a:spcPts val="1800"/>
              </a:spcAft>
              <a:buNone/>
            </a:pPr>
            <a:r>
              <a:rPr lang="en-US" sz="2800" dirty="0"/>
              <a:t>_____: a sequence of DNA that codes for a specific protein</a:t>
            </a:r>
          </a:p>
          <a:p>
            <a:pPr>
              <a:buNone/>
            </a:pPr>
            <a:r>
              <a:rPr lang="en-US" sz="2800" b="1" dirty="0"/>
              <a:t>Allele</a:t>
            </a:r>
            <a:r>
              <a:rPr lang="en-US" sz="2800" dirty="0"/>
              <a:t>: different </a:t>
            </a:r>
            <a:r>
              <a:rPr lang="en-US" sz="2800" b="1" dirty="0"/>
              <a:t>_________</a:t>
            </a:r>
            <a:r>
              <a:rPr lang="en-US" sz="2800" dirty="0"/>
              <a:t> of a gene</a:t>
            </a:r>
          </a:p>
          <a:p>
            <a:endParaRPr lang="en-US" sz="2800" dirty="0"/>
          </a:p>
        </p:txBody>
      </p:sp>
      <p:pic>
        <p:nvPicPr>
          <p:cNvPr id="4" name="Picture 3"/>
          <p:cNvPicPr>
            <a:picLocks noChangeAspect="1"/>
          </p:cNvPicPr>
          <p:nvPr/>
        </p:nvPicPr>
        <p:blipFill>
          <a:blip r:embed="rId2" cstate="print"/>
          <a:stretch>
            <a:fillRect/>
          </a:stretch>
        </p:blipFill>
        <p:spPr>
          <a:xfrm>
            <a:off x="6176912" y="2209800"/>
            <a:ext cx="6015088" cy="2971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Incomplete Dominance</a:t>
            </a:r>
          </a:p>
        </p:txBody>
      </p:sp>
      <p:sp>
        <p:nvSpPr>
          <p:cNvPr id="5" name="Content Placeholder 4"/>
          <p:cNvSpPr>
            <a:spLocks noGrp="1"/>
          </p:cNvSpPr>
          <p:nvPr>
            <p:ph sz="quarter" idx="2"/>
          </p:nvPr>
        </p:nvSpPr>
        <p:spPr>
          <a:xfrm>
            <a:off x="609600" y="1219200"/>
            <a:ext cx="4419600" cy="4937760"/>
          </a:xfrm>
        </p:spPr>
        <p:txBody>
          <a:bodyPr>
            <a:normAutofit/>
          </a:bodyPr>
          <a:lstStyle/>
          <a:p>
            <a:pPr marL="0" indent="0">
              <a:buNone/>
            </a:pPr>
            <a:r>
              <a:rPr lang="en-US" sz="2800" b="1" dirty="0"/>
              <a:t>Incomplete dominance</a:t>
            </a:r>
            <a:r>
              <a:rPr lang="en-US" sz="2800" dirty="0"/>
              <a:t>: heterozygous individual is an intermediate between either homozygous genotype</a:t>
            </a:r>
          </a:p>
          <a:p>
            <a:pPr marL="0" indent="0">
              <a:buNone/>
            </a:pPr>
            <a:endParaRPr lang="en-US" sz="2800" dirty="0"/>
          </a:p>
          <a:p>
            <a:r>
              <a:rPr lang="en-US" sz="2800" dirty="0"/>
              <a:t>Not ________ of traits</a:t>
            </a:r>
          </a:p>
          <a:p>
            <a:pPr lvl="1"/>
            <a:r>
              <a:rPr lang="en-US" sz="2400" dirty="0"/>
              <a:t>Alleles separate again in          F</a:t>
            </a:r>
            <a:r>
              <a:rPr lang="en-US" sz="2400" baseline="-25000" dirty="0"/>
              <a:t>2</a:t>
            </a:r>
            <a:r>
              <a:rPr lang="en-US" sz="2400" dirty="0"/>
              <a:t> generation</a:t>
            </a:r>
          </a:p>
        </p:txBody>
      </p:sp>
      <p:pic>
        <p:nvPicPr>
          <p:cNvPr id="8" name="Picture 7"/>
          <p:cNvPicPr>
            <a:picLocks noChangeAspect="1"/>
          </p:cNvPicPr>
          <p:nvPr/>
        </p:nvPicPr>
        <p:blipFill>
          <a:blip r:embed="rId2"/>
          <a:stretch>
            <a:fillRect/>
          </a:stretch>
        </p:blipFill>
        <p:spPr>
          <a:xfrm>
            <a:off x="5400288" y="1219200"/>
            <a:ext cx="2286000" cy="5009483"/>
          </a:xfrm>
          <a:prstGeom prst="rect">
            <a:avLst/>
          </a:prstGeom>
        </p:spPr>
      </p:pic>
      <p:sp>
        <p:nvSpPr>
          <p:cNvPr id="9" name="Text Box 3"/>
          <p:cNvSpPr txBox="1">
            <a:spLocks noChangeArrowheads="1"/>
          </p:cNvSpPr>
          <p:nvPr/>
        </p:nvSpPr>
        <p:spPr bwMode="auto">
          <a:xfrm>
            <a:off x="7662863" y="1254448"/>
            <a:ext cx="14461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dirty="0">
                <a:latin typeface="Calibri" panose="020F0502020204030204" pitchFamily="34" charset="0"/>
                <a:ea typeface="ＭＳ Ｐゴシック" panose="020B0600070205080204" pitchFamily="34" charset="-128"/>
                <a:cs typeface="Calibri" panose="020F0502020204030204" pitchFamily="34" charset="0"/>
              </a:rPr>
              <a:t>P generation </a:t>
            </a:r>
          </a:p>
        </p:txBody>
      </p:sp>
      <p:sp>
        <p:nvSpPr>
          <p:cNvPr id="10" name="Text Box 4"/>
          <p:cNvSpPr txBox="1">
            <a:spLocks noChangeArrowheads="1"/>
          </p:cNvSpPr>
          <p:nvPr/>
        </p:nvSpPr>
        <p:spPr bwMode="auto">
          <a:xfrm>
            <a:off x="7877175" y="1587823"/>
            <a:ext cx="4314825" cy="98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80000"/>
              </a:lnSpc>
            </a:pPr>
            <a:r>
              <a:rPr lang="en-US" altLang="en-US" dirty="0">
                <a:latin typeface="Calibri" panose="020F0502020204030204" pitchFamily="34" charset="0"/>
                <a:ea typeface="ＭＳ Ｐゴシック" panose="020B0600070205080204" pitchFamily="34" charset="-128"/>
                <a:cs typeface="Calibri" panose="020F0502020204030204" pitchFamily="34" charset="0"/>
              </a:rPr>
              <a:t>1. The starting plants are a snapdragon homozygous for red color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RR</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snapdragon homozygous for white color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rr</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1" name="Text Box 5"/>
          <p:cNvSpPr txBox="1">
            <a:spLocks noChangeArrowheads="1"/>
          </p:cNvSpPr>
          <p:nvPr/>
        </p:nvSpPr>
        <p:spPr bwMode="auto">
          <a:xfrm>
            <a:off x="7824788" y="3284860"/>
            <a:ext cx="4291012" cy="120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90513" indent="-241300">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80000"/>
              </a:lnSpc>
            </a:pPr>
            <a:r>
              <a:rPr lang="en-US" altLang="en-US" dirty="0">
                <a:latin typeface="Calibri" panose="020F0502020204030204" pitchFamily="34" charset="0"/>
                <a:ea typeface="ＭＳ Ｐゴシック" panose="020B0600070205080204" pitchFamily="34" charset="-128"/>
                <a:cs typeface="Calibri" panose="020F0502020204030204" pitchFamily="34" charset="0"/>
              </a:rPr>
              <a:t>2.  When these plants are crossed, the resulting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Rr</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genotype yields only enough pigment to produce a flower that is pink—the only </a:t>
            </a:r>
          </a:p>
          <a:p>
            <a:pPr eaLnBrk="0" hangingPunct="0">
              <a:lnSpc>
                <a:spcPct val="80000"/>
              </a:lnSpc>
            </a:pPr>
            <a:r>
              <a:rPr lang="en-US" altLang="en-US" dirty="0">
                <a:latin typeface="Calibri" panose="020F0502020204030204" pitchFamily="34" charset="0"/>
                <a:ea typeface="ＭＳ Ｐゴシック" panose="020B0600070205080204" pitchFamily="34" charset="-128"/>
                <a:cs typeface="Calibri" panose="020F0502020204030204" pitchFamily="34" charset="0"/>
              </a:rPr>
              <a:t> 	phenotype in the F</a:t>
            </a:r>
            <a:r>
              <a:rPr lang="en-US" altLang="en-US" baseline="-25000" dirty="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generation.</a:t>
            </a:r>
          </a:p>
        </p:txBody>
      </p:sp>
      <p:sp>
        <p:nvSpPr>
          <p:cNvPr id="12" name="Text Box 6"/>
          <p:cNvSpPr txBox="1">
            <a:spLocks noChangeArrowheads="1"/>
          </p:cNvSpPr>
          <p:nvPr/>
        </p:nvSpPr>
        <p:spPr bwMode="auto">
          <a:xfrm>
            <a:off x="7862888" y="5155292"/>
            <a:ext cx="4252912" cy="76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80000"/>
              </a:lnSpc>
            </a:pPr>
            <a:r>
              <a:rPr lang="en-US" altLang="en-US" dirty="0">
                <a:latin typeface="Calibri" panose="020F0502020204030204" pitchFamily="34" charset="0"/>
                <a:ea typeface="ＭＳ Ｐゴシック" panose="020B0600070205080204" pitchFamily="34" charset="-128"/>
                <a:cs typeface="Calibri" panose="020F0502020204030204" pitchFamily="34" charset="0"/>
              </a:rPr>
              <a:t>3.  In the F</a:t>
            </a:r>
            <a:r>
              <a:rPr lang="en-US" altLang="en-US"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generation, alleles combine to produce red, pink, and white phenotypes.</a:t>
            </a:r>
          </a:p>
        </p:txBody>
      </p:sp>
      <p:sp>
        <p:nvSpPr>
          <p:cNvPr id="13" name="Text Box 7"/>
          <p:cNvSpPr txBox="1">
            <a:spLocks noChangeArrowheads="1"/>
          </p:cNvSpPr>
          <p:nvPr/>
        </p:nvSpPr>
        <p:spPr bwMode="auto">
          <a:xfrm>
            <a:off x="7648575" y="2959423"/>
            <a:ext cx="14541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dirty="0">
                <a:latin typeface="Calibri" panose="020F0502020204030204" pitchFamily="34" charset="0"/>
                <a:ea typeface="ＭＳ Ｐゴシック" panose="020B0600070205080204" pitchFamily="34" charset="-128"/>
                <a:cs typeface="Calibri" panose="020F0502020204030204" pitchFamily="34" charset="0"/>
              </a:rPr>
              <a:t>F</a:t>
            </a:r>
            <a:r>
              <a:rPr lang="en-US" altLang="en-US" b="1" baseline="-25000" dirty="0">
                <a:latin typeface="Calibri" panose="020F0502020204030204" pitchFamily="34" charset="0"/>
                <a:ea typeface="ＭＳ Ｐゴシック" panose="020B0600070205080204" pitchFamily="34" charset="-128"/>
                <a:cs typeface="Calibri" panose="020F0502020204030204" pitchFamily="34" charset="0"/>
              </a:rPr>
              <a:t>1</a:t>
            </a:r>
            <a:r>
              <a:rPr lang="en-US" altLang="en-US" b="1" dirty="0">
                <a:latin typeface="Calibri" panose="020F0502020204030204" pitchFamily="34" charset="0"/>
                <a:ea typeface="ＭＳ Ｐゴシック" panose="020B0600070205080204" pitchFamily="34" charset="-128"/>
                <a:cs typeface="Calibri" panose="020F0502020204030204" pitchFamily="34" charset="0"/>
              </a:rPr>
              <a:t> generation</a:t>
            </a:r>
          </a:p>
        </p:txBody>
      </p:sp>
      <p:sp>
        <p:nvSpPr>
          <p:cNvPr id="14" name="Text Box 8"/>
          <p:cNvSpPr txBox="1">
            <a:spLocks noChangeArrowheads="1"/>
          </p:cNvSpPr>
          <p:nvPr/>
        </p:nvSpPr>
        <p:spPr bwMode="auto">
          <a:xfrm>
            <a:off x="7648575" y="4785960"/>
            <a:ext cx="14365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dirty="0">
                <a:latin typeface="Calibri" panose="020F0502020204030204" pitchFamily="34" charset="0"/>
                <a:ea typeface="ＭＳ Ｐゴシック" panose="020B0600070205080204" pitchFamily="34" charset="-128"/>
                <a:cs typeface="Calibri" panose="020F0502020204030204" pitchFamily="34" charset="0"/>
              </a:rPr>
              <a:t>F</a:t>
            </a:r>
            <a:r>
              <a:rPr lang="en-US" altLang="en-US" b="1" baseline="-25000" dirty="0">
                <a:latin typeface="Calibri" panose="020F0502020204030204" pitchFamily="34" charset="0"/>
                <a:ea typeface="ＭＳ Ｐゴシック" panose="020B0600070205080204" pitchFamily="34" charset="-128"/>
                <a:cs typeface="Calibri" panose="020F0502020204030204" pitchFamily="34" charset="0"/>
              </a:rPr>
              <a:t>2 </a:t>
            </a:r>
            <a:r>
              <a:rPr lang="en-US" altLang="en-US" b="1" dirty="0">
                <a:latin typeface="Calibri" panose="020F0502020204030204" pitchFamily="34" charset="0"/>
                <a:ea typeface="ＭＳ Ｐゴシック" panose="020B0600070205080204" pitchFamily="34" charset="-128"/>
                <a:cs typeface="Calibri" panose="020F0502020204030204" pitchFamily="34" charset="0"/>
              </a:rPr>
              <a:t>generation</a:t>
            </a:r>
          </a:p>
        </p:txBody>
      </p:sp>
    </p:spTree>
    <p:extLst>
      <p:ext uri="{BB962C8B-B14F-4D97-AF65-F5344CB8AC3E}">
        <p14:creationId xmlns:p14="http://schemas.microsoft.com/office/powerpoint/2010/main" val="64929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0" y="228600"/>
            <a:ext cx="10120312" cy="6072187"/>
          </a:xfrm>
          <a:prstGeom prst="rect">
            <a:avLst/>
          </a:prstGeom>
        </p:spPr>
      </p:pic>
    </p:spTree>
    <p:extLst>
      <p:ext uri="{BB962C8B-B14F-4D97-AF65-F5344CB8AC3E}">
        <p14:creationId xmlns:p14="http://schemas.microsoft.com/office/powerpoint/2010/main" val="408002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Codominance</a:t>
            </a:r>
          </a:p>
        </p:txBody>
      </p:sp>
      <p:sp>
        <p:nvSpPr>
          <p:cNvPr id="8" name="Content Placeholder 7"/>
          <p:cNvSpPr>
            <a:spLocks noGrp="1"/>
          </p:cNvSpPr>
          <p:nvPr>
            <p:ph sz="quarter" idx="1"/>
          </p:nvPr>
        </p:nvSpPr>
        <p:spPr>
          <a:xfrm>
            <a:off x="533400" y="1255208"/>
            <a:ext cx="5410200" cy="4937760"/>
          </a:xfrm>
        </p:spPr>
        <p:txBody>
          <a:bodyPr>
            <a:normAutofit/>
          </a:bodyPr>
          <a:lstStyle/>
          <a:p>
            <a:pPr marL="0" indent="0">
              <a:buNone/>
            </a:pPr>
            <a:r>
              <a:rPr lang="en-US" sz="2800" b="1" u="sng" dirty="0"/>
              <a:t>________________</a:t>
            </a:r>
            <a:r>
              <a:rPr lang="en-US" sz="2800" dirty="0"/>
              <a:t>: a condition in which two alleles of a given gene have different phenotypic effects, with both effects present in organisms heterozygous for the particular gene</a:t>
            </a:r>
          </a:p>
          <a:p>
            <a:r>
              <a:rPr lang="en-US" sz="2800" dirty="0"/>
              <a:t>Blood type</a:t>
            </a:r>
          </a:p>
        </p:txBody>
      </p:sp>
      <p:pic>
        <p:nvPicPr>
          <p:cNvPr id="1026" name="Picture 2" descr="http://www.biologycorner.com/resources/bloodtype_cro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81200"/>
            <a:ext cx="5885026" cy="290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4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Multiple Alleles</a:t>
            </a:r>
          </a:p>
        </p:txBody>
      </p:sp>
      <p:sp>
        <p:nvSpPr>
          <p:cNvPr id="5" name="Content Placeholder 4"/>
          <p:cNvSpPr>
            <a:spLocks noGrp="1"/>
          </p:cNvSpPr>
          <p:nvPr>
            <p:ph sz="quarter" idx="1"/>
          </p:nvPr>
        </p:nvSpPr>
        <p:spPr/>
        <p:txBody>
          <a:bodyPr>
            <a:normAutofit/>
          </a:bodyPr>
          <a:lstStyle/>
          <a:p>
            <a:pPr marL="0" indent="0">
              <a:buNone/>
            </a:pPr>
            <a:r>
              <a:rPr lang="en-US" sz="2800" b="1" dirty="0"/>
              <a:t>Multiple alleles</a:t>
            </a:r>
            <a:r>
              <a:rPr lang="en-US" sz="2800" dirty="0"/>
              <a:t>: when three or more alleles for the same gene exist within a ___________</a:t>
            </a:r>
          </a:p>
          <a:p>
            <a:pPr lvl="1"/>
            <a:r>
              <a:rPr lang="en-US" sz="2400" dirty="0"/>
              <a:t>Increased diversity of population</a:t>
            </a:r>
          </a:p>
          <a:p>
            <a:pPr lvl="1"/>
            <a:r>
              <a:rPr lang="en-US" sz="2400" dirty="0"/>
              <a:t>Ex: blood types</a:t>
            </a:r>
          </a:p>
          <a:p>
            <a:endParaRPr lang="en-US" sz="2800" dirty="0"/>
          </a:p>
          <a:p>
            <a:pPr marL="0" indent="0">
              <a:buNone/>
            </a:pPr>
            <a:r>
              <a:rPr lang="en-US" sz="2800" b="1" dirty="0"/>
              <a:t>Polygenic inheritance</a:t>
            </a:r>
            <a:r>
              <a:rPr lang="en-US" sz="2800" dirty="0"/>
              <a:t>: interaction of _____________ determine the phenotype or genetic character, each having a small additive effect on the outcome of the trait.</a:t>
            </a:r>
          </a:p>
          <a:p>
            <a:pPr lvl="1"/>
            <a:r>
              <a:rPr lang="en-US" sz="2400" dirty="0"/>
              <a:t>Results in continuous variation</a:t>
            </a:r>
          </a:p>
          <a:p>
            <a:pPr lvl="1"/>
            <a:r>
              <a:rPr lang="en-US" sz="2400" dirty="0"/>
              <a:t>Ex: human height, eye color, weight</a:t>
            </a:r>
          </a:p>
          <a:p>
            <a:pPr>
              <a:buNone/>
            </a:pPr>
            <a:endParaRPr lang="en-US" sz="2800" dirty="0"/>
          </a:p>
          <a:p>
            <a:endParaRPr lang="en-US" sz="2800" dirty="0"/>
          </a:p>
          <a:p>
            <a:endParaRPr lang="en-US" sz="2800" dirty="0"/>
          </a:p>
        </p:txBody>
      </p:sp>
    </p:spTree>
    <p:extLst>
      <p:ext uri="{BB962C8B-B14F-4D97-AF65-F5344CB8AC3E}">
        <p14:creationId xmlns:p14="http://schemas.microsoft.com/office/powerpoint/2010/main" val="316365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Multiple Alleles: Blood Types</a:t>
            </a:r>
          </a:p>
        </p:txBody>
      </p:sp>
      <p:pic>
        <p:nvPicPr>
          <p:cNvPr id="4" name="Picture 3"/>
          <p:cNvPicPr>
            <a:picLocks noChangeAspect="1"/>
          </p:cNvPicPr>
          <p:nvPr/>
        </p:nvPicPr>
        <p:blipFill>
          <a:blip r:embed="rId3"/>
          <a:stretch>
            <a:fillRect/>
          </a:stretch>
        </p:blipFill>
        <p:spPr>
          <a:xfrm>
            <a:off x="455789" y="2057400"/>
            <a:ext cx="11280421" cy="3200400"/>
          </a:xfrm>
          <a:prstGeom prst="rect">
            <a:avLst/>
          </a:prstGeom>
        </p:spPr>
      </p:pic>
    </p:spTree>
    <p:extLst>
      <p:ext uri="{BB962C8B-B14F-4D97-AF65-F5344CB8AC3E}">
        <p14:creationId xmlns:p14="http://schemas.microsoft.com/office/powerpoint/2010/main" val="143235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Blood Donation</a:t>
            </a:r>
          </a:p>
        </p:txBody>
      </p:sp>
      <p:pic>
        <p:nvPicPr>
          <p:cNvPr id="4" name="Picture 3"/>
          <p:cNvPicPr>
            <a:picLocks noChangeAspect="1"/>
          </p:cNvPicPr>
          <p:nvPr/>
        </p:nvPicPr>
        <p:blipFill>
          <a:blip r:embed="rId2"/>
          <a:stretch>
            <a:fillRect/>
          </a:stretch>
        </p:blipFill>
        <p:spPr>
          <a:xfrm>
            <a:off x="1285716" y="1371600"/>
            <a:ext cx="9620567" cy="4785360"/>
          </a:xfrm>
          <a:prstGeom prst="rect">
            <a:avLst/>
          </a:prstGeom>
        </p:spPr>
      </p:pic>
    </p:spTree>
    <p:extLst>
      <p:ext uri="{BB962C8B-B14F-4D97-AF65-F5344CB8AC3E}">
        <p14:creationId xmlns:p14="http://schemas.microsoft.com/office/powerpoint/2010/main" val="332367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248400" y="1315573"/>
            <a:ext cx="4952999" cy="481308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dirty="0"/>
              <a:t>Polygenic Inheritance</a:t>
            </a:r>
          </a:p>
        </p:txBody>
      </p:sp>
      <p:sp>
        <p:nvSpPr>
          <p:cNvPr id="3" name="Content Placeholder 2"/>
          <p:cNvSpPr>
            <a:spLocks noGrp="1"/>
          </p:cNvSpPr>
          <p:nvPr>
            <p:ph sz="quarter" idx="1"/>
          </p:nvPr>
        </p:nvSpPr>
        <p:spPr>
          <a:xfrm>
            <a:off x="609600" y="1219200"/>
            <a:ext cx="5791200" cy="4937760"/>
          </a:xfrm>
        </p:spPr>
        <p:txBody>
          <a:bodyPr>
            <a:normAutofit/>
          </a:bodyPr>
          <a:lstStyle/>
          <a:p>
            <a:pPr marL="0" indent="0">
              <a:buNone/>
            </a:pPr>
            <a:r>
              <a:rPr lang="en-US" sz="2800" b="1" dirty="0"/>
              <a:t>Discrete traits</a:t>
            </a:r>
            <a:r>
              <a:rPr lang="en-US" sz="2800" dirty="0"/>
              <a:t>: inherited traits that exhibit distinct phenotypic forms</a:t>
            </a:r>
          </a:p>
          <a:p>
            <a:r>
              <a:rPr lang="en-US" sz="2800" dirty="0"/>
              <a:t>Pea plant traits</a:t>
            </a:r>
          </a:p>
          <a:p>
            <a:pPr>
              <a:buNone/>
            </a:pPr>
            <a:endParaRPr lang="en-US" sz="2800" dirty="0"/>
          </a:p>
          <a:p>
            <a:pPr>
              <a:buNone/>
            </a:pPr>
            <a:endParaRPr lang="en-US" sz="2800" dirty="0"/>
          </a:p>
          <a:p>
            <a:pPr marL="0" indent="0">
              <a:buNone/>
            </a:pPr>
            <a:r>
              <a:rPr lang="en-US" sz="2800" b="1" u="sng" dirty="0"/>
              <a:t>_______________</a:t>
            </a:r>
            <a:r>
              <a:rPr lang="en-US" sz="2800" b="1" dirty="0"/>
              <a:t> traits</a:t>
            </a:r>
            <a:r>
              <a:rPr lang="en-US" sz="2800" dirty="0"/>
              <a:t>: a heritable feature that exhibits phenotypic variation along a smooth, continuous scale of measurement</a:t>
            </a:r>
          </a:p>
          <a:p>
            <a:r>
              <a:rPr lang="en-US" sz="2800" dirty="0"/>
              <a:t>Human height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Quantitative</a:t>
            </a:r>
            <a:r>
              <a:rPr lang="en-US" sz="4400" dirty="0"/>
              <a:t> Traits</a:t>
            </a:r>
          </a:p>
        </p:txBody>
      </p:sp>
      <p:pic>
        <p:nvPicPr>
          <p:cNvPr id="2050" name="Picture 2"/>
          <p:cNvPicPr>
            <a:picLocks noChangeAspect="1" noChangeArrowheads="1"/>
          </p:cNvPicPr>
          <p:nvPr/>
        </p:nvPicPr>
        <p:blipFill>
          <a:blip r:embed="rId3" cstate="print"/>
          <a:srcRect/>
          <a:stretch>
            <a:fillRect/>
          </a:stretch>
        </p:blipFill>
        <p:spPr bwMode="auto">
          <a:xfrm>
            <a:off x="4876800" y="1180011"/>
            <a:ext cx="6392530" cy="432312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257801" y="5386461"/>
            <a:ext cx="928808" cy="938139"/>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738382" y="5412865"/>
            <a:ext cx="990600" cy="92084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0292882" y="5349832"/>
            <a:ext cx="922020" cy="838200"/>
          </a:xfrm>
          <a:prstGeom prst="rect">
            <a:avLst/>
          </a:prstGeom>
          <a:noFill/>
          <a:ln w="9525">
            <a:noFill/>
            <a:miter lim="800000"/>
            <a:headEnd/>
            <a:tailEnd/>
          </a:ln>
        </p:spPr>
      </p:pic>
      <p:cxnSp>
        <p:nvCxnSpPr>
          <p:cNvPr id="9" name="Straight Arrow Connector 8"/>
          <p:cNvCxnSpPr/>
          <p:nvPr/>
        </p:nvCxnSpPr>
        <p:spPr>
          <a:xfrm>
            <a:off x="6314577" y="5777144"/>
            <a:ext cx="1371600" cy="3220"/>
          </a:xfrm>
          <a:prstGeom prst="straightConnector1">
            <a:avLst/>
          </a:prstGeom>
          <a:ln w="25400">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763816" y="5768932"/>
            <a:ext cx="1371600" cy="3220"/>
          </a:xfrm>
          <a:prstGeom prst="straightConnector1">
            <a:avLst/>
          </a:prstGeom>
          <a:ln w="25400">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7335" y="5366867"/>
            <a:ext cx="1828800" cy="184666"/>
          </a:xfrm>
          <a:prstGeom prst="rect">
            <a:avLst/>
          </a:prstGeom>
          <a:solidFill>
            <a:schemeClr val="bg1"/>
          </a:solidFill>
        </p:spPr>
        <p:txBody>
          <a:bodyPr wrap="square" rtlCol="0">
            <a:spAutoFit/>
          </a:bodyPr>
          <a:lstStyle/>
          <a:p>
            <a:endParaRPr lang="en-US" sz="600" dirty="0"/>
          </a:p>
        </p:txBody>
      </p:sp>
      <p:sp>
        <p:nvSpPr>
          <p:cNvPr id="4" name="Content Placeholder 3"/>
          <p:cNvSpPr>
            <a:spLocks noGrp="1"/>
          </p:cNvSpPr>
          <p:nvPr>
            <p:ph sz="quarter" idx="1"/>
          </p:nvPr>
        </p:nvSpPr>
        <p:spPr>
          <a:xfrm>
            <a:off x="609600" y="1447800"/>
            <a:ext cx="4490735" cy="4709160"/>
          </a:xfrm>
        </p:spPr>
        <p:txBody>
          <a:bodyPr>
            <a:normAutofit/>
          </a:bodyPr>
          <a:lstStyle/>
          <a:p>
            <a:pPr marL="0" indent="0">
              <a:buNone/>
            </a:pPr>
            <a:r>
              <a:rPr lang="en-US" sz="2800" dirty="0"/>
              <a:t>Each gene has a small additive effect on the trait resulting in a normal distribution of the trait in the population.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76135" y="1447800"/>
            <a:ext cx="7839729" cy="4803372"/>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lgn="ctr"/>
            <a:r>
              <a:rPr lang="en-US" sz="4000" dirty="0"/>
              <a:t>Genetic Diversity and Distribution</a:t>
            </a:r>
          </a:p>
        </p:txBody>
      </p:sp>
    </p:spTree>
    <p:extLst>
      <p:ext uri="{BB962C8B-B14F-4D97-AF65-F5344CB8AC3E}">
        <p14:creationId xmlns:p14="http://schemas.microsoft.com/office/powerpoint/2010/main" val="118032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Quantitative Traits</a:t>
            </a:r>
          </a:p>
        </p:txBody>
      </p:sp>
      <p:sp>
        <p:nvSpPr>
          <p:cNvPr id="3" name="Content Placeholder 2"/>
          <p:cNvSpPr>
            <a:spLocks noGrp="1"/>
          </p:cNvSpPr>
          <p:nvPr>
            <p:ph sz="quarter" idx="1"/>
          </p:nvPr>
        </p:nvSpPr>
        <p:spPr>
          <a:xfrm>
            <a:off x="609601" y="1219200"/>
            <a:ext cx="10968446" cy="1219200"/>
          </a:xfrm>
        </p:spPr>
        <p:txBody>
          <a:bodyPr>
            <a:normAutofit/>
          </a:bodyPr>
          <a:lstStyle/>
          <a:p>
            <a:r>
              <a:rPr lang="en-US" sz="3200" dirty="0"/>
              <a:t>Quantitative traits are __________ distributed</a:t>
            </a:r>
          </a:p>
          <a:p>
            <a:pPr lvl="1"/>
            <a:r>
              <a:rPr lang="en-US" sz="2900" b="1" dirty="0"/>
              <a:t>Bell curve</a:t>
            </a:r>
            <a:r>
              <a:rPr lang="en-US" sz="2900" dirty="0"/>
              <a:t>: distribution of values is symmetrical around the average</a:t>
            </a:r>
          </a:p>
        </p:txBody>
      </p:sp>
      <p:pic>
        <p:nvPicPr>
          <p:cNvPr id="4" name="Picture 23" descr="13_19_quantitative_distri-U"/>
          <p:cNvPicPr>
            <a:picLocks noChangeAspect="1" noChangeArrowheads="1"/>
          </p:cNvPicPr>
          <p:nvPr/>
        </p:nvPicPr>
        <p:blipFill>
          <a:blip r:embed="rId3" cstate="print"/>
          <a:srcRect/>
          <a:stretch>
            <a:fillRect/>
          </a:stretch>
        </p:blipFill>
        <p:spPr bwMode="auto">
          <a:xfrm>
            <a:off x="836422" y="3048000"/>
            <a:ext cx="10748155" cy="3263425"/>
          </a:xfrm>
          <a:prstGeom prst="rect">
            <a:avLst/>
          </a:prstGeom>
          <a:noFill/>
        </p:spPr>
      </p:pic>
      <p:sp>
        <p:nvSpPr>
          <p:cNvPr id="5" name="TextBox 4"/>
          <p:cNvSpPr txBox="1"/>
          <p:nvPr/>
        </p:nvSpPr>
        <p:spPr>
          <a:xfrm>
            <a:off x="8384177" y="2852167"/>
            <a:ext cx="3200400" cy="461665"/>
          </a:xfrm>
          <a:prstGeom prst="rect">
            <a:avLst/>
          </a:prstGeom>
          <a:noFill/>
        </p:spPr>
        <p:txBody>
          <a:bodyPr wrap="square" rtlCol="0">
            <a:spAutoFit/>
          </a:bodyPr>
          <a:lstStyle/>
          <a:p>
            <a:pPr algn="ctr"/>
            <a:r>
              <a:rPr lang="en-US" sz="2400" dirty="0"/>
              <a:t>Normal distribution</a:t>
            </a:r>
          </a:p>
        </p:txBody>
      </p:sp>
      <p:sp>
        <p:nvSpPr>
          <p:cNvPr id="6" name="TextBox 5"/>
          <p:cNvSpPr txBox="1"/>
          <p:nvPr/>
        </p:nvSpPr>
        <p:spPr>
          <a:xfrm>
            <a:off x="2286000" y="2852168"/>
            <a:ext cx="3200400" cy="461665"/>
          </a:xfrm>
          <a:prstGeom prst="rect">
            <a:avLst/>
          </a:prstGeom>
          <a:noFill/>
        </p:spPr>
        <p:txBody>
          <a:bodyPr wrap="square" rtlCol="0">
            <a:spAutoFit/>
          </a:bodyPr>
          <a:lstStyle/>
          <a:p>
            <a:pPr algn="ctr"/>
            <a:r>
              <a:rPr lang="en-US" sz="2400" dirty="0"/>
              <a:t>Actual distribution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Genes and Inheritance</a:t>
            </a:r>
          </a:p>
        </p:txBody>
      </p:sp>
      <p:pic>
        <p:nvPicPr>
          <p:cNvPr id="4" name="Picture 3"/>
          <p:cNvPicPr>
            <a:picLocks noChangeAspect="1"/>
          </p:cNvPicPr>
          <p:nvPr/>
        </p:nvPicPr>
        <p:blipFill>
          <a:blip r:embed="rId2"/>
          <a:stretch>
            <a:fillRect/>
          </a:stretch>
        </p:blipFill>
        <p:spPr>
          <a:xfrm>
            <a:off x="3352800" y="1225371"/>
            <a:ext cx="5715000" cy="5076918"/>
          </a:xfrm>
          <a:prstGeom prst="rect">
            <a:avLst/>
          </a:prstGeom>
        </p:spPr>
      </p:pic>
    </p:spTree>
    <p:extLst>
      <p:ext uri="{BB962C8B-B14F-4D97-AF65-F5344CB8AC3E}">
        <p14:creationId xmlns:p14="http://schemas.microsoft.com/office/powerpoint/2010/main" val="453035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074"/>
            <a:ext cx="10972800" cy="990600"/>
          </a:xfrm>
        </p:spPr>
        <p:txBody>
          <a:bodyPr>
            <a:normAutofit/>
          </a:bodyPr>
          <a:lstStyle/>
          <a:p>
            <a:pPr algn="ctr"/>
            <a:r>
              <a:rPr lang="en-US" sz="4000" dirty="0"/>
              <a:t>Polygenic Inheritance</a:t>
            </a:r>
          </a:p>
        </p:txBody>
      </p:sp>
      <p:sp>
        <p:nvSpPr>
          <p:cNvPr id="3" name="Content Placeholder 2"/>
          <p:cNvSpPr>
            <a:spLocks noGrp="1"/>
          </p:cNvSpPr>
          <p:nvPr>
            <p:ph sz="quarter" idx="1"/>
          </p:nvPr>
        </p:nvSpPr>
        <p:spPr>
          <a:xfrm>
            <a:off x="622663" y="1307797"/>
            <a:ext cx="4038600" cy="1905000"/>
          </a:xfrm>
        </p:spPr>
        <p:txBody>
          <a:bodyPr>
            <a:normAutofit/>
          </a:bodyPr>
          <a:lstStyle/>
          <a:p>
            <a:pPr lvl="1">
              <a:buNone/>
            </a:pPr>
            <a:r>
              <a:rPr lang="en-US" sz="3200" dirty="0"/>
              <a:t>Ex: Skin color</a:t>
            </a:r>
          </a:p>
        </p:txBody>
      </p:sp>
      <p:pic>
        <p:nvPicPr>
          <p:cNvPr id="6" name="Picture 5"/>
          <p:cNvPicPr>
            <a:picLocks noChangeAspect="1"/>
          </p:cNvPicPr>
          <p:nvPr/>
        </p:nvPicPr>
        <p:blipFill>
          <a:blip r:embed="rId2" cstate="print"/>
          <a:stretch>
            <a:fillRect/>
          </a:stretch>
        </p:blipFill>
        <p:spPr>
          <a:xfrm>
            <a:off x="627017" y="2260297"/>
            <a:ext cx="5047622" cy="3940478"/>
          </a:xfrm>
          <a:prstGeom prst="rect">
            <a:avLst/>
          </a:prstGeom>
        </p:spPr>
      </p:pic>
      <p:pic>
        <p:nvPicPr>
          <p:cNvPr id="4" name="Picture 3"/>
          <p:cNvPicPr>
            <a:picLocks noChangeAspect="1"/>
          </p:cNvPicPr>
          <p:nvPr/>
        </p:nvPicPr>
        <p:blipFill>
          <a:blip r:embed="rId3"/>
          <a:stretch>
            <a:fillRect/>
          </a:stretch>
        </p:blipFill>
        <p:spPr>
          <a:xfrm>
            <a:off x="6172200" y="1371600"/>
            <a:ext cx="4911902" cy="4829175"/>
          </a:xfrm>
          <a:prstGeom prst="rect">
            <a:avLst/>
          </a:prstGeom>
        </p:spPr>
      </p:pic>
    </p:spTree>
    <p:extLst>
      <p:ext uri="{BB962C8B-B14F-4D97-AF65-F5344CB8AC3E}">
        <p14:creationId xmlns:p14="http://schemas.microsoft.com/office/powerpoint/2010/main" val="3378272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Within Species Variation</a:t>
            </a:r>
          </a:p>
        </p:txBody>
      </p:sp>
      <p:sp>
        <p:nvSpPr>
          <p:cNvPr id="4" name="Content Placeholder 3"/>
          <p:cNvSpPr>
            <a:spLocks noGrp="1"/>
          </p:cNvSpPr>
          <p:nvPr>
            <p:ph sz="quarter" idx="1"/>
          </p:nvPr>
        </p:nvSpPr>
        <p:spPr>
          <a:xfrm>
            <a:off x="561703" y="1166949"/>
            <a:ext cx="10972800" cy="685800"/>
          </a:xfrm>
        </p:spPr>
        <p:txBody>
          <a:bodyPr>
            <a:normAutofit/>
          </a:bodyPr>
          <a:lstStyle/>
          <a:p>
            <a:r>
              <a:rPr lang="en-US" sz="3200" dirty="0"/>
              <a:t>Within species variation is the basis for ____________ change</a:t>
            </a:r>
          </a:p>
        </p:txBody>
      </p:sp>
      <p:pic>
        <p:nvPicPr>
          <p:cNvPr id="2050" name="Picture 2" descr="https://www.cinchlearning.com/clarity/cinch/glencoe_science_2012_texas/images/ebooks/sci7/213_2/sci_213_2_figur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48" y="2133600"/>
            <a:ext cx="5715000" cy="4038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248400" y="2438400"/>
            <a:ext cx="5457824" cy="3621479"/>
          </a:xfrm>
          <a:prstGeom prst="rect">
            <a:avLst/>
          </a:prstGeom>
        </p:spPr>
      </p:pic>
    </p:spTree>
    <p:extLst>
      <p:ext uri="{BB962C8B-B14F-4D97-AF65-F5344CB8AC3E}">
        <p14:creationId xmlns:p14="http://schemas.microsoft.com/office/powerpoint/2010/main" val="1339852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Genetic Variation and Evolution</a:t>
            </a:r>
          </a:p>
        </p:txBody>
      </p:sp>
      <p:sp>
        <p:nvSpPr>
          <p:cNvPr id="4" name="Content Placeholder 3"/>
          <p:cNvSpPr>
            <a:spLocks noGrp="1"/>
          </p:cNvSpPr>
          <p:nvPr>
            <p:ph sz="quarter" idx="1"/>
          </p:nvPr>
        </p:nvSpPr>
        <p:spPr>
          <a:xfrm>
            <a:off x="457200" y="1276427"/>
            <a:ext cx="5334000" cy="4937760"/>
          </a:xfrm>
        </p:spPr>
        <p:txBody>
          <a:bodyPr>
            <a:normAutofit/>
          </a:bodyPr>
          <a:lstStyle/>
          <a:p>
            <a:r>
              <a:rPr lang="en-US" sz="2800" dirty="0"/>
              <a:t>Average beak depth in Galapagos finches shifted towards thicker beaks after a drought</a:t>
            </a:r>
          </a:p>
          <a:p>
            <a:pPr lvl="1"/>
            <a:r>
              <a:rPr lang="en-US" sz="2400" dirty="0"/>
              <a:t>Thicker billed individuals better at eating large seeds of drought tolerant plants. </a:t>
            </a:r>
          </a:p>
        </p:txBody>
      </p:sp>
      <p:pic>
        <p:nvPicPr>
          <p:cNvPr id="4098" name="Picture 2" descr="http://www.csus.edu/indiv/l/loom/wk%2015/fin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34413"/>
            <a:ext cx="6124139" cy="4595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Why the pea?</a:t>
            </a:r>
          </a:p>
        </p:txBody>
      </p:sp>
      <p:sp>
        <p:nvSpPr>
          <p:cNvPr id="3" name="Content Placeholder 2"/>
          <p:cNvSpPr>
            <a:spLocks noGrp="1"/>
          </p:cNvSpPr>
          <p:nvPr>
            <p:ph sz="quarter" idx="1"/>
          </p:nvPr>
        </p:nvSpPr>
        <p:spPr>
          <a:xfrm>
            <a:off x="457200" y="1219200"/>
            <a:ext cx="5562600" cy="4937760"/>
          </a:xfrm>
        </p:spPr>
        <p:txBody>
          <a:bodyPr>
            <a:normAutofit/>
          </a:bodyPr>
          <a:lstStyle/>
          <a:p>
            <a:pPr marL="0" indent="0">
              <a:buNone/>
            </a:pPr>
            <a:r>
              <a:rPr lang="en-US" sz="2800" b="1" dirty="0"/>
              <a:t>Model organisms</a:t>
            </a:r>
            <a:r>
              <a:rPr lang="en-US" sz="2800" dirty="0"/>
              <a:t>: organisms that are easy to care for and can be used to make inferences about many other similar species</a:t>
            </a:r>
          </a:p>
          <a:p>
            <a:pPr lvl="1"/>
            <a:r>
              <a:rPr lang="en-US" sz="2400" dirty="0"/>
              <a:t>Small</a:t>
            </a:r>
          </a:p>
          <a:p>
            <a:pPr lvl="1"/>
            <a:r>
              <a:rPr lang="en-US" sz="2400" dirty="0"/>
              <a:t>___________	</a:t>
            </a:r>
          </a:p>
          <a:p>
            <a:pPr lvl="1"/>
            <a:r>
              <a:rPr lang="en-US" sz="2400" dirty="0"/>
              <a:t>Inexpensive to care for</a:t>
            </a:r>
          </a:p>
          <a:p>
            <a:pPr lvl="1"/>
            <a:r>
              <a:rPr lang="en-US" sz="2400" dirty="0"/>
              <a:t>Produce large numbers of offspring</a:t>
            </a:r>
          </a:p>
          <a:p>
            <a:pPr lvl="1"/>
            <a:r>
              <a:rPr lang="en-US" sz="2400" dirty="0"/>
              <a:t>Can be manipulated experimentally</a:t>
            </a:r>
          </a:p>
        </p:txBody>
      </p:sp>
      <p:pic>
        <p:nvPicPr>
          <p:cNvPr id="5" name="Picture 4"/>
          <p:cNvPicPr>
            <a:picLocks noChangeAspect="1"/>
          </p:cNvPicPr>
          <p:nvPr/>
        </p:nvPicPr>
        <p:blipFill>
          <a:blip r:embed="rId3"/>
          <a:stretch>
            <a:fillRect/>
          </a:stretch>
        </p:blipFill>
        <p:spPr>
          <a:xfrm>
            <a:off x="7391400" y="1219199"/>
            <a:ext cx="3607923" cy="50918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Life Cycle of the Pea Plant</a:t>
            </a:r>
          </a:p>
        </p:txBody>
      </p:sp>
      <p:pic>
        <p:nvPicPr>
          <p:cNvPr id="3" name="Picture 2"/>
          <p:cNvPicPr>
            <a:picLocks noChangeAspect="1"/>
          </p:cNvPicPr>
          <p:nvPr/>
        </p:nvPicPr>
        <p:blipFill>
          <a:blip r:embed="rId3"/>
          <a:stretch>
            <a:fillRect/>
          </a:stretch>
        </p:blipFill>
        <p:spPr>
          <a:xfrm>
            <a:off x="1676400" y="1219200"/>
            <a:ext cx="3799477" cy="5087932"/>
          </a:xfrm>
          <a:prstGeom prst="rect">
            <a:avLst/>
          </a:prstGeom>
        </p:spPr>
      </p:pic>
      <p:sp>
        <p:nvSpPr>
          <p:cNvPr id="5" name="Text Box 1027"/>
          <p:cNvSpPr txBox="1">
            <a:spLocks noChangeArrowheads="1"/>
          </p:cNvSpPr>
          <p:nvPr/>
        </p:nvSpPr>
        <p:spPr bwMode="auto">
          <a:xfrm>
            <a:off x="5638800" y="1304492"/>
            <a:ext cx="594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4950" indent="-234950" eaLnBrk="0" hangingPunct="0"/>
            <a:r>
              <a:rPr lang="en-US" altLang="en-US" sz="2000" b="1" dirty="0">
                <a:latin typeface="Calibri" panose="020F0502020204030204" pitchFamily="34" charset="0"/>
                <a:ea typeface="ＭＳ Ｐゴシック" panose="020B0600070205080204" pitchFamily="34" charset="-128"/>
                <a:cs typeface="Calibri" panose="020F0502020204030204" pitchFamily="34" charset="0"/>
              </a:rPr>
              <a:t>1. Self-pollination</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 Pollen from the male anthers of a plant falls on the female stigma of that same plant.</a:t>
            </a:r>
          </a:p>
        </p:txBody>
      </p:sp>
      <p:sp>
        <p:nvSpPr>
          <p:cNvPr id="6" name="Text Box 1028"/>
          <p:cNvSpPr txBox="1">
            <a:spLocks noChangeArrowheads="1"/>
          </p:cNvSpPr>
          <p:nvPr/>
        </p:nvSpPr>
        <p:spPr bwMode="auto">
          <a:xfrm>
            <a:off x="5638800" y="2173870"/>
            <a:ext cx="57255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4950" indent="-234950" eaLnBrk="0" hangingPunct="0"/>
            <a:r>
              <a:rPr lang="en-US" altLang="en-US" sz="2000" b="1" dirty="0">
                <a:latin typeface="Calibri" panose="020F0502020204030204" pitchFamily="34" charset="0"/>
                <a:ea typeface="ＭＳ Ｐゴシック" panose="020B0600070205080204" pitchFamily="34" charset="-128"/>
                <a:cs typeface="Calibri" panose="020F0502020204030204" pitchFamily="34" charset="0"/>
              </a:rPr>
              <a:t>2. Fertilization</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 Sperm from the pollen fertilize the plant's eggs, which lie inside the ovary. These eggs will develop into seeds in the ovary (peas in a pod), which represent a new plant generation. Each seed is fertilized separately.</a:t>
            </a:r>
          </a:p>
        </p:txBody>
      </p:sp>
      <p:sp>
        <p:nvSpPr>
          <p:cNvPr id="7" name="Text Box 1029"/>
          <p:cNvSpPr txBox="1">
            <a:spLocks noChangeArrowheads="1"/>
          </p:cNvSpPr>
          <p:nvPr/>
        </p:nvSpPr>
        <p:spPr bwMode="auto">
          <a:xfrm>
            <a:off x="5638800" y="3966578"/>
            <a:ext cx="5641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4950" indent="-234950" eaLnBrk="0" hangingPunct="0"/>
            <a:r>
              <a:rPr lang="en-US" altLang="en-US" sz="2000" b="1" dirty="0">
                <a:latin typeface="Calibri" panose="020F0502020204030204" pitchFamily="34" charset="0"/>
                <a:ea typeface="ＭＳ Ｐゴシック" panose="020B0600070205080204" pitchFamily="34" charset="-128"/>
                <a:cs typeface="Calibri" panose="020F0502020204030204" pitchFamily="34" charset="0"/>
              </a:rPr>
              <a:t>3. Germination</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 Each seed can be planted and grown into a separate plant.</a:t>
            </a:r>
          </a:p>
        </p:txBody>
      </p:sp>
      <p:sp>
        <p:nvSpPr>
          <p:cNvPr id="8" name="Text Box 1030"/>
          <p:cNvSpPr txBox="1">
            <a:spLocks noChangeArrowheads="1"/>
          </p:cNvSpPr>
          <p:nvPr/>
        </p:nvSpPr>
        <p:spPr bwMode="auto">
          <a:xfrm>
            <a:off x="5638800" y="4835956"/>
            <a:ext cx="59436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4950" indent="-234950" eaLnBrk="0" hangingPunct="0"/>
            <a:r>
              <a:rPr lang="en-US" altLang="en-US" sz="2000" b="1" dirty="0">
                <a:latin typeface="Calibri" panose="020F0502020204030204" pitchFamily="34" charset="0"/>
                <a:ea typeface="ＭＳ Ｐゴシック" panose="020B0600070205080204" pitchFamily="34" charset="-128"/>
                <a:cs typeface="Calibri" panose="020F0502020204030204" pitchFamily="34" charset="0"/>
              </a:rPr>
              <a:t>4. Development</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 Seedlings develop into mature seed plants, capable of producing their own offspring.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Mendel’s Procedure: Cross Pollination</a:t>
            </a:r>
          </a:p>
        </p:txBody>
      </p:sp>
      <p:pic>
        <p:nvPicPr>
          <p:cNvPr id="3" name="Picture 2"/>
          <p:cNvPicPr>
            <a:picLocks noChangeAspect="1"/>
          </p:cNvPicPr>
          <p:nvPr/>
        </p:nvPicPr>
        <p:blipFill>
          <a:blip r:embed="rId3"/>
          <a:stretch>
            <a:fillRect/>
          </a:stretch>
        </p:blipFill>
        <p:spPr>
          <a:xfrm>
            <a:off x="1143000" y="1186472"/>
            <a:ext cx="5295900" cy="5125065"/>
          </a:xfrm>
          <a:prstGeom prst="rect">
            <a:avLst/>
          </a:prstGeom>
        </p:spPr>
      </p:pic>
      <p:sp>
        <p:nvSpPr>
          <p:cNvPr id="5" name="Text Box 1027"/>
          <p:cNvSpPr txBox="1">
            <a:spLocks noChangeArrowheads="1"/>
          </p:cNvSpPr>
          <p:nvPr/>
        </p:nvSpPr>
        <p:spPr bwMode="auto">
          <a:xfrm>
            <a:off x="4876800" y="1270751"/>
            <a:ext cx="632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a:solidFill>
                  <a:schemeClr val="tx1"/>
                </a:solidFill>
                <a:latin typeface="Arial" panose="020B0604020202020204" pitchFamily="34" charset="0"/>
              </a:defRPr>
            </a:lvl1pPr>
            <a:lvl2pPr marL="968375">
              <a:defRPr>
                <a:solidFill>
                  <a:schemeClr val="tx1"/>
                </a:solidFill>
                <a:latin typeface="Arial" panose="020B0604020202020204" pitchFamily="34" charset="0"/>
              </a:defRPr>
            </a:lvl2pPr>
            <a:lvl3pPr marL="10826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1. Before fertilization occurs, peel back the closed petals of a pea plant (in this case, one that came from a line that yielded yellow peas). Then pull out the pollen-bearing stamens with tweezers so that self-fertilization is no longer possible.</a:t>
            </a:r>
          </a:p>
        </p:txBody>
      </p:sp>
      <p:sp>
        <p:nvSpPr>
          <p:cNvPr id="6" name="Text Box 1028"/>
          <p:cNvSpPr txBox="1">
            <a:spLocks noChangeArrowheads="1"/>
          </p:cNvSpPr>
          <p:nvPr/>
        </p:nvSpPr>
        <p:spPr bwMode="auto">
          <a:xfrm>
            <a:off x="6468291" y="3182126"/>
            <a:ext cx="4305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2. Next, gather pollen from a green-seed</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plant by dabbing its anthers with a </a:t>
            </a:r>
          </a:p>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	paintbrush.</a:t>
            </a:r>
          </a:p>
        </p:txBody>
      </p:sp>
      <p:sp>
        <p:nvSpPr>
          <p:cNvPr id="7" name="Text Box 1030"/>
          <p:cNvSpPr txBox="1">
            <a:spLocks noChangeArrowheads="1"/>
          </p:cNvSpPr>
          <p:nvPr/>
        </p:nvSpPr>
        <p:spPr bwMode="auto">
          <a:xfrm>
            <a:off x="4876800" y="4971871"/>
            <a:ext cx="5562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3038" indent="-173038">
              <a:defRPr>
                <a:solidFill>
                  <a:schemeClr val="tx1"/>
                </a:solidFill>
                <a:latin typeface="Arial" panose="020B0604020202020204" pitchFamily="34" charset="0"/>
              </a:defRPr>
            </a:lvl1pPr>
            <a:lvl2pPr marL="51911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3. Finally, rub these pollen grains onto the stigma of </a:t>
            </a:r>
          </a:p>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	the first plant. The results of the cross-pollination </a:t>
            </a:r>
          </a:p>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	can be observed when the fertilized eggs mature </a:t>
            </a:r>
          </a:p>
          <a:p>
            <a:pPr eaLnBrk="0" hangingPunct="0"/>
            <a:r>
              <a:rPr lang="en-US" altLang="en-US" dirty="0">
                <a:latin typeface="Calibri" panose="020F0502020204030204" pitchFamily="34" charset="0"/>
                <a:ea typeface="ＭＳ Ｐゴシック" panose="020B0600070205080204" pitchFamily="34" charset="-128"/>
                <a:cs typeface="Calibri" panose="020F0502020204030204" pitchFamily="34" charset="0"/>
              </a:rPr>
              <a:t>	into seeds in the ovary, meaning peas in a pod.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Genotype vs. Phenotype</a:t>
            </a:r>
          </a:p>
        </p:txBody>
      </p:sp>
      <p:sp>
        <p:nvSpPr>
          <p:cNvPr id="3" name="Content Placeholder 2"/>
          <p:cNvSpPr>
            <a:spLocks noGrp="1"/>
          </p:cNvSpPr>
          <p:nvPr>
            <p:ph sz="quarter" idx="1"/>
          </p:nvPr>
        </p:nvSpPr>
        <p:spPr>
          <a:xfrm>
            <a:off x="381000" y="1219200"/>
            <a:ext cx="6096000" cy="5105400"/>
          </a:xfrm>
        </p:spPr>
        <p:txBody>
          <a:bodyPr>
            <a:normAutofit/>
          </a:bodyPr>
          <a:lstStyle/>
          <a:p>
            <a:pPr marL="0" indent="0">
              <a:buNone/>
            </a:pPr>
            <a:r>
              <a:rPr lang="en-US" sz="2800" b="1" u="sng" dirty="0"/>
              <a:t>____________</a:t>
            </a:r>
            <a:r>
              <a:rPr lang="en-US" sz="2800" dirty="0"/>
              <a:t>: observable features of an individual </a:t>
            </a:r>
          </a:p>
          <a:p>
            <a:pPr marL="457200" lvl="1" indent="-182563"/>
            <a:r>
              <a:rPr lang="en-US" sz="2400" dirty="0"/>
              <a:t>Ex. Yellow seeds, white flowers</a:t>
            </a:r>
          </a:p>
          <a:p>
            <a:pPr marL="0" indent="0">
              <a:buNone/>
            </a:pPr>
            <a:endParaRPr lang="en-US" sz="1600" dirty="0"/>
          </a:p>
          <a:p>
            <a:pPr marL="0" indent="0">
              <a:buNone/>
            </a:pPr>
            <a:r>
              <a:rPr lang="en-US" b="1" dirty="0"/>
              <a:t>Genotype</a:t>
            </a:r>
            <a:r>
              <a:rPr lang="en-US" dirty="0"/>
              <a:t>: the ________ found within a particular individual</a:t>
            </a:r>
          </a:p>
          <a:p>
            <a:pPr marL="457200" lvl="1" indent="-182563"/>
            <a:r>
              <a:rPr lang="en-US" sz="2400" dirty="0"/>
              <a:t>One allele from mother and one from father</a:t>
            </a:r>
          </a:p>
          <a:p>
            <a:pPr lvl="2"/>
            <a:r>
              <a:rPr lang="en-US" sz="2200" dirty="0"/>
              <a:t>Only one allele expressed as the phenotype</a:t>
            </a:r>
          </a:p>
          <a:p>
            <a:pPr marL="274637" lvl="1" indent="0">
              <a:buNone/>
            </a:pPr>
            <a:endParaRPr lang="en-US" sz="1000" dirty="0"/>
          </a:p>
          <a:p>
            <a:pPr marL="457200" lvl="1" indent="-182563"/>
            <a:r>
              <a:rPr lang="en-US" sz="2400" dirty="0"/>
              <a:t>Denoted as letters</a:t>
            </a:r>
          </a:p>
          <a:p>
            <a:pPr lvl="2"/>
            <a:r>
              <a:rPr lang="en-US" sz="2200" dirty="0"/>
              <a:t>Ex:  YY or </a:t>
            </a:r>
            <a:r>
              <a:rPr lang="en-US" sz="2200" dirty="0" err="1"/>
              <a:t>Yy</a:t>
            </a:r>
            <a:r>
              <a:rPr lang="en-US" sz="2200" dirty="0"/>
              <a:t> for yellow seeds</a:t>
            </a:r>
          </a:p>
          <a:p>
            <a:endParaRPr lang="en-US" dirty="0"/>
          </a:p>
        </p:txBody>
      </p:sp>
      <p:pic>
        <p:nvPicPr>
          <p:cNvPr id="4" name="Picture 3"/>
          <p:cNvPicPr>
            <a:picLocks noChangeAspect="1"/>
          </p:cNvPicPr>
          <p:nvPr/>
        </p:nvPicPr>
        <p:blipFill>
          <a:blip r:embed="rId2"/>
          <a:stretch>
            <a:fillRect/>
          </a:stretch>
        </p:blipFill>
        <p:spPr>
          <a:xfrm>
            <a:off x="6629400" y="2228850"/>
            <a:ext cx="5314950" cy="2857500"/>
          </a:xfrm>
          <a:prstGeom prst="rect">
            <a:avLst/>
          </a:prstGeom>
        </p:spPr>
      </p:pic>
      <p:sp>
        <p:nvSpPr>
          <p:cNvPr id="5" name="TextBox 4"/>
          <p:cNvSpPr txBox="1"/>
          <p:nvPr/>
        </p:nvSpPr>
        <p:spPr>
          <a:xfrm>
            <a:off x="6629400" y="4876800"/>
            <a:ext cx="1295400" cy="381000"/>
          </a:xfrm>
          <a:prstGeom prst="rect">
            <a:avLst/>
          </a:prstGeom>
          <a:solidFill>
            <a:schemeClr val="bg1"/>
          </a:solidFill>
        </p:spPr>
        <p:txBody>
          <a:bodyPr wrap="square" rtlCol="0">
            <a:spAutoFit/>
          </a:bodyPr>
          <a:lstStyle/>
          <a:p>
            <a:r>
              <a:rPr lang="en-US" dirty="0"/>
              <a:t>Genotype</a:t>
            </a:r>
          </a:p>
        </p:txBody>
      </p:sp>
      <p:sp>
        <p:nvSpPr>
          <p:cNvPr id="7" name="TextBox 6"/>
          <p:cNvSpPr txBox="1"/>
          <p:nvPr/>
        </p:nvSpPr>
        <p:spPr>
          <a:xfrm>
            <a:off x="10134600" y="4876800"/>
            <a:ext cx="1295400" cy="381000"/>
          </a:xfrm>
          <a:prstGeom prst="rect">
            <a:avLst/>
          </a:prstGeom>
          <a:solidFill>
            <a:schemeClr val="bg1"/>
          </a:solidFill>
        </p:spPr>
        <p:txBody>
          <a:bodyPr wrap="square" rtlCol="0">
            <a:spAutoFit/>
          </a:bodyPr>
          <a:lstStyle/>
          <a:p>
            <a:r>
              <a:rPr lang="en-US" dirty="0"/>
              <a:t>Phenotype</a:t>
            </a:r>
          </a:p>
        </p:txBody>
      </p:sp>
      <p:sp>
        <p:nvSpPr>
          <p:cNvPr id="8" name="TextBox 7"/>
          <p:cNvSpPr txBox="1"/>
          <p:nvPr/>
        </p:nvSpPr>
        <p:spPr>
          <a:xfrm>
            <a:off x="8143875" y="3566670"/>
            <a:ext cx="1076325" cy="295466"/>
          </a:xfrm>
          <a:prstGeom prst="rect">
            <a:avLst/>
          </a:prstGeom>
          <a:solidFill>
            <a:srgbClr val="52DEFF"/>
          </a:solidFill>
        </p:spPr>
        <p:txBody>
          <a:bodyPr wrap="square" lIns="9144" tIns="9144" rIns="9144" bIns="9144" rtlCol="0">
            <a:spAutoFit/>
          </a:bodyPr>
          <a:lstStyle/>
          <a:p>
            <a:r>
              <a:rPr lang="en-US" dirty="0"/>
              <a:t>Codes for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Characterizing the Genotype</a:t>
            </a:r>
          </a:p>
        </p:txBody>
      </p:sp>
      <p:sp>
        <p:nvSpPr>
          <p:cNvPr id="3" name="Content Placeholder 2"/>
          <p:cNvSpPr>
            <a:spLocks noGrp="1"/>
          </p:cNvSpPr>
          <p:nvPr>
            <p:ph sz="quarter" idx="1"/>
          </p:nvPr>
        </p:nvSpPr>
        <p:spPr>
          <a:xfrm>
            <a:off x="533400" y="1219200"/>
            <a:ext cx="11430000" cy="4937760"/>
          </a:xfrm>
        </p:spPr>
        <p:txBody>
          <a:bodyPr>
            <a:noAutofit/>
          </a:bodyPr>
          <a:lstStyle/>
          <a:p>
            <a:pPr>
              <a:lnSpc>
                <a:spcPct val="87000"/>
              </a:lnSpc>
            </a:pPr>
            <a:r>
              <a:rPr lang="en-US" sz="2800" b="1" dirty="0"/>
              <a:t>Dominant allele</a:t>
            </a:r>
            <a:r>
              <a:rPr lang="en-US" sz="2800" dirty="0"/>
              <a:t>: allele that determines the phenotype of a heterozygous individual</a:t>
            </a:r>
          </a:p>
          <a:p>
            <a:pPr lvl="1">
              <a:lnSpc>
                <a:spcPct val="87000"/>
              </a:lnSpc>
            </a:pPr>
            <a:r>
              <a:rPr lang="en-US" sz="2400" dirty="0"/>
              <a:t>Denoted with a capital letter. Ex: Y or R</a:t>
            </a:r>
            <a:endParaRPr lang="en-US" sz="2800" dirty="0"/>
          </a:p>
          <a:p>
            <a:pPr>
              <a:lnSpc>
                <a:spcPct val="87000"/>
              </a:lnSpc>
              <a:spcBef>
                <a:spcPts val="2400"/>
              </a:spcBef>
            </a:pPr>
            <a:r>
              <a:rPr lang="en-US" sz="2800" b="1" dirty="0"/>
              <a:t>Recessive allele</a:t>
            </a:r>
            <a:r>
              <a:rPr lang="en-US" sz="2800" dirty="0"/>
              <a:t>: allele whose phenotype is only expressed in </a:t>
            </a:r>
            <a:r>
              <a:rPr lang="en-US" sz="2800" b="1" dirty="0"/>
              <a:t>__________</a:t>
            </a:r>
            <a:r>
              <a:rPr lang="en-US" sz="2800" dirty="0"/>
              <a:t> individuals</a:t>
            </a:r>
          </a:p>
          <a:p>
            <a:pPr lvl="1">
              <a:lnSpc>
                <a:spcPct val="87000"/>
              </a:lnSpc>
            </a:pPr>
            <a:r>
              <a:rPr lang="en-US" sz="2400" dirty="0"/>
              <a:t>Denoted with a lowercase letter. Ex: y or r</a:t>
            </a:r>
            <a:endParaRPr lang="en-US" sz="2800" dirty="0"/>
          </a:p>
          <a:p>
            <a:pPr>
              <a:lnSpc>
                <a:spcPct val="87000"/>
              </a:lnSpc>
              <a:spcBef>
                <a:spcPts val="2400"/>
              </a:spcBef>
            </a:pPr>
            <a:r>
              <a:rPr lang="en-US" sz="2800" b="1" dirty="0"/>
              <a:t>Homozygous</a:t>
            </a:r>
            <a:r>
              <a:rPr lang="en-US" sz="2800" dirty="0"/>
              <a:t>: having two __________ alleles of a certain gene</a:t>
            </a:r>
          </a:p>
          <a:p>
            <a:pPr lvl="1">
              <a:lnSpc>
                <a:spcPct val="87000"/>
              </a:lnSpc>
            </a:pPr>
            <a:r>
              <a:rPr lang="en-US" sz="2400" dirty="0" err="1"/>
              <a:t>Ex:YY</a:t>
            </a:r>
            <a:r>
              <a:rPr lang="en-US" sz="2400" dirty="0"/>
              <a:t> or </a:t>
            </a:r>
            <a:r>
              <a:rPr lang="en-US" sz="2400" dirty="0" err="1"/>
              <a:t>yy</a:t>
            </a:r>
            <a:endParaRPr lang="en-US" sz="2800" dirty="0"/>
          </a:p>
          <a:p>
            <a:pPr>
              <a:lnSpc>
                <a:spcPct val="87000"/>
              </a:lnSpc>
              <a:spcBef>
                <a:spcPts val="2400"/>
              </a:spcBef>
            </a:pPr>
            <a:r>
              <a:rPr lang="en-US" sz="2800" b="1" dirty="0"/>
              <a:t>Heterozygous:</a:t>
            </a:r>
            <a:r>
              <a:rPr lang="en-US" sz="2800" dirty="0"/>
              <a:t> having two ___________ alleles of a certain gene</a:t>
            </a:r>
          </a:p>
          <a:p>
            <a:pPr lvl="1">
              <a:lnSpc>
                <a:spcPct val="87000"/>
              </a:lnSpc>
            </a:pPr>
            <a:r>
              <a:rPr lang="en-US" sz="2400" dirty="0"/>
              <a:t>Ex: </a:t>
            </a:r>
            <a:r>
              <a:rPr lang="en-US" sz="2400" dirty="0" err="1"/>
              <a:t>Yy</a:t>
            </a:r>
            <a:r>
              <a:rPr lang="en-US" sz="2400" dirty="0"/>
              <a:t> or </a:t>
            </a:r>
            <a:r>
              <a:rPr lang="en-US" sz="2400" dirty="0" err="1"/>
              <a:t>Rr</a:t>
            </a:r>
            <a:endParaRPr lang="en-US" sz="2400" dirty="0"/>
          </a:p>
          <a:p>
            <a:pPr>
              <a:lnSpc>
                <a:spcPct val="87000"/>
              </a:lnSpc>
            </a:pP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Origin" id="{EEFEF6C1-FFD1-41EC-9613-44313D99FF35}" vid="{332CB9FB-2BB4-44A8-A80C-649DEE82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3021</TotalTime>
  <Words>1685</Words>
  <Application>Microsoft Office PowerPoint</Application>
  <PresentationFormat>Widescreen</PresentationFormat>
  <Paragraphs>283</Paragraphs>
  <Slides>42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Bookman Old Style</vt:lpstr>
      <vt:lpstr>Calibri</vt:lpstr>
      <vt:lpstr>Gill Sans MT</vt:lpstr>
      <vt:lpstr>Wingdings</vt:lpstr>
      <vt:lpstr>Wingdings 3</vt:lpstr>
      <vt:lpstr>Origin</vt:lpstr>
      <vt:lpstr>Mendelian Genetics </vt:lpstr>
      <vt:lpstr>Father of Genetics</vt:lpstr>
      <vt:lpstr>Genetics Terminology</vt:lpstr>
      <vt:lpstr>Genes and Inheritance</vt:lpstr>
      <vt:lpstr>Why the pea?</vt:lpstr>
      <vt:lpstr>Life Cycle of the Pea Plant</vt:lpstr>
      <vt:lpstr>Mendel’s Procedure: Cross Pollination</vt:lpstr>
      <vt:lpstr>Genotype vs. Phenotype</vt:lpstr>
      <vt:lpstr>Characterizing the Genotype</vt:lpstr>
      <vt:lpstr>Homozygous and Heterozygous</vt:lpstr>
      <vt:lpstr>Mendel’s First Test</vt:lpstr>
      <vt:lpstr>Using a Punnett square</vt:lpstr>
      <vt:lpstr>Mendel’s 2nd and 3rd Generations</vt:lpstr>
      <vt:lpstr>Mendel’s Results</vt:lpstr>
      <vt:lpstr>Reviewing Mendel’s Results</vt:lpstr>
      <vt:lpstr>Reviewing Mendel’s Results</vt:lpstr>
      <vt:lpstr>Mendel’s Findings</vt:lpstr>
      <vt:lpstr>Mendel’s Law of Segregation</vt:lpstr>
      <vt:lpstr>Check your Understanding</vt:lpstr>
      <vt:lpstr>Check your Understanding</vt:lpstr>
      <vt:lpstr>Check your Understanding</vt:lpstr>
      <vt:lpstr>Check your Understanding</vt:lpstr>
      <vt:lpstr>Monohybrid and Dihybrid Crosses</vt:lpstr>
      <vt:lpstr>Monohybrid Cross in Humans</vt:lpstr>
      <vt:lpstr>Test Cross</vt:lpstr>
      <vt:lpstr>Dihybrid Cross</vt:lpstr>
      <vt:lpstr>Mendel’s Law of Independent Assortment</vt:lpstr>
      <vt:lpstr>Check your Understanding</vt:lpstr>
      <vt:lpstr>Independent Assortment</vt:lpstr>
      <vt:lpstr>Incomplete Dominance</vt:lpstr>
      <vt:lpstr>PowerPoint Presentation</vt:lpstr>
      <vt:lpstr>Codominance</vt:lpstr>
      <vt:lpstr>Multiple Alleles</vt:lpstr>
      <vt:lpstr>Multiple Alleles: Blood Types</vt:lpstr>
      <vt:lpstr>Blood Donation</vt:lpstr>
      <vt:lpstr>Polygenic Inheritance</vt:lpstr>
      <vt:lpstr>Quantitative Traits</vt:lpstr>
      <vt:lpstr>Genetic Diversity and Distribution</vt:lpstr>
      <vt:lpstr>Quantitative Traits</vt:lpstr>
      <vt:lpstr>Polygenic Inheritance</vt:lpstr>
      <vt:lpstr>Within Species Variation</vt:lpstr>
      <vt:lpstr>Genetic Variation and 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Mendelian Genetics</dc:title>
  <dc:creator>Tyler Flisik</dc:creator>
  <cp:lastModifiedBy>Admin</cp:lastModifiedBy>
  <cp:revision>141</cp:revision>
  <dcterms:created xsi:type="dcterms:W3CDTF">2014-04-15T19:18:23Z</dcterms:created>
  <dcterms:modified xsi:type="dcterms:W3CDTF">2016-10-24T18:08:34Z</dcterms:modified>
</cp:coreProperties>
</file>