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9" r:id="rId3"/>
    <p:sldId id="274" r:id="rId4"/>
    <p:sldId id="263" r:id="rId5"/>
    <p:sldId id="268" r:id="rId6"/>
    <p:sldId id="321" r:id="rId7"/>
    <p:sldId id="292" r:id="rId8"/>
    <p:sldId id="282" r:id="rId9"/>
    <p:sldId id="264" r:id="rId10"/>
    <p:sldId id="311" r:id="rId11"/>
    <p:sldId id="289" r:id="rId12"/>
    <p:sldId id="312" r:id="rId13"/>
    <p:sldId id="313" r:id="rId14"/>
    <p:sldId id="276" r:id="rId15"/>
    <p:sldId id="322" r:id="rId16"/>
    <p:sldId id="314" r:id="rId17"/>
    <p:sldId id="284" r:id="rId18"/>
    <p:sldId id="283" r:id="rId19"/>
    <p:sldId id="293" r:id="rId20"/>
    <p:sldId id="328" r:id="rId21"/>
    <p:sldId id="329" r:id="rId22"/>
    <p:sldId id="330" r:id="rId23"/>
    <p:sldId id="308" r:id="rId24"/>
    <p:sldId id="295" r:id="rId25"/>
    <p:sldId id="315" r:id="rId26"/>
    <p:sldId id="316" r:id="rId27"/>
    <p:sldId id="332" r:id="rId28"/>
    <p:sldId id="333" r:id="rId29"/>
    <p:sldId id="385" r:id="rId30"/>
    <p:sldId id="387" r:id="rId31"/>
    <p:sldId id="388" r:id="rId32"/>
    <p:sldId id="392" r:id="rId33"/>
    <p:sldId id="393" r:id="rId34"/>
    <p:sldId id="319" r:id="rId35"/>
    <p:sldId id="394" r:id="rId36"/>
    <p:sldId id="395" r:id="rId37"/>
    <p:sldId id="3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86353" autoAdjust="0"/>
  </p:normalViewPr>
  <p:slideViewPr>
    <p:cSldViewPr snapToGrid="0">
      <p:cViewPr varScale="1">
        <p:scale>
          <a:sx n="59" d="100"/>
          <a:sy n="59" d="100"/>
        </p:scale>
        <p:origin x="96"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650F3-F03D-4F1D-8691-65B8DF7D2AE9}" type="datetimeFigureOut">
              <a:rPr lang="en-US" smtClean="0"/>
              <a:pPr/>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6FEE3-93F6-49E7-B220-102F667C4C4D}" type="slidenum">
              <a:rPr lang="en-US" smtClean="0"/>
              <a:pPr/>
              <a:t>‹#›</a:t>
            </a:fld>
            <a:endParaRPr lang="en-US"/>
          </a:p>
        </p:txBody>
      </p:sp>
    </p:spTree>
    <p:extLst>
      <p:ext uri="{BB962C8B-B14F-4D97-AF65-F5344CB8AC3E}">
        <p14:creationId xmlns:p14="http://schemas.microsoft.com/office/powerpoint/2010/main" val="78949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1</a:t>
            </a:fld>
            <a:endParaRPr lang="en-US"/>
          </a:p>
        </p:txBody>
      </p:sp>
    </p:spTree>
    <p:extLst>
      <p:ext uri="{BB962C8B-B14F-4D97-AF65-F5344CB8AC3E}">
        <p14:creationId xmlns:p14="http://schemas.microsoft.com/office/powerpoint/2010/main" val="35973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14</a:t>
            </a:fld>
            <a:endParaRPr lang="en-US"/>
          </a:p>
        </p:txBody>
      </p:sp>
    </p:spTree>
    <p:extLst>
      <p:ext uri="{BB962C8B-B14F-4D97-AF65-F5344CB8AC3E}">
        <p14:creationId xmlns:p14="http://schemas.microsoft.com/office/powerpoint/2010/main" val="76879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16</a:t>
            </a:fld>
            <a:endParaRPr lang="en-US"/>
          </a:p>
        </p:txBody>
      </p:sp>
    </p:spTree>
    <p:extLst>
      <p:ext uri="{BB962C8B-B14F-4D97-AF65-F5344CB8AC3E}">
        <p14:creationId xmlns:p14="http://schemas.microsoft.com/office/powerpoint/2010/main" val="291171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 =</a:t>
            </a:r>
            <a:r>
              <a:rPr lang="en-US" b="0" dirty="0"/>
              <a:t> section of DNA that codes for a specific trait</a:t>
            </a:r>
            <a:endParaRPr lang="en-US" b="1" dirty="0"/>
          </a:p>
          <a:p>
            <a:endParaRPr lang="en-US" b="1" dirty="0"/>
          </a:p>
          <a:p>
            <a:r>
              <a:rPr lang="en-US" b="1" dirty="0"/>
              <a:t>Allele</a:t>
            </a:r>
            <a:r>
              <a:rPr lang="en-US" dirty="0"/>
              <a:t> = different</a:t>
            </a:r>
            <a:r>
              <a:rPr lang="en-US" baseline="0" dirty="0"/>
              <a:t> versions of a gene</a:t>
            </a:r>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17</a:t>
            </a:fld>
            <a:endParaRPr lang="en-US"/>
          </a:p>
        </p:txBody>
      </p:sp>
    </p:spTree>
    <p:extLst>
      <p:ext uri="{BB962C8B-B14F-4D97-AF65-F5344CB8AC3E}">
        <p14:creationId xmlns:p14="http://schemas.microsoft.com/office/powerpoint/2010/main" val="134546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18</a:t>
            </a:fld>
            <a:endParaRPr lang="en-US"/>
          </a:p>
        </p:txBody>
      </p:sp>
    </p:spTree>
    <p:extLst>
      <p:ext uri="{BB962C8B-B14F-4D97-AF65-F5344CB8AC3E}">
        <p14:creationId xmlns:p14="http://schemas.microsoft.com/office/powerpoint/2010/main" val="427631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24</a:t>
            </a:fld>
            <a:endParaRPr lang="en-US"/>
          </a:p>
        </p:txBody>
      </p:sp>
    </p:spTree>
    <p:extLst>
      <p:ext uri="{BB962C8B-B14F-4D97-AF65-F5344CB8AC3E}">
        <p14:creationId xmlns:p14="http://schemas.microsoft.com/office/powerpoint/2010/main" val="36782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25</a:t>
            </a:fld>
            <a:endParaRPr lang="en-US"/>
          </a:p>
        </p:txBody>
      </p:sp>
    </p:spTree>
    <p:extLst>
      <p:ext uri="{BB962C8B-B14F-4D97-AF65-F5344CB8AC3E}">
        <p14:creationId xmlns:p14="http://schemas.microsoft.com/office/powerpoint/2010/main" val="212281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Males decided the sex of the offspring</a:t>
            </a:r>
          </a:p>
        </p:txBody>
      </p:sp>
      <p:sp>
        <p:nvSpPr>
          <p:cNvPr id="4" name="Slide Number Placeholder 3"/>
          <p:cNvSpPr>
            <a:spLocks noGrp="1"/>
          </p:cNvSpPr>
          <p:nvPr>
            <p:ph type="sldNum" sz="quarter" idx="10"/>
          </p:nvPr>
        </p:nvSpPr>
        <p:spPr/>
        <p:txBody>
          <a:bodyPr/>
          <a:lstStyle/>
          <a:p>
            <a:fld id="{28B6FEE3-93F6-49E7-B220-102F667C4C4D}" type="slidenum">
              <a:rPr lang="en-US" smtClean="0"/>
              <a:pPr/>
              <a:t>26</a:t>
            </a:fld>
            <a:endParaRPr lang="en-US"/>
          </a:p>
        </p:txBody>
      </p:sp>
    </p:spTree>
    <p:extLst>
      <p:ext uri="{BB962C8B-B14F-4D97-AF65-F5344CB8AC3E}">
        <p14:creationId xmlns:p14="http://schemas.microsoft.com/office/powerpoint/2010/main" val="302757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6FEE3-93F6-49E7-B220-102F667C4C4D}" type="slidenum">
              <a:rPr lang="en-US" smtClean="0"/>
              <a:pPr/>
              <a:t>30</a:t>
            </a:fld>
            <a:endParaRPr lang="en-US"/>
          </a:p>
        </p:txBody>
      </p:sp>
    </p:spTree>
    <p:extLst>
      <p:ext uri="{BB962C8B-B14F-4D97-AF65-F5344CB8AC3E}">
        <p14:creationId xmlns:p14="http://schemas.microsoft.com/office/powerpoint/2010/main" val="209595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2</a:t>
            </a:fld>
            <a:endParaRPr lang="en-US"/>
          </a:p>
        </p:txBody>
      </p:sp>
    </p:spTree>
    <p:extLst>
      <p:ext uri="{BB962C8B-B14F-4D97-AF65-F5344CB8AC3E}">
        <p14:creationId xmlns:p14="http://schemas.microsoft.com/office/powerpoint/2010/main" val="212976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3</a:t>
            </a:fld>
            <a:endParaRPr lang="en-US"/>
          </a:p>
        </p:txBody>
      </p:sp>
    </p:spTree>
    <p:extLst>
      <p:ext uri="{BB962C8B-B14F-4D97-AF65-F5344CB8AC3E}">
        <p14:creationId xmlns:p14="http://schemas.microsoft.com/office/powerpoint/2010/main" val="20569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880E7-CB7E-4B7C-8BBB-261B8B9F8214}" type="slidenum">
              <a:rPr lang="en-US"/>
              <a:pPr/>
              <a:t>4</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1510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5</a:t>
            </a:fld>
            <a:endParaRPr lang="en-US"/>
          </a:p>
        </p:txBody>
      </p:sp>
    </p:spTree>
    <p:extLst>
      <p:ext uri="{BB962C8B-B14F-4D97-AF65-F5344CB8AC3E}">
        <p14:creationId xmlns:p14="http://schemas.microsoft.com/office/powerpoint/2010/main" val="267787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6</a:t>
            </a:fld>
            <a:endParaRPr lang="en-US"/>
          </a:p>
        </p:txBody>
      </p:sp>
    </p:spTree>
    <p:extLst>
      <p:ext uri="{BB962C8B-B14F-4D97-AF65-F5344CB8AC3E}">
        <p14:creationId xmlns:p14="http://schemas.microsoft.com/office/powerpoint/2010/main" val="100323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7</a:t>
            </a:fld>
            <a:endParaRPr lang="en-US"/>
          </a:p>
        </p:txBody>
      </p:sp>
    </p:spTree>
    <p:extLst>
      <p:ext uri="{BB962C8B-B14F-4D97-AF65-F5344CB8AC3E}">
        <p14:creationId xmlns:p14="http://schemas.microsoft.com/office/powerpoint/2010/main" val="265548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1" u="sng" baseline="0" dirty="0"/>
          </a:p>
          <a:p>
            <a:endParaRPr lang="en-US" b="1" u="sng" baseline="0" dirty="0"/>
          </a:p>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9</a:t>
            </a:fld>
            <a:endParaRPr lang="en-US"/>
          </a:p>
        </p:txBody>
      </p:sp>
    </p:spTree>
    <p:extLst>
      <p:ext uri="{BB962C8B-B14F-4D97-AF65-F5344CB8AC3E}">
        <p14:creationId xmlns:p14="http://schemas.microsoft.com/office/powerpoint/2010/main" val="179383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B6FEE3-93F6-49E7-B220-102F667C4C4D}" type="slidenum">
              <a:rPr lang="en-US" smtClean="0"/>
              <a:pPr/>
              <a:t>11</a:t>
            </a:fld>
            <a:endParaRPr lang="en-US"/>
          </a:p>
        </p:txBody>
      </p:sp>
    </p:spTree>
    <p:extLst>
      <p:ext uri="{BB962C8B-B14F-4D97-AF65-F5344CB8AC3E}">
        <p14:creationId xmlns:p14="http://schemas.microsoft.com/office/powerpoint/2010/main" val="71986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212745"/>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21164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23306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1735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16051" y="381000"/>
            <a:ext cx="10369549" cy="5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212745"/>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212745"/>
              </a:solidFill>
            </a:endParaRPr>
          </a:p>
        </p:txBody>
      </p:sp>
      <p:sp>
        <p:nvSpPr>
          <p:cNvPr id="5" name="Rectangle 6"/>
          <p:cNvSpPr>
            <a:spLocks noGrp="1" noChangeArrowheads="1"/>
          </p:cNvSpPr>
          <p:nvPr>
            <p:ph type="sldNum" sz="quarter" idx="12"/>
          </p:nvPr>
        </p:nvSpPr>
        <p:spPr>
          <a:ln/>
        </p:spPr>
        <p:txBody>
          <a:bodyPr/>
          <a:lstStyle>
            <a:lvl1pPr>
              <a:defRPr/>
            </a:lvl1pPr>
          </a:lstStyle>
          <a:p>
            <a:fld id="{AF28C292-6824-4511-A805-B240D11705AB}" type="slidenum">
              <a:rPr lang="en-US">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321067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45EF489-6E83-4544-A56D-D8369222AB5F}" type="datetimeFigureOut">
              <a:rPr lang="en-US" smtClean="0">
                <a:solidFill>
                  <a:srgbClr val="B4DCFA"/>
                </a:solidFill>
              </a:rPr>
              <a:pPr/>
              <a:t>4/12/2019</a:t>
            </a:fld>
            <a:endParaRPr lang="en-US">
              <a:solidFill>
                <a:srgbClr val="B4DCFA"/>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B4DCFA"/>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48674521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7571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10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8" name="Footer Placeholder 7"/>
          <p:cNvSpPr>
            <a:spLocks noGrp="1"/>
          </p:cNvSpPr>
          <p:nvPr>
            <p:ph type="ftr" sz="quarter" idx="11"/>
          </p:nvPr>
        </p:nvSpPr>
        <p:spPr/>
        <p:txBody>
          <a:bodyPr/>
          <a:lstStyle/>
          <a:p>
            <a:endParaRPr lang="en-US">
              <a:solidFill>
                <a:srgbClr val="212745"/>
              </a:solidFill>
            </a:endParaRPr>
          </a:p>
        </p:txBody>
      </p:sp>
      <p:sp>
        <p:nvSpPr>
          <p:cNvPr id="9" name="Slide Number Placeholder 8"/>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602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4" name="Footer Placeholder 3"/>
          <p:cNvSpPr>
            <a:spLocks noGrp="1"/>
          </p:cNvSpPr>
          <p:nvPr>
            <p:ph type="ftr" sz="quarter" idx="11"/>
          </p:nvPr>
        </p:nvSpPr>
        <p:spPr/>
        <p:txBody>
          <a:bodyPr/>
          <a:lstStyle/>
          <a:p>
            <a:endParaRPr lang="en-US">
              <a:solidFill>
                <a:srgbClr val="212745"/>
              </a:solidFill>
            </a:endParaRPr>
          </a:p>
        </p:txBody>
      </p:sp>
      <p:sp>
        <p:nvSpPr>
          <p:cNvPr id="5" name="Slide Number Placeholder 4"/>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8393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3" name="Footer Placeholder 2"/>
          <p:cNvSpPr>
            <a:spLocks noGrp="1"/>
          </p:cNvSpPr>
          <p:nvPr>
            <p:ph type="ftr" sz="quarter" idx="11"/>
          </p:nvPr>
        </p:nvSpPr>
        <p:spPr/>
        <p:txBody>
          <a:bodyPr/>
          <a:lstStyle/>
          <a:p>
            <a:endParaRPr lang="en-US">
              <a:solidFill>
                <a:srgbClr val="212745"/>
              </a:solidFill>
            </a:endParaRPr>
          </a:p>
        </p:txBody>
      </p:sp>
      <p:sp>
        <p:nvSpPr>
          <p:cNvPr id="4" name="Slide Number Placeholder 3"/>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96311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9645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B4DCFA"/>
                </a:solidFill>
              </a:rPr>
              <a:pPr/>
              <a:t>4/12/2019</a:t>
            </a:fld>
            <a:endParaRPr lang="en-US">
              <a:solidFill>
                <a:srgbClr val="B4DCFA"/>
              </a:solidFill>
            </a:endParaRPr>
          </a:p>
        </p:txBody>
      </p:sp>
      <p:sp>
        <p:nvSpPr>
          <p:cNvPr id="6" name="Footer Placeholder 5"/>
          <p:cNvSpPr>
            <a:spLocks noGrp="1"/>
          </p:cNvSpPr>
          <p:nvPr>
            <p:ph type="ftr" sz="quarter" idx="11"/>
          </p:nvPr>
        </p:nvSpPr>
        <p:spPr/>
        <p:txBody>
          <a:bodyPr/>
          <a:lstStyle/>
          <a:p>
            <a:endParaRPr lang="en-US">
              <a:solidFill>
                <a:srgbClr val="B4DCFA"/>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65325152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45EF489-6E83-4544-A56D-D8369222AB5F}" type="datetimeFigureOut">
              <a:rPr lang="en-US" smtClean="0">
                <a:solidFill>
                  <a:srgbClr val="212745"/>
                </a:solidFill>
              </a:rPr>
              <a:pPr/>
              <a:t>4/12/2019</a:t>
            </a:fld>
            <a:endParaRPr lang="en-US">
              <a:solidFill>
                <a:srgbClr val="212745"/>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212745"/>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3F59CEA0-A23A-41CA-B0C4-ED28FDFF00D0}" type="slidenum">
              <a:rPr lang="en-US" smtClean="0">
                <a:solidFill>
                  <a:srgbClr val="212745"/>
                </a:solidFill>
              </a:rPr>
              <a:pPr/>
              <a:t>‹#›</a:t>
            </a:fld>
            <a:endParaRPr lang="en-US">
              <a:solidFill>
                <a:srgbClr val="212745"/>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62752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Meiosis</a:t>
            </a:r>
          </a:p>
        </p:txBody>
      </p:sp>
      <p:sp>
        <p:nvSpPr>
          <p:cNvPr id="3" name="Subtitle 2"/>
          <p:cNvSpPr>
            <a:spLocks noGrp="1"/>
          </p:cNvSpPr>
          <p:nvPr>
            <p:ph type="subTitle" idx="1"/>
          </p:nvPr>
        </p:nvSpPr>
        <p:spPr/>
        <p:txBody>
          <a:bodyPr/>
          <a:lstStyle/>
          <a:p>
            <a:r>
              <a:rPr lang="en-US" dirty="0"/>
              <a:t>Chapter 10</a:t>
            </a:r>
          </a:p>
        </p:txBody>
      </p:sp>
      <p:sp>
        <p:nvSpPr>
          <p:cNvPr id="4" name="TextBox 3"/>
          <p:cNvSpPr txBox="1"/>
          <p:nvPr/>
        </p:nvSpPr>
        <p:spPr>
          <a:xfrm>
            <a:off x="745588" y="1012874"/>
            <a:ext cx="10846190" cy="1569660"/>
          </a:xfrm>
          <a:prstGeom prst="rect">
            <a:avLst/>
          </a:prstGeom>
          <a:noFill/>
        </p:spPr>
        <p:txBody>
          <a:bodyPr wrap="square" rtlCol="0">
            <a:spAutoFit/>
          </a:bodyPr>
          <a:lstStyle/>
          <a:p>
            <a:pPr algn="ctr"/>
            <a:r>
              <a:rPr lang="en-US" sz="3200" dirty="0"/>
              <a:t>“Everybody is identical in their secret unspoken belief that way deep down they are different from everybody else” </a:t>
            </a:r>
          </a:p>
          <a:p>
            <a:pPr algn="ctr"/>
            <a:r>
              <a:rPr lang="en-US" sz="3200" dirty="0"/>
              <a:t>– David Foster Wallace </a:t>
            </a:r>
          </a:p>
        </p:txBody>
      </p:sp>
    </p:spTree>
    <p:extLst>
      <p:ext uri="{BB962C8B-B14F-4D97-AF65-F5344CB8AC3E}">
        <p14:creationId xmlns:p14="http://schemas.microsoft.com/office/powerpoint/2010/main" val="78077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2745" y="188283"/>
            <a:ext cx="9901911" cy="6139665"/>
          </a:xfrm>
          <a:prstGeom prst="rect">
            <a:avLst/>
          </a:prstGeom>
        </p:spPr>
      </p:pic>
    </p:spTree>
    <p:extLst>
      <p:ext uri="{BB962C8B-B14F-4D97-AF65-F5344CB8AC3E}">
        <p14:creationId xmlns:p14="http://schemas.microsoft.com/office/powerpoint/2010/main" val="204454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85019" y="264243"/>
            <a:ext cx="11051458" cy="990600"/>
          </a:xfrm>
        </p:spPr>
        <p:txBody>
          <a:bodyPr>
            <a:normAutofit/>
          </a:bodyPr>
          <a:lstStyle/>
          <a:p>
            <a:pPr algn="ctr" eaLnBrk="1" hangingPunct="1"/>
            <a:r>
              <a:rPr lang="en-US" sz="4000" dirty="0"/>
              <a:t>Meiosis vs. Mitosis</a:t>
            </a:r>
          </a:p>
        </p:txBody>
      </p:sp>
      <p:sp>
        <p:nvSpPr>
          <p:cNvPr id="23555" name="Text Placeholder 5"/>
          <p:cNvSpPr>
            <a:spLocks noGrp="1"/>
          </p:cNvSpPr>
          <p:nvPr>
            <p:ph type="body" idx="1"/>
          </p:nvPr>
        </p:nvSpPr>
        <p:spPr>
          <a:xfrm>
            <a:off x="895606" y="1366684"/>
            <a:ext cx="4040188" cy="639762"/>
          </a:xfrm>
        </p:spPr>
        <p:txBody>
          <a:bodyPr>
            <a:normAutofit lnSpcReduction="10000"/>
          </a:bodyPr>
          <a:lstStyle/>
          <a:p>
            <a:pPr algn="ctr" eaLnBrk="1" hangingPunct="1"/>
            <a:r>
              <a:rPr lang="en-US" sz="3600" u="sng" dirty="0"/>
              <a:t>Mitosis</a:t>
            </a:r>
          </a:p>
        </p:txBody>
      </p:sp>
      <p:sp>
        <p:nvSpPr>
          <p:cNvPr id="23556" name="Content Placeholder 6"/>
          <p:cNvSpPr>
            <a:spLocks noGrp="1"/>
          </p:cNvSpPr>
          <p:nvPr>
            <p:ph sz="half" idx="2"/>
          </p:nvPr>
        </p:nvSpPr>
        <p:spPr>
          <a:xfrm>
            <a:off x="661182" y="1905000"/>
            <a:ext cx="4754880" cy="4602163"/>
          </a:xfrm>
        </p:spPr>
        <p:txBody>
          <a:bodyPr/>
          <a:lstStyle/>
          <a:p>
            <a:pPr eaLnBrk="1" hangingPunct="1"/>
            <a:r>
              <a:rPr lang="en-US" dirty="0"/>
              <a:t>Produces 2 </a:t>
            </a:r>
            <a:r>
              <a:rPr lang="en-US" b="1" dirty="0"/>
              <a:t>________</a:t>
            </a:r>
            <a:r>
              <a:rPr lang="en-US" dirty="0"/>
              <a:t> daughter cells</a:t>
            </a:r>
          </a:p>
          <a:p>
            <a:pPr eaLnBrk="1" hangingPunct="1"/>
            <a:r>
              <a:rPr lang="en-US" dirty="0"/>
              <a:t>Daughter cells 2n (diploid)</a:t>
            </a:r>
          </a:p>
          <a:p>
            <a:pPr eaLnBrk="1" hangingPunct="1"/>
            <a:r>
              <a:rPr lang="en-US" dirty="0"/>
              <a:t>One cell division</a:t>
            </a:r>
          </a:p>
          <a:p>
            <a:pPr eaLnBrk="1" hangingPunct="1"/>
            <a:r>
              <a:rPr lang="en-US" dirty="0"/>
              <a:t>Occurs in somatic cells for growth/development, and to replace damaged or dead cells</a:t>
            </a:r>
          </a:p>
          <a:p>
            <a:pPr eaLnBrk="1" hangingPunct="1"/>
            <a:r>
              <a:rPr lang="en-US" b="1" u="sng" dirty="0"/>
              <a:t>_________</a:t>
            </a:r>
            <a:r>
              <a:rPr lang="en-US" dirty="0"/>
              <a:t> increase genetic diversity</a:t>
            </a:r>
          </a:p>
        </p:txBody>
      </p:sp>
      <p:sp>
        <p:nvSpPr>
          <p:cNvPr id="23557" name="Text Placeholder 7"/>
          <p:cNvSpPr>
            <a:spLocks noGrp="1"/>
          </p:cNvSpPr>
          <p:nvPr>
            <p:ph type="body" sz="quarter" idx="3"/>
          </p:nvPr>
        </p:nvSpPr>
        <p:spPr>
          <a:xfrm>
            <a:off x="6322143" y="1366684"/>
            <a:ext cx="4041775" cy="639762"/>
          </a:xfrm>
        </p:spPr>
        <p:txBody>
          <a:bodyPr>
            <a:normAutofit lnSpcReduction="10000"/>
          </a:bodyPr>
          <a:lstStyle/>
          <a:p>
            <a:pPr algn="ctr" eaLnBrk="1" hangingPunct="1"/>
            <a:r>
              <a:rPr lang="en-US" sz="3600" u="sng" dirty="0"/>
              <a:t>Meiosis</a:t>
            </a:r>
          </a:p>
        </p:txBody>
      </p:sp>
      <p:sp>
        <p:nvSpPr>
          <p:cNvPr id="23558" name="Content Placeholder 8"/>
          <p:cNvSpPr>
            <a:spLocks noGrp="1"/>
          </p:cNvSpPr>
          <p:nvPr>
            <p:ph sz="quarter" idx="4"/>
          </p:nvPr>
        </p:nvSpPr>
        <p:spPr>
          <a:xfrm>
            <a:off x="6105378" y="2006446"/>
            <a:ext cx="5233182" cy="4602163"/>
          </a:xfrm>
        </p:spPr>
        <p:txBody>
          <a:bodyPr/>
          <a:lstStyle/>
          <a:p>
            <a:pPr eaLnBrk="1" hangingPunct="1"/>
            <a:r>
              <a:rPr lang="en-US" dirty="0"/>
              <a:t>Produces 4 </a:t>
            </a:r>
            <a:r>
              <a:rPr lang="en-US" b="1" dirty="0"/>
              <a:t>___________</a:t>
            </a:r>
            <a:r>
              <a:rPr lang="en-US" dirty="0"/>
              <a:t> daughter cells</a:t>
            </a:r>
          </a:p>
          <a:p>
            <a:pPr eaLnBrk="1" hangingPunct="1"/>
            <a:r>
              <a:rPr lang="en-US" dirty="0"/>
              <a:t>Daughter cells n (haploid)</a:t>
            </a:r>
          </a:p>
          <a:p>
            <a:pPr eaLnBrk="1" hangingPunct="1"/>
            <a:r>
              <a:rPr lang="en-US" dirty="0"/>
              <a:t>Two cell divisions (Meiosis I and II)</a:t>
            </a:r>
          </a:p>
          <a:p>
            <a:pPr eaLnBrk="1" hangingPunct="1"/>
            <a:r>
              <a:rPr lang="en-US" dirty="0"/>
              <a:t>Occurs in production of egg and sperm cells (gametes)</a:t>
            </a:r>
          </a:p>
          <a:p>
            <a:pPr eaLnBrk="1" hangingPunct="1"/>
            <a:r>
              <a:rPr lang="en-US" b="1" dirty="0"/>
              <a:t>___________</a:t>
            </a:r>
            <a:r>
              <a:rPr lang="en-US" dirty="0"/>
              <a:t> genetic diversity</a:t>
            </a:r>
          </a:p>
          <a:p>
            <a:pPr eaLnBrk="1" hangingPunct="1">
              <a:buFont typeface="Arial" charset="0"/>
              <a:buNone/>
            </a:pPr>
            <a:endParaRPr lang="en-US" dirty="0"/>
          </a:p>
        </p:txBody>
      </p:sp>
    </p:spTree>
    <p:extLst>
      <p:ext uri="{BB962C8B-B14F-4D97-AF65-F5344CB8AC3E}">
        <p14:creationId xmlns:p14="http://schemas.microsoft.com/office/powerpoint/2010/main" val="332185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9643" y="1402855"/>
            <a:ext cx="10832757" cy="4840168"/>
          </a:xfrm>
          <a:prstGeom prst="rect">
            <a:avLst/>
          </a:prstGeom>
        </p:spPr>
      </p:pic>
      <p:sp>
        <p:nvSpPr>
          <p:cNvPr id="5" name="Title 4"/>
          <p:cNvSpPr>
            <a:spLocks noGrp="1"/>
          </p:cNvSpPr>
          <p:nvPr>
            <p:ph type="title"/>
          </p:nvPr>
        </p:nvSpPr>
        <p:spPr/>
        <p:txBody>
          <a:bodyPr>
            <a:normAutofit/>
          </a:bodyPr>
          <a:lstStyle/>
          <a:p>
            <a:pPr algn="ctr"/>
            <a:r>
              <a:rPr lang="en-US" sz="4000" dirty="0"/>
              <a:t>Steps of Meiosis</a:t>
            </a:r>
          </a:p>
        </p:txBody>
      </p:sp>
    </p:spTree>
    <p:extLst>
      <p:ext uri="{BB962C8B-B14F-4D97-AF65-F5344CB8AC3E}">
        <p14:creationId xmlns:p14="http://schemas.microsoft.com/office/powerpoint/2010/main" val="211906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0001" y="321676"/>
            <a:ext cx="9575092" cy="5927438"/>
          </a:xfrm>
          <a:prstGeom prst="rect">
            <a:avLst/>
          </a:prstGeom>
        </p:spPr>
      </p:pic>
    </p:spTree>
    <p:extLst>
      <p:ext uri="{BB962C8B-B14F-4D97-AF65-F5344CB8AC3E}">
        <p14:creationId xmlns:p14="http://schemas.microsoft.com/office/powerpoint/2010/main" val="295695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Sources of Genetic Variation</a:t>
            </a:r>
          </a:p>
        </p:txBody>
      </p:sp>
      <p:sp>
        <p:nvSpPr>
          <p:cNvPr id="4" name="TextBox 3"/>
          <p:cNvSpPr txBox="1"/>
          <p:nvPr/>
        </p:nvSpPr>
        <p:spPr>
          <a:xfrm>
            <a:off x="270387" y="1242551"/>
            <a:ext cx="11651226" cy="954107"/>
          </a:xfrm>
          <a:prstGeom prst="rect">
            <a:avLst/>
          </a:prstGeom>
          <a:noFill/>
        </p:spPr>
        <p:txBody>
          <a:bodyPr wrap="square" rtlCol="0">
            <a:spAutoFit/>
          </a:bodyPr>
          <a:lstStyle/>
          <a:p>
            <a:r>
              <a:rPr lang="en-US" sz="2800" b="1" dirty="0"/>
              <a:t>______________ </a:t>
            </a:r>
            <a:r>
              <a:rPr lang="en-US" sz="2800" dirty="0"/>
              <a:t>= process in which homologous chromosomes exchange 				reciprocal portions of themselves during Prophase I</a:t>
            </a:r>
          </a:p>
        </p:txBody>
      </p:sp>
      <p:pic>
        <p:nvPicPr>
          <p:cNvPr id="5" name="Picture 4"/>
          <p:cNvPicPr>
            <a:picLocks noChangeAspect="1"/>
          </p:cNvPicPr>
          <p:nvPr/>
        </p:nvPicPr>
        <p:blipFill>
          <a:blip r:embed="rId3"/>
          <a:stretch>
            <a:fillRect/>
          </a:stretch>
        </p:blipFill>
        <p:spPr>
          <a:xfrm>
            <a:off x="1775637" y="2356083"/>
            <a:ext cx="8472618" cy="3949117"/>
          </a:xfrm>
          <a:prstGeom prst="rect">
            <a:avLst/>
          </a:prstGeom>
        </p:spPr>
      </p:pic>
    </p:spTree>
    <p:extLst>
      <p:ext uri="{BB962C8B-B14F-4D97-AF65-F5344CB8AC3E}">
        <p14:creationId xmlns:p14="http://schemas.microsoft.com/office/powerpoint/2010/main" val="358525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algn="ctr"/>
            <a:r>
              <a:rPr lang="en-US" sz="4000" dirty="0"/>
              <a:t>Sources of Genetic Variation</a:t>
            </a:r>
          </a:p>
        </p:txBody>
      </p:sp>
      <p:pic>
        <p:nvPicPr>
          <p:cNvPr id="5" name="Picture 4"/>
          <p:cNvPicPr>
            <a:picLocks noChangeAspect="1"/>
          </p:cNvPicPr>
          <p:nvPr/>
        </p:nvPicPr>
        <p:blipFill>
          <a:blip r:embed="rId2"/>
          <a:stretch>
            <a:fillRect/>
          </a:stretch>
        </p:blipFill>
        <p:spPr>
          <a:xfrm>
            <a:off x="306225" y="1819164"/>
            <a:ext cx="11579549" cy="3328447"/>
          </a:xfrm>
          <a:prstGeom prst="rect">
            <a:avLst/>
          </a:prstGeom>
        </p:spPr>
      </p:pic>
    </p:spTree>
    <p:extLst>
      <p:ext uri="{BB962C8B-B14F-4D97-AF65-F5344CB8AC3E}">
        <p14:creationId xmlns:p14="http://schemas.microsoft.com/office/powerpoint/2010/main" val="359277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Sources of Genetic Variation</a:t>
            </a:r>
            <a:endParaRPr lang="en-US" sz="4400" dirty="0"/>
          </a:p>
        </p:txBody>
      </p:sp>
      <p:sp>
        <p:nvSpPr>
          <p:cNvPr id="6" name="TextBox 5"/>
          <p:cNvSpPr txBox="1"/>
          <p:nvPr/>
        </p:nvSpPr>
        <p:spPr>
          <a:xfrm>
            <a:off x="580103" y="1143000"/>
            <a:ext cx="11223523" cy="954107"/>
          </a:xfrm>
          <a:prstGeom prst="rect">
            <a:avLst/>
          </a:prstGeom>
          <a:noFill/>
        </p:spPr>
        <p:txBody>
          <a:bodyPr wrap="square" rtlCol="0">
            <a:spAutoFit/>
          </a:bodyPr>
          <a:lstStyle/>
          <a:p>
            <a:r>
              <a:rPr lang="en-US" sz="2800" b="1" dirty="0"/>
              <a:t>_____________ assortment </a:t>
            </a:r>
            <a:r>
              <a:rPr lang="en-US" sz="2800" dirty="0"/>
              <a:t>= random distribution of homologous 							  chromosome pairs during meiosis</a:t>
            </a:r>
          </a:p>
        </p:txBody>
      </p:sp>
      <p:pic>
        <p:nvPicPr>
          <p:cNvPr id="2" name="Picture 1"/>
          <p:cNvPicPr>
            <a:picLocks noChangeAspect="1"/>
          </p:cNvPicPr>
          <p:nvPr/>
        </p:nvPicPr>
        <p:blipFill>
          <a:blip r:embed="rId3"/>
          <a:stretch>
            <a:fillRect/>
          </a:stretch>
        </p:blipFill>
        <p:spPr>
          <a:xfrm>
            <a:off x="1190162" y="2097107"/>
            <a:ext cx="9609643" cy="4209441"/>
          </a:xfrm>
          <a:prstGeom prst="rect">
            <a:avLst/>
          </a:prstGeom>
        </p:spPr>
      </p:pic>
    </p:spTree>
    <p:extLst>
      <p:ext uri="{BB962C8B-B14F-4D97-AF65-F5344CB8AC3E}">
        <p14:creationId xmlns:p14="http://schemas.microsoft.com/office/powerpoint/2010/main" val="3495433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Location of Genes within Chromosomes</a:t>
            </a:r>
          </a:p>
        </p:txBody>
      </p:sp>
      <p:sp>
        <p:nvSpPr>
          <p:cNvPr id="4" name="Content Placeholder 3"/>
          <p:cNvSpPr>
            <a:spLocks noGrp="1"/>
          </p:cNvSpPr>
          <p:nvPr>
            <p:ph sz="quarter" idx="1"/>
          </p:nvPr>
        </p:nvSpPr>
        <p:spPr>
          <a:xfrm>
            <a:off x="609600" y="1467292"/>
            <a:ext cx="4621619" cy="4689667"/>
          </a:xfrm>
        </p:spPr>
        <p:txBody>
          <a:bodyPr>
            <a:normAutofit/>
          </a:bodyPr>
          <a:lstStyle/>
          <a:p>
            <a:r>
              <a:rPr lang="en-US" sz="2800" b="1" dirty="0"/>
              <a:t>Gene =</a:t>
            </a:r>
            <a:r>
              <a:rPr lang="en-US" sz="2800" dirty="0"/>
              <a:t> section of DNA that codes for a specific trait</a:t>
            </a:r>
          </a:p>
          <a:p>
            <a:pPr lvl="1"/>
            <a:r>
              <a:rPr lang="en-US" sz="2400" dirty="0"/>
              <a:t>Ex: Hair color</a:t>
            </a:r>
          </a:p>
          <a:p>
            <a:endParaRPr lang="en-US" sz="2800" b="1" dirty="0"/>
          </a:p>
          <a:p>
            <a:r>
              <a:rPr lang="en-US" sz="2800" b="1" dirty="0"/>
              <a:t>_______</a:t>
            </a:r>
            <a:r>
              <a:rPr lang="en-US" sz="2800" dirty="0"/>
              <a:t> = different versions of a gene</a:t>
            </a:r>
          </a:p>
          <a:p>
            <a:pPr lvl="1"/>
            <a:r>
              <a:rPr lang="en-US" sz="2400" dirty="0"/>
              <a:t>Ex. Black hair or red hair</a:t>
            </a:r>
          </a:p>
          <a:p>
            <a:endParaRPr lang="en-US" sz="2800" dirty="0"/>
          </a:p>
        </p:txBody>
      </p:sp>
      <p:pic>
        <p:nvPicPr>
          <p:cNvPr id="3" name="Picture 2"/>
          <p:cNvPicPr>
            <a:picLocks noChangeAspect="1"/>
          </p:cNvPicPr>
          <p:nvPr/>
        </p:nvPicPr>
        <p:blipFill>
          <a:blip r:embed="rId3" cstate="print"/>
          <a:stretch>
            <a:fillRect/>
          </a:stretch>
        </p:blipFill>
        <p:spPr>
          <a:xfrm>
            <a:off x="5076379" y="1779486"/>
            <a:ext cx="7115621" cy="3515527"/>
          </a:xfrm>
          <a:prstGeom prst="rect">
            <a:avLst/>
          </a:prstGeom>
        </p:spPr>
      </p:pic>
    </p:spTree>
    <p:extLst>
      <p:ext uri="{BB962C8B-B14F-4D97-AF65-F5344CB8AC3E}">
        <p14:creationId xmlns:p14="http://schemas.microsoft.com/office/powerpoint/2010/main" val="283289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Independent Assortment</a:t>
            </a:r>
          </a:p>
        </p:txBody>
      </p:sp>
      <p:pic>
        <p:nvPicPr>
          <p:cNvPr id="3" name="Picture 2"/>
          <p:cNvPicPr>
            <a:picLocks noChangeAspect="1"/>
          </p:cNvPicPr>
          <p:nvPr/>
        </p:nvPicPr>
        <p:blipFill>
          <a:blip r:embed="rId3" cstate="print"/>
          <a:stretch>
            <a:fillRect/>
          </a:stretch>
        </p:blipFill>
        <p:spPr>
          <a:xfrm>
            <a:off x="1119200" y="2455261"/>
            <a:ext cx="5919553" cy="366337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155" y="2603234"/>
            <a:ext cx="3882516" cy="2669576"/>
          </a:xfrm>
          <a:prstGeom prst="rect">
            <a:avLst/>
          </a:prstGeom>
        </p:spPr>
      </p:pic>
      <p:sp>
        <p:nvSpPr>
          <p:cNvPr id="5" name="Text Box 33"/>
          <p:cNvSpPr txBox="1">
            <a:spLocks noChangeArrowheads="1"/>
          </p:cNvSpPr>
          <p:nvPr/>
        </p:nvSpPr>
        <p:spPr bwMode="auto">
          <a:xfrm>
            <a:off x="519953" y="1225967"/>
            <a:ext cx="1151610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sz="2800" dirty="0"/>
              <a:t>During meiosis I, tetrads can </a:t>
            </a:r>
            <a:r>
              <a:rPr lang="en-US" sz="2800" b="1" dirty="0"/>
              <a:t>________</a:t>
            </a:r>
            <a:r>
              <a:rPr lang="en-US" sz="2800" dirty="0"/>
              <a:t> two different ways before the chromosomes separate.</a:t>
            </a:r>
          </a:p>
        </p:txBody>
      </p:sp>
    </p:spTree>
    <p:extLst>
      <p:ext uri="{BB962C8B-B14F-4D97-AF65-F5344CB8AC3E}">
        <p14:creationId xmlns:p14="http://schemas.microsoft.com/office/powerpoint/2010/main" val="238545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ookscansavealife.files.wordpress.com/2012/07/chrom02.jpg"/>
          <p:cNvPicPr>
            <a:picLocks noChangeAspect="1" noChangeArrowheads="1"/>
          </p:cNvPicPr>
          <p:nvPr/>
        </p:nvPicPr>
        <p:blipFill>
          <a:blip r:embed="rId2" cstate="print"/>
          <a:srcRect/>
          <a:stretch>
            <a:fillRect/>
          </a:stretch>
        </p:blipFill>
        <p:spPr bwMode="auto">
          <a:xfrm>
            <a:off x="1224876" y="0"/>
            <a:ext cx="4289660" cy="7364221"/>
          </a:xfrm>
          <a:prstGeom prst="rect">
            <a:avLst/>
          </a:prstGeom>
          <a:noFill/>
        </p:spPr>
      </p:pic>
      <p:pic>
        <p:nvPicPr>
          <p:cNvPr id="1030" name="Picture 6" descr="http://bookscansavealife.files.wordpress.com/2012/07/chrom04.jpg"/>
          <p:cNvPicPr>
            <a:picLocks noChangeAspect="1" noChangeArrowheads="1"/>
          </p:cNvPicPr>
          <p:nvPr/>
        </p:nvPicPr>
        <p:blipFill>
          <a:blip r:embed="rId3" cstate="print"/>
          <a:srcRect/>
          <a:stretch>
            <a:fillRect/>
          </a:stretch>
        </p:blipFill>
        <p:spPr bwMode="auto">
          <a:xfrm>
            <a:off x="6302326" y="0"/>
            <a:ext cx="5098857" cy="7715800"/>
          </a:xfrm>
          <a:prstGeom prst="rect">
            <a:avLst/>
          </a:prstGeom>
          <a:noFill/>
        </p:spPr>
      </p:pic>
      <p:sp>
        <p:nvSpPr>
          <p:cNvPr id="2" name="TextBox 1"/>
          <p:cNvSpPr txBox="1"/>
          <p:nvPr/>
        </p:nvSpPr>
        <p:spPr>
          <a:xfrm>
            <a:off x="5268036" y="6182436"/>
            <a:ext cx="1351128"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45051" y="6325565"/>
            <a:ext cx="1351128"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0635916" y="6195614"/>
            <a:ext cx="1351128"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Sexual Reproduction</a:t>
            </a:r>
          </a:p>
        </p:txBody>
      </p:sp>
      <p:sp>
        <p:nvSpPr>
          <p:cNvPr id="3" name="Content Placeholder 2"/>
          <p:cNvSpPr>
            <a:spLocks noGrp="1"/>
          </p:cNvSpPr>
          <p:nvPr>
            <p:ph sz="quarter" idx="1"/>
          </p:nvPr>
        </p:nvSpPr>
        <p:spPr>
          <a:xfrm>
            <a:off x="290622" y="1303521"/>
            <a:ext cx="7684169" cy="5105400"/>
          </a:xfrm>
        </p:spPr>
        <p:txBody>
          <a:bodyPr>
            <a:normAutofit/>
          </a:bodyPr>
          <a:lstStyle/>
          <a:p>
            <a:r>
              <a:rPr lang="en-US" sz="2800" dirty="0"/>
              <a:t>_______ cells = all cells other than sex cells</a:t>
            </a:r>
          </a:p>
          <a:p>
            <a:pPr lvl="1"/>
            <a:r>
              <a:rPr lang="en-US" sz="2400" b="1" dirty="0"/>
              <a:t>Mitosis</a:t>
            </a:r>
            <a:r>
              <a:rPr lang="en-US" sz="2400" dirty="0"/>
              <a:t>: division of a cell into two genetically identical daughter cells</a:t>
            </a:r>
          </a:p>
          <a:p>
            <a:pPr lvl="1"/>
            <a:r>
              <a:rPr lang="en-US" sz="2400" b="1" dirty="0"/>
              <a:t>Diploid</a:t>
            </a:r>
            <a:r>
              <a:rPr lang="en-US" sz="2400" dirty="0"/>
              <a:t> (2n): cells with two versions of each set of chromosomes</a:t>
            </a:r>
          </a:p>
          <a:p>
            <a:pPr lvl="1"/>
            <a:endParaRPr lang="en-US" sz="1400" dirty="0"/>
          </a:p>
          <a:p>
            <a:r>
              <a:rPr lang="en-US" sz="2800" dirty="0"/>
              <a:t>Sex cells = ________ = eggs and sperm</a:t>
            </a:r>
          </a:p>
          <a:p>
            <a:pPr lvl="1"/>
            <a:r>
              <a:rPr lang="en-US" sz="2400" b="1" dirty="0"/>
              <a:t>Meiosis</a:t>
            </a:r>
            <a:r>
              <a:rPr lang="en-US" sz="2400" dirty="0"/>
              <a:t>: formation of reproductive cells with half the number of chromosomes</a:t>
            </a:r>
            <a:endParaRPr lang="en-US" sz="2400" b="1" dirty="0"/>
          </a:p>
          <a:p>
            <a:pPr lvl="1"/>
            <a:r>
              <a:rPr lang="en-US" sz="2400" b="1" u="sng" dirty="0"/>
              <a:t>_______</a:t>
            </a:r>
            <a:r>
              <a:rPr lang="en-US" sz="2400" dirty="0"/>
              <a:t> (n): cells with a single set of each chromosome</a:t>
            </a:r>
          </a:p>
          <a:p>
            <a:pPr lvl="1"/>
            <a:r>
              <a:rPr lang="en-US" sz="2400" b="1" dirty="0"/>
              <a:t>Zygote</a:t>
            </a:r>
            <a:r>
              <a:rPr lang="en-US" sz="2400" dirty="0"/>
              <a:t> (2n): sperm and egg fused together</a:t>
            </a:r>
          </a:p>
        </p:txBody>
      </p:sp>
      <p:pic>
        <p:nvPicPr>
          <p:cNvPr id="4" name="Picture 18" descr="12_00_opener_sperm-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768" y="2455981"/>
            <a:ext cx="3683585" cy="280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3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Check you Understanding</a:t>
            </a:r>
          </a:p>
        </p:txBody>
      </p:sp>
      <p:sp>
        <p:nvSpPr>
          <p:cNvPr id="3" name="Content Placeholder 2"/>
          <p:cNvSpPr>
            <a:spLocks noGrp="1"/>
          </p:cNvSpPr>
          <p:nvPr>
            <p:ph sz="quarter" idx="1"/>
          </p:nvPr>
        </p:nvSpPr>
        <p:spPr/>
        <p:txBody>
          <a:bodyPr>
            <a:normAutofit/>
          </a:bodyPr>
          <a:lstStyle/>
          <a:p>
            <a:pPr marL="0" indent="0">
              <a:buNone/>
            </a:pPr>
            <a:r>
              <a:rPr lang="en-US" sz="3200" dirty="0"/>
              <a:t>1. True or False: Sex cells are diploid</a:t>
            </a:r>
          </a:p>
          <a:p>
            <a:pPr marL="0" indent="0">
              <a:buNone/>
            </a:pPr>
            <a:endParaRPr lang="en-US" sz="3200" dirty="0"/>
          </a:p>
          <a:p>
            <a:pPr marL="0" indent="0">
              <a:buNone/>
            </a:pPr>
            <a:r>
              <a:rPr lang="en-US" sz="3200" dirty="0"/>
              <a:t>2. True or False: Humans have a total of 46 chromosomes</a:t>
            </a:r>
          </a:p>
          <a:p>
            <a:pPr marL="0" indent="0">
              <a:buNone/>
            </a:pPr>
            <a:endParaRPr lang="en-US" sz="3200" dirty="0"/>
          </a:p>
          <a:p>
            <a:pPr marL="0" indent="0">
              <a:buNone/>
            </a:pPr>
            <a:r>
              <a:rPr lang="en-US" sz="3200" dirty="0"/>
              <a:t>3. True or False: The purpose of meiosis is to create genetically identical daughter cells  </a:t>
            </a:r>
          </a:p>
        </p:txBody>
      </p:sp>
    </p:spTree>
    <p:extLst>
      <p:ext uri="{BB962C8B-B14F-4D97-AF65-F5344CB8AC3E}">
        <p14:creationId xmlns:p14="http://schemas.microsoft.com/office/powerpoint/2010/main" val="1112908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Check you Understanding</a:t>
            </a:r>
          </a:p>
        </p:txBody>
      </p:sp>
      <p:sp>
        <p:nvSpPr>
          <p:cNvPr id="3" name="Content Placeholder 2"/>
          <p:cNvSpPr>
            <a:spLocks noGrp="1"/>
          </p:cNvSpPr>
          <p:nvPr>
            <p:ph sz="quarter" idx="1"/>
          </p:nvPr>
        </p:nvSpPr>
        <p:spPr/>
        <p:txBody>
          <a:bodyPr>
            <a:normAutofit/>
          </a:bodyPr>
          <a:lstStyle/>
          <a:p>
            <a:pPr marL="0" indent="0">
              <a:buNone/>
            </a:pPr>
            <a:r>
              <a:rPr lang="en-US" sz="3200" dirty="0"/>
              <a:t>4. Crossing over occurs during which of the following phases of meiosis? </a:t>
            </a:r>
          </a:p>
          <a:p>
            <a:pPr marL="0" indent="0">
              <a:buNone/>
            </a:pPr>
            <a:r>
              <a:rPr lang="en-US" sz="3200" dirty="0"/>
              <a:t>	</a:t>
            </a:r>
            <a:r>
              <a:rPr lang="en-US" sz="2800" dirty="0"/>
              <a:t>	</a:t>
            </a:r>
            <a:r>
              <a:rPr lang="en-US" sz="3200" dirty="0"/>
              <a:t>a. Metaphase II</a:t>
            </a:r>
          </a:p>
          <a:p>
            <a:pPr marL="0" indent="0">
              <a:buNone/>
            </a:pPr>
            <a:r>
              <a:rPr lang="en-US" sz="3200" dirty="0"/>
              <a:t>		b. Prophase I</a:t>
            </a:r>
          </a:p>
          <a:p>
            <a:pPr marL="0" indent="0">
              <a:buNone/>
            </a:pPr>
            <a:r>
              <a:rPr lang="en-US" sz="3200" dirty="0"/>
              <a:t>		c. Anaphase I</a:t>
            </a:r>
          </a:p>
          <a:p>
            <a:pPr marL="0" indent="0">
              <a:buNone/>
            </a:pPr>
            <a:r>
              <a:rPr lang="en-US" sz="3200" dirty="0"/>
              <a:t>		d. Metaphase I</a:t>
            </a:r>
          </a:p>
          <a:p>
            <a:pPr marL="0" indent="0">
              <a:buNone/>
            </a:pPr>
            <a:r>
              <a:rPr lang="en-US" sz="3200" dirty="0"/>
              <a:t>		e. Prophase II</a:t>
            </a:r>
          </a:p>
          <a:p>
            <a:pPr marL="0" indent="0">
              <a:buNone/>
            </a:pPr>
            <a:r>
              <a:rPr lang="en-US" sz="3200" dirty="0"/>
              <a:t>		</a:t>
            </a:r>
          </a:p>
        </p:txBody>
      </p:sp>
    </p:spTree>
    <p:extLst>
      <p:ext uri="{BB962C8B-B14F-4D97-AF65-F5344CB8AC3E}">
        <p14:creationId xmlns:p14="http://schemas.microsoft.com/office/powerpoint/2010/main" val="317178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Check you Understanding</a:t>
            </a:r>
          </a:p>
        </p:txBody>
      </p:sp>
      <p:sp>
        <p:nvSpPr>
          <p:cNvPr id="3" name="Content Placeholder 2"/>
          <p:cNvSpPr>
            <a:spLocks noGrp="1"/>
          </p:cNvSpPr>
          <p:nvPr>
            <p:ph sz="quarter" idx="1"/>
          </p:nvPr>
        </p:nvSpPr>
        <p:spPr/>
        <p:txBody>
          <a:bodyPr>
            <a:normAutofit/>
          </a:bodyPr>
          <a:lstStyle/>
          <a:p>
            <a:pPr marL="0" indent="0">
              <a:buNone/>
            </a:pPr>
            <a:r>
              <a:rPr lang="en-US" sz="3200" dirty="0"/>
              <a:t>5. Sister chromatids pull apart during which of the following phases?  </a:t>
            </a:r>
          </a:p>
          <a:p>
            <a:pPr marL="0" indent="0">
              <a:buNone/>
            </a:pPr>
            <a:r>
              <a:rPr lang="en-US" sz="3200" dirty="0"/>
              <a:t>		</a:t>
            </a:r>
            <a:r>
              <a:rPr lang="en-US" sz="2800" dirty="0"/>
              <a:t>a. Anaphase of Mitosis</a:t>
            </a:r>
          </a:p>
          <a:p>
            <a:pPr marL="0" indent="0">
              <a:buNone/>
            </a:pPr>
            <a:r>
              <a:rPr lang="en-US" sz="2800" dirty="0"/>
              <a:t>		b. Metaphase of Meiosis I</a:t>
            </a:r>
          </a:p>
          <a:p>
            <a:pPr marL="0" indent="0">
              <a:buNone/>
            </a:pPr>
            <a:r>
              <a:rPr lang="en-US" sz="2800" dirty="0"/>
              <a:t>		c. Anaphase of Meiosis II</a:t>
            </a:r>
          </a:p>
          <a:p>
            <a:pPr marL="0" indent="0">
              <a:buNone/>
            </a:pPr>
            <a:r>
              <a:rPr lang="en-US" sz="2800" dirty="0"/>
              <a:t>		d. Metaphase of Mitosis I</a:t>
            </a:r>
          </a:p>
          <a:p>
            <a:pPr marL="0" indent="0">
              <a:buNone/>
            </a:pPr>
            <a:r>
              <a:rPr lang="en-US" sz="2800" dirty="0"/>
              <a:t>		e. More than one of the above </a:t>
            </a:r>
            <a:endParaRPr lang="en-US" sz="3200" dirty="0"/>
          </a:p>
        </p:txBody>
      </p:sp>
    </p:spTree>
    <p:extLst>
      <p:ext uri="{BB962C8B-B14F-4D97-AF65-F5344CB8AC3E}">
        <p14:creationId xmlns:p14="http://schemas.microsoft.com/office/powerpoint/2010/main" val="157691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Genetic Diversity</a:t>
            </a:r>
          </a:p>
        </p:txBody>
      </p:sp>
      <p:sp>
        <p:nvSpPr>
          <p:cNvPr id="3" name="Content Placeholder 2"/>
          <p:cNvSpPr>
            <a:spLocks noGrp="1"/>
          </p:cNvSpPr>
          <p:nvPr>
            <p:ph sz="quarter" idx="1"/>
          </p:nvPr>
        </p:nvSpPr>
        <p:spPr/>
        <p:txBody>
          <a:bodyPr>
            <a:normAutofit/>
          </a:bodyPr>
          <a:lstStyle/>
          <a:p>
            <a:pPr>
              <a:buNone/>
            </a:pPr>
            <a:r>
              <a:rPr lang="en-US" sz="2800" dirty="0"/>
              <a:t>Crossing over and independent assortment are the reason we look a little like each of our parents</a:t>
            </a:r>
          </a:p>
          <a:p>
            <a:endParaRPr lang="en-US" sz="2800" dirty="0"/>
          </a:p>
          <a:p>
            <a:r>
              <a:rPr lang="en-US" sz="2800" dirty="0"/>
              <a:t>Meiosis creates </a:t>
            </a:r>
            <a:r>
              <a:rPr lang="en-US" sz="2800" b="1" dirty="0"/>
              <a:t>_____________,</a:t>
            </a:r>
            <a:r>
              <a:rPr lang="en-US" sz="2800" dirty="0"/>
              <a:t> whereas Mitosis makes genetic copies retaining the quality of cells in subsequent generations</a:t>
            </a:r>
          </a:p>
          <a:p>
            <a:endParaRPr lang="en-US" sz="2800" dirty="0"/>
          </a:p>
          <a:p>
            <a:r>
              <a:rPr lang="en-US" sz="2800" dirty="0"/>
              <a:t>This variation in offspring is not limited to humans. Variation exists among all living things and </a:t>
            </a:r>
            <a:r>
              <a:rPr lang="en-US" sz="2800" u="sng" dirty="0"/>
              <a:t>is the basis for all evolution</a:t>
            </a:r>
            <a:r>
              <a:rPr lang="en-US" sz="2800" dirty="0"/>
              <a:t>!!</a:t>
            </a:r>
          </a:p>
          <a:p>
            <a:pPr lvl="1"/>
            <a:r>
              <a:rPr lang="en-US" sz="2400" dirty="0"/>
              <a:t>Evolution starts with the variable survival and reproduction of individuals in a population with certain traits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Genetic Diversity</a:t>
            </a:r>
          </a:p>
        </p:txBody>
      </p:sp>
      <p:pic>
        <p:nvPicPr>
          <p:cNvPr id="60422" name="Picture 6" descr="http://www.georgesteinmetz.com/image_collections/sonoran-ecology/main/STNMTZ_20050513_07041.jpg"/>
          <p:cNvPicPr>
            <a:picLocks noChangeAspect="1" noChangeArrowheads="1"/>
          </p:cNvPicPr>
          <p:nvPr/>
        </p:nvPicPr>
        <p:blipFill>
          <a:blip r:embed="rId3" cstate="print"/>
          <a:srcRect/>
          <a:stretch>
            <a:fillRect/>
          </a:stretch>
        </p:blipFill>
        <p:spPr bwMode="auto">
          <a:xfrm>
            <a:off x="5887453" y="2295803"/>
            <a:ext cx="5936994" cy="3955322"/>
          </a:xfrm>
          <a:prstGeom prst="rect">
            <a:avLst/>
          </a:prstGeom>
          <a:noFill/>
        </p:spPr>
      </p:pic>
      <p:pic>
        <p:nvPicPr>
          <p:cNvPr id="60424" name="Picture 8" descr="http://www.kiwifoto.com/images/galleryphotos/elegant_tern/elegant_tern_7163.jpg"/>
          <p:cNvPicPr>
            <a:picLocks noChangeAspect="1" noChangeArrowheads="1"/>
          </p:cNvPicPr>
          <p:nvPr/>
        </p:nvPicPr>
        <p:blipFill>
          <a:blip r:embed="rId4" cstate="print"/>
          <a:srcRect/>
          <a:stretch>
            <a:fillRect/>
          </a:stretch>
        </p:blipFill>
        <p:spPr bwMode="auto">
          <a:xfrm>
            <a:off x="718282" y="2589091"/>
            <a:ext cx="4000500" cy="2667000"/>
          </a:xfrm>
          <a:prstGeom prst="rect">
            <a:avLst/>
          </a:prstGeom>
          <a:noFill/>
        </p:spPr>
      </p:pic>
      <p:sp>
        <p:nvSpPr>
          <p:cNvPr id="8" name="TextBox 7"/>
          <p:cNvSpPr txBox="1"/>
          <p:nvPr/>
        </p:nvSpPr>
        <p:spPr>
          <a:xfrm>
            <a:off x="618978" y="1336431"/>
            <a:ext cx="11057207" cy="584775"/>
          </a:xfrm>
          <a:prstGeom prst="rect">
            <a:avLst/>
          </a:prstGeom>
          <a:noFill/>
        </p:spPr>
        <p:txBody>
          <a:bodyPr wrap="square" rtlCol="0">
            <a:spAutoFit/>
          </a:bodyPr>
          <a:lstStyle/>
          <a:p>
            <a:pPr algn="ctr"/>
            <a:r>
              <a:rPr lang="en-US" sz="3200" dirty="0"/>
              <a:t>“To them, we all look the same” – Dr. Horn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Boys and Girls</a:t>
            </a:r>
          </a:p>
        </p:txBody>
      </p:sp>
      <p:sp>
        <p:nvSpPr>
          <p:cNvPr id="6" name="Content Placeholder 5"/>
          <p:cNvSpPr>
            <a:spLocks noGrp="1"/>
          </p:cNvSpPr>
          <p:nvPr>
            <p:ph sz="quarter" idx="1"/>
          </p:nvPr>
        </p:nvSpPr>
        <p:spPr>
          <a:xfrm>
            <a:off x="609600" y="1219200"/>
            <a:ext cx="4839730" cy="4937760"/>
          </a:xfrm>
        </p:spPr>
        <p:txBody>
          <a:bodyPr>
            <a:normAutofit/>
          </a:bodyPr>
          <a:lstStyle/>
          <a:p>
            <a:pPr marL="0" indent="0">
              <a:buNone/>
            </a:pPr>
            <a:r>
              <a:rPr lang="en-US" sz="2800" dirty="0"/>
              <a:t>Individuals have two copies of sex chromosomes in every cell</a:t>
            </a:r>
          </a:p>
          <a:p>
            <a:r>
              <a:rPr lang="en-US" sz="2400" dirty="0"/>
              <a:t>Females = Two X chromosomes</a:t>
            </a:r>
          </a:p>
          <a:p>
            <a:r>
              <a:rPr lang="en-US" sz="2400" dirty="0"/>
              <a:t>Males = One X and one Y chromosome</a:t>
            </a:r>
          </a:p>
        </p:txBody>
      </p:sp>
      <p:pic>
        <p:nvPicPr>
          <p:cNvPr id="15361" name="Picture 1" descr="C:\Users\username\Desktop\Mt SAC Bio 1\Mastering Biology lectures\Chapter art and photos\10_Labeled_Art_and_Photos\10_06Figure-L.jpg"/>
          <p:cNvPicPr>
            <a:picLocks noChangeAspect="1" noChangeArrowheads="1"/>
          </p:cNvPicPr>
          <p:nvPr/>
        </p:nvPicPr>
        <p:blipFill>
          <a:blip r:embed="rId3" cstate="print"/>
          <a:srcRect/>
          <a:stretch>
            <a:fillRect/>
          </a:stretch>
        </p:blipFill>
        <p:spPr bwMode="auto">
          <a:xfrm>
            <a:off x="1089926" y="4085016"/>
            <a:ext cx="3004402" cy="2071944"/>
          </a:xfrm>
          <a:prstGeom prst="rect">
            <a:avLst/>
          </a:prstGeom>
          <a:noFill/>
        </p:spPr>
      </p:pic>
      <p:pic>
        <p:nvPicPr>
          <p:cNvPr id="5" name="Picture 4"/>
          <p:cNvPicPr>
            <a:picLocks noChangeAspect="1"/>
          </p:cNvPicPr>
          <p:nvPr/>
        </p:nvPicPr>
        <p:blipFill>
          <a:blip r:embed="rId4"/>
          <a:stretch>
            <a:fillRect/>
          </a:stretch>
        </p:blipFill>
        <p:spPr>
          <a:xfrm>
            <a:off x="5353436" y="1241923"/>
            <a:ext cx="6657332" cy="4293254"/>
          </a:xfrm>
          <a:prstGeom prst="rect">
            <a:avLst/>
          </a:prstGeom>
        </p:spPr>
      </p:pic>
      <p:sp>
        <p:nvSpPr>
          <p:cNvPr id="7" name="TextBox 6"/>
          <p:cNvSpPr txBox="1"/>
          <p:nvPr/>
        </p:nvSpPr>
        <p:spPr>
          <a:xfrm>
            <a:off x="6281352" y="5423953"/>
            <a:ext cx="1852460" cy="646331"/>
          </a:xfrm>
          <a:prstGeom prst="rect">
            <a:avLst/>
          </a:prstGeom>
          <a:noFill/>
        </p:spPr>
        <p:txBody>
          <a:bodyPr wrap="square" rtlCol="0">
            <a:spAutoFit/>
          </a:bodyPr>
          <a:lstStyle/>
          <a:p>
            <a:r>
              <a:rPr lang="en-US" dirty="0"/>
              <a:t>Each egg gets one X chromosome</a:t>
            </a:r>
          </a:p>
        </p:txBody>
      </p:sp>
      <p:sp>
        <p:nvSpPr>
          <p:cNvPr id="9" name="TextBox 8"/>
          <p:cNvSpPr txBox="1"/>
          <p:nvPr/>
        </p:nvSpPr>
        <p:spPr>
          <a:xfrm>
            <a:off x="9275758" y="5439751"/>
            <a:ext cx="2689653" cy="923330"/>
          </a:xfrm>
          <a:prstGeom prst="rect">
            <a:avLst/>
          </a:prstGeom>
          <a:noFill/>
        </p:spPr>
        <p:txBody>
          <a:bodyPr wrap="square" rtlCol="0">
            <a:spAutoFit/>
          </a:bodyPr>
          <a:lstStyle/>
          <a:p>
            <a:r>
              <a:rPr lang="en-US" dirty="0"/>
              <a:t>Half the sperm cells get an X chromosome, and half get a Y chromosome</a:t>
            </a:r>
          </a:p>
        </p:txBody>
      </p:sp>
    </p:spTree>
    <p:extLst>
      <p:ext uri="{BB962C8B-B14F-4D97-AF65-F5344CB8AC3E}">
        <p14:creationId xmlns:p14="http://schemas.microsoft.com/office/powerpoint/2010/main" val="212406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Boys and Girls</a:t>
            </a:r>
          </a:p>
        </p:txBody>
      </p:sp>
      <p:sp>
        <p:nvSpPr>
          <p:cNvPr id="6" name="Content Placeholder 5"/>
          <p:cNvSpPr>
            <a:spLocks noGrp="1"/>
          </p:cNvSpPr>
          <p:nvPr>
            <p:ph sz="quarter" idx="1"/>
          </p:nvPr>
        </p:nvSpPr>
        <p:spPr>
          <a:xfrm>
            <a:off x="288324" y="1355125"/>
            <a:ext cx="4876800" cy="4937760"/>
          </a:xfrm>
        </p:spPr>
        <p:txBody>
          <a:bodyPr/>
          <a:lstStyle/>
          <a:p>
            <a:r>
              <a:rPr lang="en-US" dirty="0"/>
              <a:t>During fertilization, a sperm cell with an X chromosome will produce a female, while a sperm cell with a Y chromosome will produce a male offspring</a:t>
            </a:r>
          </a:p>
          <a:p>
            <a:endParaRPr lang="en-US" dirty="0"/>
          </a:p>
          <a:p>
            <a:r>
              <a:rPr lang="en-US" b="1" dirty="0"/>
              <a:t>______ </a:t>
            </a:r>
            <a:r>
              <a:rPr lang="en-US" dirty="0"/>
              <a:t>determine the sex of the child</a:t>
            </a:r>
          </a:p>
        </p:txBody>
      </p:sp>
      <p:pic>
        <p:nvPicPr>
          <p:cNvPr id="2" name="Picture 1"/>
          <p:cNvPicPr>
            <a:picLocks noChangeAspect="1"/>
          </p:cNvPicPr>
          <p:nvPr/>
        </p:nvPicPr>
        <p:blipFill>
          <a:blip r:embed="rId3"/>
          <a:stretch>
            <a:fillRect/>
          </a:stretch>
        </p:blipFill>
        <p:spPr>
          <a:xfrm>
            <a:off x="5329366" y="1355125"/>
            <a:ext cx="6648450" cy="4267200"/>
          </a:xfrm>
          <a:prstGeom prst="rect">
            <a:avLst/>
          </a:prstGeom>
        </p:spPr>
      </p:pic>
    </p:spTree>
    <p:extLst>
      <p:ext uri="{BB962C8B-B14F-4D97-AF65-F5344CB8AC3E}">
        <p14:creationId xmlns:p14="http://schemas.microsoft.com/office/powerpoint/2010/main" val="342794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Sex of the Child</a:t>
            </a:r>
          </a:p>
        </p:txBody>
      </p:sp>
      <p:sp>
        <p:nvSpPr>
          <p:cNvPr id="3" name="Content Placeholder 2"/>
          <p:cNvSpPr>
            <a:spLocks noGrp="1"/>
          </p:cNvSpPr>
          <p:nvPr>
            <p:ph sz="quarter" idx="1"/>
          </p:nvPr>
        </p:nvSpPr>
        <p:spPr>
          <a:xfrm>
            <a:off x="609600" y="1219200"/>
            <a:ext cx="4538292" cy="4937760"/>
          </a:xfrm>
        </p:spPr>
        <p:txBody>
          <a:bodyPr>
            <a:normAutofit/>
          </a:bodyPr>
          <a:lstStyle/>
          <a:p>
            <a:r>
              <a:rPr lang="en-US" sz="2800" dirty="0"/>
              <a:t>Half of the sperm produced have X chromosome and half have Y chromosome</a:t>
            </a:r>
          </a:p>
          <a:p>
            <a:pPr lvl="1"/>
            <a:r>
              <a:rPr lang="en-US" sz="2400" dirty="0"/>
              <a:t>__% chance of having either a boy or a girl</a:t>
            </a:r>
          </a:p>
        </p:txBody>
      </p:sp>
      <p:pic>
        <p:nvPicPr>
          <p:cNvPr id="6146" name="Picture 2"/>
          <p:cNvPicPr>
            <a:picLocks noChangeAspect="1" noChangeArrowheads="1"/>
          </p:cNvPicPr>
          <p:nvPr/>
        </p:nvPicPr>
        <p:blipFill>
          <a:blip r:embed="rId2" cstate="print"/>
          <a:srcRect/>
          <a:stretch>
            <a:fillRect/>
          </a:stretch>
        </p:blipFill>
        <p:spPr bwMode="auto">
          <a:xfrm>
            <a:off x="5147892" y="1421392"/>
            <a:ext cx="6269552" cy="4771592"/>
          </a:xfrm>
          <a:prstGeom prst="rect">
            <a:avLst/>
          </a:prstGeom>
          <a:noFill/>
          <a:ln w="9525">
            <a:noFill/>
            <a:miter lim="800000"/>
            <a:headEnd/>
            <a:tailEnd/>
          </a:ln>
        </p:spPr>
      </p:pic>
    </p:spTree>
    <p:extLst>
      <p:ext uri="{BB962C8B-B14F-4D97-AF65-F5344CB8AC3E}">
        <p14:creationId xmlns:p14="http://schemas.microsoft.com/office/powerpoint/2010/main" val="4058609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AB2E2-9DB8-4362-B714-1B0C56C47B97}"/>
              </a:ext>
            </a:extLst>
          </p:cNvPr>
          <p:cNvSpPr>
            <a:spLocks noGrp="1"/>
          </p:cNvSpPr>
          <p:nvPr>
            <p:ph type="title"/>
          </p:nvPr>
        </p:nvSpPr>
        <p:spPr/>
        <p:txBody>
          <a:bodyPr>
            <a:normAutofit/>
          </a:bodyPr>
          <a:lstStyle/>
          <a:p>
            <a:pPr algn="ctr"/>
            <a:r>
              <a:rPr lang="en-US" sz="4400" dirty="0"/>
              <a:t>Spermatogenesis</a:t>
            </a:r>
          </a:p>
        </p:txBody>
      </p:sp>
      <p:sp>
        <p:nvSpPr>
          <p:cNvPr id="6" name="Content Placeholder 5">
            <a:extLst>
              <a:ext uri="{FF2B5EF4-FFF2-40B4-BE49-F238E27FC236}">
                <a16:creationId xmlns:a16="http://schemas.microsoft.com/office/drawing/2014/main" id="{A8C33176-00E4-41DD-9DF3-1066B3659CE0}"/>
              </a:ext>
            </a:extLst>
          </p:cNvPr>
          <p:cNvSpPr>
            <a:spLocks noGrp="1"/>
          </p:cNvSpPr>
          <p:nvPr>
            <p:ph sz="quarter" idx="1"/>
          </p:nvPr>
        </p:nvSpPr>
        <p:spPr>
          <a:xfrm>
            <a:off x="216443" y="1679029"/>
            <a:ext cx="4071379" cy="4964975"/>
          </a:xfrm>
        </p:spPr>
        <p:txBody>
          <a:bodyPr>
            <a:normAutofit/>
          </a:bodyPr>
          <a:lstStyle/>
          <a:p>
            <a:pPr>
              <a:lnSpc>
                <a:spcPct val="85000"/>
              </a:lnSpc>
            </a:pPr>
            <a:r>
              <a:rPr lang="en-US" dirty="0"/>
              <a:t>Sperm cells develop in the </a:t>
            </a:r>
            <a:r>
              <a:rPr lang="en-US" b="1" dirty="0"/>
              <a:t>seminiferous tubules </a:t>
            </a:r>
            <a:r>
              <a:rPr lang="en-US" dirty="0"/>
              <a:t>in the </a:t>
            </a:r>
            <a:r>
              <a:rPr lang="en-US" b="1" dirty="0"/>
              <a:t>testes</a:t>
            </a:r>
            <a:r>
              <a:rPr lang="en-US" dirty="0"/>
              <a:t> then mature in the </a:t>
            </a:r>
            <a:r>
              <a:rPr lang="en-US" b="1" dirty="0"/>
              <a:t>epididymis</a:t>
            </a:r>
            <a:r>
              <a:rPr lang="en-US" dirty="0"/>
              <a:t> before being transported through the </a:t>
            </a:r>
            <a:r>
              <a:rPr lang="en-US" b="1" dirty="0"/>
              <a:t>vas deferens </a:t>
            </a:r>
            <a:r>
              <a:rPr lang="en-US" dirty="0"/>
              <a:t>during ejaculation. </a:t>
            </a:r>
          </a:p>
        </p:txBody>
      </p:sp>
      <p:pic>
        <p:nvPicPr>
          <p:cNvPr id="7" name="Picture 6">
            <a:extLst>
              <a:ext uri="{FF2B5EF4-FFF2-40B4-BE49-F238E27FC236}">
                <a16:creationId xmlns:a16="http://schemas.microsoft.com/office/drawing/2014/main" id="{8282049F-E96C-419C-BC91-85F671B83860}"/>
              </a:ext>
            </a:extLst>
          </p:cNvPr>
          <p:cNvPicPr>
            <a:picLocks noChangeAspect="1"/>
          </p:cNvPicPr>
          <p:nvPr/>
        </p:nvPicPr>
        <p:blipFill>
          <a:blip r:embed="rId2"/>
          <a:stretch>
            <a:fillRect/>
          </a:stretch>
        </p:blipFill>
        <p:spPr>
          <a:xfrm>
            <a:off x="4287822" y="1219200"/>
            <a:ext cx="7514963" cy="4992191"/>
          </a:xfrm>
          <a:prstGeom prst="rect">
            <a:avLst/>
          </a:prstGeom>
        </p:spPr>
      </p:pic>
      <p:sp>
        <p:nvSpPr>
          <p:cNvPr id="8" name="TextBox 7">
            <a:extLst>
              <a:ext uri="{FF2B5EF4-FFF2-40B4-BE49-F238E27FC236}">
                <a16:creationId xmlns:a16="http://schemas.microsoft.com/office/drawing/2014/main" id="{23D2CF8B-C2C1-4FC8-B23D-806A01C68D9A}"/>
              </a:ext>
            </a:extLst>
          </p:cNvPr>
          <p:cNvSpPr txBox="1"/>
          <p:nvPr/>
        </p:nvSpPr>
        <p:spPr>
          <a:xfrm>
            <a:off x="10175357" y="2111646"/>
            <a:ext cx="898452" cy="246221"/>
          </a:xfrm>
          <a:prstGeom prst="rect">
            <a:avLst/>
          </a:prstGeom>
          <a:noFill/>
          <a:ln>
            <a:noFill/>
          </a:ln>
        </p:spPr>
        <p:txBody>
          <a:bodyPr wrap="square" lIns="0" tIns="0" rIns="0" bIns="0" rtlCol="0">
            <a:spAutoFit/>
          </a:bodyPr>
          <a:lstStyle/>
          <a:p>
            <a:r>
              <a:rPr lang="en-US" sz="1600" b="1" dirty="0">
                <a:effectLst>
                  <a:glow rad="139700">
                    <a:schemeClr val="bg1">
                      <a:alpha val="40000"/>
                    </a:schemeClr>
                  </a:glow>
                </a:effectLst>
              </a:rPr>
              <a:t>Mitosis</a:t>
            </a:r>
          </a:p>
        </p:txBody>
      </p:sp>
      <p:sp>
        <p:nvSpPr>
          <p:cNvPr id="9" name="TextBox 8">
            <a:extLst>
              <a:ext uri="{FF2B5EF4-FFF2-40B4-BE49-F238E27FC236}">
                <a16:creationId xmlns:a16="http://schemas.microsoft.com/office/drawing/2014/main" id="{79986699-16D6-4753-ACF0-3992673D8C7A}"/>
              </a:ext>
            </a:extLst>
          </p:cNvPr>
          <p:cNvSpPr txBox="1"/>
          <p:nvPr/>
        </p:nvSpPr>
        <p:spPr>
          <a:xfrm>
            <a:off x="9726130" y="3065557"/>
            <a:ext cx="898453" cy="246221"/>
          </a:xfrm>
          <a:prstGeom prst="rect">
            <a:avLst/>
          </a:prstGeom>
          <a:noFill/>
          <a:ln>
            <a:noFill/>
          </a:ln>
        </p:spPr>
        <p:txBody>
          <a:bodyPr wrap="square" lIns="0" tIns="0" rIns="0" bIns="0" rtlCol="0">
            <a:spAutoFit/>
          </a:bodyPr>
          <a:lstStyle/>
          <a:p>
            <a:r>
              <a:rPr lang="en-US" sz="1600" b="1" dirty="0">
                <a:effectLst>
                  <a:glow rad="139700">
                    <a:schemeClr val="bg1">
                      <a:alpha val="40000"/>
                    </a:schemeClr>
                  </a:glow>
                </a:effectLst>
              </a:rPr>
              <a:t>Meiosis 1</a:t>
            </a:r>
          </a:p>
        </p:txBody>
      </p:sp>
      <p:sp>
        <p:nvSpPr>
          <p:cNvPr id="10" name="TextBox 9">
            <a:extLst>
              <a:ext uri="{FF2B5EF4-FFF2-40B4-BE49-F238E27FC236}">
                <a16:creationId xmlns:a16="http://schemas.microsoft.com/office/drawing/2014/main" id="{61AACB96-1EAE-4DB3-9A14-D5A3C1428D04}"/>
              </a:ext>
            </a:extLst>
          </p:cNvPr>
          <p:cNvSpPr txBox="1"/>
          <p:nvPr/>
        </p:nvSpPr>
        <p:spPr>
          <a:xfrm>
            <a:off x="10063714" y="4038407"/>
            <a:ext cx="1010095" cy="246221"/>
          </a:xfrm>
          <a:prstGeom prst="rect">
            <a:avLst/>
          </a:prstGeom>
          <a:noFill/>
          <a:ln>
            <a:noFill/>
          </a:ln>
        </p:spPr>
        <p:txBody>
          <a:bodyPr wrap="square" lIns="0" tIns="0" rIns="0" bIns="0" rtlCol="0">
            <a:spAutoFit/>
          </a:bodyPr>
          <a:lstStyle/>
          <a:p>
            <a:r>
              <a:rPr lang="en-US" sz="1600" b="1" dirty="0">
                <a:effectLst>
                  <a:glow rad="139700">
                    <a:schemeClr val="bg1">
                      <a:alpha val="40000"/>
                    </a:schemeClr>
                  </a:glow>
                </a:effectLst>
              </a:rPr>
              <a:t>Meiosis 11</a:t>
            </a:r>
          </a:p>
        </p:txBody>
      </p:sp>
      <p:sp>
        <p:nvSpPr>
          <p:cNvPr id="12" name="TextBox 11">
            <a:extLst>
              <a:ext uri="{FF2B5EF4-FFF2-40B4-BE49-F238E27FC236}">
                <a16:creationId xmlns:a16="http://schemas.microsoft.com/office/drawing/2014/main" id="{58BF8756-A8AB-4F9C-9D76-F5DECE44052E}"/>
              </a:ext>
            </a:extLst>
          </p:cNvPr>
          <p:cNvSpPr txBox="1"/>
          <p:nvPr/>
        </p:nvSpPr>
        <p:spPr>
          <a:xfrm>
            <a:off x="10015866" y="4861600"/>
            <a:ext cx="1153636" cy="246221"/>
          </a:xfrm>
          <a:prstGeom prst="rect">
            <a:avLst/>
          </a:prstGeom>
          <a:noFill/>
          <a:ln>
            <a:noFill/>
          </a:ln>
        </p:spPr>
        <p:txBody>
          <a:bodyPr wrap="square" lIns="0" tIns="0" rIns="0" bIns="0" rtlCol="0">
            <a:spAutoFit/>
          </a:bodyPr>
          <a:lstStyle/>
          <a:p>
            <a:r>
              <a:rPr lang="en-US" sz="1600" b="1" dirty="0">
                <a:effectLst>
                  <a:glow rad="139700">
                    <a:schemeClr val="bg1">
                      <a:alpha val="40000"/>
                    </a:schemeClr>
                  </a:glow>
                </a:effectLst>
              </a:rPr>
              <a:t>Maturation</a:t>
            </a:r>
          </a:p>
        </p:txBody>
      </p:sp>
      <p:sp>
        <p:nvSpPr>
          <p:cNvPr id="13" name="TextBox 12">
            <a:extLst>
              <a:ext uri="{FF2B5EF4-FFF2-40B4-BE49-F238E27FC236}">
                <a16:creationId xmlns:a16="http://schemas.microsoft.com/office/drawing/2014/main" id="{9C2231D0-62E3-403B-BE83-B0F6D216218F}"/>
              </a:ext>
            </a:extLst>
          </p:cNvPr>
          <p:cNvSpPr txBox="1"/>
          <p:nvPr/>
        </p:nvSpPr>
        <p:spPr>
          <a:xfrm>
            <a:off x="8149852" y="6413123"/>
            <a:ext cx="3732027" cy="276999"/>
          </a:xfrm>
          <a:prstGeom prst="rect">
            <a:avLst/>
          </a:prstGeom>
          <a:noFill/>
          <a:ln>
            <a:noFill/>
          </a:ln>
        </p:spPr>
        <p:txBody>
          <a:bodyPr wrap="square" lIns="0" tIns="0" rIns="0" bIns="0" rtlCol="0">
            <a:spAutoFit/>
          </a:bodyPr>
          <a:lstStyle/>
          <a:p>
            <a:r>
              <a:rPr lang="en-US" sz="900" dirty="0">
                <a:effectLst>
                  <a:glow rad="139700">
                    <a:schemeClr val="bg1">
                      <a:alpha val="40000"/>
                    </a:schemeClr>
                  </a:glow>
                </a:effectLst>
              </a:rPr>
              <a:t>Image modified from What is Life? A Guide to Biology, Third Edition</a:t>
            </a:r>
          </a:p>
          <a:p>
            <a:r>
              <a:rPr lang="en-US" sz="900" dirty="0">
                <a:effectLst>
                  <a:glow rad="139700">
                    <a:schemeClr val="bg1">
                      <a:alpha val="40000"/>
                    </a:schemeClr>
                  </a:glow>
                </a:effectLst>
                <a:latin typeface="Times New Roman" panose="02020603050405020304" pitchFamily="18" charset="0"/>
                <a:cs typeface="Times New Roman" panose="02020603050405020304" pitchFamily="18" charset="0"/>
              </a:rPr>
              <a:t>© 2015 W. H. Freeman and Company</a:t>
            </a:r>
            <a:endParaRPr lang="en-US" sz="900" dirty="0">
              <a:effectLst>
                <a:glow rad="139700">
                  <a:schemeClr val="bg1">
                    <a:alpha val="40000"/>
                  </a:schemeClr>
                </a:glow>
              </a:effectLst>
            </a:endParaRPr>
          </a:p>
        </p:txBody>
      </p:sp>
    </p:spTree>
    <p:extLst>
      <p:ext uri="{BB962C8B-B14F-4D97-AF65-F5344CB8AC3E}">
        <p14:creationId xmlns:p14="http://schemas.microsoft.com/office/powerpoint/2010/main" val="3339155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28498-E888-4914-92A8-783BE70A8C2C}"/>
              </a:ext>
            </a:extLst>
          </p:cNvPr>
          <p:cNvPicPr>
            <a:picLocks noChangeAspect="1"/>
          </p:cNvPicPr>
          <p:nvPr/>
        </p:nvPicPr>
        <p:blipFill>
          <a:blip r:embed="rId2"/>
          <a:stretch>
            <a:fillRect/>
          </a:stretch>
        </p:blipFill>
        <p:spPr>
          <a:xfrm>
            <a:off x="3285460" y="1173218"/>
            <a:ext cx="5941966" cy="5160328"/>
          </a:xfrm>
          <a:prstGeom prst="rect">
            <a:avLst/>
          </a:prstGeom>
        </p:spPr>
      </p:pic>
      <p:sp>
        <p:nvSpPr>
          <p:cNvPr id="5" name="Title 4">
            <a:extLst>
              <a:ext uri="{FF2B5EF4-FFF2-40B4-BE49-F238E27FC236}">
                <a16:creationId xmlns:a16="http://schemas.microsoft.com/office/drawing/2014/main" id="{A699AF37-127B-4D0C-8D99-8D498AA95D36}"/>
              </a:ext>
            </a:extLst>
          </p:cNvPr>
          <p:cNvSpPr>
            <a:spLocks noGrp="1"/>
          </p:cNvSpPr>
          <p:nvPr>
            <p:ph type="title"/>
          </p:nvPr>
        </p:nvSpPr>
        <p:spPr/>
        <p:txBody>
          <a:bodyPr>
            <a:normAutofit/>
          </a:bodyPr>
          <a:lstStyle/>
          <a:p>
            <a:pPr algn="ctr"/>
            <a:r>
              <a:rPr lang="en-US" sz="4400" dirty="0"/>
              <a:t>Male Reproductive Organs</a:t>
            </a:r>
          </a:p>
        </p:txBody>
      </p:sp>
      <p:sp>
        <p:nvSpPr>
          <p:cNvPr id="6" name="TextBox 5">
            <a:extLst>
              <a:ext uri="{FF2B5EF4-FFF2-40B4-BE49-F238E27FC236}">
                <a16:creationId xmlns:a16="http://schemas.microsoft.com/office/drawing/2014/main" id="{8AA02F10-A053-4430-876E-A89ECBE759E2}"/>
              </a:ext>
            </a:extLst>
          </p:cNvPr>
          <p:cNvSpPr txBox="1"/>
          <p:nvPr/>
        </p:nvSpPr>
        <p:spPr>
          <a:xfrm>
            <a:off x="8149852" y="6413123"/>
            <a:ext cx="3732027" cy="276999"/>
          </a:xfrm>
          <a:prstGeom prst="rect">
            <a:avLst/>
          </a:prstGeom>
          <a:noFill/>
          <a:ln>
            <a:noFill/>
          </a:ln>
        </p:spPr>
        <p:txBody>
          <a:bodyPr wrap="square" lIns="0" tIns="0" rIns="0" bIns="0" rtlCol="0">
            <a:spAutoFit/>
          </a:bodyPr>
          <a:lstStyle/>
          <a:p>
            <a:r>
              <a:rPr lang="en-US" sz="900" dirty="0">
                <a:effectLst>
                  <a:glow rad="139700">
                    <a:schemeClr val="bg1">
                      <a:alpha val="40000"/>
                    </a:schemeClr>
                  </a:glow>
                </a:effectLst>
              </a:rPr>
              <a:t>Image modified from What is Life? A Guide to Biology, Third Edition</a:t>
            </a:r>
          </a:p>
          <a:p>
            <a:r>
              <a:rPr lang="en-US" sz="900" dirty="0">
                <a:effectLst>
                  <a:glow rad="139700">
                    <a:schemeClr val="bg1">
                      <a:alpha val="40000"/>
                    </a:schemeClr>
                  </a:glow>
                </a:effectLst>
                <a:latin typeface="Times New Roman" panose="02020603050405020304" pitchFamily="18" charset="0"/>
                <a:cs typeface="Times New Roman" panose="02020603050405020304" pitchFamily="18" charset="0"/>
              </a:rPr>
              <a:t>© 2015 W. H. Freeman and Company</a:t>
            </a:r>
            <a:endParaRPr lang="en-US" sz="900" dirty="0">
              <a:effectLst>
                <a:glow rad="139700">
                  <a:schemeClr val="bg1">
                    <a:alpha val="40000"/>
                  </a:schemeClr>
                </a:glow>
              </a:effectLst>
            </a:endParaRPr>
          </a:p>
        </p:txBody>
      </p:sp>
    </p:spTree>
    <p:extLst>
      <p:ext uri="{BB962C8B-B14F-4D97-AF65-F5344CB8AC3E}">
        <p14:creationId xmlns:p14="http://schemas.microsoft.com/office/powerpoint/2010/main" val="55319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a:t>Chromosomes</a:t>
            </a:r>
          </a:p>
        </p:txBody>
      </p:sp>
      <p:sp>
        <p:nvSpPr>
          <p:cNvPr id="5" name="Content Placeholder 4"/>
          <p:cNvSpPr>
            <a:spLocks noGrp="1"/>
          </p:cNvSpPr>
          <p:nvPr>
            <p:ph sz="quarter" idx="1"/>
          </p:nvPr>
        </p:nvSpPr>
        <p:spPr>
          <a:xfrm>
            <a:off x="336176" y="1560628"/>
            <a:ext cx="4094156" cy="4596332"/>
          </a:xfrm>
        </p:spPr>
        <p:txBody>
          <a:bodyPr>
            <a:normAutofit/>
          </a:bodyPr>
          <a:lstStyle/>
          <a:p>
            <a:r>
              <a:rPr lang="en-US" sz="2800" dirty="0"/>
              <a:t>Human have ___ pairs of chromosomes</a:t>
            </a:r>
          </a:p>
          <a:p>
            <a:pPr lvl="1"/>
            <a:r>
              <a:rPr lang="en-US" sz="2400" dirty="0"/>
              <a:t>22 Autosomes</a:t>
            </a:r>
          </a:p>
          <a:p>
            <a:pPr lvl="2"/>
            <a:r>
              <a:rPr lang="en-US" sz="2400" dirty="0"/>
              <a:t>Non-sex chromosomes</a:t>
            </a:r>
          </a:p>
          <a:p>
            <a:pPr lvl="1"/>
            <a:r>
              <a:rPr lang="en-US" sz="2400" dirty="0"/>
              <a:t>1 pair sex chromosomes</a:t>
            </a:r>
          </a:p>
          <a:p>
            <a:pPr lvl="2"/>
            <a:r>
              <a:rPr lang="en-US" sz="2400" dirty="0"/>
              <a:t>XX = Female</a:t>
            </a:r>
          </a:p>
          <a:p>
            <a:pPr lvl="2"/>
            <a:r>
              <a:rPr lang="en-US" sz="2400" dirty="0"/>
              <a:t>XY = Male</a:t>
            </a:r>
          </a:p>
        </p:txBody>
      </p:sp>
      <p:pic>
        <p:nvPicPr>
          <p:cNvPr id="6" name="Picture 10" descr="12_06a_human_chromosom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521" y="1219200"/>
            <a:ext cx="6877451" cy="5040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45521" y="1191296"/>
            <a:ext cx="3734874" cy="369332"/>
          </a:xfrm>
          <a:prstGeom prst="rect">
            <a:avLst/>
          </a:prstGeom>
          <a:solidFill>
            <a:schemeClr val="bg1"/>
          </a:solidFill>
        </p:spPr>
        <p:txBody>
          <a:bodyPr wrap="square" rtlCol="0">
            <a:spAutoFit/>
          </a:bodyPr>
          <a:lstStyle/>
          <a:p>
            <a:r>
              <a:rPr lang="en-US" dirty="0"/>
              <a:t>Normal human karyotype</a:t>
            </a:r>
          </a:p>
        </p:txBody>
      </p:sp>
    </p:spTree>
    <p:extLst>
      <p:ext uri="{BB962C8B-B14F-4D97-AF65-F5344CB8AC3E}">
        <p14:creationId xmlns:p14="http://schemas.microsoft.com/office/powerpoint/2010/main" val="391001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B72D-1128-4EB6-8C3D-E094E8AF4396}"/>
              </a:ext>
            </a:extLst>
          </p:cNvPr>
          <p:cNvSpPr>
            <a:spLocks noGrp="1"/>
          </p:cNvSpPr>
          <p:nvPr>
            <p:ph type="title"/>
          </p:nvPr>
        </p:nvSpPr>
        <p:spPr/>
        <p:txBody>
          <a:bodyPr>
            <a:normAutofit/>
          </a:bodyPr>
          <a:lstStyle/>
          <a:p>
            <a:pPr algn="ctr"/>
            <a:r>
              <a:rPr lang="en-US" sz="4400" dirty="0"/>
              <a:t>Female Reproductive Organs</a:t>
            </a:r>
          </a:p>
        </p:txBody>
      </p:sp>
      <p:sp>
        <p:nvSpPr>
          <p:cNvPr id="8" name="TextBox 7">
            <a:extLst>
              <a:ext uri="{FF2B5EF4-FFF2-40B4-BE49-F238E27FC236}">
                <a16:creationId xmlns:a16="http://schemas.microsoft.com/office/drawing/2014/main" id="{8888C8B6-C50D-4154-972E-C9FEF1319AA0}"/>
              </a:ext>
            </a:extLst>
          </p:cNvPr>
          <p:cNvSpPr txBox="1"/>
          <p:nvPr/>
        </p:nvSpPr>
        <p:spPr>
          <a:xfrm>
            <a:off x="8149852" y="6413123"/>
            <a:ext cx="3732027" cy="276999"/>
          </a:xfrm>
          <a:prstGeom prst="rect">
            <a:avLst/>
          </a:prstGeom>
          <a:noFill/>
          <a:ln>
            <a:noFill/>
          </a:ln>
        </p:spPr>
        <p:txBody>
          <a:bodyPr wrap="square" lIns="0" tIns="0" rIns="0" bIns="0" rtlCol="0">
            <a:spAutoFit/>
          </a:bodyPr>
          <a:lstStyle/>
          <a:p>
            <a:r>
              <a:rPr lang="en-US" sz="900" dirty="0">
                <a:effectLst>
                  <a:glow rad="139700">
                    <a:schemeClr val="bg1">
                      <a:alpha val="40000"/>
                    </a:schemeClr>
                  </a:glow>
                </a:effectLst>
              </a:rPr>
              <a:t>Image modified from What is Life? A Guide to Biology, Third Edition</a:t>
            </a:r>
          </a:p>
          <a:p>
            <a:r>
              <a:rPr lang="en-US" sz="900" dirty="0">
                <a:effectLst>
                  <a:glow rad="139700">
                    <a:schemeClr val="bg1">
                      <a:alpha val="40000"/>
                    </a:schemeClr>
                  </a:glow>
                </a:effectLst>
                <a:latin typeface="Times New Roman" panose="02020603050405020304" pitchFamily="18" charset="0"/>
                <a:cs typeface="Times New Roman" panose="02020603050405020304" pitchFamily="18" charset="0"/>
              </a:rPr>
              <a:t>© 2015 W. H. Freeman and Company</a:t>
            </a:r>
            <a:endParaRPr lang="en-US" sz="900" dirty="0">
              <a:effectLst>
                <a:glow rad="139700">
                  <a:schemeClr val="bg1">
                    <a:alpha val="40000"/>
                  </a:schemeClr>
                </a:glow>
              </a:effectLst>
            </a:endParaRPr>
          </a:p>
        </p:txBody>
      </p:sp>
      <p:pic>
        <p:nvPicPr>
          <p:cNvPr id="3" name="Picture 2">
            <a:extLst>
              <a:ext uri="{FF2B5EF4-FFF2-40B4-BE49-F238E27FC236}">
                <a16:creationId xmlns:a16="http://schemas.microsoft.com/office/drawing/2014/main" id="{89527B10-C056-456A-8086-77D007FDABF0}"/>
              </a:ext>
            </a:extLst>
          </p:cNvPr>
          <p:cNvPicPr>
            <a:picLocks noChangeAspect="1"/>
          </p:cNvPicPr>
          <p:nvPr/>
        </p:nvPicPr>
        <p:blipFill>
          <a:blip r:embed="rId3"/>
          <a:stretch>
            <a:fillRect/>
          </a:stretch>
        </p:blipFill>
        <p:spPr>
          <a:xfrm>
            <a:off x="372599" y="1254050"/>
            <a:ext cx="11297265" cy="4852671"/>
          </a:xfrm>
          <a:prstGeom prst="rect">
            <a:avLst/>
          </a:prstGeom>
        </p:spPr>
      </p:pic>
    </p:spTree>
    <p:extLst>
      <p:ext uri="{BB962C8B-B14F-4D97-AF65-F5344CB8AC3E}">
        <p14:creationId xmlns:p14="http://schemas.microsoft.com/office/powerpoint/2010/main" val="332803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B72D-1128-4EB6-8C3D-E094E8AF4396}"/>
              </a:ext>
            </a:extLst>
          </p:cNvPr>
          <p:cNvSpPr>
            <a:spLocks noGrp="1"/>
          </p:cNvSpPr>
          <p:nvPr>
            <p:ph type="title"/>
          </p:nvPr>
        </p:nvSpPr>
        <p:spPr/>
        <p:txBody>
          <a:bodyPr>
            <a:normAutofit/>
          </a:bodyPr>
          <a:lstStyle/>
          <a:p>
            <a:pPr algn="ctr"/>
            <a:r>
              <a:rPr lang="en-US" sz="4400" dirty="0"/>
              <a:t>Oogenesis and the Release of an Egg</a:t>
            </a:r>
          </a:p>
        </p:txBody>
      </p:sp>
      <p:pic>
        <p:nvPicPr>
          <p:cNvPr id="3" name="Picture 2">
            <a:extLst>
              <a:ext uri="{FF2B5EF4-FFF2-40B4-BE49-F238E27FC236}">
                <a16:creationId xmlns:a16="http://schemas.microsoft.com/office/drawing/2014/main" id="{ABAEF07C-9601-4DE0-BF5D-A89CD4149167}"/>
              </a:ext>
            </a:extLst>
          </p:cNvPr>
          <p:cNvPicPr>
            <a:picLocks noChangeAspect="1"/>
          </p:cNvPicPr>
          <p:nvPr/>
        </p:nvPicPr>
        <p:blipFill>
          <a:blip r:embed="rId2"/>
          <a:stretch>
            <a:fillRect/>
          </a:stretch>
        </p:blipFill>
        <p:spPr>
          <a:xfrm>
            <a:off x="350253" y="1200784"/>
            <a:ext cx="7047070" cy="5138652"/>
          </a:xfrm>
          <a:prstGeom prst="rect">
            <a:avLst/>
          </a:prstGeom>
        </p:spPr>
      </p:pic>
      <p:sp>
        <p:nvSpPr>
          <p:cNvPr id="5" name="TextBox 4">
            <a:extLst>
              <a:ext uri="{FF2B5EF4-FFF2-40B4-BE49-F238E27FC236}">
                <a16:creationId xmlns:a16="http://schemas.microsoft.com/office/drawing/2014/main" id="{43F89876-4F41-488C-8A30-F87EAE210065}"/>
              </a:ext>
            </a:extLst>
          </p:cNvPr>
          <p:cNvSpPr txBox="1"/>
          <p:nvPr/>
        </p:nvSpPr>
        <p:spPr>
          <a:xfrm>
            <a:off x="8149852" y="6413123"/>
            <a:ext cx="3732027" cy="276999"/>
          </a:xfrm>
          <a:prstGeom prst="rect">
            <a:avLst/>
          </a:prstGeom>
          <a:noFill/>
          <a:ln>
            <a:noFill/>
          </a:ln>
        </p:spPr>
        <p:txBody>
          <a:bodyPr wrap="square" lIns="0" tIns="0" rIns="0" bIns="0" rtlCol="0">
            <a:spAutoFit/>
          </a:bodyPr>
          <a:lstStyle/>
          <a:p>
            <a:r>
              <a:rPr lang="en-US" sz="900" dirty="0">
                <a:effectLst>
                  <a:glow rad="139700">
                    <a:schemeClr val="bg1">
                      <a:alpha val="40000"/>
                    </a:schemeClr>
                  </a:glow>
                </a:effectLst>
              </a:rPr>
              <a:t>Image modified from What is Life? A Guide to Biology, Third Edition</a:t>
            </a:r>
          </a:p>
          <a:p>
            <a:r>
              <a:rPr lang="en-US" sz="900" dirty="0">
                <a:effectLst>
                  <a:glow rad="139700">
                    <a:schemeClr val="bg1">
                      <a:alpha val="40000"/>
                    </a:schemeClr>
                  </a:glow>
                </a:effectLst>
                <a:latin typeface="Times New Roman" panose="02020603050405020304" pitchFamily="18" charset="0"/>
                <a:cs typeface="Times New Roman" panose="02020603050405020304" pitchFamily="18" charset="0"/>
              </a:rPr>
              <a:t>© 2015 W. H. Freeman and Company</a:t>
            </a:r>
            <a:endParaRPr lang="en-US" sz="900" dirty="0">
              <a:effectLst>
                <a:glow rad="139700">
                  <a:schemeClr val="bg1">
                    <a:alpha val="40000"/>
                  </a:schemeClr>
                </a:glow>
              </a:effectLst>
            </a:endParaRPr>
          </a:p>
        </p:txBody>
      </p:sp>
      <p:sp>
        <p:nvSpPr>
          <p:cNvPr id="6" name="TextBox 5">
            <a:extLst>
              <a:ext uri="{FF2B5EF4-FFF2-40B4-BE49-F238E27FC236}">
                <a16:creationId xmlns:a16="http://schemas.microsoft.com/office/drawing/2014/main" id="{5276457A-4CBD-4A6D-B0BB-AB6D1BCBD712}"/>
              </a:ext>
            </a:extLst>
          </p:cNvPr>
          <p:cNvSpPr txBox="1"/>
          <p:nvPr/>
        </p:nvSpPr>
        <p:spPr>
          <a:xfrm>
            <a:off x="7407700" y="1364437"/>
            <a:ext cx="4577341" cy="535531"/>
          </a:xfrm>
          <a:prstGeom prst="rect">
            <a:avLst/>
          </a:prstGeom>
          <a:noFill/>
        </p:spPr>
        <p:txBody>
          <a:bodyPr wrap="square" rtlCol="0">
            <a:spAutoFit/>
          </a:bodyPr>
          <a:lstStyle/>
          <a:p>
            <a:pPr>
              <a:lnSpc>
                <a:spcPct val="80000"/>
              </a:lnSpc>
            </a:pPr>
            <a:r>
              <a:rPr lang="en-US" dirty="0"/>
              <a:t>1. Oogonia (precursors to eggs) multiply by mitosis when the female fetus is developing.</a:t>
            </a:r>
          </a:p>
        </p:txBody>
      </p:sp>
      <p:sp>
        <p:nvSpPr>
          <p:cNvPr id="7" name="TextBox 6">
            <a:extLst>
              <a:ext uri="{FF2B5EF4-FFF2-40B4-BE49-F238E27FC236}">
                <a16:creationId xmlns:a16="http://schemas.microsoft.com/office/drawing/2014/main" id="{89690C17-C29F-41E8-BC75-49746C2D9F37}"/>
              </a:ext>
            </a:extLst>
          </p:cNvPr>
          <p:cNvSpPr txBox="1"/>
          <p:nvPr/>
        </p:nvSpPr>
        <p:spPr>
          <a:xfrm>
            <a:off x="7407700" y="2091874"/>
            <a:ext cx="4622593" cy="757130"/>
          </a:xfrm>
          <a:prstGeom prst="rect">
            <a:avLst/>
          </a:prstGeom>
          <a:noFill/>
        </p:spPr>
        <p:txBody>
          <a:bodyPr wrap="square" rtlCol="0">
            <a:spAutoFit/>
          </a:bodyPr>
          <a:lstStyle/>
          <a:p>
            <a:pPr>
              <a:lnSpc>
                <a:spcPct val="80000"/>
              </a:lnSpc>
            </a:pPr>
            <a:r>
              <a:rPr lang="en-US" dirty="0"/>
              <a:t>2. Each oogonium begins meiosis but stops at Prophase 1, becoming a primary oocyte in a follicle (tissue where the egg will form)</a:t>
            </a:r>
          </a:p>
        </p:txBody>
      </p:sp>
      <p:sp>
        <p:nvSpPr>
          <p:cNvPr id="8" name="TextBox 7">
            <a:extLst>
              <a:ext uri="{FF2B5EF4-FFF2-40B4-BE49-F238E27FC236}">
                <a16:creationId xmlns:a16="http://schemas.microsoft.com/office/drawing/2014/main" id="{8E9E2B2A-C0E1-4AAB-AA34-4F9B558677EB}"/>
              </a:ext>
            </a:extLst>
          </p:cNvPr>
          <p:cNvSpPr txBox="1"/>
          <p:nvPr/>
        </p:nvSpPr>
        <p:spPr>
          <a:xfrm>
            <a:off x="7407700" y="3040910"/>
            <a:ext cx="4371016" cy="1421928"/>
          </a:xfrm>
          <a:prstGeom prst="rect">
            <a:avLst/>
          </a:prstGeom>
          <a:noFill/>
        </p:spPr>
        <p:txBody>
          <a:bodyPr wrap="square" rtlCol="0">
            <a:spAutoFit/>
          </a:bodyPr>
          <a:lstStyle/>
          <a:p>
            <a:pPr>
              <a:lnSpc>
                <a:spcPct val="80000"/>
              </a:lnSpc>
            </a:pPr>
            <a:r>
              <a:rPr lang="en-US" dirty="0"/>
              <a:t>3. After puberty follicle stimulating hormone (FHS) stimulates primary oocytes to complete meiosis 1. Two cells are formed, but almost all of the cytoplasm goes into the secondary oocyte with the polar body disintegrating later. </a:t>
            </a:r>
          </a:p>
        </p:txBody>
      </p:sp>
      <p:sp>
        <p:nvSpPr>
          <p:cNvPr id="9" name="TextBox 8">
            <a:extLst>
              <a:ext uri="{FF2B5EF4-FFF2-40B4-BE49-F238E27FC236}">
                <a16:creationId xmlns:a16="http://schemas.microsoft.com/office/drawing/2014/main" id="{0AFB8ADE-D6BB-402A-B999-A28A3B20CC2C}"/>
              </a:ext>
            </a:extLst>
          </p:cNvPr>
          <p:cNvSpPr txBox="1"/>
          <p:nvPr/>
        </p:nvSpPr>
        <p:spPr>
          <a:xfrm>
            <a:off x="7407700" y="4651445"/>
            <a:ext cx="4371016" cy="1643527"/>
          </a:xfrm>
          <a:prstGeom prst="rect">
            <a:avLst/>
          </a:prstGeom>
          <a:noFill/>
        </p:spPr>
        <p:txBody>
          <a:bodyPr wrap="square" rtlCol="0">
            <a:spAutoFit/>
          </a:bodyPr>
          <a:lstStyle/>
          <a:p>
            <a:pPr>
              <a:lnSpc>
                <a:spcPct val="80000"/>
              </a:lnSpc>
            </a:pPr>
            <a:r>
              <a:rPr lang="en-US" dirty="0"/>
              <a:t>4. During ovulation, a follicle in the ovary ruptures and releases the secondary oocyte, which has yet to complete meiosis II.  If fertilized by sperm, the secondary oocyte will complete meiosis II, resulting in another polar body and the ovum or egg with most of the cytoplasm</a:t>
            </a:r>
          </a:p>
        </p:txBody>
      </p:sp>
    </p:spTree>
    <p:extLst>
      <p:ext uri="{BB962C8B-B14F-4D97-AF65-F5344CB8AC3E}">
        <p14:creationId xmlns:p14="http://schemas.microsoft.com/office/powerpoint/2010/main" val="3101757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A6B2-619B-4AC9-99FA-91E425E002C0}"/>
              </a:ext>
            </a:extLst>
          </p:cNvPr>
          <p:cNvSpPr>
            <a:spLocks noGrp="1"/>
          </p:cNvSpPr>
          <p:nvPr>
            <p:ph type="title"/>
          </p:nvPr>
        </p:nvSpPr>
        <p:spPr/>
        <p:txBody>
          <a:bodyPr>
            <a:normAutofit/>
          </a:bodyPr>
          <a:lstStyle/>
          <a:p>
            <a:pPr algn="ctr"/>
            <a:r>
              <a:rPr lang="en-US" sz="4400" dirty="0"/>
              <a:t>Female Reproductive Cycle</a:t>
            </a:r>
          </a:p>
        </p:txBody>
      </p:sp>
      <p:sp>
        <p:nvSpPr>
          <p:cNvPr id="11" name="Content Placeholder 10">
            <a:extLst>
              <a:ext uri="{FF2B5EF4-FFF2-40B4-BE49-F238E27FC236}">
                <a16:creationId xmlns:a16="http://schemas.microsoft.com/office/drawing/2014/main" id="{0C2DD0CE-8280-494A-B6F7-B72CB387E747}"/>
              </a:ext>
            </a:extLst>
          </p:cNvPr>
          <p:cNvSpPr>
            <a:spLocks noGrp="1"/>
          </p:cNvSpPr>
          <p:nvPr>
            <p:ph sz="quarter" idx="1"/>
          </p:nvPr>
        </p:nvSpPr>
        <p:spPr>
          <a:xfrm>
            <a:off x="609600" y="1219200"/>
            <a:ext cx="5849502" cy="4937760"/>
          </a:xfrm>
        </p:spPr>
        <p:txBody>
          <a:bodyPr/>
          <a:lstStyle/>
          <a:p>
            <a:r>
              <a:rPr lang="en-US" dirty="0"/>
              <a:t>The ovarian cycle (egg development) and menstrual cycle (development and release of endometrium) are controlled by the female’s hormone levels. </a:t>
            </a:r>
          </a:p>
        </p:txBody>
      </p:sp>
      <p:pic>
        <p:nvPicPr>
          <p:cNvPr id="7" name="Picture 6">
            <a:extLst>
              <a:ext uri="{FF2B5EF4-FFF2-40B4-BE49-F238E27FC236}">
                <a16:creationId xmlns:a16="http://schemas.microsoft.com/office/drawing/2014/main" id="{D13FA1CE-24FE-4D9F-8889-EF3108258359}"/>
              </a:ext>
            </a:extLst>
          </p:cNvPr>
          <p:cNvPicPr>
            <a:picLocks noChangeAspect="1"/>
          </p:cNvPicPr>
          <p:nvPr/>
        </p:nvPicPr>
        <p:blipFill>
          <a:blip r:embed="rId2"/>
          <a:stretch>
            <a:fillRect/>
          </a:stretch>
        </p:blipFill>
        <p:spPr>
          <a:xfrm>
            <a:off x="6459102" y="3749288"/>
            <a:ext cx="5579143" cy="2570523"/>
          </a:xfrm>
          <a:prstGeom prst="rect">
            <a:avLst/>
          </a:prstGeom>
        </p:spPr>
      </p:pic>
      <p:pic>
        <p:nvPicPr>
          <p:cNvPr id="2" name="Picture 1">
            <a:extLst>
              <a:ext uri="{FF2B5EF4-FFF2-40B4-BE49-F238E27FC236}">
                <a16:creationId xmlns:a16="http://schemas.microsoft.com/office/drawing/2014/main" id="{722E4B63-AF86-4214-922F-4B61EDC2D98D}"/>
              </a:ext>
            </a:extLst>
          </p:cNvPr>
          <p:cNvPicPr>
            <a:picLocks noChangeAspect="1"/>
          </p:cNvPicPr>
          <p:nvPr/>
        </p:nvPicPr>
        <p:blipFill>
          <a:blip r:embed="rId3"/>
          <a:stretch>
            <a:fillRect/>
          </a:stretch>
        </p:blipFill>
        <p:spPr>
          <a:xfrm>
            <a:off x="6694993" y="1180358"/>
            <a:ext cx="5335301" cy="2531572"/>
          </a:xfrm>
          <a:prstGeom prst="rect">
            <a:avLst/>
          </a:prstGeom>
        </p:spPr>
      </p:pic>
      <p:sp>
        <p:nvSpPr>
          <p:cNvPr id="8" name="Rectangle 7">
            <a:extLst>
              <a:ext uri="{FF2B5EF4-FFF2-40B4-BE49-F238E27FC236}">
                <a16:creationId xmlns:a16="http://schemas.microsoft.com/office/drawing/2014/main" id="{DA8A6EF1-3E16-4FFD-976E-C6F809676B41}"/>
              </a:ext>
            </a:extLst>
          </p:cNvPr>
          <p:cNvSpPr>
            <a:spLocks noChangeArrowheads="1"/>
          </p:cNvSpPr>
          <p:nvPr/>
        </p:nvSpPr>
        <p:spPr bwMode="auto">
          <a:xfrm>
            <a:off x="9041242" y="5515289"/>
            <a:ext cx="801822" cy="276999"/>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r>
              <a:rPr lang="en-US" sz="1200" dirty="0"/>
              <a:t>Ovulation</a:t>
            </a:r>
          </a:p>
        </p:txBody>
      </p:sp>
      <p:pic>
        <p:nvPicPr>
          <p:cNvPr id="9" name="Picture 8">
            <a:extLst>
              <a:ext uri="{FF2B5EF4-FFF2-40B4-BE49-F238E27FC236}">
                <a16:creationId xmlns:a16="http://schemas.microsoft.com/office/drawing/2014/main" id="{AA5D84CE-34CA-4083-B3AF-B5F87D832476}"/>
              </a:ext>
            </a:extLst>
          </p:cNvPr>
          <p:cNvPicPr>
            <a:picLocks noChangeAspect="1"/>
          </p:cNvPicPr>
          <p:nvPr/>
        </p:nvPicPr>
        <p:blipFill>
          <a:blip r:embed="rId4"/>
          <a:stretch>
            <a:fillRect/>
          </a:stretch>
        </p:blipFill>
        <p:spPr>
          <a:xfrm>
            <a:off x="373709" y="3069354"/>
            <a:ext cx="6085393" cy="3191715"/>
          </a:xfrm>
          <a:prstGeom prst="rect">
            <a:avLst/>
          </a:prstGeom>
        </p:spPr>
      </p:pic>
      <p:sp>
        <p:nvSpPr>
          <p:cNvPr id="12" name="Rectangle 11">
            <a:extLst>
              <a:ext uri="{FF2B5EF4-FFF2-40B4-BE49-F238E27FC236}">
                <a16:creationId xmlns:a16="http://schemas.microsoft.com/office/drawing/2014/main" id="{5C0FC4DD-5DF8-48D5-A5A9-7A77B6B30A19}"/>
              </a:ext>
            </a:extLst>
          </p:cNvPr>
          <p:cNvSpPr>
            <a:spLocks noChangeArrowheads="1"/>
          </p:cNvSpPr>
          <p:nvPr/>
        </p:nvSpPr>
        <p:spPr bwMode="auto">
          <a:xfrm>
            <a:off x="3086744" y="5337948"/>
            <a:ext cx="854721" cy="292388"/>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r>
              <a:rPr lang="en-US" sz="1300" dirty="0"/>
              <a:t>Ovulation</a:t>
            </a:r>
          </a:p>
        </p:txBody>
      </p:sp>
    </p:spTree>
    <p:extLst>
      <p:ext uri="{BB962C8B-B14F-4D97-AF65-F5344CB8AC3E}">
        <p14:creationId xmlns:p14="http://schemas.microsoft.com/office/powerpoint/2010/main" val="2318646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ECB761-9FDE-40E8-B17A-860C68EF7658}"/>
              </a:ext>
            </a:extLst>
          </p:cNvPr>
          <p:cNvPicPr>
            <a:picLocks noChangeAspect="1"/>
          </p:cNvPicPr>
          <p:nvPr/>
        </p:nvPicPr>
        <p:blipFill>
          <a:blip r:embed="rId2"/>
          <a:stretch>
            <a:fillRect/>
          </a:stretch>
        </p:blipFill>
        <p:spPr>
          <a:xfrm>
            <a:off x="5353594" y="1711518"/>
            <a:ext cx="6627818" cy="3542126"/>
          </a:xfrm>
          <a:prstGeom prst="rect">
            <a:avLst/>
          </a:prstGeom>
        </p:spPr>
      </p:pic>
      <p:sp>
        <p:nvSpPr>
          <p:cNvPr id="5" name="Title 3">
            <a:extLst>
              <a:ext uri="{FF2B5EF4-FFF2-40B4-BE49-F238E27FC236}">
                <a16:creationId xmlns:a16="http://schemas.microsoft.com/office/drawing/2014/main" id="{309B594B-67EA-4A9B-84E7-FAB42AA61ED7}"/>
              </a:ext>
            </a:extLst>
          </p:cNvPr>
          <p:cNvSpPr>
            <a:spLocks noGrp="1"/>
          </p:cNvSpPr>
          <p:nvPr>
            <p:ph type="title"/>
          </p:nvPr>
        </p:nvSpPr>
        <p:spPr/>
        <p:txBody>
          <a:bodyPr>
            <a:normAutofit/>
          </a:bodyPr>
          <a:lstStyle/>
          <a:p>
            <a:pPr algn="ctr"/>
            <a:r>
              <a:rPr lang="en-US" sz="4400" dirty="0"/>
              <a:t>Female Reproductive Cycle</a:t>
            </a:r>
          </a:p>
        </p:txBody>
      </p:sp>
      <p:sp>
        <p:nvSpPr>
          <p:cNvPr id="2" name="Content Placeholder 1">
            <a:extLst>
              <a:ext uri="{FF2B5EF4-FFF2-40B4-BE49-F238E27FC236}">
                <a16:creationId xmlns:a16="http://schemas.microsoft.com/office/drawing/2014/main" id="{AA22275E-AF40-4DBA-8362-8644732F1F38}"/>
              </a:ext>
            </a:extLst>
          </p:cNvPr>
          <p:cNvSpPr>
            <a:spLocks noGrp="1"/>
          </p:cNvSpPr>
          <p:nvPr>
            <p:ph sz="quarter" idx="1"/>
          </p:nvPr>
        </p:nvSpPr>
        <p:spPr>
          <a:xfrm>
            <a:off x="210589" y="1307247"/>
            <a:ext cx="5343519" cy="4937760"/>
          </a:xfrm>
        </p:spPr>
        <p:txBody>
          <a:bodyPr>
            <a:noAutofit/>
          </a:bodyPr>
          <a:lstStyle/>
          <a:p>
            <a:pPr marL="166688" indent="-166688">
              <a:lnSpc>
                <a:spcPct val="80000"/>
              </a:lnSpc>
              <a:spcBef>
                <a:spcPts val="0"/>
              </a:spcBef>
              <a:spcAft>
                <a:spcPts val="1200"/>
              </a:spcAft>
            </a:pPr>
            <a:r>
              <a:rPr lang="en-US" sz="2200" b="1" dirty="0"/>
              <a:t>Follicle-stimulating hormone</a:t>
            </a:r>
            <a:r>
              <a:rPr lang="en-US" sz="2200" dirty="0"/>
              <a:t> (FHS): stimulates primary oocyte to complete meiosis</a:t>
            </a:r>
          </a:p>
          <a:p>
            <a:pPr marL="166688" indent="-166688">
              <a:lnSpc>
                <a:spcPct val="80000"/>
              </a:lnSpc>
              <a:spcBef>
                <a:spcPts val="0"/>
              </a:spcBef>
              <a:spcAft>
                <a:spcPts val="1200"/>
              </a:spcAft>
            </a:pPr>
            <a:r>
              <a:rPr lang="en-US" sz="2200" b="1" dirty="0"/>
              <a:t>Progesterone: </a:t>
            </a:r>
            <a:r>
              <a:rPr lang="en-US" sz="2200" dirty="0"/>
              <a:t>causes a thickening of the endometrium in preparation for implantation. Corpus luteum cells produce progesterone after the follicle releases the secondary oocyte</a:t>
            </a:r>
          </a:p>
          <a:p>
            <a:pPr marL="166688" indent="-166688">
              <a:lnSpc>
                <a:spcPct val="80000"/>
              </a:lnSpc>
              <a:spcBef>
                <a:spcPts val="0"/>
              </a:spcBef>
              <a:spcAft>
                <a:spcPts val="1200"/>
              </a:spcAft>
            </a:pPr>
            <a:r>
              <a:rPr lang="en-US" sz="2200" b="1" dirty="0"/>
              <a:t>Estrogen:</a:t>
            </a:r>
            <a:r>
              <a:rPr lang="en-US" sz="2200" dirty="0"/>
              <a:t> primary female sex hormone. Estrogen released from developing follicles cause a release of luteinizing hormones (LH)</a:t>
            </a:r>
          </a:p>
          <a:p>
            <a:pPr marL="166688" indent="-166688">
              <a:lnSpc>
                <a:spcPct val="80000"/>
              </a:lnSpc>
              <a:spcBef>
                <a:spcPts val="0"/>
              </a:spcBef>
              <a:spcAft>
                <a:spcPts val="1200"/>
              </a:spcAft>
            </a:pPr>
            <a:r>
              <a:rPr lang="en-US" sz="2200" dirty="0"/>
              <a:t> </a:t>
            </a:r>
            <a:r>
              <a:rPr lang="en-US" sz="2200" b="1" dirty="0"/>
              <a:t>Luteinizing hormone (LH):  </a:t>
            </a:r>
            <a:r>
              <a:rPr lang="en-US" sz="2200" dirty="0"/>
              <a:t>triggers ovulation, or the release of the secondary oocyte from the follicle. </a:t>
            </a:r>
          </a:p>
          <a:p>
            <a:pPr>
              <a:lnSpc>
                <a:spcPct val="80000"/>
              </a:lnSpc>
              <a:spcBef>
                <a:spcPts val="0"/>
              </a:spcBef>
              <a:spcAft>
                <a:spcPts val="1200"/>
              </a:spcAft>
            </a:pPr>
            <a:endParaRPr lang="en-US" sz="2200" dirty="0"/>
          </a:p>
        </p:txBody>
      </p:sp>
    </p:spTree>
    <p:extLst>
      <p:ext uri="{BB962C8B-B14F-4D97-AF65-F5344CB8AC3E}">
        <p14:creationId xmlns:p14="http://schemas.microsoft.com/office/powerpoint/2010/main" val="126953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Making Twins</a:t>
            </a:r>
          </a:p>
        </p:txBody>
      </p:sp>
      <p:sp>
        <p:nvSpPr>
          <p:cNvPr id="2" name="Content Placeholder 1"/>
          <p:cNvSpPr>
            <a:spLocks noGrp="1"/>
          </p:cNvSpPr>
          <p:nvPr>
            <p:ph sz="quarter" idx="1"/>
          </p:nvPr>
        </p:nvSpPr>
        <p:spPr>
          <a:xfrm>
            <a:off x="609600" y="1219200"/>
            <a:ext cx="4506097" cy="4937760"/>
          </a:xfrm>
        </p:spPr>
        <p:txBody>
          <a:bodyPr>
            <a:normAutofit fontScale="92500"/>
          </a:bodyPr>
          <a:lstStyle/>
          <a:p>
            <a:pPr marL="0" indent="0">
              <a:buNone/>
            </a:pPr>
            <a:r>
              <a:rPr lang="en-US" sz="3200" dirty="0"/>
              <a:t>Identical twins</a:t>
            </a:r>
          </a:p>
          <a:p>
            <a:r>
              <a:rPr lang="en-US" sz="2800" dirty="0"/>
              <a:t>1 egg and 1 sperm</a:t>
            </a:r>
          </a:p>
          <a:p>
            <a:r>
              <a:rPr lang="en-US" sz="2800" dirty="0"/>
              <a:t>Egg divides after fertilization </a:t>
            </a:r>
          </a:p>
          <a:p>
            <a:r>
              <a:rPr lang="en-US" sz="2800" dirty="0"/>
              <a:t>Babies develop in same placenta</a:t>
            </a:r>
          </a:p>
          <a:p>
            <a:pPr marL="0" indent="0">
              <a:buNone/>
            </a:pPr>
            <a:endParaRPr lang="en-US" sz="3200" dirty="0"/>
          </a:p>
          <a:p>
            <a:pPr marL="0" indent="0">
              <a:buNone/>
            </a:pPr>
            <a:r>
              <a:rPr lang="en-US" sz="3200" dirty="0"/>
              <a:t>Fraternal twins</a:t>
            </a:r>
          </a:p>
          <a:p>
            <a:r>
              <a:rPr lang="en-US" sz="2800" dirty="0"/>
              <a:t>2 eggs and 2 sperm</a:t>
            </a:r>
          </a:p>
          <a:p>
            <a:r>
              <a:rPr lang="en-US" sz="2800" dirty="0"/>
              <a:t>Babies develop in separate placentas</a:t>
            </a:r>
          </a:p>
        </p:txBody>
      </p:sp>
      <p:pic>
        <p:nvPicPr>
          <p:cNvPr id="1026" name="Picture 2" descr="Image result for development of tw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691" y="1489550"/>
            <a:ext cx="6742156" cy="439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68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D0A5-D71F-473D-AC55-1FE962681EF5}"/>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5B16E9AE-A32D-4412-8724-44939B39A875}"/>
              </a:ext>
            </a:extLst>
          </p:cNvPr>
          <p:cNvSpPr>
            <a:spLocks noGrp="1"/>
          </p:cNvSpPr>
          <p:nvPr>
            <p:ph sz="quarter" idx="1"/>
          </p:nvPr>
        </p:nvSpPr>
        <p:spPr>
          <a:xfrm>
            <a:off x="304800" y="1284514"/>
            <a:ext cx="11582400" cy="4937760"/>
          </a:xfrm>
        </p:spPr>
        <p:txBody>
          <a:bodyPr>
            <a:normAutofit/>
          </a:bodyPr>
          <a:lstStyle/>
          <a:p>
            <a:r>
              <a:rPr lang="en-US" sz="3200" dirty="0"/>
              <a:t>True or False: Sperm is produced in the prostate gland</a:t>
            </a:r>
          </a:p>
          <a:p>
            <a:endParaRPr lang="en-US" sz="3200" dirty="0"/>
          </a:p>
          <a:p>
            <a:endParaRPr lang="en-US" sz="3200" dirty="0"/>
          </a:p>
          <a:p>
            <a:r>
              <a:rPr lang="en-US" sz="3200" dirty="0"/>
              <a:t>True or False: Identical twins are the result of a single egg fertilized by two sperm cells</a:t>
            </a:r>
          </a:p>
          <a:p>
            <a:endParaRPr lang="en-US" sz="3200" dirty="0"/>
          </a:p>
          <a:p>
            <a:endParaRPr lang="en-US" sz="3200" dirty="0"/>
          </a:p>
          <a:p>
            <a:r>
              <a:rPr lang="en-US" sz="3200" dirty="0"/>
              <a:t>True or False: All of a females eggs are produced before she is born</a:t>
            </a:r>
          </a:p>
          <a:p>
            <a:pPr marL="0" indent="0">
              <a:buNone/>
            </a:pPr>
            <a:endParaRPr lang="en-US" sz="3200" dirty="0"/>
          </a:p>
        </p:txBody>
      </p:sp>
    </p:spTree>
    <p:extLst>
      <p:ext uri="{BB962C8B-B14F-4D97-AF65-F5344CB8AC3E}">
        <p14:creationId xmlns:p14="http://schemas.microsoft.com/office/powerpoint/2010/main" val="1139312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D0A5-D71F-473D-AC55-1FE962681EF5}"/>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5B16E9AE-A32D-4412-8724-44939B39A875}"/>
              </a:ext>
            </a:extLst>
          </p:cNvPr>
          <p:cNvSpPr>
            <a:spLocks noGrp="1"/>
          </p:cNvSpPr>
          <p:nvPr>
            <p:ph sz="quarter" idx="1"/>
          </p:nvPr>
        </p:nvSpPr>
        <p:spPr>
          <a:xfrm>
            <a:off x="304800" y="1302327"/>
            <a:ext cx="11582400" cy="4937760"/>
          </a:xfrm>
        </p:spPr>
        <p:txBody>
          <a:bodyPr>
            <a:normAutofit/>
          </a:bodyPr>
          <a:lstStyle/>
          <a:p>
            <a:pPr marL="0" indent="0">
              <a:buNone/>
            </a:pPr>
            <a:r>
              <a:rPr lang="en-US" sz="3200" dirty="0"/>
              <a:t>Which of the following are not involved in the production of semen?</a:t>
            </a:r>
          </a:p>
          <a:p>
            <a:pPr marL="0" indent="0">
              <a:buNone/>
            </a:pPr>
            <a:endParaRPr lang="en-US" sz="3200" dirty="0"/>
          </a:p>
          <a:p>
            <a:pPr marL="0" indent="0">
              <a:buNone/>
            </a:pPr>
            <a:r>
              <a:rPr lang="en-US" sz="3200" dirty="0"/>
              <a:t>			</a:t>
            </a:r>
            <a:r>
              <a:rPr lang="en-US" sz="2800" dirty="0"/>
              <a:t>a. Epididymis</a:t>
            </a:r>
          </a:p>
          <a:p>
            <a:pPr marL="0" indent="0">
              <a:buNone/>
            </a:pPr>
            <a:r>
              <a:rPr lang="en-US" sz="2800" dirty="0"/>
              <a:t>			b. Prostate gland</a:t>
            </a:r>
          </a:p>
          <a:p>
            <a:pPr marL="0" indent="0">
              <a:buNone/>
            </a:pPr>
            <a:r>
              <a:rPr lang="en-US" sz="2800" dirty="0"/>
              <a:t>			c. Seminal vesicle</a:t>
            </a:r>
          </a:p>
          <a:p>
            <a:pPr marL="0" indent="0">
              <a:buNone/>
            </a:pPr>
            <a:r>
              <a:rPr lang="en-US" sz="2800" dirty="0"/>
              <a:t>			d. Vas deferens</a:t>
            </a:r>
          </a:p>
          <a:p>
            <a:pPr marL="0" indent="0">
              <a:buNone/>
            </a:pPr>
            <a:r>
              <a:rPr lang="en-US" sz="2800" dirty="0"/>
              <a:t>			e. More than one of the above</a:t>
            </a:r>
          </a:p>
        </p:txBody>
      </p:sp>
    </p:spTree>
    <p:extLst>
      <p:ext uri="{BB962C8B-B14F-4D97-AF65-F5344CB8AC3E}">
        <p14:creationId xmlns:p14="http://schemas.microsoft.com/office/powerpoint/2010/main" val="3544010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D0A5-D71F-473D-AC55-1FE962681EF5}"/>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5B16E9AE-A32D-4412-8724-44939B39A875}"/>
              </a:ext>
            </a:extLst>
          </p:cNvPr>
          <p:cNvSpPr>
            <a:spLocks noGrp="1"/>
          </p:cNvSpPr>
          <p:nvPr>
            <p:ph sz="quarter" idx="1"/>
          </p:nvPr>
        </p:nvSpPr>
        <p:spPr/>
        <p:txBody>
          <a:bodyPr>
            <a:normAutofit/>
          </a:bodyPr>
          <a:lstStyle/>
          <a:p>
            <a:pPr marL="0" indent="0">
              <a:buNone/>
            </a:pPr>
            <a:r>
              <a:rPr lang="en-US" sz="3200" dirty="0"/>
              <a:t>Which of the following best describes the function of luteinizing hormone (LH) during the female reproductive cycle? </a:t>
            </a:r>
          </a:p>
          <a:p>
            <a:pPr marL="0" indent="0">
              <a:buNone/>
            </a:pPr>
            <a:endParaRPr lang="en-US" sz="3200" dirty="0"/>
          </a:p>
          <a:p>
            <a:pPr marL="0" indent="0">
              <a:buNone/>
            </a:pPr>
            <a:r>
              <a:rPr lang="en-US" sz="3200" dirty="0"/>
              <a:t>	</a:t>
            </a:r>
            <a:r>
              <a:rPr lang="en-US" sz="2800" dirty="0"/>
              <a:t>a. Causes the thickening of the endometrium</a:t>
            </a:r>
          </a:p>
          <a:p>
            <a:pPr marL="0" indent="0">
              <a:buNone/>
            </a:pPr>
            <a:r>
              <a:rPr lang="en-US" sz="2800" dirty="0"/>
              <a:t>	b. Stimulates the primary oocyte to complete meiosis I</a:t>
            </a:r>
          </a:p>
          <a:p>
            <a:pPr marL="0" indent="0">
              <a:buNone/>
            </a:pPr>
            <a:r>
              <a:rPr lang="en-US" sz="2800" dirty="0"/>
              <a:t>	c. Stimulates the release of the secondary oocyte from the follicle.</a:t>
            </a:r>
          </a:p>
          <a:p>
            <a:pPr marL="0" indent="0">
              <a:buNone/>
            </a:pPr>
            <a:r>
              <a:rPr lang="en-US" sz="3200" dirty="0"/>
              <a:t>	</a:t>
            </a:r>
            <a:r>
              <a:rPr lang="en-US" sz="2800" dirty="0"/>
              <a:t>d. Causes the endometrium to break down during menstruation</a:t>
            </a:r>
          </a:p>
          <a:p>
            <a:pPr marL="0" indent="0">
              <a:buNone/>
            </a:pPr>
            <a:r>
              <a:rPr lang="en-US" sz="2800" dirty="0"/>
              <a:t>	e. None of the above are correct concerning luteinizing hormone</a:t>
            </a:r>
            <a:endParaRPr lang="en-US" sz="3200" dirty="0"/>
          </a:p>
        </p:txBody>
      </p:sp>
    </p:spTree>
    <p:extLst>
      <p:ext uri="{BB962C8B-B14F-4D97-AF65-F5344CB8AC3E}">
        <p14:creationId xmlns:p14="http://schemas.microsoft.com/office/powerpoint/2010/main" val="282059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p:txBody>
          <a:bodyPr>
            <a:normAutofit/>
          </a:bodyPr>
          <a:lstStyle/>
          <a:p>
            <a:pPr algn="ctr"/>
            <a:r>
              <a:rPr lang="en-US" sz="4000" dirty="0"/>
              <a:t>Haploid and Diploid</a:t>
            </a:r>
          </a:p>
        </p:txBody>
      </p:sp>
      <p:pic>
        <p:nvPicPr>
          <p:cNvPr id="2" name="Picture 1"/>
          <p:cNvPicPr>
            <a:picLocks noChangeAspect="1"/>
          </p:cNvPicPr>
          <p:nvPr/>
        </p:nvPicPr>
        <p:blipFill>
          <a:blip r:embed="rId3"/>
          <a:stretch>
            <a:fillRect/>
          </a:stretch>
        </p:blipFill>
        <p:spPr>
          <a:xfrm>
            <a:off x="711961" y="1363124"/>
            <a:ext cx="11125651" cy="4492244"/>
          </a:xfrm>
          <a:prstGeom prst="rect">
            <a:avLst/>
          </a:prstGeom>
        </p:spPr>
      </p:pic>
    </p:spTree>
    <p:extLst>
      <p:ext uri="{BB962C8B-B14F-4D97-AF65-F5344CB8AC3E}">
        <p14:creationId xmlns:p14="http://schemas.microsoft.com/office/powerpoint/2010/main" val="220486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69618" y="1600656"/>
            <a:ext cx="6004057" cy="4316642"/>
          </a:xfrm>
          <a:prstGeom prst="rect">
            <a:avLst/>
          </a:prstGeom>
        </p:spPr>
      </p:pic>
      <p:sp>
        <p:nvSpPr>
          <p:cNvPr id="2" name="Title 1"/>
          <p:cNvSpPr>
            <a:spLocks noGrp="1"/>
          </p:cNvSpPr>
          <p:nvPr>
            <p:ph type="title"/>
          </p:nvPr>
        </p:nvSpPr>
        <p:spPr/>
        <p:txBody>
          <a:bodyPr>
            <a:normAutofit/>
          </a:bodyPr>
          <a:lstStyle/>
          <a:p>
            <a:pPr algn="ctr"/>
            <a:r>
              <a:rPr lang="en-US" sz="4000" dirty="0"/>
              <a:t>DNA Replication</a:t>
            </a:r>
          </a:p>
        </p:txBody>
      </p:sp>
      <p:sp>
        <p:nvSpPr>
          <p:cNvPr id="5" name="Content Placeholder 4"/>
          <p:cNvSpPr>
            <a:spLocks noGrp="1"/>
          </p:cNvSpPr>
          <p:nvPr>
            <p:ph sz="quarter" idx="1"/>
          </p:nvPr>
        </p:nvSpPr>
        <p:spPr>
          <a:xfrm>
            <a:off x="343787" y="1385865"/>
            <a:ext cx="5744192" cy="4937760"/>
          </a:xfrm>
        </p:spPr>
        <p:txBody>
          <a:bodyPr>
            <a:normAutofit/>
          </a:bodyPr>
          <a:lstStyle/>
          <a:p>
            <a:r>
              <a:rPr lang="en-US" sz="2800" b="1" u="sng" dirty="0"/>
              <a:t>____________</a:t>
            </a:r>
            <a:r>
              <a:rPr lang="en-US" sz="2800" dirty="0"/>
              <a:t> = chromosomes that are the same in function and size</a:t>
            </a:r>
          </a:p>
          <a:p>
            <a:pPr lvl="1"/>
            <a:r>
              <a:rPr lang="en-US" sz="2400" dirty="0"/>
              <a:t>Diploid organisms have a pair of homologous chromosomes</a:t>
            </a:r>
          </a:p>
          <a:p>
            <a:endParaRPr lang="en-US" sz="2800" dirty="0"/>
          </a:p>
          <a:p>
            <a:r>
              <a:rPr lang="en-US" sz="2800" b="1" dirty="0"/>
              <a:t>Tetrad</a:t>
            </a:r>
            <a:r>
              <a:rPr lang="en-US" sz="2800" dirty="0"/>
              <a:t> = Pair of homologous chromosomes after replication</a:t>
            </a:r>
          </a:p>
          <a:p>
            <a:pPr lvl="1"/>
            <a:r>
              <a:rPr lang="en-US" sz="2400" dirty="0"/>
              <a:t>Occurs during metaphase I in Meiosis I</a:t>
            </a:r>
          </a:p>
          <a:p>
            <a:pPr lvl="1"/>
            <a:r>
              <a:rPr lang="en-US" sz="2400" dirty="0"/>
              <a:t>Sister chromatids = 1 chromosome</a:t>
            </a:r>
          </a:p>
          <a:p>
            <a:pPr lvl="1"/>
            <a:endParaRPr lang="en-US" sz="2400" dirty="0"/>
          </a:p>
          <a:p>
            <a:endParaRPr lang="en-US" sz="2800" dirty="0"/>
          </a:p>
        </p:txBody>
      </p:sp>
    </p:spTree>
    <p:extLst>
      <p:ext uri="{BB962C8B-B14F-4D97-AF65-F5344CB8AC3E}">
        <p14:creationId xmlns:p14="http://schemas.microsoft.com/office/powerpoint/2010/main" val="309040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DNA Replication</a:t>
            </a:r>
          </a:p>
        </p:txBody>
      </p:sp>
      <p:pic>
        <p:nvPicPr>
          <p:cNvPr id="4" name="Picture 3"/>
          <p:cNvPicPr>
            <a:picLocks noChangeAspect="1"/>
          </p:cNvPicPr>
          <p:nvPr/>
        </p:nvPicPr>
        <p:blipFill>
          <a:blip r:embed="rId3" cstate="print"/>
          <a:stretch>
            <a:fillRect/>
          </a:stretch>
        </p:blipFill>
        <p:spPr>
          <a:xfrm>
            <a:off x="3072809" y="1339703"/>
            <a:ext cx="6814947" cy="4665344"/>
          </a:xfrm>
          <a:prstGeom prst="rect">
            <a:avLst/>
          </a:prstGeom>
        </p:spPr>
      </p:pic>
    </p:spTree>
    <p:extLst>
      <p:ext uri="{BB962C8B-B14F-4D97-AF65-F5344CB8AC3E}">
        <p14:creationId xmlns:p14="http://schemas.microsoft.com/office/powerpoint/2010/main" val="368994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Chromosome Before and After Replication</a:t>
            </a:r>
          </a:p>
        </p:txBody>
      </p:sp>
      <p:pic>
        <p:nvPicPr>
          <p:cNvPr id="4" name="Picture 2" descr="D:\Chapter_09\B_Jpeg_Images\09_Labeled_Art_and_Photos\09_07Figur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925" y="1219200"/>
            <a:ext cx="532447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odec.ca/projects/2005/anna5m0/public_html/human.png"/>
          <p:cNvPicPr>
            <a:picLocks noChangeAspect="1" noChangeArrowheads="1"/>
          </p:cNvPicPr>
          <p:nvPr/>
        </p:nvPicPr>
        <p:blipFill>
          <a:blip r:embed="rId4" cstate="print"/>
          <a:srcRect/>
          <a:stretch>
            <a:fillRect/>
          </a:stretch>
        </p:blipFill>
        <p:spPr bwMode="auto">
          <a:xfrm>
            <a:off x="720132" y="1299057"/>
            <a:ext cx="5176560" cy="47638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Summary of Meiosis</a:t>
            </a:r>
          </a:p>
        </p:txBody>
      </p:sp>
      <p:sp>
        <p:nvSpPr>
          <p:cNvPr id="4" name="Content Placeholder 3"/>
          <p:cNvSpPr>
            <a:spLocks noGrp="1"/>
          </p:cNvSpPr>
          <p:nvPr>
            <p:ph sz="quarter" idx="1"/>
          </p:nvPr>
        </p:nvSpPr>
        <p:spPr>
          <a:xfrm>
            <a:off x="396949" y="1324087"/>
            <a:ext cx="5046921" cy="4937760"/>
          </a:xfrm>
        </p:spPr>
        <p:txBody>
          <a:bodyPr/>
          <a:lstStyle/>
          <a:p>
            <a:pPr marL="0" indent="0">
              <a:buNone/>
            </a:pPr>
            <a:r>
              <a:rPr lang="en-US" sz="2800" b="1" u="sng" dirty="0"/>
              <a:t>Two processes of cell division</a:t>
            </a:r>
          </a:p>
          <a:p>
            <a:pPr marL="0" indent="0">
              <a:buNone/>
            </a:pPr>
            <a:endParaRPr lang="en-US" b="1" dirty="0"/>
          </a:p>
          <a:p>
            <a:pPr marL="0" indent="0">
              <a:buNone/>
            </a:pPr>
            <a:r>
              <a:rPr lang="en-US" b="1" dirty="0"/>
              <a:t>Meiosis I</a:t>
            </a:r>
            <a:r>
              <a:rPr lang="en-US" dirty="0"/>
              <a:t>: homologous chromosomes separate</a:t>
            </a:r>
          </a:p>
          <a:p>
            <a:pPr marL="0" indent="0">
              <a:buNone/>
            </a:pPr>
            <a:endParaRPr lang="en-US" dirty="0"/>
          </a:p>
          <a:p>
            <a:pPr marL="0" indent="0">
              <a:buNone/>
            </a:pPr>
            <a:r>
              <a:rPr lang="en-US" b="1" dirty="0"/>
              <a:t>Meiosis II: </a:t>
            </a:r>
            <a:r>
              <a:rPr lang="en-US" dirty="0"/>
              <a:t>_____________</a:t>
            </a:r>
            <a:r>
              <a:rPr lang="en-US" u="sng" dirty="0"/>
              <a:t>  </a:t>
            </a:r>
            <a:r>
              <a:rPr lang="en-US" dirty="0"/>
              <a:t>separate</a:t>
            </a:r>
          </a:p>
        </p:txBody>
      </p:sp>
      <p:pic>
        <p:nvPicPr>
          <p:cNvPr id="3" name="Picture 2"/>
          <p:cNvPicPr>
            <a:picLocks noChangeAspect="1"/>
          </p:cNvPicPr>
          <p:nvPr/>
        </p:nvPicPr>
        <p:blipFill>
          <a:blip r:embed="rId2" cstate="print"/>
          <a:stretch>
            <a:fillRect/>
          </a:stretch>
        </p:blipFill>
        <p:spPr>
          <a:xfrm>
            <a:off x="5358809" y="1219200"/>
            <a:ext cx="6414014" cy="5042647"/>
          </a:xfrm>
          <a:prstGeom prst="rect">
            <a:avLst/>
          </a:prstGeom>
        </p:spPr>
      </p:pic>
    </p:spTree>
    <p:extLst>
      <p:ext uri="{BB962C8B-B14F-4D97-AF65-F5344CB8AC3E}">
        <p14:creationId xmlns:p14="http://schemas.microsoft.com/office/powerpoint/2010/main" val="624303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140740" y="0"/>
            <a:ext cx="4713079" cy="6807781"/>
          </a:xfrm>
          <a:prstGeom prst="rect">
            <a:avLst/>
          </a:prstGeom>
        </p:spPr>
      </p:pic>
      <p:sp>
        <p:nvSpPr>
          <p:cNvPr id="6" name="TextBox 5"/>
          <p:cNvSpPr txBox="1"/>
          <p:nvPr/>
        </p:nvSpPr>
        <p:spPr>
          <a:xfrm>
            <a:off x="7571984" y="273735"/>
            <a:ext cx="4033380" cy="923330"/>
          </a:xfrm>
          <a:prstGeom prst="rect">
            <a:avLst/>
          </a:prstGeom>
          <a:noFill/>
        </p:spPr>
        <p:txBody>
          <a:bodyPr wrap="square" rtlCol="0">
            <a:spAutoFit/>
          </a:bodyPr>
          <a:lstStyle/>
          <a:p>
            <a:r>
              <a:rPr lang="en-US" dirty="0"/>
              <a:t>1. Diploid cells with two pairs of homologous chromosomes (one pair from father and one pair from mother)</a:t>
            </a:r>
          </a:p>
        </p:txBody>
      </p:sp>
      <p:sp>
        <p:nvSpPr>
          <p:cNvPr id="7" name="TextBox 6"/>
          <p:cNvSpPr txBox="1"/>
          <p:nvPr/>
        </p:nvSpPr>
        <p:spPr>
          <a:xfrm>
            <a:off x="7571984" y="1467725"/>
            <a:ext cx="3795386" cy="646331"/>
          </a:xfrm>
          <a:prstGeom prst="rect">
            <a:avLst/>
          </a:prstGeom>
          <a:noFill/>
        </p:spPr>
        <p:txBody>
          <a:bodyPr wrap="square" rtlCol="0">
            <a:spAutoFit/>
          </a:bodyPr>
          <a:lstStyle/>
          <a:p>
            <a:r>
              <a:rPr lang="en-US" dirty="0"/>
              <a:t>2. Chromosomes duplicate to form two sister chromatids</a:t>
            </a:r>
          </a:p>
        </p:txBody>
      </p:sp>
      <p:sp>
        <p:nvSpPr>
          <p:cNvPr id="8" name="TextBox 7"/>
          <p:cNvSpPr txBox="1"/>
          <p:nvPr/>
        </p:nvSpPr>
        <p:spPr>
          <a:xfrm>
            <a:off x="7571982" y="2438806"/>
            <a:ext cx="4258849" cy="646331"/>
          </a:xfrm>
          <a:prstGeom prst="rect">
            <a:avLst/>
          </a:prstGeom>
          <a:noFill/>
        </p:spPr>
        <p:txBody>
          <a:bodyPr wrap="square" rtlCol="0">
            <a:spAutoFit/>
          </a:bodyPr>
          <a:lstStyle/>
          <a:p>
            <a:r>
              <a:rPr lang="en-US" dirty="0"/>
              <a:t>3. Homologous chromosomes line up on opposite sides of metaphase plate</a:t>
            </a:r>
          </a:p>
        </p:txBody>
      </p:sp>
      <p:sp>
        <p:nvSpPr>
          <p:cNvPr id="9" name="TextBox 8"/>
          <p:cNvSpPr txBox="1"/>
          <p:nvPr/>
        </p:nvSpPr>
        <p:spPr>
          <a:xfrm>
            <a:off x="325678" y="2312488"/>
            <a:ext cx="3832964" cy="923330"/>
          </a:xfrm>
          <a:prstGeom prst="rect">
            <a:avLst/>
          </a:prstGeom>
          <a:noFill/>
        </p:spPr>
        <p:txBody>
          <a:bodyPr wrap="square" rtlCol="0">
            <a:spAutoFit/>
          </a:bodyPr>
          <a:lstStyle/>
          <a:p>
            <a:r>
              <a:rPr lang="en-US" dirty="0"/>
              <a:t>3. Chromosomes line up on metaphase plate, one sister chromatid on each side of the plate</a:t>
            </a:r>
          </a:p>
        </p:txBody>
      </p:sp>
      <p:sp>
        <p:nvSpPr>
          <p:cNvPr id="10" name="TextBox 9"/>
          <p:cNvSpPr txBox="1"/>
          <p:nvPr/>
        </p:nvSpPr>
        <p:spPr>
          <a:xfrm>
            <a:off x="7571981" y="3413635"/>
            <a:ext cx="4258849" cy="646331"/>
          </a:xfrm>
          <a:prstGeom prst="rect">
            <a:avLst/>
          </a:prstGeom>
          <a:noFill/>
        </p:spPr>
        <p:txBody>
          <a:bodyPr wrap="square" rtlCol="0">
            <a:spAutoFit/>
          </a:bodyPr>
          <a:lstStyle/>
          <a:p>
            <a:r>
              <a:rPr lang="en-US" dirty="0"/>
              <a:t>4. Homologous pairs of chromosomes separate, sister chromatids still intact</a:t>
            </a:r>
          </a:p>
        </p:txBody>
      </p:sp>
      <p:sp>
        <p:nvSpPr>
          <p:cNvPr id="11" name="TextBox 10"/>
          <p:cNvSpPr txBox="1"/>
          <p:nvPr/>
        </p:nvSpPr>
        <p:spPr>
          <a:xfrm>
            <a:off x="325678" y="3514945"/>
            <a:ext cx="3670125" cy="369332"/>
          </a:xfrm>
          <a:prstGeom prst="rect">
            <a:avLst/>
          </a:prstGeom>
          <a:noFill/>
        </p:spPr>
        <p:txBody>
          <a:bodyPr wrap="square" rtlCol="0">
            <a:spAutoFit/>
          </a:bodyPr>
          <a:lstStyle/>
          <a:p>
            <a:r>
              <a:rPr lang="en-US" dirty="0"/>
              <a:t>4. Sister chromatids separate</a:t>
            </a:r>
          </a:p>
        </p:txBody>
      </p:sp>
      <p:sp>
        <p:nvSpPr>
          <p:cNvPr id="13" name="TextBox 12"/>
          <p:cNvSpPr txBox="1"/>
          <p:nvPr/>
        </p:nvSpPr>
        <p:spPr>
          <a:xfrm>
            <a:off x="7853817" y="4510543"/>
            <a:ext cx="4258848" cy="923330"/>
          </a:xfrm>
          <a:prstGeom prst="rect">
            <a:avLst/>
          </a:prstGeom>
          <a:noFill/>
        </p:spPr>
        <p:txBody>
          <a:bodyPr wrap="square" rtlCol="0">
            <a:spAutoFit/>
          </a:bodyPr>
          <a:lstStyle/>
          <a:p>
            <a:r>
              <a:rPr lang="en-US" dirty="0"/>
              <a:t>5. Chromosomes line up on metaphase plate, one sister chromatid on each side of the plate</a:t>
            </a:r>
          </a:p>
        </p:txBody>
      </p:sp>
      <p:sp>
        <p:nvSpPr>
          <p:cNvPr id="14" name="TextBox 13"/>
          <p:cNvSpPr txBox="1"/>
          <p:nvPr/>
        </p:nvSpPr>
        <p:spPr>
          <a:xfrm>
            <a:off x="7853817" y="5515118"/>
            <a:ext cx="4258849" cy="369332"/>
          </a:xfrm>
          <a:prstGeom prst="rect">
            <a:avLst/>
          </a:prstGeom>
          <a:noFill/>
        </p:spPr>
        <p:txBody>
          <a:bodyPr wrap="square" rtlCol="0">
            <a:spAutoFit/>
          </a:bodyPr>
          <a:lstStyle/>
          <a:p>
            <a:r>
              <a:rPr lang="en-US" dirty="0"/>
              <a:t>6. Sister chromatids separate</a:t>
            </a:r>
          </a:p>
        </p:txBody>
      </p:sp>
      <p:sp>
        <p:nvSpPr>
          <p:cNvPr id="15" name="TextBox 14"/>
          <p:cNvSpPr txBox="1"/>
          <p:nvPr/>
        </p:nvSpPr>
        <p:spPr>
          <a:xfrm>
            <a:off x="7853818" y="6104432"/>
            <a:ext cx="4258849" cy="369332"/>
          </a:xfrm>
          <a:prstGeom prst="rect">
            <a:avLst/>
          </a:prstGeom>
          <a:solidFill>
            <a:schemeClr val="bg1"/>
          </a:solidFill>
        </p:spPr>
        <p:txBody>
          <a:bodyPr wrap="square" rtlCol="0">
            <a:spAutoFit/>
          </a:bodyPr>
          <a:lstStyle/>
          <a:p>
            <a:r>
              <a:rPr lang="en-US" dirty="0"/>
              <a:t>7. Cells divide again, 4 haploid cells</a:t>
            </a:r>
          </a:p>
        </p:txBody>
      </p:sp>
      <p:sp>
        <p:nvSpPr>
          <p:cNvPr id="2" name="TextBox 1"/>
          <p:cNvSpPr txBox="1"/>
          <p:nvPr/>
        </p:nvSpPr>
        <p:spPr>
          <a:xfrm>
            <a:off x="3253701" y="473790"/>
            <a:ext cx="1133475" cy="523220"/>
          </a:xfrm>
          <a:prstGeom prst="rect">
            <a:avLst/>
          </a:prstGeom>
          <a:solidFill>
            <a:schemeClr val="bg1"/>
          </a:solidFill>
        </p:spPr>
        <p:txBody>
          <a:bodyPr wrap="square" rtlCol="0">
            <a:spAutoFit/>
          </a:bodyPr>
          <a:lstStyle/>
          <a:p>
            <a:pPr algn="r"/>
            <a:r>
              <a:rPr lang="en-US" sz="1400" b="1" dirty="0"/>
              <a:t>Somatic cell</a:t>
            </a:r>
          </a:p>
        </p:txBody>
      </p:sp>
      <p:sp>
        <p:nvSpPr>
          <p:cNvPr id="16" name="TextBox 15"/>
          <p:cNvSpPr txBox="1"/>
          <p:nvPr/>
        </p:nvSpPr>
        <p:spPr>
          <a:xfrm>
            <a:off x="5367336" y="510723"/>
            <a:ext cx="835217" cy="449354"/>
          </a:xfrm>
          <a:prstGeom prst="rect">
            <a:avLst/>
          </a:prstGeom>
          <a:solidFill>
            <a:schemeClr val="bg1"/>
          </a:solidFill>
        </p:spPr>
        <p:txBody>
          <a:bodyPr wrap="square" lIns="9144" tIns="9144" rIns="9144" bIns="9144" rtlCol="0">
            <a:spAutoFit/>
          </a:bodyPr>
          <a:lstStyle/>
          <a:p>
            <a:pPr algn="r"/>
            <a:r>
              <a:rPr lang="en-US" sz="1400" b="1" dirty="0"/>
              <a:t>Gamete precursor</a:t>
            </a:r>
          </a:p>
        </p:txBody>
      </p:sp>
      <p:sp>
        <p:nvSpPr>
          <p:cNvPr id="17" name="TextBox 16"/>
          <p:cNvSpPr txBox="1"/>
          <p:nvPr/>
        </p:nvSpPr>
        <p:spPr>
          <a:xfrm>
            <a:off x="4524375" y="87450"/>
            <a:ext cx="623434" cy="233910"/>
          </a:xfrm>
          <a:prstGeom prst="rect">
            <a:avLst/>
          </a:prstGeom>
          <a:solidFill>
            <a:schemeClr val="bg1"/>
          </a:solidFill>
        </p:spPr>
        <p:txBody>
          <a:bodyPr wrap="square" lIns="9144" tIns="9144" rIns="9144" bIns="9144" rtlCol="0">
            <a:spAutoFit/>
          </a:bodyPr>
          <a:lstStyle/>
          <a:p>
            <a:pPr algn="r"/>
            <a:r>
              <a:rPr lang="en-US" sz="1400" b="1" dirty="0"/>
              <a:t>Mitosis</a:t>
            </a:r>
          </a:p>
        </p:txBody>
      </p:sp>
      <p:sp>
        <p:nvSpPr>
          <p:cNvPr id="18" name="TextBox 17"/>
          <p:cNvSpPr txBox="1"/>
          <p:nvPr/>
        </p:nvSpPr>
        <p:spPr>
          <a:xfrm>
            <a:off x="6202553" y="68400"/>
            <a:ext cx="826897" cy="233910"/>
          </a:xfrm>
          <a:prstGeom prst="rect">
            <a:avLst/>
          </a:prstGeom>
          <a:solidFill>
            <a:schemeClr val="bg1"/>
          </a:solidFill>
        </p:spPr>
        <p:txBody>
          <a:bodyPr wrap="square" lIns="9144" tIns="9144" rIns="9144" bIns="9144" rtlCol="0">
            <a:spAutoFit/>
          </a:bodyPr>
          <a:lstStyle/>
          <a:p>
            <a:pPr algn="r"/>
            <a:r>
              <a:rPr lang="en-US" sz="1400" b="1" dirty="0"/>
              <a:t>Meiosis I</a:t>
            </a:r>
          </a:p>
        </p:txBody>
      </p:sp>
      <p:sp>
        <p:nvSpPr>
          <p:cNvPr id="19" name="TextBox 18"/>
          <p:cNvSpPr txBox="1"/>
          <p:nvPr/>
        </p:nvSpPr>
        <p:spPr>
          <a:xfrm>
            <a:off x="7440368" y="4276633"/>
            <a:ext cx="826897" cy="233910"/>
          </a:xfrm>
          <a:prstGeom prst="rect">
            <a:avLst/>
          </a:prstGeom>
          <a:solidFill>
            <a:schemeClr val="bg1"/>
          </a:solidFill>
        </p:spPr>
        <p:txBody>
          <a:bodyPr wrap="square" lIns="9144" tIns="9144" rIns="9144" bIns="9144" rtlCol="0">
            <a:spAutoFit/>
          </a:bodyPr>
          <a:lstStyle/>
          <a:p>
            <a:pPr algn="r"/>
            <a:r>
              <a:rPr lang="en-US" sz="1400" b="1" dirty="0"/>
              <a:t>Meiosis II</a:t>
            </a:r>
          </a:p>
        </p:txBody>
      </p:sp>
    </p:spTree>
    <p:extLst>
      <p:ext uri="{BB962C8B-B14F-4D97-AF65-F5344CB8AC3E}">
        <p14:creationId xmlns:p14="http://schemas.microsoft.com/office/powerpoint/2010/main" val="1889822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Origin" id="{EEFEF6C1-FFD1-41EC-9613-44313D99FF35}" vid="{332CB9FB-2BB4-44A8-A80C-649DEE821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1294</Words>
  <Application>Microsoft Office PowerPoint</Application>
  <PresentationFormat>Widescreen</PresentationFormat>
  <Paragraphs>207</Paragraphs>
  <Slides>37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Bookman Old Style</vt:lpstr>
      <vt:lpstr>Calibri</vt:lpstr>
      <vt:lpstr>Gill Sans MT</vt:lpstr>
      <vt:lpstr>Times New Roman</vt:lpstr>
      <vt:lpstr>Wingdings</vt:lpstr>
      <vt:lpstr>Wingdings 3</vt:lpstr>
      <vt:lpstr>Origin</vt:lpstr>
      <vt:lpstr>Meiosis</vt:lpstr>
      <vt:lpstr>Sexual Reproduction</vt:lpstr>
      <vt:lpstr>Chromosomes</vt:lpstr>
      <vt:lpstr>Haploid and Diploid</vt:lpstr>
      <vt:lpstr>DNA Replication</vt:lpstr>
      <vt:lpstr>DNA Replication</vt:lpstr>
      <vt:lpstr>Chromosome Before and After Replication</vt:lpstr>
      <vt:lpstr>Summary of Meiosis</vt:lpstr>
      <vt:lpstr>PowerPoint Presentation</vt:lpstr>
      <vt:lpstr>PowerPoint Presentation</vt:lpstr>
      <vt:lpstr>Meiosis vs. Mitosis</vt:lpstr>
      <vt:lpstr>Steps of Meiosis</vt:lpstr>
      <vt:lpstr>PowerPoint Presentation</vt:lpstr>
      <vt:lpstr>Sources of Genetic Variation</vt:lpstr>
      <vt:lpstr>Sources of Genetic Variation</vt:lpstr>
      <vt:lpstr>Sources of Genetic Variation</vt:lpstr>
      <vt:lpstr>Location of Genes within Chromosomes</vt:lpstr>
      <vt:lpstr>Independent Assortment</vt:lpstr>
      <vt:lpstr>PowerPoint Presentation</vt:lpstr>
      <vt:lpstr>Check you Understanding</vt:lpstr>
      <vt:lpstr>Check you Understanding</vt:lpstr>
      <vt:lpstr>Check you Understanding</vt:lpstr>
      <vt:lpstr>Genetic Diversity</vt:lpstr>
      <vt:lpstr>Genetic Diversity</vt:lpstr>
      <vt:lpstr>Boys and Girls</vt:lpstr>
      <vt:lpstr>Boys and Girls</vt:lpstr>
      <vt:lpstr>Sex of the Child</vt:lpstr>
      <vt:lpstr>Spermatogenesis</vt:lpstr>
      <vt:lpstr>Male Reproductive Organs</vt:lpstr>
      <vt:lpstr>Female Reproductive Organs</vt:lpstr>
      <vt:lpstr>Oogenesis and the Release of an Egg</vt:lpstr>
      <vt:lpstr>Female Reproductive Cycle</vt:lpstr>
      <vt:lpstr>Female Reproductive Cycle</vt:lpstr>
      <vt:lpstr>Making Twins</vt:lpstr>
      <vt:lpstr>Check Your Understanding</vt:lpstr>
      <vt:lpstr>Check Your Understanding</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Meiosis</dc:title>
  <dc:creator>Tyler Flisik</dc:creator>
  <cp:lastModifiedBy>Tyler Flisik</cp:lastModifiedBy>
  <cp:revision>94</cp:revision>
  <dcterms:created xsi:type="dcterms:W3CDTF">2014-03-30T18:55:53Z</dcterms:created>
  <dcterms:modified xsi:type="dcterms:W3CDTF">2019-04-12T16:56:48Z</dcterms:modified>
</cp:coreProperties>
</file>