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57" r:id="rId2"/>
    <p:sldId id="259" r:id="rId3"/>
    <p:sldId id="267" r:id="rId4"/>
    <p:sldId id="326" r:id="rId5"/>
    <p:sldId id="264" r:id="rId6"/>
    <p:sldId id="334" r:id="rId7"/>
    <p:sldId id="347" r:id="rId8"/>
    <p:sldId id="320" r:id="rId9"/>
    <p:sldId id="346" r:id="rId10"/>
    <p:sldId id="340" r:id="rId11"/>
    <p:sldId id="260" r:id="rId12"/>
    <p:sldId id="269" r:id="rId13"/>
    <p:sldId id="329" r:id="rId14"/>
    <p:sldId id="270" r:id="rId15"/>
    <p:sldId id="285" r:id="rId16"/>
    <p:sldId id="271" r:id="rId17"/>
    <p:sldId id="284" r:id="rId18"/>
    <p:sldId id="287" r:id="rId19"/>
    <p:sldId id="328" r:id="rId20"/>
    <p:sldId id="333" r:id="rId21"/>
    <p:sldId id="330" r:id="rId22"/>
    <p:sldId id="331" r:id="rId23"/>
    <p:sldId id="321" r:id="rId24"/>
    <p:sldId id="290" r:id="rId25"/>
    <p:sldId id="291" r:id="rId26"/>
    <p:sldId id="289" r:id="rId27"/>
    <p:sldId id="332" r:id="rId28"/>
    <p:sldId id="338" r:id="rId29"/>
    <p:sldId id="319" r:id="rId30"/>
    <p:sldId id="350" r:id="rId31"/>
    <p:sldId id="268" r:id="rId32"/>
    <p:sldId id="327" r:id="rId33"/>
    <p:sldId id="337" r:id="rId34"/>
    <p:sldId id="349" r:id="rId35"/>
    <p:sldId id="336" r:id="rId36"/>
    <p:sldId id="351" r:id="rId37"/>
    <p:sldId id="276" r:id="rId38"/>
    <p:sldId id="272" r:id="rId39"/>
    <p:sldId id="277" r:id="rId40"/>
    <p:sldId id="275" r:id="rId41"/>
    <p:sldId id="339" r:id="rId42"/>
    <p:sldId id="274" r:id="rId43"/>
    <p:sldId id="282" r:id="rId44"/>
    <p:sldId id="283" r:id="rId45"/>
    <p:sldId id="281" r:id="rId46"/>
    <p:sldId id="279" r:id="rId47"/>
    <p:sldId id="298" r:id="rId48"/>
    <p:sldId id="299" r:id="rId49"/>
    <p:sldId id="297" r:id="rId50"/>
    <p:sldId id="304" r:id="rId51"/>
    <p:sldId id="300" r:id="rId52"/>
    <p:sldId id="302" r:id="rId53"/>
    <p:sldId id="303" r:id="rId54"/>
    <p:sldId id="296" r:id="rId55"/>
    <p:sldId id="352" r:id="rId56"/>
    <p:sldId id="307" r:id="rId57"/>
    <p:sldId id="308" r:id="rId58"/>
    <p:sldId id="316" r:id="rId59"/>
    <p:sldId id="317" r:id="rId60"/>
    <p:sldId id="335" r:id="rId61"/>
    <p:sldId id="322" r:id="rId62"/>
    <p:sldId id="323" r:id="rId63"/>
    <p:sldId id="324" r:id="rId64"/>
    <p:sldId id="32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A1D"/>
    <a:srgbClr val="A50021"/>
    <a:srgbClr val="CFABA3"/>
    <a:srgbClr val="BF8C88"/>
    <a:srgbClr val="D3B1A8"/>
    <a:srgbClr val="DBBAB1"/>
    <a:srgbClr val="8B7571"/>
    <a:srgbClr val="BC8C88"/>
    <a:srgbClr val="C6908A"/>
    <a:srgbClr val="F3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6" autoAdjust="0"/>
    <p:restoredTop sz="94291" autoAdjust="0"/>
  </p:normalViewPr>
  <p:slideViewPr>
    <p:cSldViewPr snapToGrid="0">
      <p:cViewPr>
        <p:scale>
          <a:sx n="50" d="100"/>
          <a:sy n="50" d="100"/>
        </p:scale>
        <p:origin x="2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0F7E8-D744-4AD1-A883-A68B9946D6CB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C7C65-B3FF-49A3-980F-962515803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8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716B3-D1CC-4F2C-B092-E009B64035E6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F182A-1300-4163-9B0D-DE5DD3CBE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 = plural for multiples</a:t>
            </a:r>
            <a:r>
              <a:rPr lang="en-US" baseline="0" dirty="0"/>
              <a:t> of single species</a:t>
            </a:r>
          </a:p>
          <a:p>
            <a:r>
              <a:rPr lang="en-US" baseline="0" dirty="0"/>
              <a:t>Fishes = multiple fish from more than one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16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5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 = plural for multiples</a:t>
            </a:r>
            <a:r>
              <a:rPr lang="en-US" baseline="0" dirty="0"/>
              <a:t> of single species</a:t>
            </a:r>
          </a:p>
          <a:p>
            <a:r>
              <a:rPr lang="en-US" baseline="0" dirty="0"/>
              <a:t>Fishes = multiple fish from more than one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3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“Perhaps the greatest of all advances in vertebrate history was the development of jaws and the consequent revolution in the mode of life of early fishes” –</a:t>
            </a:r>
            <a:r>
              <a:rPr lang="en-US" dirty="0" err="1"/>
              <a:t>Romer</a:t>
            </a:r>
            <a:r>
              <a:rPr lang="en-US" dirty="0"/>
              <a:t> 1962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2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5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Estivation:</a:t>
            </a:r>
            <a:r>
              <a:rPr lang="en-US" baseline="0" dirty="0"/>
              <a:t> reduced activity during warm summer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9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Secondary</a:t>
            </a:r>
            <a:r>
              <a:rPr lang="en-US" baseline="0" dirty="0"/>
              <a:t> evolution of cartilaginous skeleton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Draw </a:t>
            </a:r>
            <a:r>
              <a:rPr lang="en-US" dirty="0" err="1"/>
              <a:t>heterocercal</a:t>
            </a:r>
            <a:r>
              <a:rPr lang="en-US" dirty="0"/>
              <a:t> and homocercal</a:t>
            </a:r>
            <a:r>
              <a:rPr lang="en-US" baseline="0" dirty="0"/>
              <a:t> tail on board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Long lived species declining due to </a:t>
            </a:r>
            <a:r>
              <a:rPr lang="en-US" baseline="0" dirty="0" err="1"/>
              <a:t>verexploitation</a:t>
            </a:r>
            <a:r>
              <a:rPr lang="en-US" baseline="0" dirty="0"/>
              <a:t>, dams and habitat destruction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12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“Perfect bone” refers to the reduction in bone mass but not strength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62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F182A-1300-4163-9B0D-DE5DD3CBE1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3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6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8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8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95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3F18-6545-48F6-8FB2-6654449435D8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7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DD178-E0F4-402A-BEB9-928F718F87E3}" type="slidenum">
              <a:rPr lang="en-US">
                <a:solidFill>
                  <a:srgbClr val="39302A"/>
                </a:solidFill>
              </a:rPr>
              <a:pPr/>
              <a:t>‹#›</a:t>
            </a:fld>
            <a:endParaRPr 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21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51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5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4/16/2018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6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071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019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50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7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18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4/16/2018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55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4/16/2018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8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Marine Fishes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Chapter 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3457" y="1173708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“Everyone is a genius. But if you judge a fish on its ability to climb a tree, it will live its whole life believing it is stupid” </a:t>
            </a:r>
          </a:p>
          <a:p>
            <a:pPr algn="ctr"/>
            <a:r>
              <a:rPr lang="en-US" sz="3200" dirty="0"/>
              <a:t>–Albert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267897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6EE2-31C9-48A0-9049-1D0220E5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Osmoregulation in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5B274-2B69-4160-A9BE-6FE8F8C2E1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120809" cy="5013960"/>
          </a:xfrm>
        </p:spPr>
        <p:txBody>
          <a:bodyPr/>
          <a:lstStyle/>
          <a:p>
            <a:r>
              <a:rPr lang="en-US" dirty="0"/>
              <a:t>Sharks and other cartilaginous fishes concentrate urea in their blood which makes the solute concentration in their blood </a:t>
            </a:r>
            <a:r>
              <a:rPr lang="en-US" b="1" dirty="0"/>
              <a:t>__________</a:t>
            </a:r>
            <a:r>
              <a:rPr lang="en-US" dirty="0"/>
              <a:t> to the surrounding seawater. </a:t>
            </a:r>
          </a:p>
          <a:p>
            <a:pPr lvl="1"/>
            <a:r>
              <a:rPr lang="en-US" sz="2400" dirty="0"/>
              <a:t>Excess salt secreted through specialized rectal gland</a:t>
            </a:r>
          </a:p>
          <a:p>
            <a:endParaRPr lang="en-US" dirty="0"/>
          </a:p>
          <a:p>
            <a:r>
              <a:rPr lang="en-US" dirty="0"/>
              <a:t>Marine bony fishes actively regulate their salt concentrations by excreting excess salts through their </a:t>
            </a:r>
            <a:r>
              <a:rPr lang="en-US" b="1" dirty="0"/>
              <a:t>_____________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9D8C0-FD77-47A7-8109-4CBCA6EF9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219" y="1219200"/>
            <a:ext cx="437388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Modes of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81" y="1219201"/>
            <a:ext cx="7643982" cy="523619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400" b="1" dirty="0"/>
              <a:t>Ovuliparity</a:t>
            </a:r>
            <a:r>
              <a:rPr lang="en-US" sz="2400" dirty="0"/>
              <a:t>: female lays unfertilized eggs, which are externally fertilized by the male</a:t>
            </a:r>
          </a:p>
          <a:p>
            <a:pPr marL="574675" lvl="1" indent="-11747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Most bony fish</a:t>
            </a:r>
            <a:endParaRPr lang="en-US" sz="2400" b="1" dirty="0"/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u="sng" dirty="0"/>
              <a:t>__________</a:t>
            </a:r>
            <a:r>
              <a:rPr lang="en-US" sz="2400" dirty="0"/>
              <a:t>: the mother deposits internally fertilized eggs that develop and hatch outside of mother’s body</a:t>
            </a:r>
          </a:p>
          <a:p>
            <a:pPr marL="574675" lvl="1" indent="-11747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Some bony fish and some sharks</a:t>
            </a:r>
            <a:endParaRPr lang="en-US" sz="2400" b="1" dirty="0"/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dirty="0"/>
              <a:t>Ovoviviparous</a:t>
            </a:r>
            <a:r>
              <a:rPr lang="en-US" sz="2400" dirty="0"/>
              <a:t>: mother retains fertilized eggs within the oviduct, but </a:t>
            </a:r>
            <a:r>
              <a:rPr lang="en-US" sz="2400" b="1" dirty="0"/>
              <a:t>__________</a:t>
            </a:r>
            <a:r>
              <a:rPr lang="en-US" sz="2400" dirty="0"/>
              <a:t> provide nourishment to the eggs</a:t>
            </a:r>
          </a:p>
          <a:p>
            <a:pPr marL="577850" lvl="1" indent="-120650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Few sharks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sz="2400" b="1" dirty="0"/>
              <a:t>Viviparous</a:t>
            </a:r>
            <a:r>
              <a:rPr lang="en-US" sz="2400" dirty="0"/>
              <a:t>: young develop within mother’s uterus and receive nourishment via the placenta, uterus or by eating other eggs, before being born (live birth)</a:t>
            </a:r>
          </a:p>
          <a:p>
            <a:pPr marL="457200" lvl="1" indent="-60325">
              <a:lnSpc>
                <a:spcPct val="85000"/>
              </a:lnSpc>
            </a:pPr>
            <a:r>
              <a:rPr lang="en-US" sz="2000" dirty="0">
                <a:solidFill>
                  <a:schemeClr val="tx1"/>
                </a:solidFill>
              </a:rPr>
              <a:t>Some sharks and fish</a:t>
            </a:r>
          </a:p>
          <a:p>
            <a:pPr marL="0" indent="0">
              <a:lnSpc>
                <a:spcPct val="85000"/>
              </a:lnSpc>
              <a:buNone/>
            </a:pPr>
            <a:endParaRPr lang="en-US" sz="2400" dirty="0"/>
          </a:p>
        </p:txBody>
      </p:sp>
      <p:pic>
        <p:nvPicPr>
          <p:cNvPr id="8194" name="Picture 2" descr="http://www.mesa.edu.au/fish/images/PJ-shark-egg-c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49" y="2308253"/>
            <a:ext cx="1418302" cy="12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bio.gc.ca/sharks/images/reproduction-fi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851" y="3326744"/>
            <a:ext cx="2264069" cy="151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eb-images.chacha.com/images/Gallery/4330/facts-about-sharks-814331140-aug-8-2012-1-600x3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47" y="4730662"/>
            <a:ext cx="2894435" cy="15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544" y="1233866"/>
            <a:ext cx="2270376" cy="14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5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Agnatha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45833"/>
            <a:ext cx="54094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Hagfish</a:t>
            </a:r>
          </a:p>
          <a:p>
            <a:r>
              <a:rPr lang="en-US" sz="2400" b="1" dirty="0"/>
              <a:t>__________</a:t>
            </a:r>
            <a:r>
              <a:rPr lang="en-US" sz="2400" dirty="0"/>
              <a:t> </a:t>
            </a:r>
          </a:p>
          <a:p>
            <a:r>
              <a:rPr lang="en-US" sz="2400" dirty="0"/>
              <a:t>Reduced vertebrae with cartilaginous braincase</a:t>
            </a:r>
          </a:p>
          <a:p>
            <a:r>
              <a:rPr lang="en-US" sz="2400" dirty="0"/>
              <a:t>Marine scavengers</a:t>
            </a:r>
          </a:p>
          <a:p>
            <a:r>
              <a:rPr lang="en-US" sz="2400" dirty="0"/>
              <a:t>Produce </a:t>
            </a:r>
            <a:r>
              <a:rPr lang="en-US" sz="2400" b="1" dirty="0"/>
              <a:t>________</a:t>
            </a:r>
          </a:p>
          <a:p>
            <a:r>
              <a:rPr lang="en-US" sz="2400" dirty="0"/>
              <a:t>Lack scales and paired appendages </a:t>
            </a:r>
          </a:p>
          <a:p>
            <a:r>
              <a:rPr lang="en-US" sz="2400" dirty="0"/>
              <a:t>Reduced brain, eyes, ears, and nasal opening</a:t>
            </a:r>
          </a:p>
          <a:p>
            <a:r>
              <a:rPr lang="en-US" sz="2400" dirty="0"/>
              <a:t>Tie themselves in a knot to release slime or provide leverage when feeding </a:t>
            </a:r>
          </a:p>
        </p:txBody>
      </p:sp>
      <p:pic>
        <p:nvPicPr>
          <p:cNvPr id="1026" name="Picture 2" descr="http://bio1151b.nicerweb.net/Locked/media/ch34/34_09Hagfish_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45" y="1426454"/>
            <a:ext cx="3607333" cy="23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oology.ubc.ca/labs/biomaterials/over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45" y="4037628"/>
            <a:ext cx="3606555" cy="22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phys.org/newman/gfx/news/hires/2011/17-scientistsf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63" y="2725951"/>
            <a:ext cx="1655470" cy="197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543" y="3293231"/>
            <a:ext cx="103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Barbels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96000" y="3181218"/>
            <a:ext cx="466725" cy="2966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1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640F-3B55-4FF9-9F35-3D1D8C42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Hagfish Slime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1A99A0-4802-4E52-AC56-CF2AB7BBFD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5221" y="1321912"/>
            <a:ext cx="42207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https://youtu.be/Bta18FdkVcA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D8792-01CC-4518-B7EA-EAA118E6A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35" y="2373277"/>
            <a:ext cx="6413548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41" y="152400"/>
            <a:ext cx="11691891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Agnatha</a:t>
            </a:r>
            <a:r>
              <a:rPr lang="en-US" sz="4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0076" y="1219200"/>
            <a:ext cx="4305300" cy="506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Lampreys</a:t>
            </a:r>
          </a:p>
          <a:p>
            <a:r>
              <a:rPr lang="en-US" sz="2400" dirty="0"/>
              <a:t>Jawless </a:t>
            </a:r>
          </a:p>
          <a:p>
            <a:r>
              <a:rPr lang="en-US" sz="2400" dirty="0"/>
              <a:t>Rudimentary vertebrae and cartilaginous skeleton</a:t>
            </a:r>
          </a:p>
          <a:p>
            <a:r>
              <a:rPr lang="en-US" sz="2400" dirty="0"/>
              <a:t>Marine and freshwater</a:t>
            </a:r>
          </a:p>
          <a:p>
            <a:pPr lvl="1"/>
            <a:r>
              <a:rPr lang="en-US" sz="2100" b="1" u="sng" dirty="0"/>
              <a:t>____________</a:t>
            </a:r>
            <a:r>
              <a:rPr lang="en-US" sz="2100" dirty="0"/>
              <a:t>: migrates to fresh water to spawn</a:t>
            </a:r>
          </a:p>
          <a:p>
            <a:r>
              <a:rPr lang="en-US" sz="2400" b="1" dirty="0"/>
              <a:t>Ammocoetes larvae</a:t>
            </a:r>
            <a:r>
              <a:rPr lang="en-US" sz="2400" dirty="0"/>
              <a:t>: filter feeders, buried in sediment</a:t>
            </a:r>
          </a:p>
          <a:p>
            <a:r>
              <a:rPr lang="en-US" sz="2400" dirty="0"/>
              <a:t>Most are parasitic</a:t>
            </a:r>
          </a:p>
          <a:p>
            <a:r>
              <a:rPr lang="en-US" sz="2400" dirty="0"/>
              <a:t>Lack scales and paired appendages</a:t>
            </a:r>
          </a:p>
        </p:txBody>
      </p:sp>
      <p:pic>
        <p:nvPicPr>
          <p:cNvPr id="6" name="Picture 5" descr="34_08aSeaLamprey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31" y="1622384"/>
            <a:ext cx="4354231" cy="224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31" y="3938864"/>
            <a:ext cx="4354231" cy="2347636"/>
          </a:xfrm>
          <a:prstGeom prst="rect">
            <a:avLst/>
          </a:prstGeom>
        </p:spPr>
      </p:pic>
      <p:pic>
        <p:nvPicPr>
          <p:cNvPr id="8" name="Picture 7" descr="34_08bSeaLamprey-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5" y="1184131"/>
            <a:ext cx="1930088" cy="1343409"/>
          </a:xfrm>
          <a:prstGeom prst="rect">
            <a:avLst/>
          </a:prstGeom>
        </p:spPr>
      </p:pic>
      <p:pic>
        <p:nvPicPr>
          <p:cNvPr id="2052" name="Picture 4" descr="http://legacy.earlham.edu/~bowenap/lamprey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8" y="3279560"/>
            <a:ext cx="3056994" cy="20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2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Jaws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5316" y="1217579"/>
            <a:ext cx="11267873" cy="2678097"/>
          </a:xfrm>
        </p:spPr>
        <p:txBody>
          <a:bodyPr>
            <a:normAutofit/>
          </a:bodyPr>
          <a:lstStyle/>
          <a:p>
            <a:r>
              <a:rPr lang="en-US" sz="2800" dirty="0"/>
              <a:t>Jaws likely developed from gill arches used in filter feeding</a:t>
            </a:r>
          </a:p>
          <a:p>
            <a:r>
              <a:rPr lang="en-US" sz="2800" dirty="0"/>
              <a:t>Lead to the diversification of food types (carnivory and herbivory)</a:t>
            </a:r>
          </a:p>
          <a:p>
            <a:r>
              <a:rPr lang="en-US" sz="2800" dirty="0"/>
              <a:t>Allowed for active defense from </a:t>
            </a:r>
            <a:r>
              <a:rPr lang="en-US" sz="2800" b="1" dirty="0"/>
              <a:t>____________</a:t>
            </a:r>
          </a:p>
          <a:p>
            <a:pPr lvl="1"/>
            <a:r>
              <a:rPr lang="en-US" sz="2400" dirty="0"/>
              <a:t>De-emphasis on armored plates</a:t>
            </a:r>
          </a:p>
          <a:p>
            <a:pPr lvl="2"/>
            <a:r>
              <a:rPr lang="en-US" sz="2200" dirty="0"/>
              <a:t>Development of paired appendages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1" y="116485"/>
            <a:ext cx="816213" cy="9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9" y="3970255"/>
            <a:ext cx="111347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328986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Class Chondrichthyes (</a:t>
            </a:r>
            <a:r>
              <a:rPr lang="en-US" sz="4000" dirty="0" err="1"/>
              <a:t>kon</a:t>
            </a:r>
            <a:r>
              <a:rPr lang="en-US" sz="4000" dirty="0"/>
              <a:t>-DRIK-thee-EEZ)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18161"/>
            <a:ext cx="5951621" cy="5002427"/>
          </a:xfrm>
        </p:spPr>
        <p:txBody>
          <a:bodyPr>
            <a:normAutofit/>
          </a:bodyPr>
          <a:lstStyle/>
          <a:p>
            <a:r>
              <a:rPr lang="en-US" b="1" dirty="0"/>
              <a:t>_____________</a:t>
            </a:r>
            <a:r>
              <a:rPr lang="en-US" dirty="0"/>
              <a:t> skeleton</a:t>
            </a:r>
          </a:p>
          <a:p>
            <a:r>
              <a:rPr lang="en-US" dirty="0" err="1"/>
              <a:t>Placoid</a:t>
            </a:r>
            <a:r>
              <a:rPr lang="en-US" dirty="0"/>
              <a:t> scales</a:t>
            </a:r>
          </a:p>
          <a:p>
            <a:r>
              <a:rPr lang="en-US" dirty="0"/>
              <a:t>Teeth derived from </a:t>
            </a:r>
            <a:r>
              <a:rPr lang="en-US" dirty="0" err="1"/>
              <a:t>placoid</a:t>
            </a:r>
            <a:r>
              <a:rPr lang="en-US" dirty="0"/>
              <a:t> scales are not fused with jaw</a:t>
            </a:r>
          </a:p>
          <a:p>
            <a:pPr lvl="1"/>
            <a:r>
              <a:rPr lang="en-US" sz="2400" dirty="0"/>
              <a:t>Replaceable (every few days)</a:t>
            </a:r>
          </a:p>
          <a:p>
            <a:r>
              <a:rPr lang="en-US" dirty="0"/>
              <a:t>Large, buoyant livers</a:t>
            </a:r>
          </a:p>
          <a:p>
            <a:pPr lvl="1"/>
            <a:r>
              <a:rPr lang="en-US" sz="2400" dirty="0"/>
              <a:t>Lack gas bladder or lungs</a:t>
            </a:r>
          </a:p>
          <a:p>
            <a:r>
              <a:rPr lang="en-US" dirty="0"/>
              <a:t>____________ intestine</a:t>
            </a:r>
          </a:p>
          <a:p>
            <a:r>
              <a:rPr lang="en-US" dirty="0"/>
              <a:t>Highly developed sensory organs</a:t>
            </a:r>
          </a:p>
          <a:p>
            <a:r>
              <a:rPr lang="en-US" dirty="0"/>
              <a:t>Internal fertilization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851E1-7717-47FD-988B-653CE4AA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726" y="1197812"/>
            <a:ext cx="3309619" cy="1656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29D0B-01B2-4D02-B0B1-2FAF3C4D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754" y="4423789"/>
            <a:ext cx="4892592" cy="1888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AA961-9981-470A-A705-2E3F5E88C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753" y="1197812"/>
            <a:ext cx="1512833" cy="1656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E3550-37DE-447E-BE21-6FAAF8F9A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268" y="2921003"/>
            <a:ext cx="2242078" cy="1444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92DD78-A317-4F6F-ACC7-1A6D167FD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753" y="2909177"/>
            <a:ext cx="2550436" cy="144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9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Chondrichthyes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044267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Subclass Elasmobranchii</a:t>
            </a:r>
          </a:p>
          <a:p>
            <a:r>
              <a:rPr lang="en-US" dirty="0"/>
              <a:t>Sharks (8 orders, ~360 species)</a:t>
            </a:r>
          </a:p>
          <a:p>
            <a:pPr lvl="1"/>
            <a:r>
              <a:rPr lang="en-US" sz="2400" dirty="0"/>
              <a:t>Most are large (&gt; 1m)</a:t>
            </a:r>
          </a:p>
          <a:p>
            <a:pPr lvl="1"/>
            <a:r>
              <a:rPr lang="en-US" sz="2400" dirty="0"/>
              <a:t>Most are active marine predators</a:t>
            </a:r>
          </a:p>
          <a:p>
            <a:r>
              <a:rPr lang="en-US" dirty="0"/>
              <a:t>Skates, Rays, Electric rays, Sawfish                      (4 orders, ~550 species)</a:t>
            </a:r>
          </a:p>
          <a:p>
            <a:pPr lvl="1"/>
            <a:r>
              <a:rPr lang="en-US" sz="2400" dirty="0"/>
              <a:t>Flattened bodies</a:t>
            </a:r>
          </a:p>
          <a:p>
            <a:pPr lvl="1"/>
            <a:r>
              <a:rPr lang="en-US" sz="2400" dirty="0"/>
              <a:t>Bottom dwelling predators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Subclass Holocephali</a:t>
            </a:r>
          </a:p>
          <a:p>
            <a:r>
              <a:rPr lang="en-US" dirty="0"/>
              <a:t>Chimaera (rat fish) (1 extant order, ~50 species)</a:t>
            </a:r>
          </a:p>
          <a:p>
            <a:pPr lvl="1"/>
            <a:r>
              <a:rPr lang="en-US" sz="2400" dirty="0"/>
              <a:t>Feed on benthic invertebrates in deep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77819-10C1-4D5F-AC1E-A89D3C7A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267" y="4572907"/>
            <a:ext cx="3028278" cy="1651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AED83-B077-4E1B-8FDB-0A2CFA5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067" y="3062933"/>
            <a:ext cx="3170599" cy="1454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A9946-C2ED-4416-9D6B-41F3E7B60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33" y="1228285"/>
            <a:ext cx="2608617" cy="1779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1BF9F-1B54-425E-8D3D-D339A7B97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1217816"/>
            <a:ext cx="2999145" cy="1789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5B0B17-A746-473F-97FB-752179519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733" y="3062832"/>
            <a:ext cx="2455066" cy="14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65568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Class Chondrichthyes, Subclass </a:t>
            </a:r>
            <a:r>
              <a:rPr lang="en-US" sz="3600" dirty="0" err="1"/>
              <a:t>Elasmobranchii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03867"/>
            <a:ext cx="5289849" cy="5080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Sharks</a:t>
            </a:r>
            <a:r>
              <a:rPr lang="en-US" b="1" dirty="0"/>
              <a:t> </a:t>
            </a:r>
          </a:p>
          <a:p>
            <a:r>
              <a:rPr lang="en-US" dirty="0"/>
              <a:t>Almost exclusively marine</a:t>
            </a:r>
          </a:p>
          <a:p>
            <a:r>
              <a:rPr lang="en-US" dirty="0"/>
              <a:t>Two dorsal fins, an anal fin, and                 5 to 7 gill openings</a:t>
            </a:r>
          </a:p>
          <a:p>
            <a:r>
              <a:rPr lang="en-US" b="1" dirty="0"/>
              <a:t>______________</a:t>
            </a:r>
            <a:r>
              <a:rPr lang="en-US" dirty="0"/>
              <a:t> caudal fin</a:t>
            </a:r>
          </a:p>
          <a:p>
            <a:r>
              <a:rPr lang="en-US" b="1" dirty="0"/>
              <a:t>Nictitating membrane</a:t>
            </a:r>
            <a:r>
              <a:rPr lang="en-US" dirty="0"/>
              <a:t>: translucent third eyelid that protects the eye when feeding</a:t>
            </a:r>
          </a:p>
          <a:p>
            <a:r>
              <a:rPr lang="en-US" dirty="0"/>
              <a:t>Elevated body temperature in some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72" y="3867752"/>
            <a:ext cx="2146941" cy="2289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82" y="1392412"/>
            <a:ext cx="5682500" cy="2223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1294" y="4612246"/>
            <a:ext cx="284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Nictitating membrane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095874" y="4594497"/>
            <a:ext cx="1251284" cy="2331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16980" y="1414512"/>
            <a:ext cx="1272940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Dorsal fins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943932" y="1652818"/>
            <a:ext cx="637673" cy="222021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10153450" y="1709978"/>
            <a:ext cx="13234" cy="38297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23885" y="3245753"/>
            <a:ext cx="927228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Anal fin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0347158" y="2995170"/>
            <a:ext cx="308299" cy="27337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12832" y="3284095"/>
            <a:ext cx="1667139" cy="2954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Gill openings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200901" y="2875547"/>
            <a:ext cx="465602" cy="40854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262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9CAA-4688-4579-A0A9-BF55CC3E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Distribution of Sharks in the Ocean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75F1D-7B48-49BB-8C51-6D425760CDA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5935" y="1802610"/>
            <a:ext cx="3530423" cy="4354349"/>
          </a:xfrm>
        </p:spPr>
        <p:txBody>
          <a:bodyPr/>
          <a:lstStyle/>
          <a:p>
            <a:r>
              <a:rPr lang="en-US" dirty="0"/>
              <a:t>Sharks are found in nearly all habitats in the ocean and specialize in a variety of different prey types.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63767-A7AF-4FAE-8F8F-228B2946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494" y="1510906"/>
            <a:ext cx="7977597" cy="43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5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Introduction to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43578" y="1219200"/>
            <a:ext cx="10838822" cy="51679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“</a:t>
            </a:r>
            <a:r>
              <a:rPr lang="en-US" sz="3000" b="1" dirty="0"/>
              <a:t>Fish</a:t>
            </a:r>
            <a:r>
              <a:rPr lang="en-US" sz="3000" dirty="0"/>
              <a:t>”: poikilothermic, aquatic chordate with appendages developed as fins (when present), whose chief respiratory organ are gills and whose body is usually covered in scales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dirty="0"/>
              <a:t>All fishes…</a:t>
            </a:r>
          </a:p>
          <a:p>
            <a:r>
              <a:rPr lang="en-US" dirty="0"/>
              <a:t>have distinct head region (eyes, mouth, etc.) and brain protected by braincase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dirty="0"/>
              <a:t>Most fishes…</a:t>
            </a:r>
          </a:p>
          <a:p>
            <a:r>
              <a:rPr lang="en-US" dirty="0"/>
              <a:t>live in water</a:t>
            </a:r>
          </a:p>
          <a:p>
            <a:r>
              <a:rPr lang="en-US" dirty="0"/>
              <a:t>breathe with gills rather than lungs</a:t>
            </a:r>
          </a:p>
          <a:p>
            <a:r>
              <a:rPr lang="en-US" dirty="0"/>
              <a:t>are unable to regulate their body temperature</a:t>
            </a:r>
          </a:p>
          <a:p>
            <a:r>
              <a:rPr lang="en-US" dirty="0"/>
              <a:t>are covered in scales</a:t>
            </a:r>
          </a:p>
          <a:p>
            <a:r>
              <a:rPr lang="en-US" dirty="0"/>
              <a:t>have paired limbs in the form of fins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0785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8E42-15F8-4112-9AAC-A45F8610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5473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Anatomy of a Shark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0F304-1EFD-4581-B95E-2D04A873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4" y="1695397"/>
            <a:ext cx="11743266" cy="4470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25F58-C897-445C-A05E-957FBDC237D5}"/>
              </a:ext>
            </a:extLst>
          </p:cNvPr>
          <p:cNvSpPr txBox="1"/>
          <p:nvPr/>
        </p:nvSpPr>
        <p:spPr>
          <a:xfrm>
            <a:off x="4907617" y="5065385"/>
            <a:ext cx="1540933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Spiral valve</a:t>
            </a:r>
          </a:p>
        </p:txBody>
      </p:sp>
    </p:spTree>
    <p:extLst>
      <p:ext uri="{BB962C8B-B14F-4D97-AF65-F5344CB8AC3E}">
        <p14:creationId xmlns:p14="http://schemas.microsoft.com/office/powerpoint/2010/main" val="3167561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A60F-5201-4BD0-9C26-4AA4AC5A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Chondrichthyes Reproduction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9D262-8AF3-4E92-9CA4-C7C5B048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74" y="2007176"/>
            <a:ext cx="4720652" cy="353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DC62F3-CF76-43DF-8480-7A7058E8EB7D}"/>
              </a:ext>
            </a:extLst>
          </p:cNvPr>
          <p:cNvSpPr txBox="1"/>
          <p:nvPr/>
        </p:nvSpPr>
        <p:spPr>
          <a:xfrm>
            <a:off x="512617" y="2967335"/>
            <a:ext cx="312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_______</a:t>
            </a:r>
            <a:r>
              <a:rPr lang="en-US" sz="2400" dirty="0"/>
              <a:t> of male shark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F9D46-D9D7-4FFB-B48F-91C911022B02}"/>
              </a:ext>
            </a:extLst>
          </p:cNvPr>
          <p:cNvCxnSpPr>
            <a:cxnSpLocks/>
          </p:cNvCxnSpPr>
          <p:nvPr/>
        </p:nvCxnSpPr>
        <p:spPr>
          <a:xfrm flipH="1" flipV="1">
            <a:off x="3491345" y="3289465"/>
            <a:ext cx="1080655" cy="6887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5DDDBE-202B-4E4C-AFDA-09AEE26E05CE}"/>
              </a:ext>
            </a:extLst>
          </p:cNvPr>
          <p:cNvSpPr txBox="1"/>
          <p:nvPr/>
        </p:nvSpPr>
        <p:spPr>
          <a:xfrm>
            <a:off x="8700655" y="2967335"/>
            <a:ext cx="312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Cloaca of female shark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54C378-7649-4338-BFFF-975C1B12A42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220197" y="3198168"/>
            <a:ext cx="1480458" cy="9129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22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07CD28-A094-4659-ABB6-126757EA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9" y="3209298"/>
            <a:ext cx="5961216" cy="3019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1C474-6C9A-468B-9E33-7F400288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Ampullae of Lorenzini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B0BF-04BA-42F1-809A-6827CBD48C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8978" y="1426103"/>
            <a:ext cx="7378756" cy="1533194"/>
          </a:xfrm>
        </p:spPr>
        <p:txBody>
          <a:bodyPr>
            <a:noAutofit/>
          </a:bodyPr>
          <a:lstStyle/>
          <a:p>
            <a:r>
              <a:rPr lang="en-US" sz="2800" b="1" dirty="0"/>
              <a:t>Ampullae of Lorenzini</a:t>
            </a:r>
            <a:r>
              <a:rPr lang="en-US" sz="2800" dirty="0"/>
              <a:t>: small, jelly filled pores that contain </a:t>
            </a:r>
            <a:r>
              <a:rPr lang="en-US" sz="2800" b="1" dirty="0"/>
              <a:t>______________</a:t>
            </a:r>
            <a:r>
              <a:rPr lang="en-US" sz="2800" dirty="0"/>
              <a:t>, which can sense the electric fields produced by other fish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8498530-2AB0-4D6C-8071-822233F9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5" y="3830025"/>
            <a:ext cx="3642833" cy="2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F3349-41DE-49A1-A5CC-D3655940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655" y="1381894"/>
            <a:ext cx="3642833" cy="2398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B0149-51A6-4B45-98E1-68347C707E84}"/>
              </a:ext>
            </a:extLst>
          </p:cNvPr>
          <p:cNvSpPr txBox="1"/>
          <p:nvPr/>
        </p:nvSpPr>
        <p:spPr>
          <a:xfrm>
            <a:off x="8121655" y="1426103"/>
            <a:ext cx="1149345" cy="326497"/>
          </a:xfrm>
          <a:prstGeom prst="rect">
            <a:avLst/>
          </a:prstGeom>
          <a:solidFill>
            <a:srgbClr val="020A1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4C037-93B6-4DF3-9A41-F74330FFA6D5}"/>
              </a:ext>
            </a:extLst>
          </p:cNvPr>
          <p:cNvSpPr txBox="1"/>
          <p:nvPr/>
        </p:nvSpPr>
        <p:spPr>
          <a:xfrm>
            <a:off x="5028714" y="3390955"/>
            <a:ext cx="377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Ampullae of Lorenzini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31BE14-4A43-4AE4-B2A5-6617836A57F5}"/>
              </a:ext>
            </a:extLst>
          </p:cNvPr>
          <p:cNvCxnSpPr>
            <a:cxnSpLocks/>
          </p:cNvCxnSpPr>
          <p:nvPr/>
        </p:nvCxnSpPr>
        <p:spPr>
          <a:xfrm flipV="1">
            <a:off x="7899400" y="3014037"/>
            <a:ext cx="2133600" cy="558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17C42F-9F3E-41AE-9243-CED5029A377B}"/>
              </a:ext>
            </a:extLst>
          </p:cNvPr>
          <p:cNvCxnSpPr>
            <a:cxnSpLocks/>
          </p:cNvCxnSpPr>
          <p:nvPr/>
        </p:nvCxnSpPr>
        <p:spPr>
          <a:xfrm>
            <a:off x="7899400" y="3711364"/>
            <a:ext cx="1811335" cy="1104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96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Endothermy in Fish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_________________</a:t>
            </a:r>
            <a:r>
              <a:rPr lang="en-US" sz="2800" dirty="0"/>
              <a:t> heat exchange keeps swim muscles warmer in tuna, billfish, and some sharks</a:t>
            </a:r>
          </a:p>
          <a:p>
            <a:r>
              <a:rPr lang="en-US" sz="2400" dirty="0"/>
              <a:t>Warmer swim muscles allows predatory fish to swim faster and hunt in colder water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7332" y="5690586"/>
            <a:ext cx="426128" cy="523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C2937-2CD4-4139-824E-F88ED553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06" y="2946649"/>
            <a:ext cx="10341556" cy="32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72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84" y="60325"/>
            <a:ext cx="11137231" cy="1139825"/>
          </a:xfrm>
        </p:spPr>
        <p:txBody>
          <a:bodyPr>
            <a:noAutofit/>
          </a:bodyPr>
          <a:lstStyle/>
          <a:p>
            <a:r>
              <a:rPr lang="en-US" sz="3600" dirty="0"/>
              <a:t>Class Chondrichthyes, Subclass </a:t>
            </a:r>
            <a:r>
              <a:rPr lang="en-US" sz="3600" dirty="0" err="1"/>
              <a:t>Elasmobranchii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905385" y="2314071"/>
            <a:ext cx="4408790" cy="18318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800" b="1" dirty="0"/>
              <a:t>Skates</a:t>
            </a:r>
          </a:p>
          <a:p>
            <a:r>
              <a:rPr lang="en-US" sz="2800" dirty="0"/>
              <a:t>Thorns on back</a:t>
            </a:r>
          </a:p>
          <a:p>
            <a:r>
              <a:rPr lang="en-US" sz="2800" dirty="0"/>
              <a:t>_________________	</a:t>
            </a:r>
          </a:p>
          <a:p>
            <a:r>
              <a:rPr lang="en-US" sz="2800" dirty="0"/>
              <a:t>Two lobes on pelvic fin</a:t>
            </a:r>
          </a:p>
          <a:p>
            <a:r>
              <a:rPr lang="en-US" sz="2800" dirty="0"/>
              <a:t>Lay eggs (oviparous)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78238" y="2326932"/>
            <a:ext cx="4973529" cy="18318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800" b="1" dirty="0"/>
              <a:t>Rays</a:t>
            </a:r>
          </a:p>
          <a:p>
            <a:r>
              <a:rPr lang="en-US" sz="2800" dirty="0"/>
              <a:t>No thorns on back</a:t>
            </a:r>
          </a:p>
          <a:p>
            <a:r>
              <a:rPr lang="en-US" sz="2800" dirty="0"/>
              <a:t>Stinging spine</a:t>
            </a:r>
          </a:p>
          <a:p>
            <a:r>
              <a:rPr lang="en-US" sz="2800" dirty="0"/>
              <a:t>One lobe on pelvic fin</a:t>
            </a:r>
          </a:p>
          <a:p>
            <a:r>
              <a:rPr lang="en-US" sz="2800" dirty="0"/>
              <a:t>Live birth (viviparous)</a:t>
            </a:r>
          </a:p>
          <a:p>
            <a:endParaRPr lang="en-US" sz="2400" dirty="0"/>
          </a:p>
        </p:txBody>
      </p:sp>
      <p:pic>
        <p:nvPicPr>
          <p:cNvPr id="6146" name="Picture 2" descr="http://www.marinebiodiversity.ca/skatesandrays/images/wintermaleDcopyr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3" y="4022317"/>
            <a:ext cx="3888894" cy="23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1677" y="5605883"/>
            <a:ext cx="1780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Two lobes</a:t>
            </a:r>
          </a:p>
          <a:p>
            <a:endParaRPr lang="en-US" sz="20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2760106" y="5397435"/>
            <a:ext cx="465855" cy="24734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3153992" y="5319494"/>
            <a:ext cx="71969" cy="32529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http://www.aquariumdomain.com/images/fish_marine/RoundStingra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84" y="4183990"/>
            <a:ext cx="2662224" cy="212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99223" y="5532703"/>
            <a:ext cx="13190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Single lobe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7391167" y="5712902"/>
            <a:ext cx="1156320" cy="397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46816" y="4499217"/>
            <a:ext cx="13190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Thorns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993034" y="4786963"/>
            <a:ext cx="928210" cy="25932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F3A55E-E7AE-4C44-8A8B-24BF0302E2FD}"/>
              </a:ext>
            </a:extLst>
          </p:cNvPr>
          <p:cNvCxnSpPr>
            <a:cxnSpLocks/>
          </p:cNvCxnSpPr>
          <p:nvPr/>
        </p:nvCxnSpPr>
        <p:spPr>
          <a:xfrm>
            <a:off x="7269203" y="5108611"/>
            <a:ext cx="560381" cy="46382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00A1B-5057-40F9-8B33-08428E3CFEB1}"/>
              </a:ext>
            </a:extLst>
          </p:cNvPr>
          <p:cNvSpPr txBox="1"/>
          <p:nvPr/>
        </p:nvSpPr>
        <p:spPr>
          <a:xfrm>
            <a:off x="5973186" y="4683045"/>
            <a:ext cx="13190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Stinging spine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41579C-BD7C-48FD-8D0F-2101F8C51B92}"/>
              </a:ext>
            </a:extLst>
          </p:cNvPr>
          <p:cNvSpPr txBox="1">
            <a:spLocks/>
          </p:cNvSpPr>
          <p:nvPr/>
        </p:nvSpPr>
        <p:spPr>
          <a:xfrm>
            <a:off x="403761" y="1213216"/>
            <a:ext cx="11362454" cy="113982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sz="2400" dirty="0"/>
              <a:t>Most skates and rays are </a:t>
            </a:r>
            <a:r>
              <a:rPr lang="en-US" sz="2400" b="1" dirty="0"/>
              <a:t>________</a:t>
            </a:r>
            <a:r>
              <a:rPr lang="en-US" sz="2400" dirty="0"/>
              <a:t>, which means they live on the bottom. When buried in the sandy bottom, water enters through the </a:t>
            </a:r>
            <a:r>
              <a:rPr lang="en-US" sz="2400" b="1" u="sng" dirty="0"/>
              <a:t>________</a:t>
            </a:r>
            <a:r>
              <a:rPr lang="en-US" sz="2400" dirty="0"/>
              <a:t> and exits through the gills on their ventral side</a:t>
            </a:r>
          </a:p>
        </p:txBody>
      </p:sp>
    </p:spTree>
    <p:extLst>
      <p:ext uri="{BB962C8B-B14F-4D97-AF65-F5344CB8AC3E}">
        <p14:creationId xmlns:p14="http://schemas.microsoft.com/office/powerpoint/2010/main" val="1039258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18" y="204536"/>
            <a:ext cx="11372682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Class Chondrichthyes, Subclass </a:t>
            </a:r>
            <a:r>
              <a:rPr lang="en-US" sz="4000" dirty="0" err="1"/>
              <a:t>Holocephali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2650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Chimaera (ratfish)</a:t>
            </a:r>
          </a:p>
          <a:p>
            <a:r>
              <a:rPr lang="en-US" dirty="0"/>
              <a:t>Oviparous</a:t>
            </a:r>
          </a:p>
          <a:p>
            <a:r>
              <a:rPr lang="en-US" dirty="0"/>
              <a:t>One pair of gill slits</a:t>
            </a:r>
          </a:p>
          <a:p>
            <a:r>
              <a:rPr lang="en-US" dirty="0"/>
              <a:t>Upper jaw attached to braincase</a:t>
            </a:r>
          </a:p>
          <a:p>
            <a:r>
              <a:rPr lang="en-US" dirty="0"/>
              <a:t>Teeth modified as crushing plates</a:t>
            </a:r>
          </a:p>
          <a:p>
            <a:pPr lvl="1"/>
            <a:r>
              <a:rPr lang="en-US" dirty="0"/>
              <a:t>Diet of benthic invertebrates</a:t>
            </a:r>
          </a:p>
          <a:p>
            <a:r>
              <a:rPr lang="en-US" dirty="0"/>
              <a:t>Poisonous spine before first dorsal fin</a:t>
            </a:r>
          </a:p>
          <a:p>
            <a:r>
              <a:rPr lang="en-US" dirty="0"/>
              <a:t>Move by flapping pectoral fins</a:t>
            </a:r>
          </a:p>
          <a:p>
            <a:r>
              <a:rPr lang="en-US" b="1" dirty="0"/>
              <a:t>____________</a:t>
            </a:r>
          </a:p>
          <a:p>
            <a:endParaRPr lang="en-US" dirty="0"/>
          </a:p>
        </p:txBody>
      </p:sp>
      <p:pic>
        <p:nvPicPr>
          <p:cNvPr id="7170" name="Picture 2" descr="http://marinecreations.homestead.com/Chim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44" y="1345734"/>
            <a:ext cx="4503864" cy="20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38.media.tumblr.com/380dd984a8af234af35e86ee22d9884d/tumblr_ndtk6veBjm1qhgo13o1_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44" y="3688080"/>
            <a:ext cx="4503864" cy="25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27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Osteichthyes</a:t>
            </a:r>
            <a:r>
              <a:rPr lang="en-US" sz="4400" dirty="0"/>
              <a:t> (AH-</a:t>
            </a:r>
            <a:r>
              <a:rPr lang="en-US" sz="4400" dirty="0" err="1"/>
              <a:t>stee</a:t>
            </a:r>
            <a:r>
              <a:rPr lang="en-US" sz="4400" dirty="0"/>
              <a:t>-IK-thee-</a:t>
            </a:r>
            <a:r>
              <a:rPr lang="en-US" sz="4400" dirty="0" err="1"/>
              <a:t>eez</a:t>
            </a:r>
            <a:r>
              <a:rPr lang="en-US" sz="4400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5219" y="1143000"/>
            <a:ext cx="6707663" cy="53517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300" b="1" dirty="0"/>
              <a:t>Bony fishes</a:t>
            </a:r>
          </a:p>
          <a:p>
            <a:pPr>
              <a:lnSpc>
                <a:spcPct val="95000"/>
              </a:lnSpc>
            </a:pPr>
            <a:r>
              <a:rPr lang="en-US" sz="2800" dirty="0"/>
              <a:t>Ossified (bony) endoskeleton</a:t>
            </a:r>
          </a:p>
          <a:p>
            <a:pPr>
              <a:lnSpc>
                <a:spcPct val="95000"/>
              </a:lnSpc>
            </a:pPr>
            <a:r>
              <a:rPr lang="en-US" sz="2800" dirty="0"/>
              <a:t>Pair of lungs or swim bladder</a:t>
            </a:r>
          </a:p>
          <a:p>
            <a:pPr>
              <a:lnSpc>
                <a:spcPct val="95000"/>
              </a:lnSpc>
            </a:pPr>
            <a:r>
              <a:rPr lang="en-US" sz="2800" dirty="0"/>
              <a:t>Bony fin rays</a:t>
            </a:r>
          </a:p>
          <a:p>
            <a:pPr>
              <a:lnSpc>
                <a:spcPct val="95000"/>
              </a:lnSpc>
            </a:pPr>
            <a:r>
              <a:rPr lang="en-US" sz="2800" dirty="0"/>
              <a:t>Ganoid, </a:t>
            </a:r>
            <a:r>
              <a:rPr lang="en-US" sz="2800" dirty="0" err="1"/>
              <a:t>ctenoid</a:t>
            </a:r>
            <a:r>
              <a:rPr lang="en-US" sz="2800" dirty="0"/>
              <a:t>, or cycloid scales (no </a:t>
            </a:r>
            <a:r>
              <a:rPr lang="en-US" sz="2800" dirty="0" err="1"/>
              <a:t>placoid</a:t>
            </a:r>
            <a:r>
              <a:rPr lang="en-US" sz="2800" dirty="0"/>
              <a:t>)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US" sz="2800" u="sng" dirty="0"/>
              <a:t>Divided into Two Classes</a:t>
            </a:r>
          </a:p>
          <a:p>
            <a:pPr marL="0" indent="0">
              <a:buNone/>
            </a:pPr>
            <a:r>
              <a:rPr lang="en-US" b="1" dirty="0"/>
              <a:t>Class </a:t>
            </a:r>
            <a:r>
              <a:rPr lang="en-US" b="1" dirty="0" err="1"/>
              <a:t>Sarcopterygii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sar</a:t>
            </a:r>
            <a:r>
              <a:rPr lang="en-US" dirty="0"/>
              <a:t>-KOP-</a:t>
            </a:r>
            <a:r>
              <a:rPr lang="en-US" dirty="0" err="1"/>
              <a:t>tuh</a:t>
            </a:r>
            <a:r>
              <a:rPr lang="en-US" dirty="0"/>
              <a:t>-RIJ-</a:t>
            </a:r>
            <a:r>
              <a:rPr lang="en-US" dirty="0" err="1"/>
              <a:t>ee</a:t>
            </a:r>
            <a:r>
              <a:rPr lang="en-US" dirty="0"/>
              <a:t>-eye)</a:t>
            </a:r>
          </a:p>
          <a:p>
            <a:r>
              <a:rPr lang="en-US" sz="2400" b="1" dirty="0"/>
              <a:t>_____________</a:t>
            </a:r>
            <a:r>
              <a:rPr lang="en-US" sz="2400" dirty="0"/>
              <a:t> fishes</a:t>
            </a:r>
          </a:p>
          <a:p>
            <a:pPr lvl="1"/>
            <a:r>
              <a:rPr lang="en-US" sz="2400" dirty="0"/>
              <a:t>Pectoral and pelvic fins made of rod-shaped bones surrounded by muscle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b="1" dirty="0"/>
              <a:t>Class Actinopterygii </a:t>
            </a:r>
            <a:r>
              <a:rPr lang="en-US" dirty="0"/>
              <a:t>(ACK-</a:t>
            </a:r>
            <a:r>
              <a:rPr lang="en-US" dirty="0" err="1"/>
              <a:t>tih</a:t>
            </a:r>
            <a:r>
              <a:rPr lang="en-US" dirty="0"/>
              <a:t>-NOP-</a:t>
            </a:r>
            <a:r>
              <a:rPr lang="en-US" dirty="0" err="1"/>
              <a:t>tuh</a:t>
            </a:r>
            <a:r>
              <a:rPr lang="en-US" dirty="0"/>
              <a:t>-RIJ-</a:t>
            </a:r>
            <a:r>
              <a:rPr lang="en-US" dirty="0" err="1"/>
              <a:t>ee</a:t>
            </a:r>
            <a:r>
              <a:rPr lang="en-US" dirty="0"/>
              <a:t>-eye)</a:t>
            </a:r>
          </a:p>
          <a:p>
            <a:r>
              <a:rPr lang="en-US" sz="2400" b="1" dirty="0"/>
              <a:t>____________</a:t>
            </a:r>
            <a:r>
              <a:rPr lang="en-US" sz="2400" dirty="0"/>
              <a:t> fishes</a:t>
            </a:r>
          </a:p>
          <a:p>
            <a:pPr lvl="1"/>
            <a:r>
              <a:rPr lang="en-US" sz="2400" dirty="0"/>
              <a:t>Elongated, flexible fin rays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236" y="4027236"/>
            <a:ext cx="3012128" cy="2283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835" y="1360714"/>
            <a:ext cx="3128922" cy="2205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82" y="2063548"/>
            <a:ext cx="1613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Lobed fin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7700" y="4750476"/>
            <a:ext cx="150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Rayed fin</a:t>
            </a:r>
          </a:p>
        </p:txBody>
      </p:sp>
    </p:spTree>
    <p:extLst>
      <p:ext uri="{BB962C8B-B14F-4D97-AF65-F5344CB8AC3E}">
        <p14:creationId xmlns:p14="http://schemas.microsoft.com/office/powerpoint/2010/main" val="1585980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External Anatomy of a Bony Fish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28DE0-E257-41E0-B3B5-FBCCE04440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8972" y="1333724"/>
            <a:ext cx="4698670" cy="4518165"/>
          </a:xfrm>
        </p:spPr>
        <p:txBody>
          <a:bodyPr>
            <a:normAutofit/>
          </a:bodyPr>
          <a:lstStyle/>
          <a:p>
            <a:r>
              <a:rPr lang="en-US" sz="2800" b="1" dirty="0"/>
              <a:t>Operculum</a:t>
            </a:r>
            <a:r>
              <a:rPr lang="en-US" sz="2800" dirty="0"/>
              <a:t>: bony gill cover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/>
              <a:t>Nares</a:t>
            </a:r>
            <a:r>
              <a:rPr lang="en-US" sz="2800" dirty="0"/>
              <a:t>: nasal openings</a:t>
            </a:r>
          </a:p>
          <a:p>
            <a:endParaRPr lang="en-US" sz="2800" dirty="0"/>
          </a:p>
        </p:txBody>
      </p:sp>
      <p:pic>
        <p:nvPicPr>
          <p:cNvPr id="2050" name="Picture 2" descr="http://aquaticpath.phhp.ufl.edu/lesionguide/images/SB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23" y="2648197"/>
            <a:ext cx="7326984" cy="3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85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A7ED-3E8C-4E2F-B31C-681F8483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Fins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7DDA0-12F9-4ED2-AEF4-240777B1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4" y="1271384"/>
            <a:ext cx="3602972" cy="240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F60F6-9724-4C8A-8E64-719E14C69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533" y="3204165"/>
            <a:ext cx="3151905" cy="1572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79917-5698-4EEA-BBC3-25D2C9A0B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533" y="1277393"/>
            <a:ext cx="3182388" cy="1792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3423A-5125-48FB-9869-652766DC7631}"/>
              </a:ext>
            </a:extLst>
          </p:cNvPr>
          <p:cNvSpPr txBox="1"/>
          <p:nvPr/>
        </p:nvSpPr>
        <p:spPr>
          <a:xfrm>
            <a:off x="8279997" y="4911461"/>
            <a:ext cx="3733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Clingfish have modified pelvic fins to form sucking disc that allows them to adhere to the substrate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A45922-D193-48AF-A352-9B1E0B73B881}"/>
              </a:ext>
            </a:extLst>
          </p:cNvPr>
          <p:cNvCxnSpPr>
            <a:cxnSpLocks/>
          </p:cNvCxnSpPr>
          <p:nvPr/>
        </p:nvCxnSpPr>
        <p:spPr>
          <a:xfrm flipH="1" flipV="1">
            <a:off x="9463968" y="4234043"/>
            <a:ext cx="294887" cy="6774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F9E3A19-DA71-48D7-A3B6-D3566F921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565" y="1271385"/>
            <a:ext cx="3249133" cy="3232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076665-CC4B-4CFA-8826-E8125F82D6FC}"/>
              </a:ext>
            </a:extLst>
          </p:cNvPr>
          <p:cNvSpPr txBox="1"/>
          <p:nvPr/>
        </p:nvSpPr>
        <p:spPr>
          <a:xfrm>
            <a:off x="4406288" y="4664173"/>
            <a:ext cx="358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Tripod fish have modified pectoral fins and caudal fin that allow them to “walk” along the bottom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5102F-6171-4F8B-BFFD-DCD9171BA71E}"/>
              </a:ext>
            </a:extLst>
          </p:cNvPr>
          <p:cNvSpPr txBox="1"/>
          <p:nvPr/>
        </p:nvSpPr>
        <p:spPr>
          <a:xfrm>
            <a:off x="556251" y="3801749"/>
            <a:ext cx="358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modified pectoral fins of the flying fish allow them to glide above the surface to evade predation </a:t>
            </a:r>
          </a:p>
        </p:txBody>
      </p:sp>
    </p:spTree>
    <p:extLst>
      <p:ext uri="{BB962C8B-B14F-4D97-AF65-F5344CB8AC3E}">
        <p14:creationId xmlns:p14="http://schemas.microsoft.com/office/powerpoint/2010/main" val="203496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Lateral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99" y="1188016"/>
            <a:ext cx="9063037" cy="510316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557ED-0778-40E5-AF29-DF545409A6A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4334494"/>
            <a:ext cx="5993081" cy="1822465"/>
          </a:xfrm>
        </p:spPr>
        <p:txBody>
          <a:bodyPr>
            <a:normAutofit/>
          </a:bodyPr>
          <a:lstStyle/>
          <a:p>
            <a:r>
              <a:rPr lang="en-US" sz="2800" b="1" dirty="0"/>
              <a:t>Lateral line</a:t>
            </a:r>
            <a:r>
              <a:rPr lang="en-US" sz="2800" dirty="0"/>
              <a:t>: sensory organ along the side of the body used to detect vibrations and movements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976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Diversity of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437398" cy="5001986"/>
          </a:xfrm>
        </p:spPr>
        <p:txBody>
          <a:bodyPr>
            <a:normAutofit/>
          </a:bodyPr>
          <a:lstStyle/>
          <a:p>
            <a:r>
              <a:rPr lang="en-US" sz="2800" dirty="0"/>
              <a:t>More fish species than birds, reptiles and mammals combined</a:t>
            </a:r>
          </a:p>
          <a:p>
            <a:pPr lvl="1"/>
            <a:r>
              <a:rPr lang="en-US" sz="2400" dirty="0"/>
              <a:t>27,900 species described</a:t>
            </a:r>
          </a:p>
          <a:p>
            <a:pPr lvl="1"/>
            <a:r>
              <a:rPr lang="en-US" sz="2400" dirty="0"/>
              <a:t>58% live in salt water, 41% in freshwater, and 1% move between salt and freshwater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u="sng" dirty="0"/>
              <a:t>Life span</a:t>
            </a:r>
            <a:r>
              <a:rPr lang="en-US" sz="2800" dirty="0"/>
              <a:t>                                                                  </a:t>
            </a:r>
          </a:p>
          <a:p>
            <a:r>
              <a:rPr lang="en-US" sz="2400" dirty="0"/>
              <a:t>Pygmy goby &lt; 60 days				    </a:t>
            </a:r>
            <a:r>
              <a:rPr lang="en-US" sz="2800" u="sng" dirty="0"/>
              <a:t>Shape</a:t>
            </a:r>
            <a:endParaRPr lang="en-US" sz="2400" dirty="0"/>
          </a:p>
          <a:p>
            <a:r>
              <a:rPr lang="en-US" sz="2400" dirty="0"/>
              <a:t>Rockfish &gt;200 years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u="sng" dirty="0"/>
              <a:t>Size</a:t>
            </a:r>
          </a:p>
          <a:p>
            <a:r>
              <a:rPr lang="en-US" sz="2400" dirty="0"/>
              <a:t>Minnow ≈ 0.3 in</a:t>
            </a:r>
          </a:p>
          <a:p>
            <a:r>
              <a:rPr lang="en-US" sz="2400" dirty="0"/>
              <a:t>Whale shark &gt; 65ft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054" name="Picture 6" descr="https://www.sciencenews.org/sites/default/files/main/blogposts/Mr_Blobby_8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30" y="4012725"/>
            <a:ext cx="3754549" cy="21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01" y="4012725"/>
            <a:ext cx="4090497" cy="21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A1D5D0-1575-4796-9C8E-E9FDC729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697" y="2837957"/>
            <a:ext cx="3101866" cy="206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FA579-6C33-46B2-91EC-C212C458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Coloration in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53831-DFEB-4796-A079-0EEE1768E4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9828" y="1219201"/>
            <a:ext cx="6216869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__________________</a:t>
            </a:r>
            <a:r>
              <a:rPr lang="en-US" dirty="0"/>
              <a:t>: a type of camouflage where the dorsal side of the organism is darker than the ventral side of the organism.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Warning coloration</a:t>
            </a:r>
            <a:r>
              <a:rPr lang="en-US" dirty="0"/>
              <a:t>: colors that warn potential predators that an organism may be dangerous or poisonous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Cryptic coloration</a:t>
            </a:r>
            <a:r>
              <a:rPr lang="en-US" dirty="0"/>
              <a:t>: colors that allow fish to blend into their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6B782-CE21-48A2-AF4D-F545CF300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111" y="1213071"/>
            <a:ext cx="2958662" cy="1972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36D98-0DC8-4F43-935C-E9E7FE18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846" y="4321394"/>
            <a:ext cx="2640927" cy="19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9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Internal Anatomy of a Bony Fish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9CB1DD-7934-4E96-9F09-2DE8758BAE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2900" y="1353786"/>
            <a:ext cx="5114306" cy="4553791"/>
          </a:xfrm>
        </p:spPr>
        <p:txBody>
          <a:bodyPr>
            <a:normAutofit/>
          </a:bodyPr>
          <a:lstStyle/>
          <a:p>
            <a:r>
              <a:rPr lang="en-US" sz="2800" b="1" dirty="0"/>
              <a:t>Swim bladder (gas bladder)</a:t>
            </a:r>
            <a:r>
              <a:rPr lang="en-US" sz="2800" dirty="0"/>
              <a:t>:  internal air filled organ that aids in buoyancy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1281E-8EC1-4216-98AE-67E04C65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10" y="2419597"/>
            <a:ext cx="6824293" cy="36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8CD16-CCED-4FBB-9035-A6BC7383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9" y="1219200"/>
            <a:ext cx="5782571" cy="2594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DFA2A-2596-43B2-9A46-E537898F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09" y="1219200"/>
            <a:ext cx="5290797" cy="28264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E0CA65-0E66-4957-98A8-DD6A7608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28600"/>
            <a:ext cx="11074400" cy="914400"/>
          </a:xfrm>
        </p:spPr>
        <p:txBody>
          <a:bodyPr>
            <a:normAutofit/>
          </a:bodyPr>
          <a:lstStyle/>
          <a:p>
            <a:r>
              <a:rPr lang="en-US" dirty="0"/>
              <a:t>Differences Between Cartilaginous Fish and Bony Fish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DE01C-C38D-4E6C-9471-8A26136060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0491" y="3906981"/>
            <a:ext cx="5388864" cy="23631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Mouth ventrally located</a:t>
            </a:r>
          </a:p>
          <a:p>
            <a:r>
              <a:rPr lang="en-US" dirty="0"/>
              <a:t>5 to 7 gill slits</a:t>
            </a:r>
          </a:p>
          <a:p>
            <a:r>
              <a:rPr lang="en-US" dirty="0"/>
              <a:t>Placoid scales</a:t>
            </a:r>
          </a:p>
          <a:p>
            <a:r>
              <a:rPr lang="en-US" dirty="0"/>
              <a:t>Heterocercal caudal fin</a:t>
            </a:r>
          </a:p>
          <a:p>
            <a:r>
              <a:rPr lang="en-US" b="1" dirty="0"/>
              <a:t>Spiracle</a:t>
            </a:r>
            <a:r>
              <a:rPr lang="en-US" dirty="0"/>
              <a:t>: respiratory opening</a:t>
            </a:r>
          </a:p>
          <a:p>
            <a:r>
              <a:rPr lang="en-US" dirty="0"/>
              <a:t>Large lipid-rich 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7F63-3FAB-4EF2-88D7-E4039EB4A1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332128" y="4121881"/>
            <a:ext cx="5388864" cy="21601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Mouth at front of body (terminal)</a:t>
            </a:r>
          </a:p>
          <a:p>
            <a:r>
              <a:rPr lang="en-US" dirty="0"/>
              <a:t>Single gill cover (operculum)</a:t>
            </a:r>
          </a:p>
          <a:p>
            <a:r>
              <a:rPr lang="en-US" dirty="0"/>
              <a:t>Ctenoid or cycloid scales</a:t>
            </a:r>
          </a:p>
          <a:p>
            <a:r>
              <a:rPr lang="en-US" dirty="0"/>
              <a:t>Homocercal caudal fin</a:t>
            </a:r>
          </a:p>
          <a:p>
            <a:r>
              <a:rPr lang="en-US" dirty="0"/>
              <a:t>Swim bladder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A43D1-AB03-4778-BA27-83F6819F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560" y="4435895"/>
            <a:ext cx="1214833" cy="9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E12A7-C8CB-4F73-BB1A-8D209F53DF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159067" cy="2209800"/>
          </a:xfrm>
        </p:spPr>
        <p:txBody>
          <a:bodyPr/>
          <a:lstStyle/>
          <a:p>
            <a:r>
              <a:rPr lang="en-US" dirty="0"/>
              <a:t>Cartilaginous fish have large, fleshy pectoral fins that provide lift, and a heterocercal tail that draws the head upward when swimming</a:t>
            </a:r>
          </a:p>
          <a:p>
            <a:r>
              <a:rPr lang="en-US" dirty="0"/>
              <a:t>Bony fish have a </a:t>
            </a:r>
            <a:r>
              <a:rPr lang="en-US" b="1" dirty="0"/>
              <a:t>____________</a:t>
            </a:r>
            <a:r>
              <a:rPr lang="en-US" dirty="0"/>
              <a:t> to maintain buoyancy, which allows them to use their thin, rayed fins for maneuverability</a:t>
            </a:r>
          </a:p>
          <a:p>
            <a:pPr lvl="1"/>
            <a:r>
              <a:rPr lang="en-US" dirty="0"/>
              <a:t>Greater diversity of swimming styles in bony fishes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B7CCA0E4-2BD5-4576-8C2D-ABAD0220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9699"/>
            <a:ext cx="11159066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Differences Between Cartilaginous Fish and Bony Fish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E8C54-9B54-4B83-BB59-28EA6742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56" y="3813176"/>
            <a:ext cx="4191000" cy="244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14001-6B74-4203-BF83-642352C7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7" y="4117976"/>
            <a:ext cx="51720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5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C56D-ADAD-432C-865D-3E20C832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Locomotion in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03CF4-F35A-413A-891A-82A209F5926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1628" y="1241129"/>
            <a:ext cx="6081823" cy="493776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dirty="0"/>
              <a:t>Fish with elongated bodies, like eels, swim by undulating their entire bodies in waves from their head to their tail</a:t>
            </a:r>
          </a:p>
          <a:p>
            <a:pPr>
              <a:spcAft>
                <a:spcPts val="1800"/>
              </a:spcAft>
            </a:pPr>
            <a:r>
              <a:rPr lang="en-US" dirty="0"/>
              <a:t>Fast moving fish have more rigid bodies and move by flexing the caudal (tail) portion of their bodies</a:t>
            </a:r>
          </a:p>
          <a:p>
            <a:pPr>
              <a:spcAft>
                <a:spcPts val="1800"/>
              </a:spcAft>
            </a:pPr>
            <a:r>
              <a:rPr lang="en-US" dirty="0"/>
              <a:t>Some fishes swim by moving just their fins, especially the caudal and pectoral fins</a:t>
            </a:r>
          </a:p>
          <a:p>
            <a:pPr>
              <a:spcAft>
                <a:spcPts val="1800"/>
              </a:spcAft>
            </a:pPr>
            <a:r>
              <a:rPr lang="en-US" dirty="0"/>
              <a:t>Trunkfishes and porcupine fishes swim by just moving their caudal fin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C0ACF-EBB8-4797-A3D7-B8D83953E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314" y="2539922"/>
            <a:ext cx="2924175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84ABC-9F08-4F3B-8327-E6CF84EB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91" y="1389050"/>
            <a:ext cx="5061811" cy="833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B529C-6E92-4508-B207-8E038A9AD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877" y="3803728"/>
            <a:ext cx="3067050" cy="97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A2526-D75F-454E-830A-9CE9F32B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006" y="5082051"/>
            <a:ext cx="24193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08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0814EE-FD7C-4B58-A670-80D84E458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072" y="3650507"/>
            <a:ext cx="1709810" cy="1103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6A8DA-E6DB-4B90-9826-0909D84B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Fish Body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B928-5FD0-4963-9334-525C30AD18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42223" y="1274647"/>
            <a:ext cx="5959953" cy="51155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/>
              <a:t>Streamlined body for fast swimming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500" dirty="0"/>
              <a:t>Ex: tuna, most sharks, sardines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/>
              <a:t>Dorsoventrally flatted bodies in demersal species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500" dirty="0"/>
              <a:t>Ex: sea moth, flounder, skates, rays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/>
              <a:t>Long, slender bodies in species that live among vegetation or in the rocks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500" dirty="0"/>
              <a:t>Ex: gunnel, eels, pricklebacks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/>
              <a:t>Slow swimming species have bulky, rigid bodies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500" dirty="0"/>
              <a:t>Ex. seahorses, trunkfish, porcupine fish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80F15-5558-4A35-A13A-CCF4AD17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79" y="2528304"/>
            <a:ext cx="2600325" cy="971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A8DC87-7477-47D3-AAF3-4553C9EEE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249" y="2203004"/>
            <a:ext cx="2182416" cy="1485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7DB5B-30D1-4714-8846-D6CB1A9BD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188" y="1274647"/>
            <a:ext cx="2151930" cy="123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1325E-233E-4B1E-965A-21CE18AD4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394" y="3565821"/>
            <a:ext cx="2028858" cy="1132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A023F-C8CA-444E-8E7E-0965478A8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550" y="4868078"/>
            <a:ext cx="1437688" cy="1321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0F78CA-11DE-4249-96AA-D8222F31F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818" y="4729250"/>
            <a:ext cx="2028858" cy="1460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A4D3AF-62B7-4328-A5F1-C1E9AB176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118" y="4900498"/>
            <a:ext cx="1930708" cy="11978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BB5701-B2D3-4B2E-92D3-8883AAD17211}"/>
              </a:ext>
            </a:extLst>
          </p:cNvPr>
          <p:cNvSpPr txBox="1"/>
          <p:nvPr/>
        </p:nvSpPr>
        <p:spPr>
          <a:xfrm>
            <a:off x="8142614" y="1901042"/>
            <a:ext cx="65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36F55-0D6E-4DEA-A080-6A2791DC38A4}"/>
              </a:ext>
            </a:extLst>
          </p:cNvPr>
          <p:cNvSpPr txBox="1"/>
          <p:nvPr/>
        </p:nvSpPr>
        <p:spPr>
          <a:xfrm>
            <a:off x="6807291" y="3042756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moth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78B49-1234-4353-B64D-7ADA4AF9364B}"/>
              </a:ext>
            </a:extLst>
          </p:cNvPr>
          <p:cNvSpPr txBox="1"/>
          <p:nvPr/>
        </p:nvSpPr>
        <p:spPr>
          <a:xfrm>
            <a:off x="10999841" y="3059668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Flounder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3DE2E-0B98-4537-947B-58C0B9855428}"/>
              </a:ext>
            </a:extLst>
          </p:cNvPr>
          <p:cNvSpPr txBox="1"/>
          <p:nvPr/>
        </p:nvSpPr>
        <p:spPr>
          <a:xfrm>
            <a:off x="8109238" y="4221453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Gunnel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0FF28-E41D-4244-BF0B-1613FE29AB9B}"/>
              </a:ext>
            </a:extLst>
          </p:cNvPr>
          <p:cNvSpPr txBox="1"/>
          <p:nvPr/>
        </p:nvSpPr>
        <p:spPr>
          <a:xfrm>
            <a:off x="10684267" y="4221197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787972-959F-4808-A112-A290CD26E9DC}"/>
              </a:ext>
            </a:extLst>
          </p:cNvPr>
          <p:cNvSpPr txBox="1"/>
          <p:nvPr/>
        </p:nvSpPr>
        <p:spPr>
          <a:xfrm>
            <a:off x="6546054" y="5881954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Seahorse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9914E-D750-4E9D-B209-DA1482D29331}"/>
              </a:ext>
            </a:extLst>
          </p:cNvPr>
          <p:cNvSpPr txBox="1"/>
          <p:nvPr/>
        </p:nvSpPr>
        <p:spPr>
          <a:xfrm>
            <a:off x="8801832" y="5795282"/>
            <a:ext cx="12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Trunkfish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90C26-7E76-4AB1-AB3E-482AE38D486F}"/>
              </a:ext>
            </a:extLst>
          </p:cNvPr>
          <p:cNvSpPr txBox="1"/>
          <p:nvPr/>
        </p:nvSpPr>
        <p:spPr>
          <a:xfrm>
            <a:off x="10689527" y="5795282"/>
            <a:ext cx="157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Porcupine fish</a:t>
            </a:r>
          </a:p>
        </p:txBody>
      </p:sp>
    </p:spTree>
    <p:extLst>
      <p:ext uri="{BB962C8B-B14F-4D97-AF65-F5344CB8AC3E}">
        <p14:creationId xmlns:p14="http://schemas.microsoft.com/office/powerpoint/2010/main" val="1706216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96B5-E2A4-425E-B330-BA9A09F9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Fish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BF660-A0DA-4D18-B206-6351E6D9510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51008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__________</a:t>
            </a:r>
            <a:r>
              <a:rPr lang="en-US" sz="2800" dirty="0"/>
              <a:t>: a group of fish swimming in the same direction in a coordinated manner</a:t>
            </a:r>
          </a:p>
          <a:p>
            <a:r>
              <a:rPr lang="en-US" dirty="0"/>
              <a:t>Provides protection against predators</a:t>
            </a:r>
          </a:p>
          <a:p>
            <a:pPr lvl="1"/>
            <a:r>
              <a:rPr lang="en-US" dirty="0"/>
              <a:t>Confusion effect</a:t>
            </a:r>
          </a:p>
          <a:p>
            <a:r>
              <a:rPr lang="en-US" dirty="0"/>
              <a:t>Increase swimming efficiency</a:t>
            </a:r>
          </a:p>
          <a:p>
            <a:pPr lvl="1"/>
            <a:r>
              <a:rPr lang="en-US" dirty="0"/>
              <a:t>Reduced drag</a:t>
            </a:r>
          </a:p>
          <a:p>
            <a:r>
              <a:rPr lang="en-US" dirty="0"/>
              <a:t>Advantage in feeding and mating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2F22E-D47D-4984-B4E2-D1BEB039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3" y="3939693"/>
            <a:ext cx="3485104" cy="2335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1EFA0A-5355-41DA-B74F-8E18B100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3" y="1206255"/>
            <a:ext cx="3485104" cy="2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3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25048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Class </a:t>
            </a:r>
            <a:r>
              <a:rPr lang="en-US" sz="4000" dirty="0" err="1"/>
              <a:t>Sarcopterygii</a:t>
            </a:r>
            <a:r>
              <a:rPr lang="en-US" sz="4000" dirty="0"/>
              <a:t> – Lobed Finned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8038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Coelocanths</a:t>
            </a:r>
            <a:endParaRPr lang="en-US" sz="2800" b="1" dirty="0"/>
          </a:p>
          <a:p>
            <a:r>
              <a:rPr lang="en-US" dirty="0"/>
              <a:t>Three lobed caudal fin</a:t>
            </a:r>
          </a:p>
          <a:p>
            <a:r>
              <a:rPr lang="en-US" dirty="0"/>
              <a:t>Fleshy operculum</a:t>
            </a:r>
          </a:p>
          <a:p>
            <a:r>
              <a:rPr lang="en-US" dirty="0"/>
              <a:t>Jointed skull</a:t>
            </a:r>
          </a:p>
          <a:p>
            <a:r>
              <a:rPr lang="en-US" dirty="0"/>
              <a:t>Viviparous</a:t>
            </a:r>
          </a:p>
          <a:p>
            <a:r>
              <a:rPr lang="en-US" b="1" u="sng" dirty="0"/>
              <a:t>______________</a:t>
            </a:r>
            <a:r>
              <a:rPr lang="en-US" dirty="0"/>
              <a:t>: electroreceptive organ located in the front of the braincase</a:t>
            </a:r>
          </a:p>
          <a:p>
            <a:r>
              <a:rPr lang="en-US" dirty="0"/>
              <a:t>Believed to have gone extinct 65mya</a:t>
            </a:r>
          </a:p>
          <a:p>
            <a:pPr lvl="1"/>
            <a:r>
              <a:rPr lang="en-US" dirty="0"/>
              <a:t>Re-discovered in 1938</a:t>
            </a:r>
          </a:p>
          <a:p>
            <a:pPr lvl="1"/>
            <a:r>
              <a:rPr lang="en-US" dirty="0"/>
              <a:t>Populations near Indonesia and South Africa</a:t>
            </a:r>
          </a:p>
        </p:txBody>
      </p:sp>
      <p:pic>
        <p:nvPicPr>
          <p:cNvPr id="4" name="Picture 11" descr="image_1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40" y="1332558"/>
            <a:ext cx="4694079" cy="249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moreintelligentlife.com/sites/default/files/1113IL_FT_COE_02_M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93" y="3948000"/>
            <a:ext cx="3121572" cy="23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974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Class </a:t>
            </a:r>
            <a:r>
              <a:rPr lang="en-US" sz="4400" dirty="0" err="1"/>
              <a:t>Sarcopterygii</a:t>
            </a:r>
            <a:r>
              <a:rPr lang="en-US" sz="4400" dirty="0"/>
              <a:t> – Lobed Finned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18234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Lungfish</a:t>
            </a:r>
          </a:p>
          <a:p>
            <a:r>
              <a:rPr lang="en-US" dirty="0"/>
              <a:t>All freshwater fish</a:t>
            </a:r>
          </a:p>
          <a:p>
            <a:r>
              <a:rPr lang="en-US" dirty="0"/>
              <a:t>Lungs</a:t>
            </a:r>
          </a:p>
          <a:p>
            <a:pPr lvl="1"/>
            <a:r>
              <a:rPr lang="en-US" dirty="0"/>
              <a:t>Breathe air</a:t>
            </a:r>
          </a:p>
          <a:p>
            <a:r>
              <a:rPr lang="en-US" dirty="0"/>
              <a:t>Slender fins</a:t>
            </a:r>
          </a:p>
          <a:p>
            <a:pPr lvl="1"/>
            <a:r>
              <a:rPr lang="en-US" dirty="0"/>
              <a:t>Single, long tapered caudal fin</a:t>
            </a:r>
          </a:p>
          <a:p>
            <a:r>
              <a:rPr lang="en-US" dirty="0"/>
              <a:t>Omnivorous diet</a:t>
            </a:r>
          </a:p>
          <a:p>
            <a:r>
              <a:rPr lang="en-US" dirty="0"/>
              <a:t>Can survive dry conditions by estivating in mucus-lined burrow for up to 4 years!</a:t>
            </a:r>
          </a:p>
          <a:p>
            <a:r>
              <a:rPr lang="en-US" dirty="0"/>
              <a:t>Largest genome among vertebrates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14" y="1285649"/>
            <a:ext cx="4673586" cy="2402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13" y="3801979"/>
            <a:ext cx="4673587" cy="23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2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45" y="152400"/>
            <a:ext cx="11382703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Class Actinopterygii – Ray Finned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07117" cy="518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Sturgeons and Paddlefishes</a:t>
            </a:r>
          </a:p>
          <a:p>
            <a:r>
              <a:rPr lang="en-US" sz="2800" dirty="0"/>
              <a:t>Primitive characteristics</a:t>
            </a:r>
          </a:p>
          <a:p>
            <a:pPr lvl="1"/>
            <a:r>
              <a:rPr lang="en-US" sz="2400" dirty="0"/>
              <a:t>Mostly cartilaginous skeleton</a:t>
            </a:r>
          </a:p>
          <a:p>
            <a:pPr lvl="1"/>
            <a:r>
              <a:rPr lang="en-US" sz="2400" dirty="0"/>
              <a:t>Heterocercal tail</a:t>
            </a:r>
          </a:p>
          <a:p>
            <a:pPr lvl="1"/>
            <a:r>
              <a:rPr lang="en-US" sz="2400" dirty="0"/>
              <a:t>Spiral valve intestine</a:t>
            </a:r>
          </a:p>
          <a:p>
            <a:pPr lvl="1"/>
            <a:r>
              <a:rPr lang="en-US" sz="2400" dirty="0"/>
              <a:t>Lack of vertebral centrum</a:t>
            </a:r>
          </a:p>
          <a:p>
            <a:r>
              <a:rPr lang="en-US" dirty="0"/>
              <a:t>Marine, freshwater and anadromous</a:t>
            </a:r>
          </a:p>
          <a:p>
            <a:r>
              <a:rPr lang="en-US" b="1" dirty="0"/>
              <a:t>_________</a:t>
            </a:r>
          </a:p>
          <a:p>
            <a:r>
              <a:rPr lang="en-US" dirty="0"/>
              <a:t>Barbels </a:t>
            </a:r>
          </a:p>
          <a:p>
            <a:pPr lvl="1"/>
            <a:r>
              <a:rPr lang="en-US" dirty="0"/>
              <a:t>4 in Sturgeons</a:t>
            </a:r>
          </a:p>
          <a:p>
            <a:pPr lvl="1"/>
            <a:r>
              <a:rPr lang="en-US" dirty="0"/>
              <a:t>2 in Paddlefish</a:t>
            </a:r>
          </a:p>
          <a:p>
            <a:r>
              <a:rPr lang="en-US" dirty="0"/>
              <a:t>Lack scales</a:t>
            </a:r>
          </a:p>
        </p:txBody>
      </p:sp>
      <p:pic>
        <p:nvPicPr>
          <p:cNvPr id="4098" name="Picture 2" descr="http://lyceefrancais.ro/static/didapages/cdd2014/048esturge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57" y="1219200"/>
            <a:ext cx="3930869" cy="256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661" y="3855737"/>
            <a:ext cx="524400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7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FB1F9-A768-4BB9-83B8-338313D6E4CE}"/>
              </a:ext>
            </a:extLst>
          </p:cNvPr>
          <p:cNvSpPr txBox="1"/>
          <p:nvPr/>
        </p:nvSpPr>
        <p:spPr>
          <a:xfrm>
            <a:off x="570015" y="6006662"/>
            <a:ext cx="11317185" cy="732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00139-F4B6-46DE-B865-73A23A5B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99" y="1204108"/>
            <a:ext cx="6388926" cy="56223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DE7BBB-2AF8-4105-B8BE-0C3DADF7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119001"/>
            <a:ext cx="10984675" cy="92299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Major Groups of Fishes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5CBE7C-8EAE-4E90-8055-FA6D86EFDA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0015" y="1397330"/>
            <a:ext cx="439778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/>
              <a:t>Agnatha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r>
              <a:rPr lang="en-US" sz="3200" b="1" dirty="0"/>
              <a:t>_________</a:t>
            </a:r>
            <a:r>
              <a:rPr lang="en-US" sz="3200" dirty="0"/>
              <a:t> fishes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Chondrichthyes</a:t>
            </a:r>
            <a:r>
              <a:rPr lang="en-US" sz="3200" dirty="0"/>
              <a:t>: Cartilaginous fishes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Osteichthyes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r>
              <a:rPr lang="en-US" sz="3200" dirty="0"/>
              <a:t>Bony fishes</a:t>
            </a:r>
          </a:p>
        </p:txBody>
      </p:sp>
    </p:spTree>
    <p:extLst>
      <p:ext uri="{BB962C8B-B14F-4D97-AF65-F5344CB8AC3E}">
        <p14:creationId xmlns:p14="http://schemas.microsoft.com/office/powerpoint/2010/main" val="231275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87462"/>
            <a:ext cx="6937612" cy="4869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Teleost fishes</a:t>
            </a:r>
          </a:p>
          <a:p>
            <a:r>
              <a:rPr lang="en-US" b="1" dirty="0"/>
              <a:t>____</a:t>
            </a:r>
            <a:r>
              <a:rPr lang="en-US" dirty="0"/>
              <a:t>% of all living fishes (38 orders and 426 families)</a:t>
            </a:r>
          </a:p>
          <a:p>
            <a:pPr lvl="1"/>
            <a:r>
              <a:rPr lang="en-US" sz="2400" dirty="0"/>
              <a:t>Occupy nearly all freshwater and marine habitats</a:t>
            </a:r>
          </a:p>
          <a:p>
            <a:pPr lvl="1"/>
            <a:r>
              <a:rPr lang="en-US" sz="2400" dirty="0"/>
              <a:t>Most diverse group of all vertebrates</a:t>
            </a:r>
          </a:p>
          <a:p>
            <a:r>
              <a:rPr lang="en-US" dirty="0"/>
              <a:t>Significant variation in body plans,                    foraging and reproductive behaviors</a:t>
            </a:r>
          </a:p>
          <a:p>
            <a:r>
              <a:rPr lang="en-US" dirty="0"/>
              <a:t>Homocercal caudal fin</a:t>
            </a:r>
          </a:p>
          <a:p>
            <a:r>
              <a:rPr lang="en-US" dirty="0"/>
              <a:t>Mobile pre-maxilla bone</a:t>
            </a:r>
          </a:p>
          <a:p>
            <a:pPr lvl="1"/>
            <a:r>
              <a:rPr lang="en-US" sz="2400" b="1" dirty="0"/>
              <a:t>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 Actinopterygii – Teleost Fishes</a:t>
            </a:r>
          </a:p>
        </p:txBody>
      </p:sp>
      <p:sp>
        <p:nvSpPr>
          <p:cNvPr id="5" name="AutoShape 2" descr="data:image/jpeg;base64,/9j/4AAQSkZJRgABAQAAAQABAAD/2wCEAAkGBxMTEhQUExQWFRUWGBwaFxgYGRgYHhwcGhcXGB0cGhwaHCggGB8lHRgUIjEiJSksLi4uFx8zODMsNygtLiwBCgoKDg0OFxAQGiwcHBwsLCwsLCwsLCwsLCwsLCwsLCwsLCwsLCwsLCwsLCwsLCwsLCwsLCwsLCw3LCw3NywsN//AABEIAR4AsAMBIgACEQEDEQH/xAAcAAACAwEBAQEAAAAAAAAAAAAFBgMEBwECAAj/xABPEAACAQIDBAUGCwYEBAQHAQABAhEAAwQSIQUxQVEGEyJhcQcygZGh0RQWIzNCUnKSsbLBFVNi0uHwVHOCoyREY/E0osLDNUNVdISTsyX/xAAYAQEBAQEBAAAAAAAAAAAAAAABAgADBP/EACARAQEBAAMBAAMBAQEAAAAAAAABEQISITEDQVFhgSL/2gAMAwEAAhEDEQA/AGiuVDjMWlpC9xgqjeT/AHqaFr0pw580sfRH4moI1Xx0pa2n0kJSLKlWPFoMDmADFBHvG6FF25cMecSc4YzvCjLl8NaqRjtf2laTzri+jX8JpH2g4LMQZBJIqZNno4AtXQbpMdXcDLP8QZQRHMGIq/guiF1xLC65HnZfkrY8HZZb7UAVd/GO2Fl7GY78viDXLOxmuPlDKO8gxRy5se2AfkcQO1o9u8LggaGQ4g+j2V4tJlUCVYExPmlftBiAvriov47G70pbY2U1smGVo3xWz+QP/wCH3P8A7h/yJSvtK8Ba6q5ZU5dB8moeN4OcCGB+sCaevJCgGDuZQFBvsYE/VTnV3hh7aFbV+eu/bb8xqrVvavz137bfmNVQK85cr6he0Nu2rZyzmYbwNAPE0H2h0rcfNWp5aFyfQtONpsmort9V85lHiQPZvpGubaxVxCzZ1VSFaFyAFtwbiCYOh5VWsIrXF6x2VTOZkGs5SRqdTrA051U4McL3SG0pIIaBxMAHwkzQXafS+0VZABrxzT+URQzAbAt3GuHr0RUQMDd0zsdMg1PGdal2V0W+F3nTPbt9W2UABsrwcpZX81RpMnfwFV0yanS9jNqhj2Z7hu/rVG9m85lcDmwYD1kRW97D2fs7Dl7aLbItWvlW0UO4I812Mk6E6Uf6O4rr0BKWVsnQJ54bTQ5p366qwmol2nX5pwSoWXPmyT2igUmO7MQD6TT70D2Jhr+cXryLcJi0rq2kcterckcDPdTN0o6E4S617qLRw+JUZiikFDxzADcDrOgpZ6ObKGU9atqM0fLAsBoTMKwgyNJrtPiaZOlGzmv2QqgEhw0HupMXCBGzKFYcV1ExOnMeg1o2LtZ0dd2ZSNN+orN8NZKjKQQ43g6ew1yi4vYNyVy6QYJ0E6d++vaWQO+Klw1qN27n31JicMwEwaqCqaYh7elvRrnncSQDovhOtWekXlDvWR1Fkutzq1V7jNmgb9FIyzrv4CvNjDjrEYiYII5HXUUN6X9D79y42Iw84hDGYCM6wI82dR4V0tyI/arsbpxijdRL15ntkx2soidJ0AFHcRYIuMd0g/330n7D6MXrl1RcRrSgzLKwJjWF01NO218TBZhoWhVHLSPYK3HlRfofbdsyawIC6cRyNa95NrmbDOYA+VbQCPorWQq27TurV/JYZwj8flm/KlPP4YAbdvqly87GAHYn7xpGxG13vkyWVeCIYMfxHeTTv0gwq3bl5HEr1jHfG5jSTcwJtXTbKyCZVgd494rzz6sOvXAukHTg0H17oqQ4hECtbYh+QGXLI3g/RIPEVa2lDMBqWXQ944ekc6F4rDldx3/3FdIm2RBaLEsQ5lvOJJJbxJknxr583Hnwr7BGWIOhpjXo1dexbvWvllcSwtgkoYkqfDnTjSgVlZgHXWiBtM4IRSFEzAPDnVdrZRoYEEbwd/ppi6NY22H6jEXjatOc6vuXMd6ueA7+dHLxqQ9vbTV7uTIBbQgEAkTG8iZCaaaUX2FtnC2rydQt8KWBa3ceQSuohljjxirnSXyf4hr+axaEPqo6xWDcMysNNeRpftbFfD3AbpUOp8xTmP8AqYdkeEmpllLRuj20L1y/cIZiYZzrJyzqCeIiJrxtd8mKxFm2oy3Rbukgw0Kg81uAJ1juqLoEcjXb7uEDW2UzI03k/hS3isW2Jv3r8EAwOUKoCj1x7avW/TT4qptDZyXR2hrwbiKt19UYSkbD2LgOoI3EbjUl3GPKtJJB0DagjlTLiLCuIYTS/tDZDJqoLL3akeimWxlDaV9G1ANsnzkbcT9ZTUGE2o9o/WHea93bhIynUcj/AFqldw4O4f36arW6iF7b5YgwBE6GYExundQ2/eZ2zHU9w0A7q4tkDepq9grKtr2IjiHIHqOppbqgsggDQ6nf7K1ryZWcuEYf9Vp+6tZxh1UkAkQPN0Op9Uj01qXQazlw5GnzhOhn6K1rfBhV2r89d+235jSl0pxjoy9nsRo3ed9N21Pnrv22/Map3rSsCrAMp3g6g1w31TPL2NLEGSDw/vjVrBAPIYA926f60S2j0OQktYY2z9Xh6DvFL7Wb9oSyNl3SRVzk58uOvsRYCk+PZMew07dAOkaWrL2rqswIylVOUhOJXmdTpvpMGLzghyTp2YgR46Vbw+JCutwLAUZWUNq2mrajTh6qvRJh025sm1cTrBLq89UwBzIFMEPp2o0HopIxFhhIykrzg7vA017P6QtatZTDWySQjAODm3yJBiocJ0gtW2XLYRhmkyWkDiqqwKKe+nFF7ZW18RY0sYhlU71GVl+64IHor1j8c91utvsCwiDlRRpzAUA0z47a2CuedgLBne2hefrEqAKDs+FBJTC2l5ZkzR4Q1TeLBnXXcW62rZS0hPbuEZLajmxJ7XgOdMu0OiIsultM5tkAC6QrBubaHSeFC1xsSqwiMZMKN53gEz2e6rGN2gMi5+sd8gVSYQBRuEIRPiZNVCcq+FHhtux/hx6k91fftux/hx6k91c2Aa4aP/tvD/4cepPdXP23h/8ADj1J7qzFfG7Pt3R2xrzGhoFi+jzrrbYMOR0Pr3Vo37bw/wDhx6k91Q4zpFh0RnOGByiYhPdWMrL8lzMUKNPh+u6ruEwdwGernuaI9hpibyi4Qf8AI+y37qgfyo4Nf+R//l7q2ukv9ivbwjEyUy6cJPcPxp96DIRhyCI7Z/BaRH8rWEH/ACB0/wAr3U8dA+klvH4drtqybKi4UynLvAUz2dOPsp2J5fCxtT5679tvzGqtNWM25h1uOpwwYhiCYTUg79RUPxgw3+FX1J7q55P6kt15Inwpm+MGG/wq+pPdX3xgw3+FX1J7q2T+sQcf0fttrb+TblEr6uHooJiNlX0328w5p2vYNRWs/GDDf4VfUnur74wYb/Cr6k91P/WYq5AOsqe/Q+2vjjCNM0+Mmtnv7bwj+fg0bxW2fxFVxjtn/wD0+z/+uz/LTv8ApY8u014kT45fxqwMcN417xWmbU25s60AW2bZaf8Ap2f5aBXuneyk3bJtk91qx/LTLTMLWzNrKraK7OdxCgkd2sirptXHJZlyzvNxhPqG7woinlT2cvm7JA8FsD8BUtrytYAmP2ZE91n3U+tsMIrk1DjL+S27xOVSY8BNItrpJjA2ZmUg/RhYHsmiepP9R4i+iCXYKO8xS3+28RmCQgYxEANJOo+lHEUK21grouhr4YNvAYd+8A6RT1/rD+K6U21MIrPzbcB+tDdodInuKVChVO/SfbOlUA2rMVUzqZGknuEAVZGHt4kDNZSyDopR3TrCCJJUkhVHMVfHjKP0BX8VbnUgeGtfWMRbJA7JngVA/Gn8bKs28MOpZbd9SQ/U5QIIgSXA4xMn8aDYtMRkyvdtXkEnI4t3OHOCR6DWv45+m3+huDwqqCWtq4O6Qula15MtnGzhnByS90v2GDjtKm+Nx03VlGAxSJcV+qzIuj2i2kERKk8RvANaz5NI+CGJPyhksuUmQp1G46RqNKnpnrT4X9q/PXftt+Y1Uq3tX5679tvzGqtcVOV9VLaG07dmA0ljuUb/AG7qEX+lJEjqo5EsT7Av60yVtMgqrjcfbtee0HgBqfVSbjcRjb2XKzZbhIWGW2p5gEkDTxqhbw9zK7QSbZC3G84DXLGbdvqug0zYrpWoBypl/icj8BNArnSS6Zi47TyhR6Kr3SnVleptlyfnWLOwHAIshE9Rmau4TGp1z3XtK2dSAlv5JVbLlUgLuA4jjVTjGL+N2reJIIM95Yn21awfRLaF9Bc6pltkwLlw5F17vOI7wKLbEWzbDDEAFiVOeCX7PBTOgPhRJNv2Ea8b9y7bzQLYXO5A5a+bzn2VPK2fBoRd8mG0AjPbFi/k85bN3O4/0lRJ7qE2beJsBg63LQfsNKBZjXLLDQ7pAIp42XjMEULJfuPcfewLoQRwuiQO8ETPdVltqreW5aZmclwVJKOmkedmGbNIq+M0aZLiBgQRIIgjxpYOxwtxrbHs70ngD/cU0CljFdIEa4QLZbLI374PHlrUKgbbwnV9YsaBv7ivb2ZGo8Kls3GuMSY7+6p7dokQNaZrUOaCIFVsIS18FQpCQQrSVgcCPHWiFzDEEmNONfWERHlwMrbyNJBjjVxNuEnpR0gv4q63WvKqxCoICjWJyjSdN++vuiWPKYhE1yucsDmdxFMO2+giuTcwl5MrGTbuSpE/VYAhhXejHRhrF4XLkM6dpACGUHXVvdRDsq1jMFka4CQcsg8NQYrUfJKP+Df/ADm/KlZltJ5Zl3sTnc9w/UmtQ8lY/wCEf/Ob8qVd+CAm2XC3bzMQAHaSftGlDEdIy5ZbUIsxnaST4LEAd5pl6V4LrmvJmK/KMfEhjAPdSbs9RqhVlZTDCePfpXni0QZZlmzMeJn9aje8LbqT20zAsoJWVnUAjcSNKI4qyFYFhl4aD1HlQ/H2IYrvG+rnJLxjMcHVrSgiznZlDQx13TwkbpG+qVm1KkAsATqASASN0gaH016ezLRuIGnp51El2JDaEHhVeiV25Z9NWMMIIgajnTDhOjrYhVOHGY5ZuB2VQOEyeE0HxmBfD3Wt3AAy8iCCCJkEaEVsKP4OW7R/Hv1ik7auKd7rlyTqQByA0FOiuFMmSp3EHVT6d9UcVsVb75ix13sizu+sg1nvoYJ2LtN86p2VEfRUD0mN5p06KYI3rjlSPk1zsDxExp360s3NiraeEFzNoJeAfQoGgPfrTDsonDBmuBlJG4ypJ4Ad3fVcforQYoFjtgZrpuW2C5h2lI48wRuo9FfRXNRPvbOdDug/jXUd1AywN8kRJnmd5puZQRBAI76H4jZCnzDlPspnh3QGziLgaUgEiCDBBqntC7qcy5J3gCVnuIonjMBcTesjmP6UMcidaqUYq2sayHsNXX2m54xzj+ler+HB3EVA2EanW6o8/wCO88TWw+SlYwZn9635UrJ8NbgkkuNI0ia1vyXCMI3+a2/7K1mwD2r89d+235jQDaeBOfrkGu5x9Ye+mDavz137bfmNVYrgQa/dRliJkbv73UuAiTpHcTrU2P8AhCs3yTbzqFJnvBFCHuE6sPTxq4mr1vDBmJJ3CeX/AHqjeWZzQSN0b/TV9buW1pmzCe8Hl6aq5Qd+/eNCPxrprnON0b6N7buYdgbcZiMrIwlWHI044zEWsVYzLZUMxYOmUtkKjemQFlkDhWboNc2s8OVELO0MolWyvO4ZhHfIreOjg2Y1xotlJJgKzhT63iql/ZF4ZicPdZVMMyJ1qg+NvMKutjWbQuWkyRmkHxB31aXaV0ebddd+inINd4yrpRZGkAFEDs23P+kr+MVGMI9wjP2VH0Rv9J4UbuSxkmTXLdkH3k0aqcWmnZV/923qr79lX/3bVP8At6/9cfdX3V5+MGI+uPur7qPEohsm/wDu2r79lXv3TeqpfjBf+uPur7q++MGI+uPur7q3jIv2Vf8A3beqqmL6Mvc86w08xofWKIft/EfXH3V91L3STpjjbTqLdwARJ7CH8VrFWxXQXE6m2pPc0A/1ob8WseB/4e4fR/WvL+UDaXC8vpS1/LXhune1tJvoJ3fJ2j/6K2qlxYw/RrHEx8GuDvOgrTeg+Au2cOVvCGzkx3QvuNZVtDphtq2ob4Rb13Dq7R0+5WgeSbbuJxmEe5imz3BeZQcqp2QqECFAHE1pda8tivtHZN9rtwi0xBdiDHAk1X/Y2I/dP6qv4/pBiFuXFDgBXYDsruBPdVf4y4n64+6vuqPEoBsbEfun9VUvilc6zP1Da71KgieetFPjLifrj7q+6ufGbE/XH3V91bwh9zoozb8N6lj8Kp3ug7nzbd5PCD+aaOfGXE/XH3V91D9r9PruHC57ks3mqESTG87tB3mnxge70BxX0c/+pPcaq3egePjS2G7tR+NcveUnaDElbiqPorkQ6cMxIiajxflA2kgMYq3cMAjq7SwPOle3bBYiBqNDIiaucNChf6IbQH/KXfQFP4GoD0T2mN2EvfdH6GmQdMto/COqOMt5AO1cRLOUkqDGZ1AgEwT40Wt+UB16zrMXh+wqhGZRFx+OXKZI8IFFmGciZhOiW02Paw9xB4a+1jRa10SxY/5e6e8/96csB0ruGx1gxWGvv52URGXkGU668CA3Og23emeLAFyzdyqSoKsttoPEH5OdSRBnhWnHVT8mCE15BnUa+FL/AE0ZurRASFZu0QY3DQHx/SlzZ1x7E5bjJy1GU8xqN/LwrIaEzAAkmAN5NAsT0mSWWwpuMoLEwcoA3meNCnLvIu3W4RJbK0njHZHpofewoRyog8Z0aT4gkRTjL/7Uxd2coYiJ+TUwBv1yiZig73XZ8iKzOdSN0d7Foj01bOdcuRirToQSIPPTlTDsDGpdLK7lhZU3OsuuQGeR2mMzqdwG6BV3Mbwsts65Iz3bSEmD2bj5fFlXL6jU1vBMrEBrV9QTrZed3NWAb1TV3pN0/wAO90/JG7liSj5LZaIYgFSX3DtabqpfC7V+11lpQkHhvB5TwrTjOSbcE8Gii2LzW0uK7G0ouhjlYDnooMbprRPJbZVMNdCrk+Xbs8uymlZIl9kOZSQxG9TBkcfHv31q3kjJ+BvOp65vypTykkyHQravz137bfmNVatbV+eu/bb8xpavdIRJCIGA3EuFk9wgyPTXmzVDZqlf2iigkBm8Bv8ASaFftBruhgDkDNXRaUjX1VUn9AVi9s3nOVCLYPISddNWnT0ChWKwbq2a7nGYfS1nKY3neJ5UdbBISROnGBu99VcVjnzKL7F1PZE6wCANOCnQT4Vf/kA1xGGUEroIWAJiSd4EnedTNRouvhTDYDA27DlzbNxVXdBVnA9ak0U6UdDfg7HJdDaSqlGUtruB1Un3U/WK4slwF7IAG/dPj66VukWJuC9lbcgAUECCBxP1tZpuKMhBIhlMgMuh/hYHeD+teLowl5wcQjrzVZZfBDmDWx3a0UQE2Ptd7mdWCKsDRFCjfyA09FPeIsImyTezyzkKF4ghjlJ9U+BpT+A2s8IctsEwQhGm/UE5j4kmrl7FXMV1eEsKWVJcgQNw1YyYAUDSTVcWPO3MOHssDwII8QR/WguOwC5FgfSE1c6U4/E2gow+G6/MDm7UZYiPGdfVS9htuYp7ot38KLSFTJLbiNxn9K54oSuDRQeGnoqpftkbtQKIXACBuM9/9xX1yxpI3bj41TBJJIkb4/SqhwDnDX8ttmcLplBJE6z4UfsbKdgblsBgDDLIzDxG+qqY17DykjuOhHdV/pFZZTr5P7TKmIdpClALemjPMHfyXjTDivgeIJuXbNrrOJyEFj/EUOtRtjbaIUQE6nKuoA8AdQKOLW+KOKiVEblk+ndWq+SYRg3/AM5vypWTdZHIsTJPfuA8BWueSsf8I3+afypTypkAttpNy+ObOPWTSXstALYykq8ZSd5184AnVZ01EU8bV+eu/bb8xpeXBaMBvUmPXIrhLlW8KxBDkl2UiM0bhEaxrXbCvLT5s6A8o9mtebgAg6ezjVrD4YHKACWPDSO4aak76d0B9y1lVtYHiefM/hVPabgLBGcRqo8/xHA1bx9vOCBpr2Z5j8NaEXMU7eeB2N5UARwnTfTx46nlykT4TEh7ejGVIYGCCCPHUbgfGnXAbabF4ZReCnqXC3GgdpSOySN06Nu5Ug4WyzZjbEL2czGYEzqwAk7joBNe7d8pqrZe/UBoJg5Y/EVeWRp60DbPR3DaM2IZtM+UqT2eEAc9d+7ShGI2Ls2c3wq/bB1hVWAO8MmngJ50n3sUxJJbMTvkE+uRUbYw7yB4j/tTsODO08DgZAt3sRcWTJbIs66QAo4czr3VUwmJFnSyMsfSlpbfvykerWqAxixuHjJ91RtjlPGOcA6+mp2HK0zadhntOqGGI0NJVvBOGZXBzg8jHoMa0/xXYqcMuE+zaKjLGldu22iFJiZI7+6mq5hkO9QfRVW5slOEr4Utul1FAMksD/CffVTaKy0o0jjmABB5AqTNHsXsNj5rz3HT8ZFB8RhLiech9I09Yp0YDXgZ1ivKJz9mtEhB3gGuvhkiRp7KdbFfC4cxOVtD/CB65mfCtd8mH/hGPO635UrLMPZWYbUchFat5NVAwrxu61vyrWbADanz137bfmNULqwc3MQffV/anz137bfmNVWWdDXEgGOxKoSzuLdvNlLFoBkc53H2xVsYxFA18DPtoDj9hX8TiCt0ZcNaPYWfnDG8x6u7dzNW8WzIYyERpGUkERG8SKoPG2MQFaZ0OsfrVTC452f5NQZPHiJ0gRrVkbDuXgCfkxOmYGY7h76P7O2ZbsjsiW4sYn0cqdReMv0MtbAzw10KhA3IACdZlt4nWJ5AUWs7OtKNLa+JAJ9JMmrNdNF5WrUr2yLDb7a+iV/LFVLvRrDH6LDwdv1JowK+Io0gPxSw/wD1Pv8A9K+XonhuIuHxc/pFHYr6trabpwH8X+5XZwH8X+5S7X1XoMObAfxf7lfTgP4v9yl1nAEkgAbydBQTE9JrYVmtK10KcpYKQgYiQM0a+imA+zgP4v8AcqrjdobMtRnLCe66fwrNrvSPEEMYyKN5A0E7u1HuoW+OuO2Vesuudcq5nP6wKcpaPi9pbDfzg3iEvA+sCTVY39gj97H/AOTSDc2de0zdSpLRD3RI36tlBjdFTXNl37TZb1vsiCSjLcAkTrlkrpzFFlGn/LsQLmy3QvP/AIjXw501dC7uEay3wLN1YuEHN1k5oWfnNYjL3VkeFuW2IVyzWlGqhxbJExAPPwrT/JrYtphnFsMB1zEhzJByrpMcNKZLm0veM/Z/WPnzZsxzfO7513ab6h//AM3+L/dpZ6T49LD3nf67QOJOY6Clv4xOwBAtpPPO36AVzZpTHZg1MgeN0VxruywJLEDmWuAfjWXPiDc1e4zjgBAHqofiLKFgpEcpMRPGRuFVIGn4rpBsRPOuMfsi+34CorXSfYjCQ1z0piB+IrNr2Fw/UPJDXc65F1JKRDSw3CZIoaloBTIadMsFcscc06k7oiq6xmxWNt7IfNkF58gBYrbxBiTHLX0V9Y21sZ2YZmXJIZnF62qkGIZ3hQeQJk1jjwSCRJ4TrHhO6i2B2heFp7CXMtp5NxdIMiDrHIRWzidaTgOkOxb1wW7bXGYmB2b4E/aIiO+aY7eysCyllEqJBOd4ECTOvAVkextvXLFsWLYXQNluXCT1c6nqweysxAOlUU6aM4tWfgpvW7JJY23bM0nU9lYEa6676i/fIGy4zAYFLPXZHe3Ezb625pzhCSaXh0m2JmyzdDTEFMQD6ZFDMR0nsGwGtW2wzK2W2ygLmMAnOF0HeKC9IFW4ExABzMUtsSF88mBy7JmqkjaI9Ktsvh1QW1DO5MTuAGpPfS/Z6UYkyGyqR3KJ8JOvopr21stb6iTDJJU8N2491KOKwYyksqgzBg6TzHA1MVFlrt3EKVa5ICliGZVEDlMSeQobZSNBw4R76sYW3IE6+NT3ViK6bM8FecPjb6MgtXGVvNGvZAPNT2SO4imDYFnDPmVUe5lE3Gt5bfWdonNcO4CSYAgUtXn0JG8gj0Gq99mt4K64ZlYjKI3HUDUeBOtVtTpo6T9JNm2rvUp1hVYkW1UiSDmBYneNNBPGhQfD3E63CgoQd8gHdrMHWswLmm7ydAs95WnqxbLnSe0u4bxvmnjzawcwt+GJYkBxludgODGo7MjWQNxFad5KLhbCOT++bu+ilZheIATmTPs1Nah5KhGEf/Nb8qVuXwSlTpngBda8QJdGcof9Wo9IFLeCth7ZJBiNOMRuj0077UHy137bfmNL+Hwgtsyb1JJXwO8V5tdAkYcZQQNIodcQEidd5o7iF6okb1bdHDuNC7DW2zSG6zNpquTKBEREhuMzGlXxmih1x4kiIFT4a2GURJ/vQe2ok1LcUJOX3muYZjbuAAnKTrBg89ORFdOrnOWveMwD22h1KsN4Ohrttey3hWuY3qcThbb5LL3Tb3OJYiD2VefP41nO0djNYgz/AKT5y9zD3UVVUts7OzYZmtAgMOyzGA/MAnSeEVntu86HssVYciQaf7ONdAVEXLROY2n1TN9YDep7xXu/fwzW9LJW6NVZrdpyO4XM4IXxSdKlgPZN5uqBeWYkjXfGvvp56S9XZwSorZi4smOT+cw8BSzg8OisXd4IMwRmnvHCfGpL+IuYxzcCt1NrsggdkMRunix31Umsf9qYc3LNxFMFlIB76z/A6QROdTzggjT0VpNVcZs23d85RP1uP9a5rlwo4fU7yTGo3nxohdwLZZbs88wg+o61zG7LNs6gkcCKimNSQdIPf/WqmCojhCsFhCnc3CreB2iqA27iqyt5wZQQdImd4rzgsXeQQjjIZDW31BB4Qd1CMW0EgqV7t49BFXKnlx1cxfQLB3PlLLXraHegKuBxOWe16Ks4TAWsPaZFyhQSc+5mH8fuoCcSRuJ/vxr5CWO6ZO4Dj6N9EbE969mObcNyju3yfGta8lY/4Nu+635UrJrWEdtYMbid0eM1r3kzthcKwBn5U/lSm3WkAdqfPXftt+Y0J2m8KvOdDyottT5679tvzGqOIw6uMrCR/fKvOso4/ElyMpkcdNT3zwqriLhFsmO1BGg1JPupqxGwrLDcynmjFf6GqLdFVmReuemD7RFX2icDMSbYsINFdRGUjWY1mNx8aoEkkswzHgdw0EcKPXujdw69eWP8Rb+tVLmw76/Qzj+Fl/Ug1XdHH8fVY2JjCFdCQDKso1M8DuPCKZdtbQw18AsmS6SCcpDToJlW8NBPGke7adPOVkI3Egj1Hd7aha6TrM851rTlF4bBhNm3U7TXbbKY7Aysw8NV5729FUcdsjBqJt4y6f4Ht28w9OgoEMURwEd2nsr2uLHH8Ke0OJr+y7My125cWe0MuXSOGU6699HMLtMjDHDLbHVBgVDZFVQN5le1m3mdTrQG3fQ7yAPCfZUrm0wAkAd5JPt0Hord261rXxZvc7frb+Wu/Fm9zt+tv5aFfDLn7x/vN76++GXP3j/eb31LCjdGLpEE2yPE/wAtDMZ0CuHVDbU8iWj8tc+G3P3j/eb31z4Zc/eP95vfW1lBvJ7iz9KyP9bfyV4Pk5xf1rP3m/kon8MufvH+83vqrtLHuLbBrzqSNO2wP4zW1g+75MsYfp2PvP8AyVw+TfHadrDxyzuP/bpWvbTxQ3Ym56btz9DURx2KLAfCr0Hity5+rVuzeHpPJ5iQu7DE97XNP/LTl0M2Pcwtg27pUsXLdkkiCBzA5VknwPFNIsX8ZfKiWK3LmnqaB660byUm78EudcbhcXmHyhYsBlTTtGaZdCTG9GLz3HYG3DMSJZuJn6tQ/FO/zt/eb+WqG08ZcF66BccAO0AM31j31W+HXf3tz77e+ufihj4p4jnb+838tffFO/zt/eb+Wg/w67+9uffb318Mdd/e3Pvt763jDHxTv87f3m/lrnxRv87f3m/loM+0bg86848bhH4mhOK6YBfNu3bh/hYx6ywFPjG/4pYj61v7zfy1UxPQBn85bJ7wWB9YUGkfG9Or25LpT7Ts7eoEAe2h2J6dYojS/djjlkfiaeoOuK8k7N5lxU/1Fx7Vn20Hv+SbaAPYu2GHD5S4ns6sj20iYvppijoL9/03XH4Gq77U2iwzC5jco1kNiIjnM7qcMrQl8lW0vr4b0ux/9qrOF8luP/8AmXMOPssx9ptiswsbbxJicXit+sXrp/8AXTr0Kvddixbu43EizHZ6y5eUs/CSl0hQCNxbWa3XW70719XxManQDfQi/wBJcOJyvnI+ru9dAF6F7Q29ZtSMwdgYKrrB3wTuBoPj9vPdQqgyZtJB1/CguFlOysROYqQGUsNJKkQfTVTj/WFMZ0kusDA6peJ/rQjDm5iHK2u1l1e4xORATvZtaujFXlI6tsjGF7ICjlJAEGJPCmnYG0cOWYNkfqxPW3oiRIDFRGck8gYFX1gLlrYAgG5cvEceqtqoHgbklh4AVyzgFQkpdYbwvX2sgI4dpSQD4irHSfymguBhrNghN910nM245V3BeRMmotndI/h1tlZQHU6qoAGvERvFVOPH9ptqzsu86hwHVGnzc7pmHNYGRhPA61pnk9YnDMWdHm4dUMjzV399ZWlsjLDEESJHDStK8ldvLhHEz8s35Up5SdTKC7V+eu/bb8xoXjdoW7XnsAeC72Por30xvXVa91KksbjAkCcokyaSsDZJWQVJbeWEknvbXXxryyaoSx23LzE9XNtOBIEn1zHoofex+IcBHuGOcjjzyAE11s2uYCBAiPXVRMY6EhABBDBo1ESIB3ga7q6SQaG4zBm28u6ueQDTr41au4dlLJdUqQNVJyxIBE5d4gg76jY5yJ1kanfXv4IF80ADkPdSdmPdzq3ibVtIieqU25AOs6ntEaZt9Xdo3Ld97SLZFuyrmUzLqs7jcCC5umZY67oofaWrvVs4CAcOFbRuGHZTYbC3EGHuWwzPLvlRxbXdkzuZ7pPfrTPgtr4i7eb4Pewy2kaXa2AynhFwKYg69oc99Y1t/GNbC2QAI7RaNZ1ETy41V2Rj7NvXI/WHTOG7OU7wVio6/tmu7e2dhb94i/hraXWmLtglc2mhIJg0kpgVs3CtwZxBBmVHnQNfCNR4VYs3rly6qrm4AJJaNOE+Bq/t/sXbZWc120QdeIaDHqNdMbTPt/DNcw91FnMyGI493prPf2XAmMp5EwfVWpUi9LsIVxIcklbg07iNI/WuZilZYggQBAEZZ17zJOp7qvdXAGmvtqrhUE66Dh40awuCZxoPE7gD41UPILLagjeNP0rmAwZNq8MhZspCgGD2gYI5iYoh+zHJOQZo3gb/AAHfUNvHdU0rMjTkR3Grjnf8ZhcRlJVgQw3g6Gm3yc4V1vtiNQltSPtE6AAcadP2nhb8fCbdtiBoxRS2m7XfUF7aNlD8mojLlGQBQRPEcT30T6fsUMZcjIoO9iT4CtR8mDzhGP8A1W/KlZDdcsxPE744DgBWueStSMG0/vW/KtXyvgkBNqD5e79tvzGlXFYAWr2YD5O5/wCVuPoNNW1fn7v22/MaXOkONyZV4HXxI768ubXQK2i+UsFYMGGvMcN1CcTahe8jSveJx2YyN/hUuGad4GvprrJjly3As29zrw3imPofgUxBu2iAHJXq3k6EyIgbwd5oZj7aBgBqRvjTwB5mpNj4trDhhpO4jSPA8CKvxuFtEOkPRt8KRLpc1Ifqw3YIMdqefA0NR4gkEjc4Bgle7vrSNn7TOKzh2Q37YXKxIh0J1DLEORyINJu0tkP1rKqZXmMpzLPgCKmqoHt3ZK4gZrRDKDCtBzweFxRu8RQPEdHGssM9xGIAMW8574JZVHqmmLHbNv2HOa3etsv0lD6f6re711UuY7NGe6z5VgZmZiNdwnX0USGCnQ++yX1vyFKSRO7cRPgAT66rbRxpxN9nXzVGVTunUkn0mqd3EX7/AGF7KnzmYRp3gDM0DhR29sNLS2+pfrFKgl5Ez9IlN6jlV/oYe4rzctKwhgCDwImvdfCueEDxuwF1a3p/D7qFoCkqRA4g/iOVOVQYnCo/nKD38a3wlC5cOfMjlD9ZZHrj8agx7u3aYq7cTuJ8YFF9o7FKDMhGXkdD7BrQJ21quypJVc225R6a6mF0kkAcanDg76mSysTFbT0TbNwylgCAwI3M+T09nWK1XyfQMO4BUgXWHZmPNXTXWsqwaZW00neJjStV8n11WwzFVyjrDpv+itO+JvHC3tX5679tvzGqtWtqfPXftt+Y1WrgwTtLYFi7JyKjn6S9k+mIBofc6Mso+SvHwcD2EbqZq5TLRhDv7Mu2TLL6d49Y09dRKs8o10/vStBFUcTsaw+ptgHmvZPs309xhYs48qNZLbgdCI7+M1I21rhBAuuJ0MOyyORk6+FE7nRhfoXWHcwVh7INAdr7Oex55Vh3T+H9arucHbPSXErGS+yAfRUIi67+yog+Jqnf2jdYyXM7tD/YpZa/HOurtKdxPpA99bsZxGyzk6FiTvA3n1VBjLmUZWt5mj6ZLZRM6KZC+iqPwp8vCD668Ya+zGAF9JNPZur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MTEhQUExQWFRUWGBwaFxgYGRgYHhwcGhcXGB0cGhwaHCggGB8lHRgUIjEiJSksLi4uFx8zODMsNygtLiwBCgoKDg0OFxAQGiwcHBwsLCwsLCwsLCwsLCwsLCwsLCwsLCwsLCwsLCwsLCwsLCwsLCwsLCwsLCw3LCw3NywsN//AABEIAR4AsAMBIgACEQEDEQH/xAAcAAACAwEBAQEAAAAAAAAAAAAFBgMEBwECAAj/xABPEAACAQIDBAUGCwYEBAQHAQABAhEAAwQSIQUxQVEGEyJhcQcygZGh0RQWIzNCUnKSsbLBFVNi0uHwVHOCoyREY/E0osLDNUNVdISTsyX/xAAYAQEBAQEBAAAAAAAAAAAAAAABAgADBP/EACARAQEBAAMBAAMBAQEAAAAAAAABEQISITEDQVFhgSL/2gAMAwEAAhEDEQA/AGiuVDjMWlpC9xgqjeT/AHqaFr0pw580sfRH4moI1Xx0pa2n0kJSLKlWPFoMDmADFBHvG6FF25cMecSc4YzvCjLl8NaqRjtf2laTzri+jX8JpH2g4LMQZBJIqZNno4AtXQbpMdXcDLP8QZQRHMGIq/guiF1xLC65HnZfkrY8HZZb7UAVd/GO2Fl7GY78viDXLOxmuPlDKO8gxRy5se2AfkcQO1o9u8LggaGQ4g+j2V4tJlUCVYExPmlftBiAvriov47G70pbY2U1smGVo3xWz+QP/wCH3P8A7h/yJSvtK8Ba6q5ZU5dB8moeN4OcCGB+sCaevJCgGDuZQFBvsYE/VTnV3hh7aFbV+eu/bb8xqrVvavz137bfmNVQK85cr6he0Nu2rZyzmYbwNAPE0H2h0rcfNWp5aFyfQtONpsmort9V85lHiQPZvpGubaxVxCzZ1VSFaFyAFtwbiCYOh5VWsIrXF6x2VTOZkGs5SRqdTrA051U4McL3SG0pIIaBxMAHwkzQXafS+0VZABrxzT+URQzAbAt3GuHr0RUQMDd0zsdMg1PGdal2V0W+F3nTPbt9W2UABsrwcpZX81RpMnfwFV0yanS9jNqhj2Z7hu/rVG9m85lcDmwYD1kRW97D2fs7Dl7aLbItWvlW0UO4I812Mk6E6Uf6O4rr0BKWVsnQJ54bTQ5p366qwmol2nX5pwSoWXPmyT2igUmO7MQD6TT70D2Jhr+cXryLcJi0rq2kcterckcDPdTN0o6E4S617qLRw+JUZiikFDxzADcDrOgpZ6ObKGU9atqM0fLAsBoTMKwgyNJrtPiaZOlGzmv2QqgEhw0HupMXCBGzKFYcV1ExOnMeg1o2LtZ0dd2ZSNN+orN8NZKjKQQ43g6ew1yi4vYNyVy6QYJ0E6d++vaWQO+Klw1qN27n31JicMwEwaqCqaYh7elvRrnncSQDovhOtWekXlDvWR1Fkutzq1V7jNmgb9FIyzrv4CvNjDjrEYiYII5HXUUN6X9D79y42Iw84hDGYCM6wI82dR4V0tyI/arsbpxijdRL15ntkx2soidJ0AFHcRYIuMd0g/330n7D6MXrl1RcRrSgzLKwJjWF01NO218TBZhoWhVHLSPYK3HlRfofbdsyawIC6cRyNa95NrmbDOYA+VbQCPorWQq27TurV/JYZwj8flm/KlPP4YAbdvqly87GAHYn7xpGxG13vkyWVeCIYMfxHeTTv0gwq3bl5HEr1jHfG5jSTcwJtXTbKyCZVgd494rzz6sOvXAukHTg0H17oqQ4hECtbYh+QGXLI3g/RIPEVa2lDMBqWXQ944ekc6F4rDldx3/3FdIm2RBaLEsQ5lvOJJJbxJknxr583Hnwr7BGWIOhpjXo1dexbvWvllcSwtgkoYkqfDnTjSgVlZgHXWiBtM4IRSFEzAPDnVdrZRoYEEbwd/ppi6NY22H6jEXjatOc6vuXMd6ueA7+dHLxqQ9vbTV7uTIBbQgEAkTG8iZCaaaUX2FtnC2rydQt8KWBa3ceQSuohljjxirnSXyf4hr+axaEPqo6xWDcMysNNeRpftbFfD3AbpUOp8xTmP8AqYdkeEmpllLRuj20L1y/cIZiYZzrJyzqCeIiJrxtd8mKxFm2oy3Rbukgw0Kg81uAJ1juqLoEcjXb7uEDW2UzI03k/hS3isW2Jv3r8EAwOUKoCj1x7avW/TT4qptDZyXR2hrwbiKt19UYSkbD2LgOoI3EbjUl3GPKtJJB0DagjlTLiLCuIYTS/tDZDJqoLL3akeimWxlDaV9G1ANsnzkbcT9ZTUGE2o9o/WHea93bhIynUcj/AFqldw4O4f36arW6iF7b5YgwBE6GYExundQ2/eZ2zHU9w0A7q4tkDepq9grKtr2IjiHIHqOppbqgsggDQ6nf7K1ryZWcuEYf9Vp+6tZxh1UkAkQPN0Op9Uj01qXQazlw5GnzhOhn6K1rfBhV2r89d+235jSl0pxjoy9nsRo3ed9N21Pnrv22/Map3rSsCrAMp3g6g1w31TPL2NLEGSDw/vjVrBAPIYA926f60S2j0OQktYY2z9Xh6DvFL7Wb9oSyNl3SRVzk58uOvsRYCk+PZMew07dAOkaWrL2rqswIylVOUhOJXmdTpvpMGLzghyTp2YgR46Vbw+JCutwLAUZWUNq2mrajTh6qvRJh025sm1cTrBLq89UwBzIFMEPp2o0HopIxFhhIykrzg7vA017P6QtatZTDWySQjAODm3yJBiocJ0gtW2XLYRhmkyWkDiqqwKKe+nFF7ZW18RY0sYhlU71GVl+64IHor1j8c91utvsCwiDlRRpzAUA0z47a2CuedgLBne2hefrEqAKDs+FBJTC2l5ZkzR4Q1TeLBnXXcW62rZS0hPbuEZLajmxJ7XgOdMu0OiIsultM5tkAC6QrBubaHSeFC1xsSqwiMZMKN53gEz2e6rGN2gMi5+sd8gVSYQBRuEIRPiZNVCcq+FHhtux/hx6k91fftux/hx6k91c2Aa4aP/tvD/4cepPdXP23h/8ADj1J7qzFfG7Pt3R2xrzGhoFi+jzrrbYMOR0Pr3Vo37bw/wDhx6k91Q4zpFh0RnOGByiYhPdWMrL8lzMUKNPh+u6ruEwdwGernuaI9hpibyi4Qf8AI+y37qgfyo4Nf+R//l7q2ukv9ivbwjEyUy6cJPcPxp96DIRhyCI7Z/BaRH8rWEH/ACB0/wAr3U8dA+klvH4drtqybKi4UynLvAUz2dOPsp2J5fCxtT5679tvzGqtNWM25h1uOpwwYhiCYTUg79RUPxgw3+FX1J7q55P6kt15Inwpm+MGG/wq+pPdX3xgw3+FX1J7q2T+sQcf0fttrb+TblEr6uHooJiNlX0328w5p2vYNRWs/GDDf4VfUnur74wYb/Cr6k91P/WYq5AOsqe/Q+2vjjCNM0+Mmtnv7bwj+fg0bxW2fxFVxjtn/wD0+z/+uz/LTv8ApY8u014kT45fxqwMcN417xWmbU25s60AW2bZaf8Ap2f5aBXuneyk3bJtk91qx/LTLTMLWzNrKraK7OdxCgkd2sirptXHJZlyzvNxhPqG7woinlT2cvm7JA8FsD8BUtrytYAmP2ZE91n3U+tsMIrk1DjL+S27xOVSY8BNItrpJjA2ZmUg/RhYHsmiepP9R4i+iCXYKO8xS3+28RmCQgYxEANJOo+lHEUK21grouhr4YNvAYd+8A6RT1/rD+K6U21MIrPzbcB+tDdodInuKVChVO/SfbOlUA2rMVUzqZGknuEAVZGHt4kDNZSyDopR3TrCCJJUkhVHMVfHjKP0BX8VbnUgeGtfWMRbJA7JngVA/Gn8bKs28MOpZbd9SQ/U5QIIgSXA4xMn8aDYtMRkyvdtXkEnI4t3OHOCR6DWv45+m3+huDwqqCWtq4O6Qula15MtnGzhnByS90v2GDjtKm+Nx03VlGAxSJcV+qzIuj2i2kERKk8RvANaz5NI+CGJPyhksuUmQp1G46RqNKnpnrT4X9q/PXftt+Y1Uq3tX5679tvzGqtcVOV9VLaG07dmA0ljuUb/AG7qEX+lJEjqo5EsT7Av60yVtMgqrjcfbtee0HgBqfVSbjcRjb2XKzZbhIWGW2p5gEkDTxqhbw9zK7QSbZC3G84DXLGbdvqug0zYrpWoBypl/icj8BNArnSS6Zi47TyhR6Kr3SnVleptlyfnWLOwHAIshE9Rmau4TGp1z3XtK2dSAlv5JVbLlUgLuA4jjVTjGL+N2reJIIM95Yn21awfRLaF9Bc6pltkwLlw5F17vOI7wKLbEWzbDDEAFiVOeCX7PBTOgPhRJNv2Ea8b9y7bzQLYXO5A5a+bzn2VPK2fBoRd8mG0AjPbFi/k85bN3O4/0lRJ7qE2beJsBg63LQfsNKBZjXLLDQ7pAIp42XjMEULJfuPcfewLoQRwuiQO8ETPdVltqreW5aZmclwVJKOmkedmGbNIq+M0aZLiBgQRIIgjxpYOxwtxrbHs70ngD/cU0CljFdIEa4QLZbLI374PHlrUKgbbwnV9YsaBv7ivb2ZGo8Kls3GuMSY7+6p7dokQNaZrUOaCIFVsIS18FQpCQQrSVgcCPHWiFzDEEmNONfWERHlwMrbyNJBjjVxNuEnpR0gv4q63WvKqxCoICjWJyjSdN++vuiWPKYhE1yucsDmdxFMO2+giuTcwl5MrGTbuSpE/VYAhhXejHRhrF4XLkM6dpACGUHXVvdRDsq1jMFka4CQcsg8NQYrUfJKP+Df/ADm/KlZltJ5Zl3sTnc9w/UmtQ8lY/wCEf/Ob8qVd+CAm2XC3bzMQAHaSftGlDEdIy5ZbUIsxnaST4LEAd5pl6V4LrmvJmK/KMfEhjAPdSbs9RqhVlZTDCePfpXni0QZZlmzMeJn9aje8LbqT20zAsoJWVnUAjcSNKI4qyFYFhl4aD1HlQ/H2IYrvG+rnJLxjMcHVrSgiznZlDQx13TwkbpG+qVm1KkAsATqASASN0gaH016ezLRuIGnp51El2JDaEHhVeiV25Z9NWMMIIgajnTDhOjrYhVOHGY5ZuB2VQOEyeE0HxmBfD3Wt3AAy8iCCCJkEaEVsKP4OW7R/Hv1ik7auKd7rlyTqQByA0FOiuFMmSp3EHVT6d9UcVsVb75ix13sizu+sg1nvoYJ2LtN86p2VEfRUD0mN5p06KYI3rjlSPk1zsDxExp360s3NiraeEFzNoJeAfQoGgPfrTDsonDBmuBlJG4ypJ4Ad3fVcforQYoFjtgZrpuW2C5h2lI48wRuo9FfRXNRPvbOdDug/jXUd1AywN8kRJnmd5puZQRBAI76H4jZCnzDlPspnh3QGziLgaUgEiCDBBqntC7qcy5J3gCVnuIonjMBcTesjmP6UMcidaqUYq2sayHsNXX2m54xzj+ler+HB3EVA2EanW6o8/wCO88TWw+SlYwZn9635UrJ8NbgkkuNI0ia1vyXCMI3+a2/7K1mwD2r89d+235jQDaeBOfrkGu5x9Ye+mDavz137bfmNVYrgQa/dRliJkbv73UuAiTpHcTrU2P8AhCs3yTbzqFJnvBFCHuE6sPTxq4mr1vDBmJJ3CeX/AHqjeWZzQSN0b/TV9buW1pmzCe8Hl6aq5Qd+/eNCPxrprnON0b6N7buYdgbcZiMrIwlWHI044zEWsVYzLZUMxYOmUtkKjemQFlkDhWboNc2s8OVELO0MolWyvO4ZhHfIreOjg2Y1xotlJJgKzhT63iql/ZF4ZicPdZVMMyJ1qg+NvMKutjWbQuWkyRmkHxB31aXaV0ebddd+inINd4yrpRZGkAFEDs23P+kr+MVGMI9wjP2VH0Rv9J4UbuSxkmTXLdkH3k0aqcWmnZV/923qr79lX/3bVP8At6/9cfdX3V5+MGI+uPur7qPEohsm/wDu2r79lXv3TeqpfjBf+uPur7q++MGI+uPur7q3jIv2Vf8A3beqqmL6Mvc86w08xofWKIft/EfXH3V91L3STpjjbTqLdwARJ7CH8VrFWxXQXE6m2pPc0A/1ob8WseB/4e4fR/WvL+UDaXC8vpS1/LXhune1tJvoJ3fJ2j/6K2qlxYw/RrHEx8GuDvOgrTeg+Au2cOVvCGzkx3QvuNZVtDphtq2ob4Rb13Dq7R0+5WgeSbbuJxmEe5imz3BeZQcqp2QqECFAHE1pda8tivtHZN9rtwi0xBdiDHAk1X/Y2I/dP6qv4/pBiFuXFDgBXYDsruBPdVf4y4n64+6vuqPEoBsbEfun9VUvilc6zP1Da71KgieetFPjLifrj7q+6ufGbE/XH3V91bwh9zoozb8N6lj8Kp3ug7nzbd5PCD+aaOfGXE/XH3V91D9r9PruHC57ks3mqESTG87tB3mnxge70BxX0c/+pPcaq3egePjS2G7tR+NcveUnaDElbiqPorkQ6cMxIiajxflA2kgMYq3cMAjq7SwPOle3bBYiBqNDIiaucNChf6IbQH/KXfQFP4GoD0T2mN2EvfdH6GmQdMto/COqOMt5AO1cRLOUkqDGZ1AgEwT40Wt+UB16zrMXh+wqhGZRFx+OXKZI8IFFmGciZhOiW02Paw9xB4a+1jRa10SxY/5e6e8/96csB0ruGx1gxWGvv52URGXkGU668CA3Og23emeLAFyzdyqSoKsttoPEH5OdSRBnhWnHVT8mCE15BnUa+FL/AE0ZurRASFZu0QY3DQHx/SlzZ1x7E5bjJy1GU8xqN/LwrIaEzAAkmAN5NAsT0mSWWwpuMoLEwcoA3meNCnLvIu3W4RJbK0njHZHpofewoRyog8Z0aT4gkRTjL/7Uxd2coYiJ+TUwBv1yiZig73XZ8iKzOdSN0d7Foj01bOdcuRirToQSIPPTlTDsDGpdLK7lhZU3OsuuQGeR2mMzqdwG6BV3Mbwsts65Iz3bSEmD2bj5fFlXL6jU1vBMrEBrV9QTrZed3NWAb1TV3pN0/wAO90/JG7liSj5LZaIYgFSX3DtabqpfC7V+11lpQkHhvB5TwrTjOSbcE8Gii2LzW0uK7G0ouhjlYDnooMbprRPJbZVMNdCrk+Xbs8uymlZIl9kOZSQxG9TBkcfHv31q3kjJ+BvOp65vypTykkyHQravz137bfmNVatbV+eu/bb8xpavdIRJCIGA3EuFk9wgyPTXmzVDZqlf2iigkBm8Bv8ASaFftBruhgDkDNXRaUjX1VUn9AVi9s3nOVCLYPISddNWnT0ChWKwbq2a7nGYfS1nKY3neJ5UdbBISROnGBu99VcVjnzKL7F1PZE6wCANOCnQT4Vf/kA1xGGUEroIWAJiSd4EnedTNRouvhTDYDA27DlzbNxVXdBVnA9ak0U6UdDfg7HJdDaSqlGUtruB1Un3U/WK4slwF7IAG/dPj66VukWJuC9lbcgAUECCBxP1tZpuKMhBIhlMgMuh/hYHeD+teLowl5wcQjrzVZZfBDmDWx3a0UQE2Ptd7mdWCKsDRFCjfyA09FPeIsImyTezyzkKF4ghjlJ9U+BpT+A2s8IctsEwQhGm/UE5j4kmrl7FXMV1eEsKWVJcgQNw1YyYAUDSTVcWPO3MOHssDwII8QR/WguOwC5FgfSE1c6U4/E2gow+G6/MDm7UZYiPGdfVS9htuYp7ot38KLSFTJLbiNxn9K54oSuDRQeGnoqpftkbtQKIXACBuM9/9xX1yxpI3bj41TBJJIkb4/SqhwDnDX8ttmcLplBJE6z4UfsbKdgblsBgDDLIzDxG+qqY17DykjuOhHdV/pFZZTr5P7TKmIdpClALemjPMHfyXjTDivgeIJuXbNrrOJyEFj/EUOtRtjbaIUQE6nKuoA8AdQKOLW+KOKiVEblk+ndWq+SYRg3/AM5vypWTdZHIsTJPfuA8BWueSsf8I3+afypTypkAttpNy+ObOPWTSXstALYykq8ZSd5184AnVZ01EU8bV+eu/bb8xpeXBaMBvUmPXIrhLlW8KxBDkl2UiM0bhEaxrXbCvLT5s6A8o9mtebgAg6ezjVrD4YHKACWPDSO4aak76d0B9y1lVtYHiefM/hVPabgLBGcRqo8/xHA1bx9vOCBpr2Z5j8NaEXMU7eeB2N5UARwnTfTx46nlykT4TEh7ejGVIYGCCCPHUbgfGnXAbabF4ZReCnqXC3GgdpSOySN06Nu5Ug4WyzZjbEL2czGYEzqwAk7joBNe7d8pqrZe/UBoJg5Y/EVeWRp60DbPR3DaM2IZtM+UqT2eEAc9d+7ShGI2Ls2c3wq/bB1hVWAO8MmngJ50n3sUxJJbMTvkE+uRUbYw7yB4j/tTsODO08DgZAt3sRcWTJbIs66QAo4czr3VUwmJFnSyMsfSlpbfvykerWqAxixuHjJ91RtjlPGOcA6+mp2HK0zadhntOqGGI0NJVvBOGZXBzg8jHoMa0/xXYqcMuE+zaKjLGldu22iFJiZI7+6mq5hkO9QfRVW5slOEr4Utul1FAMksD/CffVTaKy0o0jjmABB5AqTNHsXsNj5rz3HT8ZFB8RhLiech9I09Yp0YDXgZ1ivKJz9mtEhB3gGuvhkiRp7KdbFfC4cxOVtD/CB65mfCtd8mH/hGPO635UrLMPZWYbUchFat5NVAwrxu61vyrWbADanz137bfmNULqwc3MQffV/anz137bfmNVWWdDXEgGOxKoSzuLdvNlLFoBkc53H2xVsYxFA18DPtoDj9hX8TiCt0ZcNaPYWfnDG8x6u7dzNW8WzIYyERpGUkERG8SKoPG2MQFaZ0OsfrVTC452f5NQZPHiJ0gRrVkbDuXgCfkxOmYGY7h76P7O2ZbsjsiW4sYn0cqdReMv0MtbAzw10KhA3IACdZlt4nWJ5AUWs7OtKNLa+JAJ9JMmrNdNF5WrUr2yLDb7a+iV/LFVLvRrDH6LDwdv1JowK+Io0gPxSw/wD1Pv8A9K+XonhuIuHxc/pFHYr6trabpwH8X+5XZwH8X+5S7X1XoMObAfxf7lfTgP4v9yl1nAEkgAbydBQTE9JrYVmtK10KcpYKQgYiQM0a+imA+zgP4v8AcqrjdobMtRnLCe66fwrNrvSPEEMYyKN5A0E7u1HuoW+OuO2Vesuudcq5nP6wKcpaPi9pbDfzg3iEvA+sCTVY39gj97H/AOTSDc2de0zdSpLRD3RI36tlBjdFTXNl37TZb1vsiCSjLcAkTrlkrpzFFlGn/LsQLmy3QvP/AIjXw501dC7uEay3wLN1YuEHN1k5oWfnNYjL3VkeFuW2IVyzWlGqhxbJExAPPwrT/JrYtphnFsMB1zEhzJByrpMcNKZLm0veM/Z/WPnzZsxzfO7513ab6h//AM3+L/dpZ6T49LD3nf67QOJOY6Clv4xOwBAtpPPO36AVzZpTHZg1MgeN0VxruywJLEDmWuAfjWXPiDc1e4zjgBAHqofiLKFgpEcpMRPGRuFVIGn4rpBsRPOuMfsi+34CorXSfYjCQ1z0piB+IrNr2Fw/UPJDXc65F1JKRDSw3CZIoaloBTIadMsFcscc06k7oiq6xmxWNt7IfNkF58gBYrbxBiTHLX0V9Y21sZ2YZmXJIZnF62qkGIZ3hQeQJk1jjwSCRJ4TrHhO6i2B2heFp7CXMtp5NxdIMiDrHIRWzidaTgOkOxb1wW7bXGYmB2b4E/aIiO+aY7eysCyllEqJBOd4ECTOvAVkextvXLFsWLYXQNluXCT1c6nqweysxAOlUU6aM4tWfgpvW7JJY23bM0nU9lYEa6676i/fIGy4zAYFLPXZHe3Ezb625pzhCSaXh0m2JmyzdDTEFMQD6ZFDMR0nsGwGtW2wzK2W2ygLmMAnOF0HeKC9IFW4ExABzMUtsSF88mBy7JmqkjaI9Ktsvh1QW1DO5MTuAGpPfS/Z6UYkyGyqR3KJ8JOvopr21stb6iTDJJU8N2491KOKwYyksqgzBg6TzHA1MVFlrt3EKVa5ICliGZVEDlMSeQobZSNBw4R76sYW3IE6+NT3ViK6bM8FecPjb6MgtXGVvNGvZAPNT2SO4imDYFnDPmVUe5lE3Gt5bfWdonNcO4CSYAgUtXn0JG8gj0Gq99mt4K64ZlYjKI3HUDUeBOtVtTpo6T9JNm2rvUp1hVYkW1UiSDmBYneNNBPGhQfD3E63CgoQd8gHdrMHWswLmm7ydAs95WnqxbLnSe0u4bxvmnjzawcwt+GJYkBxludgODGo7MjWQNxFad5KLhbCOT++bu+ilZheIATmTPs1Nah5KhGEf/Nb8qVuXwSlTpngBda8QJdGcof9Wo9IFLeCth7ZJBiNOMRuj0077UHy137bfmNL+Hwgtsyb1JJXwO8V5tdAkYcZQQNIodcQEidd5o7iF6okb1bdHDuNC7DW2zSG6zNpquTKBEREhuMzGlXxmih1x4kiIFT4a2GURJ/vQe2ok1LcUJOX3muYZjbuAAnKTrBg89ORFdOrnOWveMwD22h1KsN4Ohrttey3hWuY3qcThbb5LL3Tb3OJYiD2VefP41nO0djNYgz/AKT5y9zD3UVVUts7OzYZmtAgMOyzGA/MAnSeEVntu86HssVYciQaf7ONdAVEXLROY2n1TN9YDep7xXu/fwzW9LJW6NVZrdpyO4XM4IXxSdKlgPZN5uqBeWYkjXfGvvp56S9XZwSorZi4smOT+cw8BSzg8OisXd4IMwRmnvHCfGpL+IuYxzcCt1NrsggdkMRunix31Umsf9qYc3LNxFMFlIB76z/A6QROdTzggjT0VpNVcZs23d85RP1uP9a5rlwo4fU7yTGo3nxohdwLZZbs88wg+o61zG7LNs6gkcCKimNSQdIPf/WqmCojhCsFhCnc3CreB2iqA27iqyt5wZQQdImd4rzgsXeQQjjIZDW31BB4Qd1CMW0EgqV7t49BFXKnlx1cxfQLB3PlLLXraHegKuBxOWe16Ks4TAWsPaZFyhQSc+5mH8fuoCcSRuJ/vxr5CWO6ZO4Dj6N9EbE969mObcNyju3yfGta8lY/4Nu+635UrJrWEdtYMbid0eM1r3kzthcKwBn5U/lSm3WkAdqfPXftt+Y0J2m8KvOdDyottT5679tvzGqOIw6uMrCR/fKvOso4/ElyMpkcdNT3zwqriLhFsmO1BGg1JPupqxGwrLDcynmjFf6GqLdFVmReuemD7RFX2icDMSbYsINFdRGUjWY1mNx8aoEkkswzHgdw0EcKPXujdw69eWP8Rb+tVLmw76/Qzj+Fl/Ug1XdHH8fVY2JjCFdCQDKso1M8DuPCKZdtbQw18AsmS6SCcpDToJlW8NBPGke7adPOVkI3Egj1Hd7aha6TrM851rTlF4bBhNm3U7TXbbKY7Aysw8NV5729FUcdsjBqJt4y6f4Ht28w9OgoEMURwEd2nsr2uLHH8Ke0OJr+y7My125cWe0MuXSOGU6699HMLtMjDHDLbHVBgVDZFVQN5le1m3mdTrQG3fQ7yAPCfZUrm0wAkAd5JPt0Hord261rXxZvc7frb+Wu/Fm9zt+tv5aFfDLn7x/vN76++GXP3j/eb31LCjdGLpEE2yPE/wAtDMZ0CuHVDbU8iWj8tc+G3P3j/eb31z4Zc/eP95vfW1lBvJ7iz9KyP9bfyV4Pk5xf1rP3m/kon8MufvH+83vqrtLHuLbBrzqSNO2wP4zW1g+75MsYfp2PvP8AyVw+TfHadrDxyzuP/bpWvbTxQ3Ym56btz9DURx2KLAfCr0Hity5+rVuzeHpPJ5iQu7DE97XNP/LTl0M2Pcwtg27pUsXLdkkiCBzA5VknwPFNIsX8ZfKiWK3LmnqaB660byUm78EudcbhcXmHyhYsBlTTtGaZdCTG9GLz3HYG3DMSJZuJn6tQ/FO/zt/eb+WqG08ZcF66BccAO0AM31j31W+HXf3tz77e+ufihj4p4jnb+838tffFO/zt/eb+Wg/w67+9uffb318Mdd/e3Pvt763jDHxTv87f3m/lrnxRv87f3m/loM+0bg86848bhH4mhOK6YBfNu3bh/hYx6ywFPjG/4pYj61v7zfy1UxPQBn85bJ7wWB9YUGkfG9Or25LpT7Ts7eoEAe2h2J6dYojS/djjlkfiaeoOuK8k7N5lxU/1Fx7Vn20Hv+SbaAPYu2GHD5S4ns6sj20iYvppijoL9/03XH4Gq77U2iwzC5jco1kNiIjnM7qcMrQl8lW0vr4b0ux/9qrOF8luP/8AmXMOPssx9ptiswsbbxJicXit+sXrp/8AXTr0Kvddixbu43EizHZ6y5eUs/CSl0hQCNxbWa3XW70719XxManQDfQi/wBJcOJyvnI+ru9dAF6F7Q29ZtSMwdgYKrrB3wTuBoPj9vPdQqgyZtJB1/CguFlOysROYqQGUsNJKkQfTVTj/WFMZ0kusDA6peJ/rQjDm5iHK2u1l1e4xORATvZtaujFXlI6tsjGF7ICjlJAEGJPCmnYG0cOWYNkfqxPW3oiRIDFRGck8gYFX1gLlrYAgG5cvEceqtqoHgbklh4AVyzgFQkpdYbwvX2sgI4dpSQD4irHSfymguBhrNghN910nM245V3BeRMmotndI/h1tlZQHU6qoAGvERvFVOPH9ptqzsu86hwHVGnzc7pmHNYGRhPA61pnk9YnDMWdHm4dUMjzV399ZWlsjLDEESJHDStK8ldvLhHEz8s35Up5SdTKC7V+eu/bb8xoXjdoW7XnsAeC72Por30xvXVa91KksbjAkCcokyaSsDZJWQVJbeWEknvbXXxryyaoSx23LzE9XNtOBIEn1zHoofex+IcBHuGOcjjzyAE11s2uYCBAiPXVRMY6EhABBDBo1ESIB3ga7q6SQaG4zBm28u6ueQDTr41au4dlLJdUqQNVJyxIBE5d4gg76jY5yJ1kanfXv4IF80ADkPdSdmPdzq3ibVtIieqU25AOs6ntEaZt9Xdo3Ld97SLZFuyrmUzLqs7jcCC5umZY67oofaWrvVs4CAcOFbRuGHZTYbC3EGHuWwzPLvlRxbXdkzuZ7pPfrTPgtr4i7eb4Pewy2kaXa2AynhFwKYg69oc99Y1t/GNbC2QAI7RaNZ1ETy41V2Rj7NvXI/WHTOG7OU7wVio6/tmu7e2dhb94i/hraXWmLtglc2mhIJg0kpgVs3CtwZxBBmVHnQNfCNR4VYs3rly6qrm4AJJaNOE+Bq/t/sXbZWc120QdeIaDHqNdMbTPt/DNcw91FnMyGI493prPf2XAmMp5EwfVWpUi9LsIVxIcklbg07iNI/WuZilZYggQBAEZZ17zJOp7qvdXAGmvtqrhUE66Dh40awuCZxoPE7gD41UPILLagjeNP0rmAwZNq8MhZspCgGD2gYI5iYoh+zHJOQZo3gb/AAHfUNvHdU0rMjTkR3Grjnf8ZhcRlJVgQw3g6Gm3yc4V1vtiNQltSPtE6AAcadP2nhb8fCbdtiBoxRS2m7XfUF7aNlD8mojLlGQBQRPEcT30T6fsUMZcjIoO9iT4CtR8mDzhGP8A1W/KlZDdcsxPE744DgBWueStSMG0/vW/KtXyvgkBNqD5e79tvzGlXFYAWr2YD5O5/wCVuPoNNW1fn7v22/MaXOkONyZV4HXxI768ubXQK2i+UsFYMGGvMcN1CcTahe8jSveJx2YyN/hUuGad4GvprrJjly3As29zrw3imPofgUxBu2iAHJXq3k6EyIgbwd5oZj7aBgBqRvjTwB5mpNj4trDhhpO4jSPA8CKvxuFtEOkPRt8KRLpc1Ifqw3YIMdqefA0NR4gkEjc4Bgle7vrSNn7TOKzh2Q37YXKxIh0J1DLEORyINJu0tkP1rKqZXmMpzLPgCKmqoHt3ZK4gZrRDKDCtBzweFxRu8RQPEdHGssM9xGIAMW8574JZVHqmmLHbNv2HOa3etsv0lD6f6re711UuY7NGe6z5VgZmZiNdwnX0USGCnQ++yX1vyFKSRO7cRPgAT66rbRxpxN9nXzVGVTunUkn0mqd3EX7/AGF7KnzmYRp3gDM0DhR29sNLS2+pfrFKgl5Ez9IlN6jlV/oYe4rzctKwhgCDwImvdfCueEDxuwF1a3p/D7qFoCkqRA4g/iOVOVQYnCo/nKD38a3wlC5cOfMjlD9ZZHrj8agx7u3aYq7cTuJ8YFF9o7FKDMhGXkdD7BrQJ21quypJVc225R6a6mF0kkAcanDg76mSysTFbT0TbNwylgCAwI3M+T09nWK1XyfQMO4BUgXWHZmPNXTXWsqwaZW00neJjStV8n11WwzFVyjrDpv+itO+JvHC3tX5679tvzGqtWtqfPXftt+Y1WrgwTtLYFi7JyKjn6S9k+mIBofc6Mso+SvHwcD2EbqZq5TLRhDv7Mu2TLL6d49Y09dRKs8o10/vStBFUcTsaw+ptgHmvZPs309xhYs48qNZLbgdCI7+M1I21rhBAuuJ0MOyyORk6+FE7nRhfoXWHcwVh7INAdr7Oex55Vh3T+H9arucHbPSXErGS+yAfRUIi67+yog+Jqnf2jdYyXM7tD/YpZa/HOurtKdxPpA99bsZxGyzk6FiTvA3n1VBjLmUZWt5mj6ZLZRM6KZC+iqPwp8vCD668Ya+zGAF9JNPZur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24B14-E0F5-415D-A540-323DD8B15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423" y="1252537"/>
            <a:ext cx="3676650" cy="2066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D88B8-E09E-4103-A79A-171E4DCB4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003" y="3429000"/>
            <a:ext cx="2462070" cy="2838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7A4B9-22CD-4B5F-B8A7-465E0B3E3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300" y="4012442"/>
            <a:ext cx="3049580" cy="22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11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B925-71A7-40B8-BF78-078FBE2B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Jaw Protrusion in Teleost's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5623B-E498-4A1D-B008-D3AB102D89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55592" cy="4953000"/>
          </a:xfrm>
        </p:spPr>
        <p:txBody>
          <a:bodyPr>
            <a:normAutofit/>
          </a:bodyPr>
          <a:lstStyle/>
          <a:p>
            <a:r>
              <a:rPr lang="en-US" sz="2800" dirty="0"/>
              <a:t>As the mandible moves downward the premaxilla shoots forward creating a suction that draws prey into the mouth.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C0E37A-7108-441E-9DEA-3E112EB70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276" y="1219200"/>
            <a:ext cx="5569124" cy="2492119"/>
          </a:xfrm>
          <a:prstGeom prst="rect">
            <a:avLst/>
          </a:prstGeom>
        </p:spPr>
      </p:pic>
      <p:pic>
        <p:nvPicPr>
          <p:cNvPr id="19" name="Picture 10" descr="http://media3.giphy.com/media/J4NrM3v0nxSDe/giphy.gif">
            <a:extLst>
              <a:ext uri="{FF2B5EF4-FFF2-40B4-BE49-F238E27FC236}">
                <a16:creationId xmlns:a16="http://schemas.microsoft.com/office/drawing/2014/main" id="{A4E953AA-B6D9-4C25-814D-902D172527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94" y="3962321"/>
            <a:ext cx="5022450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AB3413-2120-4D14-A049-4F1AAA28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89" y="5970929"/>
            <a:ext cx="1313555" cy="2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43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0628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4377" y="1307805"/>
            <a:ext cx="4895719" cy="491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True Eels</a:t>
            </a:r>
          </a:p>
          <a:p>
            <a:r>
              <a:rPr lang="en-US" sz="2400" dirty="0"/>
              <a:t>Elongated fish with dorsal and anal fins fused with caudal fin</a:t>
            </a:r>
            <a:endParaRPr lang="en-US" sz="2400" b="1" dirty="0"/>
          </a:p>
          <a:p>
            <a:r>
              <a:rPr lang="en-US" sz="2400" b="1" dirty="0" err="1"/>
              <a:t>Leptocephalus</a:t>
            </a:r>
            <a:r>
              <a:rPr lang="en-US" sz="2400" b="1" dirty="0"/>
              <a:t> larvae</a:t>
            </a:r>
            <a:r>
              <a:rPr lang="en-US" sz="2400" dirty="0"/>
              <a:t>: flat, ribbon-shaped, transparent larvae</a:t>
            </a:r>
          </a:p>
          <a:p>
            <a:r>
              <a:rPr lang="en-US" sz="2400" b="1" u="sng" dirty="0"/>
              <a:t>______________</a:t>
            </a:r>
            <a:r>
              <a:rPr lang="en-US" sz="2400" dirty="0"/>
              <a:t>: fish that breed in the sea then migrate to freshwater to grow and mature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43" y="1207870"/>
            <a:ext cx="2715743" cy="2028321"/>
          </a:xfrm>
          <a:prstGeom prst="rect">
            <a:avLst/>
          </a:prstGeom>
        </p:spPr>
      </p:pic>
      <p:pic>
        <p:nvPicPr>
          <p:cNvPr id="2050" name="Picture 2" descr="http://www.cflas.org/wp-content/uploads/moray-larv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19" y="1207870"/>
            <a:ext cx="3042481" cy="20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EACCA-397B-4DBF-BC36-B2E565519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8" y="3322833"/>
            <a:ext cx="5025505" cy="29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16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371" y="3770918"/>
            <a:ext cx="4165826" cy="2446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07" y="152400"/>
            <a:ext cx="11549847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170604"/>
            <a:ext cx="538842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Anchovies, Sardines, and Herring</a:t>
            </a:r>
          </a:p>
          <a:p>
            <a:r>
              <a:rPr lang="en-US" sz="2400" dirty="0"/>
              <a:t>Inner ear to gas bladder connection</a:t>
            </a:r>
          </a:p>
          <a:p>
            <a:pPr lvl="1"/>
            <a:r>
              <a:rPr lang="en-US" sz="2000" dirty="0"/>
              <a:t>Improves hearing of low frequency sounds</a:t>
            </a:r>
          </a:p>
          <a:p>
            <a:r>
              <a:rPr lang="en-US" sz="2400" dirty="0"/>
              <a:t>Most are marine, open water schooling species</a:t>
            </a:r>
          </a:p>
          <a:p>
            <a:pPr lvl="1"/>
            <a:r>
              <a:rPr lang="en-US" sz="2000" dirty="0"/>
              <a:t>Filter feeders</a:t>
            </a:r>
          </a:p>
          <a:p>
            <a:r>
              <a:rPr lang="en-US" sz="2400" dirty="0"/>
              <a:t>Important commercial fish </a:t>
            </a:r>
          </a:p>
          <a:p>
            <a:r>
              <a:rPr lang="en-US" sz="2400" b="1" dirty="0"/>
              <a:t>____________</a:t>
            </a:r>
            <a:r>
              <a:rPr lang="en-US" sz="2400" dirty="0"/>
              <a:t> for many predators including marine mammals, seabirds, and large predatory fish like tuna and marlin</a:t>
            </a:r>
          </a:p>
          <a:p>
            <a:endParaRPr lang="en-US" sz="2400" dirty="0"/>
          </a:p>
        </p:txBody>
      </p:sp>
      <p:pic>
        <p:nvPicPr>
          <p:cNvPr id="6146" name="Picture 2" descr="http://www.montereybayaquarium.org/-/m/images/animal-guide/fishes/northern-anchovy.jpg?bc=white&amp;h=674&amp;mh=738&amp;mw=1312&amp;w=1193&amp;usecustomfunctions=1&amp;cropx=6&amp;cropy=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36" y="1304589"/>
            <a:ext cx="3253320" cy="183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125" y="1554099"/>
            <a:ext cx="2805708" cy="25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3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266715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4489" y="1219200"/>
            <a:ext cx="5671458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Minnows, Catfish, Knifefish, Piranha</a:t>
            </a:r>
          </a:p>
          <a:p>
            <a:r>
              <a:rPr lang="en-US" sz="2400" dirty="0"/>
              <a:t>Dominant freshwater fish species</a:t>
            </a:r>
          </a:p>
          <a:p>
            <a:r>
              <a:rPr lang="en-US" sz="2400" b="1" u="sng" dirty="0"/>
              <a:t>_________</a:t>
            </a:r>
            <a:r>
              <a:rPr lang="en-US" sz="2400" b="1" dirty="0"/>
              <a:t> apparatus</a:t>
            </a:r>
            <a:r>
              <a:rPr lang="en-US" sz="2400" dirty="0"/>
              <a:t>: set of bones that connect the inner ear to the gas bladder</a:t>
            </a:r>
          </a:p>
          <a:p>
            <a:pPr lvl="1"/>
            <a:r>
              <a:rPr lang="en-US" sz="2000" dirty="0"/>
              <a:t>Improved hearing </a:t>
            </a:r>
          </a:p>
          <a:p>
            <a:r>
              <a:rPr lang="en-US" sz="2400" dirty="0"/>
              <a:t>Response to alarm signals of conspecifics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104" y="1906905"/>
            <a:ext cx="5114925" cy="3562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8372" y="3894551"/>
            <a:ext cx="11668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Weberian ossicles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1157" y="2045430"/>
            <a:ext cx="7402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Brain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12929" y="2935778"/>
            <a:ext cx="11940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Semicircular canals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1157" y="4400503"/>
            <a:ext cx="10266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Vertebrae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91157" y="4816001"/>
            <a:ext cx="10266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Ribs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18372" y="5145711"/>
            <a:ext cx="10266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Swim bladder</a:t>
            </a:r>
          </a:p>
        </p:txBody>
      </p:sp>
    </p:spTree>
    <p:extLst>
      <p:ext uri="{BB962C8B-B14F-4D97-AF65-F5344CB8AC3E}">
        <p14:creationId xmlns:p14="http://schemas.microsoft.com/office/powerpoint/2010/main" val="2599354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50731"/>
            <a:ext cx="7031421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Cypriniformes</a:t>
            </a:r>
            <a:r>
              <a:rPr lang="en-US" sz="2400" dirty="0"/>
              <a:t>: Minnows, Carp, Shiners</a:t>
            </a:r>
          </a:p>
          <a:p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largest order of fish</a:t>
            </a:r>
          </a:p>
          <a:p>
            <a:r>
              <a:rPr lang="en-US" sz="2200" dirty="0"/>
              <a:t>Early pharyngeal dentition</a:t>
            </a:r>
          </a:p>
          <a:p>
            <a:r>
              <a:rPr lang="en-US" sz="2200" dirty="0"/>
              <a:t>Invasive species in many freshwater habitats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/>
              <a:t>Characiformes</a:t>
            </a:r>
            <a:r>
              <a:rPr lang="en-US" sz="2400" dirty="0"/>
              <a:t>: Piranha, Tetras</a:t>
            </a:r>
          </a:p>
          <a:p>
            <a:r>
              <a:rPr lang="en-US" sz="2200" dirty="0"/>
              <a:t>Mostly tropical</a:t>
            </a:r>
          </a:p>
          <a:p>
            <a:r>
              <a:rPr lang="en-US" sz="2200" dirty="0"/>
              <a:t>Mouth teeth and replacement dentition</a:t>
            </a:r>
          </a:p>
          <a:p>
            <a:r>
              <a:rPr lang="en-US" sz="2200" dirty="0"/>
              <a:t>Adipose fin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/>
              <a:t>Siluriformes</a:t>
            </a:r>
            <a:r>
              <a:rPr lang="en-US" sz="2400" dirty="0"/>
              <a:t>: Catfish</a:t>
            </a:r>
          </a:p>
          <a:p>
            <a:r>
              <a:rPr lang="en-US" sz="2200" dirty="0"/>
              <a:t>Barbels</a:t>
            </a:r>
          </a:p>
          <a:p>
            <a:r>
              <a:rPr lang="en-US" sz="2200" dirty="0"/>
              <a:t>No scales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6000" y="3273124"/>
            <a:ext cx="2986999" cy="1623933"/>
          </a:xfrm>
          <a:prstGeom prst="rect">
            <a:avLst/>
          </a:prstGeom>
        </p:spPr>
      </p:pic>
      <p:pic>
        <p:nvPicPr>
          <p:cNvPr id="1028" name="Picture 4" descr="http://www.extendonondaga.org/wp-content/uploads/2013/02/Asian-Carp-Jumping-US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7" y="1304066"/>
            <a:ext cx="2861009" cy="18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50006" y="1650922"/>
            <a:ext cx="2532993" cy="1418936"/>
          </a:xfrm>
          <a:prstGeom prst="rect">
            <a:avLst/>
          </a:prstGeom>
        </p:spPr>
      </p:pic>
      <p:pic>
        <p:nvPicPr>
          <p:cNvPr id="1034" name="Picture 10" descr="https://animalcorner.co.uk/wp/wp-content/uploads/2015/02/catfi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99" y="4547749"/>
            <a:ext cx="2972365" cy="17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94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5173" y="1228649"/>
            <a:ext cx="45628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Salmon and Trout</a:t>
            </a:r>
          </a:p>
          <a:p>
            <a:r>
              <a:rPr lang="en-US" sz="2400" b="1" u="sng" dirty="0"/>
              <a:t>____________</a:t>
            </a:r>
            <a:r>
              <a:rPr lang="en-US" sz="2400" dirty="0"/>
              <a:t>: fish that breed in freshwater then migrate to the oceans to grow and mature</a:t>
            </a:r>
          </a:p>
          <a:p>
            <a:r>
              <a:rPr lang="en-US" sz="2400" dirty="0"/>
              <a:t>Ecologically and commercially important species</a:t>
            </a:r>
          </a:p>
          <a:p>
            <a:r>
              <a:rPr lang="en-US" sz="2400" dirty="0"/>
              <a:t>Reduced populations</a:t>
            </a:r>
          </a:p>
          <a:p>
            <a:pPr lvl="1"/>
            <a:r>
              <a:rPr lang="en-US" sz="2100" dirty="0"/>
              <a:t>Alteration to river                         systems (Dams)</a:t>
            </a:r>
          </a:p>
          <a:p>
            <a:pPr lvl="1"/>
            <a:r>
              <a:rPr lang="en-US" sz="2100" dirty="0"/>
              <a:t>Overfishing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2142" y="152400"/>
            <a:ext cx="11691257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pic>
        <p:nvPicPr>
          <p:cNvPr id="5" name="Picture 2" descr="http://upload.wikimedia.org/wikipedia/commons/0/0c/John_Day_Dam_fish_lad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1" y="4230806"/>
            <a:ext cx="3031055" cy="20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ac.dfo-mpo.gc.ca/fm-gp/rec/images/species/Salmon/sock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35" y="1505691"/>
            <a:ext cx="3043350" cy="9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232" y="1548480"/>
            <a:ext cx="3223068" cy="963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458D0A-6C2B-41C3-A244-4EE373800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805" y="2873888"/>
            <a:ext cx="4503495" cy="3377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9192E-20A4-4903-8C27-E2DE7A2AC3C8}"/>
              </a:ext>
            </a:extLst>
          </p:cNvPr>
          <p:cNvSpPr txBox="1"/>
          <p:nvPr/>
        </p:nvSpPr>
        <p:spPr>
          <a:xfrm>
            <a:off x="9580179" y="1193406"/>
            <a:ext cx="231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Breeding male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112FE-18AF-44A2-A22F-6A1852F939A3}"/>
              </a:ext>
            </a:extLst>
          </p:cNvPr>
          <p:cNvSpPr txBox="1"/>
          <p:nvPr/>
        </p:nvSpPr>
        <p:spPr>
          <a:xfrm>
            <a:off x="5657524" y="1193406"/>
            <a:ext cx="231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Non-breeding male</a:t>
            </a:r>
          </a:p>
        </p:txBody>
      </p:sp>
    </p:spTree>
    <p:extLst>
      <p:ext uri="{BB962C8B-B14F-4D97-AF65-F5344CB8AC3E}">
        <p14:creationId xmlns:p14="http://schemas.microsoft.com/office/powerpoint/2010/main" val="2795314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04" y="1345393"/>
            <a:ext cx="5363560" cy="1674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11299371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Lanternfish</a:t>
            </a:r>
          </a:p>
          <a:p>
            <a:r>
              <a:rPr lang="en-US" sz="2400" dirty="0"/>
              <a:t>Deep sea fishes</a:t>
            </a:r>
          </a:p>
          <a:p>
            <a:r>
              <a:rPr lang="en-US" sz="2400" dirty="0"/>
              <a:t>Laterally compressed, with large eyes</a:t>
            </a:r>
          </a:p>
          <a:p>
            <a:r>
              <a:rPr lang="en-US" sz="2400" dirty="0"/>
              <a:t>Bioluminescence</a:t>
            </a:r>
          </a:p>
          <a:p>
            <a:pPr lvl="1"/>
            <a:r>
              <a:rPr lang="en-US" sz="2100" dirty="0"/>
              <a:t>Photophores</a:t>
            </a:r>
          </a:p>
          <a:p>
            <a:r>
              <a:rPr lang="en-US" sz="2400" dirty="0"/>
              <a:t>Majority of deep sea biomass (65%)</a:t>
            </a:r>
          </a:p>
          <a:p>
            <a:r>
              <a:rPr lang="en-US" sz="2400" dirty="0"/>
              <a:t>Diel </a:t>
            </a:r>
            <a:r>
              <a:rPr lang="en-US" sz="2400" b="1" dirty="0"/>
              <a:t>_________________</a:t>
            </a:r>
          </a:p>
          <a:p>
            <a:pPr lvl="1"/>
            <a:r>
              <a:rPr lang="en-US" sz="2000" dirty="0"/>
              <a:t>From ~ 10,000ft deep to ~ 30ft deep</a:t>
            </a:r>
          </a:p>
          <a:p>
            <a:r>
              <a:rPr lang="en-US" sz="2400" dirty="0"/>
              <a:t>Important food source for marine predators</a:t>
            </a:r>
          </a:p>
          <a:p>
            <a:pPr lvl="1"/>
            <a:r>
              <a:rPr lang="en-US" sz="2100" dirty="0"/>
              <a:t>High lipid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8544" y="3096161"/>
            <a:ext cx="168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Photophores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762620" y="2343510"/>
            <a:ext cx="137907" cy="79396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072854" y="2461378"/>
            <a:ext cx="689766" cy="67609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910" y="3688080"/>
            <a:ext cx="4741872" cy="22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8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76953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Smelt</a:t>
            </a:r>
          </a:p>
          <a:p>
            <a:r>
              <a:rPr lang="en-US" sz="2400" dirty="0"/>
              <a:t>Small, silvery, elongate fishes</a:t>
            </a:r>
          </a:p>
          <a:p>
            <a:r>
              <a:rPr lang="en-US" sz="2400" dirty="0"/>
              <a:t>Single soft rayed dorsal fin</a:t>
            </a:r>
          </a:p>
          <a:p>
            <a:r>
              <a:rPr lang="en-US" sz="2400" dirty="0"/>
              <a:t>Freshwater, marine, diadromous</a:t>
            </a:r>
          </a:p>
          <a:p>
            <a:pPr lvl="1"/>
            <a:r>
              <a:rPr lang="en-US" sz="2100" dirty="0"/>
              <a:t>Delta smelt and Candlefish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Dragonfish, hatchetfish</a:t>
            </a:r>
          </a:p>
          <a:p>
            <a:r>
              <a:rPr lang="en-US" sz="2400" dirty="0"/>
              <a:t>Deep sea</a:t>
            </a:r>
          </a:p>
          <a:p>
            <a:r>
              <a:rPr lang="en-US" sz="2400" dirty="0"/>
              <a:t>__________________ </a:t>
            </a:r>
          </a:p>
          <a:p>
            <a:pPr lvl="1"/>
            <a:r>
              <a:rPr lang="en-US" sz="2000" dirty="0"/>
              <a:t>Photophores: light producing             organ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2142" y="152400"/>
            <a:ext cx="11691257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 Actinopterygii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48" y="1346573"/>
            <a:ext cx="5157951" cy="1974696"/>
          </a:xfrm>
          <a:prstGeom prst="rect">
            <a:avLst/>
          </a:prstGeom>
        </p:spPr>
      </p:pic>
      <p:pic>
        <p:nvPicPr>
          <p:cNvPr id="3076" name="Picture 4" descr="http://www.fishbase.org/images/species/Arolf_u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52" y="4502120"/>
            <a:ext cx="3344915" cy="17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380" y="3806284"/>
            <a:ext cx="3266519" cy="24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7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6" y="152400"/>
            <a:ext cx="11855669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Class: Actinopterygii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9342" y="1218482"/>
            <a:ext cx="593305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Spiny-rayed fishes</a:t>
            </a:r>
          </a:p>
          <a:p>
            <a:r>
              <a:rPr lang="en-US" sz="2800" dirty="0"/>
              <a:t>Spiny rays on first dorsal fin, pelvic and anal fin</a:t>
            </a:r>
          </a:p>
          <a:p>
            <a:pPr lvl="1"/>
            <a:r>
              <a:rPr lang="en-US" sz="2400" dirty="0"/>
              <a:t>Two dorsal fins (1</a:t>
            </a:r>
            <a:r>
              <a:rPr lang="en-US" sz="2400" baseline="30000" dirty="0"/>
              <a:t>st</a:t>
            </a:r>
            <a:r>
              <a:rPr lang="en-US" sz="2400" dirty="0"/>
              <a:t> spiny, 2</a:t>
            </a:r>
            <a:r>
              <a:rPr lang="en-US" sz="2400" baseline="30000" dirty="0"/>
              <a:t>nd</a:t>
            </a:r>
            <a:r>
              <a:rPr lang="en-US" sz="2400" dirty="0"/>
              <a:t> soft) </a:t>
            </a:r>
          </a:p>
          <a:p>
            <a:endParaRPr lang="en-US" sz="1100" dirty="0"/>
          </a:p>
          <a:p>
            <a:r>
              <a:rPr lang="en-US" sz="2800" dirty="0"/>
              <a:t>Ascending process of premaxilla</a:t>
            </a:r>
          </a:p>
          <a:p>
            <a:pPr lvl="1"/>
            <a:r>
              <a:rPr lang="en-US" sz="2400" dirty="0"/>
              <a:t>Improved jaw protrusion</a:t>
            </a:r>
          </a:p>
          <a:p>
            <a:endParaRPr lang="en-US" sz="1100" dirty="0"/>
          </a:p>
          <a:p>
            <a:r>
              <a:rPr lang="en-US" sz="2800" b="1" dirty="0"/>
              <a:t>____________</a:t>
            </a:r>
            <a:r>
              <a:rPr lang="en-US" sz="2800" dirty="0"/>
              <a:t> dentition</a:t>
            </a:r>
          </a:p>
          <a:p>
            <a:pPr lvl="1"/>
            <a:r>
              <a:rPr lang="en-US" sz="2400" dirty="0"/>
              <a:t>Specialized depending on food type</a:t>
            </a:r>
          </a:p>
          <a:p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043" y="1283495"/>
            <a:ext cx="4908326" cy="2322870"/>
          </a:xfrm>
          <a:prstGeom prst="rect">
            <a:avLst/>
          </a:prstGeom>
        </p:spPr>
      </p:pic>
      <p:pic>
        <p:nvPicPr>
          <p:cNvPr id="6" name="Picture 2" descr="http://www.garysmithfishing.com/Bass_Mouth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68" y="3933166"/>
            <a:ext cx="2837691" cy="21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50160" y="1245763"/>
            <a:ext cx="183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Spiny fin rays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52444" y="1972674"/>
            <a:ext cx="166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Soft fin rays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062348" y="1540370"/>
            <a:ext cx="329858" cy="204665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938076" y="2372784"/>
            <a:ext cx="147512" cy="29645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308" y="3920077"/>
            <a:ext cx="2837691" cy="21413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8919" y="3874319"/>
            <a:ext cx="26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Ascending process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002801" y="4229299"/>
            <a:ext cx="1" cy="270142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08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Respiration in Fishes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8969" y="1244781"/>
            <a:ext cx="4251156" cy="5059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Countercurrent gas exchange: oxygen-poor blood runs </a:t>
            </a:r>
            <a:r>
              <a:rPr lang="en-US" b="1" dirty="0"/>
              <a:t>________________</a:t>
            </a:r>
            <a:r>
              <a:rPr lang="en-US" dirty="0"/>
              <a:t> to water high in oxygen content</a:t>
            </a:r>
          </a:p>
          <a:p>
            <a:r>
              <a:rPr lang="en-US" sz="2400" dirty="0"/>
              <a:t>Diffusion gradient for oxygen maintained along entire gill surface</a:t>
            </a:r>
          </a:p>
          <a:p>
            <a:pPr lvl="1"/>
            <a:r>
              <a:rPr lang="en-US" sz="2200" dirty="0"/>
              <a:t>Maximum efficiency in gas exchange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5" y="1341033"/>
            <a:ext cx="7253828" cy="4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6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692" y="1363491"/>
            <a:ext cx="6722248" cy="4861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116618"/>
            <a:ext cx="12143575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486450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Spiny-rayed fishes</a:t>
            </a:r>
          </a:p>
          <a:p>
            <a:r>
              <a:rPr lang="en-US" sz="2800" dirty="0"/>
              <a:t>Pelvic girdle attached to                                    pectoral girdle</a:t>
            </a:r>
          </a:p>
          <a:p>
            <a:pPr lvl="1"/>
            <a:r>
              <a:rPr lang="en-US" sz="2500" dirty="0"/>
              <a:t>Increased maneuverability</a:t>
            </a:r>
          </a:p>
          <a:p>
            <a:endParaRPr lang="en-US" sz="2000" dirty="0"/>
          </a:p>
          <a:p>
            <a:r>
              <a:rPr lang="en-US" sz="2800" dirty="0"/>
              <a:t>Pelvic fin with anterior                                         spine and 5 soft rays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800" dirty="0"/>
              <a:t>Ctenoid scales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101491" y="5792179"/>
            <a:ext cx="89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Spine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902262" y="5707118"/>
            <a:ext cx="546538" cy="2851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9487" y="4786900"/>
            <a:ext cx="195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Pectoral girdle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Pelvic girdle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045007" y="5114433"/>
            <a:ext cx="956390" cy="464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045007" y="4583265"/>
            <a:ext cx="956390" cy="3526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19495" y="4882195"/>
            <a:ext cx="1402700" cy="13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9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img.21food.com/20110609/product/1306502508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08690"/>
            <a:ext cx="3092501" cy="22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Cod, Haddock, Pollock</a:t>
            </a:r>
          </a:p>
          <a:p>
            <a:r>
              <a:rPr lang="en-US" sz="2800" dirty="0"/>
              <a:t>Benthic marine</a:t>
            </a:r>
          </a:p>
          <a:p>
            <a:r>
              <a:rPr lang="en-US" sz="2800" dirty="0"/>
              <a:t>Nocturnally active</a:t>
            </a:r>
          </a:p>
          <a:p>
            <a:r>
              <a:rPr lang="en-US" sz="2800" dirty="0"/>
              <a:t>Barbels</a:t>
            </a:r>
          </a:p>
          <a:p>
            <a:r>
              <a:rPr lang="en-US" sz="2800" dirty="0"/>
              <a:t>Three dorsal fins, two anal fins</a:t>
            </a:r>
          </a:p>
          <a:p>
            <a:r>
              <a:rPr lang="en-US" sz="2800" dirty="0"/>
              <a:t>Commercially important </a:t>
            </a:r>
          </a:p>
          <a:p>
            <a:pPr lvl="1"/>
            <a:r>
              <a:rPr lang="en-US" sz="2400" dirty="0"/>
              <a:t>Fish and chips!</a:t>
            </a:r>
          </a:p>
          <a:p>
            <a:r>
              <a:rPr lang="en-US" sz="2800" dirty="0"/>
              <a:t>Populations declines due to </a:t>
            </a:r>
            <a:r>
              <a:rPr lang="en-US" sz="2800" b="1" dirty="0"/>
              <a:t>___________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6" descr="http://www.sciencelearn.org.nz/var/sciencelearn/storage/images/contexts/the-noisy-reef/sci-media/images/collapse-of-the-cod-fisheries/411599-1-eng-NZ/Collapse-of-the-cod-fisher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59" y="3292763"/>
            <a:ext cx="4499177" cy="30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andrewlfwong.com/soidelegation/wp-content/uploads/2013/10/Atlantic-C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037" y="1219201"/>
            <a:ext cx="3160089" cy="18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623B31-0EB2-4D1B-A3EB-163999378C42}"/>
              </a:ext>
            </a:extLst>
          </p:cNvPr>
          <p:cNvSpPr txBox="1">
            <a:spLocks/>
          </p:cNvSpPr>
          <p:nvPr/>
        </p:nvSpPr>
        <p:spPr>
          <a:xfrm>
            <a:off x="252248" y="116618"/>
            <a:ext cx="12143575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2780704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6028" y="1261242"/>
            <a:ext cx="5430272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Pipefish, Seahorses, Sea dragons</a:t>
            </a:r>
          </a:p>
          <a:p>
            <a:r>
              <a:rPr lang="en-US" dirty="0"/>
              <a:t>Fused jaws form long snout</a:t>
            </a:r>
          </a:p>
          <a:p>
            <a:pPr lvl="1"/>
            <a:r>
              <a:rPr lang="en-US" dirty="0"/>
              <a:t>Pivot feeding (Super fast!)</a:t>
            </a:r>
          </a:p>
          <a:p>
            <a:r>
              <a:rPr lang="en-US" dirty="0"/>
              <a:t>Plates of body armor</a:t>
            </a:r>
          </a:p>
          <a:p>
            <a:r>
              <a:rPr lang="en-US" dirty="0"/>
              <a:t>Lack pelvic fins</a:t>
            </a:r>
          </a:p>
          <a:p>
            <a:r>
              <a:rPr lang="en-US" dirty="0"/>
              <a:t>Prehensile tail</a:t>
            </a:r>
          </a:p>
          <a:p>
            <a:r>
              <a:rPr lang="en-US" b="1" dirty="0"/>
              <a:t>_____</a:t>
            </a:r>
            <a:r>
              <a:rPr lang="en-US" dirty="0"/>
              <a:t> carry eggs in pouch or on tail</a:t>
            </a:r>
          </a:p>
        </p:txBody>
      </p:sp>
      <p:pic>
        <p:nvPicPr>
          <p:cNvPr id="3074" name="Picture 2" descr="http://linedseahorse.weebly.com/uploads/1/7/0/8/17081226/_242418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60" y="1492469"/>
            <a:ext cx="2232402" cy="25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651" y="3730122"/>
            <a:ext cx="3097524" cy="2425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651" y="1352941"/>
            <a:ext cx="3104328" cy="2295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689" y="4206929"/>
            <a:ext cx="2887573" cy="1949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219790-2316-40D7-9A55-79F791BB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152400"/>
            <a:ext cx="11793538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4057823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0364" y="1219200"/>
            <a:ext cx="548053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Tuna, Mackerel, Bonito</a:t>
            </a:r>
          </a:p>
          <a:p>
            <a:r>
              <a:rPr lang="en-US" sz="2400" dirty="0"/>
              <a:t>Large, fast marine predators</a:t>
            </a:r>
          </a:p>
          <a:p>
            <a:pPr lvl="1"/>
            <a:r>
              <a:rPr lang="en-US" sz="2000" dirty="0"/>
              <a:t>Most are schooling</a:t>
            </a:r>
          </a:p>
          <a:p>
            <a:pPr lvl="1"/>
            <a:r>
              <a:rPr lang="en-US" sz="2000" dirty="0"/>
              <a:t>Open ocean (pelagic)</a:t>
            </a:r>
          </a:p>
          <a:p>
            <a:r>
              <a:rPr lang="en-US" sz="2400" dirty="0"/>
              <a:t>Two dorsal fins and strong caudal fin</a:t>
            </a:r>
          </a:p>
          <a:p>
            <a:r>
              <a:rPr lang="en-US" sz="2400" dirty="0"/>
              <a:t>Finlets behind dorsal and anal fins</a:t>
            </a:r>
          </a:p>
          <a:p>
            <a:r>
              <a:rPr lang="en-US" sz="2400" dirty="0"/>
              <a:t>Regional </a:t>
            </a:r>
            <a:r>
              <a:rPr lang="en-US" sz="2400" b="1" dirty="0"/>
              <a:t>______________</a:t>
            </a:r>
          </a:p>
          <a:p>
            <a:r>
              <a:rPr lang="en-US" sz="2400" dirty="0"/>
              <a:t>Non-</a:t>
            </a:r>
            <a:r>
              <a:rPr lang="en-US" sz="2400" dirty="0" err="1"/>
              <a:t>protrusable</a:t>
            </a:r>
            <a:r>
              <a:rPr lang="en-US" sz="2400" dirty="0"/>
              <a:t> jaw</a:t>
            </a:r>
          </a:p>
          <a:p>
            <a:r>
              <a:rPr lang="en-US" sz="2400" dirty="0"/>
              <a:t>Commercially important food</a:t>
            </a:r>
          </a:p>
          <a:p>
            <a:r>
              <a:rPr lang="en-US" sz="2400" dirty="0"/>
              <a:t>Populations declining </a:t>
            </a:r>
          </a:p>
          <a:p>
            <a:pPr lvl="1"/>
            <a:r>
              <a:rPr lang="en-US" sz="2000" dirty="0"/>
              <a:t>Overfishing</a:t>
            </a:r>
          </a:p>
        </p:txBody>
      </p:sp>
      <p:pic>
        <p:nvPicPr>
          <p:cNvPr id="4098" name="Picture 2" descr="http://onemoregeneration.org/wp-content/uploads/2011/08/bluefin-t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4" y="3812651"/>
            <a:ext cx="3209199" cy="24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13" y="1257299"/>
            <a:ext cx="4961188" cy="2517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8444" y="2481022"/>
            <a:ext cx="120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Finlets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944029" y="2463860"/>
            <a:ext cx="626211" cy="17911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44029" y="2061938"/>
            <a:ext cx="510464" cy="58104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www.globalfishmounts.com/v/vspfiles/assets/images/yellow%20fin%20tun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135" y="3812651"/>
            <a:ext cx="3804566" cy="19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6A43A3-7CB6-49AC-BE3C-6BF625F7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152400"/>
            <a:ext cx="11761788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3142850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445" y="4042591"/>
            <a:ext cx="3025993" cy="22098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29616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Wrasses, Bass, Cichlids, and Perch</a:t>
            </a:r>
          </a:p>
          <a:p>
            <a:r>
              <a:rPr lang="en-US" sz="2800" dirty="0"/>
              <a:t>Largest vertebrate order (</a:t>
            </a:r>
            <a:r>
              <a:rPr lang="en-US" sz="2800" dirty="0" err="1"/>
              <a:t>Perciformes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Contains ~ 40% of all fish species</a:t>
            </a:r>
          </a:p>
          <a:p>
            <a:r>
              <a:rPr lang="en-US" sz="2800" dirty="0"/>
              <a:t>Abdominal pelvic fins and lateral pectoral fins </a:t>
            </a:r>
          </a:p>
          <a:p>
            <a:r>
              <a:rPr lang="en-US" sz="2800" dirty="0"/>
              <a:t>Pelvic fins with one spine                 and five soft rays</a:t>
            </a:r>
          </a:p>
          <a:p>
            <a:r>
              <a:rPr lang="en-US" sz="2800" dirty="0" err="1"/>
              <a:t>Ctenoid</a:t>
            </a:r>
            <a:r>
              <a:rPr lang="en-US" sz="2800" dirty="0"/>
              <a:t> scales</a:t>
            </a:r>
          </a:p>
          <a:p>
            <a:endParaRPr lang="en-US" sz="2800" dirty="0"/>
          </a:p>
        </p:txBody>
      </p:sp>
      <p:pic>
        <p:nvPicPr>
          <p:cNvPr id="3076" name="Picture 4" descr="http://marinecreations.homestead.com/bluegill_mou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8873" y="1426808"/>
            <a:ext cx="3511139" cy="25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5102" y="2871420"/>
            <a:ext cx="2200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Lateral Pectoral fin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0491" y="3649393"/>
            <a:ext cx="2484821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Abdominal pelvic fin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448873" y="2957146"/>
            <a:ext cx="1038225" cy="100012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532751" y="3405127"/>
            <a:ext cx="954347" cy="393198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C7835CF-0A6F-4694-9E4C-CE523BA6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4117618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F56C-EDD0-499D-8652-4A5760E6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8A4EC-D58F-4BDE-87A2-78F32FB665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5278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Hermaphrodites</a:t>
            </a:r>
            <a:r>
              <a:rPr lang="en-US" sz="2800" dirty="0"/>
              <a:t>: an organism that has </a:t>
            </a:r>
            <a:r>
              <a:rPr lang="en-US" sz="2800" b="1" dirty="0"/>
              <a:t>__________________</a:t>
            </a:r>
            <a:r>
              <a:rPr lang="en-US" sz="2800" dirty="0"/>
              <a:t> reproductive organs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400" b="1" dirty="0"/>
              <a:t>Simultaneous hermaphrodites</a:t>
            </a:r>
            <a:r>
              <a:rPr lang="en-US" sz="2400" dirty="0"/>
              <a:t>: organisms that can produce both egg and sperm at the same time</a:t>
            </a:r>
          </a:p>
          <a:p>
            <a:pPr lvl="1"/>
            <a:r>
              <a:rPr lang="en-US" sz="2200" dirty="0"/>
              <a:t>Some deep water fishes</a:t>
            </a:r>
          </a:p>
          <a:p>
            <a:endParaRPr lang="en-US" sz="2400" dirty="0"/>
          </a:p>
          <a:p>
            <a:r>
              <a:rPr lang="en-US" sz="2400" b="1" dirty="0"/>
              <a:t>Sequential hermaphrodites</a:t>
            </a:r>
            <a:r>
              <a:rPr lang="en-US" sz="2400" dirty="0"/>
              <a:t>: organisms that transition from one sex to another during their lifetime</a:t>
            </a:r>
          </a:p>
          <a:p>
            <a:pPr lvl="1"/>
            <a:r>
              <a:rPr lang="en-US" sz="2200" dirty="0"/>
              <a:t>Many wrasses (ex: </a:t>
            </a:r>
            <a:r>
              <a:rPr lang="en-US" sz="2200" dirty="0" err="1"/>
              <a:t>sheephead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6BF17-642A-47E8-94A6-82590404AE8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141028" y="1340723"/>
            <a:ext cx="2610236" cy="1463040"/>
          </a:xfrm>
          <a:prstGeom prst="rect">
            <a:avLst/>
          </a:prstGeom>
        </p:spPr>
      </p:pic>
      <p:pic>
        <p:nvPicPr>
          <p:cNvPr id="7" name="Picture 2" descr="http://www.montereybayaquarium.org/-/m/images/animal-guide/fishes/california-sheephead.jpg?bc=white&amp;h=668&amp;mh=738&amp;mw=1312&amp;w=1184&amp;usecustomfunctions=1&amp;cropx=12&amp;cropy=80">
            <a:extLst>
              <a:ext uri="{FF2B5EF4-FFF2-40B4-BE49-F238E27FC236}">
                <a16:creationId xmlns:a16="http://schemas.microsoft.com/office/drawing/2014/main" id="{A34CBB03-9B70-4648-B547-F718BA3206B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28" y="4546595"/>
            <a:ext cx="2614639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92259-997D-4482-82D9-AD73E6A440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46002" y="2943659"/>
            <a:ext cx="2605262" cy="1463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4E909-1ACF-43A4-B6A4-317FE70515B4}"/>
              </a:ext>
            </a:extLst>
          </p:cNvPr>
          <p:cNvSpPr txBox="1"/>
          <p:nvPr/>
        </p:nvSpPr>
        <p:spPr>
          <a:xfrm>
            <a:off x="7515732" y="1686011"/>
            <a:ext cx="15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Female </a:t>
            </a:r>
            <a:r>
              <a:rPr lang="en-US" dirty="0" err="1"/>
              <a:t>sheephead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9A5EE-FE55-429E-8B68-108724BC7B82}"/>
              </a:ext>
            </a:extLst>
          </p:cNvPr>
          <p:cNvSpPr txBox="1"/>
          <p:nvPr/>
        </p:nvSpPr>
        <p:spPr>
          <a:xfrm>
            <a:off x="7515732" y="4944493"/>
            <a:ext cx="15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Male </a:t>
            </a:r>
            <a:r>
              <a:rPr lang="en-US" dirty="0" err="1"/>
              <a:t>sheephead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F5046-F7A7-46B7-8CE7-1F08DC1142B5}"/>
              </a:ext>
            </a:extLst>
          </p:cNvPr>
          <p:cNvSpPr txBox="1"/>
          <p:nvPr/>
        </p:nvSpPr>
        <p:spPr>
          <a:xfrm>
            <a:off x="6889897" y="3320480"/>
            <a:ext cx="214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Female </a:t>
            </a:r>
            <a:r>
              <a:rPr lang="en-US" dirty="0" err="1"/>
              <a:t>sheephead</a:t>
            </a:r>
            <a:r>
              <a:rPr lang="en-US" dirty="0"/>
              <a:t> transitioning to male</a:t>
            </a:r>
          </a:p>
        </p:txBody>
      </p:sp>
    </p:spTree>
    <p:extLst>
      <p:ext uri="{BB962C8B-B14F-4D97-AF65-F5344CB8AC3E}">
        <p14:creationId xmlns:p14="http://schemas.microsoft.com/office/powerpoint/2010/main" val="1318538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dahoafs.org/images/fish.php?id=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158" y="4316331"/>
            <a:ext cx="4379241" cy="185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213131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Rockfish and Sculpin</a:t>
            </a:r>
            <a:endParaRPr lang="en-US" sz="2800" dirty="0"/>
          </a:p>
          <a:p>
            <a:r>
              <a:rPr lang="en-US" dirty="0"/>
              <a:t>Bony ridge/spines on _______</a:t>
            </a:r>
          </a:p>
          <a:p>
            <a:r>
              <a:rPr lang="en-US" dirty="0"/>
              <a:t>Most have spines on head</a:t>
            </a:r>
          </a:p>
          <a:p>
            <a:r>
              <a:rPr lang="en-US" dirty="0"/>
              <a:t>Round pectoral and caudal fins</a:t>
            </a:r>
          </a:p>
          <a:p>
            <a:r>
              <a:rPr lang="en-US" dirty="0"/>
              <a:t>Carnivorous</a:t>
            </a:r>
          </a:p>
          <a:p>
            <a:r>
              <a:rPr lang="en-US" dirty="0"/>
              <a:t>Live near bottom</a:t>
            </a:r>
          </a:p>
          <a:p>
            <a:r>
              <a:rPr lang="en-US" dirty="0"/>
              <a:t>Long lived</a:t>
            </a:r>
          </a:p>
        </p:txBody>
      </p:sp>
      <p:pic>
        <p:nvPicPr>
          <p:cNvPr id="1026" name="Picture 2" descr="http://www.fishbase.org/images/species/Sefas_u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4" y="1350632"/>
            <a:ext cx="5179520" cy="28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1724" y="3772797"/>
            <a:ext cx="23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Spines on cheek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539775" y="3268717"/>
            <a:ext cx="164308" cy="4374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saintpetersblog.com/wp-content/uploads/2015/07/lionf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02" y="4260605"/>
            <a:ext cx="3290942" cy="19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8EA157D-95A0-406A-9D89-7F85DDAAE287}"/>
              </a:ext>
            </a:extLst>
          </p:cNvPr>
          <p:cNvSpPr txBox="1">
            <a:spLocks/>
          </p:cNvSpPr>
          <p:nvPr/>
        </p:nvSpPr>
        <p:spPr>
          <a:xfrm>
            <a:off x="252248" y="116618"/>
            <a:ext cx="12143575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/>
              <a:t>Spiny-rayed Fishes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36874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40221"/>
            <a:ext cx="6036860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Flatfishes (flounders, soles, halibut)</a:t>
            </a:r>
          </a:p>
          <a:p>
            <a:r>
              <a:rPr lang="en-US" b="1" dirty="0"/>
              <a:t>_____________</a:t>
            </a:r>
            <a:r>
              <a:rPr lang="en-US" dirty="0"/>
              <a:t> symmetric larvae metamorphose into flat formed adults</a:t>
            </a:r>
          </a:p>
          <a:p>
            <a:pPr lvl="1"/>
            <a:r>
              <a:rPr lang="en-US" dirty="0"/>
              <a:t>Left-eyed or right-eyed</a:t>
            </a:r>
          </a:p>
          <a:p>
            <a:r>
              <a:rPr lang="en-US" dirty="0"/>
              <a:t>Benthic carnivores</a:t>
            </a:r>
          </a:p>
          <a:p>
            <a:pPr lvl="1"/>
            <a:r>
              <a:rPr lang="en-US" dirty="0"/>
              <a:t>Camouflaged</a:t>
            </a:r>
          </a:p>
          <a:p>
            <a:r>
              <a:rPr lang="en-US" dirty="0"/>
              <a:t>Commercially important</a:t>
            </a:r>
          </a:p>
        </p:txBody>
      </p:sp>
      <p:pic>
        <p:nvPicPr>
          <p:cNvPr id="2052" name="Picture 4" descr="http://digitalcollections.stlawu.edu/sites/default/files/imagecache/960/item-images/xlm_microscopy_schreiber_02-summer-flounder_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42" y="1221935"/>
            <a:ext cx="2725878" cy="29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ifish.net/gallery/data/500/JustinParker4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27" y="2689933"/>
            <a:ext cx="2409692" cy="36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cademic.reed.edu/biology/courses/BIO342/2014_syllabus/2014_WEBSITES/ngemwebsite/images/AnimalCamo/a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42" y="4268617"/>
            <a:ext cx="2728858" cy="20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9CC6CF-606D-4782-BB1B-088BDC26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20650"/>
            <a:ext cx="11717337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2244988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9222" y="1240221"/>
            <a:ext cx="605025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Triggerfish, Pufferfish, </a:t>
            </a:r>
            <a:r>
              <a:rPr lang="en-US" sz="2800" b="1" dirty="0" err="1"/>
              <a:t>Mola</a:t>
            </a:r>
            <a:r>
              <a:rPr lang="en-US" sz="2800" b="1" dirty="0"/>
              <a:t> </a:t>
            </a:r>
            <a:r>
              <a:rPr lang="en-US" sz="2800" b="1" dirty="0" err="1"/>
              <a:t>Mola</a:t>
            </a:r>
            <a:endParaRPr lang="en-US" sz="2800" b="1" dirty="0"/>
          </a:p>
          <a:p>
            <a:r>
              <a:rPr lang="en-US" dirty="0"/>
              <a:t>Teeth in the outer jaws</a:t>
            </a:r>
          </a:p>
          <a:p>
            <a:pPr lvl="1"/>
            <a:r>
              <a:rPr lang="en-US" dirty="0"/>
              <a:t>Derived from jaw bone (not true teeth)</a:t>
            </a:r>
          </a:p>
          <a:p>
            <a:pPr lvl="1"/>
            <a:r>
              <a:rPr lang="en-US" dirty="0"/>
              <a:t>Four in some pufferfish</a:t>
            </a:r>
          </a:p>
          <a:p>
            <a:r>
              <a:rPr lang="en-US" dirty="0"/>
              <a:t>Mostly tropical reefs</a:t>
            </a:r>
          </a:p>
          <a:p>
            <a:r>
              <a:rPr lang="en-US" dirty="0"/>
              <a:t>Often eat animals inaccessible                   to other fishes</a:t>
            </a:r>
          </a:p>
          <a:p>
            <a:pPr lvl="1"/>
            <a:r>
              <a:rPr lang="en-US" dirty="0"/>
              <a:t>Sponges, sea jellies, sea urchins, corals</a:t>
            </a:r>
          </a:p>
          <a:p>
            <a:r>
              <a:rPr lang="en-US" dirty="0" err="1"/>
              <a:t>Mola</a:t>
            </a:r>
            <a:r>
              <a:rPr lang="en-US" dirty="0"/>
              <a:t> </a:t>
            </a:r>
            <a:r>
              <a:rPr lang="en-US" dirty="0" err="1"/>
              <a:t>mola’s</a:t>
            </a:r>
            <a:r>
              <a:rPr lang="en-US" dirty="0"/>
              <a:t> can have &gt;300,000,000 eggs!</a:t>
            </a:r>
          </a:p>
          <a:p>
            <a:endParaRPr lang="en-US" dirty="0"/>
          </a:p>
        </p:txBody>
      </p:sp>
      <p:pic>
        <p:nvPicPr>
          <p:cNvPr id="1026" name="Picture 2" descr="http://www.snorkelingpattaya.com/images/gallery/giant-puffer-f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01" y="1240221"/>
            <a:ext cx="2884824" cy="21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quariumdomain.com/images/fish_marine/clownTriggerfis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66" y="2369713"/>
            <a:ext cx="2634620" cy="21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dailymail.co.uk/i/pix/2015/03/19/26CAB77A00000578-0-image-a-52_14267664871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36" y="3852910"/>
            <a:ext cx="3189187" cy="24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D1B7D3-8C4B-4D50-8AEF-40C4B2D8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20650"/>
            <a:ext cx="11717337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4162095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17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Silversides (Topsmelt, Grunion)</a:t>
            </a:r>
          </a:p>
          <a:p>
            <a:r>
              <a:rPr lang="en-US" sz="2800" dirty="0"/>
              <a:t>Two separate dorsal fins are common</a:t>
            </a:r>
          </a:p>
          <a:p>
            <a:r>
              <a:rPr lang="en-US" sz="2800" dirty="0"/>
              <a:t>Single spine on anal fin</a:t>
            </a:r>
          </a:p>
          <a:p>
            <a:r>
              <a:rPr lang="en-US" sz="2800" dirty="0"/>
              <a:t>Weak or absent lateral line</a:t>
            </a:r>
          </a:p>
          <a:p>
            <a:r>
              <a:rPr lang="en-US" sz="2800" dirty="0"/>
              <a:t>Surface-dwelling fish</a:t>
            </a:r>
          </a:p>
          <a:p>
            <a:r>
              <a:rPr lang="en-US" sz="2800" b="1" dirty="0"/>
              <a:t>______________</a:t>
            </a:r>
            <a:r>
              <a:rPr lang="en-US" sz="2800" dirty="0"/>
              <a:t> in grunion</a:t>
            </a:r>
          </a:p>
        </p:txBody>
      </p:sp>
      <p:pic>
        <p:nvPicPr>
          <p:cNvPr id="1026" name="Picture 2" descr="http://www.monkeyfacenews.com/.a/6a0120a5c94e03970b0167632a568a970b-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97" y="1466850"/>
            <a:ext cx="5916327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91550" y="12192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dorsal fins</a:t>
            </a: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9144001" y="1588532"/>
            <a:ext cx="271462" cy="3238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558479" y="1609904"/>
            <a:ext cx="268939" cy="2811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media.independent.com/img/croppedphotos/2013/02/25/grunion2_t479.jpg?ad14627618f647f3902aa65ed5ac8237c798b1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941192"/>
            <a:ext cx="3267075" cy="23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4.bp.blogspot.com/-IeMYSVHHbTE/TbYcFcfyJrI/AAAAAAAABUw/h9ek4Q6eZFM/s1600/ming2007-large%2Bgrunion%2Br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4" y="3657600"/>
            <a:ext cx="3356191" cy="25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1EEC6-285A-4B15-9F31-CFE22FC8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52400"/>
            <a:ext cx="11953875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Spiny-rayed Fishes</a:t>
            </a:r>
          </a:p>
        </p:txBody>
      </p:sp>
    </p:spTree>
    <p:extLst>
      <p:ext uri="{BB962C8B-B14F-4D97-AF65-F5344CB8AC3E}">
        <p14:creationId xmlns:p14="http://schemas.microsoft.com/office/powerpoint/2010/main" val="222634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CBA20F-CF4A-411D-B2A3-86CB02F0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Respiration in Fishes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1E6D20-AE20-4506-9F79-AF11935CCC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8000" y="4309702"/>
            <a:ext cx="5350933" cy="181169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Most cartilaginous fish must swim </a:t>
            </a:r>
            <a:r>
              <a:rPr lang="en-US" sz="2800" b="1" dirty="0"/>
              <a:t>____________</a:t>
            </a:r>
            <a:r>
              <a:rPr lang="en-US" sz="2800" dirty="0"/>
              <a:t> to force water through their mouth and over their gills</a:t>
            </a:r>
          </a:p>
          <a:p>
            <a:pPr lvl="1"/>
            <a:r>
              <a:rPr lang="en-US" sz="2500" dirty="0"/>
              <a:t>Skates and rays that live on the bottom can take in water through the spiracle while buried in the sandy bottom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64419B2-FA39-4D53-87FC-DFACA74B622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858933" y="4362247"/>
            <a:ext cx="5994401" cy="1903087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Most bony fish draw water into the buccal (mouth) cavity while the opercula are closed, then the fish close their mouth and contract their pharynx, forcing water across their gills</a:t>
            </a:r>
          </a:p>
          <a:p>
            <a:pPr lvl="1"/>
            <a:r>
              <a:rPr lang="en-US" sz="2500" dirty="0"/>
              <a:t>Most bony fish do not need to constantly swim to perform gas exchange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B1DA8B-6338-4C6D-B3CD-3BAE0C7B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9" y="1159934"/>
            <a:ext cx="9474202" cy="32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32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8498D-31B6-449C-AB25-1EEC3718C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50802"/>
            <a:ext cx="9450260" cy="66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1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Sharks are the only fish with a cartilaginous 			     skeleton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Water moves across the gills moving in the 	  		     opposite direction of the blood flow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of False: All fish use gills to breath</a:t>
            </a:r>
          </a:p>
        </p:txBody>
      </p:sp>
    </p:spTree>
    <p:extLst>
      <p:ext uri="{BB962C8B-B14F-4D97-AF65-F5344CB8AC3E}">
        <p14:creationId xmlns:p14="http://schemas.microsoft.com/office/powerpoint/2010/main" val="1198074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229474" cy="493776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Which of the following reproductive strategies involve the mother depositing unfertilized eggs, which are then fertilized externally by the male?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sz="3200" dirty="0"/>
              <a:t>a. </a:t>
            </a:r>
            <a:r>
              <a:rPr lang="en-US" sz="3200" dirty="0" err="1"/>
              <a:t>Ovulparity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	b. Oviparity</a:t>
            </a:r>
          </a:p>
          <a:p>
            <a:pPr marL="0" indent="0">
              <a:buNone/>
            </a:pPr>
            <a:r>
              <a:rPr lang="en-US" sz="3200" dirty="0"/>
              <a:t>				c. Ovoviviparous</a:t>
            </a:r>
          </a:p>
          <a:p>
            <a:pPr marL="0" indent="0">
              <a:buNone/>
            </a:pPr>
            <a:r>
              <a:rPr lang="en-US" sz="3200" dirty="0"/>
              <a:t>				d. </a:t>
            </a:r>
            <a:r>
              <a:rPr lang="en-US" sz="3200" dirty="0" err="1"/>
              <a:t>Viviparious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6236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fish are characterized by the presence of a Weberian apparatus? </a:t>
            </a:r>
          </a:p>
          <a:p>
            <a:pPr marL="0" indent="0">
              <a:buNone/>
            </a:pPr>
            <a:r>
              <a:rPr lang="en-US" sz="3200" dirty="0"/>
              <a:t>			</a:t>
            </a:r>
          </a:p>
          <a:p>
            <a:pPr marL="0" indent="0">
              <a:buNone/>
            </a:pPr>
            <a:r>
              <a:rPr lang="en-US" sz="3200" dirty="0"/>
              <a:t>			a. Sharks and Rays</a:t>
            </a:r>
          </a:p>
          <a:p>
            <a:pPr marL="0" indent="0">
              <a:buNone/>
            </a:pPr>
            <a:r>
              <a:rPr lang="en-US" sz="3200" dirty="0"/>
              <a:t>			b. Tuna and Mackerel</a:t>
            </a:r>
          </a:p>
          <a:p>
            <a:pPr marL="0" indent="0">
              <a:buNone/>
            </a:pPr>
            <a:r>
              <a:rPr lang="en-US" sz="3200" dirty="0"/>
              <a:t>			c. Sardines and Anchovies</a:t>
            </a:r>
          </a:p>
          <a:p>
            <a:pPr marL="0" indent="0">
              <a:buNone/>
            </a:pPr>
            <a:r>
              <a:rPr lang="en-US" sz="3200" dirty="0"/>
              <a:t>			d. Dragonfish and Hatchet fish</a:t>
            </a:r>
          </a:p>
          <a:p>
            <a:pPr marL="0" indent="0">
              <a:buNone/>
            </a:pPr>
            <a:r>
              <a:rPr lang="en-US" sz="3200" dirty="0"/>
              <a:t>			e. Carp and </a:t>
            </a:r>
            <a:r>
              <a:rPr lang="en-US" sz="3200" dirty="0" err="1"/>
              <a:t>Pirannha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568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u="sng" dirty="0"/>
              <a:t>not</a:t>
            </a:r>
            <a:r>
              <a:rPr lang="en-US" sz="3200" dirty="0"/>
              <a:t> one of the derived traits found in spiny-rayed fishes?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Ascending process</a:t>
            </a:r>
          </a:p>
          <a:p>
            <a:pPr marL="0" indent="0">
              <a:buNone/>
            </a:pPr>
            <a:r>
              <a:rPr lang="en-US" sz="3200" dirty="0"/>
              <a:t>		b. Spiny rays on dorsal fin</a:t>
            </a:r>
          </a:p>
          <a:p>
            <a:pPr marL="0" indent="0">
              <a:buNone/>
            </a:pPr>
            <a:r>
              <a:rPr lang="en-US" sz="3200" dirty="0"/>
              <a:t>		c. Ear to gas bladder connection</a:t>
            </a:r>
          </a:p>
          <a:p>
            <a:pPr marL="0" indent="0">
              <a:buNone/>
            </a:pPr>
            <a:r>
              <a:rPr lang="en-US" sz="3200" dirty="0"/>
              <a:t>		d. Pelvic girdle attached to pectoral girdle</a:t>
            </a:r>
          </a:p>
        </p:txBody>
      </p:sp>
    </p:spTree>
    <p:extLst>
      <p:ext uri="{BB962C8B-B14F-4D97-AF65-F5344CB8AC3E}">
        <p14:creationId xmlns:p14="http://schemas.microsoft.com/office/powerpoint/2010/main" val="119481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7BAC-3DA0-4AFF-AF95-1386048B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Fish Circulatory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C2333-22C4-4093-A798-E506B0253B8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06967" y="1253067"/>
            <a:ext cx="11036300" cy="1727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Fish have a </a:t>
            </a:r>
            <a:r>
              <a:rPr lang="en-US" b="1" dirty="0"/>
              <a:t>_______________</a:t>
            </a:r>
            <a:r>
              <a:rPr lang="en-US" dirty="0"/>
              <a:t> heart (one atrium and one ventricle) and single circuit circulatory system. </a:t>
            </a:r>
          </a:p>
          <a:p>
            <a:r>
              <a:rPr lang="en-US" dirty="0"/>
              <a:t>Birds and mammals have a four chambered heart (two atria and two ventricles) and a double circuit circulatory system.</a:t>
            </a:r>
          </a:p>
          <a:p>
            <a:pPr lvl="1"/>
            <a:r>
              <a:rPr lang="en-US" dirty="0"/>
              <a:t>Increased </a:t>
            </a:r>
            <a:r>
              <a:rPr lang="en-US" b="1" dirty="0"/>
              <a:t>_________________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E11A61-C189-42B0-A32D-7712F3FD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426" y="2980267"/>
            <a:ext cx="5946307" cy="330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893A4-0302-4204-AC25-DDE277B19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7" y="3321310"/>
            <a:ext cx="5410414" cy="26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Osmoregulation in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143000"/>
            <a:ext cx="11357811" cy="50139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Osmoconformers</a:t>
            </a:r>
            <a:r>
              <a:rPr lang="en-US" dirty="0"/>
              <a:t>: isotonic (same solute concentration) to surrounding water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Most marine invertebrates</a:t>
            </a:r>
          </a:p>
          <a:p>
            <a:pPr>
              <a:spcBef>
                <a:spcPts val="0"/>
              </a:spcBef>
            </a:pPr>
            <a:r>
              <a:rPr lang="en-US" b="1" u="sng" dirty="0"/>
              <a:t>___________________</a:t>
            </a:r>
            <a:r>
              <a:rPr lang="en-US" dirty="0"/>
              <a:t>: actively regulate body osmolarity (solute concentration)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Most fish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5848" y="6307880"/>
            <a:ext cx="2166152" cy="47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3207" y="6188032"/>
            <a:ext cx="2077080" cy="47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https://classconnection.s3.amazonaws.com/193/flashcards/1242193/jpg/osmotic_challenges_1334588779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47" y="2805344"/>
            <a:ext cx="8154578" cy="38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2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6EE2-31C9-48A0-9049-1D0220E5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Osmoregulation in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5B274-2B69-4160-A9BE-6FE8F8C2E1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036860" cy="4994786"/>
          </a:xfrm>
        </p:spPr>
        <p:txBody>
          <a:bodyPr>
            <a:normAutofit/>
          </a:bodyPr>
          <a:lstStyle/>
          <a:p>
            <a:r>
              <a:rPr lang="en-US" sz="2800" dirty="0"/>
              <a:t>The cells of freshwater fish are </a:t>
            </a:r>
            <a:r>
              <a:rPr lang="en-US" sz="2800" b="1" dirty="0"/>
              <a:t>_________</a:t>
            </a:r>
            <a:r>
              <a:rPr lang="en-US" sz="2800" dirty="0"/>
              <a:t> to the surrounding fresh water so freshwater fish are constantly gaining water and must excrete large volumes of water</a:t>
            </a:r>
          </a:p>
          <a:p>
            <a:endParaRPr lang="en-US" sz="2800" dirty="0"/>
          </a:p>
          <a:p>
            <a:r>
              <a:rPr lang="en-US" sz="2800" dirty="0"/>
              <a:t>The cells of marine fish are </a:t>
            </a:r>
            <a:r>
              <a:rPr lang="en-US" sz="2800" b="1" dirty="0"/>
              <a:t>________</a:t>
            </a:r>
            <a:r>
              <a:rPr lang="en-US" sz="2800" dirty="0"/>
              <a:t> to the surrounding salt water so marine fish are constantly losing water and must drink seawater to replace lost 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AD712-E126-4750-A4DE-F317C873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0" y="1242144"/>
            <a:ext cx="3286125" cy="2474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852BB-2759-4B1B-A7F4-810131FC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3816151"/>
            <a:ext cx="3602649" cy="2474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66149-E358-4B93-9A70-A8B1038A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143" y="3429000"/>
            <a:ext cx="857250" cy="1114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F0212-2816-46A3-B3A5-6BE5B23B779E}"/>
              </a:ext>
            </a:extLst>
          </p:cNvPr>
          <p:cNvSpPr txBox="1"/>
          <p:nvPr/>
        </p:nvSpPr>
        <p:spPr>
          <a:xfrm>
            <a:off x="10197264" y="1227585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Freshwater fish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97D94-2335-4B46-BD79-BB8E15342F6D}"/>
              </a:ext>
            </a:extLst>
          </p:cNvPr>
          <p:cNvSpPr txBox="1"/>
          <p:nvPr/>
        </p:nvSpPr>
        <p:spPr>
          <a:xfrm>
            <a:off x="7407191" y="596652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Marine fish</a:t>
            </a:r>
          </a:p>
        </p:txBody>
      </p:sp>
    </p:spTree>
    <p:extLst>
      <p:ext uri="{BB962C8B-B14F-4D97-AF65-F5344CB8AC3E}">
        <p14:creationId xmlns:p14="http://schemas.microsoft.com/office/powerpoint/2010/main" val="3948987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8808</TotalTime>
  <Words>2713</Words>
  <Application>Microsoft Office PowerPoint</Application>
  <PresentationFormat>Widescreen</PresentationFormat>
  <Paragraphs>526</Paragraphs>
  <Slides>64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Bookman Old Style</vt:lpstr>
      <vt:lpstr>Calibri</vt:lpstr>
      <vt:lpstr>Gill Sans MT</vt:lpstr>
      <vt:lpstr>Tahoma</vt:lpstr>
      <vt:lpstr>Wingdings</vt:lpstr>
      <vt:lpstr>Wingdings 3</vt:lpstr>
      <vt:lpstr>Origin</vt:lpstr>
      <vt:lpstr>Marine Fishes</vt:lpstr>
      <vt:lpstr>Introduction to Fishes</vt:lpstr>
      <vt:lpstr>Diversity of Fishes</vt:lpstr>
      <vt:lpstr>Major Groups of Fishes</vt:lpstr>
      <vt:lpstr>Respiration in Fishes</vt:lpstr>
      <vt:lpstr>Respiration in Fishes</vt:lpstr>
      <vt:lpstr>Fish Circulatory System</vt:lpstr>
      <vt:lpstr>Osmoregulation in Fish</vt:lpstr>
      <vt:lpstr>Osmoregulation in Fish</vt:lpstr>
      <vt:lpstr>Osmoregulation in Fish</vt:lpstr>
      <vt:lpstr>Modes of Reproduction</vt:lpstr>
      <vt:lpstr>Agnatha </vt:lpstr>
      <vt:lpstr>Hagfish Slime</vt:lpstr>
      <vt:lpstr>Agnatha </vt:lpstr>
      <vt:lpstr>Evolution of Jaws </vt:lpstr>
      <vt:lpstr>Class Chondrichthyes (kon-DRIK-thee-EEZ)</vt:lpstr>
      <vt:lpstr>Class Chondrichthyes </vt:lpstr>
      <vt:lpstr>Class Chondrichthyes, Subclass Elasmobranchii</vt:lpstr>
      <vt:lpstr>Distribution of Sharks in the Ocean</vt:lpstr>
      <vt:lpstr>Anatomy of a Shark</vt:lpstr>
      <vt:lpstr>Chondrichthyes Reproduction</vt:lpstr>
      <vt:lpstr>Ampullae of Lorenzini</vt:lpstr>
      <vt:lpstr>Endothermy in Fish</vt:lpstr>
      <vt:lpstr>Class Chondrichthyes, Subclass Elasmobranchii</vt:lpstr>
      <vt:lpstr>Class Chondrichthyes, Subclass Holocephali</vt:lpstr>
      <vt:lpstr>Osteichthyes (AH-stee-IK-thee-eez) </vt:lpstr>
      <vt:lpstr>External Anatomy of a Bony Fish</vt:lpstr>
      <vt:lpstr>Modified Fins</vt:lpstr>
      <vt:lpstr>Lateral Line</vt:lpstr>
      <vt:lpstr>Coloration in Fish</vt:lpstr>
      <vt:lpstr>Internal Anatomy of a Bony Fish</vt:lpstr>
      <vt:lpstr>Differences Between Cartilaginous Fish and Bony Fish</vt:lpstr>
      <vt:lpstr>Differences Between Cartilaginous Fish and Bony Fish</vt:lpstr>
      <vt:lpstr>Locomotion in Fish</vt:lpstr>
      <vt:lpstr>Fish Body Shape</vt:lpstr>
      <vt:lpstr>Fish Behavior</vt:lpstr>
      <vt:lpstr>Class Sarcopterygii – Lobed Finned Fishes</vt:lpstr>
      <vt:lpstr>Class Sarcopterygii – Lobed Finned Fishes</vt:lpstr>
      <vt:lpstr>Class Actinopterygii – Ray Finned Fishes</vt:lpstr>
      <vt:lpstr>Class Actinopterygii – Teleost Fishes</vt:lpstr>
      <vt:lpstr>Jaw Protrusion in Teleost's</vt:lpstr>
      <vt:lpstr>Class Actinopterygii</vt:lpstr>
      <vt:lpstr>Class Actinopterygii</vt:lpstr>
      <vt:lpstr>Class Actinopterygii</vt:lpstr>
      <vt:lpstr>Class Actinopterygii</vt:lpstr>
      <vt:lpstr>Class Actinopterygii</vt:lpstr>
      <vt:lpstr>Class Actinopterygii</vt:lpstr>
      <vt:lpstr>Class Actinopterygii</vt:lpstr>
      <vt:lpstr>Class: Actinopterygii</vt:lpstr>
      <vt:lpstr>Spiny-rayed Fishes</vt:lpstr>
      <vt:lpstr>PowerPoint Presentation</vt:lpstr>
      <vt:lpstr>Spiny-rayed Fishes</vt:lpstr>
      <vt:lpstr>Spiny-rayed Fishes</vt:lpstr>
      <vt:lpstr>Spiny-rayed Fishes</vt:lpstr>
      <vt:lpstr>Spiny-rayed Fishes</vt:lpstr>
      <vt:lpstr>PowerPoint Presentation</vt:lpstr>
      <vt:lpstr>Spiny-rayed Fishes</vt:lpstr>
      <vt:lpstr>Spiny-rayed Fishes</vt:lpstr>
      <vt:lpstr>Spiny-rayed Fishes</vt:lpstr>
      <vt:lpstr>PowerPoint Presentation</vt:lpstr>
      <vt:lpstr>Check Your Understanding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of Fishes</dc:title>
  <dc:creator>Tyler Flisik</dc:creator>
  <cp:lastModifiedBy>Tyler Flisik</cp:lastModifiedBy>
  <cp:revision>309</cp:revision>
  <dcterms:created xsi:type="dcterms:W3CDTF">2015-08-03T20:08:05Z</dcterms:created>
  <dcterms:modified xsi:type="dcterms:W3CDTF">2018-04-17T00:03:59Z</dcterms:modified>
</cp:coreProperties>
</file>