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9"/>
  </p:notesMasterIdLst>
  <p:handoutMasterIdLst>
    <p:handoutMasterId r:id="rId40"/>
  </p:handoutMasterIdLst>
  <p:sldIdLst>
    <p:sldId id="293" r:id="rId2"/>
    <p:sldId id="292" r:id="rId3"/>
    <p:sldId id="268" r:id="rId4"/>
    <p:sldId id="284" r:id="rId5"/>
    <p:sldId id="286" r:id="rId6"/>
    <p:sldId id="287" r:id="rId7"/>
    <p:sldId id="289" r:id="rId8"/>
    <p:sldId id="280" r:id="rId9"/>
    <p:sldId id="288" r:id="rId10"/>
    <p:sldId id="285" r:id="rId11"/>
    <p:sldId id="282" r:id="rId12"/>
    <p:sldId id="283" r:id="rId13"/>
    <p:sldId id="258" r:id="rId14"/>
    <p:sldId id="296" r:id="rId15"/>
    <p:sldId id="301" r:id="rId16"/>
    <p:sldId id="261" r:id="rId17"/>
    <p:sldId id="297" r:id="rId18"/>
    <p:sldId id="265" r:id="rId19"/>
    <p:sldId id="269" r:id="rId20"/>
    <p:sldId id="272" r:id="rId21"/>
    <p:sldId id="271" r:id="rId22"/>
    <p:sldId id="270" r:id="rId23"/>
    <p:sldId id="274" r:id="rId24"/>
    <p:sldId id="306" r:id="rId25"/>
    <p:sldId id="295" r:id="rId26"/>
    <p:sldId id="273" r:id="rId27"/>
    <p:sldId id="308" r:id="rId28"/>
    <p:sldId id="307" r:id="rId29"/>
    <p:sldId id="311" r:id="rId30"/>
    <p:sldId id="310" r:id="rId31"/>
    <p:sldId id="263" r:id="rId32"/>
    <p:sldId id="262" r:id="rId33"/>
    <p:sldId id="275" r:id="rId34"/>
    <p:sldId id="291" r:id="rId35"/>
    <p:sldId id="294" r:id="rId36"/>
    <p:sldId id="315" r:id="rId37"/>
    <p:sldId id="316" r:id="rId38"/>
  </p:sldIdLst>
  <p:sldSz cx="12192000" cy="6858000"/>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41" autoAdjust="0"/>
    <p:restoredTop sz="86674" autoAdjust="0"/>
  </p:normalViewPr>
  <p:slideViewPr>
    <p:cSldViewPr>
      <p:cViewPr varScale="1">
        <p:scale>
          <a:sx n="94" d="100"/>
          <a:sy n="94" d="100"/>
        </p:scale>
        <p:origin x="90" y="192"/>
      </p:cViewPr>
      <p:guideLst>
        <p:guide orient="horz" pos="2160"/>
        <p:guide pos="3840"/>
      </p:guideLst>
    </p:cSldViewPr>
  </p:slideViewPr>
  <p:outlineViewPr>
    <p:cViewPr>
      <p:scale>
        <a:sx n="33" d="100"/>
        <a:sy n="33" d="100"/>
      </p:scale>
      <p:origin x="206"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a:solidFill>
                  <a:schemeClr val="tx1"/>
                </a:solidFill>
              </a:rPr>
              <a:t>Plant growth under natural and florescent lighting</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v>Florescent</c:v>
          </c:tx>
          <c:spPr>
            <a:solidFill>
              <a:schemeClr val="accent1"/>
            </a:solidFill>
            <a:ln>
              <a:noFill/>
            </a:ln>
            <a:effectLst/>
          </c:spPr>
          <c:invertIfNegative val="0"/>
          <c:val>
            <c:numRef>
              <c:f>Sheet1!$B$2:$B$11</c:f>
              <c:numCache>
                <c:formatCode>General</c:formatCode>
                <c:ptCount val="10"/>
                <c:pt idx="0">
                  <c:v>15</c:v>
                </c:pt>
                <c:pt idx="1">
                  <c:v>11</c:v>
                </c:pt>
                <c:pt idx="2">
                  <c:v>13</c:v>
                </c:pt>
                <c:pt idx="3">
                  <c:v>18</c:v>
                </c:pt>
                <c:pt idx="4">
                  <c:v>9</c:v>
                </c:pt>
                <c:pt idx="5">
                  <c:v>7</c:v>
                </c:pt>
                <c:pt idx="6">
                  <c:v>14</c:v>
                </c:pt>
                <c:pt idx="7">
                  <c:v>17</c:v>
                </c:pt>
                <c:pt idx="8">
                  <c:v>15</c:v>
                </c:pt>
                <c:pt idx="9">
                  <c:v>11</c:v>
                </c:pt>
              </c:numCache>
            </c:numRef>
          </c:val>
          <c:extLst>
            <c:ext xmlns:c16="http://schemas.microsoft.com/office/drawing/2014/chart" uri="{C3380CC4-5D6E-409C-BE32-E72D297353CC}">
              <c16:uniqueId val="{00000000-806E-4350-B9D0-204AA6ACE9A4}"/>
            </c:ext>
          </c:extLst>
        </c:ser>
        <c:ser>
          <c:idx val="1"/>
          <c:order val="1"/>
          <c:tx>
            <c:v>Natural</c:v>
          </c:tx>
          <c:spPr>
            <a:solidFill>
              <a:schemeClr val="accent2"/>
            </a:solidFill>
            <a:ln>
              <a:noFill/>
            </a:ln>
            <a:effectLst/>
          </c:spPr>
          <c:invertIfNegative val="0"/>
          <c:val>
            <c:numRef>
              <c:f>Sheet1!$C$2:$C$11</c:f>
              <c:numCache>
                <c:formatCode>General</c:formatCode>
                <c:ptCount val="10"/>
                <c:pt idx="0">
                  <c:v>13</c:v>
                </c:pt>
                <c:pt idx="1">
                  <c:v>18</c:v>
                </c:pt>
                <c:pt idx="2">
                  <c:v>16</c:v>
                </c:pt>
                <c:pt idx="3">
                  <c:v>18</c:v>
                </c:pt>
                <c:pt idx="4">
                  <c:v>22</c:v>
                </c:pt>
                <c:pt idx="5">
                  <c:v>14</c:v>
                </c:pt>
                <c:pt idx="6">
                  <c:v>23</c:v>
                </c:pt>
                <c:pt idx="7">
                  <c:v>15</c:v>
                </c:pt>
                <c:pt idx="8">
                  <c:v>21</c:v>
                </c:pt>
                <c:pt idx="9">
                  <c:v>20</c:v>
                </c:pt>
              </c:numCache>
            </c:numRef>
          </c:val>
          <c:extLst>
            <c:ext xmlns:c16="http://schemas.microsoft.com/office/drawing/2014/chart" uri="{C3380CC4-5D6E-409C-BE32-E72D297353CC}">
              <c16:uniqueId val="{00000001-806E-4350-B9D0-204AA6ACE9A4}"/>
            </c:ext>
          </c:extLst>
        </c:ser>
        <c:dLbls>
          <c:showLegendKey val="0"/>
          <c:showVal val="0"/>
          <c:showCatName val="0"/>
          <c:showSerName val="0"/>
          <c:showPercent val="0"/>
          <c:showBubbleSize val="0"/>
        </c:dLbls>
        <c:gapWidth val="219"/>
        <c:overlap val="-27"/>
        <c:axId val="421458224"/>
        <c:axId val="421458552"/>
      </c:barChart>
      <c:catAx>
        <c:axId val="421458224"/>
        <c:scaling>
          <c:orientation val="minMax"/>
        </c:scaling>
        <c:delete val="0"/>
        <c:axPos val="b"/>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21458552"/>
        <c:crosses val="autoZero"/>
        <c:auto val="1"/>
        <c:lblAlgn val="ctr"/>
        <c:lblOffset val="100"/>
        <c:noMultiLvlLbl val="0"/>
      </c:catAx>
      <c:valAx>
        <c:axId val="42145855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21458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Plant growth</a:t>
            </a:r>
            <a:r>
              <a:rPr lang="en-US" baseline="0"/>
              <a:t> under natural and florescent lighting</a:t>
            </a:r>
            <a:endParaRPr lang="en-US"/>
          </a:p>
        </c:rich>
      </c:tx>
      <c:layout>
        <c:manualLayout>
          <c:xMode val="edge"/>
          <c:yMode val="edge"/>
          <c:x val="0.17511882346228461"/>
          <c:y val="5.6603787600601099E-2"/>
        </c:manualLayout>
      </c:layout>
      <c:overlay val="0"/>
    </c:title>
    <c:autoTitleDeleted val="0"/>
    <c:plotArea>
      <c:layout>
        <c:manualLayout>
          <c:layoutTarget val="inner"/>
          <c:xMode val="edge"/>
          <c:yMode val="edge"/>
          <c:x val="0.1771427744326077"/>
          <c:y val="0.2572390348796762"/>
          <c:w val="0.77981627296587919"/>
          <c:h val="0.61876011112646012"/>
        </c:manualLayout>
      </c:layout>
      <c:barChart>
        <c:barDir val="col"/>
        <c:grouping val="clustered"/>
        <c:varyColors val="0"/>
        <c:dLbls>
          <c:showLegendKey val="0"/>
          <c:showVal val="0"/>
          <c:showCatName val="0"/>
          <c:showSerName val="0"/>
          <c:showPercent val="0"/>
          <c:showBubbleSize val="0"/>
        </c:dLbls>
        <c:gapWidth val="150"/>
        <c:axId val="172264976"/>
        <c:axId val="172265368"/>
      </c:barChart>
      <c:catAx>
        <c:axId val="172264976"/>
        <c:scaling>
          <c:orientation val="minMax"/>
        </c:scaling>
        <c:delete val="0"/>
        <c:axPos val="b"/>
        <c:numFmt formatCode="General" sourceLinked="0"/>
        <c:majorTickMark val="out"/>
        <c:minorTickMark val="none"/>
        <c:tickLblPos val="nextTo"/>
        <c:txPr>
          <a:bodyPr/>
          <a:lstStyle/>
          <a:p>
            <a:pPr>
              <a:defRPr sz="1600">
                <a:latin typeface="Arial" pitchFamily="34" charset="0"/>
                <a:cs typeface="Arial" pitchFamily="34" charset="0"/>
              </a:defRPr>
            </a:pPr>
            <a:endParaRPr lang="en-US"/>
          </a:p>
        </c:txPr>
        <c:crossAx val="172265368"/>
        <c:crosses val="autoZero"/>
        <c:auto val="1"/>
        <c:lblAlgn val="ctr"/>
        <c:lblOffset val="100"/>
        <c:noMultiLvlLbl val="0"/>
      </c:catAx>
      <c:valAx>
        <c:axId val="172265368"/>
        <c:scaling>
          <c:orientation val="minMax"/>
        </c:scaling>
        <c:delete val="0"/>
        <c:axPos val="l"/>
        <c:title>
          <c:tx>
            <c:rich>
              <a:bodyPr rot="-5400000" vert="horz"/>
              <a:lstStyle/>
              <a:p>
                <a:pPr>
                  <a:defRPr/>
                </a:pPr>
                <a:r>
                  <a:rPr lang="en-US" sz="1600"/>
                  <a:t># of new leaves/ wk</a:t>
                </a:r>
              </a:p>
            </c:rich>
          </c:tx>
          <c:layout>
            <c:manualLayout>
              <c:xMode val="edge"/>
              <c:yMode val="edge"/>
              <c:x val="4.7939347255506096E-2"/>
              <c:y val="0.26873106243031308"/>
            </c:manualLayout>
          </c:layout>
          <c:overlay val="0"/>
        </c:title>
        <c:numFmt formatCode="General" sourceLinked="1"/>
        <c:majorTickMark val="out"/>
        <c:minorTickMark val="out"/>
        <c:tickLblPos val="nextTo"/>
        <c:txPr>
          <a:bodyPr/>
          <a:lstStyle/>
          <a:p>
            <a:pPr>
              <a:defRPr sz="1400">
                <a:latin typeface="Arial" pitchFamily="34" charset="0"/>
                <a:cs typeface="Arial" pitchFamily="34" charset="0"/>
              </a:defRPr>
            </a:pPr>
            <a:endParaRPr lang="en-US"/>
          </a:p>
        </c:txPr>
        <c:crossAx val="172264976"/>
        <c:crosses val="autoZero"/>
        <c:crossBetween val="between"/>
      </c:valAx>
      <c:spPr>
        <a:noFill/>
        <a:ln>
          <a:noFill/>
        </a:ln>
      </c:spPr>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3567"/>
          </a:xfrm>
          <a:prstGeom prst="rect">
            <a:avLst/>
          </a:prstGeom>
        </p:spPr>
        <p:txBody>
          <a:bodyPr vert="horz" lIns="91973" tIns="45986" rIns="91973" bIns="45986"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3567"/>
          </a:xfrm>
          <a:prstGeom prst="rect">
            <a:avLst/>
          </a:prstGeom>
        </p:spPr>
        <p:txBody>
          <a:bodyPr vert="horz" lIns="91973" tIns="45986" rIns="91973" bIns="45986" rtlCol="0"/>
          <a:lstStyle>
            <a:lvl1pPr algn="r">
              <a:defRPr sz="1200"/>
            </a:lvl1pPr>
          </a:lstStyle>
          <a:p>
            <a:fld id="{576F7E20-2AEF-46B9-826F-400D40F874A9}" type="datetimeFigureOut">
              <a:rPr lang="en-US" smtClean="0"/>
              <a:t>8/20/2018</a:t>
            </a:fld>
            <a:endParaRPr lang="en-US"/>
          </a:p>
        </p:txBody>
      </p:sp>
      <p:sp>
        <p:nvSpPr>
          <p:cNvPr id="4" name="Footer Placeholder 3"/>
          <p:cNvSpPr>
            <a:spLocks noGrp="1"/>
          </p:cNvSpPr>
          <p:nvPr>
            <p:ph type="ftr" sz="quarter" idx="2"/>
          </p:nvPr>
        </p:nvSpPr>
        <p:spPr>
          <a:xfrm>
            <a:off x="1" y="8775685"/>
            <a:ext cx="2971800" cy="463566"/>
          </a:xfrm>
          <a:prstGeom prst="rect">
            <a:avLst/>
          </a:prstGeom>
        </p:spPr>
        <p:txBody>
          <a:bodyPr vert="horz" lIns="91973" tIns="45986" rIns="91973" bIns="45986"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775685"/>
            <a:ext cx="2971800" cy="463566"/>
          </a:xfrm>
          <a:prstGeom prst="rect">
            <a:avLst/>
          </a:prstGeom>
        </p:spPr>
        <p:txBody>
          <a:bodyPr vert="horz" lIns="91973" tIns="45986" rIns="91973" bIns="45986" rtlCol="0" anchor="b"/>
          <a:lstStyle>
            <a:lvl1pPr algn="r">
              <a:defRPr sz="1200"/>
            </a:lvl1pPr>
          </a:lstStyle>
          <a:p>
            <a:fld id="{2891A281-C9F0-4869-AB42-A18F501B4CCA}" type="slidenum">
              <a:rPr lang="en-US" smtClean="0"/>
              <a:t>‹#›</a:t>
            </a:fld>
            <a:endParaRPr lang="en-US"/>
          </a:p>
        </p:txBody>
      </p:sp>
    </p:spTree>
    <p:extLst>
      <p:ext uri="{BB962C8B-B14F-4D97-AF65-F5344CB8AC3E}">
        <p14:creationId xmlns:p14="http://schemas.microsoft.com/office/powerpoint/2010/main" val="3691692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3567"/>
          </a:xfrm>
          <a:prstGeom prst="rect">
            <a:avLst/>
          </a:prstGeom>
        </p:spPr>
        <p:txBody>
          <a:bodyPr vert="horz" lIns="91973" tIns="45986" rIns="91973" bIns="45986" rtlCol="0"/>
          <a:lstStyle>
            <a:lvl1pPr algn="l">
              <a:defRPr sz="1200"/>
            </a:lvl1pPr>
          </a:lstStyle>
          <a:p>
            <a:endParaRPr lang="en-US"/>
          </a:p>
        </p:txBody>
      </p:sp>
      <p:sp>
        <p:nvSpPr>
          <p:cNvPr id="3" name="Date Placeholder 2"/>
          <p:cNvSpPr>
            <a:spLocks noGrp="1"/>
          </p:cNvSpPr>
          <p:nvPr>
            <p:ph type="dt" idx="1"/>
          </p:nvPr>
        </p:nvSpPr>
        <p:spPr>
          <a:xfrm>
            <a:off x="3884614" y="0"/>
            <a:ext cx="2971800" cy="463567"/>
          </a:xfrm>
          <a:prstGeom prst="rect">
            <a:avLst/>
          </a:prstGeom>
        </p:spPr>
        <p:txBody>
          <a:bodyPr vert="horz" lIns="91973" tIns="45986" rIns="91973" bIns="45986" rtlCol="0"/>
          <a:lstStyle>
            <a:lvl1pPr algn="r">
              <a:defRPr sz="1200"/>
            </a:lvl1pPr>
          </a:lstStyle>
          <a:p>
            <a:fld id="{AE936CC4-1918-440E-8CF5-B744F8DC8555}" type="datetimeFigureOut">
              <a:rPr lang="en-US" smtClean="0"/>
              <a:t>8/20/2018</a:t>
            </a:fld>
            <a:endParaRPr lang="en-US"/>
          </a:p>
        </p:txBody>
      </p:sp>
      <p:sp>
        <p:nvSpPr>
          <p:cNvPr id="4" name="Slide Image Placeholder 3"/>
          <p:cNvSpPr>
            <a:spLocks noGrp="1" noRot="1" noChangeAspect="1"/>
          </p:cNvSpPr>
          <p:nvPr>
            <p:ph type="sldImg" idx="2"/>
          </p:nvPr>
        </p:nvSpPr>
        <p:spPr>
          <a:xfrm>
            <a:off x="657225" y="1154113"/>
            <a:ext cx="5543550" cy="3119437"/>
          </a:xfrm>
          <a:prstGeom prst="rect">
            <a:avLst/>
          </a:prstGeom>
          <a:noFill/>
          <a:ln w="12700">
            <a:solidFill>
              <a:prstClr val="black"/>
            </a:solidFill>
          </a:ln>
        </p:spPr>
        <p:txBody>
          <a:bodyPr vert="horz" lIns="91973" tIns="45986" rIns="91973" bIns="45986" rtlCol="0" anchor="ctr"/>
          <a:lstStyle/>
          <a:p>
            <a:endParaRPr lang="en-US"/>
          </a:p>
        </p:txBody>
      </p:sp>
      <p:sp>
        <p:nvSpPr>
          <p:cNvPr id="5" name="Notes Placeholder 4"/>
          <p:cNvSpPr>
            <a:spLocks noGrp="1"/>
          </p:cNvSpPr>
          <p:nvPr>
            <p:ph type="body" sz="quarter" idx="3"/>
          </p:nvPr>
        </p:nvSpPr>
        <p:spPr>
          <a:xfrm>
            <a:off x="685800" y="4446390"/>
            <a:ext cx="5486400" cy="3637955"/>
          </a:xfrm>
          <a:prstGeom prst="rect">
            <a:avLst/>
          </a:prstGeom>
        </p:spPr>
        <p:txBody>
          <a:bodyPr vert="horz" lIns="91973" tIns="45986" rIns="91973" bIns="45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5685"/>
            <a:ext cx="2971800" cy="463566"/>
          </a:xfrm>
          <a:prstGeom prst="rect">
            <a:avLst/>
          </a:prstGeom>
        </p:spPr>
        <p:txBody>
          <a:bodyPr vert="horz" lIns="91973" tIns="45986" rIns="91973" bIns="45986"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775685"/>
            <a:ext cx="2971800" cy="463566"/>
          </a:xfrm>
          <a:prstGeom prst="rect">
            <a:avLst/>
          </a:prstGeom>
        </p:spPr>
        <p:txBody>
          <a:bodyPr vert="horz" lIns="91973" tIns="45986" rIns="91973" bIns="45986" rtlCol="0" anchor="b"/>
          <a:lstStyle>
            <a:lvl1pPr algn="r">
              <a:defRPr sz="1200"/>
            </a:lvl1pPr>
          </a:lstStyle>
          <a:p>
            <a:fld id="{5AE576AC-DD46-4128-9628-E023AA3AB319}" type="slidenum">
              <a:rPr lang="en-US" smtClean="0"/>
              <a:t>‹#›</a:t>
            </a:fld>
            <a:endParaRPr lang="en-US"/>
          </a:p>
        </p:txBody>
      </p:sp>
    </p:spTree>
    <p:extLst>
      <p:ext uri="{BB962C8B-B14F-4D97-AF65-F5344CB8AC3E}">
        <p14:creationId xmlns:p14="http://schemas.microsoft.com/office/powerpoint/2010/main" val="103613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a:t>
            </a:fld>
            <a:endParaRPr lang="en-US"/>
          </a:p>
        </p:txBody>
      </p:sp>
    </p:spTree>
    <p:extLst>
      <p:ext uri="{BB962C8B-B14F-4D97-AF65-F5344CB8AC3E}">
        <p14:creationId xmlns:p14="http://schemas.microsoft.com/office/powerpoint/2010/main" val="1978017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10</a:t>
            </a:fld>
            <a:endParaRPr lang="en-US"/>
          </a:p>
        </p:txBody>
      </p:sp>
    </p:spTree>
    <p:extLst>
      <p:ext uri="{BB962C8B-B14F-4D97-AF65-F5344CB8AC3E}">
        <p14:creationId xmlns:p14="http://schemas.microsoft.com/office/powerpoint/2010/main" val="521855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11</a:t>
            </a:fld>
            <a:endParaRPr lang="en-US"/>
          </a:p>
        </p:txBody>
      </p:sp>
    </p:spTree>
    <p:extLst>
      <p:ext uri="{BB962C8B-B14F-4D97-AF65-F5344CB8AC3E}">
        <p14:creationId xmlns:p14="http://schemas.microsoft.com/office/powerpoint/2010/main" val="3459989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12</a:t>
            </a:fld>
            <a:endParaRPr lang="en-US"/>
          </a:p>
        </p:txBody>
      </p:sp>
    </p:spTree>
    <p:extLst>
      <p:ext uri="{BB962C8B-B14F-4D97-AF65-F5344CB8AC3E}">
        <p14:creationId xmlns:p14="http://schemas.microsoft.com/office/powerpoint/2010/main" val="3652030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13</a:t>
            </a:fld>
            <a:endParaRPr lang="en-US"/>
          </a:p>
        </p:txBody>
      </p:sp>
    </p:spTree>
    <p:extLst>
      <p:ext uri="{BB962C8B-B14F-4D97-AF65-F5344CB8AC3E}">
        <p14:creationId xmlns:p14="http://schemas.microsoft.com/office/powerpoint/2010/main" val="1627270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Nonlinear, observations</a:t>
            </a:r>
            <a:r>
              <a:rPr lang="en-US" baseline="0" dirty="0"/>
              <a:t> often spark numerous questions and multiple hypotheses. Also, the method allows for constant revision based on new observations or results. </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14</a:t>
            </a:fld>
            <a:endParaRPr lang="en-US"/>
          </a:p>
        </p:txBody>
      </p:sp>
    </p:spTree>
    <p:extLst>
      <p:ext uri="{BB962C8B-B14F-4D97-AF65-F5344CB8AC3E}">
        <p14:creationId xmlns:p14="http://schemas.microsoft.com/office/powerpoint/2010/main" val="936077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16</a:t>
            </a:fld>
            <a:endParaRPr lang="en-US"/>
          </a:p>
        </p:txBody>
      </p:sp>
    </p:spTree>
    <p:extLst>
      <p:ext uri="{BB962C8B-B14F-4D97-AF65-F5344CB8AC3E}">
        <p14:creationId xmlns:p14="http://schemas.microsoft.com/office/powerpoint/2010/main" val="2371845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17</a:t>
            </a:fld>
            <a:endParaRPr lang="en-US"/>
          </a:p>
        </p:txBody>
      </p:sp>
    </p:spTree>
    <p:extLst>
      <p:ext uri="{BB962C8B-B14F-4D97-AF65-F5344CB8AC3E}">
        <p14:creationId xmlns:p14="http://schemas.microsoft.com/office/powerpoint/2010/main" val="3237485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18</a:t>
            </a:fld>
            <a:endParaRPr lang="en-US"/>
          </a:p>
        </p:txBody>
      </p:sp>
    </p:spTree>
    <p:extLst>
      <p:ext uri="{BB962C8B-B14F-4D97-AF65-F5344CB8AC3E}">
        <p14:creationId xmlns:p14="http://schemas.microsoft.com/office/powerpoint/2010/main" val="3616447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One</a:t>
            </a:r>
            <a:r>
              <a:rPr lang="en-US" baseline="0" dirty="0"/>
              <a:t> of the variables are that which is being tested in an experiment</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19</a:t>
            </a:fld>
            <a:endParaRPr lang="en-US"/>
          </a:p>
        </p:txBody>
      </p:sp>
    </p:spTree>
    <p:extLst>
      <p:ext uri="{BB962C8B-B14F-4D97-AF65-F5344CB8AC3E}">
        <p14:creationId xmlns:p14="http://schemas.microsoft.com/office/powerpoint/2010/main" val="890833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20</a:t>
            </a:fld>
            <a:endParaRPr lang="en-US"/>
          </a:p>
        </p:txBody>
      </p:sp>
    </p:spTree>
    <p:extLst>
      <p:ext uri="{BB962C8B-B14F-4D97-AF65-F5344CB8AC3E}">
        <p14:creationId xmlns:p14="http://schemas.microsoft.com/office/powerpoint/2010/main" val="290147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2</a:t>
            </a:fld>
            <a:endParaRPr lang="en-US"/>
          </a:p>
        </p:txBody>
      </p:sp>
    </p:spTree>
    <p:extLst>
      <p:ext uri="{BB962C8B-B14F-4D97-AF65-F5344CB8AC3E}">
        <p14:creationId xmlns:p14="http://schemas.microsoft.com/office/powerpoint/2010/main" val="3242137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Falsifiability</a:t>
            </a:r>
            <a:r>
              <a:rPr lang="en-US" baseline="0" dirty="0"/>
              <a:t> </a:t>
            </a:r>
          </a:p>
          <a:p>
            <a:r>
              <a:rPr lang="en-US" baseline="0" dirty="0"/>
              <a:t>Marie Curie: Mother or Radioactivity. First woman to win an Nobel Prize. Won Two</a:t>
            </a:r>
          </a:p>
          <a:p>
            <a:r>
              <a:rPr lang="en-US" baseline="0" dirty="0"/>
              <a:t>On average? Can conclusions be drawn by testing one plant under sunlight and one under florescent light? Large sample size is needed. </a:t>
            </a:r>
          </a:p>
          <a:p>
            <a:r>
              <a:rPr lang="en-US" baseline="0" dirty="0"/>
              <a:t>Null hypothesis: A hypothesis that states a lack of relationship between two factors. </a:t>
            </a:r>
          </a:p>
          <a:p>
            <a:r>
              <a:rPr lang="en-US" baseline="0" dirty="0"/>
              <a:t>	Ex. There is no difference in the coarseness of hair that grows after shaving. </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21</a:t>
            </a:fld>
            <a:endParaRPr lang="en-US"/>
          </a:p>
        </p:txBody>
      </p:sp>
    </p:spTree>
    <p:extLst>
      <p:ext uri="{BB962C8B-B14F-4D97-AF65-F5344CB8AC3E}">
        <p14:creationId xmlns:p14="http://schemas.microsoft.com/office/powerpoint/2010/main" val="113663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Excess</a:t>
            </a:r>
            <a:r>
              <a:rPr lang="en-US" baseline="0" dirty="0"/>
              <a:t> variables: </a:t>
            </a:r>
            <a:r>
              <a:rPr lang="en-US" dirty="0"/>
              <a:t>Different colored</a:t>
            </a:r>
            <a:r>
              <a:rPr lang="en-US" baseline="0" dirty="0"/>
              <a:t> florescent bulbs, different temperature inside and outside, </a:t>
            </a:r>
          </a:p>
          <a:p>
            <a:r>
              <a:rPr lang="en-US" baseline="0" dirty="0"/>
              <a:t>Blind study: experimental subjects are unaware which treatment they are receiving</a:t>
            </a:r>
          </a:p>
          <a:p>
            <a:r>
              <a:rPr lang="en-US" baseline="0" dirty="0"/>
              <a:t>Double-blind study: subjects and researchers are unaware which treatment the subjects are receiving.  </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22</a:t>
            </a:fld>
            <a:endParaRPr lang="en-US"/>
          </a:p>
        </p:txBody>
      </p:sp>
    </p:spTree>
    <p:extLst>
      <p:ext uri="{BB962C8B-B14F-4D97-AF65-F5344CB8AC3E}">
        <p14:creationId xmlns:p14="http://schemas.microsoft.com/office/powerpoint/2010/main" val="2549887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Ask class to think up</a:t>
            </a:r>
            <a:r>
              <a:rPr lang="en-US" baseline="0" dirty="0"/>
              <a:t> some variables</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23</a:t>
            </a:fld>
            <a:endParaRPr lang="en-US"/>
          </a:p>
        </p:txBody>
      </p:sp>
    </p:spTree>
    <p:extLst>
      <p:ext uri="{BB962C8B-B14F-4D97-AF65-F5344CB8AC3E}">
        <p14:creationId xmlns:p14="http://schemas.microsoft.com/office/powerpoint/2010/main" val="1414610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Proof is something that is now and forever the truth of a theory. Often times in science and biology</a:t>
            </a:r>
            <a:r>
              <a:rPr lang="en-US"/>
              <a:t>, </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25</a:t>
            </a:fld>
            <a:endParaRPr lang="en-US"/>
          </a:p>
        </p:txBody>
      </p:sp>
    </p:spTree>
    <p:extLst>
      <p:ext uri="{BB962C8B-B14F-4D97-AF65-F5344CB8AC3E}">
        <p14:creationId xmlns:p14="http://schemas.microsoft.com/office/powerpoint/2010/main" val="2172608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26</a:t>
            </a:fld>
            <a:endParaRPr lang="en-US"/>
          </a:p>
        </p:txBody>
      </p:sp>
    </p:spTree>
    <p:extLst>
      <p:ext uri="{BB962C8B-B14F-4D97-AF65-F5344CB8AC3E}">
        <p14:creationId xmlns:p14="http://schemas.microsoft.com/office/powerpoint/2010/main" val="331008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these data prove that nitrogen in the only factor affecting grassland growth and production? </a:t>
            </a:r>
          </a:p>
        </p:txBody>
      </p:sp>
      <p:sp>
        <p:nvSpPr>
          <p:cNvPr id="4" name="Slide Number Placeholder 3"/>
          <p:cNvSpPr>
            <a:spLocks noGrp="1"/>
          </p:cNvSpPr>
          <p:nvPr>
            <p:ph type="sldNum" sz="quarter" idx="10"/>
          </p:nvPr>
        </p:nvSpPr>
        <p:spPr/>
        <p:txBody>
          <a:bodyPr/>
          <a:lstStyle/>
          <a:p>
            <a:fld id="{5AE576AC-DD46-4128-9628-E023AA3AB319}" type="slidenum">
              <a:rPr lang="en-US" smtClean="0"/>
              <a:t>28</a:t>
            </a:fld>
            <a:endParaRPr lang="en-US"/>
          </a:p>
        </p:txBody>
      </p:sp>
    </p:spTree>
    <p:extLst>
      <p:ext uri="{BB962C8B-B14F-4D97-AF65-F5344CB8AC3E}">
        <p14:creationId xmlns:p14="http://schemas.microsoft.com/office/powerpoint/2010/main" val="3945718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Scientific theories are seen as facts by scientific community. </a:t>
            </a:r>
          </a:p>
        </p:txBody>
      </p:sp>
      <p:sp>
        <p:nvSpPr>
          <p:cNvPr id="4" name="Slide Number Placeholder 3"/>
          <p:cNvSpPr>
            <a:spLocks noGrp="1"/>
          </p:cNvSpPr>
          <p:nvPr>
            <p:ph type="sldNum" sz="quarter" idx="10"/>
          </p:nvPr>
        </p:nvSpPr>
        <p:spPr/>
        <p:txBody>
          <a:bodyPr/>
          <a:lstStyle/>
          <a:p>
            <a:fld id="{5AE576AC-DD46-4128-9628-E023AA3AB319}" type="slidenum">
              <a:rPr lang="en-US" smtClean="0"/>
              <a:t>31</a:t>
            </a:fld>
            <a:endParaRPr lang="en-US"/>
          </a:p>
        </p:txBody>
      </p:sp>
    </p:spTree>
    <p:extLst>
      <p:ext uri="{BB962C8B-B14F-4D97-AF65-F5344CB8AC3E}">
        <p14:creationId xmlns:p14="http://schemas.microsoft.com/office/powerpoint/2010/main" val="3372769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Empirical: knowledge based on experience and observations. </a:t>
            </a:r>
          </a:p>
        </p:txBody>
      </p:sp>
      <p:sp>
        <p:nvSpPr>
          <p:cNvPr id="4" name="Slide Number Placeholder 3"/>
          <p:cNvSpPr>
            <a:spLocks noGrp="1"/>
          </p:cNvSpPr>
          <p:nvPr>
            <p:ph type="sldNum" sz="quarter" idx="10"/>
          </p:nvPr>
        </p:nvSpPr>
        <p:spPr/>
        <p:txBody>
          <a:bodyPr/>
          <a:lstStyle/>
          <a:p>
            <a:fld id="{5AE576AC-DD46-4128-9628-E023AA3AB319}" type="slidenum">
              <a:rPr lang="en-US" smtClean="0"/>
              <a:t>32</a:t>
            </a:fld>
            <a:endParaRPr lang="en-US"/>
          </a:p>
        </p:txBody>
      </p:sp>
    </p:spTree>
    <p:extLst>
      <p:ext uri="{BB962C8B-B14F-4D97-AF65-F5344CB8AC3E}">
        <p14:creationId xmlns:p14="http://schemas.microsoft.com/office/powerpoint/2010/main" val="27661703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33</a:t>
            </a:fld>
            <a:endParaRPr lang="en-US"/>
          </a:p>
        </p:txBody>
      </p:sp>
    </p:spTree>
    <p:extLst>
      <p:ext uri="{BB962C8B-B14F-4D97-AF65-F5344CB8AC3E}">
        <p14:creationId xmlns:p14="http://schemas.microsoft.com/office/powerpoint/2010/main" val="8165505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34</a:t>
            </a:fld>
            <a:endParaRPr lang="en-US"/>
          </a:p>
        </p:txBody>
      </p:sp>
    </p:spTree>
    <p:extLst>
      <p:ext uri="{BB962C8B-B14F-4D97-AF65-F5344CB8AC3E}">
        <p14:creationId xmlns:p14="http://schemas.microsoft.com/office/powerpoint/2010/main" val="1797478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Assimilate</a:t>
            </a:r>
            <a:r>
              <a:rPr lang="en-US" baseline="0" dirty="0"/>
              <a:t> = to take in and incorporate into one’s own body</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3</a:t>
            </a:fld>
            <a:endParaRPr lang="en-US"/>
          </a:p>
        </p:txBody>
      </p:sp>
    </p:spTree>
    <p:extLst>
      <p:ext uri="{BB962C8B-B14F-4D97-AF65-F5344CB8AC3E}">
        <p14:creationId xmlns:p14="http://schemas.microsoft.com/office/powerpoint/2010/main" val="73958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35</a:t>
            </a:fld>
            <a:endParaRPr lang="en-US"/>
          </a:p>
        </p:txBody>
      </p:sp>
    </p:spTree>
    <p:extLst>
      <p:ext uri="{BB962C8B-B14F-4D97-AF65-F5344CB8AC3E}">
        <p14:creationId xmlns:p14="http://schemas.microsoft.com/office/powerpoint/2010/main" val="366482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Organisms can take in energy and transform it through a series of chemical reactions</a:t>
            </a:r>
          </a:p>
        </p:txBody>
      </p:sp>
      <p:sp>
        <p:nvSpPr>
          <p:cNvPr id="4" name="Slide Number Placeholder 3"/>
          <p:cNvSpPr>
            <a:spLocks noGrp="1"/>
          </p:cNvSpPr>
          <p:nvPr>
            <p:ph type="sldNum" sz="quarter" idx="10"/>
          </p:nvPr>
        </p:nvSpPr>
        <p:spPr/>
        <p:txBody>
          <a:bodyPr/>
          <a:lstStyle/>
          <a:p>
            <a:fld id="{5AE576AC-DD46-4128-9628-E023AA3AB319}" type="slidenum">
              <a:rPr lang="en-US" smtClean="0"/>
              <a:t>4</a:t>
            </a:fld>
            <a:endParaRPr lang="en-US"/>
          </a:p>
        </p:txBody>
      </p:sp>
    </p:spTree>
    <p:extLst>
      <p:ext uri="{BB962C8B-B14F-4D97-AF65-F5344CB8AC3E}">
        <p14:creationId xmlns:p14="http://schemas.microsoft.com/office/powerpoint/2010/main" val="234259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Respond to stimuli such as light, moisture or other organisms</a:t>
            </a:r>
          </a:p>
        </p:txBody>
      </p:sp>
      <p:sp>
        <p:nvSpPr>
          <p:cNvPr id="4" name="Slide Number Placeholder 3"/>
          <p:cNvSpPr>
            <a:spLocks noGrp="1"/>
          </p:cNvSpPr>
          <p:nvPr>
            <p:ph type="sldNum" sz="quarter" idx="10"/>
          </p:nvPr>
        </p:nvSpPr>
        <p:spPr/>
        <p:txBody>
          <a:bodyPr/>
          <a:lstStyle/>
          <a:p>
            <a:fld id="{5AE576AC-DD46-4128-9628-E023AA3AB319}" type="slidenum">
              <a:rPr lang="en-US" smtClean="0"/>
              <a:t>5</a:t>
            </a:fld>
            <a:endParaRPr lang="en-US"/>
          </a:p>
        </p:txBody>
      </p:sp>
    </p:spTree>
    <p:extLst>
      <p:ext uri="{BB962C8B-B14F-4D97-AF65-F5344CB8AC3E}">
        <p14:creationId xmlns:p14="http://schemas.microsoft.com/office/powerpoint/2010/main" val="318774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Internal environment differs from the external environment</a:t>
            </a:r>
          </a:p>
        </p:txBody>
      </p:sp>
      <p:sp>
        <p:nvSpPr>
          <p:cNvPr id="4" name="Slide Number Placeholder 3"/>
          <p:cNvSpPr>
            <a:spLocks noGrp="1"/>
          </p:cNvSpPr>
          <p:nvPr>
            <p:ph type="sldNum" sz="quarter" idx="10"/>
          </p:nvPr>
        </p:nvSpPr>
        <p:spPr/>
        <p:txBody>
          <a:bodyPr/>
          <a:lstStyle/>
          <a:p>
            <a:fld id="{5AE576AC-DD46-4128-9628-E023AA3AB319}" type="slidenum">
              <a:rPr lang="en-US" smtClean="0"/>
              <a:t>6</a:t>
            </a:fld>
            <a:endParaRPr lang="en-US"/>
          </a:p>
        </p:txBody>
      </p:sp>
    </p:spTree>
    <p:extLst>
      <p:ext uri="{BB962C8B-B14F-4D97-AF65-F5344CB8AC3E}">
        <p14:creationId xmlns:p14="http://schemas.microsoft.com/office/powerpoint/2010/main" val="2639284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Diversity of organisms is the result of evolutionary changes and adaptations that have occurred with a population. </a:t>
            </a:r>
          </a:p>
        </p:txBody>
      </p:sp>
      <p:sp>
        <p:nvSpPr>
          <p:cNvPr id="4" name="Slide Number Placeholder 3"/>
          <p:cNvSpPr>
            <a:spLocks noGrp="1"/>
          </p:cNvSpPr>
          <p:nvPr>
            <p:ph type="sldNum" sz="quarter" idx="10"/>
          </p:nvPr>
        </p:nvSpPr>
        <p:spPr/>
        <p:txBody>
          <a:bodyPr/>
          <a:lstStyle/>
          <a:p>
            <a:fld id="{5AE576AC-DD46-4128-9628-E023AA3AB319}" type="slidenum">
              <a:rPr lang="en-US" smtClean="0"/>
              <a:t>7</a:t>
            </a:fld>
            <a:endParaRPr lang="en-US"/>
          </a:p>
        </p:txBody>
      </p:sp>
    </p:spTree>
    <p:extLst>
      <p:ext uri="{BB962C8B-B14F-4D97-AF65-F5344CB8AC3E}">
        <p14:creationId xmlns:p14="http://schemas.microsoft.com/office/powerpoint/2010/main" val="1762070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E576AC-DD46-4128-9628-E023AA3AB319}" type="slidenum">
              <a:rPr lang="en-US" smtClean="0"/>
              <a:t>8</a:t>
            </a:fld>
            <a:endParaRPr lang="en-US"/>
          </a:p>
        </p:txBody>
      </p:sp>
    </p:spTree>
    <p:extLst>
      <p:ext uri="{BB962C8B-B14F-4D97-AF65-F5344CB8AC3E}">
        <p14:creationId xmlns:p14="http://schemas.microsoft.com/office/powerpoint/2010/main" val="57256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1154113"/>
            <a:ext cx="5543550" cy="3119437"/>
          </a:xfrm>
        </p:spPr>
      </p:sp>
      <p:sp>
        <p:nvSpPr>
          <p:cNvPr id="3" name="Notes Placeholder 2"/>
          <p:cNvSpPr>
            <a:spLocks noGrp="1"/>
          </p:cNvSpPr>
          <p:nvPr>
            <p:ph type="body" idx="1"/>
          </p:nvPr>
        </p:nvSpPr>
        <p:spPr/>
        <p:txBody>
          <a:bodyPr/>
          <a:lstStyle/>
          <a:p>
            <a:r>
              <a:rPr lang="en-US" dirty="0"/>
              <a:t>Humans comprised of 10 trillion</a:t>
            </a:r>
            <a:r>
              <a:rPr lang="en-US" baseline="0" dirty="0"/>
              <a:t> cells </a:t>
            </a:r>
          </a:p>
          <a:p>
            <a:r>
              <a:rPr lang="en-US" baseline="0" dirty="0"/>
              <a:t>Amoeba is a single celled organism</a:t>
            </a:r>
            <a:endParaRPr lang="en-US" dirty="0"/>
          </a:p>
        </p:txBody>
      </p:sp>
      <p:sp>
        <p:nvSpPr>
          <p:cNvPr id="4" name="Slide Number Placeholder 3"/>
          <p:cNvSpPr>
            <a:spLocks noGrp="1"/>
          </p:cNvSpPr>
          <p:nvPr>
            <p:ph type="sldNum" sz="quarter" idx="10"/>
          </p:nvPr>
        </p:nvSpPr>
        <p:spPr/>
        <p:txBody>
          <a:bodyPr/>
          <a:lstStyle/>
          <a:p>
            <a:fld id="{5AE576AC-DD46-4128-9628-E023AA3AB319}" type="slidenum">
              <a:rPr lang="en-US" smtClean="0"/>
              <a:t>9</a:t>
            </a:fld>
            <a:endParaRPr lang="en-US"/>
          </a:p>
        </p:txBody>
      </p:sp>
    </p:spTree>
    <p:extLst>
      <p:ext uri="{BB962C8B-B14F-4D97-AF65-F5344CB8AC3E}">
        <p14:creationId xmlns:p14="http://schemas.microsoft.com/office/powerpoint/2010/main" val="1308603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B2D950F4-D936-4272-A038-A210C9C5BAF0}" type="datetimeFigureOut">
              <a:rPr lang="en-US" smtClean="0"/>
              <a:pPr/>
              <a:t>8/20/2018</a:t>
            </a:fld>
            <a:endParaRPr lang="en-US"/>
          </a:p>
        </p:txBody>
      </p:sp>
      <p:sp>
        <p:nvSpPr>
          <p:cNvPr id="17" name="Footer Placeholder 16"/>
          <p:cNvSpPr>
            <a:spLocks noGrp="1"/>
          </p:cNvSpPr>
          <p:nvPr>
            <p:ph type="ftr" sz="quarter" idx="11"/>
          </p:nvPr>
        </p:nvSpPr>
        <p:spPr>
          <a:xfrm>
            <a:off x="3864864" y="6355080"/>
            <a:ext cx="4632960" cy="365760"/>
          </a:xfrm>
        </p:spPr>
        <p:txBody>
          <a:bodyPr/>
          <a:lstStyle/>
          <a:p>
            <a:endParaRPr lang="en-US"/>
          </a:p>
        </p:txBody>
      </p:sp>
      <p:sp>
        <p:nvSpPr>
          <p:cNvPr id="29" name="Slide Number Placeholder 28"/>
          <p:cNvSpPr>
            <a:spLocks noGrp="1"/>
          </p:cNvSpPr>
          <p:nvPr>
            <p:ph type="sldNum" sz="quarter" idx="12"/>
          </p:nvPr>
        </p:nvSpPr>
        <p:spPr>
          <a:xfrm>
            <a:off x="1621536" y="6355080"/>
            <a:ext cx="1625600" cy="365760"/>
          </a:xfrm>
        </p:spPr>
        <p:txBody>
          <a:bodyPr/>
          <a:lstStyle/>
          <a:p>
            <a:fld id="{93A8BE5E-17ED-4647-ACAB-711EF05531E4}" type="slidenum">
              <a:rPr lang="en-US" smtClean="0"/>
              <a:pPr/>
              <a:t>‹#›</a:t>
            </a:fld>
            <a:endParaRPr lang="en-US"/>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D950F4-D936-4272-A038-A210C9C5BAF0}" type="datetimeFigureOut">
              <a:rPr lang="en-US" smtClean="0"/>
              <a:pPr/>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8BE5E-17ED-4647-ACAB-711EF05531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D950F4-D936-4272-A038-A210C9C5BAF0}" type="datetimeFigureOut">
              <a:rPr lang="en-US" smtClean="0"/>
              <a:pPr/>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8BE5E-17ED-4647-ACAB-711EF05531E4}" type="slidenum">
              <a:rPr lang="en-US" smtClean="0"/>
              <a:pPr/>
              <a:t>‹#›</a:t>
            </a:fld>
            <a:endParaRPr lang="en-US"/>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8" name="Isosceles Triangle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D950F4-D936-4272-A038-A210C9C5BAF0}" type="datetimeFigureOut">
              <a:rPr lang="en-US" smtClean="0"/>
              <a:pPr/>
              <a:t>8/20/2018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8BE5E-17ED-4647-ACAB-711EF05531E4}" type="slidenum">
              <a:rPr lang="en-US" smtClean="0"/>
              <a:pPr/>
              <a:t>‹#›</a:t>
            </a:fld>
            <a:endParaRPr lang="en-US"/>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B2D950F4-D936-4272-A038-A210C9C5BAF0}" type="datetimeFigureOut">
              <a:rPr lang="en-US" smtClean="0"/>
              <a:pPr/>
              <a:t>8/20/2018</a:t>
            </a:fld>
            <a:endParaRPr lang="en-US"/>
          </a:p>
        </p:txBody>
      </p:sp>
      <p:sp>
        <p:nvSpPr>
          <p:cNvPr id="5" name="Footer Placeholder 4"/>
          <p:cNvSpPr>
            <a:spLocks noGrp="1"/>
          </p:cNvSpPr>
          <p:nvPr>
            <p:ph type="ftr" sz="quarter" idx="11"/>
          </p:nvPr>
        </p:nvSpPr>
        <p:spPr>
          <a:xfrm>
            <a:off x="3864864" y="6355080"/>
            <a:ext cx="4632960" cy="365760"/>
          </a:xfrm>
        </p:spPr>
        <p:txBody>
          <a:bodyPr/>
          <a:lstStyle/>
          <a:p>
            <a:endParaRPr lang="en-US"/>
          </a:p>
        </p:txBody>
      </p:sp>
      <p:sp>
        <p:nvSpPr>
          <p:cNvPr id="6" name="Slide Number Placeholder 5"/>
          <p:cNvSpPr>
            <a:spLocks noGrp="1"/>
          </p:cNvSpPr>
          <p:nvPr>
            <p:ph type="sldNum" sz="quarter" idx="12"/>
          </p:nvPr>
        </p:nvSpPr>
        <p:spPr>
          <a:xfrm>
            <a:off x="1426464" y="6355080"/>
            <a:ext cx="2027936" cy="365760"/>
          </a:xfrm>
        </p:spPr>
        <p:txBody>
          <a:bodyPr/>
          <a:lstStyle/>
          <a:p>
            <a:fld id="{93A8BE5E-17ED-4647-ACAB-711EF05531E4}" type="slidenum">
              <a:rPr lang="en-US" smtClean="0"/>
              <a:pPr/>
              <a:t>‹#›</a:t>
            </a:fld>
            <a:endParaRPr lang="en-US"/>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2D950F4-D936-4272-A038-A210C9C5BAF0}" type="datetimeFigureOut">
              <a:rPr lang="en-US" smtClean="0"/>
              <a:pPr/>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8BE5E-17ED-4647-ACAB-711EF05531E4}" type="slidenum">
              <a:rPr lang="en-US" smtClean="0"/>
              <a:pPr/>
              <a:t>‹#›</a:t>
            </a:fld>
            <a:endParaRPr lang="en-US"/>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2D950F4-D936-4272-A038-A210C9C5BAF0}" type="datetimeFigureOut">
              <a:rPr lang="en-US" smtClean="0"/>
              <a:pPr/>
              <a:t>8/20/2018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8BE5E-17ED-4647-ACAB-711EF05531E4}" type="slidenum">
              <a:rPr lang="en-US" smtClean="0"/>
              <a:pPr/>
              <a:t>‹#›</a:t>
            </a:fld>
            <a:endParaRPr lang="en-US"/>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D950F4-D936-4272-A038-A210C9C5BAF0}" type="datetimeFigureOut">
              <a:rPr lang="en-US" smtClean="0"/>
              <a:pPr/>
              <a:t>8/20/2018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8BE5E-17ED-4647-ACAB-711EF05531E4}" type="slidenum">
              <a:rPr lang="en-US" smtClean="0"/>
              <a:pPr/>
              <a:t>‹#›</a:t>
            </a:fld>
            <a:endParaRPr lang="en-US"/>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D950F4-D936-4272-A038-A210C9C5BAF0}" type="datetimeFigureOut">
              <a:rPr lang="en-US" smtClean="0"/>
              <a:pPr/>
              <a:t>8/20/2018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A8BE5E-17ED-4647-ACAB-711EF05531E4}" type="slidenum">
              <a:rPr lang="en-US" smtClean="0"/>
              <a:pPr/>
              <a:t>‹#›</a:t>
            </a:fld>
            <a:endParaRPr lang="en-US"/>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6" name="Isosceles Triangle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2D950F4-D936-4272-A038-A210C9C5BAF0}" type="datetimeFigureOut">
              <a:rPr lang="en-US" smtClean="0"/>
              <a:pPr/>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8BE5E-17ED-4647-ACAB-711EF05531E4}" type="slidenum">
              <a:rPr lang="en-US" smtClean="0"/>
              <a:pPr/>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2D950F4-D936-4272-A038-A210C9C5BAF0}" type="datetimeFigureOut">
              <a:rPr lang="en-US" smtClean="0"/>
              <a:pPr/>
              <a:t>8/20/2018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8BE5E-17ED-4647-ACAB-711EF05531E4}" type="slidenum">
              <a:rPr lang="en-US" smtClean="0"/>
              <a:pPr/>
              <a:t>‹#›</a:t>
            </a:fld>
            <a:endParaRPr lang="en-US"/>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9" name="Isosceles Triangle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B2D950F4-D936-4272-A038-A210C9C5BAF0}" type="datetimeFigureOut">
              <a:rPr lang="en-US" smtClean="0"/>
              <a:pPr/>
              <a:t>8/20/2018</a:t>
            </a:fld>
            <a:endParaRPr lang="en-US"/>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93A8BE5E-17ED-4647-ACAB-711EF05531E4}" type="slidenum">
              <a:rPr lang="en-US" smtClean="0"/>
              <a:pPr/>
              <a:t>‹#›</a:t>
            </a:fld>
            <a:endParaRPr lang="en-US"/>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Isosceles Triangle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3810000"/>
            <a:ext cx="7924800" cy="990600"/>
          </a:xfrm>
        </p:spPr>
        <p:txBody>
          <a:bodyPr>
            <a:normAutofit fontScale="90000"/>
          </a:bodyPr>
          <a:lstStyle/>
          <a:p>
            <a:r>
              <a:rPr lang="en-US" dirty="0"/>
              <a:t>Biology 1</a:t>
            </a:r>
            <a:br>
              <a:rPr lang="en-US" dirty="0"/>
            </a:br>
            <a:r>
              <a:rPr lang="en-US" dirty="0"/>
              <a:t>with Tyler </a:t>
            </a:r>
            <a:r>
              <a:rPr lang="en-US" dirty="0" err="1"/>
              <a:t>Flisik</a:t>
            </a:r>
            <a:endParaRPr lang="en-US" dirty="0"/>
          </a:p>
        </p:txBody>
      </p:sp>
      <p:sp>
        <p:nvSpPr>
          <p:cNvPr id="3" name="Subtitle 2"/>
          <p:cNvSpPr>
            <a:spLocks noGrp="1"/>
          </p:cNvSpPr>
          <p:nvPr>
            <p:ph type="subTitle" idx="1"/>
          </p:nvPr>
        </p:nvSpPr>
        <p:spPr/>
        <p:txBody>
          <a:bodyPr/>
          <a:lstStyle/>
          <a:p>
            <a:r>
              <a:rPr lang="en-US" dirty="0"/>
              <a:t>Fall 2018</a:t>
            </a:r>
          </a:p>
        </p:txBody>
      </p:sp>
      <p:sp>
        <p:nvSpPr>
          <p:cNvPr id="4" name="TextBox 3"/>
          <p:cNvSpPr txBox="1"/>
          <p:nvPr/>
        </p:nvSpPr>
        <p:spPr>
          <a:xfrm>
            <a:off x="838200" y="601087"/>
            <a:ext cx="10668000" cy="3108543"/>
          </a:xfrm>
          <a:prstGeom prst="rect">
            <a:avLst/>
          </a:prstGeom>
          <a:noFill/>
        </p:spPr>
        <p:txBody>
          <a:bodyPr wrap="square" rtlCol="0">
            <a:spAutoFit/>
          </a:bodyPr>
          <a:lstStyle/>
          <a:p>
            <a:pPr algn="ctr"/>
            <a:endParaRPr lang="en-US" sz="3200" dirty="0"/>
          </a:p>
          <a:p>
            <a:pPr algn="ctr"/>
            <a:r>
              <a:rPr lang="en-US" sz="2400" dirty="0"/>
              <a:t>"The universe is full of magical things patiently waiting for our wits to grow sharper." - Eden Phillpotts</a:t>
            </a:r>
          </a:p>
          <a:p>
            <a:pPr algn="ctr"/>
            <a:endParaRPr lang="en-US" sz="3200" dirty="0"/>
          </a:p>
          <a:p>
            <a:pPr algn="ctr"/>
            <a:r>
              <a:rPr lang="en-US" sz="2400" dirty="0"/>
              <a:t>"All of science is nothing more than the refinement of everyday thinking." </a:t>
            </a:r>
          </a:p>
          <a:p>
            <a:pPr algn="ctr"/>
            <a:r>
              <a:rPr lang="en-US" sz="2400" dirty="0"/>
              <a:t>- Einstein</a:t>
            </a:r>
          </a:p>
          <a:p>
            <a:pPr algn="ctr"/>
            <a:endParaRPr lang="en-US" sz="3200" dirty="0"/>
          </a:p>
        </p:txBody>
      </p:sp>
    </p:spTree>
    <p:extLst>
      <p:ext uri="{BB962C8B-B14F-4D97-AF65-F5344CB8AC3E}">
        <p14:creationId xmlns:p14="http://schemas.microsoft.com/office/powerpoint/2010/main" val="2685118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virtualmedicalcentre.com/uploads/VMC/TreatmentImages/2437_dna_450_v2.jpg"/>
          <p:cNvPicPr>
            <a:picLocks noChangeAspect="1" noChangeArrowheads="1"/>
          </p:cNvPicPr>
          <p:nvPr/>
        </p:nvPicPr>
        <p:blipFill>
          <a:blip r:embed="rId3" cstate="print"/>
          <a:srcRect/>
          <a:stretch>
            <a:fillRect/>
          </a:stretch>
        </p:blipFill>
        <p:spPr bwMode="auto">
          <a:xfrm>
            <a:off x="5839522" y="1336288"/>
            <a:ext cx="5715000" cy="4801115"/>
          </a:xfrm>
          <a:prstGeom prst="rect">
            <a:avLst/>
          </a:prstGeom>
          <a:noFill/>
        </p:spPr>
      </p:pic>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a:xfrm>
            <a:off x="609600" y="1371600"/>
            <a:ext cx="5029200" cy="4709160"/>
          </a:xfrm>
        </p:spPr>
        <p:txBody>
          <a:bodyPr>
            <a:normAutofit/>
          </a:bodyPr>
          <a:lstStyle/>
          <a:p>
            <a:r>
              <a:rPr lang="en-US" sz="2800" dirty="0"/>
              <a:t>Living organisms contain DNA</a:t>
            </a:r>
          </a:p>
          <a:p>
            <a:pPr lvl="1"/>
            <a:r>
              <a:rPr lang="en-US" sz="2500" dirty="0"/>
              <a:t>Inherited information base that codes for </a:t>
            </a:r>
            <a:r>
              <a:rPr lang="en-US" sz="2500" i="1" dirty="0"/>
              <a:t>everything</a:t>
            </a:r>
            <a:r>
              <a:rPr lang="en-US" sz="2500"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a:t>
            </a:r>
            <a:r>
              <a:rPr lang="en-US" sz="4000" dirty="0"/>
              <a:t> of Living Things</a:t>
            </a:r>
          </a:p>
        </p:txBody>
      </p:sp>
      <p:sp>
        <p:nvSpPr>
          <p:cNvPr id="3" name="Content Placeholder 2"/>
          <p:cNvSpPr>
            <a:spLocks noGrp="1"/>
          </p:cNvSpPr>
          <p:nvPr>
            <p:ph sz="quarter" idx="1"/>
          </p:nvPr>
        </p:nvSpPr>
        <p:spPr/>
        <p:txBody>
          <a:bodyPr/>
          <a:lstStyle/>
          <a:p>
            <a:r>
              <a:rPr lang="en-US" dirty="0"/>
              <a:t>Living organisms are highly organized compared to inanimate objects</a:t>
            </a:r>
          </a:p>
        </p:txBody>
      </p:sp>
      <p:pic>
        <p:nvPicPr>
          <p:cNvPr id="4" name="Picture 5" descr="01_02ax5OrderCollage_UP.jpg"/>
          <p:cNvPicPr>
            <a:picLocks noChangeAspect="1" noChangeArrowheads="1"/>
          </p:cNvPicPr>
          <p:nvPr/>
        </p:nvPicPr>
        <p:blipFill>
          <a:blip r:embed="rId3" cstate="print"/>
          <a:srcRect/>
          <a:stretch>
            <a:fillRect/>
          </a:stretch>
        </p:blipFill>
        <p:spPr bwMode="auto">
          <a:xfrm>
            <a:off x="2895601" y="1980171"/>
            <a:ext cx="6321530" cy="424282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p:txBody>
          <a:bodyPr/>
          <a:lstStyle/>
          <a:p>
            <a:r>
              <a:rPr lang="en-US" dirty="0"/>
              <a:t>Living organisms grow and develop</a:t>
            </a:r>
          </a:p>
        </p:txBody>
      </p:sp>
      <p:pic>
        <p:nvPicPr>
          <p:cNvPr id="5" name="Picture 4" descr="01_02fx5DevelopmentColl_UP.jpg"/>
          <p:cNvPicPr>
            <a:picLocks noChangeAspect="1" noChangeArrowheads="1"/>
          </p:cNvPicPr>
          <p:nvPr/>
        </p:nvPicPr>
        <p:blipFill>
          <a:blip r:embed="rId3" cstate="print"/>
          <a:srcRect/>
          <a:stretch>
            <a:fillRect/>
          </a:stretch>
        </p:blipFill>
        <p:spPr bwMode="auto">
          <a:xfrm>
            <a:off x="3124200" y="2057400"/>
            <a:ext cx="6134100" cy="41163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Hierarchy of life</a:t>
            </a:r>
          </a:p>
        </p:txBody>
      </p:sp>
      <p:sp>
        <p:nvSpPr>
          <p:cNvPr id="3" name="Content Placeholder 2"/>
          <p:cNvSpPr>
            <a:spLocks noGrp="1"/>
          </p:cNvSpPr>
          <p:nvPr>
            <p:ph sz="quarter" idx="1"/>
          </p:nvPr>
        </p:nvSpPr>
        <p:spPr>
          <a:xfrm>
            <a:off x="1790019" y="1166917"/>
            <a:ext cx="8610600" cy="685800"/>
          </a:xfrm>
        </p:spPr>
        <p:txBody>
          <a:bodyPr>
            <a:noAutofit/>
          </a:bodyPr>
          <a:lstStyle/>
          <a:p>
            <a:pPr>
              <a:buNone/>
            </a:pPr>
            <a:r>
              <a:rPr lang="en-US" sz="2800" dirty="0"/>
              <a:t>Life is organized and studied at many different levels </a:t>
            </a:r>
          </a:p>
        </p:txBody>
      </p:sp>
      <p:pic>
        <p:nvPicPr>
          <p:cNvPr id="6146" name="Picture 2" descr="C:\Users\username\Desktop\Mt SAC Bio 1\Mastering Biology lectures\Chapter art and photos\01_Labeled_Art_and_Photos\01_05Figure-L.jpg"/>
          <p:cNvPicPr>
            <a:picLocks noChangeAspect="1" noChangeArrowheads="1"/>
          </p:cNvPicPr>
          <p:nvPr/>
        </p:nvPicPr>
        <p:blipFill>
          <a:blip r:embed="rId3" cstate="print"/>
          <a:srcRect/>
          <a:stretch>
            <a:fillRect/>
          </a:stretch>
        </p:blipFill>
        <p:spPr bwMode="auto">
          <a:xfrm>
            <a:off x="1523319" y="3213181"/>
            <a:ext cx="9144000" cy="2015332"/>
          </a:xfrm>
          <a:prstGeom prst="rect">
            <a:avLst/>
          </a:prstGeom>
          <a:noFill/>
        </p:spPr>
      </p:pic>
      <p:sp>
        <p:nvSpPr>
          <p:cNvPr id="5" name="TextBox 4"/>
          <p:cNvSpPr txBox="1"/>
          <p:nvPr/>
        </p:nvSpPr>
        <p:spPr>
          <a:xfrm>
            <a:off x="1752600" y="2514600"/>
            <a:ext cx="990600" cy="523220"/>
          </a:xfrm>
          <a:prstGeom prst="rect">
            <a:avLst/>
          </a:prstGeom>
          <a:noFill/>
        </p:spPr>
        <p:txBody>
          <a:bodyPr wrap="square" rtlCol="0">
            <a:spAutoFit/>
          </a:bodyPr>
          <a:lstStyle/>
          <a:p>
            <a:pPr algn="ctr"/>
            <a:r>
              <a:rPr lang="en-US" sz="1400" dirty="0">
                <a:latin typeface="Arial" pitchFamily="34" charset="0"/>
                <a:cs typeface="Arial" pitchFamily="34" charset="0"/>
              </a:rPr>
              <a:t>Molecular biology</a:t>
            </a:r>
          </a:p>
        </p:txBody>
      </p:sp>
      <p:cxnSp>
        <p:nvCxnSpPr>
          <p:cNvPr id="7" name="Straight Arrow Connector 6"/>
          <p:cNvCxnSpPr>
            <a:stCxn id="5" idx="2"/>
          </p:cNvCxnSpPr>
          <p:nvPr/>
        </p:nvCxnSpPr>
        <p:spPr>
          <a:xfrm flipH="1">
            <a:off x="1905000" y="3037820"/>
            <a:ext cx="342900" cy="31498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p:cNvCxnSpPr>
          <p:nvPr/>
        </p:nvCxnSpPr>
        <p:spPr>
          <a:xfrm>
            <a:off x="2247900" y="3037820"/>
            <a:ext cx="342900" cy="31498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01992" y="5343359"/>
            <a:ext cx="990600" cy="307777"/>
          </a:xfrm>
          <a:prstGeom prst="rect">
            <a:avLst/>
          </a:prstGeom>
          <a:noFill/>
        </p:spPr>
        <p:txBody>
          <a:bodyPr wrap="square" rtlCol="0">
            <a:spAutoFit/>
          </a:bodyPr>
          <a:lstStyle/>
          <a:p>
            <a:pPr algn="ctr"/>
            <a:r>
              <a:rPr lang="en-US" sz="1400" dirty="0">
                <a:latin typeface="Arial" pitchFamily="34" charset="0"/>
                <a:cs typeface="Arial" pitchFamily="34" charset="0"/>
              </a:rPr>
              <a:t>Ecology</a:t>
            </a:r>
          </a:p>
        </p:txBody>
      </p:sp>
      <p:sp>
        <p:nvSpPr>
          <p:cNvPr id="13" name="TextBox 12"/>
          <p:cNvSpPr txBox="1"/>
          <p:nvPr/>
        </p:nvSpPr>
        <p:spPr>
          <a:xfrm>
            <a:off x="3713773" y="2664024"/>
            <a:ext cx="1295400" cy="307777"/>
          </a:xfrm>
          <a:prstGeom prst="rect">
            <a:avLst/>
          </a:prstGeom>
          <a:noFill/>
        </p:spPr>
        <p:txBody>
          <a:bodyPr wrap="square" rtlCol="0">
            <a:spAutoFit/>
          </a:bodyPr>
          <a:lstStyle/>
          <a:p>
            <a:pPr algn="ctr"/>
            <a:r>
              <a:rPr lang="en-US" sz="1400" dirty="0">
                <a:latin typeface="Arial" pitchFamily="34" charset="0"/>
                <a:cs typeface="Arial" pitchFamily="34" charset="0"/>
              </a:rPr>
              <a:t>Neurobiology</a:t>
            </a:r>
          </a:p>
        </p:txBody>
      </p:sp>
      <p:sp>
        <p:nvSpPr>
          <p:cNvPr id="14" name="TextBox 13"/>
          <p:cNvSpPr txBox="1"/>
          <p:nvPr/>
        </p:nvSpPr>
        <p:spPr>
          <a:xfrm>
            <a:off x="4952511" y="2868416"/>
            <a:ext cx="1219200" cy="307777"/>
          </a:xfrm>
          <a:prstGeom prst="rect">
            <a:avLst/>
          </a:prstGeom>
          <a:noFill/>
        </p:spPr>
        <p:txBody>
          <a:bodyPr wrap="square" rtlCol="0">
            <a:spAutoFit/>
          </a:bodyPr>
          <a:lstStyle/>
          <a:p>
            <a:pPr algn="ctr"/>
            <a:r>
              <a:rPr lang="en-US" sz="1400" dirty="0">
                <a:latin typeface="Arial" pitchFamily="34" charset="0"/>
                <a:cs typeface="Arial" pitchFamily="34" charset="0"/>
              </a:rPr>
              <a:t>Immunology</a:t>
            </a:r>
          </a:p>
        </p:txBody>
      </p:sp>
      <p:sp>
        <p:nvSpPr>
          <p:cNvPr id="15" name="TextBox 14"/>
          <p:cNvSpPr txBox="1"/>
          <p:nvPr/>
        </p:nvSpPr>
        <p:spPr>
          <a:xfrm>
            <a:off x="2777148" y="2932948"/>
            <a:ext cx="1066800" cy="307777"/>
          </a:xfrm>
          <a:prstGeom prst="rect">
            <a:avLst/>
          </a:prstGeom>
          <a:noFill/>
        </p:spPr>
        <p:txBody>
          <a:bodyPr wrap="square" rtlCol="0">
            <a:spAutoFit/>
          </a:bodyPr>
          <a:lstStyle/>
          <a:p>
            <a:pPr algn="ctr"/>
            <a:r>
              <a:rPr lang="en-US" sz="1400" dirty="0">
                <a:latin typeface="Arial" pitchFamily="34" charset="0"/>
                <a:cs typeface="Arial" pitchFamily="34" charset="0"/>
              </a:rPr>
              <a:t>Genetics</a:t>
            </a:r>
          </a:p>
        </p:txBody>
      </p:sp>
      <p:sp>
        <p:nvSpPr>
          <p:cNvPr id="16" name="TextBox 15"/>
          <p:cNvSpPr txBox="1"/>
          <p:nvPr/>
        </p:nvSpPr>
        <p:spPr>
          <a:xfrm>
            <a:off x="3039376" y="4981278"/>
            <a:ext cx="1219200" cy="307777"/>
          </a:xfrm>
          <a:prstGeom prst="rect">
            <a:avLst/>
          </a:prstGeom>
          <a:noFill/>
        </p:spPr>
        <p:txBody>
          <a:bodyPr wrap="square" rtlCol="0">
            <a:spAutoFit/>
          </a:bodyPr>
          <a:lstStyle/>
          <a:p>
            <a:pPr algn="ctr"/>
            <a:r>
              <a:rPr lang="en-US" sz="1400" dirty="0">
                <a:latin typeface="Arial" pitchFamily="34" charset="0"/>
                <a:cs typeface="Arial" pitchFamily="34" charset="0"/>
              </a:rPr>
              <a:t>Microbiology </a:t>
            </a:r>
          </a:p>
        </p:txBody>
      </p:sp>
      <p:sp>
        <p:nvSpPr>
          <p:cNvPr id="17" name="TextBox 16"/>
          <p:cNvSpPr txBox="1"/>
          <p:nvPr/>
        </p:nvSpPr>
        <p:spPr>
          <a:xfrm>
            <a:off x="1524000" y="5029201"/>
            <a:ext cx="1447800" cy="307777"/>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Biochemistry</a:t>
            </a:r>
          </a:p>
        </p:txBody>
      </p:sp>
      <p:sp>
        <p:nvSpPr>
          <p:cNvPr id="18" name="TextBox 17"/>
          <p:cNvSpPr txBox="1"/>
          <p:nvPr/>
        </p:nvSpPr>
        <p:spPr>
          <a:xfrm>
            <a:off x="7759028" y="2674579"/>
            <a:ext cx="1676400" cy="523220"/>
          </a:xfrm>
          <a:prstGeom prst="rect">
            <a:avLst/>
          </a:prstGeom>
          <a:noFill/>
        </p:spPr>
        <p:txBody>
          <a:bodyPr wrap="square" rtlCol="0">
            <a:spAutoFit/>
          </a:bodyPr>
          <a:lstStyle/>
          <a:p>
            <a:pPr algn="ctr"/>
            <a:r>
              <a:rPr lang="en-US" sz="1400" dirty="0">
                <a:latin typeface="Arial" pitchFamily="34" charset="0"/>
                <a:cs typeface="Arial" pitchFamily="34" charset="0"/>
              </a:rPr>
              <a:t>Population and community biology</a:t>
            </a:r>
          </a:p>
        </p:txBody>
      </p:sp>
      <p:sp>
        <p:nvSpPr>
          <p:cNvPr id="19" name="TextBox 18"/>
          <p:cNvSpPr txBox="1"/>
          <p:nvPr/>
        </p:nvSpPr>
        <p:spPr>
          <a:xfrm>
            <a:off x="9262329" y="2531784"/>
            <a:ext cx="1295400" cy="523220"/>
          </a:xfrm>
          <a:prstGeom prst="rect">
            <a:avLst/>
          </a:prstGeom>
          <a:noFill/>
        </p:spPr>
        <p:txBody>
          <a:bodyPr wrap="square" rtlCol="0">
            <a:spAutoFit/>
          </a:bodyPr>
          <a:lstStyle/>
          <a:p>
            <a:pPr algn="ctr"/>
            <a:r>
              <a:rPr lang="en-US" sz="1400" dirty="0">
                <a:latin typeface="Arial" pitchFamily="34" charset="0"/>
                <a:cs typeface="Arial" pitchFamily="34" charset="0"/>
              </a:rPr>
              <a:t>Conservation biology</a:t>
            </a:r>
          </a:p>
        </p:txBody>
      </p:sp>
      <p:sp>
        <p:nvSpPr>
          <p:cNvPr id="21" name="TextBox 20"/>
          <p:cNvSpPr txBox="1"/>
          <p:nvPr/>
        </p:nvSpPr>
        <p:spPr>
          <a:xfrm>
            <a:off x="5875054" y="5183089"/>
            <a:ext cx="1066800" cy="307777"/>
          </a:xfrm>
          <a:prstGeom prst="rect">
            <a:avLst/>
          </a:prstGeom>
          <a:noFill/>
        </p:spPr>
        <p:txBody>
          <a:bodyPr wrap="square" rtlCol="0">
            <a:spAutoFit/>
          </a:bodyPr>
          <a:lstStyle/>
          <a:p>
            <a:pPr algn="ctr"/>
            <a:r>
              <a:rPr lang="en-US" sz="1400" dirty="0">
                <a:latin typeface="Arial" pitchFamily="34" charset="0"/>
                <a:cs typeface="Arial" pitchFamily="34" charset="0"/>
              </a:rPr>
              <a:t>Anatomy</a:t>
            </a:r>
          </a:p>
        </p:txBody>
      </p:sp>
      <p:sp>
        <p:nvSpPr>
          <p:cNvPr id="22" name="TextBox 21"/>
          <p:cNvSpPr txBox="1"/>
          <p:nvPr/>
        </p:nvSpPr>
        <p:spPr>
          <a:xfrm>
            <a:off x="4326152" y="5160099"/>
            <a:ext cx="1066800" cy="523220"/>
          </a:xfrm>
          <a:prstGeom prst="rect">
            <a:avLst/>
          </a:prstGeom>
          <a:noFill/>
        </p:spPr>
        <p:txBody>
          <a:bodyPr wrap="square" rtlCol="0">
            <a:spAutoFit/>
          </a:bodyPr>
          <a:lstStyle/>
          <a:p>
            <a:pPr algn="ctr"/>
            <a:r>
              <a:rPr lang="en-US" sz="1400" dirty="0">
                <a:latin typeface="Arial" pitchFamily="34" charset="0"/>
                <a:cs typeface="Arial" pitchFamily="34" charset="0"/>
              </a:rPr>
              <a:t>Cellular biology</a:t>
            </a:r>
          </a:p>
        </p:txBody>
      </p:sp>
      <p:sp>
        <p:nvSpPr>
          <p:cNvPr id="24" name="TextBox 23"/>
          <p:cNvSpPr txBox="1"/>
          <p:nvPr/>
        </p:nvSpPr>
        <p:spPr>
          <a:xfrm>
            <a:off x="9262329" y="5288998"/>
            <a:ext cx="1295400" cy="307777"/>
          </a:xfrm>
          <a:prstGeom prst="rect">
            <a:avLst/>
          </a:prstGeom>
          <a:noFill/>
        </p:spPr>
        <p:txBody>
          <a:bodyPr wrap="square" rtlCol="0">
            <a:spAutoFit/>
          </a:bodyPr>
          <a:lstStyle/>
          <a:p>
            <a:pPr algn="ctr"/>
            <a:r>
              <a:rPr lang="en-US" sz="1400" dirty="0">
                <a:latin typeface="Arial" pitchFamily="34" charset="0"/>
                <a:cs typeface="Arial" pitchFamily="34" charset="0"/>
              </a:rPr>
              <a:t>Biogeography</a:t>
            </a:r>
          </a:p>
        </p:txBody>
      </p:sp>
      <p:sp>
        <p:nvSpPr>
          <p:cNvPr id="25" name="TextBox 24"/>
          <p:cNvSpPr txBox="1"/>
          <p:nvPr/>
        </p:nvSpPr>
        <p:spPr>
          <a:xfrm>
            <a:off x="6467556" y="2796398"/>
            <a:ext cx="1219200" cy="523220"/>
          </a:xfrm>
          <a:prstGeom prst="rect">
            <a:avLst/>
          </a:prstGeom>
          <a:noFill/>
        </p:spPr>
        <p:txBody>
          <a:bodyPr wrap="square" rtlCol="0">
            <a:spAutoFit/>
          </a:bodyPr>
          <a:lstStyle/>
          <a:p>
            <a:pPr algn="ctr"/>
            <a:r>
              <a:rPr lang="en-US" sz="1400" dirty="0">
                <a:latin typeface="Arial" pitchFamily="34" charset="0"/>
                <a:cs typeface="Arial" pitchFamily="34" charset="0"/>
              </a:rPr>
              <a:t>Organismal biology</a:t>
            </a:r>
          </a:p>
        </p:txBody>
      </p:sp>
      <p:cxnSp>
        <p:nvCxnSpPr>
          <p:cNvPr id="26" name="Straight Arrow Connector 25"/>
          <p:cNvCxnSpPr>
            <a:stCxn id="17" idx="0"/>
          </p:cNvCxnSpPr>
          <p:nvPr/>
        </p:nvCxnSpPr>
        <p:spPr>
          <a:xfrm flipV="1">
            <a:off x="2247900" y="4572000"/>
            <a:ext cx="1143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0"/>
          </p:cNvCxnSpPr>
          <p:nvPr/>
        </p:nvCxnSpPr>
        <p:spPr>
          <a:xfrm flipH="1" flipV="1">
            <a:off x="2133600" y="4572000"/>
            <a:ext cx="1143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 idx="0"/>
          </p:cNvCxnSpPr>
          <p:nvPr/>
        </p:nvCxnSpPr>
        <p:spPr>
          <a:xfrm flipH="1" flipV="1">
            <a:off x="3496576" y="4524077"/>
            <a:ext cx="1524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0"/>
          </p:cNvCxnSpPr>
          <p:nvPr/>
        </p:nvCxnSpPr>
        <p:spPr>
          <a:xfrm flipV="1">
            <a:off x="3648976" y="4524077"/>
            <a:ext cx="2286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2"/>
          </p:cNvCxnSpPr>
          <p:nvPr/>
        </p:nvCxnSpPr>
        <p:spPr>
          <a:xfrm flipH="1">
            <a:off x="4139467" y="2971800"/>
            <a:ext cx="222006" cy="32502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61474" y="2979549"/>
            <a:ext cx="208573" cy="30002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448301" y="3155269"/>
            <a:ext cx="38589" cy="328701"/>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2"/>
          </p:cNvCxnSpPr>
          <p:nvPr/>
        </p:nvCxnSpPr>
        <p:spPr>
          <a:xfrm flipH="1">
            <a:off x="3276600" y="3240725"/>
            <a:ext cx="33948" cy="307777"/>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020574" y="4512355"/>
            <a:ext cx="275827" cy="824623"/>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2"/>
          </p:cNvCxnSpPr>
          <p:nvPr/>
        </p:nvCxnSpPr>
        <p:spPr>
          <a:xfrm flipH="1">
            <a:off x="9579709" y="3055004"/>
            <a:ext cx="330321" cy="345946"/>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910152" y="3059797"/>
            <a:ext cx="342900" cy="31498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0363200" y="4375369"/>
            <a:ext cx="228600" cy="86532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6718224" y="3237070"/>
            <a:ext cx="264074" cy="27670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087983" y="3237070"/>
            <a:ext cx="291858" cy="26848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9744868" y="4550164"/>
            <a:ext cx="165160" cy="670735"/>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7346586" y="4690888"/>
            <a:ext cx="23419" cy="598605"/>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741555" y="5289990"/>
            <a:ext cx="990600" cy="307777"/>
          </a:xfrm>
          <a:prstGeom prst="rect">
            <a:avLst/>
          </a:prstGeom>
          <a:noFill/>
        </p:spPr>
        <p:txBody>
          <a:bodyPr wrap="square" rtlCol="0">
            <a:spAutoFit/>
          </a:bodyPr>
          <a:lstStyle/>
          <a:p>
            <a:pPr algn="ctr"/>
            <a:r>
              <a:rPr lang="en-US" sz="1400" dirty="0">
                <a:latin typeface="Arial" pitchFamily="34" charset="0"/>
                <a:cs typeface="Arial" pitchFamily="34" charset="0"/>
              </a:rPr>
              <a:t>Botany</a:t>
            </a:r>
          </a:p>
        </p:txBody>
      </p:sp>
      <p:sp>
        <p:nvSpPr>
          <p:cNvPr id="86" name="TextBox 85"/>
          <p:cNvSpPr txBox="1"/>
          <p:nvPr/>
        </p:nvSpPr>
        <p:spPr>
          <a:xfrm>
            <a:off x="7733949" y="1971926"/>
            <a:ext cx="990600" cy="523220"/>
          </a:xfrm>
          <a:prstGeom prst="rect">
            <a:avLst/>
          </a:prstGeom>
          <a:noFill/>
        </p:spPr>
        <p:txBody>
          <a:bodyPr wrap="square" rtlCol="0">
            <a:spAutoFit/>
          </a:bodyPr>
          <a:lstStyle/>
          <a:p>
            <a:pPr algn="ctr"/>
            <a:r>
              <a:rPr lang="en-US" sz="1400" dirty="0">
                <a:latin typeface="Arial" pitchFamily="34" charset="0"/>
                <a:cs typeface="Arial" pitchFamily="34" charset="0"/>
              </a:rPr>
              <a:t>Marine biology</a:t>
            </a:r>
          </a:p>
        </p:txBody>
      </p:sp>
      <p:sp>
        <p:nvSpPr>
          <p:cNvPr id="88" name="TextBox 87"/>
          <p:cNvSpPr txBox="1"/>
          <p:nvPr/>
        </p:nvSpPr>
        <p:spPr>
          <a:xfrm>
            <a:off x="5920503" y="2386736"/>
            <a:ext cx="1308277" cy="307777"/>
          </a:xfrm>
          <a:prstGeom prst="rect">
            <a:avLst/>
          </a:prstGeom>
          <a:noFill/>
        </p:spPr>
        <p:txBody>
          <a:bodyPr wrap="square" rtlCol="0">
            <a:spAutoFit/>
          </a:bodyPr>
          <a:lstStyle/>
          <a:p>
            <a:pPr algn="ctr"/>
            <a:r>
              <a:rPr lang="en-US" sz="1400" dirty="0">
                <a:latin typeface="Arial" pitchFamily="34" charset="0"/>
                <a:cs typeface="Arial" pitchFamily="34" charset="0"/>
              </a:rPr>
              <a:t>Epidemiology</a:t>
            </a:r>
          </a:p>
        </p:txBody>
      </p:sp>
      <p:sp>
        <p:nvSpPr>
          <p:cNvPr id="89" name="TextBox 88"/>
          <p:cNvSpPr txBox="1"/>
          <p:nvPr/>
        </p:nvSpPr>
        <p:spPr>
          <a:xfrm>
            <a:off x="7615814" y="5288997"/>
            <a:ext cx="990600" cy="307777"/>
          </a:xfrm>
          <a:prstGeom prst="rect">
            <a:avLst/>
          </a:prstGeom>
          <a:noFill/>
        </p:spPr>
        <p:txBody>
          <a:bodyPr wrap="square" rtlCol="0">
            <a:spAutoFit/>
          </a:bodyPr>
          <a:lstStyle/>
          <a:p>
            <a:pPr algn="ctr"/>
            <a:r>
              <a:rPr lang="en-US" sz="1400" dirty="0">
                <a:latin typeface="Arial" pitchFamily="34" charset="0"/>
                <a:cs typeface="Arial" pitchFamily="34" charset="0"/>
              </a:rPr>
              <a:t>Zoology</a:t>
            </a:r>
          </a:p>
        </p:txBody>
      </p:sp>
      <p:sp>
        <p:nvSpPr>
          <p:cNvPr id="90" name="TextBox 89"/>
          <p:cNvSpPr txBox="1"/>
          <p:nvPr/>
        </p:nvSpPr>
        <p:spPr>
          <a:xfrm>
            <a:off x="5164022" y="5813444"/>
            <a:ext cx="1587308" cy="523220"/>
          </a:xfrm>
          <a:prstGeom prst="rect">
            <a:avLst/>
          </a:prstGeom>
          <a:noFill/>
        </p:spPr>
        <p:txBody>
          <a:bodyPr wrap="square" rtlCol="0">
            <a:spAutoFit/>
          </a:bodyPr>
          <a:lstStyle/>
          <a:p>
            <a:pPr algn="ctr"/>
            <a:r>
              <a:rPr lang="en-US" sz="1400" dirty="0">
                <a:latin typeface="Arial" pitchFamily="34" charset="0"/>
                <a:cs typeface="Arial" pitchFamily="34" charset="0"/>
              </a:rPr>
              <a:t>Developmental biology</a:t>
            </a:r>
          </a:p>
        </p:txBody>
      </p:sp>
      <p:sp>
        <p:nvSpPr>
          <p:cNvPr id="6159" name="Right Brace 6158"/>
          <p:cNvSpPr/>
          <p:nvPr/>
        </p:nvSpPr>
        <p:spPr>
          <a:xfrm rot="5400000">
            <a:off x="4624828" y="4504994"/>
            <a:ext cx="309589" cy="1160824"/>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Right Brace 92"/>
          <p:cNvSpPr/>
          <p:nvPr/>
        </p:nvSpPr>
        <p:spPr>
          <a:xfrm rot="5400000">
            <a:off x="8025842" y="4661944"/>
            <a:ext cx="164510" cy="1160824"/>
          </a:xfrm>
          <a:prstGeom prst="rightBrace">
            <a:avLst>
              <a:gd name="adj1" fmla="val 8333"/>
              <a:gd name="adj2" fmla="val 50885"/>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Right Brace 93"/>
          <p:cNvSpPr/>
          <p:nvPr/>
        </p:nvSpPr>
        <p:spPr>
          <a:xfrm rot="5400000">
            <a:off x="5802883" y="4011718"/>
            <a:ext cx="309589" cy="3337696"/>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Right Brace 95"/>
          <p:cNvSpPr/>
          <p:nvPr/>
        </p:nvSpPr>
        <p:spPr>
          <a:xfrm rot="5400000">
            <a:off x="6305525" y="4348376"/>
            <a:ext cx="309589" cy="1536921"/>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Right Brace 96"/>
          <p:cNvSpPr/>
          <p:nvPr/>
        </p:nvSpPr>
        <p:spPr>
          <a:xfrm rot="16200000">
            <a:off x="8598776" y="2581174"/>
            <a:ext cx="251546" cy="1290559"/>
          </a:xfrm>
          <a:prstGeom prst="rightBrace">
            <a:avLst>
              <a:gd name="adj1" fmla="val 8333"/>
              <a:gd name="adj2" fmla="val 34874"/>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Right Brace 98"/>
          <p:cNvSpPr/>
          <p:nvPr/>
        </p:nvSpPr>
        <p:spPr>
          <a:xfrm rot="16200000">
            <a:off x="8244948" y="1624349"/>
            <a:ext cx="251546" cy="1951608"/>
          </a:xfrm>
          <a:prstGeom prst="rightBrace">
            <a:avLst>
              <a:gd name="adj1" fmla="val 0"/>
              <a:gd name="adj2" fmla="val 44876"/>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Right Brace 101"/>
          <p:cNvSpPr/>
          <p:nvPr/>
        </p:nvSpPr>
        <p:spPr>
          <a:xfrm rot="16200000">
            <a:off x="6534356" y="1630064"/>
            <a:ext cx="251546" cy="2395891"/>
          </a:xfrm>
          <a:prstGeom prst="rightBrace">
            <a:avLst>
              <a:gd name="adj1" fmla="val 0"/>
              <a:gd name="adj2" fmla="val 44876"/>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3" name="Straight Arrow Connector 102"/>
          <p:cNvCxnSpPr/>
          <p:nvPr/>
        </p:nvCxnSpPr>
        <p:spPr>
          <a:xfrm>
            <a:off x="3630789" y="3226453"/>
            <a:ext cx="238590" cy="33029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a:t>How does one do the </a:t>
            </a:r>
            <a:r>
              <a:rPr lang="en-US" sz="4400" i="1" dirty="0"/>
              <a:t>science</a:t>
            </a:r>
            <a:r>
              <a:rPr lang="en-US" sz="4400" dirty="0"/>
              <a:t>? </a:t>
            </a:r>
          </a:p>
        </p:txBody>
      </p:sp>
      <p:sp>
        <p:nvSpPr>
          <p:cNvPr id="3" name="Content Placeholder 2"/>
          <p:cNvSpPr>
            <a:spLocks noGrp="1"/>
          </p:cNvSpPr>
          <p:nvPr>
            <p:ph sz="quarter" idx="1"/>
          </p:nvPr>
        </p:nvSpPr>
        <p:spPr>
          <a:xfrm>
            <a:off x="457200" y="1295400"/>
            <a:ext cx="11506200" cy="5029200"/>
          </a:xfrm>
        </p:spPr>
        <p:txBody>
          <a:bodyPr>
            <a:normAutofit lnSpcReduction="10000"/>
          </a:bodyPr>
          <a:lstStyle/>
          <a:p>
            <a:pPr>
              <a:buNone/>
            </a:pPr>
            <a:r>
              <a:rPr lang="en-US" sz="3000" b="1" dirty="0"/>
              <a:t>Scientific method</a:t>
            </a:r>
          </a:p>
          <a:p>
            <a:pPr>
              <a:spcBef>
                <a:spcPts val="300"/>
              </a:spcBef>
              <a:spcAft>
                <a:spcPts val="300"/>
              </a:spcAft>
            </a:pPr>
            <a:r>
              <a:rPr lang="en-US" sz="2400" b="1" u="sng" dirty="0"/>
              <a:t>_____________</a:t>
            </a:r>
            <a:r>
              <a:rPr lang="en-US" sz="2400" dirty="0"/>
              <a:t> = Carefully observe the some phenomena and consider what we already know and what we don’t know about the unknown phenomena. </a:t>
            </a:r>
          </a:p>
          <a:p>
            <a:pPr>
              <a:spcBef>
                <a:spcPts val="300"/>
              </a:spcBef>
              <a:spcAft>
                <a:spcPts val="300"/>
              </a:spcAft>
            </a:pPr>
            <a:r>
              <a:rPr lang="en-US" sz="2400" b="1" dirty="0"/>
              <a:t>Question</a:t>
            </a:r>
            <a:r>
              <a:rPr lang="en-US" sz="2400" dirty="0"/>
              <a:t> = Narrow focus to a specific question. What do we want to know? </a:t>
            </a:r>
          </a:p>
          <a:p>
            <a:pPr>
              <a:spcBef>
                <a:spcPts val="300"/>
              </a:spcBef>
              <a:spcAft>
                <a:spcPts val="300"/>
              </a:spcAft>
            </a:pPr>
            <a:r>
              <a:rPr lang="en-US" sz="2400" b="1" dirty="0"/>
              <a:t>Formulate </a:t>
            </a:r>
            <a:r>
              <a:rPr lang="en-US" sz="2400" b="1" u="sng" dirty="0"/>
              <a:t>_____________</a:t>
            </a:r>
            <a:r>
              <a:rPr lang="en-US" sz="2400" b="1" dirty="0"/>
              <a:t> </a:t>
            </a:r>
            <a:r>
              <a:rPr lang="en-US" sz="2400" dirty="0"/>
              <a:t>= Our proposed explanation for the unknown phenomena.  What we think is happening. Must be testable!</a:t>
            </a:r>
          </a:p>
          <a:p>
            <a:pPr>
              <a:spcBef>
                <a:spcPts val="300"/>
              </a:spcBef>
              <a:spcAft>
                <a:spcPts val="300"/>
              </a:spcAft>
            </a:pPr>
            <a:r>
              <a:rPr lang="en-US" sz="2400" b="1" dirty="0"/>
              <a:t>Experimentation</a:t>
            </a:r>
            <a:r>
              <a:rPr lang="en-US" sz="2400" dirty="0"/>
              <a:t> = Design an experiment to test your hypothesis and collect data. </a:t>
            </a:r>
          </a:p>
          <a:p>
            <a:pPr lvl="1">
              <a:spcBef>
                <a:spcPts val="300"/>
              </a:spcBef>
            </a:pPr>
            <a:r>
              <a:rPr lang="en-US" sz="2100" dirty="0"/>
              <a:t>Quantitative data: Deals with numbers. Things that can be measured. </a:t>
            </a:r>
          </a:p>
          <a:p>
            <a:pPr lvl="2">
              <a:spcBef>
                <a:spcPts val="300"/>
              </a:spcBef>
            </a:pPr>
            <a:r>
              <a:rPr lang="en-US" sz="1800" dirty="0"/>
              <a:t>Ex: Height, weight, length, time</a:t>
            </a:r>
          </a:p>
          <a:p>
            <a:pPr lvl="1">
              <a:spcBef>
                <a:spcPts val="300"/>
              </a:spcBef>
            </a:pPr>
            <a:r>
              <a:rPr lang="en-US" sz="2100" dirty="0"/>
              <a:t>Qualitative data: Deals with descriptions. Things that cannot be measured. </a:t>
            </a:r>
          </a:p>
          <a:p>
            <a:pPr lvl="2">
              <a:spcBef>
                <a:spcPts val="300"/>
              </a:spcBef>
            </a:pPr>
            <a:r>
              <a:rPr lang="en-US" sz="1800" dirty="0"/>
              <a:t>Ex: Color, texture </a:t>
            </a:r>
          </a:p>
          <a:p>
            <a:pPr>
              <a:spcBef>
                <a:spcPts val="300"/>
              </a:spcBef>
              <a:spcAft>
                <a:spcPts val="300"/>
              </a:spcAft>
            </a:pPr>
            <a:r>
              <a:rPr lang="en-US" sz="2400" b="1" dirty="0"/>
              <a:t>Results and Conclusions</a:t>
            </a:r>
            <a:r>
              <a:rPr lang="en-US" sz="2400" dirty="0"/>
              <a:t> = Analyze data and display results in figures or tables. Do our results support or refute our hypothesis? How do our findings relate to the big picture?</a:t>
            </a:r>
          </a:p>
          <a:p>
            <a:pPr marL="0" indent="0">
              <a:spcAft>
                <a:spcPts val="600"/>
              </a:spcAft>
              <a:buNone/>
            </a:pPr>
            <a:endParaRPr lang="en-US" sz="2200" dirty="0"/>
          </a:p>
          <a:p>
            <a:pPr>
              <a:spcAft>
                <a:spcPts val="600"/>
              </a:spcAft>
              <a:buNone/>
            </a:pPr>
            <a:endParaRPr lang="en-US" sz="2200" dirty="0"/>
          </a:p>
          <a:p>
            <a:endParaRPr lang="en-US" dirty="0"/>
          </a:p>
          <a:p>
            <a:pPr marL="547688" lvl="1" indent="-273050"/>
            <a:endParaRPr lang="en-US" dirty="0"/>
          </a:p>
        </p:txBody>
      </p:sp>
    </p:spTree>
    <p:extLst>
      <p:ext uri="{BB962C8B-B14F-4D97-AF65-F5344CB8AC3E}">
        <p14:creationId xmlns:p14="http://schemas.microsoft.com/office/powerpoint/2010/main" val="33359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BC44-CC77-4C87-B545-8CA55D3EE75B}"/>
              </a:ext>
            </a:extLst>
          </p:cNvPr>
          <p:cNvSpPr>
            <a:spLocks noGrp="1"/>
          </p:cNvSpPr>
          <p:nvPr>
            <p:ph type="title"/>
          </p:nvPr>
        </p:nvSpPr>
        <p:spPr/>
        <p:txBody>
          <a:bodyPr>
            <a:normAutofit/>
          </a:bodyPr>
          <a:lstStyle/>
          <a:p>
            <a:pPr algn="ctr"/>
            <a:r>
              <a:rPr lang="en-US" sz="4400" dirty="0"/>
              <a:t>How does one do the </a:t>
            </a:r>
            <a:r>
              <a:rPr lang="en-US" sz="4400" i="1" dirty="0"/>
              <a:t>science</a:t>
            </a:r>
            <a:r>
              <a:rPr lang="en-US" sz="4400" dirty="0"/>
              <a:t>? </a:t>
            </a:r>
          </a:p>
        </p:txBody>
      </p:sp>
      <p:sp>
        <p:nvSpPr>
          <p:cNvPr id="3" name="Content Placeholder 2">
            <a:extLst>
              <a:ext uri="{FF2B5EF4-FFF2-40B4-BE49-F238E27FC236}">
                <a16:creationId xmlns:a16="http://schemas.microsoft.com/office/drawing/2014/main" id="{B215E695-362B-4BF0-937F-D1472EE9BC35}"/>
              </a:ext>
            </a:extLst>
          </p:cNvPr>
          <p:cNvSpPr>
            <a:spLocks noGrp="1"/>
          </p:cNvSpPr>
          <p:nvPr>
            <p:ph sz="quarter" idx="1"/>
          </p:nvPr>
        </p:nvSpPr>
        <p:spPr>
          <a:xfrm>
            <a:off x="609600" y="1752600"/>
            <a:ext cx="5029200" cy="4404360"/>
          </a:xfrm>
        </p:spPr>
        <p:txBody>
          <a:bodyPr/>
          <a:lstStyle/>
          <a:p>
            <a:r>
              <a:rPr lang="en-US" dirty="0"/>
              <a:t>The scientific method is a stepwise procedure but does not require the investigator to continue linearly through the steps. Revisions are constantly made as new information is uncovered. </a:t>
            </a:r>
          </a:p>
        </p:txBody>
      </p:sp>
      <p:pic>
        <p:nvPicPr>
          <p:cNvPr id="1026" name="Picture 2" descr="Image result for Scientific method">
            <a:extLst>
              <a:ext uri="{FF2B5EF4-FFF2-40B4-BE49-F238E27FC236}">
                <a16:creationId xmlns:a16="http://schemas.microsoft.com/office/drawing/2014/main" id="{D0CB906F-A3E2-4E68-8ECC-5B8506CA91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4722" y="1163217"/>
            <a:ext cx="4318497" cy="5161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26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Famous example of Scientific Method</a:t>
            </a:r>
          </a:p>
        </p:txBody>
      </p:sp>
      <p:sp>
        <p:nvSpPr>
          <p:cNvPr id="3" name="Content Placeholder 2"/>
          <p:cNvSpPr>
            <a:spLocks noGrp="1"/>
          </p:cNvSpPr>
          <p:nvPr>
            <p:ph sz="quarter" idx="1"/>
          </p:nvPr>
        </p:nvSpPr>
        <p:spPr>
          <a:xfrm>
            <a:off x="609600" y="1219200"/>
            <a:ext cx="9601200" cy="2209800"/>
          </a:xfrm>
        </p:spPr>
        <p:txBody>
          <a:bodyPr>
            <a:normAutofit/>
          </a:bodyPr>
          <a:lstStyle/>
          <a:p>
            <a:pPr>
              <a:buNone/>
            </a:pPr>
            <a:r>
              <a:rPr lang="en-US" sz="2800" dirty="0"/>
              <a:t>Louis Pasteur 1860’s</a:t>
            </a:r>
          </a:p>
          <a:p>
            <a:r>
              <a:rPr lang="en-US" sz="2800" dirty="0"/>
              <a:t>Can life be created spontaneously? </a:t>
            </a:r>
          </a:p>
        </p:txBody>
      </p:sp>
      <p:pic>
        <p:nvPicPr>
          <p:cNvPr id="1027" name="Picture 3" descr="C:\Users\username\Desktop\Mt SAC Bio 1\Mastering Biology lectures\Chapter art and photos\01_Labeled_Art_and_Photos\01_04Figure01-L.jpg"/>
          <p:cNvPicPr>
            <a:picLocks noChangeAspect="1" noChangeArrowheads="1"/>
          </p:cNvPicPr>
          <p:nvPr/>
        </p:nvPicPr>
        <p:blipFill>
          <a:blip r:embed="rId3" cstate="print"/>
          <a:srcRect/>
          <a:stretch>
            <a:fillRect/>
          </a:stretch>
        </p:blipFill>
        <p:spPr bwMode="auto">
          <a:xfrm>
            <a:off x="914400" y="2590800"/>
            <a:ext cx="10188033" cy="35966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Make a Prediction</a:t>
            </a:r>
          </a:p>
        </p:txBody>
      </p:sp>
      <p:sp>
        <p:nvSpPr>
          <p:cNvPr id="3" name="Content Placeholder 2"/>
          <p:cNvSpPr>
            <a:spLocks noGrp="1"/>
          </p:cNvSpPr>
          <p:nvPr>
            <p:ph sz="quarter" idx="1"/>
          </p:nvPr>
        </p:nvSpPr>
        <p:spPr>
          <a:xfrm>
            <a:off x="609600" y="1447800"/>
            <a:ext cx="9601200" cy="1905000"/>
          </a:xfrm>
        </p:spPr>
        <p:txBody>
          <a:bodyPr>
            <a:normAutofit/>
          </a:bodyPr>
          <a:lstStyle/>
          <a:p>
            <a:r>
              <a:rPr lang="en-US" sz="2800" dirty="0"/>
              <a:t>Formulate a </a:t>
            </a:r>
            <a:r>
              <a:rPr lang="en-US" sz="2800" u="sng" dirty="0"/>
              <a:t>testable</a:t>
            </a:r>
            <a:r>
              <a:rPr lang="en-US" sz="2800" dirty="0"/>
              <a:t> hypothesis </a:t>
            </a:r>
          </a:p>
        </p:txBody>
      </p:sp>
      <p:pic>
        <p:nvPicPr>
          <p:cNvPr id="4" name="Picture 3">
            <a:extLst>
              <a:ext uri="{FF2B5EF4-FFF2-40B4-BE49-F238E27FC236}">
                <a16:creationId xmlns:a16="http://schemas.microsoft.com/office/drawing/2014/main" id="{1F407006-F678-44CA-844C-93F1938D760B}"/>
              </a:ext>
            </a:extLst>
          </p:cNvPr>
          <p:cNvPicPr>
            <a:picLocks noChangeAspect="1"/>
          </p:cNvPicPr>
          <p:nvPr/>
        </p:nvPicPr>
        <p:blipFill>
          <a:blip r:embed="rId3"/>
          <a:stretch>
            <a:fillRect/>
          </a:stretch>
        </p:blipFill>
        <p:spPr>
          <a:xfrm>
            <a:off x="722496" y="2743200"/>
            <a:ext cx="10428973" cy="2514600"/>
          </a:xfrm>
          <a:prstGeom prst="rect">
            <a:avLst/>
          </a:prstGeom>
        </p:spPr>
      </p:pic>
    </p:spTree>
    <p:extLst>
      <p:ext uri="{BB962C8B-B14F-4D97-AF65-F5344CB8AC3E}">
        <p14:creationId xmlns:p14="http://schemas.microsoft.com/office/powerpoint/2010/main" val="266458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Experimentation</a:t>
            </a:r>
          </a:p>
        </p:txBody>
      </p:sp>
      <p:sp>
        <p:nvSpPr>
          <p:cNvPr id="3" name="Content Placeholder 2"/>
          <p:cNvSpPr>
            <a:spLocks noGrp="1"/>
          </p:cNvSpPr>
          <p:nvPr>
            <p:ph sz="quarter" idx="1"/>
          </p:nvPr>
        </p:nvSpPr>
        <p:spPr>
          <a:xfrm>
            <a:off x="457200" y="1295400"/>
            <a:ext cx="11582400" cy="1143000"/>
          </a:xfrm>
        </p:spPr>
        <p:txBody>
          <a:bodyPr/>
          <a:lstStyle/>
          <a:p>
            <a:r>
              <a:rPr lang="en-US" dirty="0"/>
              <a:t>Design an experiment that tests your hypothesis while minimizing other variables.</a:t>
            </a:r>
          </a:p>
        </p:txBody>
      </p:sp>
      <p:pic>
        <p:nvPicPr>
          <p:cNvPr id="3074" name="Picture 2" descr="C:\Users\username\Desktop\Mt SAC Bio 1\Mastering Biology lectures\Chapter art and photos\01_Labeled_Art_and_Photos\01_04Figure03-L.jpg"/>
          <p:cNvPicPr>
            <a:picLocks noChangeAspect="1" noChangeArrowheads="1"/>
          </p:cNvPicPr>
          <p:nvPr/>
        </p:nvPicPr>
        <p:blipFill>
          <a:blip r:embed="rId3" cstate="print"/>
          <a:srcRect/>
          <a:stretch>
            <a:fillRect/>
          </a:stretch>
        </p:blipFill>
        <p:spPr bwMode="auto">
          <a:xfrm>
            <a:off x="2362200" y="2133600"/>
            <a:ext cx="7467600" cy="419649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1811000" cy="990600"/>
          </a:xfrm>
        </p:spPr>
        <p:txBody>
          <a:bodyPr>
            <a:normAutofit fontScale="90000"/>
          </a:bodyPr>
          <a:lstStyle/>
          <a:p>
            <a:pPr algn="ctr"/>
            <a:r>
              <a:rPr lang="en-US" dirty="0"/>
              <a:t>“Without speculation, there is no good and original observation” – Charles Darwin	</a:t>
            </a:r>
          </a:p>
        </p:txBody>
      </p:sp>
      <p:sp>
        <p:nvSpPr>
          <p:cNvPr id="3" name="Content Placeholder 2"/>
          <p:cNvSpPr>
            <a:spLocks noGrp="1"/>
          </p:cNvSpPr>
          <p:nvPr>
            <p:ph sz="quarter" idx="1"/>
          </p:nvPr>
        </p:nvSpPr>
        <p:spPr>
          <a:xfrm>
            <a:off x="609600" y="1277679"/>
            <a:ext cx="9067800" cy="4953000"/>
          </a:xfrm>
        </p:spPr>
        <p:txBody>
          <a:bodyPr>
            <a:normAutofit fontScale="92500" lnSpcReduction="10000"/>
          </a:bodyPr>
          <a:lstStyle/>
          <a:p>
            <a:pPr marL="0" indent="0">
              <a:buNone/>
            </a:pPr>
            <a:r>
              <a:rPr lang="en-US" sz="3200" dirty="0"/>
              <a:t>Observation</a:t>
            </a:r>
          </a:p>
          <a:p>
            <a:pPr lvl="1"/>
            <a:r>
              <a:rPr lang="en-US" sz="2800" dirty="0"/>
              <a:t>Carefully review the unknown </a:t>
            </a:r>
          </a:p>
          <a:p>
            <a:pPr lvl="1"/>
            <a:r>
              <a:rPr lang="en-US" sz="2800" dirty="0"/>
              <a:t>Understand the variables influencing the unknown</a:t>
            </a:r>
          </a:p>
          <a:p>
            <a:pPr lvl="2"/>
            <a:r>
              <a:rPr lang="en-US" sz="2800" b="1" u="sng" dirty="0"/>
              <a:t>__________</a:t>
            </a:r>
            <a:r>
              <a:rPr lang="en-US" sz="2800" dirty="0"/>
              <a:t>: an adjustable condition in an experiment</a:t>
            </a:r>
          </a:p>
          <a:p>
            <a:pPr lvl="3"/>
            <a:r>
              <a:rPr lang="en-US" sz="2400" dirty="0"/>
              <a:t>Variables can be biotic or abiotic</a:t>
            </a:r>
          </a:p>
          <a:p>
            <a:pPr lvl="4"/>
            <a:r>
              <a:rPr lang="en-US" sz="2200" b="1" dirty="0"/>
              <a:t>Abiotic variables</a:t>
            </a:r>
            <a:r>
              <a:rPr lang="en-US" sz="2200" dirty="0"/>
              <a:t>: temperature, lighting, precipitation, timing</a:t>
            </a:r>
          </a:p>
          <a:p>
            <a:pPr lvl="4"/>
            <a:r>
              <a:rPr lang="en-US" sz="2200" b="1" dirty="0"/>
              <a:t>Biotic variables</a:t>
            </a:r>
            <a:r>
              <a:rPr lang="en-US" sz="2200" dirty="0"/>
              <a:t>: interaction with other organisms,  chemical processes</a:t>
            </a:r>
          </a:p>
          <a:p>
            <a:pPr lvl="3"/>
            <a:endParaRPr lang="en-US" sz="2400" dirty="0"/>
          </a:p>
          <a:p>
            <a:pPr lvl="1"/>
            <a:r>
              <a:rPr lang="en-US" sz="2800" dirty="0"/>
              <a:t>Example experiment: Observation </a:t>
            </a:r>
          </a:p>
          <a:p>
            <a:pPr lvl="2"/>
            <a:r>
              <a:rPr lang="en-US" sz="2800" dirty="0"/>
              <a:t>Indoor plants = florescent lighting </a:t>
            </a:r>
          </a:p>
          <a:p>
            <a:pPr lvl="2"/>
            <a:r>
              <a:rPr lang="en-US" sz="2800" dirty="0"/>
              <a:t>Outdoor plants = sunlight</a:t>
            </a:r>
          </a:p>
          <a:p>
            <a:pPr lvl="3"/>
            <a:r>
              <a:rPr lang="en-US" sz="2400" dirty="0"/>
              <a:t>Spectrum of light </a:t>
            </a:r>
          </a:p>
        </p:txBody>
      </p:sp>
      <p:pic>
        <p:nvPicPr>
          <p:cNvPr id="12290" name="Picture 2" descr="https://encrypted-tbn3.gstatic.com/images?q=tbn:ANd9GcRmJxXMb0sMTekai539AxAH3fqxNWV4zz7GW54DRK86BUvZaeD_Og"/>
          <p:cNvPicPr>
            <a:picLocks noChangeAspect="1" noChangeArrowheads="1"/>
          </p:cNvPicPr>
          <p:nvPr/>
        </p:nvPicPr>
        <p:blipFill>
          <a:blip r:embed="rId3" cstate="print"/>
          <a:srcRect/>
          <a:stretch>
            <a:fillRect/>
          </a:stretch>
        </p:blipFill>
        <p:spPr bwMode="auto">
          <a:xfrm>
            <a:off x="8153400" y="4191000"/>
            <a:ext cx="763726" cy="1447800"/>
          </a:xfrm>
          <a:prstGeom prst="rect">
            <a:avLst/>
          </a:prstGeom>
          <a:noFill/>
        </p:spPr>
      </p:pic>
      <p:pic>
        <p:nvPicPr>
          <p:cNvPr id="12292" name="Picture 4" descr="http://t2.gstatic.com/images?q=tbn:ANd9GcTeukWqhI5Bs7uZv-BQ-KXb1YLQakYMR8g78cW3mnjuq3BsooIcfA"/>
          <p:cNvPicPr>
            <a:picLocks noChangeAspect="1" noChangeArrowheads="1"/>
          </p:cNvPicPr>
          <p:nvPr/>
        </p:nvPicPr>
        <p:blipFill>
          <a:blip r:embed="rId4" cstate="print"/>
          <a:srcRect/>
          <a:stretch>
            <a:fillRect/>
          </a:stretch>
        </p:blipFill>
        <p:spPr bwMode="auto">
          <a:xfrm>
            <a:off x="10535127" y="4191000"/>
            <a:ext cx="1295400" cy="1295400"/>
          </a:xfrm>
          <a:prstGeom prst="rect">
            <a:avLst/>
          </a:prstGeom>
          <a:noFill/>
        </p:spPr>
      </p:pic>
      <p:pic>
        <p:nvPicPr>
          <p:cNvPr id="7" name="Picture 2" descr="http://vivariumguide.com/wp-content/uploads/2013/01/Lemon-button-fern-2.jpg"/>
          <p:cNvPicPr>
            <a:picLocks noChangeAspect="1" noChangeArrowheads="1"/>
          </p:cNvPicPr>
          <p:nvPr/>
        </p:nvPicPr>
        <p:blipFill>
          <a:blip r:embed="rId5" cstate="print"/>
          <a:srcRect/>
          <a:stretch>
            <a:fillRect/>
          </a:stretch>
        </p:blipFill>
        <p:spPr bwMode="auto">
          <a:xfrm>
            <a:off x="9191264" y="4665276"/>
            <a:ext cx="1375458" cy="156540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831" y="1355643"/>
            <a:ext cx="3825043" cy="2378157"/>
          </a:xfrm>
          <a:prstGeom prst="rect">
            <a:avLst/>
          </a:prstGeom>
        </p:spPr>
      </p:pic>
      <p:sp>
        <p:nvSpPr>
          <p:cNvPr id="2" name="Title 1"/>
          <p:cNvSpPr>
            <a:spLocks noGrp="1"/>
          </p:cNvSpPr>
          <p:nvPr>
            <p:ph type="title"/>
          </p:nvPr>
        </p:nvSpPr>
        <p:spPr/>
        <p:txBody>
          <a:bodyPr>
            <a:normAutofit/>
          </a:bodyPr>
          <a:lstStyle/>
          <a:p>
            <a:pPr algn="ctr"/>
            <a:r>
              <a:rPr lang="en-US" sz="4400" dirty="0"/>
              <a:t>Who is Tyler Flisik?</a:t>
            </a:r>
          </a:p>
        </p:txBody>
      </p:sp>
      <p:pic>
        <p:nvPicPr>
          <p:cNvPr id="4" name="Content Placeholder 3"/>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4038600" y="3950928"/>
            <a:ext cx="3448742" cy="2308663"/>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0074" y="3898026"/>
            <a:ext cx="3606800" cy="241446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528" y="1268265"/>
            <a:ext cx="2286000" cy="3048000"/>
          </a:xfrm>
          <a:prstGeom prst="rect">
            <a:avLst/>
          </a:prstGeom>
        </p:spPr>
      </p:pic>
      <p:pic>
        <p:nvPicPr>
          <p:cNvPr id="1026" name="Picture 2" descr="https://encrypted-tbn2.gstatic.com/images?q=tbn:ANd9GcSkA_sQrLurejo1kdB14q9-jq6jvHCH8EwkEh5Qkx_dCS-hLa7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7704" y="4513087"/>
            <a:ext cx="2175496" cy="16232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8300" y="1268265"/>
            <a:ext cx="3478759" cy="2598199"/>
          </a:xfrm>
          <a:prstGeom prst="rect">
            <a:avLst/>
          </a:prstGeom>
        </p:spPr>
      </p:pic>
    </p:spTree>
    <p:extLst>
      <p:ext uri="{BB962C8B-B14F-4D97-AF65-F5344CB8AC3E}">
        <p14:creationId xmlns:p14="http://schemas.microsoft.com/office/powerpoint/2010/main" val="2356344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Scientific Method</a:t>
            </a:r>
          </a:p>
        </p:txBody>
      </p:sp>
      <p:sp>
        <p:nvSpPr>
          <p:cNvPr id="3" name="Content Placeholder 2"/>
          <p:cNvSpPr>
            <a:spLocks noGrp="1"/>
          </p:cNvSpPr>
          <p:nvPr>
            <p:ph sz="quarter" idx="1"/>
          </p:nvPr>
        </p:nvSpPr>
        <p:spPr>
          <a:xfrm>
            <a:off x="609600" y="1219200"/>
            <a:ext cx="11582400" cy="4937760"/>
          </a:xfrm>
        </p:spPr>
        <p:txBody>
          <a:bodyPr>
            <a:normAutofit/>
          </a:bodyPr>
          <a:lstStyle/>
          <a:p>
            <a:pPr>
              <a:buNone/>
            </a:pPr>
            <a:r>
              <a:rPr lang="en-US" sz="3200" dirty="0"/>
              <a:t>Questions</a:t>
            </a:r>
          </a:p>
          <a:p>
            <a:pPr lvl="1"/>
            <a:r>
              <a:rPr lang="en-US" sz="2800" dirty="0"/>
              <a:t>What do you want to understand about the unknown?</a:t>
            </a:r>
          </a:p>
          <a:p>
            <a:pPr lvl="1"/>
            <a:r>
              <a:rPr lang="en-US" sz="2800" dirty="0"/>
              <a:t>Can you test for the unknown? </a:t>
            </a:r>
          </a:p>
          <a:p>
            <a:pPr lvl="1"/>
            <a:r>
              <a:rPr lang="en-US" sz="2800" dirty="0"/>
              <a:t>What are the variables?</a:t>
            </a:r>
          </a:p>
          <a:p>
            <a:pPr lvl="1"/>
            <a:r>
              <a:rPr lang="en-US" sz="2800" dirty="0"/>
              <a:t>What do we already know about the unknown? </a:t>
            </a:r>
          </a:p>
          <a:p>
            <a:pPr lvl="2"/>
            <a:r>
              <a:rPr lang="en-US" sz="2400" dirty="0"/>
              <a:t>Literature search </a:t>
            </a:r>
          </a:p>
          <a:p>
            <a:pPr>
              <a:buNone/>
            </a:pPr>
            <a:endParaRPr lang="en-US" sz="2800" dirty="0"/>
          </a:p>
          <a:p>
            <a:pPr>
              <a:buNone/>
            </a:pPr>
            <a:r>
              <a:rPr lang="en-US" sz="2800" dirty="0"/>
              <a:t>Example experiment: Question</a:t>
            </a:r>
          </a:p>
          <a:p>
            <a:r>
              <a:rPr lang="en-US" sz="2800" dirty="0"/>
              <a:t>Do plants grow better under florescent lighting or natural lighting (sunlight)?</a:t>
            </a:r>
          </a:p>
          <a:p>
            <a:pPr lvl="2">
              <a:buNone/>
            </a:pPr>
            <a:endParaRPr lang="en-US" sz="2400" dirty="0"/>
          </a:p>
          <a:p>
            <a:pPr lvl="1"/>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219200"/>
            <a:ext cx="9429750" cy="5029200"/>
          </a:xfrm>
        </p:spPr>
        <p:txBody>
          <a:bodyPr>
            <a:normAutofit fontScale="85000" lnSpcReduction="20000"/>
          </a:bodyPr>
          <a:lstStyle/>
          <a:p>
            <a:pPr>
              <a:buNone/>
            </a:pPr>
            <a:r>
              <a:rPr lang="en-US" sz="3200" dirty="0"/>
              <a:t>Formulate a hypothesis</a:t>
            </a:r>
          </a:p>
          <a:p>
            <a:r>
              <a:rPr lang="en-US" sz="2800" dirty="0"/>
              <a:t>Be specific. Fully address the question. </a:t>
            </a:r>
          </a:p>
          <a:p>
            <a:r>
              <a:rPr lang="en-US" sz="2800" dirty="0"/>
              <a:t>Is the hypothesis testable?</a:t>
            </a:r>
          </a:p>
          <a:p>
            <a:r>
              <a:rPr lang="en-US" sz="2800" dirty="0"/>
              <a:t>Is the hypothesis falsifiable? </a:t>
            </a:r>
          </a:p>
          <a:p>
            <a:pPr lvl="1"/>
            <a:r>
              <a:rPr lang="en-US" sz="2800" b="1" u="sng" dirty="0"/>
              <a:t>____________</a:t>
            </a:r>
            <a:r>
              <a:rPr lang="en-US" sz="2800" dirty="0"/>
              <a:t>: the potential to be proven false</a:t>
            </a:r>
            <a:r>
              <a:rPr lang="en-US" sz="2400" dirty="0"/>
              <a:t>. </a:t>
            </a:r>
          </a:p>
          <a:p>
            <a:pPr lvl="2"/>
            <a:r>
              <a:rPr lang="en-US" sz="2100" dirty="0"/>
              <a:t>Good example: All animals have teeth</a:t>
            </a:r>
          </a:p>
          <a:p>
            <a:pPr lvl="2"/>
            <a:r>
              <a:rPr lang="en-US" sz="2100" dirty="0"/>
              <a:t>Bad example: There are sasquatch in Canada </a:t>
            </a:r>
            <a:endParaRPr lang="en-US" sz="2400" dirty="0"/>
          </a:p>
          <a:p>
            <a:pPr>
              <a:buNone/>
            </a:pPr>
            <a:endParaRPr lang="en-US" sz="2400" dirty="0"/>
          </a:p>
          <a:p>
            <a:pPr>
              <a:buNone/>
            </a:pPr>
            <a:r>
              <a:rPr lang="en-US" sz="2800" dirty="0"/>
              <a:t>Example experiment: Hypothesis</a:t>
            </a:r>
          </a:p>
          <a:p>
            <a:r>
              <a:rPr lang="en-US" dirty="0"/>
              <a:t>Hypo1: The plant will grow better under sunlight. </a:t>
            </a:r>
          </a:p>
          <a:p>
            <a:endParaRPr lang="en-US" dirty="0"/>
          </a:p>
          <a:p>
            <a:pPr>
              <a:lnSpc>
                <a:spcPct val="120000"/>
              </a:lnSpc>
              <a:spcBef>
                <a:spcPts val="0"/>
              </a:spcBef>
            </a:pPr>
            <a:r>
              <a:rPr lang="en-US" dirty="0"/>
              <a:t>Hypo 2: On average, the lemon button fern (</a:t>
            </a:r>
            <a:r>
              <a:rPr lang="en-US" i="1" dirty="0" err="1"/>
              <a:t>Nephrolepis</a:t>
            </a:r>
            <a:r>
              <a:rPr lang="en-US" i="1" dirty="0"/>
              <a:t> </a:t>
            </a:r>
            <a:r>
              <a:rPr lang="en-US" i="1" dirty="0" err="1"/>
              <a:t>cordifolia</a:t>
            </a:r>
            <a:r>
              <a:rPr lang="en-US" dirty="0"/>
              <a:t>) will grow more new leaves under natural light, than under florescent light,  when all other variables are held constant.</a:t>
            </a:r>
          </a:p>
          <a:p>
            <a:pPr marL="274320" lvl="1" indent="0">
              <a:lnSpc>
                <a:spcPct val="120000"/>
              </a:lnSpc>
              <a:spcBef>
                <a:spcPts val="0"/>
              </a:spcBef>
              <a:buNone/>
            </a:pPr>
            <a:endParaRPr lang="en-US" sz="2600" dirty="0"/>
          </a:p>
          <a:p>
            <a:pPr lvl="1">
              <a:buNone/>
            </a:pPr>
            <a:endParaRPr lang="en-US" sz="2400" dirty="0"/>
          </a:p>
        </p:txBody>
      </p:sp>
      <p:pic>
        <p:nvPicPr>
          <p:cNvPr id="10242" name="Picture 2" descr="http://vivariumguide.com/wp-content/uploads/2013/01/Lemon-button-fern-2.jpg"/>
          <p:cNvPicPr>
            <a:picLocks noChangeAspect="1" noChangeArrowheads="1"/>
          </p:cNvPicPr>
          <p:nvPr/>
        </p:nvPicPr>
        <p:blipFill>
          <a:blip r:embed="rId3" cstate="print"/>
          <a:srcRect/>
          <a:stretch>
            <a:fillRect/>
          </a:stretch>
        </p:blipFill>
        <p:spPr bwMode="auto">
          <a:xfrm>
            <a:off x="9220200" y="1524000"/>
            <a:ext cx="2276434" cy="2590800"/>
          </a:xfrm>
          <a:prstGeom prst="rect">
            <a:avLst/>
          </a:prstGeom>
          <a:noFill/>
        </p:spPr>
      </p:pic>
      <p:sp>
        <p:nvSpPr>
          <p:cNvPr id="5" name="TextBox 4"/>
          <p:cNvSpPr txBox="1"/>
          <p:nvPr/>
        </p:nvSpPr>
        <p:spPr>
          <a:xfrm>
            <a:off x="1295400" y="188893"/>
            <a:ext cx="9448800" cy="954107"/>
          </a:xfrm>
          <a:prstGeom prst="rect">
            <a:avLst/>
          </a:prstGeom>
          <a:noFill/>
        </p:spPr>
        <p:txBody>
          <a:bodyPr wrap="square" rtlCol="0">
            <a:spAutoFit/>
          </a:bodyPr>
          <a:lstStyle/>
          <a:p>
            <a:pPr algn="ctr"/>
            <a:r>
              <a:rPr lang="en-US" sz="2800" dirty="0">
                <a:solidFill>
                  <a:schemeClr val="tx2"/>
                </a:solidFill>
              </a:rPr>
              <a:t>“No great discovery was made without a bold guess”</a:t>
            </a:r>
          </a:p>
          <a:p>
            <a:pPr algn="ctr"/>
            <a:r>
              <a:rPr lang="en-US" sz="2800" dirty="0">
                <a:solidFill>
                  <a:schemeClr val="tx2"/>
                </a:solidFill>
              </a:rPr>
              <a:t>-Marie Curie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ormAutofit/>
          </a:bodyPr>
          <a:lstStyle/>
          <a:p>
            <a:pPr algn="ctr"/>
            <a:r>
              <a:rPr lang="en-US" sz="4400" dirty="0"/>
              <a:t>Scientific Method</a:t>
            </a:r>
          </a:p>
        </p:txBody>
      </p:sp>
      <p:sp>
        <p:nvSpPr>
          <p:cNvPr id="3" name="Content Placeholder 2"/>
          <p:cNvSpPr>
            <a:spLocks noGrp="1"/>
          </p:cNvSpPr>
          <p:nvPr>
            <p:ph sz="quarter" idx="1"/>
          </p:nvPr>
        </p:nvSpPr>
        <p:spPr/>
        <p:txBody>
          <a:bodyPr>
            <a:noAutofit/>
          </a:bodyPr>
          <a:lstStyle/>
          <a:p>
            <a:pPr>
              <a:buNone/>
            </a:pPr>
            <a:r>
              <a:rPr lang="en-US" sz="3200" dirty="0"/>
              <a:t>Experimental design</a:t>
            </a:r>
          </a:p>
          <a:p>
            <a:pPr>
              <a:spcBef>
                <a:spcPts val="0"/>
              </a:spcBef>
            </a:pPr>
            <a:r>
              <a:rPr lang="en-US" sz="2800" dirty="0"/>
              <a:t>Experiments should be designed to test </a:t>
            </a:r>
            <a:r>
              <a:rPr lang="en-US" sz="2800" u="sng" dirty="0"/>
              <a:t>one</a:t>
            </a:r>
            <a:r>
              <a:rPr lang="en-US" sz="2800" dirty="0"/>
              <a:t> question at a time. </a:t>
            </a:r>
          </a:p>
          <a:p>
            <a:pPr lvl="1">
              <a:spcBef>
                <a:spcPts val="0"/>
              </a:spcBef>
            </a:pPr>
            <a:r>
              <a:rPr lang="en-US" sz="2800" dirty="0"/>
              <a:t>Design experiments to reduce the number of variables</a:t>
            </a:r>
          </a:p>
          <a:p>
            <a:pPr lvl="2">
              <a:spcBef>
                <a:spcPts val="0"/>
              </a:spcBef>
            </a:pPr>
            <a:r>
              <a:rPr lang="en-US" sz="2400" dirty="0"/>
              <a:t>Excess variables compound the results</a:t>
            </a:r>
            <a:endParaRPr lang="en-US" sz="1400" dirty="0"/>
          </a:p>
          <a:p>
            <a:pPr>
              <a:spcBef>
                <a:spcPts val="0"/>
              </a:spcBef>
            </a:pPr>
            <a:endParaRPr lang="en-US" sz="1600" dirty="0"/>
          </a:p>
          <a:p>
            <a:pPr>
              <a:spcBef>
                <a:spcPts val="0"/>
              </a:spcBef>
            </a:pPr>
            <a:r>
              <a:rPr lang="en-US" sz="2800" dirty="0"/>
              <a:t>Experimental ________</a:t>
            </a:r>
          </a:p>
          <a:p>
            <a:pPr lvl="1">
              <a:spcBef>
                <a:spcPts val="0"/>
              </a:spcBef>
            </a:pPr>
            <a:r>
              <a:rPr lang="en-US" sz="2400" dirty="0"/>
              <a:t>Used for comparison</a:t>
            </a:r>
            <a:endParaRPr lang="en-US" sz="1400" dirty="0"/>
          </a:p>
          <a:p>
            <a:pPr>
              <a:spcBef>
                <a:spcPts val="0"/>
              </a:spcBef>
            </a:pPr>
            <a:endParaRPr lang="en-US" sz="1600" dirty="0"/>
          </a:p>
          <a:p>
            <a:pPr>
              <a:spcBef>
                <a:spcPts val="0"/>
              </a:spcBef>
            </a:pPr>
            <a:r>
              <a:rPr lang="en-US" sz="2800" u="sng" dirty="0"/>
              <a:t>Sample size</a:t>
            </a:r>
            <a:r>
              <a:rPr lang="en-US" sz="2800" dirty="0"/>
              <a:t>!! </a:t>
            </a:r>
          </a:p>
          <a:p>
            <a:pPr lvl="1">
              <a:spcBef>
                <a:spcPts val="0"/>
              </a:spcBef>
            </a:pPr>
            <a:r>
              <a:rPr lang="en-US" sz="2400" dirty="0"/>
              <a:t>Take an average of multiple trials (</a:t>
            </a:r>
            <a:r>
              <a:rPr lang="en-US" sz="2000" dirty="0"/>
              <a:t> “on average”)</a:t>
            </a:r>
            <a:endParaRPr lang="en-US" sz="2400" dirty="0"/>
          </a:p>
          <a:p>
            <a:pPr>
              <a:spcBef>
                <a:spcPts val="0"/>
              </a:spcBef>
            </a:pPr>
            <a:endParaRPr lang="en-US" sz="1600" dirty="0"/>
          </a:p>
          <a:p>
            <a:pPr>
              <a:spcBef>
                <a:spcPts val="0"/>
              </a:spcBef>
            </a:pPr>
            <a:r>
              <a:rPr lang="en-US" sz="2800" dirty="0"/>
              <a:t>Repeatability!</a:t>
            </a:r>
          </a:p>
          <a:p>
            <a:pPr lvl="1">
              <a:spcBef>
                <a:spcPts val="0"/>
              </a:spcBef>
            </a:pPr>
            <a:r>
              <a:rPr lang="en-US" sz="2400" dirty="0"/>
              <a:t>Experiments should be able to be replicated by other scientists</a:t>
            </a:r>
          </a:p>
          <a:p>
            <a:pPr>
              <a:spcBef>
                <a:spcPts val="0"/>
              </a:spcBef>
            </a:pPr>
            <a:endParaRPr lang="en-US" sz="2800" dirty="0"/>
          </a:p>
          <a:p>
            <a:pPr lvl="3">
              <a:spcBef>
                <a:spcPts val="0"/>
              </a:spcBef>
            </a:pPr>
            <a:endParaRPr lang="en-US" sz="2000" dirty="0"/>
          </a:p>
          <a:p>
            <a:pPr lvl="3"/>
            <a:endParaRPr lang="en-US" sz="2000" dirty="0"/>
          </a:p>
          <a:p>
            <a:pPr lvl="2"/>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4865"/>
            <a:ext cx="10972800" cy="990600"/>
          </a:xfrm>
        </p:spPr>
        <p:txBody>
          <a:bodyPr>
            <a:normAutofit/>
          </a:bodyPr>
          <a:lstStyle/>
          <a:p>
            <a:pPr algn="ctr"/>
            <a:r>
              <a:rPr lang="en-US" sz="4400" dirty="0"/>
              <a:t>Scientific Method</a:t>
            </a:r>
            <a:endParaRPr lang="en-US" sz="3600" dirty="0"/>
          </a:p>
        </p:txBody>
      </p:sp>
      <p:sp>
        <p:nvSpPr>
          <p:cNvPr id="3" name="Content Placeholder 2"/>
          <p:cNvSpPr>
            <a:spLocks noGrp="1"/>
          </p:cNvSpPr>
          <p:nvPr>
            <p:ph sz="quarter" idx="1"/>
          </p:nvPr>
        </p:nvSpPr>
        <p:spPr>
          <a:xfrm>
            <a:off x="578005" y="1295400"/>
            <a:ext cx="6508595" cy="4937760"/>
          </a:xfrm>
        </p:spPr>
        <p:txBody>
          <a:bodyPr>
            <a:normAutofit fontScale="92500" lnSpcReduction="10000"/>
          </a:bodyPr>
          <a:lstStyle/>
          <a:p>
            <a:pPr>
              <a:buNone/>
            </a:pPr>
            <a:r>
              <a:rPr lang="en-US" dirty="0"/>
              <a:t>Example experiment: Experimental Design</a:t>
            </a:r>
          </a:p>
          <a:p>
            <a:r>
              <a:rPr lang="en-US" dirty="0"/>
              <a:t>How are we going to test for growth?</a:t>
            </a:r>
          </a:p>
          <a:p>
            <a:pPr lvl="1"/>
            <a:r>
              <a:rPr lang="en-US" dirty="0"/>
              <a:t>Plant height, number of new leaves or flowers</a:t>
            </a:r>
          </a:p>
          <a:p>
            <a:r>
              <a:rPr lang="en-US" dirty="0"/>
              <a:t>What are our variables? </a:t>
            </a:r>
          </a:p>
          <a:p>
            <a:pPr lvl="1"/>
            <a:r>
              <a:rPr lang="en-US" dirty="0"/>
              <a:t>Abiotic: ___________________________</a:t>
            </a:r>
          </a:p>
          <a:p>
            <a:pPr lvl="1"/>
            <a:r>
              <a:rPr lang="en-US" dirty="0"/>
              <a:t>Biotic: ____________________________</a:t>
            </a:r>
          </a:p>
          <a:p>
            <a:r>
              <a:rPr lang="en-US" dirty="0"/>
              <a:t>Sample size?</a:t>
            </a:r>
          </a:p>
          <a:p>
            <a:r>
              <a:rPr lang="en-US" dirty="0"/>
              <a:t>Final design: </a:t>
            </a:r>
          </a:p>
          <a:p>
            <a:pPr lvl="1"/>
            <a:r>
              <a:rPr lang="en-US" dirty="0"/>
              <a:t>10 lemon button fern plants under each type of light</a:t>
            </a:r>
          </a:p>
          <a:p>
            <a:pPr lvl="1"/>
            <a:r>
              <a:rPr lang="en-US" dirty="0"/>
              <a:t>Same amount water</a:t>
            </a:r>
          </a:p>
          <a:p>
            <a:pPr lvl="1"/>
            <a:r>
              <a:rPr lang="en-US" dirty="0"/>
              <a:t>Same temperature</a:t>
            </a:r>
          </a:p>
          <a:p>
            <a:pPr lvl="1"/>
            <a:r>
              <a:rPr lang="en-US" dirty="0"/>
              <a:t>Light 12 hrs, Dark 12 hrs</a:t>
            </a:r>
          </a:p>
          <a:p>
            <a:pPr lvl="1"/>
            <a:r>
              <a:rPr lang="en-US" dirty="0"/>
              <a:t># of leaves counted once a week for six months</a:t>
            </a:r>
          </a:p>
          <a:p>
            <a:pPr>
              <a:buNone/>
            </a:pPr>
            <a:endParaRPr lang="en-US" dirty="0"/>
          </a:p>
          <a:p>
            <a:endParaRPr lang="en-US" dirty="0"/>
          </a:p>
        </p:txBody>
      </p:sp>
      <p:pic>
        <p:nvPicPr>
          <p:cNvPr id="4" name="Picture 2" descr="http://vivariumguide.com/wp-content/uploads/2013/01/Lemon-button-fern-2.jpg">
            <a:extLst>
              <a:ext uri="{FF2B5EF4-FFF2-40B4-BE49-F238E27FC236}">
                <a16:creationId xmlns:a16="http://schemas.microsoft.com/office/drawing/2014/main" id="{C9CBC03B-B9EB-4BB4-AA28-34D2D056FBC3}"/>
              </a:ext>
            </a:extLst>
          </p:cNvPr>
          <p:cNvPicPr>
            <a:picLocks noChangeAspect="1" noChangeArrowheads="1"/>
          </p:cNvPicPr>
          <p:nvPr/>
        </p:nvPicPr>
        <p:blipFill>
          <a:blip r:embed="rId3" cstate="print"/>
          <a:srcRect/>
          <a:stretch>
            <a:fillRect/>
          </a:stretch>
        </p:blipFill>
        <p:spPr bwMode="auto">
          <a:xfrm>
            <a:off x="11028950" y="1352943"/>
            <a:ext cx="1004309" cy="1143000"/>
          </a:xfrm>
          <a:prstGeom prst="rect">
            <a:avLst/>
          </a:prstGeom>
          <a:noFill/>
        </p:spPr>
      </p:pic>
      <p:pic>
        <p:nvPicPr>
          <p:cNvPr id="5" name="Picture 2" descr="http://vivariumguide.com/wp-content/uploads/2013/01/Lemon-button-fern-2.jpg">
            <a:extLst>
              <a:ext uri="{FF2B5EF4-FFF2-40B4-BE49-F238E27FC236}">
                <a16:creationId xmlns:a16="http://schemas.microsoft.com/office/drawing/2014/main" id="{CC2C16F7-50A1-492E-A45A-1358F029D228}"/>
              </a:ext>
            </a:extLst>
          </p:cNvPr>
          <p:cNvPicPr>
            <a:picLocks noChangeAspect="1" noChangeArrowheads="1"/>
          </p:cNvPicPr>
          <p:nvPr/>
        </p:nvPicPr>
        <p:blipFill>
          <a:blip r:embed="rId3" cstate="print"/>
          <a:srcRect/>
          <a:stretch>
            <a:fillRect/>
          </a:stretch>
        </p:blipFill>
        <p:spPr bwMode="auto">
          <a:xfrm>
            <a:off x="10204367" y="1352943"/>
            <a:ext cx="1004309" cy="1143000"/>
          </a:xfrm>
          <a:prstGeom prst="rect">
            <a:avLst/>
          </a:prstGeom>
          <a:noFill/>
        </p:spPr>
      </p:pic>
      <p:pic>
        <p:nvPicPr>
          <p:cNvPr id="6" name="Picture 2" descr="http://vivariumguide.com/wp-content/uploads/2013/01/Lemon-button-fern-2.jpg">
            <a:extLst>
              <a:ext uri="{FF2B5EF4-FFF2-40B4-BE49-F238E27FC236}">
                <a16:creationId xmlns:a16="http://schemas.microsoft.com/office/drawing/2014/main" id="{D61817DF-1C9B-4990-8EE1-F4BB8576A01E}"/>
              </a:ext>
            </a:extLst>
          </p:cNvPr>
          <p:cNvPicPr>
            <a:picLocks noChangeAspect="1" noChangeArrowheads="1"/>
          </p:cNvPicPr>
          <p:nvPr/>
        </p:nvPicPr>
        <p:blipFill>
          <a:blip r:embed="rId3" cstate="print"/>
          <a:srcRect/>
          <a:stretch>
            <a:fillRect/>
          </a:stretch>
        </p:blipFill>
        <p:spPr bwMode="auto">
          <a:xfrm>
            <a:off x="10206058" y="2461839"/>
            <a:ext cx="1004309" cy="1143000"/>
          </a:xfrm>
          <a:prstGeom prst="rect">
            <a:avLst/>
          </a:prstGeom>
          <a:noFill/>
        </p:spPr>
      </p:pic>
      <p:pic>
        <p:nvPicPr>
          <p:cNvPr id="7" name="Picture 2" descr="http://vivariumguide.com/wp-content/uploads/2013/01/Lemon-button-fern-2.jpg">
            <a:extLst>
              <a:ext uri="{FF2B5EF4-FFF2-40B4-BE49-F238E27FC236}">
                <a16:creationId xmlns:a16="http://schemas.microsoft.com/office/drawing/2014/main" id="{77F1BEB0-D096-4456-B45D-A3133B1D7362}"/>
              </a:ext>
            </a:extLst>
          </p:cNvPr>
          <p:cNvPicPr>
            <a:picLocks noChangeAspect="1" noChangeArrowheads="1"/>
          </p:cNvPicPr>
          <p:nvPr/>
        </p:nvPicPr>
        <p:blipFill>
          <a:blip r:embed="rId3" cstate="print"/>
          <a:srcRect/>
          <a:stretch>
            <a:fillRect/>
          </a:stretch>
        </p:blipFill>
        <p:spPr bwMode="auto">
          <a:xfrm>
            <a:off x="9342235" y="2446042"/>
            <a:ext cx="1004309" cy="1143000"/>
          </a:xfrm>
          <a:prstGeom prst="rect">
            <a:avLst/>
          </a:prstGeom>
          <a:noFill/>
        </p:spPr>
      </p:pic>
      <p:pic>
        <p:nvPicPr>
          <p:cNvPr id="8" name="Picture 2" descr="http://vivariumguide.com/wp-content/uploads/2013/01/Lemon-button-fern-2.jpg">
            <a:extLst>
              <a:ext uri="{FF2B5EF4-FFF2-40B4-BE49-F238E27FC236}">
                <a16:creationId xmlns:a16="http://schemas.microsoft.com/office/drawing/2014/main" id="{1F8015C6-DF72-4F9A-84EC-9794A4CC1ECF}"/>
              </a:ext>
            </a:extLst>
          </p:cNvPr>
          <p:cNvPicPr>
            <a:picLocks noChangeAspect="1" noChangeArrowheads="1"/>
          </p:cNvPicPr>
          <p:nvPr/>
        </p:nvPicPr>
        <p:blipFill>
          <a:blip r:embed="rId3" cstate="print"/>
          <a:srcRect/>
          <a:stretch>
            <a:fillRect/>
          </a:stretch>
        </p:blipFill>
        <p:spPr bwMode="auto">
          <a:xfrm>
            <a:off x="8508114" y="1337146"/>
            <a:ext cx="1004309" cy="1143000"/>
          </a:xfrm>
          <a:prstGeom prst="rect">
            <a:avLst/>
          </a:prstGeom>
          <a:noFill/>
        </p:spPr>
      </p:pic>
      <p:pic>
        <p:nvPicPr>
          <p:cNvPr id="9" name="Picture 2" descr="http://vivariumguide.com/wp-content/uploads/2013/01/Lemon-button-fern-2.jpg">
            <a:extLst>
              <a:ext uri="{FF2B5EF4-FFF2-40B4-BE49-F238E27FC236}">
                <a16:creationId xmlns:a16="http://schemas.microsoft.com/office/drawing/2014/main" id="{F69A8E65-E680-40E4-9D20-25F0520FB73B}"/>
              </a:ext>
            </a:extLst>
          </p:cNvPr>
          <p:cNvPicPr>
            <a:picLocks noChangeAspect="1" noChangeArrowheads="1"/>
          </p:cNvPicPr>
          <p:nvPr/>
        </p:nvPicPr>
        <p:blipFill>
          <a:blip r:embed="rId3" cstate="print"/>
          <a:srcRect/>
          <a:stretch>
            <a:fillRect/>
          </a:stretch>
        </p:blipFill>
        <p:spPr bwMode="auto">
          <a:xfrm>
            <a:off x="9337466" y="1337146"/>
            <a:ext cx="1004309" cy="1143000"/>
          </a:xfrm>
          <a:prstGeom prst="rect">
            <a:avLst/>
          </a:prstGeom>
          <a:noFill/>
        </p:spPr>
      </p:pic>
      <p:pic>
        <p:nvPicPr>
          <p:cNvPr id="10" name="Picture 2" descr="http://vivariumguide.com/wp-content/uploads/2013/01/Lemon-button-fern-2.jpg">
            <a:extLst>
              <a:ext uri="{FF2B5EF4-FFF2-40B4-BE49-F238E27FC236}">
                <a16:creationId xmlns:a16="http://schemas.microsoft.com/office/drawing/2014/main" id="{14678795-C6DC-47F4-AE41-51FF72BAD848}"/>
              </a:ext>
            </a:extLst>
          </p:cNvPr>
          <p:cNvPicPr>
            <a:picLocks noChangeAspect="1" noChangeArrowheads="1"/>
          </p:cNvPicPr>
          <p:nvPr/>
        </p:nvPicPr>
        <p:blipFill>
          <a:blip r:embed="rId3" cstate="print"/>
          <a:srcRect/>
          <a:stretch>
            <a:fillRect/>
          </a:stretch>
        </p:blipFill>
        <p:spPr bwMode="auto">
          <a:xfrm>
            <a:off x="7701035" y="1319561"/>
            <a:ext cx="1004309" cy="1143000"/>
          </a:xfrm>
          <a:prstGeom prst="rect">
            <a:avLst/>
          </a:prstGeom>
          <a:noFill/>
        </p:spPr>
      </p:pic>
      <p:pic>
        <p:nvPicPr>
          <p:cNvPr id="11" name="Picture 2" descr="http://vivariumguide.com/wp-content/uploads/2013/01/Lemon-button-fern-2.jpg">
            <a:extLst>
              <a:ext uri="{FF2B5EF4-FFF2-40B4-BE49-F238E27FC236}">
                <a16:creationId xmlns:a16="http://schemas.microsoft.com/office/drawing/2014/main" id="{642AD72D-21A8-4930-9419-0BC0F74BE881}"/>
              </a:ext>
            </a:extLst>
          </p:cNvPr>
          <p:cNvPicPr>
            <a:picLocks noChangeAspect="1" noChangeArrowheads="1"/>
          </p:cNvPicPr>
          <p:nvPr/>
        </p:nvPicPr>
        <p:blipFill>
          <a:blip r:embed="rId3" cstate="print"/>
          <a:srcRect/>
          <a:stretch>
            <a:fillRect/>
          </a:stretch>
        </p:blipFill>
        <p:spPr bwMode="auto">
          <a:xfrm>
            <a:off x="11074650" y="2461839"/>
            <a:ext cx="1004309" cy="1143000"/>
          </a:xfrm>
          <a:prstGeom prst="rect">
            <a:avLst/>
          </a:prstGeom>
          <a:noFill/>
        </p:spPr>
      </p:pic>
      <p:pic>
        <p:nvPicPr>
          <p:cNvPr id="12" name="Picture 2" descr="http://vivariumguide.com/wp-content/uploads/2013/01/Lemon-button-fern-2.jpg">
            <a:extLst>
              <a:ext uri="{FF2B5EF4-FFF2-40B4-BE49-F238E27FC236}">
                <a16:creationId xmlns:a16="http://schemas.microsoft.com/office/drawing/2014/main" id="{0EC0B564-3CD2-4265-85DD-5118E2D24F74}"/>
              </a:ext>
            </a:extLst>
          </p:cNvPr>
          <p:cNvPicPr>
            <a:picLocks noChangeAspect="1" noChangeArrowheads="1"/>
          </p:cNvPicPr>
          <p:nvPr/>
        </p:nvPicPr>
        <p:blipFill>
          <a:blip r:embed="rId3" cstate="print"/>
          <a:srcRect/>
          <a:stretch>
            <a:fillRect/>
          </a:stretch>
        </p:blipFill>
        <p:spPr bwMode="auto">
          <a:xfrm>
            <a:off x="8525618" y="2441257"/>
            <a:ext cx="1004309" cy="1143000"/>
          </a:xfrm>
          <a:prstGeom prst="rect">
            <a:avLst/>
          </a:prstGeom>
          <a:noFill/>
        </p:spPr>
      </p:pic>
      <p:pic>
        <p:nvPicPr>
          <p:cNvPr id="13" name="Picture 2" descr="http://vivariumguide.com/wp-content/uploads/2013/01/Lemon-button-fern-2.jpg">
            <a:extLst>
              <a:ext uri="{FF2B5EF4-FFF2-40B4-BE49-F238E27FC236}">
                <a16:creationId xmlns:a16="http://schemas.microsoft.com/office/drawing/2014/main" id="{A7CE325C-AF11-4703-A0D2-110BBD308C00}"/>
              </a:ext>
            </a:extLst>
          </p:cNvPr>
          <p:cNvPicPr>
            <a:picLocks noChangeAspect="1" noChangeArrowheads="1"/>
          </p:cNvPicPr>
          <p:nvPr/>
        </p:nvPicPr>
        <p:blipFill>
          <a:blip r:embed="rId3" cstate="print"/>
          <a:srcRect/>
          <a:stretch>
            <a:fillRect/>
          </a:stretch>
        </p:blipFill>
        <p:spPr bwMode="auto">
          <a:xfrm>
            <a:off x="7671320" y="2458913"/>
            <a:ext cx="1004309" cy="1143000"/>
          </a:xfrm>
          <a:prstGeom prst="rect">
            <a:avLst/>
          </a:prstGeom>
          <a:noFill/>
        </p:spPr>
      </p:pic>
      <p:pic>
        <p:nvPicPr>
          <p:cNvPr id="14" name="Picture 2" descr="http://vivariumguide.com/wp-content/uploads/2013/01/Lemon-button-fern-2.jpg">
            <a:extLst>
              <a:ext uri="{FF2B5EF4-FFF2-40B4-BE49-F238E27FC236}">
                <a16:creationId xmlns:a16="http://schemas.microsoft.com/office/drawing/2014/main" id="{ECB84613-71D2-4BBF-A7F7-A43DF068058B}"/>
              </a:ext>
            </a:extLst>
          </p:cNvPr>
          <p:cNvPicPr>
            <a:picLocks noChangeAspect="1" noChangeArrowheads="1"/>
          </p:cNvPicPr>
          <p:nvPr/>
        </p:nvPicPr>
        <p:blipFill>
          <a:blip r:embed="rId3" cstate="print"/>
          <a:srcRect/>
          <a:stretch>
            <a:fillRect/>
          </a:stretch>
        </p:blipFill>
        <p:spPr bwMode="auto">
          <a:xfrm>
            <a:off x="11082084" y="3984981"/>
            <a:ext cx="1004309" cy="1143000"/>
          </a:xfrm>
          <a:prstGeom prst="rect">
            <a:avLst/>
          </a:prstGeom>
          <a:noFill/>
        </p:spPr>
      </p:pic>
      <p:pic>
        <p:nvPicPr>
          <p:cNvPr id="15" name="Picture 2" descr="http://vivariumguide.com/wp-content/uploads/2013/01/Lemon-button-fern-2.jpg">
            <a:extLst>
              <a:ext uri="{FF2B5EF4-FFF2-40B4-BE49-F238E27FC236}">
                <a16:creationId xmlns:a16="http://schemas.microsoft.com/office/drawing/2014/main" id="{75C11DA7-C78F-43DD-B203-C6C610175158}"/>
              </a:ext>
            </a:extLst>
          </p:cNvPr>
          <p:cNvPicPr>
            <a:picLocks noChangeAspect="1" noChangeArrowheads="1"/>
          </p:cNvPicPr>
          <p:nvPr/>
        </p:nvPicPr>
        <p:blipFill>
          <a:blip r:embed="rId3" cstate="print"/>
          <a:srcRect/>
          <a:stretch>
            <a:fillRect/>
          </a:stretch>
        </p:blipFill>
        <p:spPr bwMode="auto">
          <a:xfrm>
            <a:off x="10257501" y="3984981"/>
            <a:ext cx="1004309" cy="1143000"/>
          </a:xfrm>
          <a:prstGeom prst="rect">
            <a:avLst/>
          </a:prstGeom>
          <a:noFill/>
        </p:spPr>
      </p:pic>
      <p:pic>
        <p:nvPicPr>
          <p:cNvPr id="16" name="Picture 2" descr="http://vivariumguide.com/wp-content/uploads/2013/01/Lemon-button-fern-2.jpg">
            <a:extLst>
              <a:ext uri="{FF2B5EF4-FFF2-40B4-BE49-F238E27FC236}">
                <a16:creationId xmlns:a16="http://schemas.microsoft.com/office/drawing/2014/main" id="{63D49180-C2C3-44FE-BBB4-D6FA906C0B93}"/>
              </a:ext>
            </a:extLst>
          </p:cNvPr>
          <p:cNvPicPr>
            <a:picLocks noChangeAspect="1" noChangeArrowheads="1"/>
          </p:cNvPicPr>
          <p:nvPr/>
        </p:nvPicPr>
        <p:blipFill>
          <a:blip r:embed="rId3" cstate="print"/>
          <a:srcRect/>
          <a:stretch>
            <a:fillRect/>
          </a:stretch>
        </p:blipFill>
        <p:spPr bwMode="auto">
          <a:xfrm>
            <a:off x="10259192" y="5093877"/>
            <a:ext cx="1004309" cy="1143000"/>
          </a:xfrm>
          <a:prstGeom prst="rect">
            <a:avLst/>
          </a:prstGeom>
          <a:noFill/>
        </p:spPr>
      </p:pic>
      <p:pic>
        <p:nvPicPr>
          <p:cNvPr id="17" name="Picture 2" descr="http://vivariumguide.com/wp-content/uploads/2013/01/Lemon-button-fern-2.jpg">
            <a:extLst>
              <a:ext uri="{FF2B5EF4-FFF2-40B4-BE49-F238E27FC236}">
                <a16:creationId xmlns:a16="http://schemas.microsoft.com/office/drawing/2014/main" id="{E9AFFFD3-7DB5-497C-9195-3474A17D6E17}"/>
              </a:ext>
            </a:extLst>
          </p:cNvPr>
          <p:cNvPicPr>
            <a:picLocks noChangeAspect="1" noChangeArrowheads="1"/>
          </p:cNvPicPr>
          <p:nvPr/>
        </p:nvPicPr>
        <p:blipFill>
          <a:blip r:embed="rId3" cstate="print"/>
          <a:srcRect/>
          <a:stretch>
            <a:fillRect/>
          </a:stretch>
        </p:blipFill>
        <p:spPr bwMode="auto">
          <a:xfrm>
            <a:off x="9395369" y="5078080"/>
            <a:ext cx="1004309" cy="1143000"/>
          </a:xfrm>
          <a:prstGeom prst="rect">
            <a:avLst/>
          </a:prstGeom>
          <a:noFill/>
        </p:spPr>
      </p:pic>
      <p:pic>
        <p:nvPicPr>
          <p:cNvPr id="18" name="Picture 2" descr="http://vivariumguide.com/wp-content/uploads/2013/01/Lemon-button-fern-2.jpg">
            <a:extLst>
              <a:ext uri="{FF2B5EF4-FFF2-40B4-BE49-F238E27FC236}">
                <a16:creationId xmlns:a16="http://schemas.microsoft.com/office/drawing/2014/main" id="{C19709DF-EAB6-4E24-A9E6-E987189661D5}"/>
              </a:ext>
            </a:extLst>
          </p:cNvPr>
          <p:cNvPicPr>
            <a:picLocks noChangeAspect="1" noChangeArrowheads="1"/>
          </p:cNvPicPr>
          <p:nvPr/>
        </p:nvPicPr>
        <p:blipFill>
          <a:blip r:embed="rId3" cstate="print"/>
          <a:srcRect/>
          <a:stretch>
            <a:fillRect/>
          </a:stretch>
        </p:blipFill>
        <p:spPr bwMode="auto">
          <a:xfrm>
            <a:off x="8561248" y="3969184"/>
            <a:ext cx="1004309" cy="1143000"/>
          </a:xfrm>
          <a:prstGeom prst="rect">
            <a:avLst/>
          </a:prstGeom>
          <a:noFill/>
        </p:spPr>
      </p:pic>
      <p:pic>
        <p:nvPicPr>
          <p:cNvPr id="19" name="Picture 2" descr="http://vivariumguide.com/wp-content/uploads/2013/01/Lemon-button-fern-2.jpg">
            <a:extLst>
              <a:ext uri="{FF2B5EF4-FFF2-40B4-BE49-F238E27FC236}">
                <a16:creationId xmlns:a16="http://schemas.microsoft.com/office/drawing/2014/main" id="{E20FCBCD-9A09-4809-8FCC-73D406AFC224}"/>
              </a:ext>
            </a:extLst>
          </p:cNvPr>
          <p:cNvPicPr>
            <a:picLocks noChangeAspect="1" noChangeArrowheads="1"/>
          </p:cNvPicPr>
          <p:nvPr/>
        </p:nvPicPr>
        <p:blipFill>
          <a:blip r:embed="rId3" cstate="print"/>
          <a:srcRect/>
          <a:stretch>
            <a:fillRect/>
          </a:stretch>
        </p:blipFill>
        <p:spPr bwMode="auto">
          <a:xfrm>
            <a:off x="9390600" y="3969184"/>
            <a:ext cx="1004309" cy="1143000"/>
          </a:xfrm>
          <a:prstGeom prst="rect">
            <a:avLst/>
          </a:prstGeom>
          <a:noFill/>
        </p:spPr>
      </p:pic>
      <p:pic>
        <p:nvPicPr>
          <p:cNvPr id="20" name="Picture 2" descr="http://vivariumguide.com/wp-content/uploads/2013/01/Lemon-button-fern-2.jpg">
            <a:extLst>
              <a:ext uri="{FF2B5EF4-FFF2-40B4-BE49-F238E27FC236}">
                <a16:creationId xmlns:a16="http://schemas.microsoft.com/office/drawing/2014/main" id="{D8328C8B-5B59-43FA-8FBF-83D4327B4127}"/>
              </a:ext>
            </a:extLst>
          </p:cNvPr>
          <p:cNvPicPr>
            <a:picLocks noChangeAspect="1" noChangeArrowheads="1"/>
          </p:cNvPicPr>
          <p:nvPr/>
        </p:nvPicPr>
        <p:blipFill>
          <a:blip r:embed="rId3" cstate="print"/>
          <a:srcRect/>
          <a:stretch>
            <a:fillRect/>
          </a:stretch>
        </p:blipFill>
        <p:spPr bwMode="auto">
          <a:xfrm>
            <a:off x="7699116" y="3986840"/>
            <a:ext cx="1004309" cy="1143000"/>
          </a:xfrm>
          <a:prstGeom prst="rect">
            <a:avLst/>
          </a:prstGeom>
          <a:noFill/>
        </p:spPr>
      </p:pic>
      <p:pic>
        <p:nvPicPr>
          <p:cNvPr id="21" name="Picture 2" descr="http://vivariumguide.com/wp-content/uploads/2013/01/Lemon-button-fern-2.jpg">
            <a:extLst>
              <a:ext uri="{FF2B5EF4-FFF2-40B4-BE49-F238E27FC236}">
                <a16:creationId xmlns:a16="http://schemas.microsoft.com/office/drawing/2014/main" id="{F20ECE8B-C79D-4CE0-B5D2-F56B0E275B95}"/>
              </a:ext>
            </a:extLst>
          </p:cNvPr>
          <p:cNvPicPr>
            <a:picLocks noChangeAspect="1" noChangeArrowheads="1"/>
          </p:cNvPicPr>
          <p:nvPr/>
        </p:nvPicPr>
        <p:blipFill>
          <a:blip r:embed="rId3" cstate="print"/>
          <a:srcRect/>
          <a:stretch>
            <a:fillRect/>
          </a:stretch>
        </p:blipFill>
        <p:spPr bwMode="auto">
          <a:xfrm>
            <a:off x="11127784" y="5093877"/>
            <a:ext cx="1004309" cy="1143000"/>
          </a:xfrm>
          <a:prstGeom prst="rect">
            <a:avLst/>
          </a:prstGeom>
          <a:noFill/>
        </p:spPr>
      </p:pic>
      <p:pic>
        <p:nvPicPr>
          <p:cNvPr id="22" name="Picture 2" descr="http://vivariumguide.com/wp-content/uploads/2013/01/Lemon-button-fern-2.jpg">
            <a:extLst>
              <a:ext uri="{FF2B5EF4-FFF2-40B4-BE49-F238E27FC236}">
                <a16:creationId xmlns:a16="http://schemas.microsoft.com/office/drawing/2014/main" id="{6F51F94C-FC7B-4E0E-9A0C-F615DE9479A0}"/>
              </a:ext>
            </a:extLst>
          </p:cNvPr>
          <p:cNvPicPr>
            <a:picLocks noChangeAspect="1" noChangeArrowheads="1"/>
          </p:cNvPicPr>
          <p:nvPr/>
        </p:nvPicPr>
        <p:blipFill>
          <a:blip r:embed="rId3" cstate="print"/>
          <a:srcRect/>
          <a:stretch>
            <a:fillRect/>
          </a:stretch>
        </p:blipFill>
        <p:spPr bwMode="auto">
          <a:xfrm>
            <a:off x="8595253" y="5073295"/>
            <a:ext cx="1004309" cy="1143000"/>
          </a:xfrm>
          <a:prstGeom prst="rect">
            <a:avLst/>
          </a:prstGeom>
          <a:noFill/>
        </p:spPr>
      </p:pic>
      <p:pic>
        <p:nvPicPr>
          <p:cNvPr id="23" name="Picture 2" descr="http://vivariumguide.com/wp-content/uploads/2013/01/Lemon-button-fern-2.jpg">
            <a:extLst>
              <a:ext uri="{FF2B5EF4-FFF2-40B4-BE49-F238E27FC236}">
                <a16:creationId xmlns:a16="http://schemas.microsoft.com/office/drawing/2014/main" id="{A2AC5C48-68A0-4CA1-A876-6CA05B69623F}"/>
              </a:ext>
            </a:extLst>
          </p:cNvPr>
          <p:cNvPicPr>
            <a:picLocks noChangeAspect="1" noChangeArrowheads="1"/>
          </p:cNvPicPr>
          <p:nvPr/>
        </p:nvPicPr>
        <p:blipFill>
          <a:blip r:embed="rId3" cstate="print"/>
          <a:srcRect/>
          <a:stretch>
            <a:fillRect/>
          </a:stretch>
        </p:blipFill>
        <p:spPr bwMode="auto">
          <a:xfrm>
            <a:off x="7724454" y="5090951"/>
            <a:ext cx="1004309" cy="1143000"/>
          </a:xfrm>
          <a:prstGeom prst="rect">
            <a:avLst/>
          </a:prstGeom>
          <a:noFill/>
        </p:spPr>
      </p:pic>
      <p:pic>
        <p:nvPicPr>
          <p:cNvPr id="24" name="Picture 2" descr="https://encrypted-tbn3.gstatic.com/images?q=tbn:ANd9GcRmJxXMb0sMTekai539AxAH3fqxNWV4zz7GW54DRK86BUvZaeD_Og">
            <a:extLst>
              <a:ext uri="{FF2B5EF4-FFF2-40B4-BE49-F238E27FC236}">
                <a16:creationId xmlns:a16="http://schemas.microsoft.com/office/drawing/2014/main" id="{F52B17F2-38DE-431C-AF43-AA29CCCC318B}"/>
              </a:ext>
            </a:extLst>
          </p:cNvPr>
          <p:cNvPicPr>
            <a:picLocks noChangeAspect="1" noChangeArrowheads="1"/>
          </p:cNvPicPr>
          <p:nvPr/>
        </p:nvPicPr>
        <p:blipFill>
          <a:blip r:embed="rId4" cstate="print"/>
          <a:srcRect/>
          <a:stretch>
            <a:fillRect/>
          </a:stretch>
        </p:blipFill>
        <p:spPr bwMode="auto">
          <a:xfrm>
            <a:off x="6757170" y="1717357"/>
            <a:ext cx="763726" cy="1447800"/>
          </a:xfrm>
          <a:prstGeom prst="rect">
            <a:avLst/>
          </a:prstGeom>
          <a:noFill/>
        </p:spPr>
      </p:pic>
      <p:pic>
        <p:nvPicPr>
          <p:cNvPr id="25" name="Picture 4" descr="http://t2.gstatic.com/images?q=tbn:ANd9GcTeukWqhI5Bs7uZv-BQ-KXb1YLQakYMR8g78cW3mnjuq3BsooIcfA">
            <a:extLst>
              <a:ext uri="{FF2B5EF4-FFF2-40B4-BE49-F238E27FC236}">
                <a16:creationId xmlns:a16="http://schemas.microsoft.com/office/drawing/2014/main" id="{392B4EB5-30CE-4FF3-8523-F3CD67BE132B}"/>
              </a:ext>
            </a:extLst>
          </p:cNvPr>
          <p:cNvPicPr>
            <a:picLocks noChangeAspect="1" noChangeArrowheads="1"/>
          </p:cNvPicPr>
          <p:nvPr/>
        </p:nvPicPr>
        <p:blipFill>
          <a:blip r:embed="rId5" cstate="print"/>
          <a:srcRect/>
          <a:stretch>
            <a:fillRect/>
          </a:stretch>
        </p:blipFill>
        <p:spPr bwMode="auto">
          <a:xfrm>
            <a:off x="6741751" y="4741265"/>
            <a:ext cx="1010625" cy="101062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4C08-D173-4B2E-BE0B-746A649AB9FC}"/>
              </a:ext>
            </a:extLst>
          </p:cNvPr>
          <p:cNvSpPr>
            <a:spLocks noGrp="1"/>
          </p:cNvSpPr>
          <p:nvPr>
            <p:ph type="title"/>
          </p:nvPr>
        </p:nvSpPr>
        <p:spPr/>
        <p:txBody>
          <a:bodyPr>
            <a:normAutofit/>
          </a:bodyPr>
          <a:lstStyle/>
          <a:p>
            <a:pPr algn="ctr"/>
            <a:r>
              <a:rPr lang="en-US" sz="4400" dirty="0"/>
              <a:t>Scientific Method</a:t>
            </a:r>
          </a:p>
        </p:txBody>
      </p:sp>
      <p:sp>
        <p:nvSpPr>
          <p:cNvPr id="3" name="Content Placeholder 2">
            <a:extLst>
              <a:ext uri="{FF2B5EF4-FFF2-40B4-BE49-F238E27FC236}">
                <a16:creationId xmlns:a16="http://schemas.microsoft.com/office/drawing/2014/main" id="{EEBF0DEB-3EEA-487D-9FFB-C0B5E407E0B0}"/>
              </a:ext>
            </a:extLst>
          </p:cNvPr>
          <p:cNvSpPr>
            <a:spLocks noGrp="1"/>
          </p:cNvSpPr>
          <p:nvPr>
            <p:ph sz="quarter" idx="1"/>
          </p:nvPr>
        </p:nvSpPr>
        <p:spPr>
          <a:xfrm>
            <a:off x="609600" y="1143000"/>
            <a:ext cx="10972800" cy="4937760"/>
          </a:xfrm>
        </p:spPr>
        <p:txBody>
          <a:bodyPr>
            <a:normAutofit/>
          </a:bodyPr>
          <a:lstStyle/>
          <a:p>
            <a:pPr marL="0" indent="0">
              <a:buNone/>
            </a:pPr>
            <a:r>
              <a:rPr lang="en-US" sz="3200" dirty="0"/>
              <a:t>Results</a:t>
            </a:r>
          </a:p>
          <a:p>
            <a:pPr marL="0" indent="0">
              <a:buNone/>
            </a:pPr>
            <a:r>
              <a:rPr lang="en-US" sz="2800" dirty="0"/>
              <a:t>Data is represented in tables or graphs</a:t>
            </a:r>
          </a:p>
          <a:p>
            <a:r>
              <a:rPr lang="en-US" sz="2800" dirty="0"/>
              <a:t>Bar graphs or Histograms: used to compare groups</a:t>
            </a:r>
          </a:p>
          <a:p>
            <a:r>
              <a:rPr lang="en-US" sz="2800" dirty="0"/>
              <a:t>Line graphs or Scatter Plots: used to show trends, typically across time or temperature, or the relationship between two variables</a:t>
            </a:r>
          </a:p>
          <a:p>
            <a:pPr marL="0" indent="0">
              <a:buNone/>
            </a:pPr>
            <a:endParaRPr lang="en-US" sz="2800" dirty="0"/>
          </a:p>
          <a:p>
            <a:pPr marL="0" indent="0">
              <a:buNone/>
            </a:pPr>
            <a:r>
              <a:rPr lang="en-US" sz="2800" dirty="0"/>
              <a:t>Independent variable: the variable that is changed or manipulated</a:t>
            </a:r>
          </a:p>
          <a:p>
            <a:pPr lvl="1"/>
            <a:r>
              <a:rPr lang="en-US" sz="2500" dirty="0"/>
              <a:t>Typically on the x-axis</a:t>
            </a:r>
          </a:p>
          <a:p>
            <a:pPr marL="0" indent="0">
              <a:buNone/>
            </a:pPr>
            <a:r>
              <a:rPr lang="en-US" sz="2800" dirty="0"/>
              <a:t>Dependent variable: the variable that is being measured</a:t>
            </a:r>
          </a:p>
          <a:p>
            <a:pPr lvl="1"/>
            <a:r>
              <a:rPr lang="en-US" sz="2500" dirty="0"/>
              <a:t>Typically on the y-axis</a:t>
            </a:r>
          </a:p>
          <a:p>
            <a:pPr marL="0" indent="0">
              <a:buNone/>
            </a:pPr>
            <a:endParaRPr lang="en-US" sz="2800" dirty="0"/>
          </a:p>
        </p:txBody>
      </p:sp>
    </p:spTree>
    <p:extLst>
      <p:ext uri="{BB962C8B-B14F-4D97-AF65-F5344CB8AC3E}">
        <p14:creationId xmlns:p14="http://schemas.microsoft.com/office/powerpoint/2010/main" val="136203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Scientific Method</a:t>
            </a:r>
          </a:p>
        </p:txBody>
      </p:sp>
      <p:sp>
        <p:nvSpPr>
          <p:cNvPr id="3" name="Content Placeholder 2"/>
          <p:cNvSpPr>
            <a:spLocks noGrp="1"/>
          </p:cNvSpPr>
          <p:nvPr>
            <p:ph sz="quarter" idx="1"/>
          </p:nvPr>
        </p:nvSpPr>
        <p:spPr>
          <a:xfrm>
            <a:off x="609600" y="1219200"/>
            <a:ext cx="9601200" cy="5105400"/>
          </a:xfrm>
        </p:spPr>
        <p:txBody>
          <a:bodyPr>
            <a:normAutofit fontScale="92500" lnSpcReduction="20000"/>
          </a:bodyPr>
          <a:lstStyle/>
          <a:p>
            <a:pPr>
              <a:buNone/>
            </a:pPr>
            <a:r>
              <a:rPr lang="en-US" sz="3000" dirty="0"/>
              <a:t>Results</a:t>
            </a:r>
          </a:p>
          <a:p>
            <a:r>
              <a:rPr lang="en-US" dirty="0"/>
              <a:t>Graph results</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274320" lvl="1" indent="0">
              <a:buNone/>
            </a:pPr>
            <a:r>
              <a:rPr lang="en-US" dirty="0"/>
              <a:t>                      </a:t>
            </a:r>
          </a:p>
          <a:p>
            <a:pPr marL="274320" lvl="1" indent="0">
              <a:buNone/>
            </a:pPr>
            <a:r>
              <a:rPr lang="en-US" dirty="0"/>
              <a:t>                                     </a:t>
            </a:r>
          </a:p>
          <a:p>
            <a:pPr marL="274320" lvl="1" indent="0">
              <a:buNone/>
            </a:pPr>
            <a:r>
              <a:rPr lang="en-US" dirty="0"/>
              <a:t>         </a:t>
            </a:r>
          </a:p>
          <a:p>
            <a:r>
              <a:rPr lang="en-US" dirty="0"/>
              <a:t>Do the findings support or refute hypothesis?</a:t>
            </a:r>
          </a:p>
          <a:p>
            <a:pPr lvl="1"/>
            <a:r>
              <a:rPr lang="en-US" dirty="0"/>
              <a:t>Reconsider and refine hypothesis and experiment</a:t>
            </a:r>
          </a:p>
          <a:p>
            <a:pPr lvl="1"/>
            <a:r>
              <a:rPr lang="en-US" dirty="0"/>
              <a:t>Nothing is </a:t>
            </a:r>
            <a:r>
              <a:rPr lang="en-US" u="sng" dirty="0"/>
              <a:t>proven</a:t>
            </a:r>
            <a:r>
              <a:rPr lang="en-US" dirty="0"/>
              <a:t>!!</a:t>
            </a:r>
          </a:p>
        </p:txBody>
      </p:sp>
      <p:graphicFrame>
        <p:nvGraphicFramePr>
          <p:cNvPr id="6" name="Table 5"/>
          <p:cNvGraphicFramePr>
            <a:graphicFrameLocks noGrp="1"/>
          </p:cNvGraphicFramePr>
          <p:nvPr>
            <p:extLst>
              <p:ext uri="{D42A27DB-BD31-4B8C-83A1-F6EECF244321}">
                <p14:modId xmlns:p14="http://schemas.microsoft.com/office/powerpoint/2010/main" val="860462238"/>
              </p:ext>
            </p:extLst>
          </p:nvPr>
        </p:nvGraphicFramePr>
        <p:xfrm>
          <a:off x="1676400" y="2133600"/>
          <a:ext cx="2552700" cy="2683128"/>
        </p:xfrm>
        <a:graphic>
          <a:graphicData uri="http://schemas.openxmlformats.org/drawingml/2006/table">
            <a:tbl>
              <a:tblPr/>
              <a:tblGrid>
                <a:gridCol w="702230">
                  <a:extLst>
                    <a:ext uri="{9D8B030D-6E8A-4147-A177-3AD203B41FA5}">
                      <a16:colId xmlns:a16="http://schemas.microsoft.com/office/drawing/2014/main" val="20000"/>
                    </a:ext>
                  </a:extLst>
                </a:gridCol>
                <a:gridCol w="1024875">
                  <a:extLst>
                    <a:ext uri="{9D8B030D-6E8A-4147-A177-3AD203B41FA5}">
                      <a16:colId xmlns:a16="http://schemas.microsoft.com/office/drawing/2014/main" val="20001"/>
                    </a:ext>
                  </a:extLst>
                </a:gridCol>
                <a:gridCol w="825595">
                  <a:extLst>
                    <a:ext uri="{9D8B030D-6E8A-4147-A177-3AD203B41FA5}">
                      <a16:colId xmlns:a16="http://schemas.microsoft.com/office/drawing/2014/main" val="20002"/>
                    </a:ext>
                  </a:extLst>
                </a:gridCol>
              </a:tblGrid>
              <a:tr h="223594">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 of new leaves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Plant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Florescent</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Sunlight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23594">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23594">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23594">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23594">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b">
                    <a:lnL>
                      <a:noFill/>
                    </a:lnL>
                    <a:lnR>
                      <a:noFill/>
                    </a:lnR>
                    <a:lnT>
                      <a:noFill/>
                    </a:lnT>
                    <a:lnB>
                      <a:noFill/>
                    </a:lnB>
                  </a:tcPr>
                </a:tc>
                <a:extLst>
                  <a:ext uri="{0D108BD9-81ED-4DB2-BD59-A6C34878D82A}">
                    <a16:rowId xmlns:a16="http://schemas.microsoft.com/office/drawing/2014/main" val="3565732239"/>
                  </a:ext>
                </a:extLst>
              </a:tr>
              <a:tr h="223594">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lnL>
                      <a:noFill/>
                    </a:lnL>
                    <a:lnR>
                      <a:noFill/>
                    </a:lnR>
                    <a:lnT>
                      <a:noFill/>
                    </a:lnT>
                    <a:lnB>
                      <a:noFill/>
                    </a:lnB>
                  </a:tcPr>
                </a:tc>
                <a:extLst>
                  <a:ext uri="{0D108BD9-81ED-4DB2-BD59-A6C34878D82A}">
                    <a16:rowId xmlns:a16="http://schemas.microsoft.com/office/drawing/2014/main" val="1449122135"/>
                  </a:ext>
                </a:extLst>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366667991"/>
              </p:ext>
            </p:extLst>
          </p:nvPr>
        </p:nvGraphicFramePr>
        <p:xfrm>
          <a:off x="5105400" y="1447800"/>
          <a:ext cx="69342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3952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Scientific Method</a:t>
            </a:r>
          </a:p>
        </p:txBody>
      </p:sp>
      <p:sp>
        <p:nvSpPr>
          <p:cNvPr id="3" name="Content Placeholder 2"/>
          <p:cNvSpPr>
            <a:spLocks noGrp="1"/>
          </p:cNvSpPr>
          <p:nvPr>
            <p:ph sz="quarter" idx="1"/>
          </p:nvPr>
        </p:nvSpPr>
        <p:spPr>
          <a:xfrm>
            <a:off x="609600" y="1219200"/>
            <a:ext cx="9601200" cy="5105400"/>
          </a:xfrm>
        </p:spPr>
        <p:txBody>
          <a:bodyPr>
            <a:normAutofit/>
          </a:bodyPr>
          <a:lstStyle/>
          <a:p>
            <a:pPr>
              <a:buNone/>
            </a:pPr>
            <a:r>
              <a:rPr lang="en-US" sz="3000" dirty="0"/>
              <a:t>Results</a:t>
            </a:r>
          </a:p>
          <a:p>
            <a:r>
              <a:rPr lang="en-US" dirty="0"/>
              <a:t>Graph results</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marL="274320" lvl="1" indent="0">
              <a:buNone/>
            </a:pPr>
            <a:r>
              <a:rPr lang="en-US" dirty="0"/>
              <a:t>                      </a:t>
            </a:r>
          </a:p>
          <a:p>
            <a:pPr marL="274320" lvl="1" indent="0">
              <a:buNone/>
            </a:pPr>
            <a:r>
              <a:rPr lang="en-US" dirty="0"/>
              <a:t>                                     </a:t>
            </a:r>
          </a:p>
          <a:p>
            <a:pPr marL="274320" lvl="1" indent="0">
              <a:buNone/>
            </a:pPr>
            <a:r>
              <a:rPr lang="en-US" dirty="0"/>
              <a:t>         </a:t>
            </a:r>
          </a:p>
        </p:txBody>
      </p:sp>
      <p:graphicFrame>
        <p:nvGraphicFramePr>
          <p:cNvPr id="4" name="Chart 3"/>
          <p:cNvGraphicFramePr/>
          <p:nvPr>
            <p:extLst>
              <p:ext uri="{D42A27DB-BD31-4B8C-83A1-F6EECF244321}">
                <p14:modId xmlns:p14="http://schemas.microsoft.com/office/powerpoint/2010/main" val="2197811483"/>
              </p:ext>
            </p:extLst>
          </p:nvPr>
        </p:nvGraphicFramePr>
        <p:xfrm>
          <a:off x="4876800" y="1600200"/>
          <a:ext cx="7010400" cy="4038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52538559"/>
              </p:ext>
            </p:extLst>
          </p:nvPr>
        </p:nvGraphicFramePr>
        <p:xfrm>
          <a:off x="1371600" y="2514600"/>
          <a:ext cx="2286000" cy="3037205"/>
        </p:xfrm>
        <a:graphic>
          <a:graphicData uri="http://schemas.openxmlformats.org/drawingml/2006/table">
            <a:tbl>
              <a:tblPr/>
              <a:tblGrid>
                <a:gridCol w="628862">
                  <a:extLst>
                    <a:ext uri="{9D8B030D-6E8A-4147-A177-3AD203B41FA5}">
                      <a16:colId xmlns:a16="http://schemas.microsoft.com/office/drawing/2014/main" val="20000"/>
                    </a:ext>
                  </a:extLst>
                </a:gridCol>
                <a:gridCol w="917799">
                  <a:extLst>
                    <a:ext uri="{9D8B030D-6E8A-4147-A177-3AD203B41FA5}">
                      <a16:colId xmlns:a16="http://schemas.microsoft.com/office/drawing/2014/main" val="20001"/>
                    </a:ext>
                  </a:extLst>
                </a:gridCol>
                <a:gridCol w="739339">
                  <a:extLst>
                    <a:ext uri="{9D8B030D-6E8A-4147-A177-3AD203B41FA5}">
                      <a16:colId xmlns:a16="http://schemas.microsoft.com/office/drawing/2014/main" val="20002"/>
                    </a:ext>
                  </a:extLst>
                </a:gridCol>
              </a:tblGrid>
              <a:tr h="235585">
                <a:tc>
                  <a:txBody>
                    <a:bodyPr/>
                    <a:lstStyle/>
                    <a:p>
                      <a:pPr algn="ctr" fontAlgn="b"/>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 of new leaves</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extLst>
                  <a:ext uri="{0D108BD9-81ED-4DB2-BD59-A6C34878D82A}">
                    <a16:rowId xmlns:a16="http://schemas.microsoft.com/office/drawing/2014/main" val="10000"/>
                  </a:ext>
                </a:extLst>
              </a:tr>
              <a:tr h="235585">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Plant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cs typeface="Arial" panose="020B0604020202020204" pitchFamily="34" charset="0"/>
                        </a:rPr>
                        <a:t>Florescent</a:t>
                      </a: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panose="020B0604020202020204" pitchFamily="34" charset="0"/>
                          <a:cs typeface="Arial" panose="020B0604020202020204" pitchFamily="34" charset="0"/>
                        </a:rPr>
                        <a:t>Sunlight</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5585">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2"/>
                  </a:ext>
                </a:extLst>
              </a:tr>
              <a:tr h="235585">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35585">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16</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35585">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19</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35585">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35585">
                <a:tc>
                  <a:txBody>
                    <a:bodyPr/>
                    <a:lstStyle/>
                    <a:p>
                      <a:pPr algn="ctr" fontAlgn="b"/>
                      <a:r>
                        <a:rPr lang="en-US" sz="1400" b="0" i="0" u="none" strike="noStrike">
                          <a:solidFill>
                            <a:srgbClr val="000000"/>
                          </a:solidFill>
                          <a:effectLst/>
                          <a:latin typeface="Arial" panose="020B0604020202020204" pitchFamily="34" charset="0"/>
                          <a:cs typeface="Arial" panose="020B0604020202020204" pitchFamily="34" charset="0"/>
                        </a:rPr>
                        <a:t>6</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35585">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7</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14</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23</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35585">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8</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35585">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9</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21</a:t>
                      </a:r>
                    </a:p>
                  </a:txBody>
                  <a:tcPr marL="9525" marR="9525" marT="9525" marB="0" anchor="b">
                    <a:lnL>
                      <a:noFill/>
                    </a:lnL>
                    <a:lnR>
                      <a:noFill/>
                    </a:lnR>
                    <a:lnT>
                      <a:noFill/>
                    </a:lnT>
                    <a:lnB>
                      <a:noFill/>
                    </a:lnB>
                  </a:tcPr>
                </a:tc>
                <a:extLst>
                  <a:ext uri="{0D108BD9-81ED-4DB2-BD59-A6C34878D82A}">
                    <a16:rowId xmlns:a16="http://schemas.microsoft.com/office/drawing/2014/main" val="3565732239"/>
                  </a:ext>
                </a:extLst>
              </a:tr>
              <a:tr h="159385">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10</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11</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9122135"/>
                  </a:ext>
                </a:extLst>
              </a:tr>
              <a:tr h="159385">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Avg.</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18</a:t>
                      </a:r>
                    </a:p>
                  </a:txBody>
                  <a:tcPr marL="9525" marR="9525" marT="9525"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658270894"/>
                  </a:ext>
                </a:extLst>
              </a:tr>
            </a:tbl>
          </a:graphicData>
        </a:graphic>
      </p:graphicFrame>
      <p:cxnSp>
        <p:nvCxnSpPr>
          <p:cNvPr id="8" name="Straight Connector 7">
            <a:extLst>
              <a:ext uri="{FF2B5EF4-FFF2-40B4-BE49-F238E27FC236}">
                <a16:creationId xmlns:a16="http://schemas.microsoft.com/office/drawing/2014/main" id="{5679B90E-49B0-4D42-9A5D-48D3E43694E7}"/>
              </a:ext>
            </a:extLst>
          </p:cNvPr>
          <p:cNvCxnSpPr/>
          <p:nvPr/>
        </p:nvCxnSpPr>
        <p:spPr>
          <a:xfrm>
            <a:off x="5985417" y="2324100"/>
            <a:ext cx="0" cy="2895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EC276E-AB81-4018-B2ED-36FCD537ED41}"/>
              </a:ext>
            </a:extLst>
          </p:cNvPr>
          <p:cNvCxnSpPr/>
          <p:nvPr/>
        </p:nvCxnSpPr>
        <p:spPr>
          <a:xfrm>
            <a:off x="5981700" y="5204832"/>
            <a:ext cx="5295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EC65E-6096-45CB-AECE-ADF76879FF9D}"/>
              </a:ext>
            </a:extLst>
          </p:cNvPr>
          <p:cNvSpPr>
            <a:spLocks noGrp="1"/>
          </p:cNvSpPr>
          <p:nvPr>
            <p:ph type="title"/>
          </p:nvPr>
        </p:nvSpPr>
        <p:spPr/>
        <p:txBody>
          <a:bodyPr>
            <a:normAutofit/>
          </a:bodyPr>
          <a:lstStyle/>
          <a:p>
            <a:pPr algn="ctr"/>
            <a:r>
              <a:rPr lang="en-US" sz="4400" dirty="0"/>
              <a:t>Case Study </a:t>
            </a:r>
          </a:p>
        </p:txBody>
      </p:sp>
      <p:sp>
        <p:nvSpPr>
          <p:cNvPr id="3" name="Content Placeholder 2">
            <a:extLst>
              <a:ext uri="{FF2B5EF4-FFF2-40B4-BE49-F238E27FC236}">
                <a16:creationId xmlns:a16="http://schemas.microsoft.com/office/drawing/2014/main" id="{B3EF5FFB-4A1A-4CA0-9223-39BDB448C268}"/>
              </a:ext>
            </a:extLst>
          </p:cNvPr>
          <p:cNvSpPr>
            <a:spLocks noGrp="1"/>
          </p:cNvSpPr>
          <p:nvPr>
            <p:ph sz="quarter" idx="1"/>
          </p:nvPr>
        </p:nvSpPr>
        <p:spPr>
          <a:xfrm>
            <a:off x="609600" y="1219200"/>
            <a:ext cx="5181600" cy="5105400"/>
          </a:xfrm>
        </p:spPr>
        <p:txBody>
          <a:bodyPr>
            <a:normAutofit lnSpcReduction="10000"/>
          </a:bodyPr>
          <a:lstStyle/>
          <a:p>
            <a:r>
              <a:rPr lang="en-US" sz="2400" dirty="0"/>
              <a:t>At the Cedar Creek Long Term Ecological Research (LTER) site in Minnesota, researchers from the University of Minnesota can use experimental plots to determine the effects of varying levels of soil nitrogen on the effects of grassland productivity.</a:t>
            </a:r>
          </a:p>
          <a:p>
            <a:pPr lvl="1"/>
            <a:r>
              <a:rPr lang="en-US" dirty="0"/>
              <a:t>What do we notice about the experimental plots at the Cedar Creek site? </a:t>
            </a:r>
          </a:p>
          <a:p>
            <a:pPr lvl="1"/>
            <a:r>
              <a:rPr lang="en-US" dirty="0"/>
              <a:t>What would be the independent variable and dependent variable in a study on soil nitrogen?</a:t>
            </a:r>
          </a:p>
        </p:txBody>
      </p:sp>
      <p:pic>
        <p:nvPicPr>
          <p:cNvPr id="4" name="Picture 3">
            <a:extLst>
              <a:ext uri="{FF2B5EF4-FFF2-40B4-BE49-F238E27FC236}">
                <a16:creationId xmlns:a16="http://schemas.microsoft.com/office/drawing/2014/main" id="{44230460-1215-4CFB-A5D0-C943C371DC94}"/>
              </a:ext>
            </a:extLst>
          </p:cNvPr>
          <p:cNvPicPr>
            <a:picLocks noChangeAspect="1"/>
          </p:cNvPicPr>
          <p:nvPr/>
        </p:nvPicPr>
        <p:blipFill>
          <a:blip r:embed="rId2"/>
          <a:stretch>
            <a:fillRect/>
          </a:stretch>
        </p:blipFill>
        <p:spPr>
          <a:xfrm>
            <a:off x="6248400" y="1447800"/>
            <a:ext cx="5569052" cy="4419600"/>
          </a:xfrm>
          <a:prstGeom prst="rect">
            <a:avLst/>
          </a:prstGeom>
        </p:spPr>
      </p:pic>
    </p:spTree>
    <p:extLst>
      <p:ext uri="{BB962C8B-B14F-4D97-AF65-F5344CB8AC3E}">
        <p14:creationId xmlns:p14="http://schemas.microsoft.com/office/powerpoint/2010/main" val="1898383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B020-E750-4A60-BAF6-703C04E81C42}"/>
              </a:ext>
            </a:extLst>
          </p:cNvPr>
          <p:cNvSpPr>
            <a:spLocks noGrp="1"/>
          </p:cNvSpPr>
          <p:nvPr>
            <p:ph type="title"/>
          </p:nvPr>
        </p:nvSpPr>
        <p:spPr/>
        <p:txBody>
          <a:bodyPr>
            <a:normAutofit/>
          </a:bodyPr>
          <a:lstStyle/>
          <a:p>
            <a:pPr algn="ctr"/>
            <a:r>
              <a:rPr lang="en-US" sz="4400" dirty="0"/>
              <a:t>Scientific Method</a:t>
            </a:r>
          </a:p>
        </p:txBody>
      </p:sp>
      <p:sp>
        <p:nvSpPr>
          <p:cNvPr id="3" name="Content Placeholder 2">
            <a:extLst>
              <a:ext uri="{FF2B5EF4-FFF2-40B4-BE49-F238E27FC236}">
                <a16:creationId xmlns:a16="http://schemas.microsoft.com/office/drawing/2014/main" id="{4D7838F0-CE9B-4B35-BC67-FBB6446A2C8A}"/>
              </a:ext>
            </a:extLst>
          </p:cNvPr>
          <p:cNvSpPr>
            <a:spLocks noGrp="1"/>
          </p:cNvSpPr>
          <p:nvPr>
            <p:ph sz="quarter" idx="1"/>
          </p:nvPr>
        </p:nvSpPr>
        <p:spPr>
          <a:xfrm>
            <a:off x="609600" y="1219200"/>
            <a:ext cx="5486400" cy="5029200"/>
          </a:xfrm>
        </p:spPr>
        <p:txBody>
          <a:bodyPr>
            <a:normAutofit fontScale="92500" lnSpcReduction="10000"/>
          </a:bodyPr>
          <a:lstStyle/>
          <a:p>
            <a:pPr marL="0" indent="0">
              <a:buNone/>
            </a:pPr>
            <a:r>
              <a:rPr lang="en-US" sz="3200" dirty="0"/>
              <a:t>Results</a:t>
            </a:r>
          </a:p>
          <a:p>
            <a:r>
              <a:rPr lang="en-US" sz="2800" dirty="0"/>
              <a:t>The graph to the right shows the changes is grassland productivity as it relates to the amount of nitrogen (N) available in the soil. </a:t>
            </a:r>
          </a:p>
          <a:p>
            <a:endParaRPr lang="en-US" sz="2800" dirty="0"/>
          </a:p>
          <a:p>
            <a:r>
              <a:rPr lang="en-US" sz="2800" dirty="0"/>
              <a:t>Linear regressions models can be used to make predictions about unknown circumstances</a:t>
            </a:r>
          </a:p>
          <a:p>
            <a:pPr lvl="1"/>
            <a:r>
              <a:rPr lang="en-US" sz="2500" dirty="0"/>
              <a:t>How much grassland productivity would you expect in an area with 6 grams per meter of available nitrogen</a:t>
            </a:r>
          </a:p>
          <a:p>
            <a:pPr lvl="2"/>
            <a:r>
              <a:rPr lang="en-US" sz="2200" dirty="0"/>
              <a:t>Productivity (y) = (6 x 75.2)-88.1 = 363.1</a:t>
            </a:r>
          </a:p>
        </p:txBody>
      </p:sp>
      <p:pic>
        <p:nvPicPr>
          <p:cNvPr id="4" name="Picture 3">
            <a:extLst>
              <a:ext uri="{FF2B5EF4-FFF2-40B4-BE49-F238E27FC236}">
                <a16:creationId xmlns:a16="http://schemas.microsoft.com/office/drawing/2014/main" id="{E40220CA-BD17-4700-B878-6416B321A338}"/>
              </a:ext>
            </a:extLst>
          </p:cNvPr>
          <p:cNvPicPr>
            <a:picLocks noChangeAspect="1"/>
          </p:cNvPicPr>
          <p:nvPr/>
        </p:nvPicPr>
        <p:blipFill>
          <a:blip r:embed="rId3"/>
          <a:stretch>
            <a:fillRect/>
          </a:stretch>
        </p:blipFill>
        <p:spPr>
          <a:xfrm>
            <a:off x="6629400" y="1830102"/>
            <a:ext cx="5144311" cy="3808698"/>
          </a:xfrm>
          <a:prstGeom prst="rect">
            <a:avLst/>
          </a:prstGeom>
        </p:spPr>
      </p:pic>
      <p:pic>
        <p:nvPicPr>
          <p:cNvPr id="5" name="Picture 4">
            <a:extLst>
              <a:ext uri="{FF2B5EF4-FFF2-40B4-BE49-F238E27FC236}">
                <a16:creationId xmlns:a16="http://schemas.microsoft.com/office/drawing/2014/main" id="{980EEB77-8F07-4E73-B87C-264135395A54}"/>
              </a:ext>
            </a:extLst>
          </p:cNvPr>
          <p:cNvPicPr>
            <a:picLocks noChangeAspect="1"/>
          </p:cNvPicPr>
          <p:nvPr/>
        </p:nvPicPr>
        <p:blipFill>
          <a:blip r:embed="rId4"/>
          <a:stretch>
            <a:fillRect/>
          </a:stretch>
        </p:blipFill>
        <p:spPr>
          <a:xfrm>
            <a:off x="6526480" y="1830102"/>
            <a:ext cx="5247232" cy="3884898"/>
          </a:xfrm>
          <a:prstGeom prst="rect">
            <a:avLst/>
          </a:prstGeom>
        </p:spPr>
      </p:pic>
    </p:spTree>
    <p:extLst>
      <p:ext uri="{BB962C8B-B14F-4D97-AF65-F5344CB8AC3E}">
        <p14:creationId xmlns:p14="http://schemas.microsoft.com/office/powerpoint/2010/main" val="154153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A69F-C1A8-4FAA-97E8-A39F03D2448F}"/>
              </a:ext>
            </a:extLst>
          </p:cNvPr>
          <p:cNvSpPr>
            <a:spLocks noGrp="1"/>
          </p:cNvSpPr>
          <p:nvPr>
            <p:ph type="title"/>
          </p:nvPr>
        </p:nvSpPr>
        <p:spPr/>
        <p:txBody>
          <a:bodyPr>
            <a:normAutofit/>
          </a:bodyPr>
          <a:lstStyle/>
          <a:p>
            <a:pPr algn="ctr"/>
            <a:r>
              <a:rPr lang="en-US" sz="4400" dirty="0"/>
              <a:t>Interpreting Different Results</a:t>
            </a:r>
          </a:p>
        </p:txBody>
      </p:sp>
      <p:sp>
        <p:nvSpPr>
          <p:cNvPr id="15" name="Content Placeholder 14">
            <a:extLst>
              <a:ext uri="{FF2B5EF4-FFF2-40B4-BE49-F238E27FC236}">
                <a16:creationId xmlns:a16="http://schemas.microsoft.com/office/drawing/2014/main" id="{63BC6C93-01E8-4DAA-9151-83FC6A08448B}"/>
              </a:ext>
            </a:extLst>
          </p:cNvPr>
          <p:cNvSpPr>
            <a:spLocks noGrp="1"/>
          </p:cNvSpPr>
          <p:nvPr>
            <p:ph sz="quarter" idx="1"/>
          </p:nvPr>
        </p:nvSpPr>
        <p:spPr>
          <a:xfrm>
            <a:off x="223197" y="4622141"/>
            <a:ext cx="11623245" cy="1716021"/>
          </a:xfrm>
        </p:spPr>
        <p:txBody>
          <a:bodyPr>
            <a:normAutofit lnSpcReduction="10000"/>
          </a:bodyPr>
          <a:lstStyle/>
          <a:p>
            <a:r>
              <a:rPr lang="en-US" dirty="0"/>
              <a:t>Which of the following scatter plots shows a negative relationship between available nitrogen and productivity?</a:t>
            </a:r>
          </a:p>
          <a:p>
            <a:r>
              <a:rPr lang="en-US" dirty="0"/>
              <a:t>Which of the following scatter plots shows no relationship between available nitrogen and productivity? </a:t>
            </a:r>
          </a:p>
          <a:p>
            <a:endParaRPr lang="en-US" dirty="0"/>
          </a:p>
        </p:txBody>
      </p:sp>
      <p:grpSp>
        <p:nvGrpSpPr>
          <p:cNvPr id="16" name="Group 15">
            <a:extLst>
              <a:ext uri="{FF2B5EF4-FFF2-40B4-BE49-F238E27FC236}">
                <a16:creationId xmlns:a16="http://schemas.microsoft.com/office/drawing/2014/main" id="{E3F8DCA8-941D-42B5-9B17-6E2E6E91400E}"/>
              </a:ext>
            </a:extLst>
          </p:cNvPr>
          <p:cNvGrpSpPr/>
          <p:nvPr/>
        </p:nvGrpSpPr>
        <p:grpSpPr>
          <a:xfrm>
            <a:off x="194846" y="1394021"/>
            <a:ext cx="11844754" cy="3177979"/>
            <a:chOff x="194846" y="1844440"/>
            <a:chExt cx="11844754" cy="3177979"/>
          </a:xfrm>
        </p:grpSpPr>
        <p:pic>
          <p:nvPicPr>
            <p:cNvPr id="4" name="Picture 3">
              <a:extLst>
                <a:ext uri="{FF2B5EF4-FFF2-40B4-BE49-F238E27FC236}">
                  <a16:creationId xmlns:a16="http://schemas.microsoft.com/office/drawing/2014/main" id="{04B7879B-EB8D-4B44-BD5D-D14F982FC606}"/>
                </a:ext>
              </a:extLst>
            </p:cNvPr>
            <p:cNvPicPr>
              <a:picLocks noChangeAspect="1"/>
            </p:cNvPicPr>
            <p:nvPr/>
          </p:nvPicPr>
          <p:blipFill>
            <a:blip r:embed="rId2"/>
            <a:stretch>
              <a:fillRect/>
            </a:stretch>
          </p:blipFill>
          <p:spPr>
            <a:xfrm>
              <a:off x="345557" y="1853301"/>
              <a:ext cx="3432609" cy="3169118"/>
            </a:xfrm>
            <a:prstGeom prst="rect">
              <a:avLst/>
            </a:prstGeom>
          </p:spPr>
        </p:pic>
        <p:pic>
          <p:nvPicPr>
            <p:cNvPr id="5" name="Picture 4">
              <a:extLst>
                <a:ext uri="{FF2B5EF4-FFF2-40B4-BE49-F238E27FC236}">
                  <a16:creationId xmlns:a16="http://schemas.microsoft.com/office/drawing/2014/main" id="{D2623A2C-84AA-4F4E-8D68-1A86AFF8C689}"/>
                </a:ext>
              </a:extLst>
            </p:cNvPr>
            <p:cNvPicPr>
              <a:picLocks noChangeAspect="1"/>
            </p:cNvPicPr>
            <p:nvPr/>
          </p:nvPicPr>
          <p:blipFill>
            <a:blip r:embed="rId3"/>
            <a:stretch>
              <a:fillRect/>
            </a:stretch>
          </p:blipFill>
          <p:spPr>
            <a:xfrm>
              <a:off x="4381500" y="1844440"/>
              <a:ext cx="3432608" cy="3172453"/>
            </a:xfrm>
            <a:prstGeom prst="rect">
              <a:avLst/>
            </a:prstGeom>
          </p:spPr>
        </p:pic>
        <p:pic>
          <p:nvPicPr>
            <p:cNvPr id="6" name="Picture 5">
              <a:extLst>
                <a:ext uri="{FF2B5EF4-FFF2-40B4-BE49-F238E27FC236}">
                  <a16:creationId xmlns:a16="http://schemas.microsoft.com/office/drawing/2014/main" id="{9D7F0B84-3CEF-40BD-94C7-AEA07D3E0A95}"/>
                </a:ext>
              </a:extLst>
            </p:cNvPr>
            <p:cNvPicPr>
              <a:picLocks noChangeAspect="1"/>
            </p:cNvPicPr>
            <p:nvPr/>
          </p:nvPicPr>
          <p:blipFill>
            <a:blip r:embed="rId4"/>
            <a:stretch>
              <a:fillRect/>
            </a:stretch>
          </p:blipFill>
          <p:spPr>
            <a:xfrm>
              <a:off x="8413835" y="1853300"/>
              <a:ext cx="3432608" cy="3169116"/>
            </a:xfrm>
            <a:prstGeom prst="rect">
              <a:avLst/>
            </a:prstGeom>
          </p:spPr>
        </p:pic>
        <p:sp>
          <p:nvSpPr>
            <p:cNvPr id="8" name="TextBox 7">
              <a:extLst>
                <a:ext uri="{FF2B5EF4-FFF2-40B4-BE49-F238E27FC236}">
                  <a16:creationId xmlns:a16="http://schemas.microsoft.com/office/drawing/2014/main" id="{D0EE1367-A674-4793-9D06-2EA514A02408}"/>
                </a:ext>
              </a:extLst>
            </p:cNvPr>
            <p:cNvSpPr txBox="1"/>
            <p:nvPr/>
          </p:nvSpPr>
          <p:spPr>
            <a:xfrm>
              <a:off x="1030772" y="4419600"/>
              <a:ext cx="2971800" cy="338554"/>
            </a:xfrm>
            <a:prstGeom prst="rect">
              <a:avLst/>
            </a:prstGeom>
            <a:solidFill>
              <a:schemeClr val="bg1"/>
            </a:solidFill>
          </p:spPr>
          <p:txBody>
            <a:bodyPr wrap="square" rtlCol="0">
              <a:spAutoFit/>
            </a:bodyPr>
            <a:lstStyle/>
            <a:p>
              <a:r>
                <a:rPr lang="en-US" sz="1600" dirty="0"/>
                <a:t>Available Nitrogen (g/m</a:t>
              </a:r>
              <a:r>
                <a:rPr lang="en-US" sz="1600" baseline="30000" dirty="0"/>
                <a:t>2</a:t>
              </a:r>
              <a:r>
                <a:rPr lang="en-US" sz="1600" dirty="0"/>
                <a:t>/</a:t>
              </a:r>
              <a:r>
                <a:rPr lang="en-US" sz="1600" dirty="0" err="1"/>
                <a:t>yr</a:t>
              </a:r>
              <a:r>
                <a:rPr lang="en-US" sz="1600" dirty="0"/>
                <a:t>)</a:t>
              </a:r>
            </a:p>
          </p:txBody>
        </p:sp>
        <p:sp>
          <p:nvSpPr>
            <p:cNvPr id="9" name="TextBox 8">
              <a:extLst>
                <a:ext uri="{FF2B5EF4-FFF2-40B4-BE49-F238E27FC236}">
                  <a16:creationId xmlns:a16="http://schemas.microsoft.com/office/drawing/2014/main" id="{5A8244B9-29E8-4FD2-871A-C8E63A505AC9}"/>
                </a:ext>
              </a:extLst>
            </p:cNvPr>
            <p:cNvSpPr txBox="1"/>
            <p:nvPr/>
          </p:nvSpPr>
          <p:spPr>
            <a:xfrm>
              <a:off x="5029200" y="4419600"/>
              <a:ext cx="2971800" cy="338554"/>
            </a:xfrm>
            <a:prstGeom prst="rect">
              <a:avLst/>
            </a:prstGeom>
            <a:solidFill>
              <a:schemeClr val="bg1"/>
            </a:solidFill>
          </p:spPr>
          <p:txBody>
            <a:bodyPr wrap="square" rtlCol="0">
              <a:spAutoFit/>
            </a:bodyPr>
            <a:lstStyle/>
            <a:p>
              <a:r>
                <a:rPr lang="en-US" sz="1600" dirty="0"/>
                <a:t>Available Nitrogen (g/m</a:t>
              </a:r>
              <a:r>
                <a:rPr lang="en-US" sz="1600" baseline="30000" dirty="0"/>
                <a:t>2</a:t>
              </a:r>
              <a:r>
                <a:rPr lang="en-US" sz="1600" dirty="0"/>
                <a:t>/</a:t>
              </a:r>
              <a:r>
                <a:rPr lang="en-US" sz="1600" dirty="0" err="1"/>
                <a:t>yr</a:t>
              </a:r>
              <a:r>
                <a:rPr lang="en-US" sz="1600" dirty="0"/>
                <a:t>)</a:t>
              </a:r>
            </a:p>
          </p:txBody>
        </p:sp>
        <p:sp>
          <p:nvSpPr>
            <p:cNvPr id="10" name="TextBox 9">
              <a:extLst>
                <a:ext uri="{FF2B5EF4-FFF2-40B4-BE49-F238E27FC236}">
                  <a16:creationId xmlns:a16="http://schemas.microsoft.com/office/drawing/2014/main" id="{87554EFF-BB77-4BB8-9D71-E9F625EA4C85}"/>
                </a:ext>
              </a:extLst>
            </p:cNvPr>
            <p:cNvSpPr txBox="1"/>
            <p:nvPr/>
          </p:nvSpPr>
          <p:spPr>
            <a:xfrm>
              <a:off x="9067800" y="4419600"/>
              <a:ext cx="2971800" cy="338554"/>
            </a:xfrm>
            <a:prstGeom prst="rect">
              <a:avLst/>
            </a:prstGeom>
            <a:solidFill>
              <a:schemeClr val="bg1"/>
            </a:solidFill>
          </p:spPr>
          <p:txBody>
            <a:bodyPr wrap="square" rtlCol="0">
              <a:spAutoFit/>
            </a:bodyPr>
            <a:lstStyle/>
            <a:p>
              <a:r>
                <a:rPr lang="en-US" sz="1600" dirty="0"/>
                <a:t>Available Nitrogen (g/m</a:t>
              </a:r>
              <a:r>
                <a:rPr lang="en-US" sz="1600" baseline="30000" dirty="0"/>
                <a:t>2</a:t>
              </a:r>
              <a:r>
                <a:rPr lang="en-US" sz="1600" dirty="0"/>
                <a:t>/</a:t>
              </a:r>
              <a:r>
                <a:rPr lang="en-US" sz="1600" dirty="0" err="1"/>
                <a:t>yr</a:t>
              </a:r>
              <a:r>
                <a:rPr lang="en-US" sz="1600" dirty="0"/>
                <a:t>)</a:t>
              </a:r>
            </a:p>
          </p:txBody>
        </p:sp>
        <p:sp>
          <p:nvSpPr>
            <p:cNvPr id="12" name="TextBox 11">
              <a:extLst>
                <a:ext uri="{FF2B5EF4-FFF2-40B4-BE49-F238E27FC236}">
                  <a16:creationId xmlns:a16="http://schemas.microsoft.com/office/drawing/2014/main" id="{17EF6997-6AE7-4B61-9C93-B27B7059B84B}"/>
                </a:ext>
              </a:extLst>
            </p:cNvPr>
            <p:cNvSpPr txBox="1"/>
            <p:nvPr/>
          </p:nvSpPr>
          <p:spPr>
            <a:xfrm rot="16200000">
              <a:off x="-694857" y="2734143"/>
              <a:ext cx="2117960" cy="338554"/>
            </a:xfrm>
            <a:prstGeom prst="rect">
              <a:avLst/>
            </a:prstGeom>
            <a:solidFill>
              <a:schemeClr val="bg1"/>
            </a:solidFill>
          </p:spPr>
          <p:txBody>
            <a:bodyPr wrap="square" rtlCol="0">
              <a:spAutoFit/>
            </a:bodyPr>
            <a:lstStyle/>
            <a:p>
              <a:r>
                <a:rPr lang="en-US" sz="1600" dirty="0"/>
                <a:t>Productivity (g/m</a:t>
              </a:r>
              <a:r>
                <a:rPr lang="en-US" sz="1600" baseline="30000" dirty="0"/>
                <a:t>2</a:t>
              </a:r>
              <a:r>
                <a:rPr lang="en-US" sz="1600" dirty="0"/>
                <a:t>/</a:t>
              </a:r>
              <a:r>
                <a:rPr lang="en-US" sz="1600" dirty="0" err="1"/>
                <a:t>yr</a:t>
              </a:r>
              <a:r>
                <a:rPr lang="en-US" sz="1600" dirty="0"/>
                <a:t>)</a:t>
              </a:r>
            </a:p>
          </p:txBody>
        </p:sp>
        <p:sp>
          <p:nvSpPr>
            <p:cNvPr id="13" name="TextBox 12">
              <a:extLst>
                <a:ext uri="{FF2B5EF4-FFF2-40B4-BE49-F238E27FC236}">
                  <a16:creationId xmlns:a16="http://schemas.microsoft.com/office/drawing/2014/main" id="{8EFDA6D8-76C6-4F3A-A10A-38FD0BFE9AB5}"/>
                </a:ext>
              </a:extLst>
            </p:cNvPr>
            <p:cNvSpPr txBox="1"/>
            <p:nvPr/>
          </p:nvSpPr>
          <p:spPr>
            <a:xfrm rot="16200000">
              <a:off x="3301297" y="2743003"/>
              <a:ext cx="2117960" cy="338554"/>
            </a:xfrm>
            <a:prstGeom prst="rect">
              <a:avLst/>
            </a:prstGeom>
            <a:solidFill>
              <a:schemeClr val="bg1"/>
            </a:solidFill>
          </p:spPr>
          <p:txBody>
            <a:bodyPr wrap="square" rtlCol="0">
              <a:spAutoFit/>
            </a:bodyPr>
            <a:lstStyle/>
            <a:p>
              <a:r>
                <a:rPr lang="en-US" sz="1600" dirty="0"/>
                <a:t>Productivity (g/m</a:t>
              </a:r>
              <a:r>
                <a:rPr lang="en-US" sz="1600" baseline="30000" dirty="0"/>
                <a:t>2</a:t>
              </a:r>
              <a:r>
                <a:rPr lang="en-US" sz="1600" dirty="0"/>
                <a:t>/</a:t>
              </a:r>
              <a:r>
                <a:rPr lang="en-US" sz="1600" dirty="0" err="1"/>
                <a:t>yr</a:t>
              </a:r>
              <a:r>
                <a:rPr lang="en-US" sz="1600" dirty="0"/>
                <a:t>)</a:t>
              </a:r>
            </a:p>
          </p:txBody>
        </p:sp>
        <p:sp>
          <p:nvSpPr>
            <p:cNvPr id="14" name="TextBox 13">
              <a:extLst>
                <a:ext uri="{FF2B5EF4-FFF2-40B4-BE49-F238E27FC236}">
                  <a16:creationId xmlns:a16="http://schemas.microsoft.com/office/drawing/2014/main" id="{8D5D69CC-6DD9-4087-92C2-7FE48ABBC1D9}"/>
                </a:ext>
              </a:extLst>
            </p:cNvPr>
            <p:cNvSpPr txBox="1"/>
            <p:nvPr/>
          </p:nvSpPr>
          <p:spPr>
            <a:xfrm rot="16200000">
              <a:off x="7401540" y="2798670"/>
              <a:ext cx="2117960" cy="338554"/>
            </a:xfrm>
            <a:prstGeom prst="rect">
              <a:avLst/>
            </a:prstGeom>
            <a:solidFill>
              <a:schemeClr val="bg1"/>
            </a:solidFill>
          </p:spPr>
          <p:txBody>
            <a:bodyPr wrap="square" rtlCol="0">
              <a:spAutoFit/>
            </a:bodyPr>
            <a:lstStyle/>
            <a:p>
              <a:r>
                <a:rPr lang="en-US" sz="1600" dirty="0"/>
                <a:t>Productivity (g/m</a:t>
              </a:r>
              <a:r>
                <a:rPr lang="en-US" sz="1600" baseline="30000" dirty="0"/>
                <a:t>2</a:t>
              </a:r>
              <a:r>
                <a:rPr lang="en-US" sz="1600" dirty="0"/>
                <a:t>/</a:t>
              </a:r>
              <a:r>
                <a:rPr lang="en-US" sz="1600" dirty="0" err="1"/>
                <a:t>yr</a:t>
              </a:r>
              <a:r>
                <a:rPr lang="en-US" sz="1600" dirty="0"/>
                <a:t>)</a:t>
              </a:r>
            </a:p>
          </p:txBody>
        </p:sp>
      </p:grpSp>
    </p:spTree>
    <p:extLst>
      <p:ext uri="{BB962C8B-B14F-4D97-AF65-F5344CB8AC3E}">
        <p14:creationId xmlns:p14="http://schemas.microsoft.com/office/powerpoint/2010/main" val="476820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Biology is the Study of Life</a:t>
            </a:r>
          </a:p>
        </p:txBody>
      </p:sp>
      <p:sp>
        <p:nvSpPr>
          <p:cNvPr id="3" name="Content Placeholder 2"/>
          <p:cNvSpPr>
            <a:spLocks noGrp="1"/>
          </p:cNvSpPr>
          <p:nvPr>
            <p:ph sz="quarter" idx="1"/>
          </p:nvPr>
        </p:nvSpPr>
        <p:spPr>
          <a:xfrm>
            <a:off x="609600" y="1219200"/>
            <a:ext cx="10058400" cy="5181600"/>
          </a:xfrm>
        </p:spPr>
        <p:txBody>
          <a:bodyPr>
            <a:normAutofit fontScale="85000" lnSpcReduction="20000"/>
          </a:bodyPr>
          <a:lstStyle/>
          <a:p>
            <a:pPr>
              <a:buNone/>
            </a:pPr>
            <a:r>
              <a:rPr lang="en-US" dirty="0"/>
              <a:t>Greek and Latin root for Biology</a:t>
            </a:r>
          </a:p>
          <a:p>
            <a:pPr marL="463550" indent="-273050"/>
            <a:r>
              <a:rPr lang="en-US" dirty="0"/>
              <a:t>Bi(</a:t>
            </a:r>
            <a:r>
              <a:rPr lang="en-US" dirty="0" err="1"/>
              <a:t>ola</a:t>
            </a:r>
            <a:r>
              <a:rPr lang="en-US" dirty="0"/>
              <a:t>) = life</a:t>
            </a:r>
          </a:p>
          <a:p>
            <a:pPr marL="463550" indent="-273050"/>
            <a:r>
              <a:rPr lang="en-US" dirty="0"/>
              <a:t>log(y) = discourse, the study of</a:t>
            </a:r>
          </a:p>
          <a:p>
            <a:pPr lvl="1">
              <a:buNone/>
            </a:pPr>
            <a:endParaRPr lang="en-US" dirty="0"/>
          </a:p>
          <a:p>
            <a:pPr>
              <a:buNone/>
            </a:pPr>
            <a:r>
              <a:rPr lang="en-US" sz="3000" dirty="0"/>
              <a:t>What defines something as </a:t>
            </a:r>
            <a:r>
              <a:rPr lang="en-US" sz="3000" i="1" dirty="0"/>
              <a:t>alive</a:t>
            </a:r>
            <a:r>
              <a:rPr lang="en-US" sz="3000" dirty="0"/>
              <a:t>?</a:t>
            </a:r>
          </a:p>
          <a:p>
            <a:pPr marL="647700" indent="-457200">
              <a:buFont typeface="+mj-lt"/>
              <a:buAutoNum type="arabicPeriod"/>
            </a:pPr>
            <a:r>
              <a:rPr lang="en-US" sz="2200" dirty="0"/>
              <a:t>The ability to assimilate and use ________</a:t>
            </a:r>
          </a:p>
          <a:p>
            <a:pPr marL="647700" indent="-457200">
              <a:buFont typeface="+mj-lt"/>
              <a:buAutoNum type="arabicPeriod"/>
            </a:pPr>
            <a:r>
              <a:rPr lang="en-US" sz="2200" dirty="0"/>
              <a:t>The ability to respond to their environment</a:t>
            </a:r>
          </a:p>
          <a:p>
            <a:pPr marL="647700" indent="-457200">
              <a:buFont typeface="+mj-lt"/>
              <a:buAutoNum type="arabicPeriod"/>
            </a:pPr>
            <a:r>
              <a:rPr lang="en-US" sz="2200" dirty="0"/>
              <a:t>The ability to maintain a relatively constant </a:t>
            </a:r>
            <a:r>
              <a:rPr lang="en-US" sz="2200" u="sng" dirty="0"/>
              <a:t>_________</a:t>
            </a:r>
            <a:r>
              <a:rPr lang="en-US" sz="2200" dirty="0"/>
              <a:t> environment </a:t>
            </a:r>
          </a:p>
          <a:p>
            <a:pPr marL="647700" indent="-457200">
              <a:buFont typeface="+mj-lt"/>
              <a:buAutoNum type="arabicPeriod"/>
            </a:pPr>
            <a:r>
              <a:rPr lang="en-US" sz="2200" dirty="0"/>
              <a:t>Have ________ from other living things</a:t>
            </a:r>
          </a:p>
          <a:p>
            <a:pPr marL="647700" indent="-457200">
              <a:buFont typeface="+mj-lt"/>
              <a:buAutoNum type="arabicPeriod"/>
            </a:pPr>
            <a:r>
              <a:rPr lang="en-US" sz="2200" dirty="0"/>
              <a:t>The ability to ___________</a:t>
            </a:r>
          </a:p>
          <a:p>
            <a:pPr marL="647700" indent="-457200">
              <a:buFont typeface="+mj-lt"/>
              <a:buAutoNum type="arabicPeriod"/>
            </a:pPr>
            <a:r>
              <a:rPr lang="en-US" sz="2200" dirty="0"/>
              <a:t>Composed of one or more ______ with information encoded by _____</a:t>
            </a:r>
          </a:p>
          <a:p>
            <a:pPr marL="647700" indent="-457200">
              <a:buFont typeface="+mj-lt"/>
              <a:buAutoNum type="arabicPeriod"/>
            </a:pPr>
            <a:r>
              <a:rPr lang="en-US" sz="2200" dirty="0"/>
              <a:t>Are highly organized when compared to inanimate objects</a:t>
            </a:r>
          </a:p>
          <a:p>
            <a:pPr marL="647700" indent="-457200">
              <a:buFont typeface="+mj-lt"/>
              <a:buAutoNum type="arabicPeriod"/>
            </a:pPr>
            <a:r>
              <a:rPr lang="en-US" sz="2200" dirty="0"/>
              <a:t>The ability to grow and develop</a:t>
            </a:r>
          </a:p>
          <a:p>
            <a:pPr marL="274320" lvl="1" indent="0">
              <a:buNone/>
            </a:pPr>
            <a:endParaRPr lang="en-US" sz="1900" dirty="0"/>
          </a:p>
          <a:p>
            <a:pPr>
              <a:buNone/>
            </a:pPr>
            <a:r>
              <a:rPr lang="en-US" dirty="0"/>
              <a:t>Non-living objects are not self-sustaining</a:t>
            </a:r>
          </a:p>
          <a:p>
            <a:r>
              <a:rPr lang="en-US" dirty="0"/>
              <a:t>  </a:t>
            </a:r>
            <a:r>
              <a:rPr lang="en-US" sz="2200" dirty="0"/>
              <a:t>Inanimate</a:t>
            </a:r>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54202-6397-447C-8DC5-7384A4A4BD2A}"/>
              </a:ext>
            </a:extLst>
          </p:cNvPr>
          <p:cNvSpPr>
            <a:spLocks noGrp="1"/>
          </p:cNvSpPr>
          <p:nvPr>
            <p:ph type="title"/>
          </p:nvPr>
        </p:nvSpPr>
        <p:spPr/>
        <p:txBody>
          <a:bodyPr>
            <a:normAutofit/>
          </a:bodyPr>
          <a:lstStyle/>
          <a:p>
            <a:pPr algn="ctr"/>
            <a:r>
              <a:rPr lang="en-US" sz="4400" dirty="0"/>
              <a:t>Scientific Method</a:t>
            </a:r>
          </a:p>
        </p:txBody>
      </p:sp>
      <p:sp>
        <p:nvSpPr>
          <p:cNvPr id="3" name="Content Placeholder 2">
            <a:extLst>
              <a:ext uri="{FF2B5EF4-FFF2-40B4-BE49-F238E27FC236}">
                <a16:creationId xmlns:a16="http://schemas.microsoft.com/office/drawing/2014/main" id="{60ADA762-84F8-4BA5-AAD5-1457366207B0}"/>
              </a:ext>
            </a:extLst>
          </p:cNvPr>
          <p:cNvSpPr>
            <a:spLocks noGrp="1"/>
          </p:cNvSpPr>
          <p:nvPr>
            <p:ph sz="quarter" idx="1"/>
          </p:nvPr>
        </p:nvSpPr>
        <p:spPr/>
        <p:txBody>
          <a:bodyPr>
            <a:normAutofit lnSpcReduction="10000"/>
          </a:bodyPr>
          <a:lstStyle/>
          <a:p>
            <a:pPr marL="0" indent="0">
              <a:buNone/>
            </a:pPr>
            <a:r>
              <a:rPr lang="en-US" sz="2800" dirty="0"/>
              <a:t>Conclusions</a:t>
            </a:r>
          </a:p>
          <a:p>
            <a:r>
              <a:rPr lang="en-US" sz="2800" dirty="0"/>
              <a:t>The conclusion or discussion section is where scientists interpret their results for a wider audience and relate their findings to a larger scale    </a:t>
            </a:r>
          </a:p>
          <a:p>
            <a:pPr lvl="1"/>
            <a:r>
              <a:rPr lang="en-US" dirty="0"/>
              <a:t>Do the findings support or refute or hypothesis? </a:t>
            </a:r>
          </a:p>
          <a:p>
            <a:pPr lvl="1"/>
            <a:r>
              <a:rPr lang="en-US" dirty="0"/>
              <a:t>What research questions arose during the study? </a:t>
            </a:r>
          </a:p>
          <a:p>
            <a:pPr lvl="1"/>
            <a:r>
              <a:rPr lang="en-US" dirty="0"/>
              <a:t>What do the results mean for the health of the ecosystem? </a:t>
            </a:r>
          </a:p>
          <a:p>
            <a:pPr lvl="1"/>
            <a:r>
              <a:rPr lang="en-US" dirty="0"/>
              <a:t>How can the findings be used to aid in human or ecosystem health? </a:t>
            </a:r>
          </a:p>
          <a:p>
            <a:endParaRPr lang="en-US" sz="2800" dirty="0"/>
          </a:p>
          <a:p>
            <a:r>
              <a:rPr lang="en-US" sz="2400" dirty="0"/>
              <a:t>Example statement: The findings from this experiment support the hypothesis that supplementing grassland soils with nitrogen-based fertilizer will increase grassland productivity. Greater grassland productivity will result in more available feed for livestock in Minnesota. </a:t>
            </a:r>
          </a:p>
          <a:p>
            <a:endParaRPr lang="en-US" sz="2800" dirty="0"/>
          </a:p>
          <a:p>
            <a:pPr lvl="1"/>
            <a:endParaRPr lang="en-US" dirty="0"/>
          </a:p>
        </p:txBody>
      </p:sp>
    </p:spTree>
    <p:extLst>
      <p:ext uri="{BB962C8B-B14F-4D97-AF65-F5344CB8AC3E}">
        <p14:creationId xmlns:p14="http://schemas.microsoft.com/office/powerpoint/2010/main" val="3941371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I have a theory!</a:t>
            </a:r>
          </a:p>
        </p:txBody>
      </p:sp>
      <p:sp>
        <p:nvSpPr>
          <p:cNvPr id="3" name="Content Placeholder 2"/>
          <p:cNvSpPr>
            <a:spLocks noGrp="1"/>
          </p:cNvSpPr>
          <p:nvPr>
            <p:ph sz="quarter" idx="1"/>
          </p:nvPr>
        </p:nvSpPr>
        <p:spPr>
          <a:xfrm>
            <a:off x="609600" y="1407952"/>
            <a:ext cx="10972800" cy="4749007"/>
          </a:xfrm>
        </p:spPr>
        <p:txBody>
          <a:bodyPr>
            <a:normAutofit lnSpcReduction="10000"/>
          </a:bodyPr>
          <a:lstStyle/>
          <a:p>
            <a:pPr>
              <a:buNone/>
            </a:pPr>
            <a:r>
              <a:rPr lang="en-US" sz="2800" dirty="0"/>
              <a:t>Scientific theories vs. non-science theories </a:t>
            </a:r>
          </a:p>
          <a:p>
            <a:r>
              <a:rPr lang="en-US" sz="2800" dirty="0"/>
              <a:t>Non-science “theories” are typically ideas or hypotheses</a:t>
            </a:r>
          </a:p>
          <a:p>
            <a:endParaRPr lang="en-US" sz="2800" dirty="0"/>
          </a:p>
          <a:p>
            <a:pPr marL="273050" indent="-273050"/>
            <a:r>
              <a:rPr lang="en-US" sz="2800" b="1" dirty="0"/>
              <a:t>Scientific theory</a:t>
            </a:r>
            <a:r>
              <a:rPr lang="en-US" sz="2800" dirty="0"/>
              <a:t>: a general set of principles, supported by _________, that explains some aspect of nature</a:t>
            </a:r>
          </a:p>
          <a:p>
            <a:pPr marL="547370" lvl="1" indent="-273050"/>
            <a:r>
              <a:rPr lang="en-US" sz="2400" dirty="0"/>
              <a:t>Scientific theories are supported or refuted, ___________. </a:t>
            </a:r>
          </a:p>
          <a:p>
            <a:pPr marL="547370" lvl="1" indent="-273050"/>
            <a:r>
              <a:rPr lang="en-US" sz="2400" dirty="0"/>
              <a:t>Ex. Theory of evolution by natural selection</a:t>
            </a:r>
          </a:p>
          <a:p>
            <a:endParaRPr lang="en-US" sz="2800" dirty="0"/>
          </a:p>
          <a:p>
            <a:r>
              <a:rPr lang="en-US" sz="2800" dirty="0"/>
              <a:t>After many, many experiments in support a particular theory, the theory can be elevated to scientific law</a:t>
            </a:r>
          </a:p>
          <a:p>
            <a:pPr lvl="1"/>
            <a:r>
              <a:rPr lang="en-US" sz="2400" dirty="0"/>
              <a:t>Ex. Law of gravity</a:t>
            </a:r>
          </a:p>
        </p:txBody>
      </p:sp>
      <p:pic>
        <p:nvPicPr>
          <p:cNvPr id="3074" name="Picture 2" descr="http://i0.kym-cdn.com/photos/images/newsfeed/000/288/625/69c.png"/>
          <p:cNvPicPr>
            <a:picLocks noChangeAspect="1" noChangeArrowheads="1"/>
          </p:cNvPicPr>
          <p:nvPr/>
        </p:nvPicPr>
        <p:blipFill>
          <a:blip r:embed="rId3" cstate="print"/>
          <a:srcRect/>
          <a:stretch>
            <a:fillRect/>
          </a:stretch>
        </p:blipFill>
        <p:spPr bwMode="auto">
          <a:xfrm>
            <a:off x="10265278" y="1143000"/>
            <a:ext cx="1594304" cy="1447800"/>
          </a:xfrm>
          <a:prstGeom prst="rect">
            <a:avLst/>
          </a:prstGeom>
          <a:noFill/>
        </p:spPr>
      </p:pic>
      <p:sp>
        <p:nvSpPr>
          <p:cNvPr id="5" name="TextBox 4"/>
          <p:cNvSpPr txBox="1"/>
          <p:nvPr/>
        </p:nvSpPr>
        <p:spPr>
          <a:xfrm rot="21024167">
            <a:off x="9992819" y="370277"/>
            <a:ext cx="609600" cy="923330"/>
          </a:xfrm>
          <a:prstGeom prst="rect">
            <a:avLst/>
          </a:prstGeom>
          <a:noFill/>
        </p:spPr>
        <p:txBody>
          <a:bodyPr wrap="square" rtlCol="0">
            <a:spAutoFit/>
          </a:bodyPr>
          <a:lstStyle/>
          <a:p>
            <a:r>
              <a:rPr lang="en-US" sz="5400" b="1" dirty="0">
                <a:latin typeface="BatangChe" pitchFamily="49" charset="-127"/>
                <a:ea typeface="BatangChe" pitchFamily="49" charset="-127"/>
              </a:rPr>
              <a:t>?</a:t>
            </a:r>
          </a:p>
        </p:txBody>
      </p:sp>
      <p:sp>
        <p:nvSpPr>
          <p:cNvPr id="6" name="Cloud Callout 5"/>
          <p:cNvSpPr/>
          <p:nvPr/>
        </p:nvSpPr>
        <p:spPr>
          <a:xfrm rot="194161">
            <a:off x="9604145" y="432595"/>
            <a:ext cx="1322266" cy="798697"/>
          </a:xfrm>
          <a:prstGeom prst="cloudCallout">
            <a:avLst>
              <a:gd name="adj1" fmla="val 32818"/>
              <a:gd name="adj2" fmla="val 62310"/>
            </a:avLst>
          </a:prstGeom>
          <a:solidFill>
            <a:schemeClr val="accent1">
              <a:alpha val="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11353800" cy="990600"/>
          </a:xfrm>
        </p:spPr>
        <p:txBody>
          <a:bodyPr>
            <a:noAutofit/>
          </a:bodyPr>
          <a:lstStyle/>
          <a:p>
            <a:pPr algn="ctr"/>
            <a:r>
              <a:rPr lang="en-US" sz="4400" dirty="0"/>
              <a:t>Intelligent Design and Creationism</a:t>
            </a:r>
          </a:p>
        </p:txBody>
      </p:sp>
      <p:sp>
        <p:nvSpPr>
          <p:cNvPr id="3" name="Content Placeholder 2"/>
          <p:cNvSpPr>
            <a:spLocks noGrp="1"/>
          </p:cNvSpPr>
          <p:nvPr>
            <p:ph sz="quarter" idx="1"/>
          </p:nvPr>
        </p:nvSpPr>
        <p:spPr>
          <a:xfrm>
            <a:off x="609600" y="1219200"/>
            <a:ext cx="9601200" cy="5105400"/>
          </a:xfrm>
        </p:spPr>
        <p:txBody>
          <a:bodyPr/>
          <a:lstStyle/>
          <a:p>
            <a:pPr>
              <a:buNone/>
            </a:pPr>
            <a:r>
              <a:rPr lang="en-US" sz="2800" dirty="0"/>
              <a:t>Science _____ be falsifiable </a:t>
            </a:r>
          </a:p>
          <a:p>
            <a:r>
              <a:rPr lang="en-US" dirty="0"/>
              <a:t>Can not test the existence of God</a:t>
            </a:r>
          </a:p>
          <a:p>
            <a:pPr lvl="1"/>
            <a:r>
              <a:rPr lang="en-US" dirty="0"/>
              <a:t>Probably shouldn’t try it</a:t>
            </a:r>
          </a:p>
          <a:p>
            <a:pPr>
              <a:buNone/>
            </a:pPr>
            <a:endParaRPr lang="en-US" dirty="0"/>
          </a:p>
          <a:p>
            <a:r>
              <a:rPr lang="en-US" dirty="0"/>
              <a:t>Science strives to explain the physical world</a:t>
            </a:r>
          </a:p>
          <a:p>
            <a:r>
              <a:rPr lang="en-US" dirty="0"/>
              <a:t>Philosophy strives to explain the metaphysical </a:t>
            </a:r>
          </a:p>
          <a:p>
            <a:pPr lvl="1">
              <a:buNone/>
            </a:pPr>
            <a:endParaRPr lang="en-US" dirty="0"/>
          </a:p>
        </p:txBody>
      </p:sp>
      <p:pic>
        <p:nvPicPr>
          <p:cNvPr id="1026" name="Picture 2" descr="http://sinebuano.com/wp-content/uploads/2010/08/Nacho_Libre.jpg"/>
          <p:cNvPicPr>
            <a:picLocks noChangeAspect="1" noChangeArrowheads="1"/>
          </p:cNvPicPr>
          <p:nvPr/>
        </p:nvPicPr>
        <p:blipFill>
          <a:blip r:embed="rId3" cstate="print"/>
          <a:srcRect/>
          <a:stretch>
            <a:fillRect/>
          </a:stretch>
        </p:blipFill>
        <p:spPr bwMode="auto">
          <a:xfrm>
            <a:off x="8610600" y="3810001"/>
            <a:ext cx="2838572" cy="2460096"/>
          </a:xfrm>
          <a:prstGeom prst="rect">
            <a:avLst/>
          </a:prstGeom>
          <a:noFill/>
        </p:spPr>
      </p:pic>
      <p:pic>
        <p:nvPicPr>
          <p:cNvPr id="4100" name="Picture 4" descr="[Lt%2520Dan%255B4%255D.jpg]"/>
          <p:cNvPicPr>
            <a:picLocks noChangeAspect="1" noChangeArrowheads="1"/>
          </p:cNvPicPr>
          <p:nvPr/>
        </p:nvPicPr>
        <p:blipFill>
          <a:blip r:embed="rId4" cstate="print"/>
          <a:srcRect/>
          <a:stretch>
            <a:fillRect/>
          </a:stretch>
        </p:blipFill>
        <p:spPr bwMode="auto">
          <a:xfrm>
            <a:off x="8875449" y="1244600"/>
            <a:ext cx="2308874" cy="2031810"/>
          </a:xfrm>
          <a:prstGeom prst="rect">
            <a:avLst/>
          </a:prstGeom>
          <a:noFill/>
        </p:spPr>
      </p:pic>
      <p:pic>
        <p:nvPicPr>
          <p:cNvPr id="4102" name="Picture 6" descr="https://mywebspace.wisc.edu/lshapiro/web/The_Greatest_Debate_files/droppedImage.jpg"/>
          <p:cNvPicPr>
            <a:picLocks noChangeAspect="1" noChangeArrowheads="1"/>
          </p:cNvPicPr>
          <p:nvPr/>
        </p:nvPicPr>
        <p:blipFill>
          <a:blip r:embed="rId5" cstate="print"/>
          <a:srcRect/>
          <a:stretch>
            <a:fillRect/>
          </a:stretch>
        </p:blipFill>
        <p:spPr bwMode="auto">
          <a:xfrm>
            <a:off x="2209801" y="4160635"/>
            <a:ext cx="3416795" cy="2117928"/>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Evolution not </a:t>
            </a:r>
            <a:r>
              <a:rPr lang="en-US" sz="4400" dirty="0" err="1"/>
              <a:t>Evilution</a:t>
            </a:r>
            <a:endParaRPr lang="en-US" sz="4400" dirty="0"/>
          </a:p>
        </p:txBody>
      </p:sp>
      <p:sp>
        <p:nvSpPr>
          <p:cNvPr id="3" name="Content Placeholder 2"/>
          <p:cNvSpPr>
            <a:spLocks noGrp="1"/>
          </p:cNvSpPr>
          <p:nvPr>
            <p:ph sz="quarter" idx="1"/>
          </p:nvPr>
        </p:nvSpPr>
        <p:spPr/>
        <p:txBody>
          <a:bodyPr>
            <a:normAutofit/>
          </a:bodyPr>
          <a:lstStyle/>
          <a:p>
            <a:pPr algn="ctr">
              <a:buNone/>
            </a:pPr>
            <a:r>
              <a:rPr lang="en-US" sz="2400" dirty="0"/>
              <a:t>“Seen in the light of evolution, biology is, perhaps, intellectually the most satisfying and inspiring science. Without that light it becomes a pile of sundry facts―some of them interesting or curious but making no meaningful picture as a whole”</a:t>
            </a:r>
          </a:p>
          <a:p>
            <a:pPr algn="ctr">
              <a:buNone/>
            </a:pPr>
            <a:r>
              <a:rPr lang="en-US" sz="2400" dirty="0"/>
              <a:t> – Theodosius </a:t>
            </a:r>
            <a:r>
              <a:rPr lang="en-US" sz="2400" dirty="0" err="1"/>
              <a:t>Dobzhansky</a:t>
            </a:r>
            <a:r>
              <a:rPr lang="en-US" sz="2400" dirty="0"/>
              <a:t> (1973)</a:t>
            </a:r>
          </a:p>
          <a:p>
            <a:pPr>
              <a:buNone/>
            </a:pPr>
            <a:endParaRPr lang="en-US" sz="1600" dirty="0"/>
          </a:p>
          <a:p>
            <a:pPr>
              <a:buNone/>
            </a:pPr>
            <a:r>
              <a:rPr lang="en-US" b="1" dirty="0"/>
              <a:t>___________</a:t>
            </a:r>
            <a:r>
              <a:rPr lang="en-US" dirty="0"/>
              <a:t>: the gradual modification of populations of living things over time</a:t>
            </a:r>
          </a:p>
          <a:p>
            <a:pPr>
              <a:buNone/>
            </a:pPr>
            <a:r>
              <a:rPr lang="en-US" dirty="0"/>
              <a:t>               </a:t>
            </a:r>
            <a:r>
              <a:rPr lang="en-US" u="sng" dirty="0"/>
              <a:t>*Chief Unifying Principle in Biology</a:t>
            </a:r>
          </a:p>
          <a:p>
            <a:pPr>
              <a:buNone/>
            </a:pPr>
            <a:endParaRPr lang="en-US" dirty="0"/>
          </a:p>
          <a:p>
            <a:pPr algn="ctr">
              <a:buNone/>
            </a:pPr>
            <a:r>
              <a:rPr lang="en-US" dirty="0"/>
              <a:t>The appearance, behavior, and physiology of living things, have been and are being shaped by the influence of other living and non-living factors</a:t>
            </a:r>
          </a:p>
          <a:p>
            <a:pPr>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name\Desktop\Mt SAC Bio 1\Mastering Biology lectures\Chapter art and photos\01_Labeled_Art_and_Photos\01_05Figure-L.jpg"/>
          <p:cNvPicPr>
            <a:picLocks noChangeAspect="1" noChangeArrowheads="1"/>
          </p:cNvPicPr>
          <p:nvPr/>
        </p:nvPicPr>
        <p:blipFill>
          <a:blip r:embed="rId3" cstate="print"/>
          <a:srcRect/>
          <a:stretch>
            <a:fillRect/>
          </a:stretch>
        </p:blipFill>
        <p:spPr bwMode="auto">
          <a:xfrm>
            <a:off x="1523319" y="3346652"/>
            <a:ext cx="9144000" cy="2015332"/>
          </a:xfrm>
          <a:prstGeom prst="rect">
            <a:avLst/>
          </a:prstGeom>
          <a:noFill/>
        </p:spPr>
      </p:pic>
      <p:sp>
        <p:nvSpPr>
          <p:cNvPr id="5" name="TextBox 4"/>
          <p:cNvSpPr txBox="1"/>
          <p:nvPr/>
        </p:nvSpPr>
        <p:spPr>
          <a:xfrm>
            <a:off x="1752600" y="2514600"/>
            <a:ext cx="990600" cy="523220"/>
          </a:xfrm>
          <a:prstGeom prst="rect">
            <a:avLst/>
          </a:prstGeom>
          <a:noFill/>
        </p:spPr>
        <p:txBody>
          <a:bodyPr wrap="square" rtlCol="0">
            <a:spAutoFit/>
          </a:bodyPr>
          <a:lstStyle/>
          <a:p>
            <a:pPr algn="ctr"/>
            <a:r>
              <a:rPr lang="en-US" sz="1400" dirty="0">
                <a:latin typeface="Arial" pitchFamily="34" charset="0"/>
                <a:cs typeface="Arial" pitchFamily="34" charset="0"/>
              </a:rPr>
              <a:t>Molecular biology</a:t>
            </a:r>
          </a:p>
        </p:txBody>
      </p:sp>
      <p:cxnSp>
        <p:nvCxnSpPr>
          <p:cNvPr id="7" name="Straight Arrow Connector 6"/>
          <p:cNvCxnSpPr>
            <a:stCxn id="5" idx="2"/>
          </p:cNvCxnSpPr>
          <p:nvPr/>
        </p:nvCxnSpPr>
        <p:spPr>
          <a:xfrm flipH="1">
            <a:off x="1905000" y="3037820"/>
            <a:ext cx="342900" cy="31498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2"/>
          </p:cNvCxnSpPr>
          <p:nvPr/>
        </p:nvCxnSpPr>
        <p:spPr>
          <a:xfrm>
            <a:off x="2247900" y="3037820"/>
            <a:ext cx="342900" cy="31498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401992" y="5343359"/>
            <a:ext cx="990600" cy="307777"/>
          </a:xfrm>
          <a:prstGeom prst="rect">
            <a:avLst/>
          </a:prstGeom>
          <a:noFill/>
        </p:spPr>
        <p:txBody>
          <a:bodyPr wrap="square" rtlCol="0">
            <a:spAutoFit/>
          </a:bodyPr>
          <a:lstStyle/>
          <a:p>
            <a:pPr algn="ctr"/>
            <a:r>
              <a:rPr lang="en-US" sz="1400" dirty="0">
                <a:latin typeface="Arial" pitchFamily="34" charset="0"/>
                <a:cs typeface="Arial" pitchFamily="34" charset="0"/>
              </a:rPr>
              <a:t>Ecology</a:t>
            </a:r>
          </a:p>
        </p:txBody>
      </p:sp>
      <p:sp>
        <p:nvSpPr>
          <p:cNvPr id="13" name="TextBox 12"/>
          <p:cNvSpPr txBox="1"/>
          <p:nvPr/>
        </p:nvSpPr>
        <p:spPr>
          <a:xfrm>
            <a:off x="3713773" y="2664024"/>
            <a:ext cx="1295400" cy="307777"/>
          </a:xfrm>
          <a:prstGeom prst="rect">
            <a:avLst/>
          </a:prstGeom>
          <a:noFill/>
        </p:spPr>
        <p:txBody>
          <a:bodyPr wrap="square" rtlCol="0">
            <a:spAutoFit/>
          </a:bodyPr>
          <a:lstStyle/>
          <a:p>
            <a:pPr algn="ctr"/>
            <a:r>
              <a:rPr lang="en-US" sz="1400" dirty="0">
                <a:latin typeface="Arial" pitchFamily="34" charset="0"/>
                <a:cs typeface="Arial" pitchFamily="34" charset="0"/>
              </a:rPr>
              <a:t>Neurobiology</a:t>
            </a:r>
          </a:p>
        </p:txBody>
      </p:sp>
      <p:sp>
        <p:nvSpPr>
          <p:cNvPr id="14" name="TextBox 13"/>
          <p:cNvSpPr txBox="1"/>
          <p:nvPr/>
        </p:nvSpPr>
        <p:spPr>
          <a:xfrm>
            <a:off x="4952511" y="2868416"/>
            <a:ext cx="1219200" cy="307777"/>
          </a:xfrm>
          <a:prstGeom prst="rect">
            <a:avLst/>
          </a:prstGeom>
          <a:noFill/>
        </p:spPr>
        <p:txBody>
          <a:bodyPr wrap="square" rtlCol="0">
            <a:spAutoFit/>
          </a:bodyPr>
          <a:lstStyle/>
          <a:p>
            <a:pPr algn="ctr"/>
            <a:r>
              <a:rPr lang="en-US" sz="1400" dirty="0">
                <a:latin typeface="Arial" pitchFamily="34" charset="0"/>
                <a:cs typeface="Arial" pitchFamily="34" charset="0"/>
              </a:rPr>
              <a:t>Immunology</a:t>
            </a:r>
          </a:p>
        </p:txBody>
      </p:sp>
      <p:sp>
        <p:nvSpPr>
          <p:cNvPr id="15" name="TextBox 14"/>
          <p:cNvSpPr txBox="1"/>
          <p:nvPr/>
        </p:nvSpPr>
        <p:spPr>
          <a:xfrm>
            <a:off x="2777148" y="2932948"/>
            <a:ext cx="1066800" cy="307777"/>
          </a:xfrm>
          <a:prstGeom prst="rect">
            <a:avLst/>
          </a:prstGeom>
          <a:noFill/>
        </p:spPr>
        <p:txBody>
          <a:bodyPr wrap="square" rtlCol="0">
            <a:spAutoFit/>
          </a:bodyPr>
          <a:lstStyle/>
          <a:p>
            <a:pPr algn="ctr"/>
            <a:r>
              <a:rPr lang="en-US" sz="1400" dirty="0">
                <a:latin typeface="Arial" pitchFamily="34" charset="0"/>
                <a:cs typeface="Arial" pitchFamily="34" charset="0"/>
              </a:rPr>
              <a:t>Genetics</a:t>
            </a:r>
          </a:p>
        </p:txBody>
      </p:sp>
      <p:sp>
        <p:nvSpPr>
          <p:cNvPr id="16" name="TextBox 15"/>
          <p:cNvSpPr txBox="1"/>
          <p:nvPr/>
        </p:nvSpPr>
        <p:spPr>
          <a:xfrm>
            <a:off x="3039376" y="4981278"/>
            <a:ext cx="1219200" cy="307777"/>
          </a:xfrm>
          <a:prstGeom prst="rect">
            <a:avLst/>
          </a:prstGeom>
          <a:noFill/>
        </p:spPr>
        <p:txBody>
          <a:bodyPr wrap="square" rtlCol="0">
            <a:spAutoFit/>
          </a:bodyPr>
          <a:lstStyle/>
          <a:p>
            <a:pPr algn="ctr"/>
            <a:r>
              <a:rPr lang="en-US" sz="1400" dirty="0">
                <a:latin typeface="Arial" pitchFamily="34" charset="0"/>
                <a:cs typeface="Arial" pitchFamily="34" charset="0"/>
              </a:rPr>
              <a:t>Microbiology </a:t>
            </a:r>
          </a:p>
        </p:txBody>
      </p:sp>
      <p:sp>
        <p:nvSpPr>
          <p:cNvPr id="17" name="TextBox 16"/>
          <p:cNvSpPr txBox="1"/>
          <p:nvPr/>
        </p:nvSpPr>
        <p:spPr>
          <a:xfrm>
            <a:off x="1524000" y="5029201"/>
            <a:ext cx="1447800" cy="307777"/>
          </a:xfrm>
          <a:prstGeom prst="rect">
            <a:avLst/>
          </a:prstGeom>
          <a:solidFill>
            <a:schemeClr val="bg1"/>
          </a:solidFill>
        </p:spPr>
        <p:txBody>
          <a:bodyPr wrap="square" rtlCol="0">
            <a:spAutoFit/>
          </a:bodyPr>
          <a:lstStyle/>
          <a:p>
            <a:pPr algn="ctr"/>
            <a:r>
              <a:rPr lang="en-US" sz="1400" dirty="0">
                <a:latin typeface="Arial" pitchFamily="34" charset="0"/>
                <a:cs typeface="Arial" pitchFamily="34" charset="0"/>
              </a:rPr>
              <a:t>Biochemistry</a:t>
            </a:r>
          </a:p>
        </p:txBody>
      </p:sp>
      <p:sp>
        <p:nvSpPr>
          <p:cNvPr id="18" name="TextBox 17"/>
          <p:cNvSpPr txBox="1"/>
          <p:nvPr/>
        </p:nvSpPr>
        <p:spPr>
          <a:xfrm>
            <a:off x="7759028" y="2674579"/>
            <a:ext cx="1676400" cy="523220"/>
          </a:xfrm>
          <a:prstGeom prst="rect">
            <a:avLst/>
          </a:prstGeom>
          <a:noFill/>
        </p:spPr>
        <p:txBody>
          <a:bodyPr wrap="square" rtlCol="0">
            <a:spAutoFit/>
          </a:bodyPr>
          <a:lstStyle/>
          <a:p>
            <a:pPr algn="ctr"/>
            <a:r>
              <a:rPr lang="en-US" sz="1400" dirty="0">
                <a:latin typeface="Arial" pitchFamily="34" charset="0"/>
                <a:cs typeface="Arial" pitchFamily="34" charset="0"/>
              </a:rPr>
              <a:t>Population and community biology</a:t>
            </a:r>
          </a:p>
        </p:txBody>
      </p:sp>
      <p:sp>
        <p:nvSpPr>
          <p:cNvPr id="19" name="TextBox 18"/>
          <p:cNvSpPr txBox="1"/>
          <p:nvPr/>
        </p:nvSpPr>
        <p:spPr>
          <a:xfrm>
            <a:off x="9262329" y="2531784"/>
            <a:ext cx="1295400" cy="523220"/>
          </a:xfrm>
          <a:prstGeom prst="rect">
            <a:avLst/>
          </a:prstGeom>
          <a:noFill/>
        </p:spPr>
        <p:txBody>
          <a:bodyPr wrap="square" rtlCol="0">
            <a:spAutoFit/>
          </a:bodyPr>
          <a:lstStyle/>
          <a:p>
            <a:pPr algn="ctr"/>
            <a:r>
              <a:rPr lang="en-US" sz="1400" dirty="0">
                <a:latin typeface="Arial" pitchFamily="34" charset="0"/>
                <a:cs typeface="Arial" pitchFamily="34" charset="0"/>
              </a:rPr>
              <a:t>Conservation biology</a:t>
            </a:r>
          </a:p>
        </p:txBody>
      </p:sp>
      <p:sp>
        <p:nvSpPr>
          <p:cNvPr id="21" name="TextBox 20"/>
          <p:cNvSpPr txBox="1"/>
          <p:nvPr/>
        </p:nvSpPr>
        <p:spPr>
          <a:xfrm>
            <a:off x="5875054" y="5183089"/>
            <a:ext cx="1066800" cy="307777"/>
          </a:xfrm>
          <a:prstGeom prst="rect">
            <a:avLst/>
          </a:prstGeom>
          <a:noFill/>
        </p:spPr>
        <p:txBody>
          <a:bodyPr wrap="square" rtlCol="0">
            <a:spAutoFit/>
          </a:bodyPr>
          <a:lstStyle/>
          <a:p>
            <a:pPr algn="ctr"/>
            <a:r>
              <a:rPr lang="en-US" sz="1400" dirty="0">
                <a:latin typeface="Arial" pitchFamily="34" charset="0"/>
                <a:cs typeface="Arial" pitchFamily="34" charset="0"/>
              </a:rPr>
              <a:t>Anatomy</a:t>
            </a:r>
          </a:p>
        </p:txBody>
      </p:sp>
      <p:sp>
        <p:nvSpPr>
          <p:cNvPr id="22" name="TextBox 21"/>
          <p:cNvSpPr txBox="1"/>
          <p:nvPr/>
        </p:nvSpPr>
        <p:spPr>
          <a:xfrm>
            <a:off x="4421619" y="5201590"/>
            <a:ext cx="1066800" cy="523220"/>
          </a:xfrm>
          <a:prstGeom prst="rect">
            <a:avLst/>
          </a:prstGeom>
          <a:noFill/>
        </p:spPr>
        <p:txBody>
          <a:bodyPr wrap="square" rtlCol="0">
            <a:spAutoFit/>
          </a:bodyPr>
          <a:lstStyle/>
          <a:p>
            <a:pPr algn="ctr"/>
            <a:r>
              <a:rPr lang="en-US" sz="1400" dirty="0">
                <a:latin typeface="Arial" pitchFamily="34" charset="0"/>
                <a:cs typeface="Arial" pitchFamily="34" charset="0"/>
              </a:rPr>
              <a:t>Cellular biology</a:t>
            </a:r>
          </a:p>
        </p:txBody>
      </p:sp>
      <p:sp>
        <p:nvSpPr>
          <p:cNvPr id="24" name="TextBox 23"/>
          <p:cNvSpPr txBox="1"/>
          <p:nvPr/>
        </p:nvSpPr>
        <p:spPr>
          <a:xfrm>
            <a:off x="9262329" y="5288998"/>
            <a:ext cx="1295400" cy="307777"/>
          </a:xfrm>
          <a:prstGeom prst="rect">
            <a:avLst/>
          </a:prstGeom>
          <a:noFill/>
        </p:spPr>
        <p:txBody>
          <a:bodyPr wrap="square" rtlCol="0">
            <a:spAutoFit/>
          </a:bodyPr>
          <a:lstStyle/>
          <a:p>
            <a:pPr algn="ctr"/>
            <a:r>
              <a:rPr lang="en-US" sz="1400" dirty="0">
                <a:latin typeface="Arial" pitchFamily="34" charset="0"/>
                <a:cs typeface="Arial" pitchFamily="34" charset="0"/>
              </a:rPr>
              <a:t>Biogeography</a:t>
            </a:r>
          </a:p>
        </p:txBody>
      </p:sp>
      <p:sp>
        <p:nvSpPr>
          <p:cNvPr id="25" name="TextBox 24"/>
          <p:cNvSpPr txBox="1"/>
          <p:nvPr/>
        </p:nvSpPr>
        <p:spPr>
          <a:xfrm>
            <a:off x="6467556" y="2796398"/>
            <a:ext cx="1219200" cy="523220"/>
          </a:xfrm>
          <a:prstGeom prst="rect">
            <a:avLst/>
          </a:prstGeom>
          <a:noFill/>
        </p:spPr>
        <p:txBody>
          <a:bodyPr wrap="square" rtlCol="0">
            <a:spAutoFit/>
          </a:bodyPr>
          <a:lstStyle/>
          <a:p>
            <a:pPr algn="ctr"/>
            <a:r>
              <a:rPr lang="en-US" sz="1400" dirty="0">
                <a:latin typeface="Arial" pitchFamily="34" charset="0"/>
                <a:cs typeface="Arial" pitchFamily="34" charset="0"/>
              </a:rPr>
              <a:t>Organismal biology</a:t>
            </a:r>
          </a:p>
        </p:txBody>
      </p:sp>
      <p:cxnSp>
        <p:nvCxnSpPr>
          <p:cNvPr id="26" name="Straight Arrow Connector 25"/>
          <p:cNvCxnSpPr>
            <a:stCxn id="17" idx="0"/>
          </p:cNvCxnSpPr>
          <p:nvPr/>
        </p:nvCxnSpPr>
        <p:spPr>
          <a:xfrm flipV="1">
            <a:off x="2247900" y="4572000"/>
            <a:ext cx="1143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0"/>
          </p:cNvCxnSpPr>
          <p:nvPr/>
        </p:nvCxnSpPr>
        <p:spPr>
          <a:xfrm flipH="1" flipV="1">
            <a:off x="2133600" y="4572000"/>
            <a:ext cx="1143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6" idx="0"/>
          </p:cNvCxnSpPr>
          <p:nvPr/>
        </p:nvCxnSpPr>
        <p:spPr>
          <a:xfrm flipH="1" flipV="1">
            <a:off x="3496576" y="4524077"/>
            <a:ext cx="1524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6" idx="0"/>
          </p:cNvCxnSpPr>
          <p:nvPr/>
        </p:nvCxnSpPr>
        <p:spPr>
          <a:xfrm flipV="1">
            <a:off x="3648976" y="4524077"/>
            <a:ext cx="228600" cy="4572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3" idx="2"/>
          </p:cNvCxnSpPr>
          <p:nvPr/>
        </p:nvCxnSpPr>
        <p:spPr>
          <a:xfrm flipH="1">
            <a:off x="4139467" y="2971800"/>
            <a:ext cx="222006" cy="32502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361474" y="2979549"/>
            <a:ext cx="208573" cy="300028"/>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448301" y="3155269"/>
            <a:ext cx="38589" cy="328701"/>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5" idx="2"/>
          </p:cNvCxnSpPr>
          <p:nvPr/>
        </p:nvCxnSpPr>
        <p:spPr>
          <a:xfrm flipH="1">
            <a:off x="3276600" y="3240725"/>
            <a:ext cx="33948" cy="307777"/>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9020574" y="4512355"/>
            <a:ext cx="275827" cy="824623"/>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2"/>
          </p:cNvCxnSpPr>
          <p:nvPr/>
        </p:nvCxnSpPr>
        <p:spPr>
          <a:xfrm flipH="1">
            <a:off x="9579709" y="3055004"/>
            <a:ext cx="330321" cy="345946"/>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9910152" y="3059797"/>
            <a:ext cx="342900" cy="31498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0363200" y="4375369"/>
            <a:ext cx="228600" cy="86532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6718224" y="3237070"/>
            <a:ext cx="264074" cy="27670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7087983" y="3237070"/>
            <a:ext cx="291858" cy="26848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flipV="1">
            <a:off x="9579708" y="4512355"/>
            <a:ext cx="165160" cy="670735"/>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7346586" y="4690888"/>
            <a:ext cx="23419" cy="598605"/>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6741555" y="5289990"/>
            <a:ext cx="990600" cy="307777"/>
          </a:xfrm>
          <a:prstGeom prst="rect">
            <a:avLst/>
          </a:prstGeom>
          <a:noFill/>
        </p:spPr>
        <p:txBody>
          <a:bodyPr wrap="square" rtlCol="0">
            <a:spAutoFit/>
          </a:bodyPr>
          <a:lstStyle/>
          <a:p>
            <a:pPr algn="ctr"/>
            <a:r>
              <a:rPr lang="en-US" sz="1400" dirty="0">
                <a:latin typeface="Arial" pitchFamily="34" charset="0"/>
                <a:cs typeface="Arial" pitchFamily="34" charset="0"/>
              </a:rPr>
              <a:t>Botany</a:t>
            </a:r>
          </a:p>
        </p:txBody>
      </p:sp>
      <p:sp>
        <p:nvSpPr>
          <p:cNvPr id="86" name="TextBox 85"/>
          <p:cNvSpPr txBox="1"/>
          <p:nvPr/>
        </p:nvSpPr>
        <p:spPr>
          <a:xfrm>
            <a:off x="7733949" y="1971926"/>
            <a:ext cx="990600" cy="523220"/>
          </a:xfrm>
          <a:prstGeom prst="rect">
            <a:avLst/>
          </a:prstGeom>
          <a:noFill/>
        </p:spPr>
        <p:txBody>
          <a:bodyPr wrap="square" rtlCol="0">
            <a:spAutoFit/>
          </a:bodyPr>
          <a:lstStyle/>
          <a:p>
            <a:pPr algn="ctr"/>
            <a:r>
              <a:rPr lang="en-US" sz="1400" dirty="0">
                <a:latin typeface="Arial" pitchFamily="34" charset="0"/>
                <a:cs typeface="Arial" pitchFamily="34" charset="0"/>
              </a:rPr>
              <a:t>Marine biology</a:t>
            </a:r>
          </a:p>
        </p:txBody>
      </p:sp>
      <p:sp>
        <p:nvSpPr>
          <p:cNvPr id="88" name="TextBox 87"/>
          <p:cNvSpPr txBox="1"/>
          <p:nvPr/>
        </p:nvSpPr>
        <p:spPr>
          <a:xfrm>
            <a:off x="5920503" y="2386736"/>
            <a:ext cx="1308277" cy="307777"/>
          </a:xfrm>
          <a:prstGeom prst="rect">
            <a:avLst/>
          </a:prstGeom>
          <a:noFill/>
        </p:spPr>
        <p:txBody>
          <a:bodyPr wrap="square" rtlCol="0">
            <a:spAutoFit/>
          </a:bodyPr>
          <a:lstStyle/>
          <a:p>
            <a:pPr algn="ctr"/>
            <a:r>
              <a:rPr lang="en-US" sz="1400" dirty="0">
                <a:latin typeface="Arial" pitchFamily="34" charset="0"/>
                <a:cs typeface="Arial" pitchFamily="34" charset="0"/>
              </a:rPr>
              <a:t>Epidemiology</a:t>
            </a:r>
          </a:p>
        </p:txBody>
      </p:sp>
      <p:sp>
        <p:nvSpPr>
          <p:cNvPr id="89" name="TextBox 88"/>
          <p:cNvSpPr txBox="1"/>
          <p:nvPr/>
        </p:nvSpPr>
        <p:spPr>
          <a:xfrm>
            <a:off x="7615814" y="5288997"/>
            <a:ext cx="990600" cy="307777"/>
          </a:xfrm>
          <a:prstGeom prst="rect">
            <a:avLst/>
          </a:prstGeom>
          <a:noFill/>
        </p:spPr>
        <p:txBody>
          <a:bodyPr wrap="square" rtlCol="0">
            <a:spAutoFit/>
          </a:bodyPr>
          <a:lstStyle/>
          <a:p>
            <a:pPr algn="ctr"/>
            <a:r>
              <a:rPr lang="en-US" sz="1400" dirty="0">
                <a:latin typeface="Arial" pitchFamily="34" charset="0"/>
                <a:cs typeface="Arial" pitchFamily="34" charset="0"/>
              </a:rPr>
              <a:t>Zoology</a:t>
            </a:r>
          </a:p>
        </p:txBody>
      </p:sp>
      <p:sp>
        <p:nvSpPr>
          <p:cNvPr id="90" name="TextBox 89"/>
          <p:cNvSpPr txBox="1"/>
          <p:nvPr/>
        </p:nvSpPr>
        <p:spPr>
          <a:xfrm>
            <a:off x="5164022" y="5813444"/>
            <a:ext cx="1587308" cy="523220"/>
          </a:xfrm>
          <a:prstGeom prst="rect">
            <a:avLst/>
          </a:prstGeom>
          <a:noFill/>
        </p:spPr>
        <p:txBody>
          <a:bodyPr wrap="square" rtlCol="0">
            <a:spAutoFit/>
          </a:bodyPr>
          <a:lstStyle/>
          <a:p>
            <a:pPr algn="ctr"/>
            <a:r>
              <a:rPr lang="en-US" sz="1400" dirty="0">
                <a:latin typeface="Arial" pitchFamily="34" charset="0"/>
                <a:cs typeface="Arial" pitchFamily="34" charset="0"/>
              </a:rPr>
              <a:t>Developmental biology</a:t>
            </a:r>
          </a:p>
        </p:txBody>
      </p:sp>
      <p:sp>
        <p:nvSpPr>
          <p:cNvPr id="6159" name="Right Brace 6158"/>
          <p:cNvSpPr/>
          <p:nvPr/>
        </p:nvSpPr>
        <p:spPr>
          <a:xfrm rot="5400000">
            <a:off x="4826905" y="4622093"/>
            <a:ext cx="309589" cy="1160824"/>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3" name="Right Brace 92"/>
          <p:cNvSpPr/>
          <p:nvPr/>
        </p:nvSpPr>
        <p:spPr>
          <a:xfrm rot="5400000">
            <a:off x="8025842" y="4661944"/>
            <a:ext cx="164510" cy="1160824"/>
          </a:xfrm>
          <a:prstGeom prst="rightBrace">
            <a:avLst>
              <a:gd name="adj1" fmla="val 8333"/>
              <a:gd name="adj2" fmla="val 50885"/>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4" name="Right Brace 93"/>
          <p:cNvSpPr/>
          <p:nvPr/>
        </p:nvSpPr>
        <p:spPr>
          <a:xfrm rot="5400000">
            <a:off x="5802883" y="4011718"/>
            <a:ext cx="309589" cy="3337696"/>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6" name="Right Brace 95"/>
          <p:cNvSpPr/>
          <p:nvPr/>
        </p:nvSpPr>
        <p:spPr>
          <a:xfrm rot="5400000">
            <a:off x="6305525" y="4348376"/>
            <a:ext cx="309589" cy="1536921"/>
          </a:xfrm>
          <a:prstGeom prst="righ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7" name="Right Brace 96"/>
          <p:cNvSpPr/>
          <p:nvPr/>
        </p:nvSpPr>
        <p:spPr>
          <a:xfrm rot="16200000">
            <a:off x="8598776" y="2581174"/>
            <a:ext cx="251546" cy="1290559"/>
          </a:xfrm>
          <a:prstGeom prst="rightBrace">
            <a:avLst>
              <a:gd name="adj1" fmla="val 8333"/>
              <a:gd name="adj2" fmla="val 34874"/>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9" name="Right Brace 98"/>
          <p:cNvSpPr/>
          <p:nvPr/>
        </p:nvSpPr>
        <p:spPr>
          <a:xfrm rot="16200000">
            <a:off x="8244948" y="1624349"/>
            <a:ext cx="251546" cy="1951608"/>
          </a:xfrm>
          <a:prstGeom prst="rightBrace">
            <a:avLst>
              <a:gd name="adj1" fmla="val 0"/>
              <a:gd name="adj2" fmla="val 44876"/>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2" name="Right Brace 101"/>
          <p:cNvSpPr/>
          <p:nvPr/>
        </p:nvSpPr>
        <p:spPr>
          <a:xfrm rot="16200000">
            <a:off x="6534356" y="1630064"/>
            <a:ext cx="251546" cy="2395891"/>
          </a:xfrm>
          <a:prstGeom prst="rightBrace">
            <a:avLst>
              <a:gd name="adj1" fmla="val 0"/>
              <a:gd name="adj2" fmla="val 44876"/>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03" name="Straight Arrow Connector 102"/>
          <p:cNvCxnSpPr/>
          <p:nvPr/>
        </p:nvCxnSpPr>
        <p:spPr>
          <a:xfrm>
            <a:off x="3630789" y="3226453"/>
            <a:ext cx="238590" cy="330299"/>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4418321" y="1375660"/>
            <a:ext cx="3124200" cy="461665"/>
          </a:xfrm>
          <a:prstGeom prst="rect">
            <a:avLst/>
          </a:prstGeom>
          <a:noFill/>
        </p:spPr>
        <p:txBody>
          <a:bodyPr wrap="square" rtlCol="0">
            <a:spAutoFit/>
          </a:bodyPr>
          <a:lstStyle/>
          <a:p>
            <a:pPr algn="ctr"/>
            <a:r>
              <a:rPr lang="en-US" sz="2400" dirty="0">
                <a:latin typeface="Arial" pitchFamily="34" charset="0"/>
                <a:cs typeface="Arial" pitchFamily="34" charset="0"/>
              </a:rPr>
              <a:t>Evolutionary biology</a:t>
            </a:r>
          </a:p>
        </p:txBody>
      </p:sp>
      <p:sp>
        <p:nvSpPr>
          <p:cNvPr id="6" name="Title 5"/>
          <p:cNvSpPr>
            <a:spLocks noGrp="1"/>
          </p:cNvSpPr>
          <p:nvPr>
            <p:ph type="title"/>
          </p:nvPr>
        </p:nvSpPr>
        <p:spPr>
          <a:xfrm>
            <a:off x="1980519" y="178190"/>
            <a:ext cx="8229600" cy="990600"/>
          </a:xfrm>
        </p:spPr>
        <p:txBody>
          <a:bodyPr>
            <a:normAutofit/>
          </a:bodyPr>
          <a:lstStyle/>
          <a:p>
            <a:pPr algn="ctr"/>
            <a:r>
              <a:rPr lang="en-US" sz="4400" dirty="0"/>
              <a:t>The Study of Evolution</a:t>
            </a:r>
          </a:p>
        </p:txBody>
      </p:sp>
      <p:grpSp>
        <p:nvGrpSpPr>
          <p:cNvPr id="53" name="Group 52"/>
          <p:cNvGrpSpPr/>
          <p:nvPr/>
        </p:nvGrpSpPr>
        <p:grpSpPr>
          <a:xfrm>
            <a:off x="1751919" y="1624077"/>
            <a:ext cx="8686800" cy="457200"/>
            <a:chOff x="228600" y="2057400"/>
            <a:chExt cx="8686800" cy="457200"/>
          </a:xfrm>
        </p:grpSpPr>
        <p:cxnSp>
          <p:nvCxnSpPr>
            <p:cNvPr id="54" name="Straight Connector 53"/>
            <p:cNvCxnSpPr/>
            <p:nvPr/>
          </p:nvCxnSpPr>
          <p:spPr>
            <a:xfrm flipH="1" flipV="1">
              <a:off x="228600" y="2057401"/>
              <a:ext cx="2667000" cy="2232"/>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019800" y="2057400"/>
              <a:ext cx="2895600" cy="2233"/>
            </a:xfrm>
            <a:prstGeom prst="lin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228600" y="2057400"/>
              <a:ext cx="0" cy="457200"/>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8915400" y="2057400"/>
              <a:ext cx="0" cy="457200"/>
            </a:xfrm>
            <a:prstGeom prst="straightConnector1">
              <a:avLst/>
            </a:prstGeom>
            <a:ln w="317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7286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Evolution is Awesome!</a:t>
            </a:r>
          </a:p>
        </p:txBody>
      </p:sp>
      <p:sp>
        <p:nvSpPr>
          <p:cNvPr id="3" name="Content Placeholder 2"/>
          <p:cNvSpPr>
            <a:spLocks noGrp="1"/>
          </p:cNvSpPr>
          <p:nvPr>
            <p:ph sz="quarter" idx="1"/>
          </p:nvPr>
        </p:nvSpPr>
        <p:spPr>
          <a:xfrm>
            <a:off x="609600" y="1234757"/>
            <a:ext cx="5410200" cy="4937760"/>
          </a:xfrm>
        </p:spPr>
        <p:txBody>
          <a:bodyPr>
            <a:normAutofit/>
          </a:bodyPr>
          <a:lstStyle/>
          <a:p>
            <a:r>
              <a:rPr lang="en-US" sz="2800" dirty="0"/>
              <a:t>Ask questions!</a:t>
            </a:r>
          </a:p>
          <a:p>
            <a:pPr lvl="1"/>
            <a:r>
              <a:rPr lang="en-US" sz="2400" dirty="0"/>
              <a:t>Why do living things look the way that they do?</a:t>
            </a:r>
          </a:p>
          <a:p>
            <a:pPr lvl="1"/>
            <a:r>
              <a:rPr lang="en-US" sz="2400" dirty="0"/>
              <a:t>How do living things acquire energy?</a:t>
            </a:r>
          </a:p>
          <a:p>
            <a:pPr lvl="1"/>
            <a:r>
              <a:rPr lang="en-US" sz="2400" dirty="0"/>
              <a:t>How do females choose a mate?</a:t>
            </a:r>
          </a:p>
          <a:p>
            <a:pPr lvl="1"/>
            <a:r>
              <a:rPr lang="en-US" sz="2400" dirty="0"/>
              <a:t>How do living things cope with the challenges of their habitat?  </a:t>
            </a:r>
          </a:p>
          <a:p>
            <a:pPr lvl="1"/>
            <a:r>
              <a:rPr lang="en-US" sz="2400" dirty="0"/>
              <a:t>How do we know how species are related? </a:t>
            </a:r>
          </a:p>
          <a:p>
            <a:endParaRPr lang="en-US" sz="2800" dirty="0"/>
          </a:p>
          <a:p>
            <a:endParaRPr lang="en-US" sz="2800" dirty="0"/>
          </a:p>
        </p:txBody>
      </p:sp>
      <p:pic>
        <p:nvPicPr>
          <p:cNvPr id="44034" name="Picture 2" descr="http://wyomingnaturalist.com/images/birds/B_FINCH_Red_Crossbill_18.jpg"/>
          <p:cNvPicPr>
            <a:picLocks noChangeAspect="1" noChangeArrowheads="1"/>
          </p:cNvPicPr>
          <p:nvPr/>
        </p:nvPicPr>
        <p:blipFill>
          <a:blip r:embed="rId3" cstate="print"/>
          <a:srcRect/>
          <a:stretch>
            <a:fillRect/>
          </a:stretch>
        </p:blipFill>
        <p:spPr bwMode="auto">
          <a:xfrm>
            <a:off x="8802352" y="1217770"/>
            <a:ext cx="2246648" cy="1524000"/>
          </a:xfrm>
          <a:prstGeom prst="rect">
            <a:avLst/>
          </a:prstGeom>
          <a:noFill/>
        </p:spPr>
      </p:pic>
      <p:pic>
        <p:nvPicPr>
          <p:cNvPr id="44036" name="Picture 4" descr="http://www.remybumppofieldguide.org/wp-content/uploads/2012/08/sexy-selection.jpg"/>
          <p:cNvPicPr>
            <a:picLocks noChangeAspect="1" noChangeArrowheads="1"/>
          </p:cNvPicPr>
          <p:nvPr/>
        </p:nvPicPr>
        <p:blipFill>
          <a:blip r:embed="rId4" cstate="print"/>
          <a:srcRect/>
          <a:stretch>
            <a:fillRect/>
          </a:stretch>
        </p:blipFill>
        <p:spPr bwMode="auto">
          <a:xfrm>
            <a:off x="6544301" y="1219201"/>
            <a:ext cx="2209799" cy="1521141"/>
          </a:xfrm>
          <a:prstGeom prst="rect">
            <a:avLst/>
          </a:prstGeom>
          <a:noFill/>
        </p:spPr>
      </p:pic>
      <p:pic>
        <p:nvPicPr>
          <p:cNvPr id="1026" name="Picture 2" descr="https://figures.boundless-cdn.com/20913/large/honey-bee-extracts-nectar.jp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2352" y="2816542"/>
            <a:ext cx="2246648" cy="177419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6544302" y="2816542"/>
            <a:ext cx="2209799" cy="1774191"/>
          </a:xfrm>
          <a:prstGeom prst="rect">
            <a:avLst/>
          </a:prstGeom>
        </p:spPr>
      </p:pic>
      <p:pic>
        <p:nvPicPr>
          <p:cNvPr id="1028" name="Picture 4" descr="http://dailynewsdig.com/wp-content/uploads/2014/03/Mushroom-Science-Fiction-Or-Fact-21-Strangest-Fungi-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9060" y="4666932"/>
            <a:ext cx="2225040" cy="16576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a:stretch>
            <a:fillRect/>
          </a:stretch>
        </p:blipFill>
        <p:spPr>
          <a:xfrm>
            <a:off x="8802352" y="4663194"/>
            <a:ext cx="2246648" cy="1661406"/>
          </a:xfrm>
          <a:prstGeom prst="rect">
            <a:avLst/>
          </a:prstGeom>
        </p:spPr>
      </p:pic>
    </p:spTree>
    <p:extLst>
      <p:ext uri="{BB962C8B-B14F-4D97-AF65-F5344CB8AC3E}">
        <p14:creationId xmlns:p14="http://schemas.microsoft.com/office/powerpoint/2010/main" val="3056037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2ECA-5BF9-4439-944A-8642392C2105}"/>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DC74799C-69D5-435E-B906-FB3763DC5A5D}"/>
              </a:ext>
            </a:extLst>
          </p:cNvPr>
          <p:cNvSpPr>
            <a:spLocks noGrp="1"/>
          </p:cNvSpPr>
          <p:nvPr>
            <p:ph sz="quarter" idx="1"/>
          </p:nvPr>
        </p:nvSpPr>
        <p:spPr>
          <a:xfrm>
            <a:off x="609600" y="1371600"/>
            <a:ext cx="10972800" cy="4876800"/>
          </a:xfrm>
        </p:spPr>
        <p:txBody>
          <a:bodyPr>
            <a:normAutofit lnSpcReduction="10000"/>
          </a:bodyPr>
          <a:lstStyle/>
          <a:p>
            <a:pPr marL="0" indent="0">
              <a:buNone/>
            </a:pPr>
            <a:r>
              <a:rPr lang="en-US" sz="3200" dirty="0"/>
              <a:t>True of False: All living things can respond to their environment</a:t>
            </a:r>
          </a:p>
          <a:p>
            <a:pPr marL="0" indent="0">
              <a:buNone/>
            </a:pPr>
            <a:endParaRPr lang="en-US" sz="3200" dirty="0"/>
          </a:p>
          <a:p>
            <a:pPr marL="0" indent="0">
              <a:buNone/>
            </a:pPr>
            <a:r>
              <a:rPr lang="en-US" sz="3200" dirty="0"/>
              <a:t>True or False: A hypothesis must be provable in order to be deemed valid</a:t>
            </a:r>
          </a:p>
          <a:p>
            <a:pPr marL="0" indent="0">
              <a:buNone/>
            </a:pPr>
            <a:endParaRPr lang="en-US" sz="3200" dirty="0"/>
          </a:p>
          <a:p>
            <a:pPr marL="0" indent="0">
              <a:buNone/>
            </a:pPr>
            <a:r>
              <a:rPr lang="en-US" sz="3200" dirty="0"/>
              <a:t>True or False: Evolution is studied at all levels of biology</a:t>
            </a:r>
          </a:p>
          <a:p>
            <a:pPr marL="0" indent="0">
              <a:buNone/>
            </a:pPr>
            <a:endParaRPr lang="en-US" sz="3200" dirty="0"/>
          </a:p>
          <a:p>
            <a:pPr marL="2286000" indent="-2286000">
              <a:buNone/>
            </a:pPr>
            <a:r>
              <a:rPr lang="en-US" sz="3200" dirty="0"/>
              <a:t>True or False: The independent variable is the variable that is typically being measured </a:t>
            </a:r>
          </a:p>
        </p:txBody>
      </p:sp>
    </p:spTree>
    <p:extLst>
      <p:ext uri="{BB962C8B-B14F-4D97-AF65-F5344CB8AC3E}">
        <p14:creationId xmlns:p14="http://schemas.microsoft.com/office/powerpoint/2010/main" val="642423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72ECA-5BF9-4439-944A-8642392C2105}"/>
              </a:ext>
            </a:extLst>
          </p:cNvPr>
          <p:cNvSpPr>
            <a:spLocks noGrp="1"/>
          </p:cNvSpPr>
          <p:nvPr>
            <p:ph type="title"/>
          </p:nvPr>
        </p:nvSpPr>
        <p:spPr/>
        <p:txBody>
          <a:bodyPr>
            <a:normAutofit/>
          </a:bodyPr>
          <a:lstStyle/>
          <a:p>
            <a:pPr algn="ctr"/>
            <a:r>
              <a:rPr lang="en-US" sz="4400" dirty="0"/>
              <a:t>Check Your Understanding</a:t>
            </a:r>
          </a:p>
        </p:txBody>
      </p:sp>
      <p:sp>
        <p:nvSpPr>
          <p:cNvPr id="3" name="Content Placeholder 2">
            <a:extLst>
              <a:ext uri="{FF2B5EF4-FFF2-40B4-BE49-F238E27FC236}">
                <a16:creationId xmlns:a16="http://schemas.microsoft.com/office/drawing/2014/main" id="{DC74799C-69D5-435E-B906-FB3763DC5A5D}"/>
              </a:ext>
            </a:extLst>
          </p:cNvPr>
          <p:cNvSpPr>
            <a:spLocks noGrp="1"/>
          </p:cNvSpPr>
          <p:nvPr>
            <p:ph sz="quarter" idx="1"/>
          </p:nvPr>
        </p:nvSpPr>
        <p:spPr>
          <a:xfrm>
            <a:off x="609600" y="1371600"/>
            <a:ext cx="11125200" cy="4785360"/>
          </a:xfrm>
        </p:spPr>
        <p:txBody>
          <a:bodyPr>
            <a:normAutofit/>
          </a:bodyPr>
          <a:lstStyle/>
          <a:p>
            <a:pPr marL="0" indent="0">
              <a:buNone/>
            </a:pPr>
            <a:r>
              <a:rPr lang="en-US" sz="3200" dirty="0"/>
              <a:t>Which of the following lists the correct order for the scientific method? </a:t>
            </a:r>
          </a:p>
          <a:p>
            <a:pPr marL="0" indent="0">
              <a:buNone/>
            </a:pPr>
            <a:r>
              <a:rPr lang="en-US" sz="3200" dirty="0"/>
              <a:t>a. Question, Observe, Experiment, Hypothesis, Results, Discussion</a:t>
            </a:r>
          </a:p>
          <a:p>
            <a:pPr marL="0" indent="0">
              <a:buNone/>
            </a:pPr>
            <a:r>
              <a:rPr lang="en-US" sz="3200" dirty="0"/>
              <a:t>b. Observe, Hypothesis, Question, Experiment, Discussion, Results</a:t>
            </a:r>
          </a:p>
          <a:p>
            <a:pPr marL="0" indent="0">
              <a:buNone/>
            </a:pPr>
            <a:r>
              <a:rPr lang="en-US" sz="3200" dirty="0"/>
              <a:t>c. Observe, Question, Hypothesis, Experiment, Results, Discussion</a:t>
            </a:r>
          </a:p>
          <a:p>
            <a:pPr marL="0" indent="0">
              <a:buNone/>
            </a:pPr>
            <a:r>
              <a:rPr lang="en-US" sz="3200" dirty="0"/>
              <a:t>d. Question, Hypothesis, Observe, Experiment, Results, Discussion</a:t>
            </a:r>
          </a:p>
        </p:txBody>
      </p:sp>
    </p:spTree>
    <p:extLst>
      <p:ext uri="{BB962C8B-B14F-4D97-AF65-F5344CB8AC3E}">
        <p14:creationId xmlns:p14="http://schemas.microsoft.com/office/powerpoint/2010/main" val="1818258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11277600" cy="990600"/>
          </a:xfrm>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p:txBody>
          <a:bodyPr/>
          <a:lstStyle/>
          <a:p>
            <a:r>
              <a:rPr lang="en-US" dirty="0"/>
              <a:t>Living organisms use energy</a:t>
            </a:r>
          </a:p>
        </p:txBody>
      </p:sp>
      <p:pic>
        <p:nvPicPr>
          <p:cNvPr id="4" name="Picture 4" descr="01_02ex5EnergyCollage_UP.jpg"/>
          <p:cNvPicPr>
            <a:picLocks noChangeAspect="1" noChangeArrowheads="1"/>
          </p:cNvPicPr>
          <p:nvPr/>
        </p:nvPicPr>
        <p:blipFill>
          <a:blip r:embed="rId3" cstate="print"/>
          <a:srcRect/>
          <a:stretch>
            <a:fillRect/>
          </a:stretch>
        </p:blipFill>
        <p:spPr bwMode="auto">
          <a:xfrm>
            <a:off x="2952750" y="1937597"/>
            <a:ext cx="6286500" cy="42193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p:txBody>
          <a:bodyPr>
            <a:normAutofit/>
          </a:bodyPr>
          <a:lstStyle/>
          <a:p>
            <a:r>
              <a:rPr lang="en-US" sz="2800" dirty="0"/>
              <a:t>Living organisms respond to their environment</a:t>
            </a:r>
          </a:p>
        </p:txBody>
      </p:sp>
      <p:pic>
        <p:nvPicPr>
          <p:cNvPr id="34818" name="Picture 2" descr="http://3.bp.blogspot.com/-TEQsaGqpPpM/T8xqVFTEEeI/AAAAAAAAY6s/fMuikg6rcYU/s1600/pung040612p10.jpg"/>
          <p:cNvPicPr>
            <a:picLocks noChangeAspect="1" noChangeArrowheads="1"/>
          </p:cNvPicPr>
          <p:nvPr/>
        </p:nvPicPr>
        <p:blipFill>
          <a:blip r:embed="rId3" cstate="print"/>
          <a:srcRect/>
          <a:stretch>
            <a:fillRect/>
          </a:stretch>
        </p:blipFill>
        <p:spPr bwMode="auto">
          <a:xfrm>
            <a:off x="6132095" y="1933750"/>
            <a:ext cx="3242246" cy="2104057"/>
          </a:xfrm>
          <a:prstGeom prst="rect">
            <a:avLst/>
          </a:prstGeom>
          <a:noFill/>
        </p:spPr>
      </p:pic>
      <p:pic>
        <p:nvPicPr>
          <p:cNvPr id="34820" name="Picture 4" descr="http://bioexpedition.com/wp-content/uploads/2012/05/Grizzly_Bears_Catching_Salmon_in_River_600.jpg"/>
          <p:cNvPicPr>
            <a:picLocks noChangeAspect="1" noChangeArrowheads="1"/>
          </p:cNvPicPr>
          <p:nvPr/>
        </p:nvPicPr>
        <p:blipFill>
          <a:blip r:embed="rId4" cstate="print"/>
          <a:srcRect/>
          <a:stretch>
            <a:fillRect/>
          </a:stretch>
        </p:blipFill>
        <p:spPr bwMode="auto">
          <a:xfrm>
            <a:off x="2846534" y="1951197"/>
            <a:ext cx="3199740" cy="2069165"/>
          </a:xfrm>
          <a:prstGeom prst="rect">
            <a:avLst/>
          </a:prstGeom>
          <a:noFill/>
        </p:spPr>
      </p:pic>
      <p:pic>
        <p:nvPicPr>
          <p:cNvPr id="6" name="Picture 5" descr="01_02bx2AdaptationCollag_UP.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7659" y="4090535"/>
            <a:ext cx="6556682" cy="215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a:xfrm>
            <a:off x="609600" y="1447800"/>
            <a:ext cx="4648200" cy="4251960"/>
          </a:xfrm>
        </p:spPr>
        <p:txBody>
          <a:bodyPr>
            <a:normAutofit/>
          </a:bodyPr>
          <a:lstStyle/>
          <a:p>
            <a:r>
              <a:rPr lang="en-US" sz="2800" dirty="0"/>
              <a:t>Living organisms maintain         ___________ or some relatively constant internal environment</a:t>
            </a:r>
          </a:p>
        </p:txBody>
      </p:sp>
      <p:pic>
        <p:nvPicPr>
          <p:cNvPr id="33794" name="Picture 2" descr="http://bio1152.nicerweb.com/Locked/media/ch40/40_09EndothermEctotherm-L.jpg"/>
          <p:cNvPicPr>
            <a:picLocks noChangeAspect="1" noChangeArrowheads="1"/>
          </p:cNvPicPr>
          <p:nvPr/>
        </p:nvPicPr>
        <p:blipFill>
          <a:blip r:embed="rId3" cstate="print"/>
          <a:srcRect/>
          <a:stretch>
            <a:fillRect/>
          </a:stretch>
        </p:blipFill>
        <p:spPr bwMode="auto">
          <a:xfrm>
            <a:off x="6629400" y="1411224"/>
            <a:ext cx="4114800" cy="477316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a:xfrm>
            <a:off x="609600" y="1295400"/>
            <a:ext cx="7543800" cy="4861560"/>
          </a:xfrm>
        </p:spPr>
        <p:txBody>
          <a:bodyPr/>
          <a:lstStyle/>
          <a:p>
            <a:r>
              <a:rPr lang="en-US" dirty="0"/>
              <a:t>Living things have evolved from other living things</a:t>
            </a:r>
          </a:p>
        </p:txBody>
      </p:sp>
      <p:pic>
        <p:nvPicPr>
          <p:cNvPr id="43014" name="Picture 6" descr="http://worldbirdinfo.net/BirdPhotos/096%20Parulidae%20Peucedramidae/Prairie%20Warbler%20Setophaga%20discolor%20Cuba%20Thanks%20to%20Arthur%20Grosset.jpg"/>
          <p:cNvPicPr>
            <a:picLocks noChangeAspect="1" noChangeArrowheads="1"/>
          </p:cNvPicPr>
          <p:nvPr/>
        </p:nvPicPr>
        <p:blipFill>
          <a:blip r:embed="rId3" cstate="print"/>
          <a:srcRect/>
          <a:stretch>
            <a:fillRect/>
          </a:stretch>
        </p:blipFill>
        <p:spPr bwMode="auto">
          <a:xfrm>
            <a:off x="2097450" y="2362958"/>
            <a:ext cx="1920486" cy="1279524"/>
          </a:xfrm>
          <a:prstGeom prst="rect">
            <a:avLst/>
          </a:prstGeom>
          <a:noFill/>
        </p:spPr>
      </p:pic>
      <p:pic>
        <p:nvPicPr>
          <p:cNvPr id="43018" name="Picture 10" descr="http://www.caribbeanbirdingtrail.org/wp-content/uploads/2013/05/barbudawarbler2.jpg"/>
          <p:cNvPicPr>
            <a:picLocks noChangeAspect="1" noChangeArrowheads="1"/>
          </p:cNvPicPr>
          <p:nvPr/>
        </p:nvPicPr>
        <p:blipFill>
          <a:blip r:embed="rId4" cstate="print"/>
          <a:srcRect/>
          <a:stretch>
            <a:fillRect/>
          </a:stretch>
        </p:blipFill>
        <p:spPr bwMode="auto">
          <a:xfrm>
            <a:off x="3919302" y="2376268"/>
            <a:ext cx="1676400" cy="1431925"/>
          </a:xfrm>
          <a:prstGeom prst="rect">
            <a:avLst/>
          </a:prstGeom>
          <a:noFill/>
        </p:spPr>
      </p:pic>
      <p:pic>
        <p:nvPicPr>
          <p:cNvPr id="43020" name="Picture 12" descr="http://birdingblogs.com/wp-content/uploads/2011/05/Black-thr-Green-Warbler-20110501-MetzgerOH-1594-KK.jpg"/>
          <p:cNvPicPr>
            <a:picLocks noChangeAspect="1" noChangeArrowheads="1"/>
          </p:cNvPicPr>
          <p:nvPr/>
        </p:nvPicPr>
        <p:blipFill>
          <a:blip r:embed="rId5" cstate="print"/>
          <a:srcRect/>
          <a:stretch>
            <a:fillRect/>
          </a:stretch>
        </p:blipFill>
        <p:spPr bwMode="auto">
          <a:xfrm>
            <a:off x="3011626" y="3613225"/>
            <a:ext cx="1815355" cy="1415977"/>
          </a:xfrm>
          <a:prstGeom prst="rect">
            <a:avLst/>
          </a:prstGeom>
          <a:noFill/>
        </p:spPr>
      </p:pic>
      <p:pic>
        <p:nvPicPr>
          <p:cNvPr id="43024" name="Picture 16" descr="http://lifesablog.ca/wp-content/uploads/2013/03/hooded-warbler.jpg"/>
          <p:cNvPicPr>
            <a:picLocks noChangeAspect="1" noChangeArrowheads="1"/>
          </p:cNvPicPr>
          <p:nvPr/>
        </p:nvPicPr>
        <p:blipFill>
          <a:blip r:embed="rId6" cstate="print"/>
          <a:srcRect/>
          <a:stretch>
            <a:fillRect/>
          </a:stretch>
        </p:blipFill>
        <p:spPr bwMode="auto">
          <a:xfrm>
            <a:off x="4676808" y="3433567"/>
            <a:ext cx="1266792" cy="1830129"/>
          </a:xfrm>
          <a:prstGeom prst="rect">
            <a:avLst/>
          </a:prstGeom>
          <a:noFill/>
        </p:spPr>
      </p:pic>
      <p:pic>
        <p:nvPicPr>
          <p:cNvPr id="43016" name="Picture 8" descr="http://worldbirdinfo.net/BirdPhotos/096%20Parulidae%20Peucedramidae/Myrtle%20Warbler%20Setophaga%20coronata.jpg"/>
          <p:cNvPicPr>
            <a:picLocks noChangeAspect="1" noChangeArrowheads="1"/>
          </p:cNvPicPr>
          <p:nvPr/>
        </p:nvPicPr>
        <p:blipFill>
          <a:blip r:embed="rId7" cstate="print"/>
          <a:srcRect/>
          <a:stretch>
            <a:fillRect/>
          </a:stretch>
        </p:blipFill>
        <p:spPr bwMode="auto">
          <a:xfrm>
            <a:off x="1877647" y="3581401"/>
            <a:ext cx="1347216" cy="1828800"/>
          </a:xfrm>
          <a:prstGeom prst="rect">
            <a:avLst/>
          </a:prstGeom>
          <a:noFill/>
        </p:spPr>
      </p:pic>
      <p:pic>
        <p:nvPicPr>
          <p:cNvPr id="43022" name="Picture 14" descr="http://upload.wikimedia.org/wikipedia/commons/7/71/Dendroica-petechia-001.jpg"/>
          <p:cNvPicPr>
            <a:picLocks noChangeAspect="1" noChangeArrowheads="1"/>
          </p:cNvPicPr>
          <p:nvPr/>
        </p:nvPicPr>
        <p:blipFill>
          <a:blip r:embed="rId8" cstate="print"/>
          <a:srcRect/>
          <a:stretch>
            <a:fillRect/>
          </a:stretch>
        </p:blipFill>
        <p:spPr bwMode="auto">
          <a:xfrm>
            <a:off x="3224863" y="5029201"/>
            <a:ext cx="1731312" cy="1154208"/>
          </a:xfrm>
          <a:prstGeom prst="rect">
            <a:avLst/>
          </a:prstGeom>
          <a:noFill/>
        </p:spPr>
      </p:pic>
      <p:pic>
        <p:nvPicPr>
          <p:cNvPr id="1026" name="Picture 2" descr="http://hoopmanscience.pbworks.com/f/1307020012/horse-evolution%20tre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22247" y="2585987"/>
            <a:ext cx="4063760" cy="34704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p:txBody>
          <a:bodyPr/>
          <a:lstStyle/>
          <a:p>
            <a:r>
              <a:rPr lang="en-US" dirty="0"/>
              <a:t>Living organisms reproduce</a:t>
            </a:r>
          </a:p>
        </p:txBody>
      </p:sp>
      <p:pic>
        <p:nvPicPr>
          <p:cNvPr id="4" name="Picture 5" descr="01_02gx5ReproductionCol_UP.jpg"/>
          <p:cNvPicPr>
            <a:picLocks noChangeAspect="1" noChangeArrowheads="1"/>
          </p:cNvPicPr>
          <p:nvPr/>
        </p:nvPicPr>
        <p:blipFill>
          <a:blip r:embed="rId3" cstate="print"/>
          <a:srcRect/>
          <a:stretch>
            <a:fillRect/>
          </a:stretch>
        </p:blipFill>
        <p:spPr bwMode="auto">
          <a:xfrm>
            <a:off x="2805733" y="2057400"/>
            <a:ext cx="6109667" cy="409956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t>Characteristics of Living Things</a:t>
            </a:r>
          </a:p>
        </p:txBody>
      </p:sp>
      <p:sp>
        <p:nvSpPr>
          <p:cNvPr id="3" name="Content Placeholder 2"/>
          <p:cNvSpPr>
            <a:spLocks noGrp="1"/>
          </p:cNvSpPr>
          <p:nvPr>
            <p:ph sz="quarter" idx="1"/>
          </p:nvPr>
        </p:nvSpPr>
        <p:spPr>
          <a:xfrm>
            <a:off x="609600" y="1219200"/>
            <a:ext cx="7315200" cy="914400"/>
          </a:xfrm>
        </p:spPr>
        <p:txBody>
          <a:bodyPr/>
          <a:lstStyle/>
          <a:p>
            <a:r>
              <a:rPr lang="en-US" dirty="0"/>
              <a:t>Living things are composed of one or more cells</a:t>
            </a:r>
          </a:p>
        </p:txBody>
      </p:sp>
      <p:pic>
        <p:nvPicPr>
          <p:cNvPr id="41986" name="Picture 2" descr="http://www.microscopy-uk.org.uk/mag/imgsep01/amoebaproteus450.jpg"/>
          <p:cNvPicPr>
            <a:picLocks noChangeAspect="1" noChangeArrowheads="1"/>
          </p:cNvPicPr>
          <p:nvPr/>
        </p:nvPicPr>
        <p:blipFill>
          <a:blip r:embed="rId3" cstate="print"/>
          <a:srcRect/>
          <a:stretch>
            <a:fillRect/>
          </a:stretch>
        </p:blipFill>
        <p:spPr bwMode="auto">
          <a:xfrm>
            <a:off x="6353991" y="2429934"/>
            <a:ext cx="5228409" cy="3543700"/>
          </a:xfrm>
          <a:prstGeom prst="rect">
            <a:avLst/>
          </a:prstGeom>
          <a:noFill/>
        </p:spPr>
      </p:pic>
      <p:pic>
        <p:nvPicPr>
          <p:cNvPr id="41987" name="Picture 3" descr="H:\My Pictures\Life\DSCN0393.JPG"/>
          <p:cNvPicPr>
            <a:picLocks noChangeAspect="1" noChangeArrowheads="1"/>
          </p:cNvPicPr>
          <p:nvPr/>
        </p:nvPicPr>
        <p:blipFill>
          <a:blip r:embed="rId4" cstate="print"/>
          <a:srcRect/>
          <a:stretch>
            <a:fillRect/>
          </a:stretch>
        </p:blipFill>
        <p:spPr bwMode="auto">
          <a:xfrm>
            <a:off x="1219200" y="2429933"/>
            <a:ext cx="4724935" cy="354370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5894</TotalTime>
  <Words>2149</Words>
  <Application>Microsoft Office PowerPoint</Application>
  <PresentationFormat>Widescreen</PresentationFormat>
  <Paragraphs>412</Paragraphs>
  <Slides>37</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BatangChe</vt:lpstr>
      <vt:lpstr>Arial</vt:lpstr>
      <vt:lpstr>Bookman Old Style</vt:lpstr>
      <vt:lpstr>Calibri</vt:lpstr>
      <vt:lpstr>Gill Sans MT</vt:lpstr>
      <vt:lpstr>Wingdings</vt:lpstr>
      <vt:lpstr>Wingdings 3</vt:lpstr>
      <vt:lpstr>Origin</vt:lpstr>
      <vt:lpstr>Biology 1 with Tyler Flisik</vt:lpstr>
      <vt:lpstr>Who is Tyler Flisik?</vt:lpstr>
      <vt:lpstr>Biology is the Study of Life</vt:lpstr>
      <vt:lpstr>Characteristics of Living Things</vt:lpstr>
      <vt:lpstr>Characteristics of Living Things</vt:lpstr>
      <vt:lpstr>Characteristics of Living Things</vt:lpstr>
      <vt:lpstr>Characteristics of Living Things</vt:lpstr>
      <vt:lpstr>Characteristics of Living Things</vt:lpstr>
      <vt:lpstr>Characteristics of Living Things</vt:lpstr>
      <vt:lpstr>Characteristics of Living Things</vt:lpstr>
      <vt:lpstr>Characteristics of Living Things</vt:lpstr>
      <vt:lpstr>Characteristics of Living Things</vt:lpstr>
      <vt:lpstr>Hierarchy of life</vt:lpstr>
      <vt:lpstr>How does one do the science? </vt:lpstr>
      <vt:lpstr>How does one do the science? </vt:lpstr>
      <vt:lpstr>Famous example of Scientific Method</vt:lpstr>
      <vt:lpstr>Make a Prediction</vt:lpstr>
      <vt:lpstr>Experimentation</vt:lpstr>
      <vt:lpstr>“Without speculation, there is no good and original observation” – Charles Darwin </vt:lpstr>
      <vt:lpstr>Scientific Method</vt:lpstr>
      <vt:lpstr>PowerPoint Presentation</vt:lpstr>
      <vt:lpstr>Scientific Method</vt:lpstr>
      <vt:lpstr>Scientific Method</vt:lpstr>
      <vt:lpstr>Scientific Method</vt:lpstr>
      <vt:lpstr>Scientific Method</vt:lpstr>
      <vt:lpstr>Scientific Method</vt:lpstr>
      <vt:lpstr>Case Study </vt:lpstr>
      <vt:lpstr>Scientific Method</vt:lpstr>
      <vt:lpstr>Interpreting Different Results</vt:lpstr>
      <vt:lpstr>Scientific Method</vt:lpstr>
      <vt:lpstr>I have a theory!</vt:lpstr>
      <vt:lpstr>Intelligent Design and Creationism</vt:lpstr>
      <vt:lpstr>Evolution not Evilution</vt:lpstr>
      <vt:lpstr>The Study of Evolution</vt:lpstr>
      <vt:lpstr>Evolution is Awesome!</vt:lpstr>
      <vt:lpstr>Check Your Understanding</vt:lpstr>
      <vt:lpstr>Check Your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dc:title>
  <dc:creator>Tyler Flisik</dc:creator>
  <cp:lastModifiedBy>Tyler Flisik</cp:lastModifiedBy>
  <cp:revision>174</cp:revision>
  <cp:lastPrinted>2016-08-29T02:37:31Z</cp:lastPrinted>
  <dcterms:created xsi:type="dcterms:W3CDTF">2014-01-08T21:10:28Z</dcterms:created>
  <dcterms:modified xsi:type="dcterms:W3CDTF">2018-08-20T19:29:25Z</dcterms:modified>
</cp:coreProperties>
</file>