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handoutMasterIdLst>
    <p:handoutMasterId r:id="rId32"/>
  </p:handoutMasterIdLst>
  <p:sldIdLst>
    <p:sldId id="293" r:id="rId2"/>
    <p:sldId id="292" r:id="rId3"/>
    <p:sldId id="268" r:id="rId4"/>
    <p:sldId id="284" r:id="rId5"/>
    <p:sldId id="286" r:id="rId6"/>
    <p:sldId id="287" r:id="rId7"/>
    <p:sldId id="289" r:id="rId8"/>
    <p:sldId id="280" r:id="rId9"/>
    <p:sldId id="288" r:id="rId10"/>
    <p:sldId id="285" r:id="rId11"/>
    <p:sldId id="282" r:id="rId12"/>
    <p:sldId id="283" r:id="rId13"/>
    <p:sldId id="258" r:id="rId14"/>
    <p:sldId id="260" r:id="rId15"/>
    <p:sldId id="261" r:id="rId16"/>
    <p:sldId id="264" r:id="rId17"/>
    <p:sldId id="265" r:id="rId18"/>
    <p:sldId id="269" r:id="rId19"/>
    <p:sldId id="272" r:id="rId20"/>
    <p:sldId id="271" r:id="rId21"/>
    <p:sldId id="270" r:id="rId22"/>
    <p:sldId id="274" r:id="rId23"/>
    <p:sldId id="295" r:id="rId24"/>
    <p:sldId id="273" r:id="rId25"/>
    <p:sldId id="263" r:id="rId26"/>
    <p:sldId id="262" r:id="rId27"/>
    <p:sldId id="275" r:id="rId28"/>
    <p:sldId id="291" r:id="rId29"/>
    <p:sldId id="294" r:id="rId30"/>
  </p:sldIdLst>
  <p:sldSz cx="12192000" cy="6858000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1" autoAdjust="0"/>
    <p:restoredTop sz="86674" autoAdjust="0"/>
  </p:normalViewPr>
  <p:slideViewPr>
    <p:cSldViewPr>
      <p:cViewPr varScale="1">
        <p:scale>
          <a:sx n="86" d="100"/>
          <a:sy n="86" d="100"/>
        </p:scale>
        <p:origin x="114" y="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0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Plant growth under natural and florescent lighting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Florescent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Sheet1!$B$2:$B$11</c:f>
              <c:numCache>
                <c:formatCode>General</c:formatCode>
                <c:ptCount val="10"/>
                <c:pt idx="0">
                  <c:v>15</c:v>
                </c:pt>
                <c:pt idx="1">
                  <c:v>11</c:v>
                </c:pt>
                <c:pt idx="2">
                  <c:v>13</c:v>
                </c:pt>
                <c:pt idx="3">
                  <c:v>18</c:v>
                </c:pt>
                <c:pt idx="4">
                  <c:v>9</c:v>
                </c:pt>
                <c:pt idx="5">
                  <c:v>7</c:v>
                </c:pt>
                <c:pt idx="6">
                  <c:v>14</c:v>
                </c:pt>
                <c:pt idx="7">
                  <c:v>17</c:v>
                </c:pt>
                <c:pt idx="8">
                  <c:v>15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6E-4350-B9D0-204AA6ACE9A4}"/>
            </c:ext>
          </c:extLst>
        </c:ser>
        <c:ser>
          <c:idx val="1"/>
          <c:order val="1"/>
          <c:tx>
            <c:v>Natural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Sheet1!$C$2:$C$11</c:f>
              <c:numCache>
                <c:formatCode>General</c:formatCode>
                <c:ptCount val="10"/>
                <c:pt idx="0">
                  <c:v>13</c:v>
                </c:pt>
                <c:pt idx="1">
                  <c:v>18</c:v>
                </c:pt>
                <c:pt idx="2">
                  <c:v>16</c:v>
                </c:pt>
                <c:pt idx="3">
                  <c:v>18</c:v>
                </c:pt>
                <c:pt idx="4">
                  <c:v>22</c:v>
                </c:pt>
                <c:pt idx="5">
                  <c:v>14</c:v>
                </c:pt>
                <c:pt idx="6">
                  <c:v>23</c:v>
                </c:pt>
                <c:pt idx="7">
                  <c:v>15</c:v>
                </c:pt>
                <c:pt idx="8">
                  <c:v>21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6E-4350-B9D0-204AA6ACE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458224"/>
        <c:axId val="421458552"/>
      </c:barChart>
      <c:catAx>
        <c:axId val="4214582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458552"/>
        <c:crosses val="autoZero"/>
        <c:auto val="1"/>
        <c:lblAlgn val="ctr"/>
        <c:lblOffset val="100"/>
        <c:noMultiLvlLbl val="0"/>
      </c:catAx>
      <c:valAx>
        <c:axId val="4214585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45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Plant growth</a:t>
            </a:r>
            <a:r>
              <a:rPr lang="en-US" baseline="0"/>
              <a:t> under natural and florescent lighting</a:t>
            </a:r>
            <a:endParaRPr lang="en-US"/>
          </a:p>
        </c:rich>
      </c:tx>
      <c:layout>
        <c:manualLayout>
          <c:xMode val="edge"/>
          <c:yMode val="edge"/>
          <c:x val="0.17511882346228461"/>
          <c:y val="5.66037876006010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1427744326077"/>
          <c:y val="0.2572390348796762"/>
          <c:w val="0.77981627296587919"/>
          <c:h val="0.6187601111264601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264976"/>
        <c:axId val="172265368"/>
      </c:barChart>
      <c:catAx>
        <c:axId val="172264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2265368"/>
        <c:crosses val="autoZero"/>
        <c:auto val="1"/>
        <c:lblAlgn val="ctr"/>
        <c:lblOffset val="100"/>
        <c:noMultiLvlLbl val="0"/>
      </c:catAx>
      <c:valAx>
        <c:axId val="172265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/>
                  <a:t># of new leaves/ wk</a:t>
                </a:r>
              </a:p>
            </c:rich>
          </c:tx>
          <c:layout>
            <c:manualLayout>
              <c:xMode val="edge"/>
              <c:yMode val="edge"/>
              <c:x val="4.7939347255506096E-2"/>
              <c:y val="0.26873106243031308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22649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3567"/>
          </a:xfrm>
          <a:prstGeom prst="rect">
            <a:avLst/>
          </a:prstGeom>
        </p:spPr>
        <p:txBody>
          <a:bodyPr vert="horz" lIns="91973" tIns="45986" rIns="91973" bIns="45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3567"/>
          </a:xfrm>
          <a:prstGeom prst="rect">
            <a:avLst/>
          </a:prstGeom>
        </p:spPr>
        <p:txBody>
          <a:bodyPr vert="horz" lIns="91973" tIns="45986" rIns="91973" bIns="45986" rtlCol="0"/>
          <a:lstStyle>
            <a:lvl1pPr algn="r">
              <a:defRPr sz="1200"/>
            </a:lvl1pPr>
          </a:lstStyle>
          <a:p>
            <a:fld id="{576F7E20-2AEF-46B9-826F-400D40F874A9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5685"/>
            <a:ext cx="2971800" cy="463566"/>
          </a:xfrm>
          <a:prstGeom prst="rect">
            <a:avLst/>
          </a:prstGeom>
        </p:spPr>
        <p:txBody>
          <a:bodyPr vert="horz" lIns="91973" tIns="45986" rIns="91973" bIns="45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775685"/>
            <a:ext cx="2971800" cy="463566"/>
          </a:xfrm>
          <a:prstGeom prst="rect">
            <a:avLst/>
          </a:prstGeom>
        </p:spPr>
        <p:txBody>
          <a:bodyPr vert="horz" lIns="91973" tIns="45986" rIns="91973" bIns="45986" rtlCol="0" anchor="b"/>
          <a:lstStyle>
            <a:lvl1pPr algn="r">
              <a:defRPr sz="1200"/>
            </a:lvl1pPr>
          </a:lstStyle>
          <a:p>
            <a:fld id="{2891A281-C9F0-4869-AB42-A18F501B4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92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3567"/>
          </a:xfrm>
          <a:prstGeom prst="rect">
            <a:avLst/>
          </a:prstGeom>
        </p:spPr>
        <p:txBody>
          <a:bodyPr vert="horz" lIns="91973" tIns="45986" rIns="91973" bIns="45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3567"/>
          </a:xfrm>
          <a:prstGeom prst="rect">
            <a:avLst/>
          </a:prstGeom>
        </p:spPr>
        <p:txBody>
          <a:bodyPr vert="horz" lIns="91973" tIns="45986" rIns="91973" bIns="45986" rtlCol="0"/>
          <a:lstStyle>
            <a:lvl1pPr algn="r">
              <a:defRPr sz="1200"/>
            </a:lvl1pPr>
          </a:lstStyle>
          <a:p>
            <a:fld id="{AE936CC4-1918-440E-8CF5-B744F8DC8555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3" tIns="45986" rIns="91973" bIns="45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6390"/>
            <a:ext cx="5486400" cy="3637955"/>
          </a:xfrm>
          <a:prstGeom prst="rect">
            <a:avLst/>
          </a:prstGeom>
        </p:spPr>
        <p:txBody>
          <a:bodyPr vert="horz" lIns="91973" tIns="45986" rIns="91973" bIns="459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5685"/>
            <a:ext cx="2971800" cy="463566"/>
          </a:xfrm>
          <a:prstGeom prst="rect">
            <a:avLst/>
          </a:prstGeom>
        </p:spPr>
        <p:txBody>
          <a:bodyPr vert="horz" lIns="91973" tIns="45986" rIns="91973" bIns="45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5685"/>
            <a:ext cx="2971800" cy="463566"/>
          </a:xfrm>
          <a:prstGeom prst="rect">
            <a:avLst/>
          </a:prstGeom>
        </p:spPr>
        <p:txBody>
          <a:bodyPr vert="horz" lIns="91973" tIns="45986" rIns="91973" bIns="45986" rtlCol="0" anchor="b"/>
          <a:lstStyle>
            <a:lvl1pPr algn="r">
              <a:defRPr sz="1200"/>
            </a:lvl1pPr>
          </a:lstStyle>
          <a:p>
            <a:fld id="{5AE576AC-DD46-4128-9628-E023AA3AB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3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17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55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89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30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70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Nonlinear, observations</a:t>
            </a:r>
            <a:r>
              <a:rPr lang="en-US" baseline="0" dirty="0"/>
              <a:t> often spark numerous questions and multiple hypotheses. Also, the method allows for constant revision based on new observations or results.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44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45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98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47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</a:t>
            </a:r>
            <a:r>
              <a:rPr lang="en-US" baseline="0" dirty="0"/>
              <a:t> of the variables are that which is being tested in an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33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7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37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Falsifiability</a:t>
            </a:r>
            <a:r>
              <a:rPr lang="en-US" baseline="0" dirty="0"/>
              <a:t> </a:t>
            </a:r>
          </a:p>
          <a:p>
            <a:r>
              <a:rPr lang="en-US" baseline="0" dirty="0"/>
              <a:t>Marie Curie: Mother or Radioactivity. First woman to win an Nobel Prize. Won Two</a:t>
            </a:r>
          </a:p>
          <a:p>
            <a:r>
              <a:rPr lang="en-US" baseline="0" dirty="0"/>
              <a:t>On average? Can conclusions be drawn by testing one plant under sunlight and one under florescent light? Large sample size is needed. </a:t>
            </a:r>
          </a:p>
          <a:p>
            <a:r>
              <a:rPr lang="en-US" baseline="0" dirty="0"/>
              <a:t>Null hypothesis: A hypothesis that states a lack of relationship between two factors. </a:t>
            </a:r>
          </a:p>
          <a:p>
            <a:r>
              <a:rPr lang="en-US" baseline="0" dirty="0"/>
              <a:t>	Ex. There is no difference in the coarseness of hair that grows after shaving.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3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Excess</a:t>
            </a:r>
            <a:r>
              <a:rPr lang="en-US" baseline="0" dirty="0"/>
              <a:t> variables: </a:t>
            </a:r>
            <a:r>
              <a:rPr lang="en-US" dirty="0"/>
              <a:t>Different colored</a:t>
            </a:r>
            <a:r>
              <a:rPr lang="en-US" baseline="0" dirty="0"/>
              <a:t> florescent bulbs, different temperature inside and outside, </a:t>
            </a:r>
          </a:p>
          <a:p>
            <a:r>
              <a:rPr lang="en-US" baseline="0" dirty="0"/>
              <a:t>Blind study: experimental subjects are unaware which treatment they are receiving</a:t>
            </a:r>
          </a:p>
          <a:p>
            <a:r>
              <a:rPr lang="en-US" baseline="0" dirty="0"/>
              <a:t>Double-blind study: subjects and researchers are unaware which treatment the subjects are receiving.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87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class to think up</a:t>
            </a:r>
            <a:r>
              <a:rPr lang="en-US" baseline="0" dirty="0"/>
              <a:t> some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10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Proof is something that is now and forever the truth of a theory. Often times in science and biology</a:t>
            </a:r>
            <a:r>
              <a:rPr lang="en-US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8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84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Scientific theories are seen as facts by scientific community.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69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Empirical: knowledge based on experience and observations.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70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50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78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29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Assimilate</a:t>
            </a:r>
            <a:r>
              <a:rPr lang="en-US" baseline="0" dirty="0"/>
              <a:t> = to take in and incorporate into one’s own 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Organisms can take in energy and transform it through a series of chemical reactions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90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Respond to stimuli such as light, moisture or other organisms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46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Internal environment differs from the external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8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Diversity of organisms is the result of evolutionary changes and adaptations that have occurred with a population.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70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69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Humans comprised of 10 trillion</a:t>
            </a:r>
            <a:r>
              <a:rPr lang="en-US" baseline="0" dirty="0"/>
              <a:t> cells </a:t>
            </a:r>
          </a:p>
          <a:p>
            <a:r>
              <a:rPr lang="en-US" baseline="0" dirty="0"/>
              <a:t>Amoeba is a single celled organism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76AC-DD46-4128-9628-E023AA3AB3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0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B2D950F4-D936-4272-A038-A210C9C5BAF0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93A8BE5E-17ED-4647-ACAB-711EF05531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50F4-D936-4272-A038-A210C9C5BAF0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BE5E-17ED-4647-ACAB-711EF0553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50F4-D936-4272-A038-A210C9C5BAF0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BE5E-17ED-4647-ACAB-711EF05531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50F4-D936-4272-A038-A210C9C5BAF0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BE5E-17ED-4647-ACAB-711EF05531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B2D950F4-D936-4272-A038-A210C9C5BAF0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93A8BE5E-17ED-4647-ACAB-711EF05531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50F4-D936-4272-A038-A210C9C5BAF0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BE5E-17ED-4647-ACAB-711EF05531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50F4-D936-4272-A038-A210C9C5BAF0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BE5E-17ED-4647-ACAB-711EF05531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50F4-D936-4272-A038-A210C9C5BAF0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BE5E-17ED-4647-ACAB-711EF05531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50F4-D936-4272-A038-A210C9C5BAF0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BE5E-17ED-4647-ACAB-711EF05531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50F4-D936-4272-A038-A210C9C5BAF0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BE5E-17ED-4647-ACAB-711EF05531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50F4-D936-4272-A038-A210C9C5BAF0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BE5E-17ED-4647-ACAB-711EF05531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D950F4-D936-4272-A038-A210C9C5BAF0}" type="datetimeFigureOut">
              <a:rPr lang="en-US" smtClean="0"/>
              <a:pPr/>
              <a:t>9/9/2017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A8BE5E-17ED-4647-ACAB-711EF05531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3810000"/>
            <a:ext cx="7924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Biology 1</a:t>
            </a:r>
            <a:br>
              <a:rPr lang="en-US" dirty="0"/>
            </a:br>
            <a:r>
              <a:rPr lang="en-US" dirty="0"/>
              <a:t>with Tyler </a:t>
            </a:r>
            <a:r>
              <a:rPr lang="en-US" dirty="0" err="1"/>
              <a:t>Flisik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Spring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01087"/>
            <a:ext cx="1066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2400" dirty="0"/>
              <a:t>"The universe is full of magical things patiently waiting for our wits to grow sharper." - Eden Phillpotts</a:t>
            </a:r>
          </a:p>
          <a:p>
            <a:pPr algn="ctr"/>
            <a:endParaRPr lang="en-US" sz="3200" dirty="0"/>
          </a:p>
          <a:p>
            <a:pPr algn="ctr"/>
            <a:r>
              <a:rPr lang="en-US" sz="2400" dirty="0"/>
              <a:t>"All of science is nothing more than the refinement of everyday thinking." </a:t>
            </a:r>
          </a:p>
          <a:p>
            <a:pPr algn="ctr"/>
            <a:r>
              <a:rPr lang="en-US" sz="2400" dirty="0"/>
              <a:t>- Einstein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511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virtualmedicalcentre.com/uploads/VMC/TreatmentImages/2437_dna_450_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9522" y="1336288"/>
            <a:ext cx="5715000" cy="48011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5029200" cy="4709160"/>
          </a:xfrm>
        </p:spPr>
        <p:txBody>
          <a:bodyPr>
            <a:normAutofit/>
          </a:bodyPr>
          <a:lstStyle/>
          <a:p>
            <a:r>
              <a:rPr lang="en-US" sz="2800" dirty="0"/>
              <a:t>Living organisms contain DNA</a:t>
            </a:r>
          </a:p>
          <a:p>
            <a:pPr lvl="1"/>
            <a:r>
              <a:rPr lang="en-US" sz="2500" dirty="0"/>
              <a:t>Inherited information base that codes for </a:t>
            </a:r>
            <a:r>
              <a:rPr lang="en-US" sz="2500" i="1" dirty="0"/>
              <a:t>everything</a:t>
            </a:r>
            <a:r>
              <a:rPr lang="en-US" sz="2500" dirty="0"/>
              <a:t>!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Characteristics</a:t>
            </a:r>
            <a:r>
              <a:rPr lang="en-US" sz="4000" dirty="0"/>
              <a:t>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Living organisms are highly organized compared to inanimate objects</a:t>
            </a:r>
          </a:p>
        </p:txBody>
      </p:sp>
      <p:pic>
        <p:nvPicPr>
          <p:cNvPr id="4" name="Picture 5" descr="01_02ax5OrderCollage_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1" y="1980171"/>
            <a:ext cx="6321530" cy="424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Living organisms grow and develop</a:t>
            </a:r>
          </a:p>
        </p:txBody>
      </p:sp>
      <p:pic>
        <p:nvPicPr>
          <p:cNvPr id="5" name="Picture 4" descr="01_02fx5DevelopmentColl_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057400"/>
            <a:ext cx="613410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Hierarchy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0019" y="1166917"/>
            <a:ext cx="8610600" cy="68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Life is organized and studied at many different levels </a:t>
            </a:r>
          </a:p>
        </p:txBody>
      </p:sp>
      <p:pic>
        <p:nvPicPr>
          <p:cNvPr id="6146" name="Picture 2" descr="C:\Users\username\Desktop\Mt SAC Bio 1\Mastering Biology lectures\Chapter art and photos\01_Labeled_Art_and_Photos\01_05Figure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319" y="3213181"/>
            <a:ext cx="9144000" cy="20153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2514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Molecular biology</a:t>
            </a: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1905000" y="3037820"/>
            <a:ext cx="342900" cy="31498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2247900" y="3037820"/>
            <a:ext cx="342900" cy="31498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01992" y="5343359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Ecology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3773" y="2664024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Neurobiology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2511" y="2868416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Immunology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7148" y="293294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Genetics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9376" y="498127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Microbiology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5029201"/>
            <a:ext cx="1447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Biochemistry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59028" y="267457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Population and community biology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62329" y="2531784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Conservation biology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75054" y="518308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Anatomy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26152" y="5160099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Cellular biology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62329" y="5288998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Biogeography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67556" y="2796398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Organismal biology</a:t>
            </a:r>
          </a:p>
        </p:txBody>
      </p:sp>
      <p:cxnSp>
        <p:nvCxnSpPr>
          <p:cNvPr id="26" name="Straight Arrow Connector 25"/>
          <p:cNvCxnSpPr>
            <a:stCxn id="17" idx="0"/>
          </p:cNvCxnSpPr>
          <p:nvPr/>
        </p:nvCxnSpPr>
        <p:spPr>
          <a:xfrm flipV="1">
            <a:off x="2247900" y="4572000"/>
            <a:ext cx="114300" cy="45720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0"/>
          </p:cNvCxnSpPr>
          <p:nvPr/>
        </p:nvCxnSpPr>
        <p:spPr>
          <a:xfrm flipH="1" flipV="1">
            <a:off x="2133600" y="4572000"/>
            <a:ext cx="114300" cy="45720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0"/>
          </p:cNvCxnSpPr>
          <p:nvPr/>
        </p:nvCxnSpPr>
        <p:spPr>
          <a:xfrm flipH="1" flipV="1">
            <a:off x="3496576" y="4524077"/>
            <a:ext cx="152400" cy="45720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0"/>
          </p:cNvCxnSpPr>
          <p:nvPr/>
        </p:nvCxnSpPr>
        <p:spPr>
          <a:xfrm flipV="1">
            <a:off x="3648976" y="4524077"/>
            <a:ext cx="228600" cy="45720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</p:cNvCxnSpPr>
          <p:nvPr/>
        </p:nvCxnSpPr>
        <p:spPr>
          <a:xfrm flipH="1">
            <a:off x="4139467" y="2971800"/>
            <a:ext cx="222006" cy="32502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361474" y="2979549"/>
            <a:ext cx="208573" cy="30002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448301" y="3155269"/>
            <a:ext cx="38589" cy="32870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2"/>
          </p:cNvCxnSpPr>
          <p:nvPr/>
        </p:nvCxnSpPr>
        <p:spPr>
          <a:xfrm flipH="1">
            <a:off x="3276600" y="3240725"/>
            <a:ext cx="33948" cy="30777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020574" y="4512355"/>
            <a:ext cx="275827" cy="82462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2"/>
          </p:cNvCxnSpPr>
          <p:nvPr/>
        </p:nvCxnSpPr>
        <p:spPr>
          <a:xfrm flipH="1">
            <a:off x="9579709" y="3055004"/>
            <a:ext cx="330321" cy="34594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9910152" y="3059797"/>
            <a:ext cx="342900" cy="31498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0363200" y="4375369"/>
            <a:ext cx="228600" cy="86532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718224" y="3237070"/>
            <a:ext cx="264074" cy="27670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87983" y="3237070"/>
            <a:ext cx="291858" cy="26848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9744868" y="4550164"/>
            <a:ext cx="165160" cy="670735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7346586" y="4690888"/>
            <a:ext cx="23419" cy="598605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741555" y="528999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Botany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733949" y="197192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Marine biology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920503" y="2386736"/>
            <a:ext cx="1308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Epidemiology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615814" y="5288997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Zoology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164022" y="5813444"/>
            <a:ext cx="1587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Developmental biology</a:t>
            </a:r>
          </a:p>
        </p:txBody>
      </p:sp>
      <p:sp>
        <p:nvSpPr>
          <p:cNvPr id="6159" name="Right Brace 6158"/>
          <p:cNvSpPr/>
          <p:nvPr/>
        </p:nvSpPr>
        <p:spPr>
          <a:xfrm rot="5400000">
            <a:off x="4624828" y="4504994"/>
            <a:ext cx="309589" cy="1160824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Brace 92"/>
          <p:cNvSpPr/>
          <p:nvPr/>
        </p:nvSpPr>
        <p:spPr>
          <a:xfrm rot="5400000">
            <a:off x="8025842" y="4661944"/>
            <a:ext cx="164510" cy="1160824"/>
          </a:xfrm>
          <a:prstGeom prst="rightBrace">
            <a:avLst>
              <a:gd name="adj1" fmla="val 8333"/>
              <a:gd name="adj2" fmla="val 50885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Brace 93"/>
          <p:cNvSpPr/>
          <p:nvPr/>
        </p:nvSpPr>
        <p:spPr>
          <a:xfrm rot="5400000">
            <a:off x="5802883" y="4011718"/>
            <a:ext cx="309589" cy="3337696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Brace 95"/>
          <p:cNvSpPr/>
          <p:nvPr/>
        </p:nvSpPr>
        <p:spPr>
          <a:xfrm rot="5400000">
            <a:off x="6305525" y="4348376"/>
            <a:ext cx="309589" cy="1536921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Brace 96"/>
          <p:cNvSpPr/>
          <p:nvPr/>
        </p:nvSpPr>
        <p:spPr>
          <a:xfrm rot="16200000">
            <a:off x="8598776" y="2581174"/>
            <a:ext cx="251546" cy="1290559"/>
          </a:xfrm>
          <a:prstGeom prst="rightBrace">
            <a:avLst>
              <a:gd name="adj1" fmla="val 8333"/>
              <a:gd name="adj2" fmla="val 34874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ight Brace 98"/>
          <p:cNvSpPr/>
          <p:nvPr/>
        </p:nvSpPr>
        <p:spPr>
          <a:xfrm rot="16200000">
            <a:off x="8244948" y="1624349"/>
            <a:ext cx="251546" cy="1951608"/>
          </a:xfrm>
          <a:prstGeom prst="rightBrace">
            <a:avLst>
              <a:gd name="adj1" fmla="val 0"/>
              <a:gd name="adj2" fmla="val 44876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Brace 101"/>
          <p:cNvSpPr/>
          <p:nvPr/>
        </p:nvSpPr>
        <p:spPr>
          <a:xfrm rot="16200000">
            <a:off x="6534356" y="1630064"/>
            <a:ext cx="251546" cy="2395891"/>
          </a:xfrm>
          <a:prstGeom prst="rightBrace">
            <a:avLst>
              <a:gd name="adj1" fmla="val 0"/>
              <a:gd name="adj2" fmla="val 44876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3630789" y="3226453"/>
            <a:ext cx="238590" cy="33029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How does one do the </a:t>
            </a:r>
            <a:r>
              <a:rPr lang="en-US" sz="4400" i="1" dirty="0"/>
              <a:t>science</a:t>
            </a:r>
            <a:r>
              <a:rPr lang="en-US" sz="4400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11277600" cy="4937760"/>
          </a:xfrm>
        </p:spPr>
        <p:txBody>
          <a:bodyPr>
            <a:normAutofit lnSpcReduction="10000"/>
          </a:bodyPr>
          <a:lstStyle/>
          <a:p>
            <a:pPr marL="566738" indent="0">
              <a:buNone/>
            </a:pPr>
            <a:r>
              <a:rPr lang="en-US" sz="2800" dirty="0"/>
              <a:t>Scientists from a variety of disciplines are unified by their approach to understanding the unknown. </a:t>
            </a:r>
          </a:p>
          <a:p>
            <a:pPr algn="ctr">
              <a:buNone/>
            </a:pPr>
            <a:endParaRPr lang="en-US" dirty="0"/>
          </a:p>
          <a:p>
            <a:pPr>
              <a:buNone/>
            </a:pPr>
            <a:r>
              <a:rPr lang="en-US" sz="3000" b="1" dirty="0"/>
              <a:t>Scientific method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_____________ = What’s happening?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Questions = What do we want to know?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Formulate ___________ = Our proposed explanation for the unknown phenomena.               Must be testable!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Methods/ Experimentation = Testing our hypothesis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Results and Conclusions = What did we discover? Does it support or refute our hypothesis?</a:t>
            </a:r>
          </a:p>
          <a:p>
            <a:pPr marL="0" indent="0">
              <a:spcAft>
                <a:spcPts val="600"/>
              </a:spcAft>
              <a:buNone/>
            </a:pPr>
            <a:endParaRPr lang="en-US" sz="2200" dirty="0"/>
          </a:p>
          <a:p>
            <a:pPr>
              <a:spcAft>
                <a:spcPts val="600"/>
              </a:spcAft>
              <a:buNone/>
            </a:pPr>
            <a:endParaRPr lang="en-US" sz="2200" dirty="0"/>
          </a:p>
          <a:p>
            <a:endParaRPr lang="en-US" dirty="0"/>
          </a:p>
          <a:p>
            <a:pPr marL="547688" lvl="1" indent="-27305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Famous example of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9601200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Louis Pasteur 1860’s</a:t>
            </a:r>
          </a:p>
          <a:p>
            <a:r>
              <a:rPr lang="en-US" sz="2800" dirty="0"/>
              <a:t>Can life be created spontaneously? </a:t>
            </a:r>
          </a:p>
        </p:txBody>
      </p:sp>
      <p:pic>
        <p:nvPicPr>
          <p:cNvPr id="1027" name="Picture 3" descr="C:\Users\username\Desktop\Mt SAC Bio 1\Mastering Biology lectures\Chapter art and photos\01_Labeled_Art_and_Photos\01_04Figure01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90800"/>
            <a:ext cx="10188033" cy="3596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Make a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9601200" cy="2133600"/>
          </a:xfrm>
        </p:spPr>
        <p:txBody>
          <a:bodyPr>
            <a:normAutofit/>
          </a:bodyPr>
          <a:lstStyle/>
          <a:p>
            <a:r>
              <a:rPr lang="en-US" sz="2800" dirty="0"/>
              <a:t>Formulate a __________ hypothesis </a:t>
            </a:r>
          </a:p>
        </p:txBody>
      </p:sp>
      <p:pic>
        <p:nvPicPr>
          <p:cNvPr id="2050" name="Picture 2" descr="C:\Users\username\Desktop\Mt SAC Bio 1\Mastering Biology lectures\Chapter art and photos\01_Labeled_Art_and_Photos\01_04Figure02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067" y="2895600"/>
            <a:ext cx="11353800" cy="3039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Experimentation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11582400" cy="1143000"/>
          </a:xfrm>
        </p:spPr>
        <p:txBody>
          <a:bodyPr/>
          <a:lstStyle/>
          <a:p>
            <a:r>
              <a:rPr lang="en-US" dirty="0"/>
              <a:t>Design an experiment that tests your hypothesis while minimizing other variables.</a:t>
            </a:r>
          </a:p>
        </p:txBody>
      </p:sp>
      <p:pic>
        <p:nvPicPr>
          <p:cNvPr id="3074" name="Picture 2" descr="C:\Users\username\Desktop\Mt SAC Bio 1\Mastering Biology lectures\Chapter art and photos\01_Labeled_Art_and_Photos\01_04Figure03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133600"/>
            <a:ext cx="7467600" cy="4196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11811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“Without speculation, there is no good and original observation” – Charles Darwin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77679"/>
            <a:ext cx="90678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Observation</a:t>
            </a:r>
          </a:p>
          <a:p>
            <a:pPr lvl="1"/>
            <a:r>
              <a:rPr lang="en-US" sz="2800" dirty="0"/>
              <a:t>Carefully review the unknown </a:t>
            </a:r>
          </a:p>
          <a:p>
            <a:pPr lvl="1"/>
            <a:r>
              <a:rPr lang="en-US" sz="2800" dirty="0"/>
              <a:t>Understand the variables influencing the unknown</a:t>
            </a:r>
          </a:p>
          <a:p>
            <a:pPr lvl="2"/>
            <a:r>
              <a:rPr lang="en-US" sz="2800" b="1" u="sng" dirty="0"/>
              <a:t>__________</a:t>
            </a:r>
            <a:r>
              <a:rPr lang="en-US" sz="2800" dirty="0"/>
              <a:t>: an adjustable condition in an experiment</a:t>
            </a:r>
          </a:p>
          <a:p>
            <a:pPr lvl="3"/>
            <a:r>
              <a:rPr lang="en-US" sz="2400" dirty="0"/>
              <a:t>Variables can be biotic or abiotic</a:t>
            </a:r>
          </a:p>
          <a:p>
            <a:pPr lvl="4"/>
            <a:r>
              <a:rPr lang="en-US" sz="2200" b="1" dirty="0"/>
              <a:t>Abiotic variables</a:t>
            </a:r>
            <a:r>
              <a:rPr lang="en-US" sz="2200" dirty="0"/>
              <a:t>: temperature, lighting, precipitation, timing</a:t>
            </a:r>
          </a:p>
          <a:p>
            <a:pPr lvl="4"/>
            <a:r>
              <a:rPr lang="en-US" sz="2200" b="1" dirty="0"/>
              <a:t>Biotic variables</a:t>
            </a:r>
            <a:r>
              <a:rPr lang="en-US" sz="2200" dirty="0"/>
              <a:t>: interaction with other organisms,  chemical processes</a:t>
            </a:r>
          </a:p>
          <a:p>
            <a:pPr lvl="3"/>
            <a:endParaRPr lang="en-US" sz="2400" dirty="0"/>
          </a:p>
          <a:p>
            <a:pPr lvl="1"/>
            <a:r>
              <a:rPr lang="en-US" sz="2800" dirty="0"/>
              <a:t>Example experiment: Observation </a:t>
            </a:r>
          </a:p>
          <a:p>
            <a:pPr lvl="2"/>
            <a:r>
              <a:rPr lang="en-US" sz="2800" dirty="0"/>
              <a:t>Indoor plants = florescent lighting </a:t>
            </a:r>
          </a:p>
          <a:p>
            <a:pPr lvl="2"/>
            <a:r>
              <a:rPr lang="en-US" sz="2800" dirty="0"/>
              <a:t>Outdoor plants = sunlight</a:t>
            </a:r>
          </a:p>
          <a:p>
            <a:pPr lvl="3"/>
            <a:r>
              <a:rPr lang="en-US" sz="2400" dirty="0"/>
              <a:t>Spectrum of light </a:t>
            </a:r>
          </a:p>
        </p:txBody>
      </p:sp>
      <p:pic>
        <p:nvPicPr>
          <p:cNvPr id="12290" name="Picture 2" descr="https://encrypted-tbn3.gstatic.com/images?q=tbn:ANd9GcRmJxXMb0sMTekai539AxAH3fqxNWV4zz7GW54DRK86BUvZaeD_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4191000"/>
            <a:ext cx="763726" cy="1447800"/>
          </a:xfrm>
          <a:prstGeom prst="rect">
            <a:avLst/>
          </a:prstGeom>
          <a:noFill/>
        </p:spPr>
      </p:pic>
      <p:pic>
        <p:nvPicPr>
          <p:cNvPr id="12292" name="Picture 4" descr="http://t2.gstatic.com/images?q=tbn:ANd9GcTeukWqhI5Bs7uZv-BQ-KXb1YLQakYMR8g78cW3mnjuq3BsooIc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35127" y="4191000"/>
            <a:ext cx="1295400" cy="1295400"/>
          </a:xfrm>
          <a:prstGeom prst="rect">
            <a:avLst/>
          </a:prstGeom>
          <a:noFill/>
        </p:spPr>
      </p:pic>
      <p:pic>
        <p:nvPicPr>
          <p:cNvPr id="7" name="Picture 2" descr="http://vivariumguide.com/wp-content/uploads/2013/01/Lemon-button-fern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1264" y="4665276"/>
            <a:ext cx="1375458" cy="1565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15824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Questions</a:t>
            </a:r>
          </a:p>
          <a:p>
            <a:pPr lvl="1"/>
            <a:r>
              <a:rPr lang="en-US" sz="2800" dirty="0"/>
              <a:t>What do you want to understand about the unknown?</a:t>
            </a:r>
          </a:p>
          <a:p>
            <a:pPr lvl="1"/>
            <a:r>
              <a:rPr lang="en-US" sz="2800" dirty="0"/>
              <a:t>Can you test for the unknown? </a:t>
            </a:r>
          </a:p>
          <a:p>
            <a:pPr lvl="1"/>
            <a:r>
              <a:rPr lang="en-US" sz="2800" dirty="0"/>
              <a:t>What are the variables?</a:t>
            </a:r>
          </a:p>
          <a:p>
            <a:pPr lvl="1"/>
            <a:r>
              <a:rPr lang="en-US" sz="2800" dirty="0"/>
              <a:t>What do we already know about the unknown? </a:t>
            </a:r>
          </a:p>
          <a:p>
            <a:pPr lvl="2"/>
            <a:r>
              <a:rPr lang="en-US" sz="2400" dirty="0"/>
              <a:t>Literature search 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Example experiment: Question</a:t>
            </a:r>
          </a:p>
          <a:p>
            <a:r>
              <a:rPr lang="en-US" sz="2800" dirty="0"/>
              <a:t>Do plants grow better under florescent lighting or natural lighting (sunlight)?</a:t>
            </a:r>
          </a:p>
          <a:p>
            <a:pPr lvl="2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31" y="1355643"/>
            <a:ext cx="3825043" cy="2378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Who is Tyler Flisik?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50928"/>
            <a:ext cx="3448742" cy="23086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74" y="3898026"/>
            <a:ext cx="3606800" cy="2414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28" y="1268265"/>
            <a:ext cx="2286000" cy="3048000"/>
          </a:xfrm>
          <a:prstGeom prst="rect">
            <a:avLst/>
          </a:prstGeom>
        </p:spPr>
      </p:pic>
      <p:pic>
        <p:nvPicPr>
          <p:cNvPr id="1026" name="Picture 2" descr="https://encrypted-tbn2.gstatic.com/images?q=tbn:ANd9GcSkA_sQrLurejo1kdB14q9-jq6jvHCH8EwkEh5Qkx_dCS-hLa7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04" y="4513087"/>
            <a:ext cx="2175496" cy="162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00" y="1268265"/>
            <a:ext cx="3478759" cy="259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44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942975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00" dirty="0"/>
              <a:t>Formulate a hypothesis</a:t>
            </a:r>
          </a:p>
          <a:p>
            <a:r>
              <a:rPr lang="en-US" sz="2800" dirty="0"/>
              <a:t>Be specific. Fully address the question. </a:t>
            </a:r>
          </a:p>
          <a:p>
            <a:r>
              <a:rPr lang="en-US" sz="2800" dirty="0"/>
              <a:t>Is the hypothesis testable?</a:t>
            </a:r>
          </a:p>
          <a:p>
            <a:r>
              <a:rPr lang="en-US" sz="2800" dirty="0"/>
              <a:t>Is the hypothesis falsifiable? </a:t>
            </a:r>
          </a:p>
          <a:p>
            <a:pPr lvl="1"/>
            <a:r>
              <a:rPr lang="en-US" sz="2800" b="1" u="sng" dirty="0"/>
              <a:t>____________</a:t>
            </a:r>
            <a:r>
              <a:rPr lang="en-US" sz="2800" dirty="0"/>
              <a:t>: the potential to be proven false</a:t>
            </a:r>
            <a:r>
              <a:rPr lang="en-US" sz="2400" dirty="0"/>
              <a:t>. </a:t>
            </a:r>
          </a:p>
          <a:p>
            <a:pPr lvl="1"/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800" dirty="0"/>
              <a:t>Example experiment: Hypothesis</a:t>
            </a:r>
          </a:p>
          <a:p>
            <a:r>
              <a:rPr lang="en-US" dirty="0"/>
              <a:t>Hypo1: The plant will grow better under sunlight. </a:t>
            </a:r>
          </a:p>
          <a:p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Hypo 2: On average, the lemon button fern (</a:t>
            </a:r>
            <a:r>
              <a:rPr lang="en-US" i="1" dirty="0" err="1"/>
              <a:t>Nephrolepis</a:t>
            </a:r>
            <a:r>
              <a:rPr lang="en-US" i="1" dirty="0"/>
              <a:t> </a:t>
            </a:r>
            <a:r>
              <a:rPr lang="en-US" i="1" dirty="0" err="1"/>
              <a:t>cordifolia</a:t>
            </a:r>
            <a:r>
              <a:rPr lang="en-US" dirty="0"/>
              <a:t>) will grow more new leaves under natural light, than under florescent light,  when all other variables are held constant.</a:t>
            </a:r>
          </a:p>
          <a:p>
            <a:pPr marL="27432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/>
          </a:p>
          <a:p>
            <a:pPr lvl="1">
              <a:buNone/>
            </a:pPr>
            <a:endParaRPr lang="en-US" sz="2400" dirty="0"/>
          </a:p>
        </p:txBody>
      </p:sp>
      <p:pic>
        <p:nvPicPr>
          <p:cNvPr id="10242" name="Picture 2" descr="http://vivariumguide.com/wp-content/uploads/2013/01/Lemon-button-fer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0200" y="1524000"/>
            <a:ext cx="2276434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188893"/>
            <a:ext cx="944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“No great discovery was made without a bold guess”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-Marie Curie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200" dirty="0"/>
              <a:t>Experimental design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Experiments should be designed to test </a:t>
            </a:r>
            <a:r>
              <a:rPr lang="en-US" sz="2800" u="sng" dirty="0"/>
              <a:t>one</a:t>
            </a:r>
            <a:r>
              <a:rPr lang="en-US" sz="2800" dirty="0"/>
              <a:t> question at a time. 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Design experiments to reduce the number of variables</a:t>
            </a:r>
          </a:p>
          <a:p>
            <a:pPr lvl="2">
              <a:spcBef>
                <a:spcPts val="0"/>
              </a:spcBef>
            </a:pPr>
            <a:r>
              <a:rPr lang="en-US" sz="2400" dirty="0"/>
              <a:t>Excess variables compound the results</a:t>
            </a:r>
            <a:endParaRPr lang="en-US" sz="14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2800" dirty="0"/>
              <a:t>Experimental ________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Used for comparison</a:t>
            </a:r>
            <a:endParaRPr lang="en-US" sz="14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2800" u="sng" dirty="0"/>
              <a:t>Sample size</a:t>
            </a:r>
            <a:r>
              <a:rPr lang="en-US" sz="2800" dirty="0"/>
              <a:t>!!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Take an average of multiple trials (</a:t>
            </a:r>
            <a:r>
              <a:rPr lang="en-US" sz="2000" dirty="0"/>
              <a:t> “on average”)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2800" dirty="0"/>
              <a:t>Repeatability!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Experiments should be able to be replicated by other scientists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 lvl="3">
              <a:spcBef>
                <a:spcPts val="0"/>
              </a:spcBef>
            </a:pPr>
            <a:endParaRPr lang="en-US" sz="2000" dirty="0"/>
          </a:p>
          <a:p>
            <a:pPr lvl="3"/>
            <a:endParaRPr lang="en-US" sz="2000" dirty="0"/>
          </a:p>
          <a:p>
            <a:pPr lvl="2"/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4865"/>
            <a:ext cx="109728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Scientific Method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8005" y="1295400"/>
            <a:ext cx="6508595" cy="49377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Example experiment: Experimental Design</a:t>
            </a:r>
          </a:p>
          <a:p>
            <a:r>
              <a:rPr lang="en-US" dirty="0"/>
              <a:t>How are we going to test for growth?</a:t>
            </a:r>
          </a:p>
          <a:p>
            <a:pPr lvl="1"/>
            <a:r>
              <a:rPr lang="en-US" dirty="0"/>
              <a:t>Plant height, number of new leaves or flowers</a:t>
            </a:r>
          </a:p>
          <a:p>
            <a:r>
              <a:rPr lang="en-US" dirty="0"/>
              <a:t>What are our variables? </a:t>
            </a:r>
          </a:p>
          <a:p>
            <a:pPr lvl="1"/>
            <a:r>
              <a:rPr lang="en-US" dirty="0"/>
              <a:t>Abiotic: ___________________________</a:t>
            </a:r>
          </a:p>
          <a:p>
            <a:pPr lvl="1"/>
            <a:r>
              <a:rPr lang="en-US" dirty="0"/>
              <a:t>Biotic: ____________________________</a:t>
            </a:r>
          </a:p>
          <a:p>
            <a:r>
              <a:rPr lang="en-US" dirty="0"/>
              <a:t>Sample size?</a:t>
            </a:r>
          </a:p>
          <a:p>
            <a:r>
              <a:rPr lang="en-US" dirty="0"/>
              <a:t>Final design: </a:t>
            </a:r>
          </a:p>
          <a:p>
            <a:pPr lvl="1"/>
            <a:r>
              <a:rPr lang="en-US" dirty="0"/>
              <a:t>10 lemon button fern plants under each type of light</a:t>
            </a:r>
          </a:p>
          <a:p>
            <a:pPr lvl="1"/>
            <a:r>
              <a:rPr lang="en-US" dirty="0"/>
              <a:t>Same amount water</a:t>
            </a:r>
          </a:p>
          <a:p>
            <a:pPr lvl="1"/>
            <a:r>
              <a:rPr lang="en-US" dirty="0"/>
              <a:t>Same temperature</a:t>
            </a:r>
          </a:p>
          <a:p>
            <a:pPr lvl="1"/>
            <a:r>
              <a:rPr lang="en-US" dirty="0"/>
              <a:t>Light 12 hrs, Dark 12 hrs</a:t>
            </a:r>
          </a:p>
          <a:p>
            <a:pPr lvl="1"/>
            <a:r>
              <a:rPr lang="en-US" dirty="0"/>
              <a:t># of leaves counted once a week for six months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vivariumguide.com/wp-content/uploads/2013/01/Lemon-button-fern-2.jpg">
            <a:extLst>
              <a:ext uri="{FF2B5EF4-FFF2-40B4-BE49-F238E27FC236}">
                <a16:creationId xmlns:a16="http://schemas.microsoft.com/office/drawing/2014/main" id="{C9CBC03B-B9EB-4BB4-AA28-34D2D056F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8950" y="1352943"/>
            <a:ext cx="1004309" cy="1143000"/>
          </a:xfrm>
          <a:prstGeom prst="rect">
            <a:avLst/>
          </a:prstGeom>
          <a:noFill/>
        </p:spPr>
      </p:pic>
      <p:pic>
        <p:nvPicPr>
          <p:cNvPr id="5" name="Picture 2" descr="http://vivariumguide.com/wp-content/uploads/2013/01/Lemon-button-fern-2.jpg">
            <a:extLst>
              <a:ext uri="{FF2B5EF4-FFF2-40B4-BE49-F238E27FC236}">
                <a16:creationId xmlns:a16="http://schemas.microsoft.com/office/drawing/2014/main" id="{CC2C16F7-50A1-492E-A45A-1358F029D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4367" y="1352943"/>
            <a:ext cx="1004309" cy="1143000"/>
          </a:xfrm>
          <a:prstGeom prst="rect">
            <a:avLst/>
          </a:prstGeom>
          <a:noFill/>
        </p:spPr>
      </p:pic>
      <p:pic>
        <p:nvPicPr>
          <p:cNvPr id="6" name="Picture 2" descr="http://vivariumguide.com/wp-content/uploads/2013/01/Lemon-button-fern-2.jpg">
            <a:extLst>
              <a:ext uri="{FF2B5EF4-FFF2-40B4-BE49-F238E27FC236}">
                <a16:creationId xmlns:a16="http://schemas.microsoft.com/office/drawing/2014/main" id="{D61817DF-1C9B-4990-8EE1-F4BB8576A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6058" y="2461839"/>
            <a:ext cx="1004309" cy="1143000"/>
          </a:xfrm>
          <a:prstGeom prst="rect">
            <a:avLst/>
          </a:prstGeom>
          <a:noFill/>
        </p:spPr>
      </p:pic>
      <p:pic>
        <p:nvPicPr>
          <p:cNvPr id="7" name="Picture 2" descr="http://vivariumguide.com/wp-content/uploads/2013/01/Lemon-button-fern-2.jpg">
            <a:extLst>
              <a:ext uri="{FF2B5EF4-FFF2-40B4-BE49-F238E27FC236}">
                <a16:creationId xmlns:a16="http://schemas.microsoft.com/office/drawing/2014/main" id="{77F1BEB0-D096-4456-B45D-A3133B1D7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2235" y="2446042"/>
            <a:ext cx="1004309" cy="1143000"/>
          </a:xfrm>
          <a:prstGeom prst="rect">
            <a:avLst/>
          </a:prstGeom>
          <a:noFill/>
        </p:spPr>
      </p:pic>
      <p:pic>
        <p:nvPicPr>
          <p:cNvPr id="8" name="Picture 2" descr="http://vivariumguide.com/wp-content/uploads/2013/01/Lemon-button-fern-2.jpg">
            <a:extLst>
              <a:ext uri="{FF2B5EF4-FFF2-40B4-BE49-F238E27FC236}">
                <a16:creationId xmlns:a16="http://schemas.microsoft.com/office/drawing/2014/main" id="{1F8015C6-DF72-4F9A-84EC-9794A4CC1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8114" y="1337146"/>
            <a:ext cx="1004309" cy="1143000"/>
          </a:xfrm>
          <a:prstGeom prst="rect">
            <a:avLst/>
          </a:prstGeom>
          <a:noFill/>
        </p:spPr>
      </p:pic>
      <p:pic>
        <p:nvPicPr>
          <p:cNvPr id="9" name="Picture 2" descr="http://vivariumguide.com/wp-content/uploads/2013/01/Lemon-button-fern-2.jpg">
            <a:extLst>
              <a:ext uri="{FF2B5EF4-FFF2-40B4-BE49-F238E27FC236}">
                <a16:creationId xmlns:a16="http://schemas.microsoft.com/office/drawing/2014/main" id="{F69A8E65-E680-40E4-9D20-25F0520FB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7466" y="1337146"/>
            <a:ext cx="1004309" cy="1143000"/>
          </a:xfrm>
          <a:prstGeom prst="rect">
            <a:avLst/>
          </a:prstGeom>
          <a:noFill/>
        </p:spPr>
      </p:pic>
      <p:pic>
        <p:nvPicPr>
          <p:cNvPr id="10" name="Picture 2" descr="http://vivariumguide.com/wp-content/uploads/2013/01/Lemon-button-fern-2.jpg">
            <a:extLst>
              <a:ext uri="{FF2B5EF4-FFF2-40B4-BE49-F238E27FC236}">
                <a16:creationId xmlns:a16="http://schemas.microsoft.com/office/drawing/2014/main" id="{14678795-C6DC-47F4-AE41-51FF72BAD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1035" y="1319561"/>
            <a:ext cx="1004309" cy="1143000"/>
          </a:xfrm>
          <a:prstGeom prst="rect">
            <a:avLst/>
          </a:prstGeom>
          <a:noFill/>
        </p:spPr>
      </p:pic>
      <p:pic>
        <p:nvPicPr>
          <p:cNvPr id="11" name="Picture 2" descr="http://vivariumguide.com/wp-content/uploads/2013/01/Lemon-button-fern-2.jpg">
            <a:extLst>
              <a:ext uri="{FF2B5EF4-FFF2-40B4-BE49-F238E27FC236}">
                <a16:creationId xmlns:a16="http://schemas.microsoft.com/office/drawing/2014/main" id="{642AD72D-21A8-4930-9419-0BC0F74BE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74650" y="2461839"/>
            <a:ext cx="1004309" cy="1143000"/>
          </a:xfrm>
          <a:prstGeom prst="rect">
            <a:avLst/>
          </a:prstGeom>
          <a:noFill/>
        </p:spPr>
      </p:pic>
      <p:pic>
        <p:nvPicPr>
          <p:cNvPr id="12" name="Picture 2" descr="http://vivariumguide.com/wp-content/uploads/2013/01/Lemon-button-fern-2.jpg">
            <a:extLst>
              <a:ext uri="{FF2B5EF4-FFF2-40B4-BE49-F238E27FC236}">
                <a16:creationId xmlns:a16="http://schemas.microsoft.com/office/drawing/2014/main" id="{0EC0B564-3CD2-4265-85DD-5118E2D2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5618" y="2441257"/>
            <a:ext cx="1004309" cy="1143000"/>
          </a:xfrm>
          <a:prstGeom prst="rect">
            <a:avLst/>
          </a:prstGeom>
          <a:noFill/>
        </p:spPr>
      </p:pic>
      <p:pic>
        <p:nvPicPr>
          <p:cNvPr id="13" name="Picture 2" descr="http://vivariumguide.com/wp-content/uploads/2013/01/Lemon-button-fern-2.jpg">
            <a:extLst>
              <a:ext uri="{FF2B5EF4-FFF2-40B4-BE49-F238E27FC236}">
                <a16:creationId xmlns:a16="http://schemas.microsoft.com/office/drawing/2014/main" id="{A7CE325C-AF11-4703-A0D2-110BBD308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1320" y="2458913"/>
            <a:ext cx="1004309" cy="1143000"/>
          </a:xfrm>
          <a:prstGeom prst="rect">
            <a:avLst/>
          </a:prstGeom>
          <a:noFill/>
        </p:spPr>
      </p:pic>
      <p:pic>
        <p:nvPicPr>
          <p:cNvPr id="14" name="Picture 2" descr="http://vivariumguide.com/wp-content/uploads/2013/01/Lemon-button-fern-2.jpg">
            <a:extLst>
              <a:ext uri="{FF2B5EF4-FFF2-40B4-BE49-F238E27FC236}">
                <a16:creationId xmlns:a16="http://schemas.microsoft.com/office/drawing/2014/main" id="{ECB84613-71D2-4BBF-A7F7-A43DF0680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2084" y="3984981"/>
            <a:ext cx="1004309" cy="1143000"/>
          </a:xfrm>
          <a:prstGeom prst="rect">
            <a:avLst/>
          </a:prstGeom>
          <a:noFill/>
        </p:spPr>
      </p:pic>
      <p:pic>
        <p:nvPicPr>
          <p:cNvPr id="15" name="Picture 2" descr="http://vivariumguide.com/wp-content/uploads/2013/01/Lemon-button-fern-2.jpg">
            <a:extLst>
              <a:ext uri="{FF2B5EF4-FFF2-40B4-BE49-F238E27FC236}">
                <a16:creationId xmlns:a16="http://schemas.microsoft.com/office/drawing/2014/main" id="{75C11DA7-C78F-43DD-B203-C6C610175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7501" y="3984981"/>
            <a:ext cx="1004309" cy="1143000"/>
          </a:xfrm>
          <a:prstGeom prst="rect">
            <a:avLst/>
          </a:prstGeom>
          <a:noFill/>
        </p:spPr>
      </p:pic>
      <p:pic>
        <p:nvPicPr>
          <p:cNvPr id="16" name="Picture 2" descr="http://vivariumguide.com/wp-content/uploads/2013/01/Lemon-button-fern-2.jpg">
            <a:extLst>
              <a:ext uri="{FF2B5EF4-FFF2-40B4-BE49-F238E27FC236}">
                <a16:creationId xmlns:a16="http://schemas.microsoft.com/office/drawing/2014/main" id="{63D49180-C2C3-44FE-BBB4-D6FA906C0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9192" y="5093877"/>
            <a:ext cx="1004309" cy="1143000"/>
          </a:xfrm>
          <a:prstGeom prst="rect">
            <a:avLst/>
          </a:prstGeom>
          <a:noFill/>
        </p:spPr>
      </p:pic>
      <p:pic>
        <p:nvPicPr>
          <p:cNvPr id="17" name="Picture 2" descr="http://vivariumguide.com/wp-content/uploads/2013/01/Lemon-button-fern-2.jpg">
            <a:extLst>
              <a:ext uri="{FF2B5EF4-FFF2-40B4-BE49-F238E27FC236}">
                <a16:creationId xmlns:a16="http://schemas.microsoft.com/office/drawing/2014/main" id="{E9AFFFD3-7DB5-497C-9195-3474A17D6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5369" y="5078080"/>
            <a:ext cx="1004309" cy="1143000"/>
          </a:xfrm>
          <a:prstGeom prst="rect">
            <a:avLst/>
          </a:prstGeom>
          <a:noFill/>
        </p:spPr>
      </p:pic>
      <p:pic>
        <p:nvPicPr>
          <p:cNvPr id="18" name="Picture 2" descr="http://vivariumguide.com/wp-content/uploads/2013/01/Lemon-button-fern-2.jpg">
            <a:extLst>
              <a:ext uri="{FF2B5EF4-FFF2-40B4-BE49-F238E27FC236}">
                <a16:creationId xmlns:a16="http://schemas.microsoft.com/office/drawing/2014/main" id="{C19709DF-EAB6-4E24-A9E6-E98718966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1248" y="3969184"/>
            <a:ext cx="1004309" cy="1143000"/>
          </a:xfrm>
          <a:prstGeom prst="rect">
            <a:avLst/>
          </a:prstGeom>
          <a:noFill/>
        </p:spPr>
      </p:pic>
      <p:pic>
        <p:nvPicPr>
          <p:cNvPr id="19" name="Picture 2" descr="http://vivariumguide.com/wp-content/uploads/2013/01/Lemon-button-fern-2.jpg">
            <a:extLst>
              <a:ext uri="{FF2B5EF4-FFF2-40B4-BE49-F238E27FC236}">
                <a16:creationId xmlns:a16="http://schemas.microsoft.com/office/drawing/2014/main" id="{E20FCBCD-9A09-4809-8FCC-73D406AFC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0600" y="3969184"/>
            <a:ext cx="1004309" cy="1143000"/>
          </a:xfrm>
          <a:prstGeom prst="rect">
            <a:avLst/>
          </a:prstGeom>
          <a:noFill/>
        </p:spPr>
      </p:pic>
      <p:pic>
        <p:nvPicPr>
          <p:cNvPr id="20" name="Picture 2" descr="http://vivariumguide.com/wp-content/uploads/2013/01/Lemon-button-fern-2.jpg">
            <a:extLst>
              <a:ext uri="{FF2B5EF4-FFF2-40B4-BE49-F238E27FC236}">
                <a16:creationId xmlns:a16="http://schemas.microsoft.com/office/drawing/2014/main" id="{D8328C8B-5B59-43FA-8FBF-83D4327B4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116" y="3986840"/>
            <a:ext cx="1004309" cy="1143000"/>
          </a:xfrm>
          <a:prstGeom prst="rect">
            <a:avLst/>
          </a:prstGeom>
          <a:noFill/>
        </p:spPr>
      </p:pic>
      <p:pic>
        <p:nvPicPr>
          <p:cNvPr id="21" name="Picture 2" descr="http://vivariumguide.com/wp-content/uploads/2013/01/Lemon-button-fern-2.jpg">
            <a:extLst>
              <a:ext uri="{FF2B5EF4-FFF2-40B4-BE49-F238E27FC236}">
                <a16:creationId xmlns:a16="http://schemas.microsoft.com/office/drawing/2014/main" id="{F20ECE8B-C79D-4CE0-B5D2-F56B0E27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7784" y="5093877"/>
            <a:ext cx="1004309" cy="1143000"/>
          </a:xfrm>
          <a:prstGeom prst="rect">
            <a:avLst/>
          </a:prstGeom>
          <a:noFill/>
        </p:spPr>
      </p:pic>
      <p:pic>
        <p:nvPicPr>
          <p:cNvPr id="22" name="Picture 2" descr="http://vivariumguide.com/wp-content/uploads/2013/01/Lemon-button-fern-2.jpg">
            <a:extLst>
              <a:ext uri="{FF2B5EF4-FFF2-40B4-BE49-F238E27FC236}">
                <a16:creationId xmlns:a16="http://schemas.microsoft.com/office/drawing/2014/main" id="{6F51F94C-FC7B-4E0E-9A0C-F615DE947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5253" y="5073295"/>
            <a:ext cx="1004309" cy="1143000"/>
          </a:xfrm>
          <a:prstGeom prst="rect">
            <a:avLst/>
          </a:prstGeom>
          <a:noFill/>
        </p:spPr>
      </p:pic>
      <p:pic>
        <p:nvPicPr>
          <p:cNvPr id="23" name="Picture 2" descr="http://vivariumguide.com/wp-content/uploads/2013/01/Lemon-button-fern-2.jpg">
            <a:extLst>
              <a:ext uri="{FF2B5EF4-FFF2-40B4-BE49-F238E27FC236}">
                <a16:creationId xmlns:a16="http://schemas.microsoft.com/office/drawing/2014/main" id="{A2AC5C48-68A0-4CA1-A876-6CA05B696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4454" y="5090951"/>
            <a:ext cx="1004309" cy="1143000"/>
          </a:xfrm>
          <a:prstGeom prst="rect">
            <a:avLst/>
          </a:prstGeom>
          <a:noFill/>
        </p:spPr>
      </p:pic>
      <p:pic>
        <p:nvPicPr>
          <p:cNvPr id="24" name="Picture 2" descr="https://encrypted-tbn3.gstatic.com/images?q=tbn:ANd9GcRmJxXMb0sMTekai539AxAH3fqxNWV4zz7GW54DRK86BUvZaeD_Og">
            <a:extLst>
              <a:ext uri="{FF2B5EF4-FFF2-40B4-BE49-F238E27FC236}">
                <a16:creationId xmlns:a16="http://schemas.microsoft.com/office/drawing/2014/main" id="{F52B17F2-38DE-431C-AF43-AA29CCCC3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7170" y="1717357"/>
            <a:ext cx="763726" cy="1447800"/>
          </a:xfrm>
          <a:prstGeom prst="rect">
            <a:avLst/>
          </a:prstGeom>
          <a:noFill/>
        </p:spPr>
      </p:pic>
      <p:pic>
        <p:nvPicPr>
          <p:cNvPr id="25" name="Picture 4" descr="http://t2.gstatic.com/images?q=tbn:ANd9GcTeukWqhI5Bs7uZv-BQ-KXb1YLQakYMR8g78cW3mnjuq3BsooIcfA">
            <a:extLst>
              <a:ext uri="{FF2B5EF4-FFF2-40B4-BE49-F238E27FC236}">
                <a16:creationId xmlns:a16="http://schemas.microsoft.com/office/drawing/2014/main" id="{392B4EB5-30CE-4FF3-8523-F3CD67BE1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1751" y="4741265"/>
            <a:ext cx="1010625" cy="101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9601200" cy="510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00" dirty="0"/>
              <a:t>Conclusion and Discussion</a:t>
            </a:r>
          </a:p>
          <a:p>
            <a:r>
              <a:rPr lang="en-US" dirty="0"/>
              <a:t>Graph results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                      </a:t>
            </a:r>
          </a:p>
          <a:p>
            <a:pPr marL="274320" lvl="1" indent="0">
              <a:buNone/>
            </a:pPr>
            <a:r>
              <a:rPr lang="en-US" dirty="0"/>
              <a:t>                                     </a:t>
            </a:r>
          </a:p>
          <a:p>
            <a:pPr marL="274320" lvl="1" indent="0">
              <a:buNone/>
            </a:pPr>
            <a:r>
              <a:rPr lang="en-US" dirty="0"/>
              <a:t>         </a:t>
            </a:r>
          </a:p>
          <a:p>
            <a:r>
              <a:rPr lang="en-US" dirty="0"/>
              <a:t>Do the findings support or refute hypothesis?</a:t>
            </a:r>
          </a:p>
          <a:p>
            <a:pPr lvl="1"/>
            <a:r>
              <a:rPr lang="en-US" dirty="0"/>
              <a:t>Reconsider and refine hypothesis and experiment</a:t>
            </a:r>
          </a:p>
          <a:p>
            <a:pPr lvl="1"/>
            <a:r>
              <a:rPr lang="en-US" dirty="0"/>
              <a:t>Nothing is </a:t>
            </a:r>
            <a:r>
              <a:rPr lang="en-US" u="sng" dirty="0"/>
              <a:t>proven</a:t>
            </a:r>
            <a:r>
              <a:rPr lang="en-US" dirty="0"/>
              <a:t>!!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462238"/>
              </p:ext>
            </p:extLst>
          </p:nvPr>
        </p:nvGraphicFramePr>
        <p:xfrm>
          <a:off x="1676400" y="2133600"/>
          <a:ext cx="2552700" cy="2683128"/>
        </p:xfrm>
        <a:graphic>
          <a:graphicData uri="http://schemas.openxmlformats.org/drawingml/2006/table">
            <a:tbl>
              <a:tblPr/>
              <a:tblGrid>
                <a:gridCol w="702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594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new leaves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 #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Florescent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Sunlight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732239"/>
                  </a:ext>
                </a:extLst>
              </a:tr>
              <a:tr h="223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122135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67991"/>
              </p:ext>
            </p:extLst>
          </p:nvPr>
        </p:nvGraphicFramePr>
        <p:xfrm>
          <a:off x="5105400" y="1447800"/>
          <a:ext cx="6934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3952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96012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/>
              <a:t>Conclusion and Discussion</a:t>
            </a:r>
          </a:p>
          <a:p>
            <a:r>
              <a:rPr lang="en-US" dirty="0"/>
              <a:t>Graph results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                      </a:t>
            </a:r>
          </a:p>
          <a:p>
            <a:pPr marL="274320" lvl="1" indent="0">
              <a:buNone/>
            </a:pPr>
            <a:r>
              <a:rPr lang="en-US" dirty="0"/>
              <a:t>                                     </a:t>
            </a:r>
          </a:p>
          <a:p>
            <a:pPr marL="274320" lvl="1" indent="0">
              <a:buNone/>
            </a:pPr>
            <a:r>
              <a:rPr lang="en-US" dirty="0"/>
              <a:t>        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97811483"/>
              </p:ext>
            </p:extLst>
          </p:nvPr>
        </p:nvGraphicFramePr>
        <p:xfrm>
          <a:off x="4876800" y="1600200"/>
          <a:ext cx="7010400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538559"/>
              </p:ext>
            </p:extLst>
          </p:nvPr>
        </p:nvGraphicFramePr>
        <p:xfrm>
          <a:off x="1371600" y="2514600"/>
          <a:ext cx="2286000" cy="3037205"/>
        </p:xfrm>
        <a:graphic>
          <a:graphicData uri="http://schemas.openxmlformats.org/drawingml/2006/table">
            <a:tbl>
              <a:tblPr/>
              <a:tblGrid>
                <a:gridCol w="62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58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new leaves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 #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Florescent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Sunlight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732239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122135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270894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79B90E-49B0-4D42-9A5D-48D3E43694E7}"/>
              </a:ext>
            </a:extLst>
          </p:cNvPr>
          <p:cNvCxnSpPr/>
          <p:nvPr/>
        </p:nvCxnSpPr>
        <p:spPr>
          <a:xfrm>
            <a:off x="5985417" y="2324100"/>
            <a:ext cx="0" cy="2895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EC276E-AB81-4018-B2ED-36FCD537ED41}"/>
              </a:ext>
            </a:extLst>
          </p:cNvPr>
          <p:cNvCxnSpPr/>
          <p:nvPr/>
        </p:nvCxnSpPr>
        <p:spPr>
          <a:xfrm>
            <a:off x="5981700" y="5204832"/>
            <a:ext cx="5295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I have a theory!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07952"/>
            <a:ext cx="10972800" cy="47490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/>
              <a:t>Scientific theories vs. non-science theories </a:t>
            </a:r>
          </a:p>
          <a:p>
            <a:r>
              <a:rPr lang="en-US" sz="2800" dirty="0"/>
              <a:t>Non-science “theories” are typically ideas or hypotheses</a:t>
            </a:r>
          </a:p>
          <a:p>
            <a:endParaRPr lang="en-US" sz="2800" dirty="0"/>
          </a:p>
          <a:p>
            <a:pPr marL="273050" indent="-273050"/>
            <a:r>
              <a:rPr lang="en-US" sz="2800" b="1" dirty="0"/>
              <a:t>Scientific theory</a:t>
            </a:r>
            <a:r>
              <a:rPr lang="en-US" sz="2800" dirty="0"/>
              <a:t>: a general set of principles, supported by _________, that explains some aspect of nature</a:t>
            </a:r>
          </a:p>
          <a:p>
            <a:pPr marL="547370" lvl="1" indent="-273050"/>
            <a:r>
              <a:rPr lang="en-US" sz="2400" dirty="0"/>
              <a:t>Scientific theories are supported or refuted, ___________. </a:t>
            </a:r>
          </a:p>
          <a:p>
            <a:pPr marL="547370" lvl="1" indent="-273050"/>
            <a:r>
              <a:rPr lang="en-US" sz="2400" dirty="0"/>
              <a:t>Ex. Theory of evolution by natural selection</a:t>
            </a:r>
          </a:p>
          <a:p>
            <a:endParaRPr lang="en-US" sz="2800" dirty="0"/>
          </a:p>
          <a:p>
            <a:r>
              <a:rPr lang="en-US" sz="2800" dirty="0"/>
              <a:t>After many, many experiments in support a particular theory, the theory can be elevated to scientific law</a:t>
            </a:r>
          </a:p>
          <a:p>
            <a:pPr lvl="1"/>
            <a:r>
              <a:rPr lang="en-US" sz="2400" dirty="0"/>
              <a:t>Ex. Law of gravity</a:t>
            </a:r>
          </a:p>
        </p:txBody>
      </p:sp>
      <p:pic>
        <p:nvPicPr>
          <p:cNvPr id="3074" name="Picture 2" descr="http://i0.kym-cdn.com/photos/images/newsfeed/000/288/625/69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5278" y="1143000"/>
            <a:ext cx="1594304" cy="144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024167">
            <a:off x="9992819" y="370277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BatangChe" pitchFamily="49" charset="-127"/>
                <a:ea typeface="BatangChe" pitchFamily="49" charset="-127"/>
              </a:rPr>
              <a:t>?</a:t>
            </a:r>
          </a:p>
        </p:txBody>
      </p:sp>
      <p:sp>
        <p:nvSpPr>
          <p:cNvPr id="6" name="Cloud Callout 5"/>
          <p:cNvSpPr/>
          <p:nvPr/>
        </p:nvSpPr>
        <p:spPr>
          <a:xfrm rot="194161">
            <a:off x="9604145" y="432595"/>
            <a:ext cx="1322266" cy="798697"/>
          </a:xfrm>
          <a:prstGeom prst="cloudCallout">
            <a:avLst>
              <a:gd name="adj1" fmla="val 32818"/>
              <a:gd name="adj2" fmla="val 62310"/>
            </a:avLst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11353800" cy="9906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Intelligent Design and Creationism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9601200" cy="51054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Science _____ be falsifiable </a:t>
            </a:r>
          </a:p>
          <a:p>
            <a:r>
              <a:rPr lang="en-US" dirty="0"/>
              <a:t>Can not test the existence of God</a:t>
            </a:r>
          </a:p>
          <a:p>
            <a:pPr lvl="1"/>
            <a:r>
              <a:rPr lang="en-US" dirty="0"/>
              <a:t>Probably shouldn’t try it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Science strives to explain the physical world</a:t>
            </a:r>
          </a:p>
          <a:p>
            <a:r>
              <a:rPr lang="en-US" dirty="0"/>
              <a:t>Philosophy strives to explain the metaphysical 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026" name="Picture 2" descr="http://sinebuano.com/wp-content/uploads/2010/08/Nacho_Lib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3810001"/>
            <a:ext cx="2838572" cy="2460096"/>
          </a:xfrm>
          <a:prstGeom prst="rect">
            <a:avLst/>
          </a:prstGeom>
          <a:noFill/>
        </p:spPr>
      </p:pic>
      <p:pic>
        <p:nvPicPr>
          <p:cNvPr id="4100" name="Picture 4" descr="[Lt%2520Dan%255B4%255D.jpg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5449" y="1244600"/>
            <a:ext cx="2308874" cy="2031810"/>
          </a:xfrm>
          <a:prstGeom prst="rect">
            <a:avLst/>
          </a:prstGeom>
          <a:noFill/>
        </p:spPr>
      </p:pic>
      <p:pic>
        <p:nvPicPr>
          <p:cNvPr id="4102" name="Picture 6" descr="https://mywebspace.wisc.edu/lshapiro/web/The_Greatest_Debate_files/dropped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1" y="4160635"/>
            <a:ext cx="3416795" cy="2117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Evolution not </a:t>
            </a:r>
            <a:r>
              <a:rPr lang="en-US" sz="4400" dirty="0" err="1"/>
              <a:t>Evilution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/>
              <a:t>“Seen in the light of evolution, biology is, perhaps, intellectually the most satisfying and inspiring science. Without that light it becomes a pile of sundry facts―some of them interesting or curious but making no meaningful picture as a whole”</a:t>
            </a:r>
          </a:p>
          <a:p>
            <a:pPr algn="ctr">
              <a:buNone/>
            </a:pPr>
            <a:r>
              <a:rPr lang="en-US" sz="2400" dirty="0"/>
              <a:t> – Theodosius </a:t>
            </a:r>
            <a:r>
              <a:rPr lang="en-US" sz="2400" dirty="0" err="1"/>
              <a:t>Dobzhansky</a:t>
            </a:r>
            <a:r>
              <a:rPr lang="en-US" sz="2400" dirty="0"/>
              <a:t> (1973)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b="1" dirty="0"/>
              <a:t>___________</a:t>
            </a:r>
            <a:r>
              <a:rPr lang="en-US" dirty="0"/>
              <a:t>: the gradual modification of populations of living things over time</a:t>
            </a:r>
          </a:p>
          <a:p>
            <a:pPr>
              <a:buNone/>
            </a:pPr>
            <a:r>
              <a:rPr lang="en-US" dirty="0"/>
              <a:t>               </a:t>
            </a:r>
            <a:r>
              <a:rPr lang="en-US" u="sng" dirty="0"/>
              <a:t>*Chief Unifying Principle in Biology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The appearance, behavior, and physiology of living things, have been and are being shaped by the influence of other living and non-living factors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name\Desktop\Mt SAC Bio 1\Mastering Biology lectures\Chapter art and photos\01_Labeled_Art_and_Photos\01_05Figure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319" y="3346652"/>
            <a:ext cx="9144000" cy="20153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2514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Molecular biology</a:t>
            </a: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1905000" y="3037820"/>
            <a:ext cx="342900" cy="31498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2247900" y="3037820"/>
            <a:ext cx="342900" cy="31498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01992" y="5343359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Ecology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3773" y="2664024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Neurobiology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2511" y="2868416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Immunology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7148" y="293294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Genetics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9376" y="498127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Microbiology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5029201"/>
            <a:ext cx="1447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Biochemistry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59028" y="267457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Population and community biology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62329" y="2531784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Conservation biology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75054" y="518308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Anatomy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1619" y="520159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Cellular biology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62329" y="5288998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Biogeography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67556" y="2796398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Organismal biology</a:t>
            </a:r>
          </a:p>
        </p:txBody>
      </p:sp>
      <p:cxnSp>
        <p:nvCxnSpPr>
          <p:cNvPr id="26" name="Straight Arrow Connector 25"/>
          <p:cNvCxnSpPr>
            <a:stCxn id="17" idx="0"/>
          </p:cNvCxnSpPr>
          <p:nvPr/>
        </p:nvCxnSpPr>
        <p:spPr>
          <a:xfrm flipV="1">
            <a:off x="2247900" y="4572000"/>
            <a:ext cx="114300" cy="45720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0"/>
          </p:cNvCxnSpPr>
          <p:nvPr/>
        </p:nvCxnSpPr>
        <p:spPr>
          <a:xfrm flipH="1" flipV="1">
            <a:off x="2133600" y="4572000"/>
            <a:ext cx="114300" cy="45720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0"/>
          </p:cNvCxnSpPr>
          <p:nvPr/>
        </p:nvCxnSpPr>
        <p:spPr>
          <a:xfrm flipH="1" flipV="1">
            <a:off x="3496576" y="4524077"/>
            <a:ext cx="152400" cy="45720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0"/>
          </p:cNvCxnSpPr>
          <p:nvPr/>
        </p:nvCxnSpPr>
        <p:spPr>
          <a:xfrm flipV="1">
            <a:off x="3648976" y="4524077"/>
            <a:ext cx="228600" cy="45720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</p:cNvCxnSpPr>
          <p:nvPr/>
        </p:nvCxnSpPr>
        <p:spPr>
          <a:xfrm flipH="1">
            <a:off x="4139467" y="2971800"/>
            <a:ext cx="222006" cy="32502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361474" y="2979549"/>
            <a:ext cx="208573" cy="30002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448301" y="3155269"/>
            <a:ext cx="38589" cy="32870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2"/>
          </p:cNvCxnSpPr>
          <p:nvPr/>
        </p:nvCxnSpPr>
        <p:spPr>
          <a:xfrm flipH="1">
            <a:off x="3276600" y="3240725"/>
            <a:ext cx="33948" cy="30777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020574" y="4512355"/>
            <a:ext cx="275827" cy="82462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2"/>
          </p:cNvCxnSpPr>
          <p:nvPr/>
        </p:nvCxnSpPr>
        <p:spPr>
          <a:xfrm flipH="1">
            <a:off x="9579709" y="3055004"/>
            <a:ext cx="330321" cy="34594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9910152" y="3059797"/>
            <a:ext cx="342900" cy="31498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0363200" y="4375369"/>
            <a:ext cx="228600" cy="86532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718224" y="3237070"/>
            <a:ext cx="264074" cy="27670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87983" y="3237070"/>
            <a:ext cx="291858" cy="26848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9579708" y="4512355"/>
            <a:ext cx="165160" cy="670735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7346586" y="4690888"/>
            <a:ext cx="23419" cy="598605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741555" y="528999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Botany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733949" y="197192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Marine biology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920503" y="2386736"/>
            <a:ext cx="1308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Epidemiology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615814" y="5288997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Zoology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164022" y="5813444"/>
            <a:ext cx="1587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Developmental biology</a:t>
            </a:r>
          </a:p>
        </p:txBody>
      </p:sp>
      <p:sp>
        <p:nvSpPr>
          <p:cNvPr id="6159" name="Right Brace 6158"/>
          <p:cNvSpPr/>
          <p:nvPr/>
        </p:nvSpPr>
        <p:spPr>
          <a:xfrm rot="5400000">
            <a:off x="4826905" y="4622093"/>
            <a:ext cx="309589" cy="1160824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Brace 92"/>
          <p:cNvSpPr/>
          <p:nvPr/>
        </p:nvSpPr>
        <p:spPr>
          <a:xfrm rot="5400000">
            <a:off x="8025842" y="4661944"/>
            <a:ext cx="164510" cy="1160824"/>
          </a:xfrm>
          <a:prstGeom prst="rightBrace">
            <a:avLst>
              <a:gd name="adj1" fmla="val 8333"/>
              <a:gd name="adj2" fmla="val 50885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Brace 93"/>
          <p:cNvSpPr/>
          <p:nvPr/>
        </p:nvSpPr>
        <p:spPr>
          <a:xfrm rot="5400000">
            <a:off x="5802883" y="4011718"/>
            <a:ext cx="309589" cy="3337696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Brace 95"/>
          <p:cNvSpPr/>
          <p:nvPr/>
        </p:nvSpPr>
        <p:spPr>
          <a:xfrm rot="5400000">
            <a:off x="6305525" y="4348376"/>
            <a:ext cx="309589" cy="1536921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Brace 96"/>
          <p:cNvSpPr/>
          <p:nvPr/>
        </p:nvSpPr>
        <p:spPr>
          <a:xfrm rot="16200000">
            <a:off x="8598776" y="2581174"/>
            <a:ext cx="251546" cy="1290559"/>
          </a:xfrm>
          <a:prstGeom prst="rightBrace">
            <a:avLst>
              <a:gd name="adj1" fmla="val 8333"/>
              <a:gd name="adj2" fmla="val 34874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ight Brace 98"/>
          <p:cNvSpPr/>
          <p:nvPr/>
        </p:nvSpPr>
        <p:spPr>
          <a:xfrm rot="16200000">
            <a:off x="8244948" y="1624349"/>
            <a:ext cx="251546" cy="1951608"/>
          </a:xfrm>
          <a:prstGeom prst="rightBrace">
            <a:avLst>
              <a:gd name="adj1" fmla="val 0"/>
              <a:gd name="adj2" fmla="val 44876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Brace 101"/>
          <p:cNvSpPr/>
          <p:nvPr/>
        </p:nvSpPr>
        <p:spPr>
          <a:xfrm rot="16200000">
            <a:off x="6534356" y="1630064"/>
            <a:ext cx="251546" cy="2395891"/>
          </a:xfrm>
          <a:prstGeom prst="rightBrace">
            <a:avLst>
              <a:gd name="adj1" fmla="val 0"/>
              <a:gd name="adj2" fmla="val 44876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3630789" y="3226453"/>
            <a:ext cx="238590" cy="33029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18321" y="137566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Evolutionary biology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0519" y="17819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The Study of Evolution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751919" y="1624077"/>
            <a:ext cx="8686800" cy="457200"/>
            <a:chOff x="228600" y="2057400"/>
            <a:chExt cx="8686800" cy="457200"/>
          </a:xfrm>
        </p:grpSpPr>
        <p:cxnSp>
          <p:nvCxnSpPr>
            <p:cNvPr id="54" name="Straight Connector 53"/>
            <p:cNvCxnSpPr/>
            <p:nvPr/>
          </p:nvCxnSpPr>
          <p:spPr>
            <a:xfrm flipH="1" flipV="1">
              <a:off x="228600" y="2057401"/>
              <a:ext cx="2667000" cy="2232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019800" y="2057400"/>
              <a:ext cx="2895600" cy="2233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228600" y="2057400"/>
              <a:ext cx="0" cy="457200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915400" y="2057400"/>
              <a:ext cx="0" cy="457200"/>
            </a:xfrm>
            <a:prstGeom prst="straightConnector1">
              <a:avLst/>
            </a:prstGeom>
            <a:ln w="317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7286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Evolution is Awesome!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34757"/>
            <a:ext cx="5410200" cy="4937760"/>
          </a:xfrm>
        </p:spPr>
        <p:txBody>
          <a:bodyPr>
            <a:normAutofit/>
          </a:bodyPr>
          <a:lstStyle/>
          <a:p>
            <a:r>
              <a:rPr lang="en-US" sz="2800" dirty="0"/>
              <a:t>Ask questions!</a:t>
            </a:r>
          </a:p>
          <a:p>
            <a:pPr lvl="1"/>
            <a:r>
              <a:rPr lang="en-US" sz="2400" dirty="0"/>
              <a:t>Why do living things look the way that they do?</a:t>
            </a:r>
          </a:p>
          <a:p>
            <a:pPr lvl="1"/>
            <a:r>
              <a:rPr lang="en-US" sz="2400" dirty="0"/>
              <a:t>How do living things acquire energy?</a:t>
            </a:r>
          </a:p>
          <a:p>
            <a:pPr lvl="1"/>
            <a:r>
              <a:rPr lang="en-US" sz="2400" dirty="0"/>
              <a:t>How do females choose a mate?</a:t>
            </a:r>
          </a:p>
          <a:p>
            <a:pPr lvl="1"/>
            <a:r>
              <a:rPr lang="en-US" sz="2400" dirty="0"/>
              <a:t>How do living things cope with the challenges of their habitat?  </a:t>
            </a:r>
          </a:p>
          <a:p>
            <a:pPr lvl="1"/>
            <a:r>
              <a:rPr lang="en-US" sz="2400" dirty="0"/>
              <a:t>How do we know how species are related? 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4034" name="Picture 2" descr="http://wyomingnaturalist.com/images/birds/B_FINCH_Red_Crossbill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2352" y="1217770"/>
            <a:ext cx="2246648" cy="1524000"/>
          </a:xfrm>
          <a:prstGeom prst="rect">
            <a:avLst/>
          </a:prstGeom>
          <a:noFill/>
        </p:spPr>
      </p:pic>
      <p:pic>
        <p:nvPicPr>
          <p:cNvPr id="44036" name="Picture 4" descr="http://www.remybumppofieldguide.org/wp-content/uploads/2012/08/sexy-sele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4301" y="1219201"/>
            <a:ext cx="2209799" cy="1521141"/>
          </a:xfrm>
          <a:prstGeom prst="rect">
            <a:avLst/>
          </a:prstGeom>
          <a:noFill/>
        </p:spPr>
      </p:pic>
      <p:pic>
        <p:nvPicPr>
          <p:cNvPr id="1026" name="Picture 2" descr="https://figures.boundless-cdn.com/20913/large/honey-bee-extracts-nectar.j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352" y="2816542"/>
            <a:ext cx="2246648" cy="17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302" y="2816542"/>
            <a:ext cx="2209799" cy="1774191"/>
          </a:xfrm>
          <a:prstGeom prst="rect">
            <a:avLst/>
          </a:prstGeom>
        </p:spPr>
      </p:pic>
      <p:pic>
        <p:nvPicPr>
          <p:cNvPr id="1028" name="Picture 4" descr="http://dailynewsdig.com/wp-content/uploads/2014/03/Mushroom-Science-Fiction-Or-Fact-21-Strangest-Fungi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60" y="4666932"/>
            <a:ext cx="2225040" cy="165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2352" y="4663194"/>
            <a:ext cx="2246648" cy="166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3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Biology is the Study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058400" cy="5181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Greek and Latin root for Biology</a:t>
            </a:r>
          </a:p>
          <a:p>
            <a:pPr marL="463550" indent="-273050"/>
            <a:r>
              <a:rPr lang="en-US" dirty="0"/>
              <a:t>Bi(</a:t>
            </a:r>
            <a:r>
              <a:rPr lang="en-US" dirty="0" err="1"/>
              <a:t>ola</a:t>
            </a:r>
            <a:r>
              <a:rPr lang="en-US" dirty="0"/>
              <a:t>) = life</a:t>
            </a:r>
          </a:p>
          <a:p>
            <a:pPr marL="463550" indent="-273050"/>
            <a:r>
              <a:rPr lang="en-US" dirty="0"/>
              <a:t>log(y) = discourse, the study of</a:t>
            </a:r>
          </a:p>
          <a:p>
            <a:pPr lvl="1">
              <a:buNone/>
            </a:pPr>
            <a:endParaRPr lang="en-US" dirty="0"/>
          </a:p>
          <a:p>
            <a:pPr>
              <a:buNone/>
            </a:pPr>
            <a:r>
              <a:rPr lang="en-US" sz="3000" dirty="0"/>
              <a:t>What defines something as </a:t>
            </a:r>
            <a:r>
              <a:rPr lang="en-US" sz="3000" i="1" dirty="0"/>
              <a:t>alive</a:t>
            </a:r>
            <a:r>
              <a:rPr lang="en-US" sz="3000" dirty="0"/>
              <a:t>?</a:t>
            </a:r>
          </a:p>
          <a:p>
            <a:pPr marL="647700" indent="-457200">
              <a:buFont typeface="+mj-lt"/>
              <a:buAutoNum type="arabicPeriod"/>
            </a:pPr>
            <a:r>
              <a:rPr lang="en-US" sz="2200" dirty="0"/>
              <a:t>The ability to assimilate and use ________</a:t>
            </a:r>
          </a:p>
          <a:p>
            <a:pPr marL="647700" indent="-457200">
              <a:buFont typeface="+mj-lt"/>
              <a:buAutoNum type="arabicPeriod"/>
            </a:pPr>
            <a:r>
              <a:rPr lang="en-US" sz="2200" dirty="0"/>
              <a:t>The ability to respond to their environment</a:t>
            </a:r>
          </a:p>
          <a:p>
            <a:pPr marL="647700" indent="-457200">
              <a:buFont typeface="+mj-lt"/>
              <a:buAutoNum type="arabicPeriod"/>
            </a:pPr>
            <a:r>
              <a:rPr lang="en-US" sz="2200" dirty="0"/>
              <a:t>The ability to maintain a relatively constant </a:t>
            </a:r>
            <a:r>
              <a:rPr lang="en-US" sz="2200" u="sng" dirty="0"/>
              <a:t>_________</a:t>
            </a:r>
            <a:r>
              <a:rPr lang="en-US" sz="2200" dirty="0"/>
              <a:t> environment </a:t>
            </a:r>
          </a:p>
          <a:p>
            <a:pPr marL="647700" indent="-457200">
              <a:buFont typeface="+mj-lt"/>
              <a:buAutoNum type="arabicPeriod"/>
            </a:pPr>
            <a:r>
              <a:rPr lang="en-US" sz="2200" dirty="0"/>
              <a:t>Have ________ from other living things</a:t>
            </a:r>
          </a:p>
          <a:p>
            <a:pPr marL="647700" indent="-457200">
              <a:buFont typeface="+mj-lt"/>
              <a:buAutoNum type="arabicPeriod"/>
            </a:pPr>
            <a:r>
              <a:rPr lang="en-US" sz="2200" dirty="0"/>
              <a:t>The ability to ___________</a:t>
            </a:r>
          </a:p>
          <a:p>
            <a:pPr marL="647700" indent="-457200">
              <a:buFont typeface="+mj-lt"/>
              <a:buAutoNum type="arabicPeriod"/>
            </a:pPr>
            <a:r>
              <a:rPr lang="en-US" sz="2200" dirty="0"/>
              <a:t>Composed of one or more ______ with information encoded by _____</a:t>
            </a:r>
          </a:p>
          <a:p>
            <a:pPr marL="647700" indent="-457200">
              <a:buFont typeface="+mj-lt"/>
              <a:buAutoNum type="arabicPeriod"/>
            </a:pPr>
            <a:r>
              <a:rPr lang="en-US" sz="2200" dirty="0"/>
              <a:t>Are highly organized when compared to inanimate objects</a:t>
            </a:r>
          </a:p>
          <a:p>
            <a:pPr marL="647700" indent="-457200">
              <a:buFont typeface="+mj-lt"/>
              <a:buAutoNum type="arabicPeriod"/>
            </a:pPr>
            <a:r>
              <a:rPr lang="en-US" sz="2200" dirty="0"/>
              <a:t>The ability to grow and develop</a:t>
            </a:r>
          </a:p>
          <a:p>
            <a:pPr marL="274320" lvl="1" indent="0">
              <a:buNone/>
            </a:pPr>
            <a:endParaRPr lang="en-US" sz="1900" dirty="0"/>
          </a:p>
          <a:p>
            <a:pPr>
              <a:buNone/>
            </a:pPr>
            <a:r>
              <a:rPr lang="en-US" dirty="0"/>
              <a:t>Non-living objects are not self-sustaining</a:t>
            </a:r>
          </a:p>
          <a:p>
            <a:r>
              <a:rPr lang="en-US" dirty="0"/>
              <a:t>  </a:t>
            </a:r>
            <a:r>
              <a:rPr lang="en-US" sz="2200" dirty="0"/>
              <a:t>Inanimate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112776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Living organisms use energy</a:t>
            </a:r>
          </a:p>
        </p:txBody>
      </p:sp>
      <p:pic>
        <p:nvPicPr>
          <p:cNvPr id="4" name="Picture 4" descr="01_02ex5EnergyCollage_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1937597"/>
            <a:ext cx="6286500" cy="42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Living organisms respond to their environment</a:t>
            </a:r>
          </a:p>
        </p:txBody>
      </p:sp>
      <p:pic>
        <p:nvPicPr>
          <p:cNvPr id="34818" name="Picture 2" descr="http://3.bp.blogspot.com/-TEQsaGqpPpM/T8xqVFTEEeI/AAAAAAAAY6s/fMuikg6rcYU/s1600/pung040612p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2095" y="1933750"/>
            <a:ext cx="3242246" cy="2104057"/>
          </a:xfrm>
          <a:prstGeom prst="rect">
            <a:avLst/>
          </a:prstGeom>
          <a:noFill/>
        </p:spPr>
      </p:pic>
      <p:pic>
        <p:nvPicPr>
          <p:cNvPr id="34820" name="Picture 4" descr="http://bioexpedition.com/wp-content/uploads/2012/05/Grizzly_Bears_Catching_Salmon_in_River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6534" y="1951197"/>
            <a:ext cx="3199740" cy="2069165"/>
          </a:xfrm>
          <a:prstGeom prst="rect">
            <a:avLst/>
          </a:prstGeom>
          <a:noFill/>
        </p:spPr>
      </p:pic>
      <p:pic>
        <p:nvPicPr>
          <p:cNvPr id="6" name="Picture 5" descr="01_02bx2AdaptationCollag_U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59" y="4090535"/>
            <a:ext cx="6556682" cy="215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4648200" cy="4251960"/>
          </a:xfrm>
        </p:spPr>
        <p:txBody>
          <a:bodyPr>
            <a:normAutofit/>
          </a:bodyPr>
          <a:lstStyle/>
          <a:p>
            <a:r>
              <a:rPr lang="en-US" sz="2800" dirty="0"/>
              <a:t>Living organisms maintain         ___________ or some relatively constant internal environment</a:t>
            </a:r>
          </a:p>
        </p:txBody>
      </p:sp>
      <p:pic>
        <p:nvPicPr>
          <p:cNvPr id="33794" name="Picture 2" descr="http://bio1152.nicerweb.com/Locked/media/ch40/40_09EndothermEctotherm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411224"/>
            <a:ext cx="4114800" cy="4773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7543800" cy="4861560"/>
          </a:xfrm>
        </p:spPr>
        <p:txBody>
          <a:bodyPr/>
          <a:lstStyle/>
          <a:p>
            <a:r>
              <a:rPr lang="en-US" dirty="0"/>
              <a:t>Living things have evolved from other living things</a:t>
            </a:r>
          </a:p>
        </p:txBody>
      </p:sp>
      <p:pic>
        <p:nvPicPr>
          <p:cNvPr id="43014" name="Picture 6" descr="http://worldbirdinfo.net/BirdPhotos/096%20Parulidae%20Peucedramidae/Prairie%20Warbler%20Setophaga%20discolor%20Cuba%20Thanks%20to%20Arthur%20Gross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7450" y="2362958"/>
            <a:ext cx="1920486" cy="1279524"/>
          </a:xfrm>
          <a:prstGeom prst="rect">
            <a:avLst/>
          </a:prstGeom>
          <a:noFill/>
        </p:spPr>
      </p:pic>
      <p:pic>
        <p:nvPicPr>
          <p:cNvPr id="43018" name="Picture 10" descr="http://www.caribbeanbirdingtrail.org/wp-content/uploads/2013/05/barbudawarbl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9302" y="2376268"/>
            <a:ext cx="1676400" cy="1431925"/>
          </a:xfrm>
          <a:prstGeom prst="rect">
            <a:avLst/>
          </a:prstGeom>
          <a:noFill/>
        </p:spPr>
      </p:pic>
      <p:pic>
        <p:nvPicPr>
          <p:cNvPr id="43020" name="Picture 12" descr="http://birdingblogs.com/wp-content/uploads/2011/05/Black-thr-Green-Warbler-20110501-MetzgerOH-1594-K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1626" y="3613225"/>
            <a:ext cx="1815355" cy="1415977"/>
          </a:xfrm>
          <a:prstGeom prst="rect">
            <a:avLst/>
          </a:prstGeom>
          <a:noFill/>
        </p:spPr>
      </p:pic>
      <p:pic>
        <p:nvPicPr>
          <p:cNvPr id="43024" name="Picture 16" descr="http://lifesablog.ca/wp-content/uploads/2013/03/hooded-warbl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6808" y="3433567"/>
            <a:ext cx="1266792" cy="1830129"/>
          </a:xfrm>
          <a:prstGeom prst="rect">
            <a:avLst/>
          </a:prstGeom>
          <a:noFill/>
        </p:spPr>
      </p:pic>
      <p:pic>
        <p:nvPicPr>
          <p:cNvPr id="43016" name="Picture 8" descr="http://worldbirdinfo.net/BirdPhotos/096%20Parulidae%20Peucedramidae/Myrtle%20Warbler%20Setophaga%20corona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77647" y="3581401"/>
            <a:ext cx="1347216" cy="1828800"/>
          </a:xfrm>
          <a:prstGeom prst="rect">
            <a:avLst/>
          </a:prstGeom>
          <a:noFill/>
        </p:spPr>
      </p:pic>
      <p:pic>
        <p:nvPicPr>
          <p:cNvPr id="43022" name="Picture 14" descr="http://upload.wikimedia.org/wikipedia/commons/7/71/Dendroica-petechia-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4863" y="5029201"/>
            <a:ext cx="1731312" cy="1154208"/>
          </a:xfrm>
          <a:prstGeom prst="rect">
            <a:avLst/>
          </a:prstGeom>
          <a:noFill/>
        </p:spPr>
      </p:pic>
      <p:pic>
        <p:nvPicPr>
          <p:cNvPr id="1026" name="Picture 2" descr="http://hoopmanscience.pbworks.com/f/1307020012/horse-evolution%20tre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247" y="2585987"/>
            <a:ext cx="4063760" cy="347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Living organisms reproduce</a:t>
            </a:r>
          </a:p>
        </p:txBody>
      </p:sp>
      <p:pic>
        <p:nvPicPr>
          <p:cNvPr id="4" name="Picture 5" descr="01_02gx5ReproductionCol_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5733" y="2057400"/>
            <a:ext cx="6109667" cy="40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7315200" cy="914400"/>
          </a:xfrm>
        </p:spPr>
        <p:txBody>
          <a:bodyPr/>
          <a:lstStyle/>
          <a:p>
            <a:r>
              <a:rPr lang="en-US" dirty="0"/>
              <a:t>Living things are composed of one or more cells</a:t>
            </a:r>
          </a:p>
        </p:txBody>
      </p:sp>
      <p:pic>
        <p:nvPicPr>
          <p:cNvPr id="41986" name="Picture 2" descr="http://www.microscopy-uk.org.uk/mag/imgsep01/amoebaproteus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991" y="2429934"/>
            <a:ext cx="5228409" cy="3543700"/>
          </a:xfrm>
          <a:prstGeom prst="rect">
            <a:avLst/>
          </a:prstGeom>
          <a:noFill/>
        </p:spPr>
      </p:pic>
      <p:pic>
        <p:nvPicPr>
          <p:cNvPr id="41987" name="Picture 3" descr="H:\My Pictures\Life\DSCN0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429933"/>
            <a:ext cx="4724935" cy="3543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5868</TotalTime>
  <Words>1475</Words>
  <Application>Microsoft Office PowerPoint</Application>
  <PresentationFormat>Widescreen</PresentationFormat>
  <Paragraphs>352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BatangChe</vt:lpstr>
      <vt:lpstr>Arial</vt:lpstr>
      <vt:lpstr>Bookman Old Style</vt:lpstr>
      <vt:lpstr>Calibri</vt:lpstr>
      <vt:lpstr>Gill Sans MT</vt:lpstr>
      <vt:lpstr>Wingdings</vt:lpstr>
      <vt:lpstr>Wingdings 3</vt:lpstr>
      <vt:lpstr>Origin</vt:lpstr>
      <vt:lpstr>Biology 1 with Tyler Flisik</vt:lpstr>
      <vt:lpstr>Who is Tyler Flisik?</vt:lpstr>
      <vt:lpstr>Biology is the Study of Life</vt:lpstr>
      <vt:lpstr>Characteristics of Living Things</vt:lpstr>
      <vt:lpstr>Characteristics of Living Things</vt:lpstr>
      <vt:lpstr>Characteristics of Living Things</vt:lpstr>
      <vt:lpstr>Characteristics of Living Things</vt:lpstr>
      <vt:lpstr>Characteristics of Living Things</vt:lpstr>
      <vt:lpstr>Characteristics of Living Things</vt:lpstr>
      <vt:lpstr>Characteristics of Living Things</vt:lpstr>
      <vt:lpstr>Characteristics of Living Things</vt:lpstr>
      <vt:lpstr>Characteristics of Living Things</vt:lpstr>
      <vt:lpstr>Hierarchy of life</vt:lpstr>
      <vt:lpstr>How does one do the science? </vt:lpstr>
      <vt:lpstr>Famous example of Scientific Method</vt:lpstr>
      <vt:lpstr>Make a Prediction</vt:lpstr>
      <vt:lpstr>Experimentation</vt:lpstr>
      <vt:lpstr>“Without speculation, there is no good and original observation” – Charles Darwin </vt:lpstr>
      <vt:lpstr>Scientific Method</vt:lpstr>
      <vt:lpstr>PowerPoint Presentation</vt:lpstr>
      <vt:lpstr>Scientific Method</vt:lpstr>
      <vt:lpstr>Scientific Method</vt:lpstr>
      <vt:lpstr>Scientific Method</vt:lpstr>
      <vt:lpstr>Scientific Method</vt:lpstr>
      <vt:lpstr>I have a theory!</vt:lpstr>
      <vt:lpstr>Intelligent Design and Creationism</vt:lpstr>
      <vt:lpstr>Evolution not Evilution</vt:lpstr>
      <vt:lpstr>The Study of Evolution</vt:lpstr>
      <vt:lpstr>Evolution is Awesome!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</dc:title>
  <dc:creator>Tyler Flisik</dc:creator>
  <cp:lastModifiedBy>Tyler Flisik</cp:lastModifiedBy>
  <cp:revision>169</cp:revision>
  <cp:lastPrinted>2016-08-29T02:37:31Z</cp:lastPrinted>
  <dcterms:created xsi:type="dcterms:W3CDTF">2014-01-08T21:10:28Z</dcterms:created>
  <dcterms:modified xsi:type="dcterms:W3CDTF">2017-09-09T22:16:06Z</dcterms:modified>
</cp:coreProperties>
</file>