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2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4F2"/>
    <a:srgbClr val="B8E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7" autoAdjust="0"/>
    <p:restoredTop sz="93810" autoAdjust="0"/>
  </p:normalViewPr>
  <p:slideViewPr>
    <p:cSldViewPr snapToGrid="0">
      <p:cViewPr>
        <p:scale>
          <a:sx n="90" d="100"/>
          <a:sy n="90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B6F81-154F-4CEF-8F8D-69FAFFAD6E2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E8248-1073-4F88-B606-526E8B2C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75293-FEDE-45C9-8E0F-6EFE833BDC8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5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E8248-1073-4F88-B606-526E8B2C5C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68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E8248-1073-4F88-B606-526E8B2C5C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3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4/30/2017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3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4/30/2017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5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4/30/2017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15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6051" y="1766888"/>
            <a:ext cx="5077883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7134" y="1766888"/>
            <a:ext cx="5077884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39943-85C3-4C89-861B-7E966B7E6F4A}" type="slidenum">
              <a:rPr 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0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16051" y="1766888"/>
            <a:ext cx="5077883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7134" y="1766888"/>
            <a:ext cx="5077884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45614-882F-4EA3-A3D6-9EBC999EE2F6}" type="slidenum">
              <a:rPr 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4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B4DCFA"/>
                </a:solidFill>
              </a:rPr>
              <a:pPr/>
              <a:t>4/30/2017</a:t>
            </a:fld>
            <a:endParaRPr lang="en-US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3F59CEA0-A23A-41CA-B0C4-ED28FDFF00D0}" type="slidenum">
              <a:rPr lang="en-US" smtClean="0">
                <a:solidFill>
                  <a:srgbClr val="B4DCFA"/>
                </a:solidFill>
              </a:rPr>
              <a:pPr/>
              <a:t>‹#›</a:t>
            </a:fld>
            <a:endParaRPr lang="en-US">
              <a:solidFill>
                <a:srgbClr val="B4DCFA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71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4/30/2017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6332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4/30/2017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486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2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4/30/2017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212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4/30/2017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0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4/30/2017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7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3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4/30/2017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219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B4DCFA"/>
                </a:solidFill>
              </a:rPr>
              <a:pPr/>
              <a:t>4/30/2017</a:t>
            </a:fld>
            <a:endParaRPr lang="en-US">
              <a:solidFill>
                <a:srgbClr val="B4DC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4DC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B4DCFA"/>
                </a:solidFill>
              </a:rPr>
              <a:pPr/>
              <a:t>‹#›</a:t>
            </a:fld>
            <a:endParaRPr lang="en-US">
              <a:solidFill>
                <a:srgbClr val="B4DCFA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93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4/30/2017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6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97602" y="3872948"/>
            <a:ext cx="9599995" cy="990600"/>
          </a:xfrm>
        </p:spPr>
        <p:txBody>
          <a:bodyPr>
            <a:noAutofit/>
          </a:bodyPr>
          <a:lstStyle/>
          <a:p>
            <a:r>
              <a:rPr lang="en-US" sz="3600" dirty="0"/>
              <a:t>Intertidal and Estuary Environments </a:t>
            </a:r>
          </a:p>
        </p:txBody>
      </p:sp>
    </p:spTree>
    <p:extLst>
      <p:ext uri="{BB962C8B-B14F-4D97-AF65-F5344CB8AC3E}">
        <p14:creationId xmlns:p14="http://schemas.microsoft.com/office/powerpoint/2010/main" val="101427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Estuaries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5113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Estuary: </a:t>
            </a:r>
            <a:r>
              <a:rPr lang="en-US" dirty="0"/>
              <a:t>a partially enclosed area where a freshwater river or stream meets the ocean resulting in brackish waters.</a:t>
            </a:r>
            <a:endParaRPr lang="en-US" sz="18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Habitat types</a:t>
            </a:r>
            <a:r>
              <a:rPr lang="en-US" dirty="0"/>
              <a:t>:</a:t>
            </a:r>
          </a:p>
          <a:p>
            <a:r>
              <a:rPr lang="en-US" b="1" dirty="0"/>
              <a:t>Open water</a:t>
            </a:r>
            <a:r>
              <a:rPr lang="en-US" dirty="0"/>
              <a:t>: area covered with water during low tide</a:t>
            </a:r>
          </a:p>
          <a:p>
            <a:r>
              <a:rPr lang="en-US" b="1" dirty="0"/>
              <a:t>Mudflats</a:t>
            </a:r>
            <a:r>
              <a:rPr lang="en-US" dirty="0"/>
              <a:t>: areas covered during high tide but exposed during low tide</a:t>
            </a:r>
          </a:p>
          <a:p>
            <a:r>
              <a:rPr lang="en-US" b="1" dirty="0"/>
              <a:t>Saltmarsh</a:t>
            </a:r>
            <a:r>
              <a:rPr lang="en-US" dirty="0"/>
              <a:t>: area covered during high tide</a:t>
            </a:r>
          </a:p>
          <a:p>
            <a:r>
              <a:rPr lang="en-US" b="1" dirty="0"/>
              <a:t>Freshwater marshes and ponds</a:t>
            </a:r>
            <a:r>
              <a:rPr lang="en-US" dirty="0"/>
              <a:t>: stagnant freshwater habitats</a:t>
            </a:r>
          </a:p>
          <a:p>
            <a:r>
              <a:rPr lang="en-US" b="1" dirty="0"/>
              <a:t>Riparian</a:t>
            </a:r>
            <a:r>
              <a:rPr lang="en-US" dirty="0"/>
              <a:t>: terrestrial areas along freshwater habitats </a:t>
            </a:r>
          </a:p>
          <a:p>
            <a:r>
              <a:rPr lang="en-US" b="1" dirty="0"/>
              <a:t>Upland</a:t>
            </a:r>
            <a:r>
              <a:rPr lang="en-US" dirty="0"/>
              <a:t>: terrestrial habitats not adjacent to fresh or salt water habitats</a:t>
            </a:r>
          </a:p>
        </p:txBody>
      </p:sp>
    </p:spTree>
    <p:extLst>
      <p:ext uri="{BB962C8B-B14F-4D97-AF65-F5344CB8AC3E}">
        <p14:creationId xmlns:p14="http://schemas.microsoft.com/office/powerpoint/2010/main" val="293406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Tides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599" y="1219200"/>
            <a:ext cx="5667208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Created by the gravitational pull</a:t>
            </a:r>
          </a:p>
          <a:p>
            <a:pPr marL="457200" lvl="1" indent="-182563"/>
            <a:r>
              <a:rPr lang="en-US" dirty="0"/>
              <a:t>Moon: large effect</a:t>
            </a:r>
          </a:p>
          <a:p>
            <a:pPr marL="457200" lvl="1" indent="-182563"/>
            <a:r>
              <a:rPr lang="en-US" dirty="0"/>
              <a:t>Sun: small effect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Spring Tides</a:t>
            </a:r>
          </a:p>
          <a:p>
            <a:pPr marL="457200" lvl="1" indent="-182563"/>
            <a:r>
              <a:rPr lang="en-US" dirty="0"/>
              <a:t>Direct alignment of sun, earth, and moon</a:t>
            </a:r>
          </a:p>
          <a:p>
            <a:pPr marL="457200" lvl="1" indent="-182563"/>
            <a:r>
              <a:rPr lang="en-US" dirty="0"/>
              <a:t>Extreme tides (3x greater than neap tides)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Neap Tides</a:t>
            </a:r>
          </a:p>
          <a:p>
            <a:pPr marL="457200" lvl="1" indent="-182563"/>
            <a:r>
              <a:rPr lang="en-US" dirty="0"/>
              <a:t>90 angle between sun, earth, and moon</a:t>
            </a:r>
          </a:p>
          <a:p>
            <a:pPr marL="457200" lvl="1" indent="-182563"/>
            <a:r>
              <a:rPr lang="en-US" dirty="0"/>
              <a:t>Lower variation than spring tides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1026" name="Picture 2" descr="Image result for Spring tides and neap ti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4" y="1012125"/>
            <a:ext cx="4619625" cy="551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38973" y="1165825"/>
            <a:ext cx="150971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Spring Tide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6605" y="3944176"/>
            <a:ext cx="150971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Neap Tide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59721" y="1552534"/>
            <a:ext cx="989066" cy="264688"/>
          </a:xfrm>
          <a:prstGeom prst="rect">
            <a:avLst/>
          </a:prstGeom>
          <a:solidFill>
            <a:srgbClr val="B8E5F2"/>
          </a:solidFill>
        </p:spPr>
        <p:txBody>
          <a:bodyPr wrap="square" lIns="45720" tIns="9144" rIns="45720" bIns="9144" rtlCol="0">
            <a:spAutoFit/>
          </a:bodyPr>
          <a:lstStyle/>
          <a:p>
            <a:r>
              <a:rPr lang="en-US" sz="1600" dirty="0"/>
              <a:t>Lunar Tide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33689" y="1552534"/>
            <a:ext cx="989066" cy="264688"/>
          </a:xfrm>
          <a:prstGeom prst="rect">
            <a:avLst/>
          </a:prstGeom>
          <a:solidFill>
            <a:srgbClr val="91C4F2"/>
          </a:solidFill>
        </p:spPr>
        <p:txBody>
          <a:bodyPr wrap="square" lIns="45720" tIns="9144" rIns="45720" bIns="9144" rtlCol="0">
            <a:spAutoFit/>
          </a:bodyPr>
          <a:lstStyle/>
          <a:p>
            <a:r>
              <a:rPr lang="en-US" sz="1600" dirty="0"/>
              <a:t>Solar Tide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94455" y="3024087"/>
            <a:ext cx="125431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New Moon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2522" y="3024087"/>
            <a:ext cx="125431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Full Moon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1785" y="4364311"/>
            <a:ext cx="989066" cy="264688"/>
          </a:xfrm>
          <a:prstGeom prst="rect">
            <a:avLst/>
          </a:prstGeom>
          <a:solidFill>
            <a:srgbClr val="B8E5F2"/>
          </a:solidFill>
        </p:spPr>
        <p:txBody>
          <a:bodyPr wrap="square" lIns="45720" tIns="9144" rIns="45720" bIns="9144" rtlCol="0">
            <a:spAutoFit/>
          </a:bodyPr>
          <a:lstStyle/>
          <a:p>
            <a:r>
              <a:rPr lang="en-US" sz="1600" dirty="0"/>
              <a:t>Lunar Tide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27081" y="5448076"/>
            <a:ext cx="989066" cy="264688"/>
          </a:xfrm>
          <a:prstGeom prst="rect">
            <a:avLst/>
          </a:prstGeom>
          <a:solidFill>
            <a:srgbClr val="91C4F2"/>
          </a:solidFill>
        </p:spPr>
        <p:txBody>
          <a:bodyPr wrap="square" lIns="45720" tIns="9144" rIns="45720" bIns="9144" rtlCol="0">
            <a:spAutoFit/>
          </a:bodyPr>
          <a:lstStyle/>
          <a:p>
            <a:r>
              <a:rPr lang="en-US" sz="1600" dirty="0"/>
              <a:t>Solar Tide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44788" y="3932857"/>
            <a:ext cx="217880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Third Quarter Moon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44788" y="5911355"/>
            <a:ext cx="218990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First Quarter Moon</a:t>
            </a:r>
          </a:p>
        </p:txBody>
      </p:sp>
    </p:spTree>
    <p:extLst>
      <p:ext uri="{BB962C8B-B14F-4D97-AF65-F5344CB8AC3E}">
        <p14:creationId xmlns:p14="http://schemas.microsoft.com/office/powerpoint/2010/main" val="276353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Intertidal Zonation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8343" y="1306286"/>
            <a:ext cx="5497286" cy="4974771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Splash zone: ~5ft above see level. Only inundated during highest high tides.</a:t>
            </a:r>
          </a:p>
          <a:p>
            <a:pPr lvl="1"/>
            <a:r>
              <a:rPr lang="en-US" sz="1900" dirty="0"/>
              <a:t>Small acorn barnacles, periwinkle snails                      </a:t>
            </a:r>
          </a:p>
          <a:p>
            <a:endParaRPr lang="en-US" sz="1100" dirty="0"/>
          </a:p>
          <a:p>
            <a:r>
              <a:rPr lang="en-US" sz="2200" dirty="0"/>
              <a:t>High-tide zone: ~2 to 5ft above sea level. Inundated during high tide and exposed to air during low tide. </a:t>
            </a:r>
          </a:p>
          <a:p>
            <a:pPr lvl="1"/>
            <a:r>
              <a:rPr lang="en-US" sz="1900" dirty="0"/>
              <a:t>Large acorn barnacle, chitons, limpets, Striped shore crab</a:t>
            </a:r>
          </a:p>
          <a:p>
            <a:endParaRPr lang="en-US" sz="1100" dirty="0"/>
          </a:p>
          <a:p>
            <a:r>
              <a:rPr lang="en-US" sz="2200" dirty="0"/>
              <a:t>Mid-tide zone: 0 – 2ft above sea level. Exposed to air only during low tide. </a:t>
            </a:r>
          </a:p>
          <a:p>
            <a:pPr lvl="1"/>
            <a:r>
              <a:rPr lang="en-US" sz="1900" dirty="0" err="1"/>
              <a:t>Seastar</a:t>
            </a:r>
            <a:r>
              <a:rPr lang="en-US" sz="1900" dirty="0"/>
              <a:t>, California mussel, gooseneck barnacle, </a:t>
            </a:r>
            <a:r>
              <a:rPr lang="en-US" sz="1900" dirty="0" err="1"/>
              <a:t>blueband</a:t>
            </a:r>
            <a:r>
              <a:rPr lang="en-US" sz="1900" dirty="0"/>
              <a:t> hermit crabs, turban snails, sea anemones</a:t>
            </a:r>
          </a:p>
          <a:p>
            <a:endParaRPr lang="en-US" sz="1100" dirty="0"/>
          </a:p>
          <a:p>
            <a:r>
              <a:rPr lang="en-US" sz="2200" dirty="0"/>
              <a:t>Low-tide zone: Below sea level. Only exposed to air during lowest low tides.</a:t>
            </a:r>
          </a:p>
          <a:p>
            <a:pPr lvl="1"/>
            <a:r>
              <a:rPr lang="en-US" sz="1900" dirty="0"/>
              <a:t>Brown algae, </a:t>
            </a:r>
            <a:r>
              <a:rPr lang="en-US" sz="1900" dirty="0" err="1"/>
              <a:t>opaleye</a:t>
            </a:r>
            <a:r>
              <a:rPr lang="en-US" sz="1900" dirty="0"/>
              <a:t>, sand-castle worms, California sea hare, two spotted octopus, sea urchins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829" y="1415901"/>
            <a:ext cx="5810326" cy="443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4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Challenges of the Intertidal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199"/>
            <a:ext cx="11234057" cy="522514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200" b="1" dirty="0"/>
              <a:t>Desiccation</a:t>
            </a:r>
            <a:r>
              <a:rPr lang="en-US" sz="2200" dirty="0"/>
              <a:t>: drying out during low tide.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Bivalves close shells, snails secrete slime, anemones close tentacles, limpets and chitons trap moisture under shell</a:t>
            </a:r>
            <a:endParaRPr lang="en-US" sz="2400" b="1" dirty="0"/>
          </a:p>
          <a:p>
            <a:pPr marL="0" indent="0">
              <a:lnSpc>
                <a:spcPct val="80000"/>
              </a:lnSpc>
              <a:buNone/>
            </a:pPr>
            <a:endParaRPr lang="en-US" sz="1100" b="1" dirty="0"/>
          </a:p>
          <a:p>
            <a:pPr>
              <a:lnSpc>
                <a:spcPct val="80000"/>
              </a:lnSpc>
            </a:pPr>
            <a:r>
              <a:rPr lang="en-US" sz="2200" b="1" dirty="0"/>
              <a:t>Wave shock</a:t>
            </a:r>
            <a:r>
              <a:rPr lang="en-US" sz="2200" dirty="0"/>
              <a:t>: impacts from waves and other objects. Wear from sandy water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Hard external skeleton (shells or exoskeleton),  attachment to rocks (</a:t>
            </a:r>
            <a:r>
              <a:rPr lang="en-US" sz="2000" dirty="0" err="1"/>
              <a:t>byssal</a:t>
            </a:r>
            <a:r>
              <a:rPr lang="en-US" sz="2000" dirty="0"/>
              <a:t> threads in mussels, tube feet in echinoderms, muscular foot in </a:t>
            </a:r>
            <a:r>
              <a:rPr lang="en-US" sz="2000" dirty="0" err="1"/>
              <a:t>molluscs</a:t>
            </a:r>
            <a:r>
              <a:rPr lang="en-US" sz="2000" dirty="0"/>
              <a:t>)</a:t>
            </a:r>
            <a:endParaRPr lang="en-US" sz="2400" b="1" dirty="0"/>
          </a:p>
          <a:p>
            <a:pPr>
              <a:lnSpc>
                <a:spcPct val="80000"/>
              </a:lnSpc>
            </a:pPr>
            <a:endParaRPr lang="en-US" sz="1100" b="1" dirty="0"/>
          </a:p>
          <a:p>
            <a:pPr>
              <a:lnSpc>
                <a:spcPct val="80000"/>
              </a:lnSpc>
            </a:pPr>
            <a:r>
              <a:rPr lang="en-US" sz="2200" b="1" dirty="0"/>
              <a:t>Exposure</a:t>
            </a:r>
            <a:r>
              <a:rPr lang="en-US" sz="2200" dirty="0"/>
              <a:t>: exposure to heat and UV from sun.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Barnacles and muscles cluster together to reduce individual exposure, north side of rocks, move out of most exposed area</a:t>
            </a:r>
            <a:endParaRPr lang="en-US" sz="1800" dirty="0"/>
          </a:p>
          <a:p>
            <a:pPr>
              <a:lnSpc>
                <a:spcPct val="80000"/>
              </a:lnSpc>
            </a:pPr>
            <a:endParaRPr lang="en-US" sz="1100" b="1" dirty="0"/>
          </a:p>
          <a:p>
            <a:pPr>
              <a:lnSpc>
                <a:spcPct val="80000"/>
              </a:lnSpc>
            </a:pPr>
            <a:r>
              <a:rPr lang="en-US" sz="2200" b="1" dirty="0"/>
              <a:t>Temperature changes</a:t>
            </a:r>
            <a:r>
              <a:rPr lang="en-US" sz="2200" dirty="0"/>
              <a:t>: drastic shifts in air and water temperature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Breathe atmospheric air in oxygen poor water, ridges in shell aid in evaporative cooling, ectothermic  </a:t>
            </a:r>
            <a:endParaRPr lang="en-US" sz="1800" dirty="0"/>
          </a:p>
          <a:p>
            <a:pPr>
              <a:lnSpc>
                <a:spcPct val="80000"/>
              </a:lnSpc>
            </a:pPr>
            <a:endParaRPr lang="en-US" sz="1100" b="1" dirty="0"/>
          </a:p>
          <a:p>
            <a:pPr>
              <a:lnSpc>
                <a:spcPct val="80000"/>
              </a:lnSpc>
            </a:pPr>
            <a:r>
              <a:rPr lang="en-US" sz="2200" b="1" dirty="0"/>
              <a:t>Salinity changes</a:t>
            </a:r>
            <a:r>
              <a:rPr lang="en-US" sz="2200" dirty="0"/>
              <a:t>: evaporation from pools changes salinity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Alter solute concentration in cells, salt excre</a:t>
            </a:r>
            <a:r>
              <a:rPr lang="en-US" sz="1800" dirty="0"/>
              <a:t>tion</a:t>
            </a:r>
          </a:p>
          <a:p>
            <a:pPr>
              <a:lnSpc>
                <a:spcPct val="80000"/>
              </a:lnSpc>
            </a:pPr>
            <a:endParaRPr lang="en-US" sz="1100" b="1" dirty="0"/>
          </a:p>
          <a:p>
            <a:pPr>
              <a:lnSpc>
                <a:spcPct val="80000"/>
              </a:lnSpc>
            </a:pPr>
            <a:r>
              <a:rPr lang="en-US" sz="2200" b="1" dirty="0"/>
              <a:t>Predation</a:t>
            </a:r>
            <a:r>
              <a:rPr lang="en-US" sz="2200" dirty="0"/>
              <a:t>: intertidal predators including octopus, </a:t>
            </a:r>
            <a:r>
              <a:rPr lang="en-US" sz="2200" dirty="0" err="1"/>
              <a:t>seastars</a:t>
            </a:r>
            <a:r>
              <a:rPr lang="en-US" sz="2200" dirty="0"/>
              <a:t> and fish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Hide in rock crevices, firmly attach to rocks, ink (sea hare) 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3992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" id="{EEFEF6C1-FFD1-41EC-9613-44313D99FF35}" vid="{332CB9FB-2BB4-44A8-A80C-649DEE821B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458</Words>
  <Application>Microsoft Office PowerPoint</Application>
  <PresentationFormat>Widescreen</PresentationFormat>
  <Paragraphs>68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Intertidal and Estuary Environments </vt:lpstr>
      <vt:lpstr>Estuaries</vt:lpstr>
      <vt:lpstr>Tides </vt:lpstr>
      <vt:lpstr>Intertidal Zonation </vt:lpstr>
      <vt:lpstr>Challenges of the Intertidal Zone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Intertidal and Estuary Environments</dc:title>
  <dc:creator>Tyler Flisik</dc:creator>
  <cp:lastModifiedBy>Tyler Flisik</cp:lastModifiedBy>
  <cp:revision>18</cp:revision>
  <dcterms:created xsi:type="dcterms:W3CDTF">2015-10-26T18:50:39Z</dcterms:created>
  <dcterms:modified xsi:type="dcterms:W3CDTF">2017-05-01T04:11:34Z</dcterms:modified>
</cp:coreProperties>
</file>