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9" r:id="rId2"/>
    <p:sldId id="261" r:id="rId3"/>
    <p:sldId id="262" r:id="rId4"/>
    <p:sldId id="263" r:id="rId5"/>
    <p:sldId id="265" r:id="rId6"/>
    <p:sldId id="269" r:id="rId7"/>
    <p:sldId id="264" r:id="rId8"/>
    <p:sldId id="268" r:id="rId9"/>
    <p:sldId id="272" r:id="rId10"/>
    <p:sldId id="273" r:id="rId11"/>
    <p:sldId id="274" r:id="rId12"/>
    <p:sldId id="270" r:id="rId13"/>
    <p:sldId id="275" r:id="rId14"/>
    <p:sldId id="278" r:id="rId15"/>
    <p:sldId id="281" r:id="rId16"/>
    <p:sldId id="282" r:id="rId17"/>
    <p:sldId id="285" r:id="rId18"/>
    <p:sldId id="288" r:id="rId19"/>
    <p:sldId id="276" r:id="rId20"/>
    <p:sldId id="277" r:id="rId21"/>
    <p:sldId id="286" r:id="rId22"/>
    <p:sldId id="283" r:id="rId23"/>
    <p:sldId id="289" r:id="rId24"/>
    <p:sldId id="279" r:id="rId25"/>
    <p:sldId id="280" r:id="rId26"/>
    <p:sldId id="290" r:id="rId27"/>
    <p:sldId id="296" r:id="rId28"/>
    <p:sldId id="29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4" autoAdjust="0"/>
    <p:restoredTop sz="90127" autoAdjust="0"/>
  </p:normalViewPr>
  <p:slideViewPr>
    <p:cSldViewPr snapToGrid="0">
      <p:cViewPr>
        <p:scale>
          <a:sx n="50" d="100"/>
          <a:sy n="50" d="100"/>
        </p:scale>
        <p:origin x="108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5E978-F53D-432E-BA38-FB513076BA35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53CA1-93EE-4F58-87DD-FD81CC767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04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3CA1-93EE-4F58-87DD-FD81CC7678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03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1ACC4-58CE-4EA1-8A55-0AAEF763CE3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05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3CA1-93EE-4F58-87DD-FD81CC7678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17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3CA1-93EE-4F58-87DD-FD81CC7678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76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3CA1-93EE-4F58-87DD-FD81CC7678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11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3CA1-93EE-4F58-87DD-FD81CC7678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15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3CA1-93EE-4F58-87DD-FD81CC7678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39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Effector cells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3CA1-93EE-4F58-87DD-FD81CC7678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64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3CA1-93EE-4F58-87DD-FD81CC76789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7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3CA1-93EE-4F58-87DD-FD81CC76789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01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3CA1-93EE-4F58-87DD-FD81CC76789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94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3CA1-93EE-4F58-87DD-FD81CC7678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16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3CA1-93EE-4F58-87DD-FD81CC7678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73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3CA1-93EE-4F58-87DD-FD81CC7678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97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3CA1-93EE-4F58-87DD-FD81CC7678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31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3CA1-93EE-4F58-87DD-FD81CC7678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07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3CA1-93EE-4F58-87DD-FD81CC7678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00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3CA1-93EE-4F58-87DD-FD81CC7678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1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3CA1-93EE-4F58-87DD-FD81CC7678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39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11/8/2015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00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11/8/2015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4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11/8/2015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18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810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6051" y="1766888"/>
            <a:ext cx="5077883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7134" y="1766888"/>
            <a:ext cx="5077884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E3B3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E3B3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39943-85C3-4C89-861B-7E966B7E6F4A}" type="slidenum">
              <a:rPr lang="en-US">
                <a:solidFill>
                  <a:srgbClr val="4E3B3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5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44D2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9D83C4EA-DCD8-4252-8541-B22D15DF9647}" type="slidenum">
              <a:rPr lang="en-US">
                <a:solidFill>
                  <a:srgbClr val="444D26"/>
                </a:solidFill>
              </a:rPr>
              <a:pPr/>
              <a:t>‹#›</a:t>
            </a:fld>
            <a:endParaRPr lang="en-US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7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12745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12745"/>
              </a:solidFill>
            </a:endParaRPr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A33F18-6545-48F6-8FB2-6654449435D8}" type="slidenum">
              <a:rPr lang="en-US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74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9302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9302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DD178-E0F4-402A-BEB9-928F718F87E3}" type="slidenum">
              <a:rPr lang="en-US">
                <a:solidFill>
                  <a:srgbClr val="39302A"/>
                </a:solidFill>
              </a:rPr>
              <a:pPr/>
              <a:t>‹#›</a:t>
            </a:fld>
            <a:endParaRPr lang="en-US">
              <a:solidFill>
                <a:srgbClr val="39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4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9302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9302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3A45712B-B311-49E2-95FB-B8B5535EB903}" type="slidenum">
              <a:rPr lang="en-US" altLang="en-US">
                <a:solidFill>
                  <a:srgbClr val="39302A"/>
                </a:solidFill>
              </a:rPr>
              <a:pPr/>
              <a:t>‹#›</a:t>
            </a:fld>
            <a:endParaRPr lang="en-US" altLang="en-US">
              <a:solidFill>
                <a:srgbClr val="39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73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9302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9302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B9147794-7AA8-488B-91D6-8EA57082EEF0}" type="slidenum">
              <a:rPr lang="en-US" altLang="en-US">
                <a:solidFill>
                  <a:srgbClr val="39302A"/>
                </a:solidFill>
              </a:rPr>
              <a:pPr/>
              <a:t>‹#›</a:t>
            </a:fld>
            <a:endParaRPr lang="en-US" altLang="en-US">
              <a:solidFill>
                <a:srgbClr val="39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218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24300"/>
            <a:ext cx="5384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C8E9D-78F3-45AA-82BE-467A7314E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4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B4DCFA"/>
                </a:solidFill>
              </a:rPr>
              <a:pPr/>
              <a:t>11/8/2015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3F59CEA0-A23A-41CA-B0C4-ED28FDFF00D0}" type="slidenum">
              <a:rPr lang="en-US" smtClean="0">
                <a:solidFill>
                  <a:srgbClr val="B4DCFA"/>
                </a:solidFill>
              </a:rPr>
              <a:pPr/>
              <a:t>‹#›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91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11/8/2015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9897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11/8/2015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7547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2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11/8/2015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319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11/8/2015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6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11/8/2015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5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3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11/8/2015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6657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B4DCFA"/>
                </a:solidFill>
              </a:rPr>
              <a:pPr/>
              <a:t>11/8/2015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B4DCFA"/>
                </a:solidFill>
              </a:rPr>
              <a:pPr/>
              <a:t>‹#›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24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11/8/2015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81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0.png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Immune System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8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Innate Immune Response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68965" y="1381538"/>
            <a:ext cx="4313583" cy="4775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________</a:t>
            </a:r>
            <a:r>
              <a:rPr lang="en-US" sz="2400" b="1" dirty="0" smtClean="0"/>
              <a:t> </a:t>
            </a:r>
            <a:r>
              <a:rPr lang="en-US" sz="2400" b="1" dirty="0" smtClean="0"/>
              <a:t>receptors (TLRs)</a:t>
            </a:r>
            <a:r>
              <a:rPr lang="en-US" sz="2400" dirty="0" smtClean="0"/>
              <a:t>: primary sensors of microbial infection in the human body</a:t>
            </a:r>
          </a:p>
          <a:p>
            <a:pPr lvl="1"/>
            <a:r>
              <a:rPr lang="en-US" sz="2100" dirty="0" smtClean="0"/>
              <a:t>Receptors are specific to each class of invader and initiate the appropriate </a:t>
            </a:r>
            <a:r>
              <a:rPr lang="en-US" sz="2100" dirty="0" smtClean="0"/>
              <a:t>response</a:t>
            </a:r>
          </a:p>
          <a:p>
            <a:pPr lvl="1"/>
            <a:r>
              <a:rPr lang="en-US" sz="2100" dirty="0" smtClean="0"/>
              <a:t>_________: signaling proteins that regulate immune response</a:t>
            </a:r>
            <a:endParaRPr lang="en-US" sz="21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15" y="1267504"/>
            <a:ext cx="6966824" cy="5083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029" y="3913259"/>
            <a:ext cx="1647825" cy="285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769" y="3743712"/>
            <a:ext cx="1647825" cy="285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494" y="3601423"/>
            <a:ext cx="1647825" cy="285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0902" y="3515629"/>
            <a:ext cx="428625" cy="361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8439" y="3356365"/>
            <a:ext cx="1698645" cy="217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1622" y="3373340"/>
            <a:ext cx="2041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Macrophage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83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7776" y="1242637"/>
            <a:ext cx="68878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Steps of innate immune response at a wound</a:t>
            </a:r>
          </a:p>
          <a:p>
            <a:endParaRPr lang="en-US" sz="1400" b="1" dirty="0" smtClean="0"/>
          </a:p>
          <a:p>
            <a:pPr marL="344488" indent="-344488">
              <a:buClr>
                <a:schemeClr val="accent5">
                  <a:lumMod val="50000"/>
                </a:schemeClr>
              </a:buClr>
              <a:buFont typeface="+mj-lt"/>
              <a:buAutoNum type="arabicPeriod" startAt="4"/>
            </a:pPr>
            <a:r>
              <a:rPr lang="en-US" sz="2200" dirty="0" smtClean="0"/>
              <a:t>Mast </a:t>
            </a:r>
            <a:r>
              <a:rPr lang="en-US" sz="2200" dirty="0" smtClean="0"/>
              <a:t>cells also release </a:t>
            </a:r>
            <a:r>
              <a:rPr lang="en-US" sz="2200" dirty="0" smtClean="0"/>
              <a:t>________ </a:t>
            </a:r>
            <a:r>
              <a:rPr lang="en-US" sz="2200" dirty="0" smtClean="0"/>
              <a:t>that induces blood vessels </a:t>
            </a:r>
            <a:r>
              <a:rPr lang="en-US" sz="2200" dirty="0" smtClean="0"/>
              <a:t>to </a:t>
            </a:r>
            <a:r>
              <a:rPr lang="en-US" sz="2200" dirty="0" smtClean="0"/>
              <a:t>dilate, increasing blood flow to the wounded area.</a:t>
            </a:r>
            <a:endParaRPr lang="en-US" sz="2200" u="sng" dirty="0" smtClean="0"/>
          </a:p>
          <a:p>
            <a:pPr marL="342900" indent="-342900">
              <a:buClr>
                <a:schemeClr val="accent5">
                  <a:lumMod val="50000"/>
                </a:schemeClr>
              </a:buClr>
              <a:buFont typeface="+mj-lt"/>
              <a:buAutoNum type="arabicPeriod" startAt="4"/>
            </a:pPr>
            <a:endParaRPr lang="en-US" sz="1400" dirty="0" smtClean="0"/>
          </a:p>
          <a:p>
            <a:pPr marL="342900" indent="-342900">
              <a:buClr>
                <a:schemeClr val="accent5">
                  <a:lumMod val="50000"/>
                </a:schemeClr>
              </a:buClr>
              <a:buFont typeface="+mj-lt"/>
              <a:buAutoNum type="arabicPeriod" startAt="4"/>
            </a:pPr>
            <a:r>
              <a:rPr lang="en-US" sz="2200" dirty="0" smtClean="0"/>
              <a:t>Neutrophils move in an engulf (phagocytize) the invading pathogens</a:t>
            </a:r>
          </a:p>
          <a:p>
            <a:pPr marL="342900" indent="-342900">
              <a:buClr>
                <a:schemeClr val="accent5">
                  <a:lumMod val="50000"/>
                </a:schemeClr>
              </a:buClr>
              <a:buFont typeface="+mj-lt"/>
              <a:buAutoNum type="arabicPeriod" startAt="4"/>
            </a:pPr>
            <a:endParaRPr lang="en-US" sz="1400" dirty="0" smtClean="0"/>
          </a:p>
          <a:p>
            <a:pPr marL="342900" indent="-342900">
              <a:buClr>
                <a:schemeClr val="accent5">
                  <a:lumMod val="50000"/>
                </a:schemeClr>
              </a:buClr>
              <a:buFont typeface="+mj-lt"/>
              <a:buAutoNum type="arabicPeriod" startAt="4"/>
            </a:pPr>
            <a:r>
              <a:rPr lang="en-US" sz="2200" dirty="0" smtClean="0"/>
              <a:t>Macrophages release _________ </a:t>
            </a:r>
            <a:r>
              <a:rPr lang="en-US" sz="2200" dirty="0" smtClean="0"/>
              <a:t>that attract other immune cells to the site, stimulate bone marrow to release more neutrophils and macrophages, induce fever, and activate tissue repair</a:t>
            </a:r>
            <a:endParaRPr 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115" y="1242637"/>
            <a:ext cx="4015925" cy="501391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Inflammatory Response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6101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Antimicrobial Proteins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6014484" cy="4937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Interferons</a:t>
            </a:r>
            <a:r>
              <a:rPr lang="en-US" sz="2400" dirty="0" smtClean="0"/>
              <a:t>: proteins released by virus infected cells that signal near-by cells to inhibit viral replication</a:t>
            </a:r>
          </a:p>
          <a:p>
            <a:pPr lvl="1"/>
            <a:r>
              <a:rPr lang="en-US" sz="2100" b="1" dirty="0" smtClean="0"/>
              <a:t>Apoptosis</a:t>
            </a:r>
            <a:r>
              <a:rPr lang="en-US" sz="2100" dirty="0" smtClean="0"/>
              <a:t>: programed </a:t>
            </a:r>
            <a:r>
              <a:rPr lang="en-US" sz="2100" dirty="0" smtClean="0"/>
              <a:t>_________</a:t>
            </a:r>
            <a:endParaRPr lang="en-US" sz="21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altLang="en-US" sz="2400" b="1" dirty="0"/>
              <a:t>Compliment System</a:t>
            </a:r>
          </a:p>
          <a:p>
            <a:pPr lvl="1"/>
            <a:r>
              <a:rPr lang="en-US" altLang="en-US" sz="2200" dirty="0" smtClean="0"/>
              <a:t>~30 </a:t>
            </a:r>
            <a:r>
              <a:rPr lang="en-US" altLang="en-US" sz="2200" dirty="0"/>
              <a:t>proteins</a:t>
            </a:r>
          </a:p>
          <a:p>
            <a:pPr lvl="1"/>
            <a:r>
              <a:rPr lang="en-US" altLang="en-US" sz="2200" dirty="0" smtClean="0"/>
              <a:t>Activated by substances on the surface of microbes</a:t>
            </a:r>
          </a:p>
          <a:p>
            <a:pPr lvl="2"/>
            <a:r>
              <a:rPr lang="en-US" altLang="en-US" dirty="0" smtClean="0"/>
              <a:t>Initiate biochemical reactions that can </a:t>
            </a:r>
            <a:r>
              <a:rPr lang="en-US" altLang="en-US" dirty="0" smtClean="0"/>
              <a:t>____ </a:t>
            </a:r>
            <a:r>
              <a:rPr lang="en-US" altLang="en-US" dirty="0"/>
              <a:t>viruses </a:t>
            </a:r>
            <a:r>
              <a:rPr lang="en-US" altLang="en-US" dirty="0" smtClean="0"/>
              <a:t>or </a:t>
            </a:r>
            <a:r>
              <a:rPr lang="en-US" altLang="en-US" dirty="0"/>
              <a:t>pathogens</a:t>
            </a:r>
          </a:p>
          <a:p>
            <a:pPr lvl="2"/>
            <a:r>
              <a:rPr lang="en-US" altLang="en-US" dirty="0" smtClean="0"/>
              <a:t>Release histamine to attract phagocytes during inflammatory response</a:t>
            </a: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s://figures.boundless.com/19699/large/figure-42-01-03.j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131" y="1453080"/>
            <a:ext cx="4891700" cy="411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37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Adaptive Immune Response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81608" y="1325852"/>
            <a:ext cx="7788966" cy="5121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Cell-mediated immunity: </a:t>
            </a:r>
            <a:r>
              <a:rPr lang="en-US" sz="2400" dirty="0" smtClean="0"/>
              <a:t>the </a:t>
            </a:r>
            <a:r>
              <a:rPr lang="en-US" sz="2400" dirty="0" smtClean="0"/>
              <a:t>production of cells that </a:t>
            </a:r>
            <a:r>
              <a:rPr lang="en-US" sz="2400" dirty="0" smtClean="0"/>
              <a:t>______ </a:t>
            </a:r>
            <a:r>
              <a:rPr lang="en-US" sz="2400" dirty="0" smtClean="0"/>
              <a:t>infected cells in the body</a:t>
            </a:r>
          </a:p>
          <a:p>
            <a:pPr lvl="1"/>
            <a:r>
              <a:rPr lang="en-US" sz="2000" b="1" dirty="0" smtClean="0"/>
              <a:t>T-lymphocytes or T-cells</a:t>
            </a:r>
            <a:r>
              <a:rPr lang="en-US" sz="2000" dirty="0" smtClean="0"/>
              <a:t>: cells involved in the activation of B-cells (helper T-cells) and the destruction of infected cells (killer T-cells)</a:t>
            </a:r>
          </a:p>
          <a:p>
            <a:pPr lvl="2"/>
            <a:r>
              <a:rPr lang="en-US" dirty="0" smtClean="0"/>
              <a:t>Mature in the Thymus</a:t>
            </a:r>
          </a:p>
          <a:p>
            <a:pPr marL="517525" indent="-517525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2400" b="1" dirty="0" smtClean="0"/>
              <a:t>Humoral (Antibody-mediated) </a:t>
            </a:r>
            <a:r>
              <a:rPr lang="en-US" sz="2400" b="1" dirty="0"/>
              <a:t>immunity: </a:t>
            </a:r>
            <a:r>
              <a:rPr lang="en-US" sz="2400" dirty="0" smtClean="0"/>
              <a:t>an attack on pathogens </a:t>
            </a:r>
            <a:r>
              <a:rPr lang="en-US" sz="2400" dirty="0" smtClean="0"/>
              <a:t>in the blood and lymph through </a:t>
            </a:r>
            <a:r>
              <a:rPr lang="en-US" sz="2400" dirty="0"/>
              <a:t>the production of proteins called </a:t>
            </a:r>
            <a:r>
              <a:rPr lang="en-US" sz="2400" dirty="0" smtClean="0"/>
              <a:t>__________</a:t>
            </a:r>
            <a:endParaRPr lang="en-US" sz="2400" dirty="0" smtClean="0"/>
          </a:p>
          <a:p>
            <a:pPr lvl="1"/>
            <a:r>
              <a:rPr lang="en-US" sz="2100" b="1" dirty="0" smtClean="0"/>
              <a:t>B-lymphocytes or B-cells</a:t>
            </a:r>
            <a:r>
              <a:rPr lang="en-US" sz="2100" dirty="0" smtClean="0"/>
              <a:t>: cells that produce antibodies and function in antigen prevention</a:t>
            </a:r>
          </a:p>
          <a:p>
            <a:pPr lvl="2"/>
            <a:r>
              <a:rPr lang="en-US" dirty="0" smtClean="0"/>
              <a:t>Develop in the bone marrow</a:t>
            </a:r>
          </a:p>
          <a:p>
            <a:pPr marL="517525" indent="-517525">
              <a:buNone/>
            </a:pPr>
            <a:endParaRPr lang="en-US" sz="2400" b="1" dirty="0"/>
          </a:p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32" y="1325852"/>
            <a:ext cx="2724561" cy="493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7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T-cell Antigen Receptors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99730" y="1219200"/>
                <a:ext cx="4635796" cy="501396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T-cell antigen receptors</a:t>
                </a:r>
              </a:p>
              <a:p>
                <a:r>
                  <a:rPr lang="en-US" dirty="0" smtClean="0"/>
                  <a:t>________ </a:t>
                </a:r>
                <a:r>
                  <a:rPr lang="en-US" dirty="0" smtClean="0"/>
                  <a:t>receptors</a:t>
                </a:r>
              </a:p>
              <a:p>
                <a:r>
                  <a:rPr lang="en-US" dirty="0" smtClean="0"/>
                  <a:t>Alpha (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and beta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chains</a:t>
                </a:r>
              </a:p>
              <a:p>
                <a:pPr lvl="1"/>
                <a:r>
                  <a:rPr lang="en-US" dirty="0" smtClean="0"/>
                  <a:t>Constant region</a:t>
                </a:r>
              </a:p>
              <a:p>
                <a:pPr lvl="1"/>
                <a:r>
                  <a:rPr lang="en-US" dirty="0"/>
                  <a:t>Variable region differs among </a:t>
                </a:r>
                <a:r>
                  <a:rPr lang="en-US" dirty="0" smtClean="0"/>
                  <a:t>  T-cells </a:t>
                </a:r>
                <a:r>
                  <a:rPr lang="en-US" dirty="0"/>
                  <a:t>and is specific to certain epitope of the antigens</a:t>
                </a:r>
              </a:p>
              <a:p>
                <a:pPr lvl="2"/>
                <a:r>
                  <a:rPr lang="en-US" dirty="0"/>
                  <a:t>Recognize </a:t>
                </a:r>
                <a:r>
                  <a:rPr lang="en-US" dirty="0" smtClean="0"/>
                  <a:t>________ </a:t>
                </a:r>
                <a:r>
                  <a:rPr lang="en-US" dirty="0" smtClean="0"/>
                  <a:t>of antigens   </a:t>
                </a:r>
              </a:p>
              <a:p>
                <a:pPr lvl="2"/>
                <a:endParaRPr lang="en-US" dirty="0"/>
              </a:p>
              <a:p>
                <a:r>
                  <a:rPr lang="en-US" dirty="0" smtClean="0">
                    <a:cs typeface="Times New Roman" panose="02020603050405020304" pitchFamily="18" charset="0"/>
                  </a:rPr>
                  <a:t>~ 10 million different t-cell antigen receptors</a:t>
                </a:r>
                <a:endParaRPr lang="en-US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99730" y="1219200"/>
                <a:ext cx="4635796" cy="5013960"/>
              </a:xfrm>
              <a:blipFill rotWithShape="0">
                <a:blip r:embed="rId3"/>
                <a:stretch>
                  <a:fillRect l="-2105" t="-851" r="-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749" y="1474558"/>
            <a:ext cx="6712577" cy="475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6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Antigen Recognition by T-cells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1892" y="1219200"/>
            <a:ext cx="6115792" cy="493776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Major </a:t>
            </a:r>
            <a:r>
              <a:rPr lang="en-US" sz="2400" b="1" dirty="0"/>
              <a:t>histocompatibility complex</a:t>
            </a:r>
            <a:r>
              <a:rPr lang="en-US" sz="2400" dirty="0"/>
              <a:t> (MHC</a:t>
            </a:r>
            <a:r>
              <a:rPr lang="en-US" sz="2400" dirty="0" smtClean="0"/>
              <a:t>):</a:t>
            </a:r>
          </a:p>
          <a:p>
            <a:pPr marL="0" indent="0">
              <a:buNone/>
            </a:pPr>
            <a:r>
              <a:rPr lang="en-US" sz="2400" dirty="0"/>
              <a:t>p</a:t>
            </a:r>
            <a:r>
              <a:rPr lang="en-US" sz="2400" dirty="0" smtClean="0"/>
              <a:t>rotein on </a:t>
            </a:r>
            <a:r>
              <a:rPr lang="en-US" sz="2400" dirty="0" smtClean="0"/>
              <a:t>host cell that </a:t>
            </a:r>
            <a:r>
              <a:rPr lang="en-US" sz="2400" dirty="0" smtClean="0"/>
              <a:t>_______________ </a:t>
            </a:r>
            <a:r>
              <a:rPr lang="en-US" sz="2400" dirty="0" smtClean="0"/>
              <a:t>of antigen for T-cell recognition.</a:t>
            </a:r>
          </a:p>
          <a:p>
            <a:r>
              <a:rPr lang="en-US" sz="2400" dirty="0" smtClean="0"/>
              <a:t>Class </a:t>
            </a:r>
            <a:r>
              <a:rPr lang="en-US" sz="2400" dirty="0" smtClean="0">
                <a:latin typeface="+mj-lt"/>
              </a:rPr>
              <a:t>I</a:t>
            </a:r>
            <a:r>
              <a:rPr lang="en-US" sz="2400" dirty="0" smtClean="0"/>
              <a:t> MHC</a:t>
            </a:r>
          </a:p>
          <a:p>
            <a:pPr lvl="1"/>
            <a:r>
              <a:rPr lang="en-US" sz="2100" dirty="0" smtClean="0"/>
              <a:t>Most body cells</a:t>
            </a:r>
          </a:p>
          <a:p>
            <a:r>
              <a:rPr lang="en-US" sz="2400" dirty="0" smtClean="0"/>
              <a:t>Class </a:t>
            </a:r>
            <a:r>
              <a:rPr lang="en-US" sz="2400" dirty="0" smtClean="0">
                <a:latin typeface="+mj-lt"/>
              </a:rPr>
              <a:t>II</a:t>
            </a:r>
            <a:r>
              <a:rPr lang="en-US" sz="2400" dirty="0" smtClean="0"/>
              <a:t> MHC</a:t>
            </a:r>
          </a:p>
          <a:p>
            <a:pPr lvl="1"/>
            <a:r>
              <a:rPr lang="en-US" sz="2100" dirty="0"/>
              <a:t>A</a:t>
            </a:r>
            <a:r>
              <a:rPr lang="en-US" sz="2100" dirty="0" smtClean="0"/>
              <a:t>ntigen presenting cells only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546" y="1219200"/>
            <a:ext cx="4558487" cy="50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3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3754" y="140677"/>
            <a:ext cx="5896708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Cell-Mediated Pathway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70016" y="1254369"/>
            <a:ext cx="5994906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Antigen-presenting cells</a:t>
            </a:r>
            <a:r>
              <a:rPr lang="en-US" sz="2400" dirty="0" smtClean="0"/>
              <a:t>: immune system cells that help initiate an immune response by </a:t>
            </a:r>
            <a:r>
              <a:rPr lang="en-US" sz="2400" dirty="0" smtClean="0"/>
              <a:t>________ microbial antigens on their surface</a:t>
            </a:r>
            <a:endParaRPr lang="en-US" sz="2400" dirty="0" smtClean="0"/>
          </a:p>
          <a:p>
            <a:pPr lvl="1"/>
            <a:r>
              <a:rPr lang="en-US" sz="2100" dirty="0" smtClean="0"/>
              <a:t>Dendritic cells, macrophages, B-cells</a:t>
            </a:r>
          </a:p>
          <a:p>
            <a:endParaRPr lang="en-US" sz="2400" dirty="0" smtClean="0"/>
          </a:p>
          <a:p>
            <a:r>
              <a:rPr lang="en-US" sz="2400" b="1" dirty="0" smtClean="0"/>
              <a:t>Dendritic cell</a:t>
            </a:r>
            <a:r>
              <a:rPr lang="en-US" sz="2400" dirty="0" smtClean="0"/>
              <a:t>: migrate to the </a:t>
            </a:r>
            <a:r>
              <a:rPr lang="en-US" sz="2400" dirty="0" smtClean="0"/>
              <a:t>______ ______ </a:t>
            </a:r>
            <a:r>
              <a:rPr lang="en-US" sz="2400" dirty="0" smtClean="0"/>
              <a:t>after capturing pathogen, where they connect with helper T-cells and/or killer T-cells.</a:t>
            </a:r>
          </a:p>
          <a:p>
            <a:pPr lvl="1"/>
            <a:r>
              <a:rPr lang="en-US" sz="2100" dirty="0" smtClean="0"/>
              <a:t>T-cells become modified to recognize specific virus then multiply rapidly</a:t>
            </a:r>
            <a:endParaRPr lang="en-US" sz="2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352" y="140677"/>
            <a:ext cx="3482902" cy="6525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46254" y="635977"/>
            <a:ext cx="1735667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Dendritic cell ingests pathogen or is invaded by it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46254" y="2927624"/>
            <a:ext cx="1836943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Dendritic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cell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migrates to lymph node where it presents antigen fragments to CD4 and CD8 cells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07550" y="4635692"/>
            <a:ext cx="1884450" cy="18928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CD4 cells becomes helper T cells and CD8 cells become Cytotoxic T cells, which continue to multiply</a:t>
            </a:r>
          </a:p>
          <a:p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Helper T-cells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907" y="1643580"/>
            <a:ext cx="2712186" cy="35340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703" y="1315524"/>
            <a:ext cx="3532969" cy="43608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802" y="5177641"/>
            <a:ext cx="4038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1. </a:t>
            </a:r>
            <a:r>
              <a:rPr lang="en-US" sz="1600" dirty="0" smtClean="0"/>
              <a:t>Antigen presenting cell presents antigen fragments with class II MHC molecules. Helper T cells bind to MHC molecule with antigen receptor and </a:t>
            </a:r>
            <a:r>
              <a:rPr lang="en-US" sz="1600" dirty="0" smtClean="0"/>
              <a:t>___________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063" y="1315524"/>
            <a:ext cx="3184715" cy="37768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20312" y="5184187"/>
            <a:ext cx="3327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2.</a:t>
            </a:r>
            <a:r>
              <a:rPr lang="en-US" sz="1600" dirty="0" smtClean="0"/>
              <a:t> Cytokines released by antigen presenting cell and helper T cell stimulate T cell proliferation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8221703" y="5670084"/>
            <a:ext cx="3844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3</a:t>
            </a:r>
            <a:r>
              <a:rPr lang="en-US" sz="1600" b="1" dirty="0" smtClean="0"/>
              <a:t>. </a:t>
            </a:r>
            <a:r>
              <a:rPr lang="en-US" sz="1600" dirty="0" smtClean="0"/>
              <a:t>T cell clones release cytokines that help activate B cell and cytotoxic T cells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17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289" y="1752007"/>
            <a:ext cx="2709078" cy="3317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Cytotoxic (Killer) T Cells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88803" y="5338297"/>
            <a:ext cx="365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 Activated cytotoxic T cell binds with class I receptor of infected cell with antigen receptor and </a:t>
            </a:r>
            <a:r>
              <a:rPr lang="en-US" sz="1600" u="sng" dirty="0" smtClean="0"/>
              <a:t>__________</a:t>
            </a:r>
            <a:endParaRPr lang="en-US" sz="1600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3" y="1324117"/>
            <a:ext cx="3215133" cy="39544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6112" y="5338297"/>
            <a:ext cx="4360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2. Cytotoxic T cell releases </a:t>
            </a:r>
            <a:r>
              <a:rPr lang="en-US" sz="1600" b="1" dirty="0" smtClean="0"/>
              <a:t>perforin</a:t>
            </a:r>
            <a:r>
              <a:rPr lang="en-US" sz="1600" dirty="0" smtClean="0"/>
              <a:t> molecules, which create pores in infected cell, and </a:t>
            </a:r>
            <a:r>
              <a:rPr lang="en-US" sz="1600" b="1" dirty="0" smtClean="0"/>
              <a:t>granzymes</a:t>
            </a:r>
            <a:r>
              <a:rPr lang="en-US" sz="1600" dirty="0" smtClean="0"/>
              <a:t>, which break down proteins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259343" y="3301338"/>
            <a:ext cx="1223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500" b="1" dirty="0" smtClean="0">
                <a:latin typeface="Arial"/>
                <a:cs typeface="Arial"/>
              </a:rPr>
              <a:t>Granzymes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7113319" y="3022809"/>
            <a:ext cx="292048" cy="27375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4247" y="1398996"/>
            <a:ext cx="2728094" cy="387956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885718" y="5338297"/>
            <a:ext cx="3105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3. Granzymes initiate apoptosis. Cytotoxic T cell releases to attack another infected cell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0686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B-cell Antigen Receptors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254825"/>
            <a:ext cx="5388864" cy="4805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B-cell antigen receptors </a:t>
            </a:r>
          </a:p>
          <a:p>
            <a:r>
              <a:rPr lang="en-US" sz="2400" dirty="0" smtClean="0"/>
              <a:t>________ </a:t>
            </a:r>
            <a:r>
              <a:rPr lang="en-US" sz="2400" dirty="0" smtClean="0"/>
              <a:t>receptors</a:t>
            </a:r>
          </a:p>
          <a:p>
            <a:r>
              <a:rPr lang="en-US" sz="2400" dirty="0" smtClean="0"/>
              <a:t>Two heavy chains and two light chains</a:t>
            </a:r>
          </a:p>
          <a:p>
            <a:pPr lvl="1"/>
            <a:r>
              <a:rPr lang="en-US" sz="2200" dirty="0" smtClean="0"/>
              <a:t>Constant region</a:t>
            </a:r>
          </a:p>
          <a:p>
            <a:pPr lvl="1"/>
            <a:r>
              <a:rPr lang="en-US" sz="2200" dirty="0" smtClean="0"/>
              <a:t>Variable region differs among B-cells and is specific to certain epitope of the antigens</a:t>
            </a:r>
          </a:p>
          <a:p>
            <a:pPr lvl="2"/>
            <a:r>
              <a:rPr lang="en-US" dirty="0" smtClean="0"/>
              <a:t>Recognize </a:t>
            </a:r>
            <a:r>
              <a:rPr lang="en-US" dirty="0" smtClean="0"/>
              <a:t>______ </a:t>
            </a:r>
            <a:r>
              <a:rPr lang="en-US" dirty="0" smtClean="0"/>
              <a:t>antigens  </a:t>
            </a:r>
          </a:p>
          <a:p>
            <a:pPr lvl="2"/>
            <a:endParaRPr lang="en-US" dirty="0" smtClean="0"/>
          </a:p>
          <a:p>
            <a:r>
              <a:rPr lang="en-US" sz="2400" dirty="0" smtClean="0">
                <a:cs typeface="Times New Roman" panose="02020603050405020304" pitchFamily="18" charset="0"/>
              </a:rPr>
              <a:t>~ 1 million different B-cell antigen receptors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636" y="1507162"/>
            <a:ext cx="5608920" cy="45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550" y="3407079"/>
            <a:ext cx="6914679" cy="283036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Types of Invaders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231726"/>
            <a:ext cx="11252548" cy="5137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_________: </a:t>
            </a:r>
            <a:r>
              <a:rPr lang="en-US" dirty="0" smtClean="0"/>
              <a:t>a bacterium, fungus, virus, or other disease causing agent </a:t>
            </a:r>
          </a:p>
          <a:p>
            <a:r>
              <a:rPr lang="en-US" sz="2400" b="1" dirty="0" smtClean="0"/>
              <a:t>Antigen</a:t>
            </a:r>
            <a:r>
              <a:rPr lang="en-US" sz="2400" b="1" dirty="0"/>
              <a:t>:</a:t>
            </a:r>
            <a:r>
              <a:rPr lang="en-US" sz="2400" dirty="0"/>
              <a:t> any </a:t>
            </a:r>
            <a:r>
              <a:rPr lang="en-US" sz="2400" dirty="0" smtClean="0"/>
              <a:t>foreign molecule or protein that </a:t>
            </a:r>
            <a:r>
              <a:rPr lang="en-US" sz="2400" dirty="0"/>
              <a:t>elicits an immune system </a:t>
            </a:r>
            <a:r>
              <a:rPr lang="en-US" sz="2400" dirty="0" smtClean="0"/>
              <a:t>attack. Often </a:t>
            </a:r>
            <a:r>
              <a:rPr lang="en-US" sz="2400" dirty="0"/>
              <a:t>attached to pathogen </a:t>
            </a:r>
            <a:r>
              <a:rPr lang="en-US" sz="2400" dirty="0" smtClean="0"/>
              <a:t>membranes</a:t>
            </a:r>
          </a:p>
          <a:p>
            <a:pPr lvl="1"/>
            <a:r>
              <a:rPr lang="en-US" sz="2200" dirty="0" smtClean="0"/>
              <a:t>_______: </a:t>
            </a:r>
            <a:r>
              <a:rPr lang="en-US" sz="2200" dirty="0" smtClean="0"/>
              <a:t>region of the antigen where the antigen receptor or antibody bind</a:t>
            </a:r>
            <a:endParaRPr lang="en-US" sz="2200" dirty="0"/>
          </a:p>
          <a:p>
            <a:pPr marL="0" lvl="2" indent="0">
              <a:buNone/>
            </a:pPr>
            <a:endParaRPr lang="en-US" sz="1600" b="1" dirty="0" smtClean="0"/>
          </a:p>
          <a:p>
            <a:pPr marL="0" lvl="2" indent="0">
              <a:buNone/>
            </a:pPr>
            <a:endParaRPr lang="en-US" sz="1600" b="1" dirty="0"/>
          </a:p>
          <a:p>
            <a:pPr marL="0" lvl="2" indent="0">
              <a:buNone/>
            </a:pPr>
            <a:r>
              <a:rPr lang="en-US" sz="2400" b="1" dirty="0"/>
              <a:t>Antibody</a:t>
            </a:r>
            <a:r>
              <a:rPr lang="en-US" sz="2400" dirty="0"/>
              <a:t>: a protein of the </a:t>
            </a:r>
            <a:r>
              <a:rPr lang="en-US" sz="2400" dirty="0" smtClean="0"/>
              <a:t>                                                                                       immune system </a:t>
            </a:r>
            <a:r>
              <a:rPr lang="en-US" sz="2400" dirty="0"/>
              <a:t>that </a:t>
            </a:r>
            <a:r>
              <a:rPr lang="en-US" sz="2400" dirty="0" smtClean="0"/>
              <a:t>binds </a:t>
            </a:r>
            <a:r>
              <a:rPr lang="en-US" sz="2400" dirty="0" smtClean="0"/>
              <a:t>                                                                                             to </a:t>
            </a:r>
            <a:r>
              <a:rPr lang="en-US" sz="2400" dirty="0"/>
              <a:t>a </a:t>
            </a:r>
            <a:r>
              <a:rPr lang="en-US" sz="2400" dirty="0" smtClean="0"/>
              <a:t>____________, tagging                                                                                                      it for </a:t>
            </a:r>
            <a:r>
              <a:rPr lang="en-US" sz="2400" dirty="0"/>
              <a:t>attack by the immune </a:t>
            </a:r>
            <a:r>
              <a:rPr lang="en-US" sz="2400" dirty="0" smtClean="0"/>
              <a:t>                                                                                          system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50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Antigen Recognition by B-cells 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9599" y="1219200"/>
            <a:ext cx="5482857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After antigen receptors bind to the epitope of an </a:t>
            </a:r>
            <a:r>
              <a:rPr lang="en-US" dirty="0" smtClean="0"/>
              <a:t>antigen, </a:t>
            </a:r>
            <a:r>
              <a:rPr lang="en-US" dirty="0" smtClean="0"/>
              <a:t>B-cells divide and also release antibodies</a:t>
            </a:r>
          </a:p>
          <a:p>
            <a:endParaRPr lang="en-US" sz="2400" dirty="0"/>
          </a:p>
          <a:p>
            <a:r>
              <a:rPr lang="en-US" sz="2400" dirty="0"/>
              <a:t>Every B-cell produced in the bone marrow has a different type of antibody</a:t>
            </a:r>
          </a:p>
          <a:p>
            <a:pPr lvl="1"/>
            <a:r>
              <a:rPr lang="en-US" sz="2100" dirty="0"/>
              <a:t>Estimates of 10 billion to 100 billion different antibodies produced in humans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637" y="1187977"/>
            <a:ext cx="4667694" cy="50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1268" y="188026"/>
            <a:ext cx="11032175" cy="990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Antibody-mediated Immunity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28246" y="1254369"/>
            <a:ext cx="6162948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Plasma cell</a:t>
            </a:r>
            <a:r>
              <a:rPr lang="en-US" sz="2400" dirty="0" smtClean="0"/>
              <a:t>: short-lived B cell specialized in producing antibodies</a:t>
            </a:r>
          </a:p>
          <a:p>
            <a:endParaRPr lang="en-US" sz="1400" dirty="0" smtClean="0"/>
          </a:p>
          <a:p>
            <a:pPr marL="0" indent="0">
              <a:buNone/>
            </a:pPr>
            <a:r>
              <a:rPr lang="en-US" sz="2400" b="1" dirty="0" smtClean="0"/>
              <a:t>Memory B-cells</a:t>
            </a:r>
            <a:r>
              <a:rPr lang="en-US" sz="2400" dirty="0" smtClean="0"/>
              <a:t>: long-lived B-cells with antibodies for a specific antigen that remain in the body for a response to a </a:t>
            </a:r>
            <a:r>
              <a:rPr lang="en-US" sz="2400" dirty="0" smtClean="0"/>
              <a:t>_________ _________ </a:t>
            </a:r>
            <a:r>
              <a:rPr lang="en-US" sz="2400" dirty="0" smtClean="0"/>
              <a:t>by the same antigen</a:t>
            </a:r>
          </a:p>
          <a:p>
            <a:endParaRPr lang="en-US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293" y="1579418"/>
            <a:ext cx="5396006" cy="4203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48406" y="2873829"/>
            <a:ext cx="127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55283" y="3107194"/>
            <a:ext cx="1531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Clones with receptors for antigen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9785268" y="3443844"/>
            <a:ext cx="463138" cy="27940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5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Activation of B Cells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82" y="1254999"/>
            <a:ext cx="2498209" cy="4000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310" y="1368377"/>
            <a:ext cx="2161412" cy="3887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176" y="1254999"/>
            <a:ext cx="3129224" cy="36356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6270" y="5255567"/>
            <a:ext cx="38476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 Antigen-presenting cell displays antigen fragment with Class II MHC molecule. Helper T cell binds with antigen receptor and </a:t>
            </a:r>
            <a:r>
              <a:rPr lang="en-US" sz="1600" dirty="0" smtClean="0"/>
              <a:t>___________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583876" y="5255567"/>
            <a:ext cx="3184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dirty="0" smtClean="0"/>
              <a:t>. Activated helper T cell binds to Class II MHC molecule on B cell with the same antigen fragment, and activate the B cell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431482" y="5250365"/>
            <a:ext cx="36813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3. Activated B cell proliferates and differentiates into memory B cells and plasma cells </a:t>
            </a:r>
            <a:r>
              <a:rPr lang="en-US" sz="1600" dirty="0" smtClean="0"/>
              <a:t>that </a:t>
            </a:r>
            <a:r>
              <a:rPr lang="en-US" sz="1600" dirty="0" smtClean="0"/>
              <a:t>release antibodies specific to the initial antigen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66585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35322"/>
            <a:ext cx="2781300" cy="5000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Function of Antibodies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659171" y="5664530"/>
            <a:ext cx="2879601" cy="641714"/>
          </a:xfrm>
          <a:prstGeom prst="rect">
            <a:avLst/>
          </a:prstGeom>
          <a:noFill/>
        </p:spPr>
        <p:txBody>
          <a:bodyPr wrap="square" lIns="9144" tIns="9144" rIns="9144" bIns="9144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500" b="1" dirty="0" smtClean="0">
                <a:latin typeface="Arial"/>
                <a:cs typeface="Arial"/>
              </a:rPr>
              <a:t>Promotion of </a:t>
            </a:r>
            <a:r>
              <a:rPr lang="en-US" sz="1500" dirty="0" smtClean="0">
                <a:latin typeface="Arial"/>
                <a:cs typeface="Arial"/>
              </a:rPr>
              <a:t>_____________</a:t>
            </a:r>
            <a:r>
              <a:rPr lang="en-US" sz="1500" b="1" dirty="0" smtClean="0">
                <a:latin typeface="Arial"/>
                <a:cs typeface="Arial"/>
              </a:rPr>
              <a:t> </a:t>
            </a:r>
            <a:r>
              <a:rPr lang="en-US" sz="1500" b="1" dirty="0" smtClean="0">
                <a:latin typeface="Arial"/>
                <a:cs typeface="Arial"/>
              </a:rPr>
              <a:t>of bacteria by macrophages and neutrophils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5757836"/>
            <a:ext cx="2754704" cy="433965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500" b="1" dirty="0" smtClean="0">
                <a:latin typeface="Arial"/>
                <a:cs typeface="Arial"/>
              </a:rPr>
              <a:t>   Blocking of ability of virus           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500" b="1" dirty="0">
                <a:latin typeface="Arial"/>
                <a:cs typeface="Arial"/>
              </a:rPr>
              <a:t> </a:t>
            </a:r>
            <a:r>
              <a:rPr lang="en-US" sz="1500" b="1" dirty="0" smtClean="0">
                <a:latin typeface="Arial"/>
                <a:cs typeface="Arial"/>
              </a:rPr>
              <a:t>  to </a:t>
            </a:r>
            <a:r>
              <a:rPr lang="en-US" sz="1500" dirty="0" smtClean="0">
                <a:latin typeface="Arial"/>
                <a:cs typeface="Arial"/>
              </a:rPr>
              <a:t>_____</a:t>
            </a:r>
            <a:r>
              <a:rPr lang="en-US" sz="1500" b="1" dirty="0" smtClean="0">
                <a:latin typeface="Arial"/>
                <a:cs typeface="Arial"/>
              </a:rPr>
              <a:t> </a:t>
            </a:r>
            <a:r>
              <a:rPr lang="en-US" sz="1500" b="1" dirty="0" smtClean="0">
                <a:latin typeface="Arial"/>
                <a:cs typeface="Arial"/>
              </a:rPr>
              <a:t>to a host cell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3639" y="5590664"/>
            <a:ext cx="22503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500" b="1" dirty="0" smtClean="0">
                <a:latin typeface="Arial"/>
                <a:cs typeface="Arial"/>
              </a:rPr>
              <a:t>Activation of the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500" b="1" dirty="0" smtClean="0">
                <a:latin typeface="Arial"/>
                <a:cs typeface="Arial"/>
              </a:rPr>
              <a:t>Complement system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46492" y="5617029"/>
            <a:ext cx="324550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500" b="1" dirty="0" smtClean="0">
                <a:latin typeface="Arial"/>
                <a:cs typeface="Arial"/>
              </a:rPr>
              <a:t>Pore formation allows water and ions to rush inside the foreign cell, which swells and lyses.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041" y="1229718"/>
            <a:ext cx="5318055" cy="44229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292" y="1229718"/>
            <a:ext cx="2666089" cy="443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449" y="99899"/>
            <a:ext cx="6910944" cy="624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2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Immunological Memory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4663044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Primary immune response</a:t>
            </a:r>
            <a:r>
              <a:rPr lang="en-US" sz="2400" dirty="0" smtClean="0"/>
              <a:t>: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200" dirty="0" smtClean="0"/>
              <a:t>Peaks 10-17 days after exposure</a:t>
            </a:r>
          </a:p>
          <a:p>
            <a:r>
              <a:rPr lang="en-US" sz="2200" dirty="0" smtClean="0"/>
              <a:t>Delay due to </a:t>
            </a:r>
            <a:r>
              <a:rPr lang="en-US" sz="2200" u="sng" dirty="0" smtClean="0"/>
              <a:t>________</a:t>
            </a:r>
            <a:r>
              <a:rPr lang="en-US" sz="2200" dirty="0" smtClean="0"/>
              <a:t> </a:t>
            </a:r>
            <a:r>
              <a:rPr lang="en-US" sz="2200" dirty="0" smtClean="0"/>
              <a:t>immune </a:t>
            </a:r>
            <a:r>
              <a:rPr lang="en-US" sz="2200" dirty="0" smtClean="0"/>
              <a:t>response</a:t>
            </a:r>
          </a:p>
          <a:p>
            <a:pPr lvl="1"/>
            <a:r>
              <a:rPr lang="en-US" sz="1900" dirty="0" smtClean="0"/>
              <a:t>Plasma B-cells</a:t>
            </a:r>
          </a:p>
          <a:p>
            <a:pPr lvl="1"/>
            <a:r>
              <a:rPr lang="en-US" sz="1900" dirty="0" smtClean="0"/>
              <a:t>Helper T-cells</a:t>
            </a:r>
            <a:endParaRPr lang="en-US" sz="1900" dirty="0" smtClean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Secondary immune response</a:t>
            </a:r>
            <a:r>
              <a:rPr lang="en-US" sz="2400" dirty="0" smtClean="0"/>
              <a:t>:</a:t>
            </a:r>
          </a:p>
          <a:p>
            <a:r>
              <a:rPr lang="en-US" sz="2200" dirty="0" smtClean="0"/>
              <a:t>Peaks 2-7 days after exposure </a:t>
            </a:r>
          </a:p>
          <a:p>
            <a:r>
              <a:rPr lang="en-US" sz="2200" dirty="0" smtClean="0"/>
              <a:t>Faster response due to memory B and T cells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274" y="1257375"/>
            <a:ext cx="6096989" cy="500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346" y="380001"/>
            <a:ext cx="6295343" cy="4639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834" y="2782426"/>
            <a:ext cx="2321685" cy="3298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05" y="2725849"/>
            <a:ext cx="2491156" cy="3411980"/>
          </a:xfrm>
          <a:prstGeom prst="rect">
            <a:avLst/>
          </a:prstGeom>
        </p:spPr>
      </p:pic>
      <p:cxnSp>
        <p:nvCxnSpPr>
          <p:cNvPr id="8" name="Elbow Connector 7"/>
          <p:cNvCxnSpPr/>
          <p:nvPr/>
        </p:nvCxnSpPr>
        <p:spPr>
          <a:xfrm flipV="1">
            <a:off x="7433953" y="3025857"/>
            <a:ext cx="2137559" cy="1415507"/>
          </a:xfrm>
          <a:prstGeom prst="bentConnector3">
            <a:avLst>
              <a:gd name="adj1" fmla="val 87778"/>
            </a:avLst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0800000">
            <a:off x="3181351" y="2911558"/>
            <a:ext cx="2057803" cy="1529806"/>
          </a:xfrm>
          <a:prstGeom prst="bentConnector3">
            <a:avLst>
              <a:gd name="adj1" fmla="val 84253"/>
            </a:avLst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flipV="1">
            <a:off x="8962174" y="2911558"/>
            <a:ext cx="609338" cy="345992"/>
          </a:xfrm>
          <a:prstGeom prst="bentConnector3">
            <a:avLst>
              <a:gd name="adj1" fmla="val 32805"/>
            </a:avLst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95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10972800" cy="9334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Immunity in Health and Disease</a:t>
            </a:r>
          </a:p>
        </p:txBody>
      </p:sp>
      <p:pic>
        <p:nvPicPr>
          <p:cNvPr id="24579" name="Picture 6" descr="43-x2-Vaccinatio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950" y="1247616"/>
            <a:ext cx="3238500" cy="2428875"/>
          </a:xfrm>
        </p:spPr>
      </p:pic>
      <p:sp>
        <p:nvSpPr>
          <p:cNvPr id="24580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788025" y="1376204"/>
            <a:ext cx="5384800" cy="44958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800" dirty="0"/>
              <a:t>Active Immunity</a:t>
            </a:r>
          </a:p>
          <a:p>
            <a:pPr lvl="1" eaLnBrk="1" hangingPunct="1"/>
            <a:r>
              <a:rPr lang="en-US" sz="2400" dirty="0"/>
              <a:t>Getting the disease</a:t>
            </a:r>
          </a:p>
          <a:p>
            <a:pPr lvl="1" eaLnBrk="1" hangingPunct="1"/>
            <a:r>
              <a:rPr lang="en-US" sz="2400" dirty="0"/>
              <a:t>Immunizations (Vaccinations) 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Passive </a:t>
            </a:r>
            <a:r>
              <a:rPr lang="en-US" sz="2800" dirty="0"/>
              <a:t>Immunity</a:t>
            </a:r>
          </a:p>
          <a:p>
            <a:pPr lvl="1" eaLnBrk="1" hangingPunct="1"/>
            <a:r>
              <a:rPr lang="en-US" sz="2400" dirty="0"/>
              <a:t>Antibodies transferred from one individual to another</a:t>
            </a:r>
          </a:p>
          <a:p>
            <a:pPr lvl="2" eaLnBrk="1" hangingPunct="1"/>
            <a:r>
              <a:rPr lang="en-US" dirty="0"/>
              <a:t>P</a:t>
            </a:r>
            <a:r>
              <a:rPr lang="en-US" dirty="0" smtClean="0"/>
              <a:t>regnancy </a:t>
            </a:r>
            <a:r>
              <a:rPr lang="en-US" dirty="0"/>
              <a:t>and breast feeding</a:t>
            </a:r>
          </a:p>
          <a:p>
            <a:pPr lvl="2" eaLnBrk="1" hangingPunct="1"/>
            <a:r>
              <a:rPr lang="en-US" dirty="0" smtClean="0"/>
              <a:t>Injection </a:t>
            </a:r>
            <a:r>
              <a:rPr lang="en-US" dirty="0"/>
              <a:t>of antibodies</a:t>
            </a:r>
          </a:p>
        </p:txBody>
      </p:sp>
      <p:graphicFrame>
        <p:nvGraphicFramePr>
          <p:cNvPr id="24581" name="Object 7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04317510"/>
              </p:ext>
            </p:extLst>
          </p:nvPr>
        </p:nvGraphicFramePr>
        <p:xfrm>
          <a:off x="2679701" y="3762057"/>
          <a:ext cx="1682749" cy="2572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hoto Editor Photo" r:id="rId4" imgW="6706536" imgH="10247619" progId="MSPhotoEd.3">
                  <p:embed/>
                </p:oleObj>
              </mc:Choice>
              <mc:Fallback>
                <p:oleObj name="Photo Editor Photo" r:id="rId4" imgW="6706536" imgH="102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1" y="3762057"/>
                        <a:ext cx="1682749" cy="25720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1574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Disruptions in Immune System Function</a:t>
            </a:r>
            <a:endParaRPr lang="en-US" sz="40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219199"/>
            <a:ext cx="10972800" cy="509587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 smtClean="0"/>
              <a:t>Allergies</a:t>
            </a:r>
          </a:p>
          <a:p>
            <a:pPr lvl="1" eaLnBrk="1" hangingPunct="1"/>
            <a:r>
              <a:rPr lang="en-US" sz="2400" dirty="0" smtClean="0"/>
              <a:t>______________ </a:t>
            </a:r>
            <a:r>
              <a:rPr lang="en-US" sz="2400" dirty="0" smtClean="0"/>
              <a:t>responses to antigens</a:t>
            </a:r>
          </a:p>
          <a:p>
            <a:pPr lvl="1" eaLnBrk="1" hangingPunct="1"/>
            <a:r>
              <a:rPr lang="en-US" sz="2400" dirty="0" smtClean="0"/>
              <a:t>Anaphylactic </a:t>
            </a:r>
            <a:r>
              <a:rPr lang="en-US" sz="2400" dirty="0" smtClean="0"/>
              <a:t>shock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Autoimmune Diseases</a:t>
            </a:r>
          </a:p>
          <a:p>
            <a:pPr lvl="1" eaLnBrk="1" hangingPunct="1"/>
            <a:r>
              <a:rPr lang="en-US" sz="2400" dirty="0" smtClean="0"/>
              <a:t>Immune </a:t>
            </a:r>
            <a:r>
              <a:rPr lang="en-US" sz="2400" dirty="0" smtClean="0"/>
              <a:t>system attacks </a:t>
            </a:r>
            <a:r>
              <a:rPr lang="en-US" sz="2400" dirty="0" smtClean="0"/>
              <a:t>________</a:t>
            </a:r>
            <a:endParaRPr lang="en-US" sz="2400" dirty="0" smtClean="0"/>
          </a:p>
          <a:p>
            <a:pPr lvl="2" eaLnBrk="1" hangingPunct="1"/>
            <a:r>
              <a:rPr lang="en-US" sz="2000" dirty="0" smtClean="0"/>
              <a:t>Lupus, MS, ALS, Rheumatoid Arthritis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Immunodeficiency Diseases</a:t>
            </a:r>
          </a:p>
          <a:p>
            <a:pPr lvl="1" eaLnBrk="1" hangingPunct="1"/>
            <a:r>
              <a:rPr lang="en-US" sz="2400" dirty="0" smtClean="0"/>
              <a:t>Lowered </a:t>
            </a:r>
            <a:r>
              <a:rPr lang="en-US" sz="2400" dirty="0" smtClean="0"/>
              <a:t>immune system</a:t>
            </a:r>
          </a:p>
          <a:p>
            <a:pPr lvl="1" eaLnBrk="1" hangingPunct="1"/>
            <a:r>
              <a:rPr lang="en-US" sz="2400" dirty="0" smtClean="0"/>
              <a:t>SCIDS, AIDS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339" y="1354158"/>
            <a:ext cx="4297878" cy="4310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36477" y="5770944"/>
            <a:ext cx="2398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Allergic response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7653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Types of Immune Response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67542"/>
            <a:ext cx="5469653" cy="4589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Innate Immunity</a:t>
            </a:r>
            <a:r>
              <a:rPr lang="en-US" sz="2400" dirty="0"/>
              <a:t>: cells that are always ready to respond to invaders and </a:t>
            </a:r>
            <a:r>
              <a:rPr lang="en-US" sz="2400" dirty="0" smtClean="0"/>
              <a:t>do </a:t>
            </a:r>
            <a:r>
              <a:rPr lang="en-US" sz="2400" dirty="0" smtClean="0"/>
              <a:t>________ </a:t>
            </a:r>
            <a:r>
              <a:rPr lang="en-US" sz="2400" dirty="0"/>
              <a:t>specific invaders</a:t>
            </a:r>
          </a:p>
          <a:p>
            <a:pPr lvl="1"/>
            <a:r>
              <a:rPr lang="en-US" sz="2000" dirty="0" smtClean="0"/>
              <a:t>Found in all animals and most plants</a:t>
            </a:r>
            <a:endParaRPr lang="en-US" sz="20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Adaptive immunity</a:t>
            </a:r>
            <a:r>
              <a:rPr lang="en-US" sz="2400" dirty="0"/>
              <a:t>: cells that are </a:t>
            </a:r>
            <a:r>
              <a:rPr lang="en-US" sz="2400" dirty="0" smtClean="0"/>
              <a:t>________________ </a:t>
            </a:r>
            <a:r>
              <a:rPr lang="en-US" sz="2400" dirty="0"/>
              <a:t>to eliminate a specific pathogen</a:t>
            </a:r>
          </a:p>
          <a:p>
            <a:pPr lvl="1"/>
            <a:r>
              <a:rPr lang="en-US" sz="2000" dirty="0" smtClean="0"/>
              <a:t>Found in vertebrates only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793" y="1229869"/>
            <a:ext cx="5481794" cy="510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4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Innate Immunity in Invertebrates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1219200"/>
            <a:ext cx="5760028" cy="4937760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xoskeleton and lining of intestine made of </a:t>
            </a:r>
            <a:r>
              <a:rPr lang="en-US" dirty="0" smtClean="0"/>
              <a:t>_____ </a:t>
            </a:r>
            <a:r>
              <a:rPr lang="en-US" dirty="0" smtClean="0"/>
              <a:t>create a physical barrier</a:t>
            </a:r>
          </a:p>
          <a:p>
            <a:endParaRPr lang="en-US" b="1" dirty="0" smtClean="0"/>
          </a:p>
          <a:p>
            <a:r>
              <a:rPr lang="en-US" b="1" dirty="0" smtClean="0"/>
              <a:t>Lysozyme</a:t>
            </a:r>
            <a:r>
              <a:rPr lang="en-US" dirty="0" smtClean="0"/>
              <a:t>: enzyme that breaks down </a:t>
            </a:r>
            <a:r>
              <a:rPr lang="en-US" dirty="0" smtClean="0"/>
              <a:t>_______________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err="1" smtClean="0"/>
              <a:t>Hymocytes</a:t>
            </a:r>
            <a:r>
              <a:rPr lang="en-US" b="1" dirty="0" smtClean="0"/>
              <a:t>: </a:t>
            </a:r>
            <a:r>
              <a:rPr lang="en-US" dirty="0" smtClean="0"/>
              <a:t>immune cells </a:t>
            </a:r>
            <a:r>
              <a:rPr lang="en-US" dirty="0" smtClean="0"/>
              <a:t>in hemolymph</a:t>
            </a:r>
          </a:p>
          <a:p>
            <a:pPr lvl="1"/>
            <a:r>
              <a:rPr lang="en-US" dirty="0" smtClean="0"/>
              <a:t>Phagocytosis</a:t>
            </a:r>
          </a:p>
          <a:p>
            <a:pPr lvl="1"/>
            <a:r>
              <a:rPr lang="en-US" dirty="0" smtClean="0"/>
              <a:t>Antimicrobial peptides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460" y="1485118"/>
            <a:ext cx="3724940" cy="367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62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Barriers to Infection in Vertebrates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8328" y="1184970"/>
            <a:ext cx="8534400" cy="501015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5921732" y="4355090"/>
            <a:ext cx="954157" cy="55659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39090" y="4953652"/>
            <a:ext cx="248418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Skin</a:t>
            </a:r>
          </a:p>
          <a:p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Layer of dead cells on the surface protect from invaders. Pores are flushed with sweat regularly with a low pH that prevents bacterial growth.</a:t>
            </a:r>
          </a:p>
          <a:p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006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183" y="142461"/>
            <a:ext cx="109728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Cells </a:t>
            </a:r>
            <a:r>
              <a:rPr lang="en-US" sz="4000" dirty="0"/>
              <a:t>I</a:t>
            </a:r>
            <a:r>
              <a:rPr lang="en-US" sz="4000" dirty="0" smtClean="0"/>
              <a:t>nvolved in Innate Immune Response 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08722" y="1219200"/>
            <a:ext cx="11816701" cy="49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Phagocytes</a:t>
            </a:r>
            <a:r>
              <a:rPr lang="en-US" sz="2400" dirty="0"/>
              <a:t>: cells capable of </a:t>
            </a:r>
            <a:r>
              <a:rPr lang="en-US" sz="2400" dirty="0" smtClean="0"/>
              <a:t>_________</a:t>
            </a:r>
            <a:r>
              <a:rPr lang="en-US" sz="2400" dirty="0" smtClean="0"/>
              <a:t> </a:t>
            </a:r>
            <a:r>
              <a:rPr lang="en-US" sz="2400" dirty="0"/>
              <a:t>other cells</a:t>
            </a:r>
          </a:p>
          <a:p>
            <a:pPr lvl="1"/>
            <a:r>
              <a:rPr lang="en-US" sz="2000" b="1" dirty="0"/>
              <a:t>Neutrophils</a:t>
            </a:r>
            <a:r>
              <a:rPr lang="en-US" sz="2000" dirty="0"/>
              <a:t>: </a:t>
            </a:r>
            <a:r>
              <a:rPr lang="en-US" sz="2000" dirty="0" smtClean="0"/>
              <a:t>leukocytes that kill </a:t>
            </a:r>
            <a:r>
              <a:rPr lang="en-US" sz="2000" dirty="0"/>
              <a:t>invading cells via phagocytosis</a:t>
            </a:r>
          </a:p>
          <a:p>
            <a:pPr lvl="1"/>
            <a:r>
              <a:rPr lang="en-US" sz="2000" dirty="0" smtClean="0"/>
              <a:t>____________: </a:t>
            </a:r>
            <a:r>
              <a:rPr lang="en-US" sz="2000" dirty="0"/>
              <a:t>leukocytes that </a:t>
            </a:r>
            <a:r>
              <a:rPr lang="en-US" sz="2000" dirty="0" smtClean="0"/>
              <a:t>secrete chemokines and cytokines (signaling </a:t>
            </a:r>
            <a:r>
              <a:rPr lang="en-US" sz="2000" dirty="0"/>
              <a:t>molecules that recruit other cells to </a:t>
            </a:r>
            <a:r>
              <a:rPr lang="en-US" sz="2000" dirty="0" smtClean="0"/>
              <a:t>site). </a:t>
            </a:r>
            <a:r>
              <a:rPr lang="en-US" sz="2000" dirty="0"/>
              <a:t>Kill invading cells via </a:t>
            </a:r>
            <a:r>
              <a:rPr lang="en-US" sz="2000" dirty="0" smtClean="0"/>
              <a:t>phagocytosis</a:t>
            </a:r>
          </a:p>
          <a:p>
            <a:pPr lvl="1"/>
            <a:r>
              <a:rPr lang="en-US" sz="2000" b="1" dirty="0" smtClean="0"/>
              <a:t>Dendritic cells</a:t>
            </a:r>
            <a:r>
              <a:rPr lang="en-US" sz="2000" dirty="0" smtClean="0"/>
              <a:t>: located in tissues exposed to the environment. Engulf pathogens and initiate adaptive response</a:t>
            </a:r>
          </a:p>
          <a:p>
            <a:pPr lvl="1"/>
            <a:r>
              <a:rPr lang="en-US" sz="2000" b="1" dirty="0" smtClean="0"/>
              <a:t>Eosinophils</a:t>
            </a:r>
            <a:r>
              <a:rPr lang="en-US" sz="2000" dirty="0" smtClean="0"/>
              <a:t>: defend against large, multicellular organisms</a:t>
            </a:r>
            <a:endParaRPr lang="en-US" sz="2000" dirty="0"/>
          </a:p>
          <a:p>
            <a:pPr marL="0" indent="0">
              <a:buNone/>
            </a:pPr>
            <a:endParaRPr lang="en-US" sz="1100" b="1" dirty="0" smtClean="0"/>
          </a:p>
          <a:p>
            <a:pPr marL="0" indent="0">
              <a:buNone/>
            </a:pPr>
            <a:r>
              <a:rPr lang="en-US" sz="2400" b="1" dirty="0" smtClean="0"/>
              <a:t>Mast cells:</a:t>
            </a:r>
            <a:r>
              <a:rPr lang="en-US" sz="2400" dirty="0" smtClean="0"/>
              <a:t> </a:t>
            </a:r>
            <a:r>
              <a:rPr lang="en-US" sz="2400" dirty="0"/>
              <a:t>r</a:t>
            </a:r>
            <a:r>
              <a:rPr lang="en-US" sz="2400" dirty="0" smtClean="0"/>
              <a:t>elease signals that increase blood flow to wound site</a:t>
            </a:r>
          </a:p>
          <a:p>
            <a:pPr lvl="1"/>
            <a:r>
              <a:rPr lang="en-US" sz="2000" dirty="0" smtClean="0"/>
              <a:t>_________</a:t>
            </a:r>
            <a:r>
              <a:rPr lang="en-US" sz="2000" b="1" dirty="0" smtClean="0"/>
              <a:t>: </a:t>
            </a:r>
            <a:r>
              <a:rPr lang="en-US" sz="2000" dirty="0" smtClean="0"/>
              <a:t>dilates and increase permeability of blood </a:t>
            </a:r>
            <a:r>
              <a:rPr lang="en-US" sz="2000" dirty="0" smtClean="0"/>
              <a:t>vessels during an innate response</a:t>
            </a:r>
          </a:p>
          <a:p>
            <a:pPr marL="0" indent="0">
              <a:buNone/>
            </a:pPr>
            <a:endParaRPr lang="en-US" sz="1100" dirty="0"/>
          </a:p>
          <a:p>
            <a:pPr marL="2743200" indent="-2743200">
              <a:buNone/>
            </a:pPr>
            <a:r>
              <a:rPr lang="en-US" sz="2400" b="1" dirty="0" smtClean="0"/>
              <a:t>Natural killer cells</a:t>
            </a:r>
            <a:r>
              <a:rPr lang="en-US" sz="2400" dirty="0" smtClean="0"/>
              <a:t>: recognize damaged or diseased cells very early and release signals that lead to cell death</a:t>
            </a:r>
            <a:endParaRPr lang="en-US" sz="2400" b="1" dirty="0" smtClean="0"/>
          </a:p>
          <a:p>
            <a:pPr lvl="1"/>
            <a:endParaRPr lang="en-US" sz="2000" dirty="0" smtClean="0"/>
          </a:p>
          <a:p>
            <a:pPr marL="274320" lvl="1" indent="0">
              <a:buNone/>
            </a:pPr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6101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Phagocytosis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8" y="1306139"/>
            <a:ext cx="6467697" cy="500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18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Inflammatory Response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6801293" cy="4937760"/>
          </a:xfrm>
        </p:spPr>
        <p:txBody>
          <a:bodyPr/>
          <a:lstStyle/>
          <a:p>
            <a:r>
              <a:rPr lang="en-US" sz="2800" b="1" dirty="0"/>
              <a:t>Inflammation: </a:t>
            </a:r>
            <a:r>
              <a:rPr lang="en-US" sz="2800" dirty="0"/>
              <a:t>a localized immune response to tissue injury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4188" y="152400"/>
            <a:ext cx="2965328" cy="667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75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10878" y="1708586"/>
            <a:ext cx="68878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Steps of innate immune response at a wound</a:t>
            </a:r>
          </a:p>
          <a:p>
            <a:endParaRPr lang="en-US" sz="1400" b="1" dirty="0" smtClean="0"/>
          </a:p>
          <a:p>
            <a:pPr marL="342900" indent="-3429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sz="2200" dirty="0" smtClean="0"/>
              <a:t>A break in the skin allows bacteria to enter the body. Bleeding occurs if blood vessels or capillaries are broken.</a:t>
            </a:r>
          </a:p>
          <a:p>
            <a:pPr marL="342900" indent="-3429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endParaRPr lang="en-US" sz="1400" dirty="0" smtClean="0"/>
          </a:p>
          <a:p>
            <a:pPr marL="342900" indent="-3429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sz="2200" dirty="0" smtClean="0"/>
              <a:t>Platelets release </a:t>
            </a:r>
            <a:r>
              <a:rPr lang="en-US" sz="2200" u="sng" dirty="0" smtClean="0"/>
              <a:t>_____</a:t>
            </a:r>
            <a:r>
              <a:rPr lang="en-US" sz="2200" dirty="0" smtClean="0"/>
              <a:t> </a:t>
            </a:r>
            <a:r>
              <a:rPr lang="en-US" sz="2200" dirty="0" smtClean="0"/>
              <a:t>and other proteins that form clots and reduce bleeding </a:t>
            </a:r>
          </a:p>
          <a:p>
            <a:pPr marL="342900" indent="-3429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endParaRPr lang="en-US" sz="1400" dirty="0" smtClean="0"/>
          </a:p>
          <a:p>
            <a:pPr marL="342900" indent="-34290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sz="2200" dirty="0" smtClean="0"/>
              <a:t>Leukocytes called macrophages secrete </a:t>
            </a:r>
            <a:r>
              <a:rPr lang="en-US" sz="2200" u="sng" dirty="0" smtClean="0"/>
              <a:t>__________</a:t>
            </a:r>
            <a:r>
              <a:rPr lang="en-US" sz="2200" dirty="0" smtClean="0"/>
              <a:t> </a:t>
            </a:r>
            <a:r>
              <a:rPr lang="en-US" sz="2200" dirty="0" smtClean="0"/>
              <a:t>that mark the path to the wound site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223198"/>
            <a:ext cx="4353174" cy="4942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Inflammatory Response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1703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" id="{EEFEF6C1-FFD1-41EC-9613-44313D99FF35}" vid="{332CB9FB-2BB4-44A8-A80C-649DEE821B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1294</Words>
  <Application>Microsoft Office PowerPoint</Application>
  <PresentationFormat>Widescreen</PresentationFormat>
  <Paragraphs>200</Paragraphs>
  <Slides>28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Bookman Old Style</vt:lpstr>
      <vt:lpstr>Calibri</vt:lpstr>
      <vt:lpstr>Cambria Math</vt:lpstr>
      <vt:lpstr>Gill Sans MT</vt:lpstr>
      <vt:lpstr>Times New Roman</vt:lpstr>
      <vt:lpstr>Wingdings</vt:lpstr>
      <vt:lpstr>Wingdings 3</vt:lpstr>
      <vt:lpstr>Origin</vt:lpstr>
      <vt:lpstr>Photo Editor Photo</vt:lpstr>
      <vt:lpstr>Immune System</vt:lpstr>
      <vt:lpstr>Types of Invaders</vt:lpstr>
      <vt:lpstr>Types of Immune Response</vt:lpstr>
      <vt:lpstr>Innate Immunity in Invertebrates</vt:lpstr>
      <vt:lpstr>Barriers to Infection in Vertebrates</vt:lpstr>
      <vt:lpstr>Cells Involved in Innate Immune Response </vt:lpstr>
      <vt:lpstr>Phagocytosis</vt:lpstr>
      <vt:lpstr>Inflammatory Response</vt:lpstr>
      <vt:lpstr>Inflammatory Response</vt:lpstr>
      <vt:lpstr>Innate Immune Response</vt:lpstr>
      <vt:lpstr>Inflammatory Response</vt:lpstr>
      <vt:lpstr>Antimicrobial Proteins</vt:lpstr>
      <vt:lpstr>Adaptive Immune Response</vt:lpstr>
      <vt:lpstr>T-cell Antigen Receptors</vt:lpstr>
      <vt:lpstr>Antigen Recognition by T-cells</vt:lpstr>
      <vt:lpstr>Cell-Mediated Pathway</vt:lpstr>
      <vt:lpstr>Helper T-cells</vt:lpstr>
      <vt:lpstr>Cytotoxic (Killer) T Cells</vt:lpstr>
      <vt:lpstr>B-cell Antigen Receptors</vt:lpstr>
      <vt:lpstr>Antigen Recognition by B-cells </vt:lpstr>
      <vt:lpstr>Antibody-mediated Immunity</vt:lpstr>
      <vt:lpstr>Activation of B Cells</vt:lpstr>
      <vt:lpstr>Function of Antibodies</vt:lpstr>
      <vt:lpstr>PowerPoint Presentation</vt:lpstr>
      <vt:lpstr>Immunological Memory</vt:lpstr>
      <vt:lpstr>PowerPoint Presentation</vt:lpstr>
      <vt:lpstr>Immunity in Health and Disease</vt:lpstr>
      <vt:lpstr>Disruptions in Immune System Function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Nervous System</dc:title>
  <dc:creator>Tyler Flisik</dc:creator>
  <cp:lastModifiedBy>Tyler Flisik</cp:lastModifiedBy>
  <cp:revision>78</cp:revision>
  <dcterms:created xsi:type="dcterms:W3CDTF">2015-08-20T00:00:12Z</dcterms:created>
  <dcterms:modified xsi:type="dcterms:W3CDTF">2015-11-09T00:07:13Z</dcterms:modified>
</cp:coreProperties>
</file>