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256" r:id="rId2"/>
    <p:sldId id="276" r:id="rId3"/>
    <p:sldId id="277" r:id="rId4"/>
    <p:sldId id="280" r:id="rId5"/>
    <p:sldId id="282" r:id="rId6"/>
    <p:sldId id="318" r:id="rId7"/>
    <p:sldId id="259" r:id="rId8"/>
    <p:sldId id="283" r:id="rId9"/>
    <p:sldId id="258" r:id="rId10"/>
    <p:sldId id="257" r:id="rId11"/>
    <p:sldId id="321" r:id="rId12"/>
    <p:sldId id="260" r:id="rId13"/>
    <p:sldId id="261" r:id="rId14"/>
    <p:sldId id="273" r:id="rId15"/>
    <p:sldId id="262" r:id="rId16"/>
    <p:sldId id="264" r:id="rId17"/>
    <p:sldId id="322" r:id="rId18"/>
    <p:sldId id="265" r:id="rId19"/>
    <p:sldId id="327" r:id="rId20"/>
    <p:sldId id="266" r:id="rId21"/>
    <p:sldId id="326" r:id="rId22"/>
    <p:sldId id="263" r:id="rId23"/>
    <p:sldId id="268" r:id="rId24"/>
    <p:sldId id="269" r:id="rId25"/>
    <p:sldId id="323" r:id="rId26"/>
    <p:sldId id="329" r:id="rId27"/>
    <p:sldId id="270" r:id="rId28"/>
    <p:sldId id="271" r:id="rId29"/>
    <p:sldId id="275" r:id="rId30"/>
    <p:sldId id="328" r:id="rId31"/>
    <p:sldId id="332" r:id="rId32"/>
    <p:sldId id="333" r:id="rId33"/>
    <p:sldId id="330" r:id="rId34"/>
    <p:sldId id="331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6" r:id="rId43"/>
    <p:sldId id="314" r:id="rId44"/>
    <p:sldId id="313" r:id="rId45"/>
    <p:sldId id="315" r:id="rId46"/>
    <p:sldId id="317" r:id="rId47"/>
    <p:sldId id="299" r:id="rId48"/>
    <p:sldId id="304" r:id="rId49"/>
    <p:sldId id="301" r:id="rId5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AFD"/>
    <a:srgbClr val="DE7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83" autoAdjust="0"/>
  </p:normalViewPr>
  <p:slideViewPr>
    <p:cSldViewPr>
      <p:cViewPr varScale="1">
        <p:scale>
          <a:sx n="58" d="100"/>
          <a:sy n="58" d="100"/>
        </p:scale>
        <p:origin x="78" y="12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4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A2D30706-B4A4-4D69-B45A-388987E57D39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4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FCDE60D7-92F1-4F8B-B59B-533BDC48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60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2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01D81660-DB90-4590-A4EC-E5533EEC089A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9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8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8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E664AE54-0627-4FF1-BAD0-25356DB7B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67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 we need to breathe?</a:t>
            </a:r>
            <a:r>
              <a:rPr lang="en-US" baseline="0" dirty="0"/>
              <a:t> What do we need the oxygen for, and where does the carbon dioxide come from that we exhale?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4AE54-0627-4FF1-BAD0-25356DB7B6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57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4AE54-0627-4FF1-BAD0-25356DB7B6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72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4AE54-0627-4FF1-BAD0-25356DB7B6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61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60">
              <a:defRPr/>
            </a:pPr>
            <a:endParaRPr lang="en-US" baseline="0" dirty="0"/>
          </a:p>
          <a:p>
            <a:pPr defTabSz="931660">
              <a:defRPr/>
            </a:pPr>
            <a:endParaRPr lang="en-US" baseline="0" dirty="0"/>
          </a:p>
          <a:p>
            <a:pPr defTabSz="931660"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4AE54-0627-4FF1-BAD0-25356DB7B6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76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4AE54-0627-4FF1-BAD0-25356DB7B6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82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4AE54-0627-4FF1-BAD0-25356DB7B6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44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Electrons derived from glucose (high in energy) will be running downhill. The downhill drop will power uphill push needed to attach phosphate to ADP</a:t>
            </a:r>
          </a:p>
          <a:p>
            <a:endParaRPr lang="en-US" sz="1600" dirty="0"/>
          </a:p>
          <a:p>
            <a:r>
              <a:rPr lang="en-US" sz="1600" dirty="0"/>
              <a:t>2 ATP produce</a:t>
            </a:r>
          </a:p>
          <a:p>
            <a:r>
              <a:rPr lang="en-US" sz="1600" dirty="0"/>
              <a:t>2 NADH produced</a:t>
            </a:r>
          </a:p>
          <a:p>
            <a:r>
              <a:rPr lang="en-US" sz="1600" dirty="0"/>
              <a:t>2 molecules of pyruvic acid produced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4AE54-0627-4FF1-BAD0-25356DB7B6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51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4AE54-0627-4FF1-BAD0-25356DB7B6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9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4AE54-0627-4FF1-BAD0-25356DB7B6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17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4AE54-0627-4FF1-BAD0-25356DB7B6F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04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4AE54-0627-4FF1-BAD0-25356DB7B6F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41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4AE54-0627-4FF1-BAD0-25356DB7B6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107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446"/>
              </a:spcBef>
            </a:pPr>
            <a:r>
              <a:rPr lang="en-US" sz="2500" dirty="0"/>
              <a:t>Concentration gradient is a form of potential energy.</a:t>
            </a:r>
          </a:p>
          <a:p>
            <a:pPr>
              <a:spcBef>
                <a:spcPts val="2446"/>
              </a:spcBef>
            </a:pPr>
            <a:endParaRPr lang="en-US" sz="2500" dirty="0"/>
          </a:p>
          <a:p>
            <a:pPr>
              <a:spcBef>
                <a:spcPts val="2446"/>
              </a:spcBef>
            </a:pPr>
            <a:r>
              <a:rPr lang="en-US" dirty="0"/>
              <a:t>Electron carriers (NADH, and FADH</a:t>
            </a:r>
            <a:r>
              <a:rPr lang="en-US" baseline="-25000" dirty="0"/>
              <a:t>2</a:t>
            </a:r>
            <a:r>
              <a:rPr lang="en-US" dirty="0"/>
              <a:t>) donate electrons</a:t>
            </a:r>
          </a:p>
          <a:p>
            <a:pPr lvl="1">
              <a:spcBef>
                <a:spcPts val="611"/>
              </a:spcBef>
            </a:pPr>
            <a:r>
              <a:rPr lang="en-US" sz="2300" dirty="0"/>
              <a:t>Electrons move downhill providing energy to hydrogen pumps</a:t>
            </a:r>
          </a:p>
          <a:p>
            <a:pPr lvl="1">
              <a:spcBef>
                <a:spcPts val="611"/>
              </a:spcBef>
            </a:pPr>
            <a:r>
              <a:rPr lang="en-US" sz="2300" dirty="0"/>
              <a:t>Oxygen = final electron acceptor</a:t>
            </a:r>
            <a:endParaRPr lang="en-US" sz="2500" dirty="0"/>
          </a:p>
          <a:p>
            <a:pPr>
              <a:spcBef>
                <a:spcPts val="2446"/>
              </a:spcBef>
            </a:pPr>
            <a:r>
              <a:rPr lang="en-US" dirty="0"/>
              <a:t>Energy from e</a:t>
            </a:r>
            <a:r>
              <a:rPr lang="en-US" baseline="30000" dirty="0"/>
              <a:t>-</a:t>
            </a:r>
            <a:r>
              <a:rPr lang="en-US" dirty="0"/>
              <a:t> used to push H</a:t>
            </a:r>
            <a:r>
              <a:rPr lang="en-US" baseline="30000" dirty="0"/>
              <a:t>+</a:t>
            </a:r>
            <a:r>
              <a:rPr lang="en-US" dirty="0"/>
              <a:t> ions from inner compartment to outer compartment against concentration and electrical gradient</a:t>
            </a:r>
          </a:p>
          <a:p>
            <a:pPr>
              <a:spcBef>
                <a:spcPts val="2446"/>
              </a:spcBef>
            </a:pPr>
            <a:endParaRPr lang="en-US" b="1" dirty="0"/>
          </a:p>
          <a:p>
            <a:pPr>
              <a:spcBef>
                <a:spcPts val="2446"/>
              </a:spcBef>
            </a:pPr>
            <a:r>
              <a:rPr lang="en-US" b="1" dirty="0"/>
              <a:t>ATP synthase</a:t>
            </a:r>
            <a:r>
              <a:rPr lang="en-US" dirty="0"/>
              <a:t>: enzyme uses energy from H+ ions to</a:t>
            </a:r>
            <a:r>
              <a:rPr lang="en-US" baseline="0" dirty="0"/>
              <a:t> </a:t>
            </a:r>
            <a:r>
              <a:rPr lang="en-US" dirty="0"/>
              <a:t>spin, which add phosphate to ADP making ATP</a:t>
            </a:r>
            <a:r>
              <a:rPr lang="en-US" baseline="0" dirty="0"/>
              <a:t> </a:t>
            </a:r>
            <a:r>
              <a:rPr lang="en-US" dirty="0"/>
              <a:t>100 revolutions/sec!</a:t>
            </a:r>
          </a:p>
          <a:p>
            <a:pPr marL="174687" indent="-174687">
              <a:spcBef>
                <a:spcPts val="2446"/>
              </a:spcBef>
              <a:buFont typeface="Arial" panose="020B0604020202020204" pitchFamily="34" charset="0"/>
              <a:buChar char="•"/>
            </a:pPr>
            <a:r>
              <a:rPr lang="en-US" dirty="0"/>
              <a:t>Hydrogen ions moving down concentration</a:t>
            </a:r>
            <a:r>
              <a:rPr lang="en-US" baseline="0" dirty="0"/>
              <a:t> gradient from inner membrane to inner compartment</a:t>
            </a:r>
          </a:p>
          <a:p>
            <a:pPr marL="174687" indent="-174687">
              <a:spcBef>
                <a:spcPts val="2446"/>
              </a:spcBef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4687" indent="-174687">
              <a:spcBef>
                <a:spcPts val="2446"/>
              </a:spcBef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4687" indent="-174687">
              <a:spcBef>
                <a:spcPts val="2446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4AE54-0627-4FF1-BAD0-25356DB7B6F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82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4AE54-0627-4FF1-BAD0-25356DB7B6F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717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4AE54-0627-4FF1-BAD0-25356DB7B6F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652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4AE54-0627-4FF1-BAD0-25356DB7B6F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425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4AE54-0627-4FF1-BAD0-25356DB7B6F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653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4AE54-0627-4FF1-BAD0-25356DB7B6F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846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4AE54-0627-4FF1-BAD0-25356DB7B6F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197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8EA8C-1799-4A23-B186-B0BCD5BA196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495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8EA8C-1799-4A23-B186-B0BCD5BA196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420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8EA8C-1799-4A23-B186-B0BCD5BA196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4AE54-0627-4FF1-BAD0-25356DB7B6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727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8EA8C-1799-4A23-B186-B0BCD5BA196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578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8EA8C-1799-4A23-B186-B0BCD5BA196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80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01B9-AA73-48F4-AD02-46A740FCFB8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330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4AE54-0627-4FF1-BAD0-25356DB7B6F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269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4AE54-0627-4FF1-BAD0-25356DB7B6F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63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4AE54-0627-4FF1-BAD0-25356DB7B6F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17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4AE54-0627-4FF1-BAD0-25356DB7B6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53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4AE54-0627-4FF1-BAD0-25356DB7B6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45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0516" lvl="1" indent="-174687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640516" lvl="1" indent="-174687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640516" lvl="1" indent="-174687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4AE54-0627-4FF1-BAD0-25356DB7B6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10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  <a:p>
            <a:endParaRPr lang="en-US" sz="1600" dirty="0"/>
          </a:p>
          <a:p>
            <a:pPr lvl="2"/>
            <a:endParaRPr lang="en-US" sz="1600" dirty="0"/>
          </a:p>
          <a:p>
            <a:pPr lvl="2"/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4AE54-0627-4FF1-BAD0-25356DB7B6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75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4AE54-0627-4FF1-BAD0-25356DB7B6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4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baseline="30000" dirty="0"/>
          </a:p>
          <a:p>
            <a:pPr lvl="2"/>
            <a:endParaRPr lang="en-US" baseline="30000" dirty="0"/>
          </a:p>
          <a:p>
            <a:pPr lvl="2"/>
            <a:endParaRPr lang="en-US" baseline="30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4AE54-0627-4FF1-BAD0-25356DB7B6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022A9DFE-8211-48E2-B8CB-05591D596137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2EF32AB5-F720-48CB-B54F-7BDBA74DDD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9DFE-8211-48E2-B8CB-05591D596137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2AB5-F720-48CB-B54F-7BDBA74DD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9DFE-8211-48E2-B8CB-05591D596137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2AB5-F720-48CB-B54F-7BDBA74DDD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9DFE-8211-48E2-B8CB-05591D596137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2AB5-F720-48CB-B54F-7BDBA74DDD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022A9DFE-8211-48E2-B8CB-05591D596137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2EF32AB5-F720-48CB-B54F-7BDBA74DDD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9DFE-8211-48E2-B8CB-05591D596137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2AB5-F720-48CB-B54F-7BDBA74DDD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9DFE-8211-48E2-B8CB-05591D596137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2AB5-F720-48CB-B54F-7BDBA74DDD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9DFE-8211-48E2-B8CB-05591D596137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2AB5-F720-48CB-B54F-7BDBA74DDD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9DFE-8211-48E2-B8CB-05591D596137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2AB5-F720-48CB-B54F-7BDBA74DDD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9DFE-8211-48E2-B8CB-05591D596137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2AB5-F720-48CB-B54F-7BDBA74DDD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9DFE-8211-48E2-B8CB-05591D596137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2AB5-F720-48CB-B54F-7BDBA74DDD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22A9DFE-8211-48E2-B8CB-05591D596137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EF32AB5-F720-48CB-B54F-7BDBA74DDD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Vital Harvest: Deriving Energy from Food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Chapters 6 and 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2401"/>
            <a:ext cx="5379720" cy="33623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Oxidation Reduction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70866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Oxidation</a:t>
            </a:r>
            <a:r>
              <a:rPr lang="en-US" dirty="0"/>
              <a:t>: the process of </a:t>
            </a:r>
            <a:r>
              <a:rPr lang="en-US" u="sng" dirty="0"/>
              <a:t>_______</a:t>
            </a:r>
            <a:r>
              <a:rPr lang="en-US" dirty="0"/>
              <a:t> electrons</a:t>
            </a:r>
          </a:p>
          <a:p>
            <a:pPr>
              <a:buNone/>
            </a:pPr>
            <a:r>
              <a:rPr lang="en-US" b="1" dirty="0"/>
              <a:t>Reduction</a:t>
            </a:r>
            <a:r>
              <a:rPr lang="en-US" dirty="0"/>
              <a:t>: the process of </a:t>
            </a:r>
            <a:r>
              <a:rPr lang="en-US" u="sng" dirty="0"/>
              <a:t>_______</a:t>
            </a:r>
            <a:r>
              <a:rPr lang="en-US" dirty="0"/>
              <a:t> electrons </a:t>
            </a:r>
          </a:p>
          <a:p>
            <a:r>
              <a:rPr lang="en-US" sz="2400" dirty="0"/>
              <a:t>Reduction in charge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/>
              <a:t>Oxidation and Reduction reactions                        are </a:t>
            </a:r>
            <a:r>
              <a:rPr lang="en-US" u="sng" dirty="0"/>
              <a:t>always</a:t>
            </a:r>
            <a:r>
              <a:rPr lang="en-US" dirty="0"/>
              <a:t> linked</a:t>
            </a:r>
          </a:p>
          <a:p>
            <a:r>
              <a:rPr lang="en-US" sz="2400" b="1" dirty="0"/>
              <a:t>Redox reaction</a:t>
            </a:r>
            <a:r>
              <a:rPr lang="en-US" sz="2400" dirty="0"/>
              <a:t>: the transfer of electrons              from one molecule to another</a:t>
            </a:r>
            <a:r>
              <a:rPr lang="en-US" dirty="0"/>
              <a:t>	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590800"/>
            <a:ext cx="5657556" cy="222873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Oxidation and Reduction of NAD</a:t>
            </a:r>
            <a:r>
              <a:rPr lang="en-US" sz="4000" baseline="30000" dirty="0"/>
              <a:t>+</a:t>
            </a:r>
          </a:p>
        </p:txBody>
      </p:sp>
      <p:pic>
        <p:nvPicPr>
          <p:cNvPr id="5" name="Picture 2" descr="Image result for redox rea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138" y="2286000"/>
            <a:ext cx="861772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295400"/>
            <a:ext cx="11963400" cy="609600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/>
              <a:buNone/>
            </a:pPr>
            <a:r>
              <a:rPr lang="en-US" dirty="0"/>
              <a:t>Nicotinamide adenine dinucleotide (NAD+): transfers 	electrons from </a:t>
            </a:r>
            <a:r>
              <a:rPr lang="en-US" u="sng" dirty="0"/>
              <a:t>hydrogen</a:t>
            </a:r>
            <a:r>
              <a:rPr lang="en-US" dirty="0"/>
              <a:t> atoms</a:t>
            </a:r>
          </a:p>
        </p:txBody>
      </p:sp>
    </p:spTree>
    <p:extLst>
      <p:ext uri="{BB962C8B-B14F-4D97-AF65-F5344CB8AC3E}">
        <p14:creationId xmlns:p14="http://schemas.microsoft.com/office/powerpoint/2010/main" val="3451337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Energy’s Taxi Service: NAD</a:t>
            </a:r>
            <a:r>
              <a:rPr lang="en-US" sz="4000" baseline="30000" dirty="0"/>
              <a:t>+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494" y="1306954"/>
            <a:ext cx="9214106" cy="500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54864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Cellular</a:t>
            </a:r>
            <a:r>
              <a:rPr lang="en-US" sz="4000" b="1" dirty="0"/>
              <a:t> </a:t>
            </a:r>
            <a:r>
              <a:rPr lang="en-US" sz="4000" dirty="0"/>
              <a:t>Respiration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181600" cy="4937760"/>
          </a:xfrm>
        </p:spPr>
        <p:txBody>
          <a:bodyPr/>
          <a:lstStyle/>
          <a:p>
            <a:pPr>
              <a:buNone/>
            </a:pPr>
            <a:r>
              <a:rPr lang="en-US" dirty="0"/>
              <a:t>Three part process that converts a single glucose molecule to ______</a:t>
            </a:r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1. Glycolysis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2 ATP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2. Krebs cycle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2 ATP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3. Electron transport chain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32 ATP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04800"/>
            <a:ext cx="5181600" cy="646298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3152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Macromolecules and Energy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09600" y="1371600"/>
            <a:ext cx="6172200" cy="4785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Stored energy in chemical bonds of sugar and other macromolecules is captured and converted into the bonds of ATP.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307" y="304800"/>
            <a:ext cx="3663569" cy="6286597"/>
          </a:xfrm>
          <a:prstGeom prst="rect">
            <a:avLst/>
          </a:prstGeom>
        </p:spPr>
      </p:pic>
      <p:sp>
        <p:nvSpPr>
          <p:cNvPr id="5" name="Arrow: Bent 4"/>
          <p:cNvSpPr/>
          <p:nvPr/>
        </p:nvSpPr>
        <p:spPr>
          <a:xfrm rot="10800000">
            <a:off x="8360734" y="4841363"/>
            <a:ext cx="533400" cy="685800"/>
          </a:xfrm>
          <a:prstGeom prst="bentArrow">
            <a:avLst>
              <a:gd name="adj1" fmla="val 9792"/>
              <a:gd name="adj2" fmla="val 13940"/>
              <a:gd name="adj3" fmla="val 25000"/>
              <a:gd name="adj4" fmla="val 43750"/>
            </a:avLst>
          </a:prstGeom>
          <a:solidFill>
            <a:srgbClr val="DE775F"/>
          </a:solidFill>
          <a:ln>
            <a:solidFill>
              <a:srgbClr val="DE77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5103398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</a:rPr>
              <a:t>Used in the production of tissue or excreted as waste</a:t>
            </a:r>
          </a:p>
        </p:txBody>
      </p:sp>
    </p:spTree>
    <p:extLst>
      <p:ext uri="{BB962C8B-B14F-4D97-AF65-F5344CB8AC3E}">
        <p14:creationId xmlns:p14="http://schemas.microsoft.com/office/powerpoint/2010/main" val="2071369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3046" y="1302812"/>
            <a:ext cx="10949354" cy="5029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Breakdown of 1 glucose molecule into 2 pyruvate molecules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Present in </a:t>
            </a:r>
            <a:r>
              <a:rPr lang="en-US" sz="2800" u="sng" dirty="0"/>
              <a:t>____________</a:t>
            </a:r>
            <a:endParaRPr lang="en-US" sz="2500" u="sng" dirty="0"/>
          </a:p>
          <a:p>
            <a:r>
              <a:rPr lang="en-US" sz="2800" dirty="0"/>
              <a:t>Two stages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Energy investment stage: requires 2 ATP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Energy harvesting stage: produced 4 ATP and 2 NADH</a:t>
            </a:r>
          </a:p>
          <a:p>
            <a:pPr>
              <a:spcAft>
                <a:spcPts val="600"/>
              </a:spcAft>
            </a:pP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Glycolosis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91" y="3817412"/>
            <a:ext cx="10260417" cy="233627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5715000" cy="5410200"/>
          </a:xfrm>
        </p:spPr>
        <p:txBody>
          <a:bodyPr>
            <a:normAutofit/>
          </a:bodyPr>
          <a:lstStyle/>
          <a:p>
            <a:pPr marL="339725" indent="-339725">
              <a:spcAft>
                <a:spcPts val="1800"/>
              </a:spcAft>
              <a:buSzPct val="90000"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dirty="0"/>
              <a:t>. </a:t>
            </a:r>
            <a:r>
              <a:rPr lang="en-US" sz="2400" dirty="0"/>
              <a:t> 2 ATP are used to attach two phosphate groups to the 6-carbon glucose molecule</a:t>
            </a:r>
            <a:endParaRPr lang="en-US" sz="2100" dirty="0"/>
          </a:p>
          <a:p>
            <a:pPr marL="339725" indent="-339725">
              <a:spcAft>
                <a:spcPts val="1800"/>
              </a:spcAft>
              <a:buSzPct val="90000"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cs typeface="Arial" panose="020B0604020202020204" pitchFamily="34" charset="0"/>
              </a:rPr>
              <a:t>.</a:t>
            </a:r>
            <a:r>
              <a:rPr lang="en-US" sz="2400" dirty="0"/>
              <a:t> 6-carbon glucose split into two 3-carbon molecules</a:t>
            </a:r>
          </a:p>
          <a:p>
            <a:pPr marL="339725" indent="-339725">
              <a:buSzPct val="90000"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/>
              <a:t>. </a:t>
            </a:r>
            <a:r>
              <a:rPr lang="en-US" sz="2400" dirty="0"/>
              <a:t>Phosphate added with energy from NAD+ oxidation</a:t>
            </a:r>
            <a:endParaRPr lang="en-US" sz="2100" dirty="0"/>
          </a:p>
          <a:p>
            <a:pPr marL="744538" lvl="1" indent="-234950">
              <a:spcAft>
                <a:spcPts val="1800"/>
              </a:spcAft>
            </a:pPr>
            <a:r>
              <a:rPr lang="en-US" sz="2100" dirty="0"/>
              <a:t>Two NADH molecules produced</a:t>
            </a:r>
          </a:p>
          <a:p>
            <a:pPr marL="0" indent="0">
              <a:buSzPct val="90000"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dirty="0">
                <a:cs typeface="Arial" panose="020B0604020202020204" pitchFamily="34" charset="0"/>
              </a:rPr>
              <a:t>.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/>
              <a:t>Phosphate groups lost to ADP</a:t>
            </a:r>
          </a:p>
          <a:p>
            <a:pPr marL="744538" lvl="1" indent="-234950">
              <a:spcAft>
                <a:spcPts val="1800"/>
              </a:spcAft>
              <a:buSzPct val="90000"/>
            </a:pPr>
            <a:r>
              <a:rPr lang="en-US" sz="2100" dirty="0"/>
              <a:t>Four ATP produced</a:t>
            </a:r>
          </a:p>
          <a:p>
            <a:pPr marL="0" indent="0">
              <a:spcAft>
                <a:spcPts val="1800"/>
              </a:spcAft>
              <a:buSzPct val="90000"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b="1" dirty="0"/>
              <a:t>. </a:t>
            </a:r>
            <a:r>
              <a:rPr lang="en-US" sz="2400" dirty="0"/>
              <a:t>Pyruvate end product</a:t>
            </a:r>
          </a:p>
          <a:p>
            <a:pPr marL="457200" indent="-457200">
              <a:spcAft>
                <a:spcPts val="1200"/>
              </a:spcAft>
              <a:buSzPct val="90000"/>
              <a:buFont typeface="+mj-lt"/>
              <a:buAutoNum type="arabicPeriod"/>
            </a:pPr>
            <a:endParaRPr lang="en-US" sz="2400" dirty="0"/>
          </a:p>
          <a:p>
            <a:pPr>
              <a:spcAft>
                <a:spcPts val="1200"/>
              </a:spcAft>
            </a:pP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105918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Glycolosis</a:t>
            </a:r>
            <a:endParaRPr lang="en-US" sz="5400" dirty="0"/>
          </a:p>
        </p:txBody>
      </p:sp>
      <p:pic>
        <p:nvPicPr>
          <p:cNvPr id="2052" name="Picture 4" descr="Image result for glycoly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37092"/>
            <a:ext cx="4102570" cy="507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8382000" y="1981200"/>
            <a:ext cx="304800" cy="3048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8240233" y="2849880"/>
            <a:ext cx="304800" cy="3048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8204792" y="3746388"/>
            <a:ext cx="304800" cy="3048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8052392" y="4642896"/>
            <a:ext cx="304800" cy="3048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7924801" y="5180720"/>
            <a:ext cx="304800" cy="3048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Aerobic and Anaerobic Pathways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504510"/>
            <a:ext cx="6400800" cy="4556760"/>
          </a:xfrm>
        </p:spPr>
        <p:txBody>
          <a:bodyPr>
            <a:normAutofit/>
          </a:bodyPr>
          <a:lstStyle/>
          <a:p>
            <a:r>
              <a:rPr lang="en-US" sz="2800" b="1" dirty="0"/>
              <a:t>Anaerobic</a:t>
            </a:r>
            <a:r>
              <a:rPr lang="en-US" sz="2800" dirty="0"/>
              <a:t>: without the use of </a:t>
            </a:r>
            <a:r>
              <a:rPr lang="en-US" sz="2800" b="1" u="sng" dirty="0"/>
              <a:t>_______</a:t>
            </a:r>
          </a:p>
          <a:p>
            <a:pPr lvl="1"/>
            <a:r>
              <a:rPr lang="en-US" sz="2400" dirty="0"/>
              <a:t>Glycolysis</a:t>
            </a:r>
          </a:p>
          <a:p>
            <a:pPr lvl="1"/>
            <a:r>
              <a:rPr lang="en-US" sz="2400" dirty="0"/>
              <a:t>Fermentation</a:t>
            </a:r>
          </a:p>
          <a:p>
            <a:pPr marL="0" indent="0">
              <a:buNone/>
            </a:pPr>
            <a:endParaRPr lang="en-US" sz="2800" u="sng" dirty="0"/>
          </a:p>
          <a:p>
            <a:r>
              <a:rPr lang="en-US" sz="2800" b="1" dirty="0"/>
              <a:t>Aerobic</a:t>
            </a:r>
            <a:r>
              <a:rPr lang="en-US" sz="2800" dirty="0"/>
              <a:t>: with the use of oxygen</a:t>
            </a:r>
          </a:p>
          <a:p>
            <a:pPr lvl="1"/>
            <a:r>
              <a:rPr lang="en-US" sz="2400" dirty="0"/>
              <a:t>Cellular respiration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219200"/>
            <a:ext cx="3979460" cy="51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78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00735"/>
            <a:ext cx="11658600" cy="1752600"/>
          </a:xfrm>
        </p:spPr>
        <p:txBody>
          <a:bodyPr>
            <a:noAutofit/>
          </a:bodyPr>
          <a:lstStyle/>
          <a:p>
            <a:r>
              <a:rPr lang="en-US" sz="2800" dirty="0"/>
              <a:t>Coenzyme A (acetyl CoA) added to pyruvate,  Acetyl Coenzyme A produced</a:t>
            </a:r>
            <a:endParaRPr lang="en-US" sz="2400" dirty="0"/>
          </a:p>
          <a:p>
            <a:pPr lvl="1"/>
            <a:r>
              <a:rPr lang="en-US" sz="2500" dirty="0"/>
              <a:t>____________ byproduct</a:t>
            </a:r>
            <a:endParaRPr lang="en-US" sz="2800" dirty="0"/>
          </a:p>
          <a:p>
            <a:r>
              <a:rPr lang="en-US" sz="2800" dirty="0"/>
              <a:t>One NADH molecule produced from each pyruvate molecule</a:t>
            </a:r>
          </a:p>
          <a:p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Transition</a:t>
            </a:r>
            <a:r>
              <a:rPr lang="en-US" sz="4000" b="1" dirty="0"/>
              <a:t> </a:t>
            </a:r>
            <a:r>
              <a:rPr lang="en-US" sz="4000" dirty="0"/>
              <a:t>Phase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276600"/>
            <a:ext cx="6310312" cy="289972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401955"/>
            <a:ext cx="7436607" cy="49074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Krebs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4343400" cy="4861560"/>
          </a:xfrm>
        </p:spPr>
        <p:txBody>
          <a:bodyPr/>
          <a:lstStyle/>
          <a:p>
            <a:r>
              <a:rPr lang="en-US" dirty="0"/>
              <a:t>Inner compartment of mitochondria</a:t>
            </a:r>
          </a:p>
          <a:p>
            <a:endParaRPr lang="en-US" dirty="0"/>
          </a:p>
          <a:p>
            <a:r>
              <a:rPr lang="en-US" dirty="0"/>
              <a:t>One glucose molecule </a:t>
            </a:r>
          </a:p>
          <a:p>
            <a:pPr marL="0" indent="0">
              <a:buNone/>
            </a:pPr>
            <a:r>
              <a:rPr lang="en-US" dirty="0"/>
              <a:t>= 2 pyruvate                      </a:t>
            </a:r>
          </a:p>
          <a:p>
            <a:pPr marL="0" indent="0">
              <a:buNone/>
            </a:pPr>
            <a:r>
              <a:rPr lang="en-US" dirty="0"/>
              <a:t>= _____ cycles</a:t>
            </a:r>
          </a:p>
          <a:p>
            <a:pPr lvl="1"/>
            <a:r>
              <a:rPr lang="en-US" dirty="0"/>
              <a:t>4 CO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6 NADH </a:t>
            </a:r>
          </a:p>
          <a:p>
            <a:pPr lvl="1"/>
            <a:r>
              <a:rPr lang="en-US" dirty="0"/>
              <a:t>2 ATP</a:t>
            </a:r>
          </a:p>
          <a:p>
            <a:pPr lvl="1"/>
            <a:r>
              <a:rPr lang="en-US" dirty="0"/>
              <a:t>2 FADH</a:t>
            </a:r>
            <a:r>
              <a:rPr lang="en-US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25543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What is energy?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3504" y="1332430"/>
            <a:ext cx="10674096" cy="4763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Energy</a:t>
            </a:r>
            <a:r>
              <a:rPr lang="en-US" dirty="0"/>
              <a:t>: the capacity to bring about movement against an </a:t>
            </a:r>
            <a:r>
              <a:rPr lang="en-US" b="1" dirty="0"/>
              <a:t>______________</a:t>
            </a:r>
            <a:r>
              <a:rPr lang="en-US" dirty="0"/>
              <a:t>; ability to do work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b="1" u="sng" dirty="0"/>
              <a:t>Forms of Energy</a:t>
            </a:r>
          </a:p>
          <a:p>
            <a:r>
              <a:rPr lang="en-US" b="1" dirty="0"/>
              <a:t>Potential energy</a:t>
            </a:r>
            <a:r>
              <a:rPr lang="en-US" dirty="0"/>
              <a:t>: stored energy</a:t>
            </a:r>
          </a:p>
          <a:p>
            <a:pPr lvl="1">
              <a:spcBef>
                <a:spcPts val="0"/>
              </a:spcBef>
            </a:pPr>
            <a:r>
              <a:rPr lang="en-US" dirty="0"/>
              <a:t>Chemical energy</a:t>
            </a:r>
          </a:p>
          <a:p>
            <a:pPr lvl="1">
              <a:spcBef>
                <a:spcPts val="0"/>
              </a:spcBef>
            </a:pPr>
            <a:r>
              <a:rPr lang="en-US" dirty="0"/>
              <a:t>Ex. Hydroelectric dam, food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b="1" dirty="0"/>
              <a:t>Kinetic energy</a:t>
            </a:r>
            <a:r>
              <a:rPr lang="en-US" dirty="0"/>
              <a:t>: energy in motion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Running, biking, flying, etc.…</a:t>
            </a:r>
          </a:p>
        </p:txBody>
      </p:sp>
      <p:pic>
        <p:nvPicPr>
          <p:cNvPr id="13314" name="Picture 2" descr="[Hydroelectric_dam[1].jpg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590800"/>
            <a:ext cx="4343401" cy="324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311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Krebs Cycle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0" y="1153633"/>
            <a:ext cx="5715000" cy="55650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43800" y="1676401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/>
            <a:r>
              <a:rPr lang="en-US" sz="1600" dirty="0"/>
              <a:t>1) Acetyl CoA combines with 4C oxaloacetic acid to form 6C citric acid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3387" y="3140263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/>
            <a:r>
              <a:rPr lang="en-US" sz="1600" dirty="0"/>
              <a:t>2) 6C Citric acid oxidized to form 5C </a:t>
            </a:r>
            <a:r>
              <a:rPr lang="el-GR" sz="1600" dirty="0"/>
              <a:t>α</a:t>
            </a:r>
            <a:r>
              <a:rPr lang="en-US" sz="1600" dirty="0"/>
              <a:t>-</a:t>
            </a:r>
            <a:r>
              <a:rPr lang="en-US" sz="1600" dirty="0" err="1"/>
              <a:t>ketoglutaric</a:t>
            </a:r>
            <a:r>
              <a:rPr lang="en-US" sz="1600" dirty="0"/>
              <a:t> acid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1 NADH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1 CO</a:t>
            </a:r>
            <a:r>
              <a:rPr lang="en-US" sz="1600" baseline="-25000" dirty="0"/>
              <a:t>2</a:t>
            </a:r>
            <a:r>
              <a:rPr lang="en-US" sz="16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43800" y="4924167"/>
            <a:ext cx="29718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31775" indent="-231775"/>
            <a:r>
              <a:rPr lang="en-US" sz="1600" dirty="0"/>
              <a:t>3) 5C </a:t>
            </a:r>
            <a:r>
              <a:rPr lang="el-GR" sz="1600" dirty="0"/>
              <a:t>α</a:t>
            </a:r>
            <a:r>
              <a:rPr lang="en-US" sz="1600" dirty="0"/>
              <a:t>-</a:t>
            </a:r>
            <a:r>
              <a:rPr lang="en-US" sz="1600" dirty="0" err="1"/>
              <a:t>ketoglutaric</a:t>
            </a:r>
            <a:r>
              <a:rPr lang="en-US" sz="1600" dirty="0"/>
              <a:t> acid loses carbon, becomes 4C </a:t>
            </a:r>
            <a:r>
              <a:rPr lang="el-GR" sz="1600" dirty="0"/>
              <a:t>α</a:t>
            </a:r>
            <a:r>
              <a:rPr lang="en-US" sz="1600" dirty="0"/>
              <a:t>-</a:t>
            </a:r>
            <a:r>
              <a:rPr lang="en-US" sz="1600" dirty="0" err="1"/>
              <a:t>ketoglutaric</a:t>
            </a:r>
            <a:r>
              <a:rPr lang="en-US" sz="1600" dirty="0"/>
              <a:t> acid derivative</a:t>
            </a:r>
          </a:p>
          <a:p>
            <a:pPr marL="688975" lvl="1" indent="-231775">
              <a:buFont typeface="Arial" panose="020B0604020202020204" pitchFamily="34" charset="0"/>
              <a:buChar char="•"/>
            </a:pPr>
            <a:r>
              <a:rPr lang="en-US" sz="1600" dirty="0"/>
              <a:t>1 NADH</a:t>
            </a:r>
          </a:p>
          <a:p>
            <a:pPr marL="688975" lvl="1" indent="-231775">
              <a:buFont typeface="Arial" panose="020B0604020202020204" pitchFamily="34" charset="0"/>
              <a:buChar char="•"/>
            </a:pPr>
            <a:r>
              <a:rPr lang="en-US" sz="1600" dirty="0"/>
              <a:t>1 CO</a:t>
            </a:r>
            <a:r>
              <a:rPr lang="en-US" sz="1600" baseline="-25000" dirty="0"/>
              <a:t>2</a:t>
            </a:r>
            <a:endParaRPr lang="en-US" sz="1600" dirty="0"/>
          </a:p>
          <a:p>
            <a:pPr marL="231775" indent="-231775"/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393998" y="5171867"/>
            <a:ext cx="327178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31775" indent="-231775"/>
            <a:r>
              <a:rPr lang="en-US" sz="1600" dirty="0"/>
              <a:t>             4) 4C </a:t>
            </a:r>
            <a:r>
              <a:rPr lang="el-GR" sz="1600" dirty="0"/>
              <a:t>α</a:t>
            </a:r>
            <a:r>
              <a:rPr lang="en-US" sz="1600" dirty="0"/>
              <a:t>-</a:t>
            </a:r>
            <a:r>
              <a:rPr lang="en-US" sz="1600" dirty="0" err="1"/>
              <a:t>ketoglutaric</a:t>
            </a:r>
            <a:r>
              <a:rPr lang="en-US" sz="1600" dirty="0"/>
              <a:t> acid         </a:t>
            </a:r>
          </a:p>
          <a:p>
            <a:pPr marL="231775" indent="-231775"/>
            <a:r>
              <a:rPr lang="en-US" sz="1600" dirty="0"/>
              <a:t>                 derivative spilt to make      </a:t>
            </a:r>
          </a:p>
          <a:p>
            <a:pPr marL="231775" indent="-231775"/>
            <a:r>
              <a:rPr lang="en-US" sz="1600" dirty="0"/>
              <a:t>                 4C succinic acid</a:t>
            </a:r>
          </a:p>
          <a:p>
            <a:pPr marL="1603375" lvl="3" indent="-231775">
              <a:buFont typeface="Arial" panose="020B0604020202020204" pitchFamily="34" charset="0"/>
              <a:buChar char="•"/>
            </a:pPr>
            <a:r>
              <a:rPr lang="en-US" sz="1600" dirty="0"/>
              <a:t>1 ATP</a:t>
            </a:r>
          </a:p>
          <a:p>
            <a:pPr marL="688975" lvl="1" indent="-231775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688975" lvl="1" indent="-231775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676400" y="3268228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/>
            <a:r>
              <a:rPr lang="en-US" sz="1600" dirty="0"/>
              <a:t>5) 4C succinic acid oxidized by FAD to form malic acid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1 FADH</a:t>
            </a:r>
            <a:r>
              <a:rPr lang="en-US" sz="1600" baseline="-250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3600" y="1703285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/>
            <a:r>
              <a:rPr lang="en-US" sz="1600" dirty="0"/>
              <a:t>6) 4C malic acid oxidized by NAD</a:t>
            </a:r>
            <a:r>
              <a:rPr lang="en-US" sz="1600" baseline="30000" dirty="0"/>
              <a:t>+</a:t>
            </a:r>
            <a:r>
              <a:rPr lang="en-US" sz="1600" dirty="0"/>
              <a:t> to form oxaloacetic acid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1 NADH</a:t>
            </a:r>
            <a:endParaRPr lang="en-US" sz="1600" baseline="-25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Krebs Cycle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999747" cy="4937760"/>
          </a:xfrm>
        </p:spPr>
        <p:txBody>
          <a:bodyPr>
            <a:normAutofit fontScale="92500" lnSpcReduction="10000"/>
          </a:bodyPr>
          <a:lstStyle/>
          <a:p>
            <a:pPr marL="287338" indent="-287338">
              <a:spcAft>
                <a:spcPts val="1200"/>
              </a:spcAft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2400" dirty="0"/>
              <a:t>  Acetyl coenzyme-A combines with 4-carbon compound forming 6-carbon compound</a:t>
            </a:r>
          </a:p>
          <a:p>
            <a:pPr marL="287338" indent="-287338">
              <a:spcAft>
                <a:spcPts val="1200"/>
              </a:spcAft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2400" dirty="0"/>
              <a:t>  6-carbon compound loses electrons (oxidation) to NAD</a:t>
            </a:r>
            <a:r>
              <a:rPr lang="en-US" sz="2400" baseline="30000" dirty="0"/>
              <a:t>+</a:t>
            </a:r>
            <a:r>
              <a:rPr lang="en-US" sz="2400" dirty="0"/>
              <a:t> forming NADH, and two carbon dioxide molecules are released</a:t>
            </a:r>
          </a:p>
          <a:p>
            <a:pPr marL="287338" indent="-287338">
              <a:spcAft>
                <a:spcPts val="1200"/>
              </a:spcAft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en-US" sz="2400" dirty="0"/>
              <a:t>4-carbon compound rearranges and releases energy used to create ATP molecule</a:t>
            </a:r>
          </a:p>
          <a:p>
            <a:pPr marL="339725" indent="-339725">
              <a:spcAft>
                <a:spcPts val="1200"/>
              </a:spcAft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400" dirty="0"/>
              <a:t>Newly arranged 4-carbon compound is oxidized by FAD forming FADH</a:t>
            </a:r>
            <a:r>
              <a:rPr lang="en-US" sz="2400" baseline="-25000" dirty="0"/>
              <a:t>2</a:t>
            </a:r>
          </a:p>
          <a:p>
            <a:pPr marL="287338" indent="-287338">
              <a:spcAft>
                <a:spcPts val="1200"/>
              </a:spcAft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5.  </a:t>
            </a:r>
            <a:r>
              <a:rPr lang="en-US" sz="2400" dirty="0"/>
              <a:t>4-carbon compound is oxidized by NAD</a:t>
            </a:r>
            <a:r>
              <a:rPr lang="en-US" sz="2400" baseline="30000" dirty="0"/>
              <a:t>+</a:t>
            </a:r>
            <a:r>
              <a:rPr lang="en-US" sz="2400" dirty="0"/>
              <a:t> forming NADH. 4-carbon compound is transformed into original 4-carbon compound and the cycle continues</a:t>
            </a:r>
            <a:endParaRPr lang="en-US" sz="2400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347" y="1219200"/>
            <a:ext cx="5181600" cy="50981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458200" y="1905000"/>
            <a:ext cx="304800" cy="3048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6877549" y="4697920"/>
            <a:ext cx="304800" cy="3048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9296400" y="5486400"/>
            <a:ext cx="304800" cy="3048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11430000" y="3615880"/>
            <a:ext cx="304800" cy="3048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7029949" y="2590800"/>
            <a:ext cx="304800" cy="3048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98240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Electron Transport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5562600" cy="4876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300" b="1" dirty="0"/>
              <a:t>Electron Transport Chain</a:t>
            </a:r>
            <a:r>
              <a:rPr lang="en-US" sz="2300" dirty="0"/>
              <a:t>: energy from e</a:t>
            </a:r>
            <a:r>
              <a:rPr lang="en-US" sz="2300" baseline="30000" dirty="0"/>
              <a:t>-</a:t>
            </a:r>
            <a:r>
              <a:rPr lang="en-US" sz="2300" dirty="0"/>
              <a:t> used to push H</a:t>
            </a:r>
            <a:r>
              <a:rPr lang="en-US" sz="2300" baseline="30000" dirty="0"/>
              <a:t>+</a:t>
            </a:r>
            <a:r>
              <a:rPr lang="en-US" sz="2300" dirty="0"/>
              <a:t> ions from inner compartment to outer compartment </a:t>
            </a:r>
            <a:r>
              <a:rPr lang="en-US" sz="2300" u="sng" dirty="0"/>
              <a:t>against</a:t>
            </a:r>
            <a:r>
              <a:rPr lang="en-US" sz="2300" dirty="0"/>
              <a:t> concentration and electrical gradient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Inner membrane of mitochondria</a:t>
            </a:r>
          </a:p>
          <a:p>
            <a:pPr>
              <a:spcBef>
                <a:spcPts val="0"/>
              </a:spcBef>
            </a:pPr>
            <a:r>
              <a:rPr lang="en-US" sz="2000" u="sng" dirty="0"/>
              <a:t>Oxygen</a:t>
            </a:r>
            <a:r>
              <a:rPr lang="en-US" sz="2000" dirty="0"/>
              <a:t> is the final electron acceptor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/>
          </a:p>
          <a:p>
            <a:pPr marL="0" indent="0">
              <a:spcBef>
                <a:spcPts val="0"/>
              </a:spcBef>
              <a:buNone/>
            </a:pPr>
            <a:endParaRPr lang="en-US" sz="24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300" b="1" dirty="0"/>
              <a:t>Chemiosmosis</a:t>
            </a:r>
            <a:r>
              <a:rPr lang="en-US" sz="2300" dirty="0"/>
              <a:t>: movement of ions across semi-permeable membrane, down their electrochemical gradient	</a:t>
            </a:r>
          </a:p>
          <a:p>
            <a:pPr>
              <a:spcBef>
                <a:spcPts val="0"/>
              </a:spcBef>
            </a:pPr>
            <a:r>
              <a:rPr lang="en-US" sz="2000" b="1" dirty="0"/>
              <a:t>ATP synthase</a:t>
            </a:r>
            <a:r>
              <a:rPr lang="en-US" sz="2000" dirty="0"/>
              <a:t>: enzyme uses energy from H+ ions to spin, which add phosphate to ADP making ATP</a:t>
            </a:r>
          </a:p>
          <a:p>
            <a:pPr>
              <a:spcBef>
                <a:spcPts val="0"/>
              </a:spcBef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674650"/>
            <a:ext cx="6115050" cy="411829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04800"/>
            <a:ext cx="9829800" cy="600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42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Cellular Respiration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8800" y="1219200"/>
            <a:ext cx="8382000" cy="4937760"/>
          </a:xfrm>
        </p:spPr>
        <p:txBody>
          <a:bodyPr/>
          <a:lstStyle/>
          <a:p>
            <a:pPr algn="ctr">
              <a:buNone/>
            </a:pPr>
            <a:r>
              <a:rPr lang="en-US" sz="2400" dirty="0"/>
              <a:t>C</a:t>
            </a:r>
            <a:r>
              <a:rPr lang="en-US" sz="2400" baseline="-25000" dirty="0"/>
              <a:t>6</a:t>
            </a:r>
            <a:r>
              <a:rPr lang="en-US" sz="2400" dirty="0"/>
              <a:t>H</a:t>
            </a:r>
            <a:r>
              <a:rPr lang="en-US" sz="2400" baseline="-25000" dirty="0"/>
              <a:t>12</a:t>
            </a:r>
            <a:r>
              <a:rPr lang="en-US" sz="2400" dirty="0"/>
              <a:t>O</a:t>
            </a:r>
            <a:r>
              <a:rPr lang="en-US" sz="2400" baseline="-25000" dirty="0"/>
              <a:t>6</a:t>
            </a:r>
            <a:r>
              <a:rPr lang="en-US" sz="2400" dirty="0"/>
              <a:t> + 6O</a:t>
            </a:r>
            <a:r>
              <a:rPr lang="en-US" sz="2400" baseline="-25000" dirty="0"/>
              <a:t>2</a:t>
            </a:r>
            <a:r>
              <a:rPr lang="en-US" sz="2400" dirty="0"/>
              <a:t>                  6CO</a:t>
            </a:r>
            <a:r>
              <a:rPr lang="en-US" sz="2400" baseline="-25000" dirty="0"/>
              <a:t>2</a:t>
            </a:r>
            <a:r>
              <a:rPr lang="en-US" sz="2400" dirty="0"/>
              <a:t> + 6H</a:t>
            </a:r>
            <a:r>
              <a:rPr lang="en-US" sz="2400" baseline="-25000" dirty="0"/>
              <a:t>2</a:t>
            </a:r>
            <a:r>
              <a:rPr lang="en-US" sz="2400" dirty="0"/>
              <a:t>O + 36ATP</a:t>
            </a:r>
          </a:p>
          <a:p>
            <a:pPr>
              <a:buNone/>
            </a:pP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876800" y="1447800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 descr="09-16-CellRespirReview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828801"/>
            <a:ext cx="7061256" cy="440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362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Cellular Respiration Review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7512406"/>
              </p:ext>
            </p:extLst>
          </p:nvPr>
        </p:nvGraphicFramePr>
        <p:xfrm>
          <a:off x="457200" y="1295400"/>
          <a:ext cx="11506198" cy="4934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1483">
                  <a:extLst>
                    <a:ext uri="{9D8B030D-6E8A-4147-A177-3AD203B41FA5}">
                      <a16:colId xmlns:a16="http://schemas.microsoft.com/office/drawing/2014/main" val="595479264"/>
                    </a:ext>
                  </a:extLst>
                </a:gridCol>
                <a:gridCol w="1855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7019">
                  <a:extLst>
                    <a:ext uri="{9D8B030D-6E8A-4147-A177-3AD203B41FA5}">
                      <a16:colId xmlns:a16="http://schemas.microsoft.com/office/drawing/2014/main" val="1500376704"/>
                    </a:ext>
                  </a:extLst>
                </a:gridCol>
                <a:gridCol w="1518179">
                  <a:extLst>
                    <a:ext uri="{9D8B030D-6E8A-4147-A177-3AD203B41FA5}">
                      <a16:colId xmlns:a16="http://schemas.microsoft.com/office/drawing/2014/main" val="3579102286"/>
                    </a:ext>
                  </a:extLst>
                </a:gridCol>
              </a:tblGrid>
              <a:tr h="67820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Location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Input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Output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Electron</a:t>
                      </a:r>
                      <a:r>
                        <a:rPr lang="en-US" sz="2000" baseline="0" dirty="0"/>
                        <a:t> Carriers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ATP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01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Glycolysis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Cytosol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Glucose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Pyruvate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Energy captured</a:t>
                      </a:r>
                      <a:r>
                        <a:rPr lang="en-US" sz="2000" baseline="0" dirty="0"/>
                        <a:t> in </a:t>
                      </a:r>
                      <a:r>
                        <a:rPr lang="en-US" sz="2000" dirty="0"/>
                        <a:t>2 NADH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 ATP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478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Transition Phase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Inner compartment of mitochondrion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Pyruvate</a:t>
                      </a:r>
                      <a:r>
                        <a:rPr lang="en-US" sz="2000" baseline="0" dirty="0"/>
                        <a:t>, Coenzyme-A,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Acetyl-Coenzyme</a:t>
                      </a:r>
                      <a:r>
                        <a:rPr lang="en-US" sz="2000" baseline="0" dirty="0"/>
                        <a:t>-</a:t>
                      </a:r>
                      <a:r>
                        <a:rPr lang="en-US" sz="2000" dirty="0"/>
                        <a:t>A,</a:t>
                      </a:r>
                      <a:r>
                        <a:rPr lang="en-US" sz="2000" baseline="0" dirty="0"/>
                        <a:t>  CO</a:t>
                      </a:r>
                      <a:r>
                        <a:rPr lang="en-US" sz="2000" baseline="-25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Energy captured</a:t>
                      </a:r>
                      <a:r>
                        <a:rPr lang="en-US" sz="2000" baseline="0" dirty="0"/>
                        <a:t> in </a:t>
                      </a:r>
                      <a:r>
                        <a:rPr lang="en-US" sz="2000" dirty="0"/>
                        <a:t>2 NADH</a:t>
                      </a:r>
                    </a:p>
                    <a:p>
                      <a:pPr algn="ctr"/>
                      <a:endParaRPr lang="en-US" sz="20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-</a:t>
                      </a:r>
                    </a:p>
                    <a:p>
                      <a:pPr algn="ctr"/>
                      <a:endParaRPr lang="en-US" sz="2000" baseline="-25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96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Krebs</a:t>
                      </a:r>
                      <a:r>
                        <a:rPr lang="en-US" sz="2000" b="1" baseline="0" dirty="0"/>
                        <a:t> Cycle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Inner compartment of mitochondrion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Acetyl Coenzyme-A, H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baseline="0" dirty="0"/>
                        <a:t>O</a:t>
                      </a:r>
                      <a:r>
                        <a:rPr lang="en-US" sz="2000" dirty="0"/>
                        <a:t>         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</a:t>
                      </a:r>
                      <a:r>
                        <a:rPr lang="en-US" sz="2000" baseline="-25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Energy captured in 6 NADH,       2 FADH</a:t>
                      </a:r>
                      <a:r>
                        <a:rPr lang="en-US" sz="2000" baseline="-25000" dirty="0"/>
                        <a:t>2</a:t>
                      </a:r>
                      <a:endParaRPr lang="en-US" sz="2000" dirty="0"/>
                    </a:p>
                    <a:p>
                      <a:pPr algn="ctr"/>
                      <a:endParaRPr lang="en-US" sz="20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 ATP</a:t>
                      </a:r>
                    </a:p>
                    <a:p>
                      <a:pPr algn="ctr"/>
                      <a:endParaRPr lang="en-US" sz="2000" baseline="-25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794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Electron Transport</a:t>
                      </a:r>
                      <a:r>
                        <a:rPr lang="en-US" sz="2000" b="1" baseline="0" dirty="0"/>
                        <a:t> Chain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Inner membrane of</a:t>
                      </a:r>
                      <a:r>
                        <a:rPr lang="en-US" sz="2000" baseline="0" dirty="0"/>
                        <a:t> mitochondrion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Oxygen (O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</a:t>
                      </a:r>
                      <a:r>
                        <a:rPr lang="en-US" sz="2000" baseline="-25000" dirty="0"/>
                        <a:t>2</a:t>
                      </a:r>
                      <a:r>
                        <a:rPr lang="en-US" sz="2000" baseline="0" dirty="0"/>
                        <a:t>O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Energy released from 10 NADH,       2 FADH</a:t>
                      </a:r>
                      <a:r>
                        <a:rPr lang="en-US" sz="2000" baseline="-25000" dirty="0"/>
                        <a:t>2</a:t>
                      </a:r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32 ATP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768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Anaerobic Pathway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71600"/>
            <a:ext cx="10972800" cy="4785360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/>
              <a:t>_____________</a:t>
            </a:r>
            <a:r>
              <a:rPr lang="en-US" sz="2800" b="1" dirty="0"/>
              <a:t>: </a:t>
            </a:r>
            <a:r>
              <a:rPr lang="en-US" sz="2800" dirty="0"/>
              <a:t>metabolic pathway that regenerates NAD+ from NADH and allows for glycolysis to continue making ATP in the absence of oxygen</a:t>
            </a:r>
          </a:p>
          <a:p>
            <a:endParaRPr lang="en-US" sz="2800" dirty="0"/>
          </a:p>
          <a:p>
            <a:r>
              <a:rPr lang="en-US" sz="2800" dirty="0"/>
              <a:t>Alcohol fermentation</a:t>
            </a:r>
          </a:p>
          <a:p>
            <a:pPr lvl="1"/>
            <a:r>
              <a:rPr lang="en-US" sz="2500" dirty="0"/>
              <a:t>Yeast in anaerobic environment</a:t>
            </a:r>
          </a:p>
          <a:p>
            <a:endParaRPr lang="en-US" sz="2800" dirty="0"/>
          </a:p>
          <a:p>
            <a:r>
              <a:rPr lang="en-US" sz="2800" dirty="0"/>
              <a:t>Lactic acid fermentation</a:t>
            </a:r>
          </a:p>
          <a:p>
            <a:pPr lvl="1"/>
            <a:r>
              <a:rPr lang="en-US" sz="2500" dirty="0"/>
              <a:t>Occurs in _________ when ATP                                                                       use exceeds oxygen uptake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pic>
        <p:nvPicPr>
          <p:cNvPr id="5122" name="Picture 2" descr="Image result for whisky barre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529" y="2590800"/>
            <a:ext cx="2844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521" y="3992281"/>
            <a:ext cx="2010938" cy="216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16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Alcohol Fermentation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1266596" cy="1295400"/>
          </a:xfrm>
        </p:spPr>
        <p:txBody>
          <a:bodyPr/>
          <a:lstStyle/>
          <a:p>
            <a:r>
              <a:rPr lang="en-US" dirty="0"/>
              <a:t>Ethanol (drinking alcohol) is produced when acetaldehyde (pyruvate derivative) accepts electrons from NADH </a:t>
            </a:r>
          </a:p>
        </p:txBody>
      </p:sp>
      <p:pic>
        <p:nvPicPr>
          <p:cNvPr id="9218" name="Picture 2" descr="http://www.thes4p.com/wp-content/uploads/2012/09/obama-drinking-a-beer-e134703675716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079" y="3717854"/>
            <a:ext cx="251011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qual 4"/>
          <p:cNvSpPr/>
          <p:nvPr/>
        </p:nvSpPr>
        <p:spPr>
          <a:xfrm>
            <a:off x="8445622" y="4517954"/>
            <a:ext cx="762000" cy="533400"/>
          </a:xfrm>
          <a:prstGeom prst="mathEqual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667000"/>
            <a:ext cx="7296565" cy="349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39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Lactic Acid Fermentation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1049000" cy="1143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Lactic acid is produced when pyruvate accepts electrons from NADH </a:t>
            </a:r>
          </a:p>
          <a:p>
            <a:r>
              <a:rPr lang="en-US" sz="2800" dirty="0"/>
              <a:t>Occurs when oxygen delivery to cells is lagging</a:t>
            </a:r>
          </a:p>
          <a:p>
            <a:pPr lvl="1"/>
            <a:r>
              <a:rPr lang="en-US" sz="2400" dirty="0"/>
              <a:t>Causes burning in muscles</a:t>
            </a:r>
          </a:p>
        </p:txBody>
      </p:sp>
      <p:pic>
        <p:nvPicPr>
          <p:cNvPr id="8194" name="Picture 2" descr="https://www.purelabvitamins.com/_uploads/Image/Cramp%20copy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302" y="3702014"/>
            <a:ext cx="3124200" cy="21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qual 5"/>
          <p:cNvSpPr/>
          <p:nvPr/>
        </p:nvSpPr>
        <p:spPr>
          <a:xfrm>
            <a:off x="7239000" y="4362876"/>
            <a:ext cx="762000" cy="533400"/>
          </a:xfrm>
          <a:prstGeom prst="mathEqual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51" y="2667000"/>
            <a:ext cx="6503196" cy="339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18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Anaerobic and Aerobic 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255806"/>
            <a:ext cx="10896600" cy="850697"/>
          </a:xfrm>
        </p:spPr>
        <p:txBody>
          <a:bodyPr>
            <a:normAutofit/>
          </a:bodyPr>
          <a:lstStyle/>
          <a:p>
            <a:r>
              <a:rPr lang="en-US" dirty="0"/>
              <a:t>Energy from anaerobic respiration is used for short bursts of activity</a:t>
            </a:r>
          </a:p>
        </p:txBody>
      </p:sp>
      <p:pic>
        <p:nvPicPr>
          <p:cNvPr id="4" name="Picture 2" descr="D:\Chapter_07\B_Jpeg_Images\07_Labeled_Art_and_Photos\07_ES02_01Figure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66148"/>
            <a:ext cx="7251700" cy="416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290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60493"/>
            <a:ext cx="6176191" cy="47751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Thermodynamics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79178"/>
            <a:ext cx="563880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First Law of Thermodynamics</a:t>
            </a:r>
            <a:r>
              <a:rPr lang="en-US" sz="2800" dirty="0"/>
              <a:t>: energy can not be created or destroyed, only transformed</a:t>
            </a:r>
          </a:p>
          <a:p>
            <a:pPr lvl="1"/>
            <a:r>
              <a:rPr lang="en-US" sz="2400" dirty="0"/>
              <a:t>Excess energy released as </a:t>
            </a:r>
            <a:r>
              <a:rPr lang="en-US" sz="2400" u="sng" dirty="0"/>
              <a:t>heat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Second Law of Thermodynamics</a:t>
            </a:r>
            <a:r>
              <a:rPr lang="en-US" sz="2800" dirty="0"/>
              <a:t>: energy moves from _____________</a:t>
            </a:r>
          </a:p>
          <a:p>
            <a:pPr lvl="1"/>
            <a:r>
              <a:rPr lang="en-US" sz="2400" dirty="0"/>
              <a:t>Entropy: the amount of disorder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323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Check your Understanding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54424" y="1295400"/>
            <a:ext cx="1097280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1. True or False:  When NAD+ accepts and electron from a hydrogen it has been reduced</a:t>
            </a:r>
          </a:p>
          <a:p>
            <a:pPr marL="514350" indent="-514350">
              <a:buAutoNum type="arabicPeriod"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2. True or False: Oxygen is required to make ATP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4344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3. Which of the following steps produce the most electron carriers?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sz="2800" dirty="0"/>
              <a:t>a. Glycolysis</a:t>
            </a:r>
          </a:p>
          <a:p>
            <a:pPr marL="0" indent="0">
              <a:buNone/>
            </a:pPr>
            <a:r>
              <a:rPr lang="en-US" sz="2800" dirty="0"/>
              <a:t>		b. Transition phase</a:t>
            </a:r>
          </a:p>
          <a:p>
            <a:pPr marL="0" indent="0">
              <a:buNone/>
            </a:pPr>
            <a:r>
              <a:rPr lang="en-US" sz="2800" dirty="0"/>
              <a:t>		c. Krebs cycle</a:t>
            </a:r>
          </a:p>
          <a:p>
            <a:pPr marL="0" indent="0">
              <a:buNone/>
            </a:pPr>
            <a:r>
              <a:rPr lang="en-US" sz="2800" dirty="0"/>
              <a:t>		d. Electron transport chain</a:t>
            </a:r>
          </a:p>
          <a:p>
            <a:endParaRPr lang="en-US" sz="2800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Check your Understanding</a:t>
            </a:r>
          </a:p>
        </p:txBody>
      </p:sp>
    </p:spTree>
    <p:extLst>
      <p:ext uri="{BB962C8B-B14F-4D97-AF65-F5344CB8AC3E}">
        <p14:creationId xmlns:p14="http://schemas.microsoft.com/office/powerpoint/2010/main" val="40846540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4. How much ATP is produced as one glucose molecule moves through the Krebs cycle? 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dirty="0"/>
              <a:t>	</a:t>
            </a:r>
            <a:r>
              <a:rPr lang="en-US" sz="2800" dirty="0"/>
              <a:t>a. 1 ATP</a:t>
            </a:r>
          </a:p>
          <a:p>
            <a:pPr marL="0" indent="0">
              <a:buNone/>
            </a:pPr>
            <a:r>
              <a:rPr lang="en-US" sz="2800" dirty="0"/>
              <a:t>		b. 2 ATP</a:t>
            </a:r>
          </a:p>
          <a:p>
            <a:pPr marL="0" indent="0">
              <a:buNone/>
            </a:pPr>
            <a:r>
              <a:rPr lang="en-US" sz="2800" dirty="0"/>
              <a:t>		c. 4 ATP</a:t>
            </a:r>
          </a:p>
          <a:p>
            <a:pPr marL="0" indent="0">
              <a:buNone/>
            </a:pPr>
            <a:r>
              <a:rPr lang="en-US" sz="2800" dirty="0"/>
              <a:t>		d. 32 ATP</a:t>
            </a:r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Check your Understanding</a:t>
            </a:r>
          </a:p>
        </p:txBody>
      </p:sp>
    </p:spTree>
    <p:extLst>
      <p:ext uri="{BB962C8B-B14F-4D97-AF65-F5344CB8AC3E}">
        <p14:creationId xmlns:p14="http://schemas.microsoft.com/office/powerpoint/2010/main" val="2243762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Check your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5. Which of the following best describes the function of the electron transport chain?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dirty="0"/>
              <a:t>a. Transfer electrons on to NAD</a:t>
            </a:r>
            <a:r>
              <a:rPr lang="en-US" sz="2800" baseline="30000" dirty="0"/>
              <a:t>+</a:t>
            </a:r>
            <a:r>
              <a:rPr lang="en-US" sz="2800" dirty="0"/>
              <a:t> to make NADH</a:t>
            </a:r>
          </a:p>
          <a:p>
            <a:pPr marL="0" indent="0">
              <a:buNone/>
            </a:pPr>
            <a:r>
              <a:rPr lang="en-US" sz="2800" dirty="0"/>
              <a:t>	b. Breakdown glucose into pyruvate</a:t>
            </a:r>
          </a:p>
          <a:p>
            <a:pPr marL="1196975" indent="-1196975">
              <a:buNone/>
            </a:pPr>
            <a:r>
              <a:rPr lang="en-US" sz="2800" dirty="0"/>
              <a:t>         c. Use energy from electrons to pump hydrogen ions against their concentration gradient </a:t>
            </a:r>
          </a:p>
          <a:p>
            <a:pPr marL="1196975" indent="-1196975">
              <a:buNone/>
            </a:pPr>
            <a:r>
              <a:rPr lang="en-US" sz="2800" dirty="0"/>
              <a:t>         d. Use the energy from electrons to attach phosphate groups to ADP</a:t>
            </a:r>
          </a:p>
        </p:txBody>
      </p:sp>
    </p:spTree>
    <p:extLst>
      <p:ext uri="{BB962C8B-B14F-4D97-AF65-F5344CB8AC3E}">
        <p14:creationId xmlns:p14="http://schemas.microsoft.com/office/powerpoint/2010/main" val="1720913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Which of the following best describes oxygens role in the cellular respiration? 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2800" dirty="0"/>
              <a:t>a. Byproduct of the Krebs cycle and transition phase</a:t>
            </a:r>
          </a:p>
          <a:p>
            <a:pPr marL="0" indent="0">
              <a:buNone/>
            </a:pPr>
            <a:r>
              <a:rPr lang="en-US" sz="2800" dirty="0"/>
              <a:t>	b. Used to break down the glucose molecule</a:t>
            </a:r>
          </a:p>
          <a:p>
            <a:pPr marL="2057400" indent="-2057400">
              <a:buNone/>
            </a:pPr>
            <a:r>
              <a:rPr lang="en-US" sz="2800" dirty="0"/>
              <a:t>         c. Accepts the electron at the end of the electron transport chain</a:t>
            </a:r>
          </a:p>
          <a:p>
            <a:pPr marL="0" indent="0">
              <a:buNone/>
            </a:pPr>
            <a:r>
              <a:rPr lang="en-US" sz="2800" dirty="0"/>
              <a:t>         d. Donates a phosphate group to ATP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Check your Understanding</a:t>
            </a:r>
          </a:p>
        </p:txBody>
      </p:sp>
    </p:spTree>
    <p:extLst>
      <p:ext uri="{BB962C8B-B14F-4D97-AF65-F5344CB8AC3E}">
        <p14:creationId xmlns:p14="http://schemas.microsoft.com/office/powerpoint/2010/main" val="26789993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Homeostasis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6324601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Homeostasis</a:t>
            </a:r>
            <a:r>
              <a:rPr lang="en-US" dirty="0"/>
              <a:t>: a physiological state where internal conditions are ______________</a:t>
            </a:r>
          </a:p>
          <a:p>
            <a:endParaRPr lang="en-US" dirty="0"/>
          </a:p>
          <a:p>
            <a:r>
              <a:rPr lang="en-US" b="1" dirty="0"/>
              <a:t>Regulators</a:t>
            </a:r>
            <a:r>
              <a:rPr lang="en-US" dirty="0"/>
              <a:t>: use internal mechanisms to ________ external fluctuations</a:t>
            </a:r>
          </a:p>
          <a:p>
            <a:endParaRPr lang="en-US" b="1" dirty="0"/>
          </a:p>
          <a:p>
            <a:r>
              <a:rPr lang="en-US" b="1" dirty="0"/>
              <a:t>Conformers</a:t>
            </a:r>
            <a:r>
              <a:rPr lang="en-US" dirty="0"/>
              <a:t>: allow internal conditions to ______________ to external fluctuations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1" y="2209800"/>
            <a:ext cx="4050176" cy="3849929"/>
          </a:xfrm>
          <a:prstGeom prst="rect">
            <a:avLst/>
          </a:prstGeom>
        </p:spPr>
      </p:pic>
      <p:pic>
        <p:nvPicPr>
          <p:cNvPr id="5" name="Picture 4" descr="40_07cTempRegAndConform-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262" y="3864776"/>
            <a:ext cx="1563582" cy="1192400"/>
          </a:xfrm>
          <a:prstGeom prst="rect">
            <a:avLst/>
          </a:prstGeom>
        </p:spPr>
      </p:pic>
      <p:pic>
        <p:nvPicPr>
          <p:cNvPr id="6" name="Picture 5" descr="40_07bTempRegAndConform-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743" y="1868729"/>
            <a:ext cx="1591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5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Thermoregulation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Thermoregulation</a:t>
            </a:r>
            <a:r>
              <a:rPr lang="en-US" dirty="0"/>
              <a:t>: Process by which animals maintain their body temperature within a normal range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b="1" dirty="0"/>
              <a:t>Endothermic</a:t>
            </a:r>
            <a:r>
              <a:rPr lang="en-US" dirty="0"/>
              <a:t>: body temperature maintained by _____________</a:t>
            </a:r>
          </a:p>
          <a:p>
            <a:pPr lvl="1"/>
            <a:r>
              <a:rPr lang="en-US" dirty="0"/>
              <a:t>Birds, mammals, and some insects</a:t>
            </a:r>
          </a:p>
          <a:p>
            <a:pPr marL="205740" lvl="1" indent="0">
              <a:buNone/>
            </a:pPr>
            <a:endParaRPr lang="en-US" sz="1050" dirty="0"/>
          </a:p>
          <a:p>
            <a:r>
              <a:rPr lang="en-US" b="1" dirty="0"/>
              <a:t>Ectothermic</a:t>
            </a:r>
            <a:r>
              <a:rPr lang="en-US" dirty="0"/>
              <a:t>: body temperature controlled by _____________</a:t>
            </a:r>
          </a:p>
          <a:p>
            <a:pPr lvl="1"/>
            <a:r>
              <a:rPr lang="en-US" dirty="0"/>
              <a:t>Most reptile, fish, and invertebrates</a:t>
            </a:r>
          </a:p>
          <a:p>
            <a:endParaRPr lang="en-US" sz="1050" dirty="0"/>
          </a:p>
          <a:p>
            <a:r>
              <a:rPr lang="en-US" b="1" dirty="0"/>
              <a:t>Poikilotherm</a:t>
            </a:r>
            <a:r>
              <a:rPr lang="en-US" dirty="0"/>
              <a:t>: animals whose body temperature fluctuates with the environment.</a:t>
            </a:r>
          </a:p>
          <a:p>
            <a:endParaRPr lang="en-US" sz="1050" dirty="0"/>
          </a:p>
          <a:p>
            <a:r>
              <a:rPr lang="en-US" b="1" dirty="0"/>
              <a:t>Homeotherm</a:t>
            </a:r>
            <a:r>
              <a:rPr lang="en-US" dirty="0"/>
              <a:t>: animals with a relatively constant body temperature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079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Variation in Thermoregulatory Strategies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29790" y="1447800"/>
            <a:ext cx="8224075" cy="48210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9790" y="3124200"/>
            <a:ext cx="1905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Poikilotherms</a:t>
            </a:r>
          </a:p>
        </p:txBody>
      </p:sp>
      <p:pic>
        <p:nvPicPr>
          <p:cNvPr id="6" name="Picture 6" descr="http://mtnhp.org/thumbnail/defaultGen.aspx?itemid=250788&amp;maxWidth=434&amp;maxHeight=400&amp;names=Pika%20Ochotona%20princeps&amp;copyright=Brad%20Christensen%202013&amp;photographer=Brad%20Christens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219199"/>
            <a:ext cx="1509788" cy="120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www.carnegiemnh.org/graphics/adopt/birds/CedarWaxw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600" y="1219200"/>
            <a:ext cx="1743155" cy="120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i1-news.softpedia-static.com/images/news2/US-Citizens-Tune-in-to-Hear-News-About-Radioactive-Tuna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923" y="4495800"/>
            <a:ext cx="282388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ildlifezone.files.wordpress.com/2010/08/desert-iguana-ocotillo-2010-s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22" y="4419600"/>
            <a:ext cx="251853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mole ra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35" y="1435480"/>
            <a:ext cx="277000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5964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Heat Exchange with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33500"/>
            <a:ext cx="6172200" cy="4953000"/>
          </a:xfrm>
        </p:spPr>
        <p:txBody>
          <a:bodyPr>
            <a:noAutofit/>
          </a:bodyPr>
          <a:lstStyle/>
          <a:p>
            <a:pPr>
              <a:spcAft>
                <a:spcPts val="2400"/>
              </a:spcAft>
            </a:pPr>
            <a:r>
              <a:rPr lang="en-US" b="1" dirty="0"/>
              <a:t>Conduction</a:t>
            </a:r>
            <a:r>
              <a:rPr lang="en-US" dirty="0"/>
              <a:t> - __________ of heat</a:t>
            </a:r>
            <a:endParaRPr lang="en-US" b="1" dirty="0"/>
          </a:p>
          <a:p>
            <a:pPr>
              <a:spcAft>
                <a:spcPts val="2400"/>
              </a:spcAft>
            </a:pPr>
            <a:r>
              <a:rPr lang="en-US" b="1" dirty="0"/>
              <a:t>Convection</a:t>
            </a:r>
            <a:r>
              <a:rPr lang="en-US" dirty="0"/>
              <a:t> - transfer of heat by the movement of ________ across a surface</a:t>
            </a:r>
            <a:endParaRPr lang="en-US" b="1" dirty="0"/>
          </a:p>
          <a:p>
            <a:pPr>
              <a:spcAft>
                <a:spcPts val="2400"/>
              </a:spcAft>
            </a:pPr>
            <a:r>
              <a:rPr lang="en-US" b="1" dirty="0"/>
              <a:t>Radiation</a:t>
            </a:r>
            <a:r>
              <a:rPr lang="en-US" dirty="0"/>
              <a:t> - emission of electromagnetic waves</a:t>
            </a:r>
            <a:endParaRPr lang="en-US" b="1" dirty="0"/>
          </a:p>
          <a:p>
            <a:pPr>
              <a:spcAft>
                <a:spcPts val="2400"/>
              </a:spcAft>
            </a:pPr>
            <a:r>
              <a:rPr lang="en-US" b="1" dirty="0"/>
              <a:t>Evaporation </a:t>
            </a:r>
            <a:r>
              <a:rPr lang="en-US" dirty="0"/>
              <a:t>- loss of heat from changing a liquid into a gas</a:t>
            </a:r>
          </a:p>
          <a:p>
            <a:pPr>
              <a:spcAft>
                <a:spcPts val="2400"/>
              </a:spcAft>
            </a:pPr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336041"/>
              </p:ext>
            </p:extLst>
          </p:nvPr>
        </p:nvGraphicFramePr>
        <p:xfrm>
          <a:off x="6679566" y="2133600"/>
          <a:ext cx="5259294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Bitmap Image" r:id="rId3" imgW="7621064" imgH="4858428" progId="Paint.Picture">
                  <p:embed/>
                </p:oleObj>
              </mc:Choice>
              <mc:Fallback>
                <p:oleObj name="Bitmap Image" r:id="rId3" imgW="7621064" imgH="485842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9566" y="2133600"/>
                        <a:ext cx="5259294" cy="335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92273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Adaptations for Thermoregulation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53871"/>
            <a:ext cx="3460433" cy="3331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Insulation</a:t>
            </a:r>
          </a:p>
          <a:p>
            <a:pPr lvl="1"/>
            <a:r>
              <a:rPr lang="en-US" sz="2800" dirty="0"/>
              <a:t>Hair</a:t>
            </a:r>
          </a:p>
          <a:p>
            <a:pPr lvl="1"/>
            <a:r>
              <a:rPr lang="en-US" sz="2800" dirty="0"/>
              <a:t>Feathers</a:t>
            </a:r>
          </a:p>
          <a:p>
            <a:pPr lvl="1"/>
            <a:r>
              <a:rPr lang="en-US" sz="2800" dirty="0"/>
              <a:t>Fat (blubber)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lvl="1"/>
            <a:endParaRPr lang="en-US" sz="28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53871"/>
            <a:ext cx="2971800" cy="2362764"/>
          </a:xfrm>
          <a:prstGeom prst="rect">
            <a:avLst/>
          </a:prstGeom>
        </p:spPr>
      </p:pic>
      <p:pic>
        <p:nvPicPr>
          <p:cNvPr id="8196" name="Picture 4" descr="http://cdn2.kidsdiscover.com/wp-content/uploads/2014/02/Goose_Bump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39" y="3953120"/>
            <a:ext cx="3843614" cy="228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iant: An elephant seal gears up for feeding time at a Japanese Zoo, even holding his own bucket. The bulls can grow to be up to 16ft l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767" y="1379485"/>
            <a:ext cx="3372707" cy="236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personal.psu.edu/afr3/blogs/SIOW/goosebump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958" y="3956664"/>
            <a:ext cx="4874195" cy="228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08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9829800" cy="990600"/>
          </a:xfrm>
        </p:spPr>
        <p:txBody>
          <a:bodyPr>
            <a:noAutofit/>
          </a:bodyPr>
          <a:lstStyle/>
          <a:p>
            <a:r>
              <a:rPr lang="en-US" sz="4000" dirty="0"/>
              <a:t>Exergonic and Endergonic Reactions</a:t>
            </a:r>
          </a:p>
        </p:txBody>
      </p:sp>
      <p:pic>
        <p:nvPicPr>
          <p:cNvPr id="4" name="Content Placeholder 3" descr="D:\Chapter_06\B_Jpeg_Images\06_Labeled_Art_and_Photos\06_04Figure-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10809"/>
            <a:ext cx="5946647" cy="395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219200"/>
            <a:ext cx="5334000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/>
              <a:t>Exergonic reactions</a:t>
            </a:r>
            <a:r>
              <a:rPr lang="en-US" sz="2800" dirty="0"/>
              <a:t>: reactants contain more energy than the products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Energy _________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Ex: Cellular respiration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/>
              <a:t>Endergonic reactions</a:t>
            </a:r>
            <a:r>
              <a:rPr lang="en-US" sz="2800" dirty="0"/>
              <a:t>: products contain more energy than reactants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Energy _________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Ex: Photosynthesis</a:t>
            </a:r>
          </a:p>
        </p:txBody>
      </p:sp>
    </p:spTree>
    <p:extLst>
      <p:ext uri="{BB962C8B-B14F-4D97-AF65-F5344CB8AC3E}">
        <p14:creationId xmlns:p14="http://schemas.microsoft.com/office/powerpoint/2010/main" val="1346554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399" y="1398072"/>
            <a:ext cx="3964834" cy="2990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Behavior Responses</a:t>
            </a:r>
          </a:p>
          <a:p>
            <a:pPr lvl="1"/>
            <a:r>
              <a:rPr lang="en-US" sz="2800" dirty="0"/>
              <a:t>_______</a:t>
            </a:r>
          </a:p>
          <a:p>
            <a:pPr lvl="1"/>
            <a:r>
              <a:rPr lang="en-US" sz="2800" dirty="0"/>
              <a:t>Huddling</a:t>
            </a:r>
          </a:p>
          <a:p>
            <a:pPr lvl="1"/>
            <a:r>
              <a:rPr lang="en-US" sz="2800" dirty="0"/>
              <a:t>Burrowing</a:t>
            </a:r>
          </a:p>
          <a:p>
            <a:pPr lvl="1"/>
            <a:r>
              <a:rPr lang="en-US" sz="2800" dirty="0"/>
              <a:t>Hot </a:t>
            </a:r>
            <a:r>
              <a:rPr lang="en-US" sz="2800" dirty="0" err="1"/>
              <a:t>tubbin</a:t>
            </a:r>
            <a:r>
              <a:rPr lang="en-US" sz="2800" dirty="0"/>
              <a:t>’</a:t>
            </a:r>
          </a:p>
          <a:p>
            <a:pPr lvl="1"/>
            <a:endParaRPr lang="en-US" sz="2400" dirty="0"/>
          </a:p>
          <a:p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Adaptations for Thermoregulation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233" y="1808187"/>
            <a:ext cx="3801896" cy="1970326"/>
          </a:xfrm>
          <a:prstGeom prst="rect">
            <a:avLst/>
          </a:prstGeom>
        </p:spPr>
      </p:pic>
      <p:pic>
        <p:nvPicPr>
          <p:cNvPr id="6" name="Picture 2" descr="http://anewscafe.com/wp-content/uploads/2009/05/swa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751" y="1302631"/>
            <a:ext cx="2818076" cy="24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cdn2.arkive.org/media/D4/D41E5BDF-B44D-41BA-8375-262D4B179E3A/Presentation.Large/Meerkat-resting-at-burrow-entran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06362"/>
            <a:ext cx="3327400" cy="222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mitweb.co.uk/wp-content/uploads/2013/01/Snow-Monkey-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06362"/>
            <a:ext cx="3373324" cy="22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2231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Adaptations for Thermoregulation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1879" y="1391201"/>
            <a:ext cx="3903921" cy="3714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Evaporative heat loss</a:t>
            </a:r>
          </a:p>
          <a:p>
            <a:pPr lvl="1"/>
            <a:r>
              <a:rPr lang="en-US" sz="2800" dirty="0"/>
              <a:t>Sweating </a:t>
            </a:r>
          </a:p>
          <a:p>
            <a:pPr lvl="1"/>
            <a:r>
              <a:rPr lang="en-US" sz="2800" dirty="0"/>
              <a:t>Panting </a:t>
            </a:r>
          </a:p>
          <a:p>
            <a:pPr lvl="1"/>
            <a:r>
              <a:rPr lang="en-US" sz="2800" dirty="0"/>
              <a:t>Defecating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9222" name="Picture 6" descr="http://0.tqn.com/w/experts/Horses-702/2010/09/horse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109" y="1398806"/>
            <a:ext cx="287118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worthstreetvet.files.wordpress.com/2012/07/panting-d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405056"/>
            <a:ext cx="3549545" cy="23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farm4.static.flickr.com/3240/2300869443_a4eeaee06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0"/>
            <a:ext cx="2914778" cy="236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435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Energy Conservation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5791200" cy="4724400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_________</a:t>
            </a:r>
            <a:r>
              <a:rPr lang="en-US" sz="2800" dirty="0"/>
              <a:t>: physiological state of decreased activity and metabolism</a:t>
            </a:r>
          </a:p>
          <a:p>
            <a:pPr lvl="1"/>
            <a:endParaRPr lang="en-US" sz="2400" b="1" dirty="0"/>
          </a:p>
          <a:p>
            <a:pPr lvl="1"/>
            <a:r>
              <a:rPr lang="en-US" sz="2400" b="1" dirty="0"/>
              <a:t>Hibernation</a:t>
            </a:r>
            <a:r>
              <a:rPr lang="en-US" sz="2400" dirty="0"/>
              <a:t>: long term torpor and a decreased body temperature in response to winter cold and food scarcity</a:t>
            </a:r>
          </a:p>
          <a:p>
            <a:pPr lvl="1"/>
            <a:endParaRPr lang="en-US" sz="2400" b="1" dirty="0"/>
          </a:p>
          <a:p>
            <a:pPr lvl="1"/>
            <a:r>
              <a:rPr lang="en-US" sz="2400" b="1" u="sng" dirty="0"/>
              <a:t>___________</a:t>
            </a:r>
            <a:r>
              <a:rPr lang="en-US" sz="2400" dirty="0"/>
              <a:t>: decreased metabolic rate and activity during hot summer months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3314" name="Picture 2" descr="http://lh3.ggpht.com/-rlo1anmxlcA/Ul_QCYR6LcI/AAAAAAAAALw/VDmBn9Ugjjk/Hibernating%25255B8%25255D.jpg?imgmax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76401"/>
            <a:ext cx="2500721" cy="175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cms.ipressroom.com.s3.amazonaws.com/166/files/20151/54ee52fbfe058b75cf94b41b_Desert-Tortoise1/Desert-Tortoise1_mi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86200"/>
            <a:ext cx="3877768" cy="218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allaboutbirds.org/guide/PHOTO/LARGE/cos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017" y="1676401"/>
            <a:ext cx="2406943" cy="175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324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Adaptations for Thermoregulation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3777" y="1405891"/>
            <a:ext cx="5091223" cy="4690109"/>
          </a:xfrm>
        </p:spPr>
        <p:txBody>
          <a:bodyPr>
            <a:normAutofit/>
          </a:bodyPr>
          <a:lstStyle/>
          <a:p>
            <a:r>
              <a:rPr lang="en-US" sz="2800" b="1" dirty="0"/>
              <a:t>Vasodilation</a:t>
            </a:r>
            <a:r>
              <a:rPr lang="en-US" sz="2800" dirty="0"/>
              <a:t>: the widening of superficial blood vessels</a:t>
            </a:r>
          </a:p>
          <a:p>
            <a:pPr lvl="1"/>
            <a:r>
              <a:rPr lang="en-US" sz="2400" dirty="0"/>
              <a:t>Increases heat transfer</a:t>
            </a:r>
          </a:p>
          <a:p>
            <a:endParaRPr lang="en-US" sz="2800" dirty="0"/>
          </a:p>
          <a:p>
            <a:r>
              <a:rPr lang="en-US" sz="2800" b="1" dirty="0"/>
              <a:t>Vasoconstriction</a:t>
            </a:r>
            <a:r>
              <a:rPr lang="en-US" sz="2800" dirty="0"/>
              <a:t>: </a:t>
            </a:r>
            <a:r>
              <a:rPr lang="en-US" sz="2800" b="1" dirty="0"/>
              <a:t>_________</a:t>
            </a:r>
            <a:r>
              <a:rPr lang="en-US" sz="2800" dirty="0"/>
              <a:t> the diameter of superficial blood vessels</a:t>
            </a:r>
          </a:p>
        </p:txBody>
      </p:sp>
      <p:pic>
        <p:nvPicPr>
          <p:cNvPr id="11266" name="Picture 2" descr="https://pmgbiology.files.wordpress.com/2014/05/va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622" y="1204562"/>
            <a:ext cx="5019556" cy="356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190" y="4917410"/>
            <a:ext cx="1150144" cy="964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2204" y="4858598"/>
            <a:ext cx="1200150" cy="100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576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Adaptations for Thermoregulation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7048" y="1267847"/>
            <a:ext cx="5668952" cy="48939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u="sng" dirty="0"/>
              <a:t>________________</a:t>
            </a:r>
            <a:r>
              <a:rPr lang="en-US" sz="2800" b="1" dirty="0"/>
              <a:t> heat exchange</a:t>
            </a:r>
          </a:p>
          <a:p>
            <a:pPr marL="0" indent="0">
              <a:buNone/>
            </a:pPr>
            <a:endParaRPr lang="en-US" sz="1600" dirty="0"/>
          </a:p>
          <a:p>
            <a:pPr marL="214313" indent="-214313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/>
              <a:t>Warm blood in arteries from animals core comes in close contact with veins returning from extremities</a:t>
            </a:r>
          </a:p>
          <a:p>
            <a:pPr marL="214313" indent="-214313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endParaRPr lang="en-US" sz="1600" dirty="0"/>
          </a:p>
          <a:p>
            <a:pPr marL="214313" indent="-214313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/>
              <a:t>Blood in arteries remains slightly warmer than blood in veins resulting in heat transfer</a:t>
            </a:r>
          </a:p>
          <a:p>
            <a:pPr marL="214313" indent="-214313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endParaRPr lang="en-US" sz="1600" dirty="0"/>
          </a:p>
          <a:p>
            <a:pPr marL="214313" indent="-214313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/>
              <a:t>Returning blood almost as warm as arterial blood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524000"/>
            <a:ext cx="5677814" cy="4381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600" y="5254480"/>
            <a:ext cx="3557153" cy="89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577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109728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Negative Feedback Loops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371600"/>
            <a:ext cx="5289234" cy="482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722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Animal</a:t>
            </a:r>
            <a:r>
              <a:rPr lang="en-US" sz="3000" dirty="0"/>
              <a:t> </a:t>
            </a:r>
            <a:r>
              <a:rPr lang="en-US" sz="4000" dirty="0"/>
              <a:t>Diets</a:t>
            </a:r>
            <a:endParaRPr lang="en-US" sz="3000" dirty="0"/>
          </a:p>
        </p:txBody>
      </p:sp>
      <p:pic>
        <p:nvPicPr>
          <p:cNvPr id="36874" name="Picture 10" descr="41-00-AnimalsEatingCollag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828801"/>
            <a:ext cx="5225843" cy="3506816"/>
          </a:xfrm>
        </p:spPr>
      </p:pic>
      <p:sp>
        <p:nvSpPr>
          <p:cNvPr id="368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60252"/>
            <a:ext cx="5715000" cy="4888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All animals are heterotrophic:</a:t>
            </a:r>
          </a:p>
          <a:p>
            <a:pPr lvl="1"/>
            <a:r>
              <a:rPr lang="en-US" sz="2400" dirty="0"/>
              <a:t>Herbivores</a:t>
            </a:r>
          </a:p>
          <a:p>
            <a:pPr lvl="1"/>
            <a:r>
              <a:rPr lang="en-US" sz="2400" dirty="0"/>
              <a:t>Carnivores</a:t>
            </a:r>
          </a:p>
          <a:p>
            <a:pPr lvl="1"/>
            <a:r>
              <a:rPr lang="en-US" sz="2400" dirty="0"/>
              <a:t>Omnivores </a:t>
            </a:r>
          </a:p>
          <a:p>
            <a:pPr lvl="1"/>
            <a:r>
              <a:rPr lang="en-US" sz="2400" dirty="0"/>
              <a:t>Insectivores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800" dirty="0"/>
              <a:t>Three nutritional needs:</a:t>
            </a:r>
          </a:p>
          <a:p>
            <a:r>
              <a:rPr lang="en-US" sz="2400" dirty="0"/>
              <a:t>_______________ for cellular processes</a:t>
            </a:r>
          </a:p>
          <a:p>
            <a:r>
              <a:rPr lang="en-US" sz="2400" dirty="0"/>
              <a:t>Organic building blocks for macromolecules</a:t>
            </a:r>
          </a:p>
          <a:p>
            <a:r>
              <a:rPr lang="en-US" sz="2400" dirty="0"/>
              <a:t>Acquisition of _______________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20574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56804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Trade-offs of Thermoregulatory Strategy</a:t>
            </a:r>
          </a:p>
        </p:txBody>
      </p:sp>
      <p:pic>
        <p:nvPicPr>
          <p:cNvPr id="11266" name="Picture 2" descr="http://crossroadsfitnessnyc.files.wordpress.com/2012/06/giant_bur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390" y="1369768"/>
            <a:ext cx="278546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07756" y="1711397"/>
            <a:ext cx="91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=</a:t>
            </a:r>
          </a:p>
        </p:txBody>
      </p:sp>
      <p:pic>
        <p:nvPicPr>
          <p:cNvPr id="11268" name="Picture 4" descr="http://www.kentsport.org/graphics/ath_ss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1369769"/>
            <a:ext cx="2514600" cy="239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coolcosmos.ipac.caltech.edu/image_galleries/ir_zoo/images/lizard_coo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359" y="3990438"/>
            <a:ext cx="34671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www.backwaterreptiles.com/images/chameleons/flapneck-chameleon-for-sa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3990438"/>
            <a:ext cx="29337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07756" y="4099101"/>
            <a:ext cx="91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8629742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gapanalysis.usgs.gov/species/files/2012/03/Birds_Richness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11149"/>
            <a:ext cx="5562600" cy="418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Trade-offs of Thermoregulatory Strategy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686507"/>
            <a:ext cx="5462865" cy="400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822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Trade-offs of Thermoregulatory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25780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Smaller endotherms have a greater surface area to volume ratio </a:t>
            </a:r>
          </a:p>
          <a:p>
            <a:r>
              <a:rPr lang="en-US" sz="2800" dirty="0"/>
              <a:t>Lose heat to the environment</a:t>
            </a:r>
          </a:p>
          <a:p>
            <a:r>
              <a:rPr lang="en-US" sz="2800" dirty="0"/>
              <a:t>Must consume more energy to maintain a constant body temperature</a:t>
            </a:r>
          </a:p>
        </p:txBody>
      </p:sp>
      <p:pic>
        <p:nvPicPr>
          <p:cNvPr id="5122" name="Picture 2" descr="http://www.bio.miami.edu/tom/courses/protected/ECK/CH16/figure-16-07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30284"/>
            <a:ext cx="4495800" cy="50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58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Coupled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68553"/>
            <a:ext cx="4953000" cy="3703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Coupled reaction</a:t>
            </a:r>
            <a:r>
              <a:rPr lang="en-US" sz="2800" dirty="0"/>
              <a:t>: a chemical reaction in which an exergonic reaction powers and endergonic reaction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219200"/>
            <a:ext cx="550590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57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752600"/>
            <a:ext cx="5824537" cy="408254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Exergonic and Endergonic Reactions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5638800" cy="448056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Cellular respiration</a:t>
            </a:r>
            <a:r>
              <a:rPr lang="en-US" dirty="0"/>
              <a:t>: process by which all living things extract energy stored in the ______________ of molecules and use it to fuel cellular processes.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Photosynthesis: </a:t>
            </a:r>
            <a:r>
              <a:rPr lang="en-US" dirty="0"/>
              <a:t>conversion of solar energy to chemical energy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2883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Cellular Respiration and Photosynthesis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11125200" cy="493776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None/>
            </a:pPr>
            <a:r>
              <a:rPr lang="en-US" sz="2800" b="1" dirty="0"/>
              <a:t>Photosynthesis</a:t>
            </a:r>
            <a:endParaRPr lang="en-US" sz="1800" dirty="0"/>
          </a:p>
          <a:p>
            <a:pPr>
              <a:buNone/>
            </a:pPr>
            <a:r>
              <a:rPr lang="en-US" sz="2400" dirty="0"/>
              <a:t>6H</a:t>
            </a:r>
            <a:r>
              <a:rPr lang="en-US" sz="2400" baseline="-25000" dirty="0"/>
              <a:t>2</a:t>
            </a:r>
            <a:r>
              <a:rPr lang="en-US" sz="2400" dirty="0"/>
              <a:t>O + 6CO</a:t>
            </a:r>
            <a:r>
              <a:rPr lang="en-US" sz="2400" baseline="-25000" dirty="0"/>
              <a:t>2</a:t>
            </a:r>
            <a:r>
              <a:rPr lang="en-US" sz="2400" dirty="0"/>
              <a:t>                    C</a:t>
            </a:r>
            <a:r>
              <a:rPr lang="en-US" sz="2400" baseline="-25000" dirty="0"/>
              <a:t>6</a:t>
            </a:r>
            <a:r>
              <a:rPr lang="en-US" sz="2400" dirty="0"/>
              <a:t>H</a:t>
            </a:r>
            <a:r>
              <a:rPr lang="en-US" sz="2400" baseline="-25000" dirty="0"/>
              <a:t>12</a:t>
            </a:r>
            <a:r>
              <a:rPr lang="en-US" sz="2400" dirty="0"/>
              <a:t>O</a:t>
            </a:r>
            <a:r>
              <a:rPr lang="en-US" sz="2400" baseline="-25000" dirty="0"/>
              <a:t>6</a:t>
            </a:r>
            <a:r>
              <a:rPr lang="en-US" sz="2400" dirty="0"/>
              <a:t> + 6O</a:t>
            </a:r>
            <a:r>
              <a:rPr lang="en-US" sz="2400" baseline="-25000" dirty="0"/>
              <a:t>2</a:t>
            </a:r>
            <a:r>
              <a:rPr lang="en-US" sz="2400" dirty="0"/>
              <a:t>  </a:t>
            </a:r>
            <a:r>
              <a:rPr lang="en-US" sz="2400" dirty="0">
                <a:sym typeface="Wingdings" pitchFamily="2" charset="2"/>
              </a:rPr>
              <a:t> </a:t>
            </a:r>
            <a:endParaRPr lang="en-US" sz="2400" b="1" dirty="0"/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endParaRPr lang="en-US" sz="2400" b="1" dirty="0"/>
          </a:p>
          <a:p>
            <a:pPr>
              <a:spcAft>
                <a:spcPts val="1800"/>
              </a:spcAft>
              <a:buNone/>
            </a:pPr>
            <a:r>
              <a:rPr lang="en-US" sz="2800" b="1" dirty="0"/>
              <a:t>Cellular Respiration</a:t>
            </a:r>
          </a:p>
          <a:p>
            <a:pPr>
              <a:buNone/>
            </a:pPr>
            <a:r>
              <a:rPr lang="en-US" sz="2400" dirty="0"/>
              <a:t>C</a:t>
            </a:r>
            <a:r>
              <a:rPr lang="en-US" sz="2400" baseline="-25000" dirty="0"/>
              <a:t>6</a:t>
            </a:r>
            <a:r>
              <a:rPr lang="en-US" sz="2400" dirty="0"/>
              <a:t>H</a:t>
            </a:r>
            <a:r>
              <a:rPr lang="en-US" sz="2400" baseline="-25000" dirty="0"/>
              <a:t>12</a:t>
            </a:r>
            <a:r>
              <a:rPr lang="en-US" sz="2400" dirty="0"/>
              <a:t>O</a:t>
            </a:r>
            <a:r>
              <a:rPr lang="en-US" sz="2400" baseline="-25000" dirty="0"/>
              <a:t>6</a:t>
            </a:r>
            <a:r>
              <a:rPr lang="en-US" sz="2400" dirty="0"/>
              <a:t> + 6O</a:t>
            </a:r>
            <a:r>
              <a:rPr lang="en-US" sz="2400" baseline="-25000" dirty="0"/>
              <a:t>2</a:t>
            </a:r>
            <a:r>
              <a:rPr lang="en-US" sz="2400" dirty="0"/>
              <a:t>                 6CO</a:t>
            </a:r>
            <a:r>
              <a:rPr lang="en-US" sz="2400" baseline="-25000" dirty="0"/>
              <a:t>2</a:t>
            </a:r>
            <a:r>
              <a:rPr lang="en-US" sz="2400" dirty="0"/>
              <a:t> + 6H</a:t>
            </a:r>
            <a:r>
              <a:rPr lang="en-US" sz="2400" baseline="-25000" dirty="0"/>
              <a:t>2</a:t>
            </a:r>
            <a:r>
              <a:rPr lang="en-US" sz="2400" dirty="0"/>
              <a:t>O + 36ATP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endParaRPr lang="en-US" sz="2400" b="1" dirty="0"/>
          </a:p>
          <a:p>
            <a:pPr lvl="2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86000" y="2264170"/>
            <a:ext cx="141163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407310" y="4800600"/>
            <a:ext cx="129032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86000" y="1877813"/>
            <a:ext cx="1335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Light energy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247500"/>
            <a:ext cx="5019882" cy="50335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The Molecular Unit of Currency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56360"/>
            <a:ext cx="5508979" cy="47396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Adenosine triphosphate (ATP)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Energy transfer molecule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Adenosine diphosphate (ADP)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Phosphorylation</a:t>
            </a:r>
            <a:r>
              <a:rPr lang="en-US" sz="2800" dirty="0"/>
              <a:t>: addition of a ________________ to a molecule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Most important energy transfer molecule in living things!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 descr="D:\Chapter_06\B_Jpeg_Images\06_Labeled_Art_and_Photos\06_06Figure-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019" y="1356360"/>
            <a:ext cx="5387621" cy="498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496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66144"/>
            <a:ext cx="10820400" cy="533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dirty="0"/>
              <a:t>Adenosine triphosphate (ATP) and Adenosine diphosphate (ADP)</a:t>
            </a:r>
          </a:p>
          <a:p>
            <a:pPr algn="ctr">
              <a:buNone/>
            </a:pP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Energizing ATP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362201"/>
            <a:ext cx="8489950" cy="382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9808</TotalTime>
  <Words>1610</Words>
  <Application>Microsoft Office PowerPoint</Application>
  <PresentationFormat>Widescreen</PresentationFormat>
  <Paragraphs>383</Paragraphs>
  <Slides>49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Arial Black</vt:lpstr>
      <vt:lpstr>Bookman Old Style</vt:lpstr>
      <vt:lpstr>Calibri</vt:lpstr>
      <vt:lpstr>Gill Sans MT</vt:lpstr>
      <vt:lpstr>Wingdings</vt:lpstr>
      <vt:lpstr>Wingdings 3</vt:lpstr>
      <vt:lpstr>Origin</vt:lpstr>
      <vt:lpstr>Bitmap Image</vt:lpstr>
      <vt:lpstr>Vital Harvest: Deriving Energy from Food</vt:lpstr>
      <vt:lpstr>What is energy?</vt:lpstr>
      <vt:lpstr>Thermodynamics</vt:lpstr>
      <vt:lpstr>Exergonic and Endergonic Reactions</vt:lpstr>
      <vt:lpstr>Coupled Reactions</vt:lpstr>
      <vt:lpstr>Exergonic and Endergonic Reactions</vt:lpstr>
      <vt:lpstr>Cellular Respiration and Photosynthesis</vt:lpstr>
      <vt:lpstr>The Molecular Unit of Currency</vt:lpstr>
      <vt:lpstr>Energizing ATP</vt:lpstr>
      <vt:lpstr>Oxidation Reduction Reactions</vt:lpstr>
      <vt:lpstr>Oxidation and Reduction of NAD+</vt:lpstr>
      <vt:lpstr>Energy’s Taxi Service: NAD+</vt:lpstr>
      <vt:lpstr>Cellular Respiration</vt:lpstr>
      <vt:lpstr>Macromolecules and Energy</vt:lpstr>
      <vt:lpstr>Glycolosis</vt:lpstr>
      <vt:lpstr>Glycolosis</vt:lpstr>
      <vt:lpstr>Aerobic and Anaerobic Pathways</vt:lpstr>
      <vt:lpstr>Transition Phase</vt:lpstr>
      <vt:lpstr>Krebs Cycle</vt:lpstr>
      <vt:lpstr>Krebs Cycle</vt:lpstr>
      <vt:lpstr>Krebs Cycle</vt:lpstr>
      <vt:lpstr>Electron Transport Chain</vt:lpstr>
      <vt:lpstr>PowerPoint Presentation</vt:lpstr>
      <vt:lpstr>Cellular Respiration Review</vt:lpstr>
      <vt:lpstr>Cellular Respiration Review</vt:lpstr>
      <vt:lpstr>Anaerobic Pathway</vt:lpstr>
      <vt:lpstr>Alcohol Fermentation</vt:lpstr>
      <vt:lpstr>Lactic Acid Fermentation</vt:lpstr>
      <vt:lpstr>Anaerobic and Aerobic Contributions</vt:lpstr>
      <vt:lpstr>Check your Understanding</vt:lpstr>
      <vt:lpstr>Check your Understanding</vt:lpstr>
      <vt:lpstr>Check your Understanding</vt:lpstr>
      <vt:lpstr>Check your Understanding</vt:lpstr>
      <vt:lpstr>Check your Understanding</vt:lpstr>
      <vt:lpstr>Homeostasis</vt:lpstr>
      <vt:lpstr>Thermoregulation</vt:lpstr>
      <vt:lpstr>Variation in Thermoregulatory Strategies</vt:lpstr>
      <vt:lpstr>Heat Exchange with Environment</vt:lpstr>
      <vt:lpstr>Adaptations for Thermoregulation</vt:lpstr>
      <vt:lpstr>Adaptations for Thermoregulation</vt:lpstr>
      <vt:lpstr>Adaptations for Thermoregulation</vt:lpstr>
      <vt:lpstr>Energy Conservation</vt:lpstr>
      <vt:lpstr>Adaptations for Thermoregulation</vt:lpstr>
      <vt:lpstr>Adaptations for Thermoregulation</vt:lpstr>
      <vt:lpstr>Negative Feedback Loops</vt:lpstr>
      <vt:lpstr>Animal Diets</vt:lpstr>
      <vt:lpstr>Trade-offs of Thermoregulatory Strategy</vt:lpstr>
      <vt:lpstr>Trade-offs of Thermoregulatory Strategy</vt:lpstr>
      <vt:lpstr>Trade-offs of Thermoregulatory Strategy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Vital Harvest: Deriving Energy from Food</dc:title>
  <dc:creator>Tyler Flisik</dc:creator>
  <cp:lastModifiedBy>Tyler Flisik</cp:lastModifiedBy>
  <cp:revision>171</cp:revision>
  <cp:lastPrinted>2016-09-15T21:38:09Z</cp:lastPrinted>
  <dcterms:created xsi:type="dcterms:W3CDTF">2014-02-13T17:57:28Z</dcterms:created>
  <dcterms:modified xsi:type="dcterms:W3CDTF">2016-09-20T05:22:57Z</dcterms:modified>
</cp:coreProperties>
</file>