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7" r:id="rId2"/>
    <p:sldId id="260" r:id="rId3"/>
    <p:sldId id="262" r:id="rId4"/>
    <p:sldId id="263" r:id="rId5"/>
    <p:sldId id="264" r:id="rId6"/>
    <p:sldId id="265" r:id="rId7"/>
    <p:sldId id="329" r:id="rId8"/>
    <p:sldId id="269" r:id="rId9"/>
    <p:sldId id="270" r:id="rId10"/>
    <p:sldId id="291" r:id="rId11"/>
    <p:sldId id="292" r:id="rId12"/>
    <p:sldId id="293" r:id="rId13"/>
    <p:sldId id="294" r:id="rId14"/>
    <p:sldId id="295" r:id="rId15"/>
    <p:sldId id="296" r:id="rId16"/>
    <p:sldId id="297" r:id="rId17"/>
    <p:sldId id="298" r:id="rId18"/>
    <p:sldId id="299" r:id="rId19"/>
    <p:sldId id="300" r:id="rId20"/>
    <p:sldId id="301" r:id="rId21"/>
    <p:sldId id="303" r:id="rId22"/>
    <p:sldId id="304" r:id="rId23"/>
    <p:sldId id="305" r:id="rId24"/>
    <p:sldId id="302" r:id="rId25"/>
    <p:sldId id="367" r:id="rId26"/>
    <p:sldId id="403" r:id="rId27"/>
    <p:sldId id="340" r:id="rId28"/>
    <p:sldId id="404" r:id="rId29"/>
    <p:sldId id="405" r:id="rId30"/>
    <p:sldId id="323" r:id="rId31"/>
    <p:sldId id="310" r:id="rId32"/>
    <p:sldId id="371" r:id="rId33"/>
    <p:sldId id="374" r:id="rId34"/>
    <p:sldId id="350" r:id="rId35"/>
    <p:sldId id="277" r:id="rId36"/>
    <p:sldId id="316" r:id="rId37"/>
    <p:sldId id="412" r:id="rId38"/>
    <p:sldId id="413" r:id="rId39"/>
    <p:sldId id="414" r:id="rId40"/>
    <p:sldId id="415" r:id="rId41"/>
    <p:sldId id="354" r:id="rId42"/>
    <p:sldId id="410" r:id="rId43"/>
    <p:sldId id="271" r:id="rId44"/>
    <p:sldId id="259" r:id="rId45"/>
    <p:sldId id="407" r:id="rId46"/>
    <p:sldId id="327" r:id="rId47"/>
    <p:sldId id="330" r:id="rId48"/>
    <p:sldId id="409" r:id="rId49"/>
    <p:sldId id="365" r:id="rId50"/>
    <p:sldId id="366" r:id="rId51"/>
    <p:sldId id="355" r:id="rId52"/>
    <p:sldId id="356" r:id="rId53"/>
    <p:sldId id="308" r:id="rId54"/>
    <p:sldId id="306" r:id="rId55"/>
    <p:sldId id="357" r:id="rId56"/>
    <p:sldId id="320" r:id="rId57"/>
    <p:sldId id="314" r:id="rId58"/>
    <p:sldId id="358" r:id="rId59"/>
    <p:sldId id="360" r:id="rId60"/>
    <p:sldId id="411" r:id="rId61"/>
    <p:sldId id="353" r:id="rId62"/>
    <p:sldId id="361" r:id="rId63"/>
    <p:sldId id="313" r:id="rId64"/>
    <p:sldId id="334" r:id="rId65"/>
    <p:sldId id="348" r:id="rId66"/>
    <p:sldId id="347" r:id="rId67"/>
    <p:sldId id="349" r:id="rId68"/>
    <p:sldId id="406" r:id="rId69"/>
    <p:sldId id="416" r:id="rId70"/>
    <p:sldId id="417" r:id="rId71"/>
    <p:sldId id="418" r:id="rId72"/>
    <p:sldId id="41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47" autoAdjust="0"/>
    <p:restoredTop sz="94660"/>
  </p:normalViewPr>
  <p:slideViewPr>
    <p:cSldViewPr snapToGrid="0">
      <p:cViewPr varScale="1">
        <p:scale>
          <a:sx n="79" d="100"/>
          <a:sy n="79" d="100"/>
        </p:scale>
        <p:origin x="102"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74E75-AFB8-4DF3-BE50-0802F4AC3502}" type="datetimeFigureOut">
              <a:rPr lang="en-US" smtClean="0"/>
              <a:t>10/30/2018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1E2B6-9DAE-42EB-83BA-A4B4B75CC97C}" type="slidenum">
              <a:rPr lang="en-US" smtClean="0"/>
              <a:t>‹#›</a:t>
            </a:fld>
            <a:endParaRPr lang="en-US"/>
          </a:p>
        </p:txBody>
      </p:sp>
    </p:spTree>
    <p:extLst>
      <p:ext uri="{BB962C8B-B14F-4D97-AF65-F5344CB8AC3E}">
        <p14:creationId xmlns:p14="http://schemas.microsoft.com/office/powerpoint/2010/main" val="317822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Why do we need to breathe?</a:t>
            </a:r>
            <a:r>
              <a:rPr lang="en-US" baseline="0" dirty="0"/>
              <a:t> What do we need the oxygen for, and where does the carbon dioxide come from that we exhale? </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235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Metabolic</a:t>
            </a:r>
            <a:r>
              <a:rPr lang="en-US" baseline="0" dirty="0"/>
              <a:t> rates can be 20 times lower during hibernation</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17</a:t>
            </a:fld>
            <a:endParaRPr lang="en-US"/>
          </a:p>
        </p:txBody>
      </p:sp>
    </p:spTree>
    <p:extLst>
      <p:ext uri="{BB962C8B-B14F-4D97-AF65-F5344CB8AC3E}">
        <p14:creationId xmlns:p14="http://schemas.microsoft.com/office/powerpoint/2010/main" val="38419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Counter-current heat exchange = transfer of heat</a:t>
            </a:r>
            <a:r>
              <a:rPr lang="en-US" baseline="0" dirty="0"/>
              <a:t> between fluids flowing in opposite directions</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19</a:t>
            </a:fld>
            <a:endParaRPr lang="en-US"/>
          </a:p>
        </p:txBody>
      </p:sp>
    </p:spTree>
    <p:extLst>
      <p:ext uri="{BB962C8B-B14F-4D97-AF65-F5344CB8AC3E}">
        <p14:creationId xmlns:p14="http://schemas.microsoft.com/office/powerpoint/2010/main" val="1493823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Negative feedback: when a change in a variable triggers a response that counteracts the initial change</a:t>
            </a:r>
          </a:p>
        </p:txBody>
      </p:sp>
      <p:sp>
        <p:nvSpPr>
          <p:cNvPr id="4" name="Slide Number Placeholder 3"/>
          <p:cNvSpPr>
            <a:spLocks noGrp="1"/>
          </p:cNvSpPr>
          <p:nvPr>
            <p:ph type="sldNum" sz="quarter" idx="10"/>
          </p:nvPr>
        </p:nvSpPr>
        <p:spPr/>
        <p:txBody>
          <a:bodyPr/>
          <a:lstStyle/>
          <a:p>
            <a:fld id="{A9A8EA8C-1799-4A23-B186-B0BCD5BA196F}" type="slidenum">
              <a:rPr lang="en-US" smtClean="0"/>
              <a:t>20</a:t>
            </a:fld>
            <a:endParaRPr lang="en-US"/>
          </a:p>
        </p:txBody>
      </p:sp>
    </p:spTree>
    <p:extLst>
      <p:ext uri="{BB962C8B-B14F-4D97-AF65-F5344CB8AC3E}">
        <p14:creationId xmlns:p14="http://schemas.microsoft.com/office/powerpoint/2010/main" val="159503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t>21</a:t>
            </a:fld>
            <a:endParaRPr lang="en-US"/>
          </a:p>
        </p:txBody>
      </p:sp>
    </p:spTree>
    <p:extLst>
      <p:ext uri="{BB962C8B-B14F-4D97-AF65-F5344CB8AC3E}">
        <p14:creationId xmlns:p14="http://schemas.microsoft.com/office/powerpoint/2010/main" val="3955803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t>22</a:t>
            </a:fld>
            <a:endParaRPr lang="en-US"/>
          </a:p>
        </p:txBody>
      </p:sp>
    </p:spTree>
    <p:extLst>
      <p:ext uri="{BB962C8B-B14F-4D97-AF65-F5344CB8AC3E}">
        <p14:creationId xmlns:p14="http://schemas.microsoft.com/office/powerpoint/2010/main" val="166956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t>23</a:t>
            </a:fld>
            <a:endParaRPr lang="en-US"/>
          </a:p>
        </p:txBody>
      </p:sp>
    </p:spTree>
    <p:extLst>
      <p:ext uri="{BB962C8B-B14F-4D97-AF65-F5344CB8AC3E}">
        <p14:creationId xmlns:p14="http://schemas.microsoft.com/office/powerpoint/2010/main" val="2198778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marL="176377" indent="-176377">
              <a:buFont typeface="Arial" panose="020B0604020202020204" pitchFamily="34" charset="0"/>
              <a:buChar char="•"/>
            </a:pPr>
            <a:r>
              <a:rPr lang="en-US" dirty="0"/>
              <a:t>Chemical</a:t>
            </a:r>
            <a:r>
              <a:rPr lang="en-US" baseline="0" dirty="0"/>
              <a:t> energy is used to produce ATP includes carbohydrates, lipids, and proteins</a:t>
            </a:r>
          </a:p>
          <a:p>
            <a:pPr marL="176377" indent="-176377">
              <a:buFont typeface="Arial" panose="020B0604020202020204" pitchFamily="34" charset="0"/>
              <a:buChar char="•"/>
            </a:pPr>
            <a:r>
              <a:rPr lang="en-US" baseline="0" dirty="0"/>
              <a:t>Organic carbon (sugar) and organic nitrogen (proteins) required to build new complex molecules</a:t>
            </a:r>
          </a:p>
          <a:p>
            <a:pPr marL="176377" indent="-176377">
              <a:buFont typeface="Arial" panose="020B0604020202020204" pitchFamily="34" charset="0"/>
              <a:buChar char="•"/>
            </a:pPr>
            <a:r>
              <a:rPr lang="en-US" dirty="0"/>
              <a:t>Essential nutrients often</a:t>
            </a:r>
            <a:r>
              <a:rPr lang="en-US" baseline="0" dirty="0"/>
              <a:t> serve as substrates for enzymes, as coenzymes and as cofactors in biosynthetic reactions</a:t>
            </a:r>
            <a:endParaRPr lang="en-US" dirty="0"/>
          </a:p>
        </p:txBody>
      </p:sp>
      <p:sp>
        <p:nvSpPr>
          <p:cNvPr id="4" name="Slide Number Placeholder 3"/>
          <p:cNvSpPr>
            <a:spLocks noGrp="1"/>
          </p:cNvSpPr>
          <p:nvPr>
            <p:ph type="sldNum" sz="quarter" idx="10"/>
          </p:nvPr>
        </p:nvSpPr>
        <p:spPr/>
        <p:txBody>
          <a:bodyPr/>
          <a:lstStyle/>
          <a:p>
            <a:fld id="{4C8301B9-AA73-48F4-AD02-46A740FCFB87}" type="slidenum">
              <a:rPr lang="en-US" smtClean="0"/>
              <a:t>24</a:t>
            </a:fld>
            <a:endParaRPr lang="en-US"/>
          </a:p>
        </p:txBody>
      </p:sp>
    </p:spTree>
    <p:extLst>
      <p:ext uri="{BB962C8B-B14F-4D97-AF65-F5344CB8AC3E}">
        <p14:creationId xmlns:p14="http://schemas.microsoft.com/office/powerpoint/2010/main" val="2037596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0" lvl="2" defTabSz="919730">
              <a:defRPr/>
            </a:pPr>
            <a:r>
              <a:rPr lang="en-US" dirty="0"/>
              <a:t>Nutrients to liver before heart and body</a:t>
            </a:r>
          </a:p>
          <a:p>
            <a:endParaRPr lang="en-US" dirty="0"/>
          </a:p>
        </p:txBody>
      </p:sp>
      <p:sp>
        <p:nvSpPr>
          <p:cNvPr id="4" name="Slide Number Placeholder 3"/>
          <p:cNvSpPr>
            <a:spLocks noGrp="1"/>
          </p:cNvSpPr>
          <p:nvPr>
            <p:ph type="sldNum" sz="quarter" idx="10"/>
          </p:nvPr>
        </p:nvSpPr>
        <p:spPr/>
        <p:txBody>
          <a:bodyPr/>
          <a:lstStyle/>
          <a:p>
            <a:fld id="{127FB6C5-A5F3-4198-9C74-723366DA28E6}" type="slidenum">
              <a:rPr lang="en-US" smtClean="0"/>
              <a:pPr/>
              <a:t>25</a:t>
            </a:fld>
            <a:endParaRPr lang="en-US"/>
          </a:p>
        </p:txBody>
      </p:sp>
    </p:spTree>
    <p:extLst>
      <p:ext uri="{BB962C8B-B14F-4D97-AF65-F5344CB8AC3E}">
        <p14:creationId xmlns:p14="http://schemas.microsoft.com/office/powerpoint/2010/main" val="3747919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F609E-1319-489C-860D-F3F776EF07C6}" type="slidenum">
              <a:rPr lang="en-US" smtClean="0"/>
              <a:pPr/>
              <a:t>26</a:t>
            </a:fld>
            <a:endParaRPr lang="en-US"/>
          </a:p>
        </p:txBody>
      </p:sp>
    </p:spTree>
    <p:extLst>
      <p:ext uri="{BB962C8B-B14F-4D97-AF65-F5344CB8AC3E}">
        <p14:creationId xmlns:p14="http://schemas.microsoft.com/office/powerpoint/2010/main" val="3303154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Starch and lipid breakdown begins in mouth</a:t>
            </a:r>
          </a:p>
          <a:p>
            <a:pPr marL="632315" lvl="1" indent="-172450">
              <a:buFont typeface="Arial" panose="020B0604020202020204" pitchFamily="34" charset="0"/>
              <a:buChar char="•"/>
            </a:pPr>
            <a:r>
              <a:rPr lang="en-US" dirty="0"/>
              <a:t>Amylase – enzyme for carbohydrates</a:t>
            </a:r>
          </a:p>
          <a:p>
            <a:pPr marL="632315" lvl="1" indent="-172450">
              <a:buFont typeface="Arial" panose="020B0604020202020204" pitchFamily="34" charset="0"/>
              <a:buChar char="•"/>
            </a:pPr>
            <a:r>
              <a:rPr lang="en-US" dirty="0"/>
              <a:t>Lipase – lingual lipase begins breakdown of triglycerides </a:t>
            </a:r>
            <a:r>
              <a:rPr lang="en-US" dirty="0">
                <a:sym typeface="Wingdings" panose="05000000000000000000" pitchFamily="2" charset="2"/>
              </a:rPr>
              <a:t></a:t>
            </a:r>
            <a:r>
              <a:rPr lang="en-US" dirty="0"/>
              <a:t> fatty acids and </a:t>
            </a:r>
            <a:r>
              <a:rPr lang="en-US" dirty="0" err="1"/>
              <a:t>monoglycerides</a:t>
            </a:r>
            <a:endParaRPr lang="en-US" dirty="0"/>
          </a:p>
          <a:p>
            <a:pPr marL="632315" lvl="1" indent="-172450">
              <a:buFont typeface="Arial" panose="020B0604020202020204" pitchFamily="34" charset="0"/>
              <a:buChar char="•"/>
            </a:pPr>
            <a:endParaRPr lang="en-US" dirty="0"/>
          </a:p>
          <a:p>
            <a:r>
              <a:rPr lang="en-US" dirty="0"/>
              <a:t>Salivary glands water and glycoproteins (</a:t>
            </a:r>
            <a:r>
              <a:rPr lang="en-US" dirty="0" err="1"/>
              <a:t>mucins</a:t>
            </a:r>
            <a:r>
              <a:rPr lang="en-US" dirty="0"/>
              <a:t>) called mucus</a:t>
            </a:r>
          </a:p>
          <a:p>
            <a:pPr marL="632315" lvl="1" indent="-172450">
              <a:buFont typeface="Arial" panose="020B0604020202020204" pitchFamily="34" charset="0"/>
              <a:buChar char="•"/>
            </a:pPr>
            <a:r>
              <a:rPr lang="en-US" dirty="0"/>
              <a:t>Water + mucus makes food slippery enough to be swallowed</a:t>
            </a:r>
          </a:p>
          <a:p>
            <a:endParaRPr lang="en-US" dirty="0"/>
          </a:p>
          <a:p>
            <a:r>
              <a:rPr lang="en-US" dirty="0"/>
              <a:t>Passes down esophagus to stomach through peristalsis</a:t>
            </a:r>
          </a:p>
          <a:p>
            <a:r>
              <a:rPr lang="en-US" dirty="0"/>
              <a:t>	</a:t>
            </a:r>
          </a:p>
        </p:txBody>
      </p:sp>
      <p:sp>
        <p:nvSpPr>
          <p:cNvPr id="4" name="Slide Number Placeholder 3"/>
          <p:cNvSpPr>
            <a:spLocks noGrp="1"/>
          </p:cNvSpPr>
          <p:nvPr>
            <p:ph type="sldNum" sz="quarter" idx="10"/>
          </p:nvPr>
        </p:nvSpPr>
        <p:spPr/>
        <p:txBody>
          <a:bodyPr/>
          <a:lstStyle/>
          <a:p>
            <a:fld id="{2D0F609E-1319-489C-860D-F3F776EF07C6}" type="slidenum">
              <a:rPr lang="en-US" smtClean="0"/>
              <a:pPr/>
              <a:t>27</a:t>
            </a:fld>
            <a:endParaRPr lang="en-US"/>
          </a:p>
        </p:txBody>
      </p:sp>
    </p:spTree>
    <p:extLst>
      <p:ext uri="{BB962C8B-B14F-4D97-AF65-F5344CB8AC3E}">
        <p14:creationId xmlns:p14="http://schemas.microsoft.com/office/powerpoint/2010/main" val="411387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9359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Peristalsis = alternating contractions of circular and longitudinal muscles in esophagus</a:t>
            </a:r>
          </a:p>
        </p:txBody>
      </p:sp>
      <p:sp>
        <p:nvSpPr>
          <p:cNvPr id="4" name="Slide Number Placeholder 3"/>
          <p:cNvSpPr>
            <a:spLocks noGrp="1"/>
          </p:cNvSpPr>
          <p:nvPr>
            <p:ph type="sldNum" sz="quarter" idx="10"/>
          </p:nvPr>
        </p:nvSpPr>
        <p:spPr/>
        <p:txBody>
          <a:bodyPr/>
          <a:lstStyle/>
          <a:p>
            <a:fld id="{2D0F609E-1319-489C-860D-F3F776EF07C6}" type="slidenum">
              <a:rPr lang="en-US" smtClean="0"/>
              <a:pPr/>
              <a:t>28</a:t>
            </a:fld>
            <a:endParaRPr lang="en-US"/>
          </a:p>
        </p:txBody>
      </p:sp>
    </p:spTree>
    <p:extLst>
      <p:ext uri="{BB962C8B-B14F-4D97-AF65-F5344CB8AC3E}">
        <p14:creationId xmlns:p14="http://schemas.microsoft.com/office/powerpoint/2010/main" val="3249951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Sphincter = a muscular valve that can close off a tube (blood vessel, digestive tract)</a:t>
            </a:r>
          </a:p>
          <a:p>
            <a:pPr marL="167867" indent="-167867">
              <a:buFont typeface="Arial" panose="020B0604020202020204" pitchFamily="34" charset="0"/>
              <a:buChar char="•"/>
            </a:pPr>
            <a:r>
              <a:rPr lang="en-US" dirty="0"/>
              <a:t>Muscular contractions churn and mix food to uniform consistency</a:t>
            </a:r>
          </a:p>
          <a:p>
            <a:pPr marL="167867" indent="-167867">
              <a:buFont typeface="Arial" panose="020B0604020202020204" pitchFamily="34" charset="0"/>
              <a:buChar char="•"/>
            </a:pPr>
            <a:r>
              <a:rPr lang="en-US" dirty="0"/>
              <a:t>Highly acidic (pH&lt;2)</a:t>
            </a:r>
          </a:p>
          <a:p>
            <a:pPr marL="620094" lvl="1" indent="-172450">
              <a:buFont typeface="Arial" panose="020B0604020202020204" pitchFamily="34" charset="0"/>
              <a:buChar char="•"/>
            </a:pPr>
            <a:r>
              <a:rPr lang="en-US" dirty="0"/>
              <a:t>Necessary</a:t>
            </a:r>
            <a:r>
              <a:rPr lang="en-US" baseline="0" dirty="0"/>
              <a:t> for breakdown of proteins destroying secondary and tertiary structure</a:t>
            </a:r>
            <a:endParaRPr lang="en-US" dirty="0"/>
          </a:p>
          <a:p>
            <a:endParaRPr lang="en-US" dirty="0"/>
          </a:p>
          <a:p>
            <a:r>
              <a:rPr lang="en-US" dirty="0"/>
              <a:t>Early experiments in digestion by William Beaumont</a:t>
            </a:r>
            <a:r>
              <a:rPr lang="en-US" baseline="0" dirty="0"/>
              <a:t>, that stemmed from a shot gun blast to the gut, discovered that acids in the stomach are especially good at digesting meats</a:t>
            </a:r>
          </a:p>
          <a:p>
            <a:endParaRPr lang="en-US" baseline="0" dirty="0"/>
          </a:p>
          <a:p>
            <a:r>
              <a:rPr lang="en-US" baseline="0" dirty="0"/>
              <a:t>Pepsin = protein enzyme</a:t>
            </a:r>
          </a:p>
          <a:p>
            <a:pPr marL="632315" lvl="1" indent="-172450">
              <a:buFont typeface="Arial" panose="020B0604020202020204" pitchFamily="34" charset="0"/>
              <a:buChar char="•"/>
            </a:pPr>
            <a:r>
              <a:rPr lang="en-US" baseline="0" dirty="0"/>
              <a:t>Stored as inactive pepsinogen in chief cells (otherwise it would break down the cell it was made in)</a:t>
            </a:r>
          </a:p>
          <a:p>
            <a:pPr marL="632315" lvl="1" indent="-172450">
              <a:buFont typeface="Arial" panose="020B0604020202020204" pitchFamily="34" charset="0"/>
              <a:buChar char="•"/>
            </a:pPr>
            <a:r>
              <a:rPr lang="en-US" baseline="0" dirty="0"/>
              <a:t>Breaks peptide bonds between amino acids, breaking down polypeptides</a:t>
            </a:r>
          </a:p>
          <a:p>
            <a:endParaRPr lang="en-US" baseline="0" dirty="0"/>
          </a:p>
          <a:p>
            <a:r>
              <a:rPr lang="en-US" baseline="0" dirty="0"/>
              <a:t>Specialized secretory cells secrete HCL and mucus, which lines the stomach and protects in from the acid.</a:t>
            </a:r>
          </a:p>
          <a:p>
            <a:endParaRPr lang="en-US" baseline="0" dirty="0"/>
          </a:p>
          <a:p>
            <a:endParaRPr lang="en-US" baseline="0" dirty="0"/>
          </a:p>
          <a:p>
            <a:pPr marL="459866" lvl="1"/>
            <a:endParaRPr lang="en-US" baseline="0" dirty="0"/>
          </a:p>
          <a:p>
            <a:pPr marL="632315" lvl="1" indent="-172450">
              <a:buFont typeface="Arial" panose="020B0604020202020204" pitchFamily="34" charset="0"/>
              <a:buChar char="•"/>
            </a:pPr>
            <a:endParaRPr lang="en-US" baseline="0" dirty="0"/>
          </a:p>
          <a:p>
            <a:pPr marL="459866" lvl="1"/>
            <a:endParaRPr lang="en-US" dirty="0"/>
          </a:p>
          <a:p>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29</a:t>
            </a:fld>
            <a:endParaRPr lang="en-US"/>
          </a:p>
        </p:txBody>
      </p:sp>
    </p:spTree>
    <p:extLst>
      <p:ext uri="{BB962C8B-B14F-4D97-AF65-F5344CB8AC3E}">
        <p14:creationId xmlns:p14="http://schemas.microsoft.com/office/powerpoint/2010/main" val="222821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F609E-1319-489C-860D-F3F776EF07C6}" type="slidenum">
              <a:rPr lang="en-US" smtClean="0"/>
              <a:pPr/>
              <a:t>30</a:t>
            </a:fld>
            <a:endParaRPr lang="en-US"/>
          </a:p>
        </p:txBody>
      </p:sp>
    </p:spTree>
    <p:extLst>
      <p:ext uri="{BB962C8B-B14F-4D97-AF65-F5344CB8AC3E}">
        <p14:creationId xmlns:p14="http://schemas.microsoft.com/office/powerpoint/2010/main" val="316744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Pancreas secretes lipase, protease, nuclease and </a:t>
            </a:r>
            <a:r>
              <a:rPr lang="en-US" dirty="0" err="1"/>
              <a:t>carbohydrases</a:t>
            </a:r>
            <a:endParaRPr lang="en-US" dirty="0"/>
          </a:p>
          <a:p>
            <a:r>
              <a:rPr lang="en-US" dirty="0"/>
              <a:t>pH of</a:t>
            </a:r>
            <a:r>
              <a:rPr lang="en-US" baseline="0" dirty="0"/>
              <a:t> small intestine = 6-7.5</a:t>
            </a:r>
          </a:p>
          <a:p>
            <a:endParaRPr lang="en-US" baseline="0" dirty="0"/>
          </a:p>
          <a:p>
            <a:r>
              <a:rPr lang="en-US" baseline="0" dirty="0"/>
              <a:t>Proteases = protein digestive enzyme synthesized in pancreas (inactive)</a:t>
            </a:r>
          </a:p>
          <a:p>
            <a:endParaRPr lang="en-US" dirty="0"/>
          </a:p>
          <a:p>
            <a:r>
              <a:rPr lang="en-US" dirty="0"/>
              <a:t>Pancreatic lipase =  lipid digestive enzyme</a:t>
            </a:r>
          </a:p>
          <a:p>
            <a:endParaRPr lang="en-US" dirty="0"/>
          </a:p>
          <a:p>
            <a:r>
              <a:rPr lang="en-US" dirty="0"/>
              <a:t>Bile salts = break up lipids = emulsification</a:t>
            </a:r>
          </a:p>
          <a:p>
            <a:endParaRPr lang="en-US" dirty="0"/>
          </a:p>
          <a:p>
            <a:r>
              <a:rPr lang="en-US" dirty="0"/>
              <a:t>Nucleases = digest RNA and DNA</a:t>
            </a:r>
          </a:p>
          <a:p>
            <a:endParaRPr lang="en-US" dirty="0"/>
          </a:p>
          <a:p>
            <a:endParaRPr lang="en-US" dirty="0"/>
          </a:p>
          <a:p>
            <a:r>
              <a:rPr lang="en-US" dirty="0"/>
              <a:t>Hormone secretin = signals release of bicarbonate,</a:t>
            </a:r>
            <a:r>
              <a:rPr lang="en-US" baseline="0" dirty="0"/>
              <a:t> which neutralizes stomach acids</a:t>
            </a:r>
          </a:p>
          <a:p>
            <a:pPr marL="172450" indent="-172450">
              <a:buFont typeface="Arial" panose="020B0604020202020204" pitchFamily="34" charset="0"/>
              <a:buChar char="•"/>
            </a:pPr>
            <a:r>
              <a:rPr lang="en-US" baseline="0" dirty="0"/>
              <a:t>First hormone discovered</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31</a:t>
            </a:fld>
            <a:endParaRPr lang="en-US"/>
          </a:p>
        </p:txBody>
      </p:sp>
    </p:spTree>
    <p:extLst>
      <p:ext uri="{BB962C8B-B14F-4D97-AF65-F5344CB8AC3E}">
        <p14:creationId xmlns:p14="http://schemas.microsoft.com/office/powerpoint/2010/main" val="175610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Small intestine (20ft) longer than large intestine.  Size refers to diameter</a:t>
            </a:r>
          </a:p>
          <a:p>
            <a:pPr marL="167867" indent="-167867">
              <a:buFont typeface="Arial" panose="020B0604020202020204" pitchFamily="34" charset="0"/>
              <a:buChar char="•"/>
            </a:pPr>
            <a:r>
              <a:rPr lang="en-US" dirty="0"/>
              <a:t>Blood and</a:t>
            </a:r>
            <a:r>
              <a:rPr lang="en-US" baseline="0" dirty="0"/>
              <a:t> nutrients travel to liver for detoxification and distribution</a:t>
            </a:r>
          </a:p>
          <a:p>
            <a:pPr marL="167867" indent="-167867">
              <a:buFont typeface="Arial" panose="020B0604020202020204" pitchFamily="34" charset="0"/>
              <a:buChar char="•"/>
            </a:pPr>
            <a:r>
              <a:rPr lang="en-US" baseline="0" dirty="0"/>
              <a:t>Lipids bypass liver because liver uses lipids as fuel and by bypassing the liver the lipids can be used or stored elsewhere</a:t>
            </a:r>
            <a:endParaRPr lang="en-US" dirty="0"/>
          </a:p>
        </p:txBody>
      </p:sp>
      <p:sp>
        <p:nvSpPr>
          <p:cNvPr id="4" name="Slide Number Placeholder 3"/>
          <p:cNvSpPr>
            <a:spLocks noGrp="1"/>
          </p:cNvSpPr>
          <p:nvPr>
            <p:ph type="sldNum" sz="quarter" idx="10"/>
          </p:nvPr>
        </p:nvSpPr>
        <p:spPr/>
        <p:txBody>
          <a:bodyPr/>
          <a:lstStyle/>
          <a:p>
            <a:fld id="{D0A7882A-9B09-44F3-B35A-29CA35BAED47}" type="slidenum">
              <a:rPr lang="en-US" smtClean="0"/>
              <a:t>32</a:t>
            </a:fld>
            <a:endParaRPr lang="en-US"/>
          </a:p>
        </p:txBody>
      </p:sp>
    </p:spTree>
    <p:extLst>
      <p:ext uri="{BB962C8B-B14F-4D97-AF65-F5344CB8AC3E}">
        <p14:creationId xmlns:p14="http://schemas.microsoft.com/office/powerpoint/2010/main" val="1121579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Ruminants (foregut fermenters)</a:t>
            </a:r>
            <a:r>
              <a:rPr lang="en-US" baseline="0" dirty="0"/>
              <a:t> symbiotic microorganisms breakdown food in rumen and are digested with food in small intestine</a:t>
            </a:r>
          </a:p>
          <a:p>
            <a:pPr marL="171450" indent="-171450">
              <a:buFont typeface="Arial" panose="020B0604020202020204" pitchFamily="34" charset="0"/>
              <a:buChar char="•"/>
            </a:pPr>
            <a:r>
              <a:rPr lang="en-US" dirty="0"/>
              <a:t>Hid-gut fermenters</a:t>
            </a:r>
            <a:r>
              <a:rPr lang="en-US" baseline="0" dirty="0"/>
              <a:t> has symbiotic bacteria in cecum but do </a:t>
            </a:r>
            <a:endParaRPr lang="en-US" dirty="0"/>
          </a:p>
        </p:txBody>
      </p:sp>
      <p:sp>
        <p:nvSpPr>
          <p:cNvPr id="4" name="Slide Number Placeholder 3"/>
          <p:cNvSpPr>
            <a:spLocks noGrp="1"/>
          </p:cNvSpPr>
          <p:nvPr>
            <p:ph type="sldNum" sz="quarter" idx="10"/>
          </p:nvPr>
        </p:nvSpPr>
        <p:spPr/>
        <p:txBody>
          <a:bodyPr/>
          <a:lstStyle/>
          <a:p>
            <a:fld id="{2AAB19C6-5A36-4A31-B069-42D6043C77A5}" type="slidenum">
              <a:rPr lang="en-US" smtClean="0"/>
              <a:t>35</a:t>
            </a:fld>
            <a:endParaRPr lang="en-US"/>
          </a:p>
        </p:txBody>
      </p:sp>
    </p:spTree>
    <p:extLst>
      <p:ext uri="{BB962C8B-B14F-4D97-AF65-F5344CB8AC3E}">
        <p14:creationId xmlns:p14="http://schemas.microsoft.com/office/powerpoint/2010/main" val="2512095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may move back and forth between </a:t>
            </a:r>
            <a:r>
              <a:rPr lang="en-US" dirty="0" err="1"/>
              <a:t>proventriculus</a:t>
            </a:r>
            <a:r>
              <a:rPr lang="en-US" dirty="0"/>
              <a:t> and stomach as it is broken down enzymatically and mechanically</a:t>
            </a:r>
          </a:p>
        </p:txBody>
      </p:sp>
      <p:sp>
        <p:nvSpPr>
          <p:cNvPr id="4" name="Slide Number Placeholder 3"/>
          <p:cNvSpPr>
            <a:spLocks noGrp="1"/>
          </p:cNvSpPr>
          <p:nvPr>
            <p:ph type="sldNum" sz="quarter" idx="10"/>
          </p:nvPr>
        </p:nvSpPr>
        <p:spPr/>
        <p:txBody>
          <a:bodyPr/>
          <a:lstStyle/>
          <a:p>
            <a:fld id="{A1AFDC30-B32A-4365-B1FA-78F82EAAFE3E}" type="slidenum">
              <a:rPr lang="en-US" smtClean="0"/>
              <a:t>36</a:t>
            </a:fld>
            <a:endParaRPr lang="en-US"/>
          </a:p>
        </p:txBody>
      </p:sp>
    </p:spTree>
    <p:extLst>
      <p:ext uri="{BB962C8B-B14F-4D97-AF65-F5344CB8AC3E}">
        <p14:creationId xmlns:p14="http://schemas.microsoft.com/office/powerpoint/2010/main" val="3035546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301B9-AA73-48F4-AD02-46A740FCFB87}" type="slidenum">
              <a:rPr lang="en-US" smtClean="0"/>
              <a:t>41</a:t>
            </a:fld>
            <a:endParaRPr lang="en-US"/>
          </a:p>
        </p:txBody>
      </p:sp>
    </p:spTree>
    <p:extLst>
      <p:ext uri="{BB962C8B-B14F-4D97-AF65-F5344CB8AC3E}">
        <p14:creationId xmlns:p14="http://schemas.microsoft.com/office/powerpoint/2010/main" val="44960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don’t</a:t>
            </a:r>
            <a:r>
              <a:rPr lang="en-US" baseline="0" dirty="0"/>
              <a:t> realize it but every bodily movement and function is taking place at a cellular level. Those cells combine to form tissues and tissues form organs and organ systems. The air we breathe and the food we eat is necessary for our bodies to function but more importantly for or cells to function. </a:t>
            </a:r>
          </a:p>
          <a:p>
            <a:endParaRPr lang="en-US" baseline="0" dirty="0"/>
          </a:p>
          <a:p>
            <a:r>
              <a:rPr lang="en-US" baseline="0" dirty="0"/>
              <a:t>Respiratory system acts to bring oxygen into the body and to expel carbon dioxide. </a:t>
            </a:r>
          </a:p>
          <a:p>
            <a:r>
              <a:rPr lang="en-US" baseline="0" dirty="0"/>
              <a:t>Circulatory or cardiovascular system transports oxygen to the cells for cellular respiration, transports wastes to the kidneys for processing and removal and transports carbon dioxide to the lungs to be exhaled from the body. </a:t>
            </a:r>
          </a:p>
          <a:p>
            <a:endParaRPr lang="en-US" dirty="0"/>
          </a:p>
          <a:p>
            <a:endParaRPr lang="en-US" dirty="0"/>
          </a:p>
        </p:txBody>
      </p:sp>
      <p:sp>
        <p:nvSpPr>
          <p:cNvPr id="4" name="Slide Number Placeholder 3"/>
          <p:cNvSpPr>
            <a:spLocks noGrp="1"/>
          </p:cNvSpPr>
          <p:nvPr>
            <p:ph type="sldNum" sz="quarter" idx="10"/>
          </p:nvPr>
        </p:nvSpPr>
        <p:spPr/>
        <p:txBody>
          <a:bodyPr/>
          <a:lstStyle/>
          <a:p>
            <a:fld id="{BEDAB933-D2D3-4DB4-A561-D8A7E77AA184}" type="slidenum">
              <a:rPr lang="en-US" smtClean="0"/>
              <a:pPr/>
              <a:t>44</a:t>
            </a:fld>
            <a:endParaRPr lang="en-US"/>
          </a:p>
        </p:txBody>
      </p:sp>
    </p:spTree>
    <p:extLst>
      <p:ext uri="{BB962C8B-B14F-4D97-AF65-F5344CB8AC3E}">
        <p14:creationId xmlns:p14="http://schemas.microsoft.com/office/powerpoint/2010/main" val="3857507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dirty="0"/>
              <a:t>RBC’s facts</a:t>
            </a:r>
          </a:p>
          <a:p>
            <a:pPr>
              <a:buFont typeface="Arial" pitchFamily="34" charset="0"/>
              <a:buChar char="•"/>
            </a:pPr>
            <a:r>
              <a:rPr lang="en-US" sz="1100" dirty="0"/>
              <a:t> Approx. 2.4 million produced every sec. </a:t>
            </a:r>
          </a:p>
          <a:p>
            <a:pPr lvl="1">
              <a:buFont typeface="Arial" pitchFamily="34" charset="0"/>
              <a:buChar char="•"/>
            </a:pPr>
            <a:r>
              <a:rPr lang="en-US" sz="1100" dirty="0"/>
              <a:t>5</a:t>
            </a:r>
            <a:r>
              <a:rPr lang="en-US" sz="1100" baseline="0" dirty="0"/>
              <a:t> to 6 million per microliter of blood, 25 trillion in human body, only 5,000-10,000 leukocytes</a:t>
            </a:r>
            <a:endParaRPr lang="en-US" sz="1100" dirty="0"/>
          </a:p>
          <a:p>
            <a:pPr>
              <a:buFont typeface="Arial" pitchFamily="34" charset="0"/>
              <a:buChar char="•"/>
            </a:pPr>
            <a:r>
              <a:rPr lang="en-US" sz="1100" dirty="0"/>
              <a:t> Each RBC contains around 250 million hemoglobin, which each</a:t>
            </a:r>
            <a:r>
              <a:rPr lang="en-US" sz="1100" baseline="0" dirty="0"/>
              <a:t> bind to 4 oxygen molecules = 1 billion O2 molecules per RBC!</a:t>
            </a:r>
            <a:endParaRPr lang="en-US" sz="1100" dirty="0"/>
          </a:p>
          <a:p>
            <a:pPr>
              <a:buFont typeface="Arial" pitchFamily="34" charset="0"/>
              <a:buChar char="•"/>
            </a:pPr>
            <a:r>
              <a:rPr lang="en-US" sz="1100" dirty="0"/>
              <a:t> Develop in bone marrow</a:t>
            </a:r>
          </a:p>
          <a:p>
            <a:pPr>
              <a:buFont typeface="Arial" pitchFamily="34" charset="0"/>
              <a:buChar char="•"/>
            </a:pPr>
            <a:r>
              <a:rPr lang="en-US" sz="1100" dirty="0"/>
              <a:t> Circulate for 100-120 days </a:t>
            </a:r>
          </a:p>
          <a:p>
            <a:pPr>
              <a:buFont typeface="Arial" pitchFamily="34" charset="0"/>
              <a:buChar char="•"/>
            </a:pPr>
            <a:r>
              <a:rPr lang="en-US" sz="1100" dirty="0"/>
              <a:t> Circulation through the body takes about 20 seconds</a:t>
            </a:r>
          </a:p>
          <a:p>
            <a:pPr>
              <a:buFont typeface="Arial" pitchFamily="34" charset="0"/>
              <a:buChar char="•"/>
            </a:pPr>
            <a:r>
              <a:rPr lang="en-US" sz="1100" dirty="0"/>
              <a:t> About 1/3 of all cells in human body</a:t>
            </a:r>
          </a:p>
          <a:p>
            <a:pPr>
              <a:buFont typeface="Arial" pitchFamily="34" charset="0"/>
              <a:buChar char="•"/>
            </a:pPr>
            <a:endParaRPr lang="en-US" sz="1100" dirty="0"/>
          </a:p>
          <a:p>
            <a:pPr>
              <a:buFont typeface="Arial" pitchFamily="34" charset="0"/>
              <a:buNone/>
            </a:pPr>
            <a:r>
              <a:rPr lang="en-US" sz="1100" dirty="0"/>
              <a:t>WBC’s facts:</a:t>
            </a:r>
          </a:p>
          <a:p>
            <a:pPr>
              <a:buFont typeface="Arial" pitchFamily="34" charset="0"/>
              <a:buChar char="•"/>
            </a:pPr>
            <a:r>
              <a:rPr lang="en-US" sz="1100" dirty="0"/>
              <a:t> Produced in bone marrow</a:t>
            </a:r>
          </a:p>
          <a:p>
            <a:pPr>
              <a:buFont typeface="Arial" pitchFamily="34" charset="0"/>
              <a:buChar char="•"/>
            </a:pPr>
            <a:r>
              <a:rPr lang="en-US" sz="1100" dirty="0"/>
              <a:t> Live three to four days</a:t>
            </a:r>
          </a:p>
          <a:p>
            <a:pPr>
              <a:buFont typeface="Arial" pitchFamily="34" charset="0"/>
              <a:buChar char="•"/>
            </a:pPr>
            <a:r>
              <a:rPr lang="en-US" sz="1100" dirty="0"/>
              <a:t> Number of WBC’s in the blood is used as an indicator of disease</a:t>
            </a:r>
          </a:p>
          <a:p>
            <a:pPr>
              <a:buFont typeface="Arial" pitchFamily="34" charset="0"/>
              <a:buChar char="•"/>
            </a:pPr>
            <a:r>
              <a:rPr lang="en-US" sz="1100" dirty="0"/>
              <a:t> Most found in body tissue and lymphatic system rather than blood stream </a:t>
            </a:r>
          </a:p>
          <a:p>
            <a:pPr>
              <a:buFont typeface="Arial" pitchFamily="34" charset="0"/>
              <a:buChar char="•"/>
            </a:pPr>
            <a:endParaRPr lang="en-US" sz="1100" dirty="0"/>
          </a:p>
          <a:p>
            <a:pPr>
              <a:buFont typeface="Arial" pitchFamily="34" charset="0"/>
              <a:buNone/>
            </a:pPr>
            <a:r>
              <a:rPr lang="en-US" sz="1100" dirty="0"/>
              <a:t>Platelet info:</a:t>
            </a:r>
          </a:p>
          <a:p>
            <a:pPr>
              <a:buFont typeface="Arial" pitchFamily="34" charset="0"/>
              <a:buChar char="•"/>
            </a:pPr>
            <a:r>
              <a:rPr lang="en-US" sz="1100" dirty="0"/>
              <a:t> Found only in mammals</a:t>
            </a:r>
          </a:p>
          <a:p>
            <a:pPr lvl="1">
              <a:buFont typeface="Arial" pitchFamily="34" charset="0"/>
              <a:buChar char="•"/>
            </a:pPr>
            <a:r>
              <a:rPr lang="en-US" sz="1100" dirty="0"/>
              <a:t>May have evolved in mammals to prevent death from hemorrhages during childbirth</a:t>
            </a:r>
          </a:p>
        </p:txBody>
      </p:sp>
      <p:sp>
        <p:nvSpPr>
          <p:cNvPr id="4" name="Slide Number Placeholder 3"/>
          <p:cNvSpPr>
            <a:spLocks noGrp="1"/>
          </p:cNvSpPr>
          <p:nvPr>
            <p:ph type="sldNum" sz="quarter" idx="10"/>
          </p:nvPr>
        </p:nvSpPr>
        <p:spPr/>
        <p:txBody>
          <a:bodyPr/>
          <a:lstStyle/>
          <a:p>
            <a:fld id="{BEDAB933-D2D3-4DB4-A561-D8A7E77AA184}" type="slidenum">
              <a:rPr lang="en-US" smtClean="0"/>
              <a:pPr/>
              <a:t>46</a:t>
            </a:fld>
            <a:endParaRPr lang="en-US"/>
          </a:p>
        </p:txBody>
      </p:sp>
    </p:spTree>
    <p:extLst>
      <p:ext uri="{BB962C8B-B14F-4D97-AF65-F5344CB8AC3E}">
        <p14:creationId xmlns:p14="http://schemas.microsoft.com/office/powerpoint/2010/main" val="99772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defTabSz="940679">
              <a:defRPr/>
            </a:pPr>
            <a:r>
              <a:rPr lang="en-US" sz="1700" dirty="0"/>
              <a:t>CO2 from atmosphere used to make glucose during photosynthesis, glucose broken down during cellular respiration is released back into the atmosphere. </a:t>
            </a:r>
          </a:p>
          <a:p>
            <a:endParaRPr lang="en-US" sz="1700" dirty="0"/>
          </a:p>
          <a:p>
            <a:r>
              <a:rPr lang="en-US" sz="1700" dirty="0"/>
              <a:t>Cellular Respiration</a:t>
            </a:r>
          </a:p>
          <a:p>
            <a:pPr marL="664371" lvl="1" indent="-181194">
              <a:buFont typeface="Arial" panose="020B0604020202020204" pitchFamily="34" charset="0"/>
              <a:buChar char="•"/>
            </a:pPr>
            <a:r>
              <a:rPr lang="en-US" sz="1700" dirty="0"/>
              <a:t>Aerobic = with oxygen</a:t>
            </a:r>
          </a:p>
          <a:p>
            <a:pPr marL="664371" lvl="1" indent="-181194">
              <a:buFont typeface="Arial" panose="020B0604020202020204" pitchFamily="34" charset="0"/>
              <a:buChar char="•"/>
            </a:pPr>
            <a:r>
              <a:rPr lang="en-US" sz="1700" dirty="0"/>
              <a:t>More efficient than power plant or auto engine</a:t>
            </a:r>
          </a:p>
          <a:p>
            <a:endParaRPr lang="en-US" sz="1700" dirty="0"/>
          </a:p>
          <a:p>
            <a:r>
              <a:rPr lang="en-US" sz="1700" dirty="0"/>
              <a:t>Photosynthesis</a:t>
            </a:r>
          </a:p>
          <a:p>
            <a:pPr marL="664371" lvl="1" indent="-181194">
              <a:buFont typeface="Arial" panose="020B0604020202020204" pitchFamily="34" charset="0"/>
              <a:buChar char="•"/>
            </a:pPr>
            <a:r>
              <a:rPr lang="en-US" sz="1700" dirty="0"/>
              <a:t>Chemical energy initially stored as carbohydrate</a:t>
            </a:r>
          </a:p>
          <a:p>
            <a:pPr marL="664371" lvl="1" indent="-181194">
              <a:buFont typeface="Arial" panose="020B0604020202020204" pitchFamily="34" charset="0"/>
              <a:buChar char="•"/>
            </a:pPr>
            <a:endParaRPr lang="en-US" sz="1700" dirty="0"/>
          </a:p>
          <a:p>
            <a:pPr marL="664371" lvl="1" indent="-181194">
              <a:buFont typeface="Arial" panose="020B0604020202020204" pitchFamily="34" charset="0"/>
              <a:buChar char="•"/>
            </a:pPr>
            <a:endParaRPr lang="en-US" sz="1700" dirty="0"/>
          </a:p>
          <a:p>
            <a:pPr marL="664371" lvl="1" indent="-181194">
              <a:buFont typeface="Arial" panose="020B0604020202020204" pitchFamily="34" charset="0"/>
              <a:buChar char="•"/>
            </a:pPr>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76006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Endothelium:</a:t>
            </a:r>
            <a:r>
              <a:rPr lang="en-US" baseline="0" dirty="0"/>
              <a:t> single layer of flattened epithelial cells</a:t>
            </a:r>
            <a:endParaRPr lang="en-US" dirty="0"/>
          </a:p>
          <a:p>
            <a:endParaRPr lang="en-US" dirty="0"/>
          </a:p>
          <a:p>
            <a:r>
              <a:rPr lang="en-US" dirty="0"/>
              <a:t>Arteries</a:t>
            </a:r>
            <a:r>
              <a:rPr lang="en-US" baseline="0" dirty="0"/>
              <a:t> have thicker, more muscular walls because they are under greater pressure.</a:t>
            </a:r>
          </a:p>
          <a:p>
            <a:pPr>
              <a:buFont typeface="Arial" pitchFamily="34" charset="0"/>
              <a:buChar char="•"/>
            </a:pPr>
            <a:r>
              <a:rPr lang="en-US" baseline="0" dirty="0"/>
              <a:t> Muscles allow for the arteries to constrict or expand, which can control blood flow</a:t>
            </a:r>
          </a:p>
          <a:p>
            <a:pPr>
              <a:buFont typeface="Arial" pitchFamily="34" charset="0"/>
              <a:buChar char="•"/>
            </a:pPr>
            <a:r>
              <a:rPr lang="en-US" baseline="0" dirty="0"/>
              <a:t> Arterial walls are about 3 times thinker than a similar sized vein</a:t>
            </a:r>
          </a:p>
          <a:p>
            <a:pPr>
              <a:buFont typeface="Arial" pitchFamily="34" charset="0"/>
              <a:buNone/>
            </a:pPr>
            <a:endParaRPr lang="en-US" baseline="0" dirty="0"/>
          </a:p>
          <a:p>
            <a:pPr>
              <a:buFont typeface="Arial" pitchFamily="34" charset="0"/>
              <a:buNone/>
            </a:pPr>
            <a:r>
              <a:rPr lang="en-US" baseline="0" dirty="0"/>
              <a:t>Capillaries are made up of a single layer of cells</a:t>
            </a:r>
          </a:p>
          <a:p>
            <a:pPr>
              <a:buFont typeface="Arial" pitchFamily="34" charset="0"/>
              <a:buChar char="•"/>
            </a:pPr>
            <a:r>
              <a:rPr lang="en-US" baseline="0" dirty="0"/>
              <a:t> RBC’s pass through them single file</a:t>
            </a:r>
            <a:endParaRPr lang="en-US" dirty="0"/>
          </a:p>
        </p:txBody>
      </p:sp>
      <p:sp>
        <p:nvSpPr>
          <p:cNvPr id="4" name="Slide Number Placeholder 3"/>
          <p:cNvSpPr>
            <a:spLocks noGrp="1"/>
          </p:cNvSpPr>
          <p:nvPr>
            <p:ph type="sldNum" sz="quarter" idx="10"/>
          </p:nvPr>
        </p:nvSpPr>
        <p:spPr/>
        <p:txBody>
          <a:bodyPr/>
          <a:lstStyle/>
          <a:p>
            <a:fld id="{BEDAB933-D2D3-4DB4-A561-D8A7E77AA184}" type="slidenum">
              <a:rPr lang="en-US" smtClean="0"/>
              <a:pPr/>
              <a:t>48</a:t>
            </a:fld>
            <a:endParaRPr lang="en-US"/>
          </a:p>
        </p:txBody>
      </p:sp>
    </p:spTree>
    <p:extLst>
      <p:ext uri="{BB962C8B-B14F-4D97-AF65-F5344CB8AC3E}">
        <p14:creationId xmlns:p14="http://schemas.microsoft.com/office/powerpoint/2010/main" val="1944635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DAB933-D2D3-4DB4-A561-D8A7E77AA184}" type="slidenum">
              <a:rPr lang="en-US" smtClean="0"/>
              <a:pPr/>
              <a:t>50</a:t>
            </a:fld>
            <a:endParaRPr lang="en-US"/>
          </a:p>
        </p:txBody>
      </p:sp>
    </p:spTree>
    <p:extLst>
      <p:ext uri="{BB962C8B-B14F-4D97-AF65-F5344CB8AC3E}">
        <p14:creationId xmlns:p14="http://schemas.microsoft.com/office/powerpoint/2010/main" val="541243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vessels are defined by direction,</a:t>
            </a:r>
            <a:r>
              <a:rPr lang="en-US" baseline="0" dirty="0"/>
              <a:t> not the O2 content of the blood they carry</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51</a:t>
            </a:fld>
            <a:endParaRPr lang="en-US"/>
          </a:p>
        </p:txBody>
      </p:sp>
    </p:spTree>
    <p:extLst>
      <p:ext uri="{BB962C8B-B14F-4D97-AF65-F5344CB8AC3E}">
        <p14:creationId xmlns:p14="http://schemas.microsoft.com/office/powerpoint/2010/main" val="1428372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a:t>
            </a:r>
            <a:r>
              <a:rPr lang="en-US" baseline="0" dirty="0"/>
              <a:t> circulation: pass through heart once in complete circuit through body</a:t>
            </a:r>
          </a:p>
          <a:p>
            <a:pPr marL="171450" indent="-171450">
              <a:buFont typeface="Arial" panose="020B0604020202020204" pitchFamily="34" charset="0"/>
              <a:buChar char="•"/>
            </a:pPr>
            <a:r>
              <a:rPr lang="en-US" baseline="0" dirty="0"/>
              <a:t>Pressure drop after gills</a:t>
            </a:r>
          </a:p>
          <a:p>
            <a:r>
              <a:rPr lang="en-US" baseline="0" dirty="0"/>
              <a:t>Double circulation: two circuits through the heart, which the heart acts for a pump for both circuits simplifying coordination of p[umping cycles.</a:t>
            </a:r>
          </a:p>
          <a:p>
            <a:pPr marL="171450" indent="-171450">
              <a:buFont typeface="Arial" panose="020B0604020202020204" pitchFamily="34" charset="0"/>
              <a:buChar char="•"/>
            </a:pPr>
            <a:r>
              <a:rPr lang="en-US" baseline="0" dirty="0"/>
              <a:t>Higher pressure throughout body</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52</a:t>
            </a:fld>
            <a:endParaRPr lang="en-US"/>
          </a:p>
        </p:txBody>
      </p:sp>
    </p:spTree>
    <p:extLst>
      <p:ext uri="{BB962C8B-B14F-4D97-AF65-F5344CB8AC3E}">
        <p14:creationId xmlns:p14="http://schemas.microsoft.com/office/powerpoint/2010/main" val="3789191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53</a:t>
            </a:fld>
            <a:endParaRPr lang="en-US"/>
          </a:p>
        </p:txBody>
      </p:sp>
    </p:spTree>
    <p:extLst>
      <p:ext uri="{BB962C8B-B14F-4D97-AF65-F5344CB8AC3E}">
        <p14:creationId xmlns:p14="http://schemas.microsoft.com/office/powerpoint/2010/main" val="1646079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Four muscular chambers.</a:t>
            </a:r>
          </a:p>
          <a:p>
            <a:pPr>
              <a:buFont typeface="Arial" pitchFamily="34" charset="0"/>
              <a:buChar char="•"/>
            </a:pPr>
            <a:r>
              <a:rPr lang="en-US" baseline="0" dirty="0"/>
              <a:t> Two chambers for pulmonary circuit</a:t>
            </a:r>
          </a:p>
          <a:p>
            <a:pPr lvl="1">
              <a:buFont typeface="Arial" pitchFamily="34" charset="0"/>
              <a:buChar char="•"/>
            </a:pPr>
            <a:r>
              <a:rPr lang="en-US" baseline="0" dirty="0"/>
              <a:t>Right atrium and right ventricle</a:t>
            </a:r>
          </a:p>
          <a:p>
            <a:pPr>
              <a:buFont typeface="Arial" pitchFamily="34" charset="0"/>
              <a:buChar char="•"/>
            </a:pPr>
            <a:r>
              <a:rPr lang="en-US" baseline="0" dirty="0"/>
              <a:t> Two chambers for systemic circuit</a:t>
            </a:r>
          </a:p>
          <a:p>
            <a:pPr lvl="1">
              <a:buFont typeface="Arial" pitchFamily="34" charset="0"/>
              <a:buChar char="•"/>
            </a:pPr>
            <a:r>
              <a:rPr lang="en-US" baseline="0" dirty="0"/>
              <a:t>Left atrium and left ventricle</a:t>
            </a:r>
          </a:p>
          <a:p>
            <a:pPr lvl="1">
              <a:buFont typeface="Arial" pitchFamily="34" charset="0"/>
              <a:buChar char="•"/>
            </a:pPr>
            <a:r>
              <a:rPr lang="en-US" baseline="0" dirty="0"/>
              <a:t> Left ventricle pumps blood to the whole body so it is the most muscular </a:t>
            </a:r>
            <a:endParaRPr lang="en-US" dirty="0"/>
          </a:p>
        </p:txBody>
      </p:sp>
      <p:sp>
        <p:nvSpPr>
          <p:cNvPr id="4" name="Slide Number Placeholder 3"/>
          <p:cNvSpPr>
            <a:spLocks noGrp="1"/>
          </p:cNvSpPr>
          <p:nvPr>
            <p:ph type="sldNum" sz="quarter" idx="10"/>
          </p:nvPr>
        </p:nvSpPr>
        <p:spPr/>
        <p:txBody>
          <a:bodyPr/>
          <a:lstStyle/>
          <a:p>
            <a:fld id="{BEDAB933-D2D3-4DB4-A561-D8A7E77AA184}" type="slidenum">
              <a:rPr lang="en-US" smtClean="0"/>
              <a:pPr/>
              <a:t>54</a:t>
            </a:fld>
            <a:endParaRPr lang="en-US"/>
          </a:p>
        </p:txBody>
      </p:sp>
    </p:spTree>
    <p:extLst>
      <p:ext uri="{BB962C8B-B14F-4D97-AF65-F5344CB8AC3E}">
        <p14:creationId xmlns:p14="http://schemas.microsoft.com/office/powerpoint/2010/main" val="931233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Valves allow for pressure</a:t>
            </a:r>
            <a:r>
              <a:rPr lang="en-US" baseline="0" dirty="0"/>
              <a:t> to build up in the heart and ensures one-way flow of blood through the heart.</a:t>
            </a:r>
          </a:p>
          <a:p>
            <a:r>
              <a:rPr lang="en-US" baseline="0" dirty="0"/>
              <a:t>Heat beat caused by recoil of blood against AV valves then vibrations caused by closing of semilunar valves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EDAB933-D2D3-4DB4-A561-D8A7E77AA184}" type="slidenum">
              <a:rPr lang="en-US" smtClean="0"/>
              <a:pPr/>
              <a:t>56</a:t>
            </a:fld>
            <a:endParaRPr lang="en-US"/>
          </a:p>
        </p:txBody>
      </p:sp>
    </p:spTree>
    <p:extLst>
      <p:ext uri="{BB962C8B-B14F-4D97-AF65-F5344CB8AC3E}">
        <p14:creationId xmlns:p14="http://schemas.microsoft.com/office/powerpoint/2010/main" val="1377421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during</a:t>
            </a:r>
            <a:r>
              <a:rPr lang="en-US" baseline="0" dirty="0"/>
              <a:t> systolic phase stretches arteries which can be felt. </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59</a:t>
            </a:fld>
            <a:endParaRPr lang="en-US"/>
          </a:p>
        </p:txBody>
      </p:sp>
    </p:spTree>
    <p:extLst>
      <p:ext uri="{BB962C8B-B14F-4D97-AF65-F5344CB8AC3E}">
        <p14:creationId xmlns:p14="http://schemas.microsoft.com/office/powerpoint/2010/main" val="3806838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Urine exits kidney through</a:t>
            </a:r>
            <a:r>
              <a:rPr lang="en-US" baseline="0" dirty="0"/>
              <a:t> ureter and drain into urinary bladder. Urine leave body through urethra</a:t>
            </a:r>
          </a:p>
          <a:p>
            <a:pPr marL="167867" indent="-167867">
              <a:buFont typeface="Arial" panose="020B0604020202020204" pitchFamily="34" charset="0"/>
              <a:buChar char="•"/>
            </a:pPr>
            <a:r>
              <a:rPr lang="en-US" baseline="0" dirty="0"/>
              <a:t>Blood supplied by renal artery and removed via renal vein</a:t>
            </a:r>
          </a:p>
          <a:p>
            <a:pPr marL="167867" indent="-167867">
              <a:buFont typeface="Arial" panose="020B0604020202020204" pitchFamily="34" charset="0"/>
              <a:buChar char="•"/>
            </a:pPr>
            <a:r>
              <a:rPr lang="en-US" baseline="0" dirty="0"/>
              <a:t>Cortical nephrons (85%) reach short distance into medulla</a:t>
            </a:r>
          </a:p>
          <a:p>
            <a:pPr marL="167867" indent="-167867">
              <a:buFont typeface="Arial" panose="020B0604020202020204" pitchFamily="34" charset="0"/>
              <a:buChar char="•"/>
            </a:pPr>
            <a:r>
              <a:rPr lang="en-US" baseline="0" dirty="0"/>
              <a:t>Juxtamedullary reach further into medulla. Produce urine that is hyperosmotic to body fluids (water conservation in mammals)</a:t>
            </a:r>
          </a:p>
          <a:p>
            <a:pPr marL="167867" indent="-167867">
              <a:buFont typeface="Arial" panose="020B0604020202020204" pitchFamily="34" charset="0"/>
              <a:buChar char="•"/>
            </a:pPr>
            <a:r>
              <a:rPr lang="en-US" baseline="0" dirty="0"/>
              <a:t>Approx. 1 million nephrons per human kidney </a:t>
            </a:r>
          </a:p>
          <a:p>
            <a:pPr marL="167867" indent="-167867">
              <a:buFont typeface="Arial" panose="020B0604020202020204" pitchFamily="34" charset="0"/>
              <a:buChar char="•"/>
            </a:pPr>
            <a:r>
              <a:rPr lang="en-US" dirty="0"/>
              <a:t>Desert mammals have long loop of </a:t>
            </a:r>
            <a:r>
              <a:rPr lang="en-US" dirty="0" err="1"/>
              <a:t>henle</a:t>
            </a:r>
            <a:r>
              <a:rPr lang="en-US" baseline="0" dirty="0"/>
              <a:t> and more </a:t>
            </a:r>
            <a:r>
              <a:rPr lang="en-US" baseline="0" dirty="0" err="1"/>
              <a:t>juxtamedullary</a:t>
            </a:r>
            <a:r>
              <a:rPr lang="en-US" baseline="0" dirty="0"/>
              <a:t> nephrons</a:t>
            </a:r>
            <a:endParaRPr lang="en-US" dirty="0"/>
          </a:p>
        </p:txBody>
      </p:sp>
      <p:sp>
        <p:nvSpPr>
          <p:cNvPr id="4" name="Slide Number Placeholder 3"/>
          <p:cNvSpPr>
            <a:spLocks noGrp="1"/>
          </p:cNvSpPr>
          <p:nvPr>
            <p:ph type="sldNum" sz="quarter" idx="10"/>
          </p:nvPr>
        </p:nvSpPr>
        <p:spPr/>
        <p:txBody>
          <a:bodyPr/>
          <a:lstStyle/>
          <a:p>
            <a:fld id="{D0A7882A-9B09-44F3-B35A-29CA35BAED47}" type="slidenum">
              <a:rPr lang="en-US" smtClean="0"/>
              <a:t>60</a:t>
            </a:fld>
            <a:endParaRPr lang="en-US"/>
          </a:p>
        </p:txBody>
      </p:sp>
    </p:spTree>
    <p:extLst>
      <p:ext uri="{BB962C8B-B14F-4D97-AF65-F5344CB8AC3E}">
        <p14:creationId xmlns:p14="http://schemas.microsoft.com/office/powerpoint/2010/main" val="658955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Ammonia</a:t>
            </a:r>
            <a:r>
              <a:rPr lang="en-US" baseline="0" dirty="0"/>
              <a:t> = highly toxic. Animal must live in aquatic environment to dilute concentration</a:t>
            </a:r>
          </a:p>
          <a:p>
            <a:r>
              <a:rPr lang="en-US" baseline="0" dirty="0"/>
              <a:t>Urea = combination of ammonia and carbon dioxide = lox toxicity = greater energy costs</a:t>
            </a:r>
          </a:p>
          <a:p>
            <a:r>
              <a:rPr lang="en-US" baseline="0" dirty="0"/>
              <a:t>Uric acid = nontoxic = greatest energy cost to produce</a:t>
            </a:r>
            <a:endParaRPr lang="en-US" dirty="0"/>
          </a:p>
        </p:txBody>
      </p:sp>
      <p:sp>
        <p:nvSpPr>
          <p:cNvPr id="4" name="Slide Number Placeholder 3"/>
          <p:cNvSpPr>
            <a:spLocks noGrp="1"/>
          </p:cNvSpPr>
          <p:nvPr>
            <p:ph type="sldNum" sz="quarter" idx="10"/>
          </p:nvPr>
        </p:nvSpPr>
        <p:spPr/>
        <p:txBody>
          <a:bodyPr/>
          <a:lstStyle/>
          <a:p>
            <a:fld id="{4C8301B9-AA73-48F4-AD02-46A740FCFB87}" type="slidenum">
              <a:rPr lang="en-US" smtClean="0"/>
              <a:t>61</a:t>
            </a:fld>
            <a:endParaRPr lang="en-US"/>
          </a:p>
        </p:txBody>
      </p:sp>
    </p:spTree>
    <p:extLst>
      <p:ext uri="{BB962C8B-B14F-4D97-AF65-F5344CB8AC3E}">
        <p14:creationId xmlns:p14="http://schemas.microsoft.com/office/powerpoint/2010/main" val="11921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Like a rechargeable battery!</a:t>
            </a:r>
          </a:p>
          <a:p>
            <a:r>
              <a:rPr lang="en-US" sz="1700" dirty="0"/>
              <a:t>-Recycled tens of thousands of times a day</a:t>
            </a:r>
          </a:p>
          <a:p>
            <a:r>
              <a:rPr lang="en-US" sz="1700" dirty="0"/>
              <a:t>-Middle man used to transfer energy from food to </a:t>
            </a:r>
          </a:p>
          <a:p>
            <a:endParaRPr lang="en-US" sz="1700" dirty="0"/>
          </a:p>
          <a:p>
            <a:endParaRPr lang="en-US" sz="1700" dirty="0"/>
          </a:p>
          <a:p>
            <a:r>
              <a:rPr lang="en-US" sz="1700" dirty="0"/>
              <a:t>Adenosine triphosphate (ATP)</a:t>
            </a:r>
          </a:p>
          <a:p>
            <a:pPr lvl="1"/>
            <a:r>
              <a:rPr lang="en-US" sz="1700" dirty="0"/>
              <a:t>Energy transfer molecule</a:t>
            </a:r>
          </a:p>
          <a:p>
            <a:pPr lvl="2"/>
            <a:r>
              <a:rPr lang="en-US" sz="1700" dirty="0"/>
              <a:t>Sugar (ribose)</a:t>
            </a:r>
          </a:p>
          <a:p>
            <a:pPr lvl="2"/>
            <a:r>
              <a:rPr lang="en-US" sz="1700" dirty="0"/>
              <a:t>Nitrogen-containing base (adenine)</a:t>
            </a:r>
          </a:p>
          <a:p>
            <a:pPr lvl="2"/>
            <a:r>
              <a:rPr lang="en-US" sz="1700" dirty="0"/>
              <a:t>Three phosphate groups</a:t>
            </a:r>
          </a:p>
          <a:p>
            <a:pPr lvl="3"/>
            <a:r>
              <a:rPr lang="en-US" sz="1700" u="sng" dirty="0"/>
              <a:t>Negatively charged</a:t>
            </a:r>
          </a:p>
          <a:p>
            <a:endParaRPr lang="en-US" sz="1700" dirty="0"/>
          </a:p>
          <a:p>
            <a:r>
              <a:rPr lang="en-US" sz="1700" dirty="0"/>
              <a:t>Adenosine </a:t>
            </a:r>
            <a:r>
              <a:rPr lang="en-US" sz="1700" dirty="0" err="1"/>
              <a:t>diphosphate</a:t>
            </a:r>
            <a:r>
              <a:rPr lang="en-US" sz="1700" dirty="0"/>
              <a:t> (ADP)</a:t>
            </a:r>
          </a:p>
          <a:p>
            <a:pPr marL="664371" lvl="1" indent="-181194">
              <a:buFont typeface="Arial" panose="020B0604020202020204" pitchFamily="34" charset="0"/>
              <a:buChar char="•"/>
            </a:pPr>
            <a:r>
              <a:rPr lang="en-US" sz="1700" dirty="0"/>
              <a:t>Two phosphate groups</a:t>
            </a:r>
          </a:p>
          <a:p>
            <a:endParaRPr lang="en-US" sz="1700" dirty="0"/>
          </a:p>
          <a:p>
            <a:r>
              <a:rPr lang="en-US" sz="1700" dirty="0"/>
              <a:t>Most important energy transfer molecule in living things!!</a:t>
            </a:r>
          </a:p>
          <a:p>
            <a:endParaRPr lang="en-US" sz="1700" dirty="0"/>
          </a:p>
          <a:p>
            <a:r>
              <a:rPr lang="en-US" sz="1700" dirty="0"/>
              <a:t>All life uses ATP, from bacteria to humans</a:t>
            </a:r>
          </a:p>
          <a:p>
            <a:r>
              <a:rPr lang="en-US" sz="1700" dirty="0"/>
              <a:t>	Whip of flagella to muscle contraction</a:t>
            </a:r>
          </a:p>
          <a:p>
            <a:endParaRPr lang="en-US" sz="1700" dirty="0"/>
          </a:p>
          <a:p>
            <a:endParaRPr lang="en-US" sz="1700" dirty="0"/>
          </a:p>
          <a:p>
            <a:pPr lvl="2"/>
            <a:endParaRPr lang="en-US" sz="1700" dirty="0"/>
          </a:p>
          <a:p>
            <a:pPr lvl="2"/>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3562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The energy</a:t>
            </a:r>
            <a:r>
              <a:rPr lang="en-US" baseline="0" dirty="0"/>
              <a:t> in to attach the third phosphate group comes from food. More specifically the electrons from glucose that are falling downhill. </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77469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defTabSz="966360">
              <a:defRPr/>
            </a:pPr>
            <a:r>
              <a:rPr lang="en-US" dirty="0"/>
              <a:t>Electrons derived from glucose</a:t>
            </a:r>
            <a:r>
              <a:rPr lang="en-US" baseline="0" dirty="0"/>
              <a:t> (high in energy) will be running downhill. The downhill drop will power uphill push needed to attach phosphate to ADP</a:t>
            </a:r>
          </a:p>
          <a:p>
            <a:pPr defTabSz="966360">
              <a:defRPr/>
            </a:pPr>
            <a:r>
              <a:rPr lang="en-US" baseline="0" dirty="0"/>
              <a:t>-spinning a wheel as electrons flow downhill</a:t>
            </a:r>
          </a:p>
          <a:p>
            <a:pPr defTabSz="966360">
              <a:defRPr/>
            </a:pPr>
            <a:endParaRPr lang="en-US" baseline="0" dirty="0"/>
          </a:p>
          <a:p>
            <a:pPr defTabSz="966360">
              <a:defRPr/>
            </a:pPr>
            <a:r>
              <a:rPr lang="en-US" baseline="0" dirty="0"/>
              <a:t>One glucose molecule yields </a:t>
            </a:r>
            <a:r>
              <a:rPr lang="en-US" u="sng" baseline="0" dirty="0"/>
              <a:t>36</a:t>
            </a:r>
            <a:r>
              <a:rPr lang="en-US" baseline="0" dirty="0"/>
              <a:t> molecules of ATP</a:t>
            </a:r>
          </a:p>
          <a:p>
            <a:pPr defTabSz="966360">
              <a:defRPr/>
            </a:pPr>
            <a:endParaRPr lang="en-US" baseline="0" dirty="0"/>
          </a:p>
          <a:p>
            <a:pPr defTabSz="966360">
              <a:defRPr/>
            </a:pPr>
            <a:endParaRPr lang="en-US" baseline="0" dirty="0"/>
          </a:p>
          <a:p>
            <a:pPr defTabSz="966360">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5514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Energy and</a:t>
            </a:r>
            <a:r>
              <a:rPr lang="en-US" baseline="0" dirty="0"/>
              <a:t> molecules for cellular respiration come from food.</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0993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Endothermy</a:t>
            </a:r>
            <a:r>
              <a:rPr lang="en-US" baseline="0" dirty="0"/>
              <a:t> and ectothermy are not mutually exclusive (Ex. Bird warming itself in the sun)</a:t>
            </a:r>
          </a:p>
          <a:p>
            <a:r>
              <a:rPr lang="en-US" baseline="0" dirty="0"/>
              <a:t>Endotherms have much greater food requirements</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11</a:t>
            </a:fld>
            <a:endParaRPr lang="en-US"/>
          </a:p>
        </p:txBody>
      </p:sp>
    </p:spTree>
    <p:extLst>
      <p:ext uri="{BB962C8B-B14F-4D97-AF65-F5344CB8AC3E}">
        <p14:creationId xmlns:p14="http://schemas.microsoft.com/office/powerpoint/2010/main" val="422172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14</a:t>
            </a:fld>
            <a:endParaRPr lang="en-US"/>
          </a:p>
        </p:txBody>
      </p:sp>
    </p:spTree>
    <p:extLst>
      <p:ext uri="{BB962C8B-B14F-4D97-AF65-F5344CB8AC3E}">
        <p14:creationId xmlns:p14="http://schemas.microsoft.com/office/powerpoint/2010/main" val="55618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64646"/>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12023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48911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9369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0981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022A9DFE-8211-48E2-B8CB-05591D596137}" type="datetimeFigureOut">
              <a:rPr lang="en-US" smtClean="0">
                <a:solidFill>
                  <a:srgbClr val="DEF5FA"/>
                </a:solidFill>
              </a:rPr>
              <a:pPr/>
              <a:t>10/30/2018</a:t>
            </a:fld>
            <a:endParaRPr lang="en-US">
              <a:solidFill>
                <a:srgbClr val="DEF5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DEF5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2EF32AB5-F720-48CB-B54F-7BDBA74DDD7F}" type="slidenum">
              <a:rPr lang="en-US" smtClean="0">
                <a:solidFill>
                  <a:srgbClr val="DEF5FA"/>
                </a:solidFill>
              </a:rPr>
              <a:pPr/>
              <a:t>‹#›</a:t>
            </a:fld>
            <a:endParaRPr lang="en-US">
              <a:solidFill>
                <a:srgbClr val="DEF5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7680470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1209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7293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60234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9770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464646"/>
                </a:solidFill>
              </a:rPr>
              <a:pPr/>
              <a:t>‹#›</a:t>
            </a:fld>
            <a:endParaRPr lang="en-US">
              <a:solidFill>
                <a:srgbClr val="464646"/>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12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22A9DFE-8211-48E2-B8CB-05591D596137}" type="datetimeFigureOut">
              <a:rPr lang="en-US" smtClean="0">
                <a:solidFill>
                  <a:srgbClr val="DEF5FA"/>
                </a:solidFill>
              </a:rPr>
              <a:pPr/>
              <a:t>10/30/2018</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DEF5FA"/>
              </a:solidFill>
            </a:endParaRPr>
          </a:p>
        </p:txBody>
      </p:sp>
      <p:sp>
        <p:nvSpPr>
          <p:cNvPr id="7" name="Slide Number Placeholder 6"/>
          <p:cNvSpPr>
            <a:spLocks noGrp="1"/>
          </p:cNvSpPr>
          <p:nvPr>
            <p:ph type="sldNum" sz="quarter" idx="12"/>
          </p:nvPr>
        </p:nvSpPr>
        <p:spPr/>
        <p:txBody>
          <a:bodyPr/>
          <a:lstStyle/>
          <a:p>
            <a:fld id="{2EF32AB5-F720-48CB-B54F-7BDBA74DDD7F}" type="slidenum">
              <a:rPr lang="en-US" smtClean="0">
                <a:solidFill>
                  <a:srgbClr val="DEF5FA"/>
                </a:solidFill>
              </a:rPr>
              <a:pPr/>
              <a:t>‹#›</a:t>
            </a:fld>
            <a:endParaRPr lang="en-US">
              <a:solidFill>
                <a:srgbClr val="DEF5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100874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022A9DFE-8211-48E2-B8CB-05591D596137}" type="datetimeFigureOut">
              <a:rPr lang="en-US" smtClean="0">
                <a:solidFill>
                  <a:srgbClr val="464646"/>
                </a:solidFill>
              </a:rPr>
              <a:pPr/>
              <a:t>10/30/2018</a:t>
            </a:fld>
            <a:endParaRPr lang="en-US">
              <a:solidFill>
                <a:srgbClr val="464646"/>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64646"/>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2EF32AB5-F720-48CB-B54F-7BDBA74DDD7F}" type="slidenum">
              <a:rPr lang="en-US" smtClean="0">
                <a:solidFill>
                  <a:srgbClr val="464646"/>
                </a:solidFill>
              </a:rPr>
              <a:pPr/>
              <a:t>‹#›</a:t>
            </a:fld>
            <a:endParaRPr lang="en-US">
              <a:solidFill>
                <a:srgbClr val="464646"/>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22777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Cellular Respiration, Thermoregulation, Comparative Anatomy, and Circulation </a:t>
            </a:r>
          </a:p>
        </p:txBody>
      </p:sp>
      <p:sp>
        <p:nvSpPr>
          <p:cNvPr id="5" name="TextBox 4">
            <a:extLst>
              <a:ext uri="{FF2B5EF4-FFF2-40B4-BE49-F238E27FC236}">
                <a16:creationId xmlns:a16="http://schemas.microsoft.com/office/drawing/2014/main" id="{C1A1C341-E091-4AF9-BCE1-198699D006C0}"/>
              </a:ext>
            </a:extLst>
          </p:cNvPr>
          <p:cNvSpPr txBox="1"/>
          <p:nvPr/>
        </p:nvSpPr>
        <p:spPr>
          <a:xfrm>
            <a:off x="1254369" y="1301262"/>
            <a:ext cx="9648093" cy="1569660"/>
          </a:xfrm>
          <a:prstGeom prst="rect">
            <a:avLst/>
          </a:prstGeom>
          <a:noFill/>
        </p:spPr>
        <p:txBody>
          <a:bodyPr wrap="square" rtlCol="0">
            <a:spAutoFit/>
          </a:bodyPr>
          <a:lstStyle/>
          <a:p>
            <a:pPr algn="ctr"/>
            <a:r>
              <a:rPr lang="en-US" sz="3200" dirty="0"/>
              <a:t>"There are no boring subjects, only disinterested minds.”</a:t>
            </a:r>
          </a:p>
          <a:p>
            <a:pPr algn="ctr"/>
            <a:r>
              <a:rPr lang="en-US" sz="3200" dirty="0"/>
              <a:t> - G. K. Chesterton</a:t>
            </a:r>
          </a:p>
          <a:p>
            <a:pPr algn="ctr"/>
            <a:endParaRPr lang="en-US" sz="3200" dirty="0"/>
          </a:p>
        </p:txBody>
      </p:sp>
    </p:spTree>
    <p:extLst>
      <p:ext uri="{BB962C8B-B14F-4D97-AF65-F5344CB8AC3E}">
        <p14:creationId xmlns:p14="http://schemas.microsoft.com/office/powerpoint/2010/main" val="128978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Homeostasis</a:t>
            </a:r>
          </a:p>
        </p:txBody>
      </p:sp>
      <p:sp>
        <p:nvSpPr>
          <p:cNvPr id="3" name="Content Placeholder 2"/>
          <p:cNvSpPr>
            <a:spLocks noGrp="1"/>
          </p:cNvSpPr>
          <p:nvPr>
            <p:ph sz="quarter" idx="1"/>
          </p:nvPr>
        </p:nvSpPr>
        <p:spPr>
          <a:xfrm>
            <a:off x="228600" y="1524000"/>
            <a:ext cx="6324601" cy="4876800"/>
          </a:xfrm>
        </p:spPr>
        <p:txBody>
          <a:bodyPr>
            <a:noAutofit/>
          </a:bodyPr>
          <a:lstStyle/>
          <a:p>
            <a:pPr marL="0" indent="0">
              <a:buNone/>
            </a:pPr>
            <a:r>
              <a:rPr lang="en-US" b="1" dirty="0"/>
              <a:t>Homeostasis</a:t>
            </a:r>
            <a:r>
              <a:rPr lang="en-US" dirty="0"/>
              <a:t>: a physiological state where internal conditions are </a:t>
            </a:r>
            <a:r>
              <a:rPr lang="en-US" b="1" dirty="0"/>
              <a:t>_________________</a:t>
            </a:r>
          </a:p>
          <a:p>
            <a:endParaRPr lang="en-US" dirty="0"/>
          </a:p>
          <a:p>
            <a:r>
              <a:rPr lang="en-US" b="1" dirty="0"/>
              <a:t>Regulators</a:t>
            </a:r>
            <a:r>
              <a:rPr lang="en-US" dirty="0"/>
              <a:t>: use internal mechanisms to </a:t>
            </a:r>
            <a:r>
              <a:rPr lang="en-US" b="1" dirty="0"/>
              <a:t>__________</a:t>
            </a:r>
            <a:r>
              <a:rPr lang="en-US" dirty="0"/>
              <a:t> external fluctuations</a:t>
            </a:r>
          </a:p>
          <a:p>
            <a:endParaRPr lang="en-US" b="1" dirty="0"/>
          </a:p>
          <a:p>
            <a:r>
              <a:rPr lang="en-US" b="1" dirty="0"/>
              <a:t>Conformers</a:t>
            </a:r>
            <a:r>
              <a:rPr lang="en-US" dirty="0"/>
              <a:t>: allow internal conditions to </a:t>
            </a:r>
            <a:r>
              <a:rPr lang="en-US" b="1" dirty="0"/>
              <a:t>_______________</a:t>
            </a:r>
            <a:r>
              <a:rPr lang="en-US" dirty="0"/>
              <a:t> to external fluctuations</a:t>
            </a:r>
          </a:p>
        </p:txBody>
      </p:sp>
      <p:pic>
        <p:nvPicPr>
          <p:cNvPr id="4" name="Picture 3"/>
          <p:cNvPicPr>
            <a:picLocks noChangeAspect="1"/>
          </p:cNvPicPr>
          <p:nvPr/>
        </p:nvPicPr>
        <p:blipFill>
          <a:blip r:embed="rId2"/>
          <a:stretch>
            <a:fillRect/>
          </a:stretch>
        </p:blipFill>
        <p:spPr>
          <a:xfrm>
            <a:off x="6400801" y="2209800"/>
            <a:ext cx="4050176" cy="3849929"/>
          </a:xfrm>
          <a:prstGeom prst="rect">
            <a:avLst/>
          </a:prstGeom>
        </p:spPr>
      </p:pic>
      <p:pic>
        <p:nvPicPr>
          <p:cNvPr id="5" name="Picture 4" descr="40_07cTempRegAndConform-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262" y="3864776"/>
            <a:ext cx="1563582" cy="1192400"/>
          </a:xfrm>
          <a:prstGeom prst="rect">
            <a:avLst/>
          </a:prstGeom>
        </p:spPr>
      </p:pic>
      <p:pic>
        <p:nvPicPr>
          <p:cNvPr id="6" name="Picture 5" descr="40_07bTempRegAndConform-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743" y="1868729"/>
            <a:ext cx="1591350" cy="1066800"/>
          </a:xfrm>
          <a:prstGeom prst="rect">
            <a:avLst/>
          </a:prstGeom>
        </p:spPr>
      </p:pic>
    </p:spTree>
    <p:extLst>
      <p:ext uri="{BB962C8B-B14F-4D97-AF65-F5344CB8AC3E}">
        <p14:creationId xmlns:p14="http://schemas.microsoft.com/office/powerpoint/2010/main" val="35752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Thermoregulation</a:t>
            </a:r>
          </a:p>
        </p:txBody>
      </p:sp>
      <p:sp>
        <p:nvSpPr>
          <p:cNvPr id="3" name="Content Placeholder 2"/>
          <p:cNvSpPr>
            <a:spLocks noGrp="1"/>
          </p:cNvSpPr>
          <p:nvPr>
            <p:ph sz="quarter" idx="1"/>
          </p:nvPr>
        </p:nvSpPr>
        <p:spPr/>
        <p:txBody>
          <a:bodyPr>
            <a:normAutofit lnSpcReduction="10000"/>
          </a:bodyPr>
          <a:lstStyle/>
          <a:p>
            <a:pPr marL="0" indent="0">
              <a:buNone/>
            </a:pPr>
            <a:r>
              <a:rPr lang="en-US" sz="2800" b="1" dirty="0"/>
              <a:t>Thermoregulation</a:t>
            </a:r>
            <a:r>
              <a:rPr lang="en-US" sz="2800" dirty="0"/>
              <a:t>: Process by which animals maintain their body temperature within a normal range</a:t>
            </a:r>
          </a:p>
          <a:p>
            <a:pPr marL="0" indent="0">
              <a:buNone/>
            </a:pPr>
            <a:endParaRPr lang="en-US" sz="1400" dirty="0"/>
          </a:p>
          <a:p>
            <a:r>
              <a:rPr lang="en-US" sz="2800" b="1" dirty="0"/>
              <a:t>Endothermic</a:t>
            </a:r>
            <a:r>
              <a:rPr lang="en-US" sz="2800" dirty="0"/>
              <a:t>: body temperature maintained by </a:t>
            </a:r>
            <a:r>
              <a:rPr lang="en-US" sz="2800" b="1" dirty="0"/>
              <a:t>_______________</a:t>
            </a:r>
          </a:p>
          <a:p>
            <a:pPr lvl="1"/>
            <a:r>
              <a:rPr lang="en-US" sz="2400" dirty="0"/>
              <a:t>Birds, mammals, and some insects</a:t>
            </a:r>
          </a:p>
          <a:p>
            <a:pPr marL="205740" lvl="1" indent="0">
              <a:buNone/>
            </a:pPr>
            <a:endParaRPr lang="en-US" sz="1100" dirty="0"/>
          </a:p>
          <a:p>
            <a:r>
              <a:rPr lang="en-US" sz="2800" b="1" dirty="0"/>
              <a:t>Ectothermic</a:t>
            </a:r>
            <a:r>
              <a:rPr lang="en-US" sz="2800" dirty="0"/>
              <a:t>: body temperature controlled by </a:t>
            </a:r>
            <a:r>
              <a:rPr lang="en-US" sz="2800" b="1" dirty="0"/>
              <a:t>______________</a:t>
            </a:r>
          </a:p>
          <a:p>
            <a:pPr lvl="1"/>
            <a:r>
              <a:rPr lang="en-US" sz="2400" dirty="0"/>
              <a:t>Most reptile, fish, and invertebrates</a:t>
            </a:r>
          </a:p>
          <a:p>
            <a:endParaRPr lang="en-US" sz="1100" dirty="0"/>
          </a:p>
          <a:p>
            <a:r>
              <a:rPr lang="en-US" sz="2800" b="1" dirty="0"/>
              <a:t>Poikilotherm</a:t>
            </a:r>
            <a:r>
              <a:rPr lang="en-US" sz="2800" dirty="0"/>
              <a:t>: animals whose body temperature fluctuates with the environment.</a:t>
            </a:r>
          </a:p>
          <a:p>
            <a:endParaRPr lang="en-US" sz="1100" dirty="0"/>
          </a:p>
          <a:p>
            <a:r>
              <a:rPr lang="en-US" sz="2800" b="1" dirty="0"/>
              <a:t>Homeotherm</a:t>
            </a:r>
            <a:r>
              <a:rPr lang="en-US" sz="2800" dirty="0"/>
              <a:t>: animals with a relatively constant body temperature</a:t>
            </a:r>
          </a:p>
          <a:p>
            <a:pPr marL="0" indent="0">
              <a:buNone/>
            </a:pPr>
            <a:endParaRPr lang="en-US" sz="2800" dirty="0"/>
          </a:p>
        </p:txBody>
      </p:sp>
    </p:spTree>
    <p:extLst>
      <p:ext uri="{BB962C8B-B14F-4D97-AF65-F5344CB8AC3E}">
        <p14:creationId xmlns:p14="http://schemas.microsoft.com/office/powerpoint/2010/main" val="82520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77600" cy="990600"/>
          </a:xfrm>
        </p:spPr>
        <p:txBody>
          <a:bodyPr>
            <a:normAutofit fontScale="90000"/>
          </a:bodyPr>
          <a:lstStyle/>
          <a:p>
            <a:pPr algn="ctr"/>
            <a:r>
              <a:rPr lang="en-US" sz="4400" dirty="0"/>
              <a:t>Variation in Thermoregulatory Strategies</a:t>
            </a:r>
          </a:p>
        </p:txBody>
      </p:sp>
      <p:pic>
        <p:nvPicPr>
          <p:cNvPr id="5" name="Content Placeholder 4"/>
          <p:cNvPicPr>
            <a:picLocks noGrp="1" noChangeAspect="1"/>
          </p:cNvPicPr>
          <p:nvPr>
            <p:ph sz="quarter" idx="1"/>
          </p:nvPr>
        </p:nvPicPr>
        <p:blipFill>
          <a:blip r:embed="rId2"/>
          <a:stretch>
            <a:fillRect/>
          </a:stretch>
        </p:blipFill>
        <p:spPr>
          <a:xfrm>
            <a:off x="2129790" y="1447800"/>
            <a:ext cx="8224075" cy="4821010"/>
          </a:xfrm>
          <a:prstGeom prst="rect">
            <a:avLst/>
          </a:prstGeom>
        </p:spPr>
      </p:pic>
      <p:sp>
        <p:nvSpPr>
          <p:cNvPr id="3" name="TextBox 2"/>
          <p:cNvSpPr txBox="1"/>
          <p:nvPr/>
        </p:nvSpPr>
        <p:spPr>
          <a:xfrm>
            <a:off x="2129790" y="3124200"/>
            <a:ext cx="1905000" cy="338554"/>
          </a:xfrm>
          <a:prstGeom prst="rect">
            <a:avLst/>
          </a:prstGeom>
          <a:solidFill>
            <a:schemeClr val="bg1"/>
          </a:solidFill>
        </p:spPr>
        <p:txBody>
          <a:bodyPr wrap="square" rtlCol="0">
            <a:spAutoFit/>
          </a:bodyPr>
          <a:lstStyle/>
          <a:p>
            <a:r>
              <a:rPr lang="en-US" sz="1600" b="1" dirty="0">
                <a:solidFill>
                  <a:schemeClr val="tx1">
                    <a:lumMod val="85000"/>
                    <a:lumOff val="15000"/>
                  </a:schemeClr>
                </a:solidFill>
                <a:latin typeface="Arial Black" panose="020B0A04020102020204" pitchFamily="34" charset="0"/>
                <a:cs typeface="Arial" panose="020B0604020202020204" pitchFamily="34" charset="0"/>
              </a:rPr>
              <a:t>Poikilotherms</a:t>
            </a:r>
          </a:p>
        </p:txBody>
      </p:sp>
      <p:pic>
        <p:nvPicPr>
          <p:cNvPr id="6" name="Picture 6" descr="http://mtnhp.org/thumbnail/defaultGen.aspx?itemid=250788&amp;maxWidth=434&amp;maxHeight=400&amp;names=Pika%20Ochotona%20princeps&amp;copyright=Brad%20Christensen%202013&amp;photographer=Brad%20Christe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1219199"/>
            <a:ext cx="1509788" cy="1207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carnegiemnh.org/graphics/adopt/birds/CedarWaxw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600" y="1219200"/>
            <a:ext cx="1743155" cy="1207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i1-news.softpedia-static.com/images/news2/US-Citizens-Tune-in-to-Hear-News-About-Radioactive-Tun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923" y="4495800"/>
            <a:ext cx="282388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ildlifezone.files.wordpress.com/2010/08/desert-iguana-ocotillo-2010-s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522" y="4419600"/>
            <a:ext cx="251853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ole r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635" y="1435480"/>
            <a:ext cx="277000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9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Heat Exchange with Environment</a:t>
            </a:r>
          </a:p>
        </p:txBody>
      </p:sp>
      <p:sp>
        <p:nvSpPr>
          <p:cNvPr id="3" name="Content Placeholder 2"/>
          <p:cNvSpPr>
            <a:spLocks noGrp="1"/>
          </p:cNvSpPr>
          <p:nvPr>
            <p:ph sz="quarter" idx="1"/>
          </p:nvPr>
        </p:nvSpPr>
        <p:spPr>
          <a:xfrm>
            <a:off x="304800" y="1333500"/>
            <a:ext cx="6374766" cy="4953000"/>
          </a:xfrm>
        </p:spPr>
        <p:txBody>
          <a:bodyPr>
            <a:noAutofit/>
          </a:bodyPr>
          <a:lstStyle/>
          <a:p>
            <a:pPr>
              <a:spcAft>
                <a:spcPts val="2400"/>
              </a:spcAft>
            </a:pPr>
            <a:r>
              <a:rPr lang="en-US" sz="2800" b="1" dirty="0"/>
              <a:t>Conduction</a:t>
            </a:r>
            <a:r>
              <a:rPr lang="en-US" sz="2800" dirty="0"/>
              <a:t> - </a:t>
            </a:r>
            <a:r>
              <a:rPr lang="en-US" sz="2800" b="1" dirty="0"/>
              <a:t>_____________</a:t>
            </a:r>
            <a:r>
              <a:rPr lang="en-US" sz="2800" dirty="0"/>
              <a:t> of heat</a:t>
            </a:r>
            <a:endParaRPr lang="en-US" sz="2800" b="1" dirty="0"/>
          </a:p>
          <a:p>
            <a:pPr>
              <a:spcAft>
                <a:spcPts val="2400"/>
              </a:spcAft>
            </a:pPr>
            <a:r>
              <a:rPr lang="en-US" sz="2800" b="1" dirty="0"/>
              <a:t>Convection</a:t>
            </a:r>
            <a:r>
              <a:rPr lang="en-US" sz="2800" dirty="0"/>
              <a:t> - transfer of heat by the movement of </a:t>
            </a:r>
            <a:r>
              <a:rPr lang="en-US" sz="2800" b="1" dirty="0"/>
              <a:t>___________</a:t>
            </a:r>
            <a:r>
              <a:rPr lang="en-US" sz="2800" dirty="0"/>
              <a:t> across a surface</a:t>
            </a:r>
            <a:endParaRPr lang="en-US" sz="2800" b="1" dirty="0"/>
          </a:p>
          <a:p>
            <a:pPr>
              <a:spcAft>
                <a:spcPts val="2400"/>
              </a:spcAft>
            </a:pPr>
            <a:r>
              <a:rPr lang="en-US" sz="2800" b="1" dirty="0"/>
              <a:t>Radiation</a:t>
            </a:r>
            <a:r>
              <a:rPr lang="en-US" sz="2800" dirty="0"/>
              <a:t> - emission of electromagnetic waves</a:t>
            </a:r>
            <a:endParaRPr lang="en-US" sz="2800" b="1" dirty="0"/>
          </a:p>
          <a:p>
            <a:pPr>
              <a:spcAft>
                <a:spcPts val="2400"/>
              </a:spcAft>
            </a:pPr>
            <a:r>
              <a:rPr lang="en-US" sz="2800" b="1" dirty="0"/>
              <a:t>Evaporation </a:t>
            </a:r>
            <a:r>
              <a:rPr lang="en-US" sz="2800" dirty="0"/>
              <a:t>- loss of heat from changing a liquid into a gas</a:t>
            </a:r>
          </a:p>
          <a:p>
            <a:pPr>
              <a:spcAft>
                <a:spcPts val="2400"/>
              </a:spcAft>
            </a:pPr>
            <a:endParaRPr lang="en-US" sz="2800" dirty="0"/>
          </a:p>
        </p:txBody>
      </p:sp>
      <p:graphicFrame>
        <p:nvGraphicFramePr>
          <p:cNvPr id="4" name="Object 4"/>
          <p:cNvGraphicFramePr>
            <a:graphicFrameLocks noChangeAspect="1"/>
          </p:cNvGraphicFramePr>
          <p:nvPr>
            <p:extLst/>
          </p:nvPr>
        </p:nvGraphicFramePr>
        <p:xfrm>
          <a:off x="6692035" y="2133600"/>
          <a:ext cx="5259294" cy="3352800"/>
        </p:xfrm>
        <a:graphic>
          <a:graphicData uri="http://schemas.openxmlformats.org/presentationml/2006/ole">
            <mc:AlternateContent xmlns:mc="http://schemas.openxmlformats.org/markup-compatibility/2006">
              <mc:Choice xmlns:v="urn:schemas-microsoft-com:vml" Requires="v">
                <p:oleObj spid="_x0000_s1050" name="Bitmap Image" r:id="rId3" imgW="7621064" imgH="4858428" progId="Paint.Picture">
                  <p:embed/>
                </p:oleObj>
              </mc:Choice>
              <mc:Fallback>
                <p:oleObj name="Bitmap Image" r:id="rId3" imgW="7621064" imgH="4858428" progId="Paint.Picture">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035" y="2133600"/>
                        <a:ext cx="5259294" cy="3352800"/>
                      </a:xfrm>
                      <a:prstGeom prst="rect">
                        <a:avLst/>
                      </a:prstGeom>
                    </p:spPr>
                  </p:pic>
                </p:oleObj>
              </mc:Fallback>
            </mc:AlternateContent>
          </a:graphicData>
        </a:graphic>
      </p:graphicFrame>
    </p:spTree>
    <p:extLst>
      <p:ext uri="{BB962C8B-B14F-4D97-AF65-F5344CB8AC3E}">
        <p14:creationId xmlns:p14="http://schemas.microsoft.com/office/powerpoint/2010/main" val="1079227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09600" y="1353871"/>
            <a:ext cx="3460433" cy="3331845"/>
          </a:xfrm>
        </p:spPr>
        <p:txBody>
          <a:bodyPr>
            <a:normAutofit/>
          </a:bodyPr>
          <a:lstStyle/>
          <a:p>
            <a:pPr marL="0" indent="0">
              <a:buNone/>
            </a:pPr>
            <a:r>
              <a:rPr lang="en-US" sz="3200" dirty="0"/>
              <a:t>Insulation</a:t>
            </a:r>
          </a:p>
          <a:p>
            <a:pPr lvl="1"/>
            <a:r>
              <a:rPr lang="en-US" sz="3200" dirty="0"/>
              <a:t>Hair</a:t>
            </a:r>
          </a:p>
          <a:p>
            <a:pPr lvl="1"/>
            <a:r>
              <a:rPr lang="en-US" sz="3200" dirty="0"/>
              <a:t>Feathers</a:t>
            </a:r>
          </a:p>
          <a:p>
            <a:pPr lvl="1"/>
            <a:r>
              <a:rPr lang="en-US" sz="3200" dirty="0"/>
              <a:t>Fat (blubber)</a:t>
            </a:r>
          </a:p>
          <a:p>
            <a:endParaRPr lang="en-US" sz="3600" dirty="0"/>
          </a:p>
          <a:p>
            <a:endParaRPr lang="en-US" sz="3600" dirty="0"/>
          </a:p>
          <a:p>
            <a:endParaRPr lang="en-US" sz="3600" dirty="0"/>
          </a:p>
          <a:p>
            <a:pPr lvl="1"/>
            <a:endParaRPr lang="en-US" sz="3200" dirty="0"/>
          </a:p>
          <a:p>
            <a:endParaRPr lang="en-US" sz="3600" dirty="0"/>
          </a:p>
          <a:p>
            <a:endParaRPr lang="en-US" sz="3600" dirty="0"/>
          </a:p>
        </p:txBody>
      </p:sp>
      <p:pic>
        <p:nvPicPr>
          <p:cNvPr id="5" name="Picture 4"/>
          <p:cNvPicPr>
            <a:picLocks noChangeAspect="1"/>
          </p:cNvPicPr>
          <p:nvPr/>
        </p:nvPicPr>
        <p:blipFill>
          <a:blip r:embed="rId3"/>
          <a:stretch>
            <a:fillRect/>
          </a:stretch>
        </p:blipFill>
        <p:spPr>
          <a:xfrm>
            <a:off x="4572000" y="1353871"/>
            <a:ext cx="2971800" cy="2362764"/>
          </a:xfrm>
          <a:prstGeom prst="rect">
            <a:avLst/>
          </a:prstGeom>
        </p:spPr>
      </p:pic>
      <p:pic>
        <p:nvPicPr>
          <p:cNvPr id="8196" name="Picture 4" descr="http://cdn2.kidsdiscover.com/wp-content/uploads/2014/02/Goose_Bum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139" y="3953120"/>
            <a:ext cx="3843614" cy="2286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ant: An elephant seal gears up for feeding time at a Japanese Zoo, even holding his own bucket. The bulls can grow to be up to 16ft 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5767" y="1379485"/>
            <a:ext cx="3372707" cy="2361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personal.psu.edu/afr3/blogs/SIOW/goosebump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958" y="3956664"/>
            <a:ext cx="4874195" cy="228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8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399" y="1398072"/>
            <a:ext cx="3964834" cy="2990626"/>
          </a:xfrm>
        </p:spPr>
        <p:txBody>
          <a:bodyPr>
            <a:normAutofit/>
          </a:bodyPr>
          <a:lstStyle/>
          <a:p>
            <a:pPr marL="0" indent="0">
              <a:buNone/>
            </a:pPr>
            <a:r>
              <a:rPr lang="en-US" sz="3200" dirty="0"/>
              <a:t>Behavior Responses</a:t>
            </a:r>
          </a:p>
          <a:p>
            <a:pPr lvl="1"/>
            <a:r>
              <a:rPr lang="en-US" sz="3200" b="1" dirty="0"/>
              <a:t>________</a:t>
            </a:r>
          </a:p>
          <a:p>
            <a:pPr lvl="1"/>
            <a:r>
              <a:rPr lang="en-US" sz="3200" dirty="0"/>
              <a:t>Huddling</a:t>
            </a:r>
          </a:p>
          <a:p>
            <a:pPr lvl="1"/>
            <a:r>
              <a:rPr lang="en-US" sz="3200" dirty="0"/>
              <a:t>Burrowing</a:t>
            </a:r>
          </a:p>
          <a:p>
            <a:pPr lvl="1"/>
            <a:r>
              <a:rPr lang="en-US" sz="3200" dirty="0"/>
              <a:t>Hot </a:t>
            </a:r>
            <a:r>
              <a:rPr lang="en-US" sz="3200" dirty="0" err="1"/>
              <a:t>tubbin</a:t>
            </a:r>
            <a:r>
              <a:rPr lang="en-US" sz="3200" dirty="0"/>
              <a:t>’</a:t>
            </a:r>
          </a:p>
          <a:p>
            <a:pPr lvl="1"/>
            <a:endParaRPr lang="en-US" sz="2800" dirty="0"/>
          </a:p>
          <a:p>
            <a:endParaRPr lang="en-US" sz="3200" dirty="0"/>
          </a:p>
        </p:txBody>
      </p:sp>
      <p:sp>
        <p:nvSpPr>
          <p:cNvPr id="4" name="Title 1"/>
          <p:cNvSpPr>
            <a:spLocks noGrp="1"/>
          </p:cNvSpPr>
          <p:nvPr>
            <p:ph type="title"/>
          </p:nvPr>
        </p:nvSpPr>
        <p:spPr/>
        <p:txBody>
          <a:bodyPr>
            <a:normAutofit/>
          </a:bodyPr>
          <a:lstStyle/>
          <a:p>
            <a:pPr algn="ctr"/>
            <a:r>
              <a:rPr lang="en-US" sz="4400" dirty="0"/>
              <a:t>Adaptations for Thermoregulation</a:t>
            </a:r>
          </a:p>
        </p:txBody>
      </p:sp>
      <p:pic>
        <p:nvPicPr>
          <p:cNvPr id="5" name="Picture 4"/>
          <p:cNvPicPr>
            <a:picLocks noChangeAspect="1"/>
          </p:cNvPicPr>
          <p:nvPr/>
        </p:nvPicPr>
        <p:blipFill>
          <a:blip r:embed="rId2"/>
          <a:stretch>
            <a:fillRect/>
          </a:stretch>
        </p:blipFill>
        <p:spPr>
          <a:xfrm>
            <a:off x="4498233" y="1808187"/>
            <a:ext cx="3801896" cy="1970326"/>
          </a:xfrm>
          <a:prstGeom prst="rect">
            <a:avLst/>
          </a:prstGeom>
        </p:spPr>
      </p:pic>
      <p:pic>
        <p:nvPicPr>
          <p:cNvPr id="6" name="Picture 2" descr="http://anewscafe.com/wp-content/uploads/2009/05/sw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751" y="1302631"/>
            <a:ext cx="2818076" cy="2475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dn2.arkive.org/media/D4/D41E5BDF-B44D-41BA-8375-262D4B179E3A/Presentation.Large/Meerkat-resting-at-burrow-ent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06362"/>
            <a:ext cx="3327400" cy="2226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itweb.co.uk/wp-content/uploads/2013/01/Snow-Monkey-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3806362"/>
            <a:ext cx="3373324" cy="22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2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591879" y="1391201"/>
            <a:ext cx="4132521" cy="3714199"/>
          </a:xfrm>
        </p:spPr>
        <p:txBody>
          <a:bodyPr>
            <a:normAutofit/>
          </a:bodyPr>
          <a:lstStyle/>
          <a:p>
            <a:pPr marL="0" indent="0">
              <a:buNone/>
            </a:pPr>
            <a:r>
              <a:rPr lang="en-US" sz="3600" dirty="0"/>
              <a:t>Evaporative heat loss</a:t>
            </a:r>
          </a:p>
          <a:p>
            <a:pPr lvl="1"/>
            <a:r>
              <a:rPr lang="en-US" sz="3200" dirty="0"/>
              <a:t>Sweating </a:t>
            </a:r>
          </a:p>
          <a:p>
            <a:pPr lvl="1"/>
            <a:r>
              <a:rPr lang="en-US" sz="3200" dirty="0"/>
              <a:t>Panting </a:t>
            </a:r>
          </a:p>
          <a:p>
            <a:pPr lvl="1"/>
            <a:r>
              <a:rPr lang="en-US" sz="3200" dirty="0"/>
              <a:t>Defecating</a:t>
            </a:r>
          </a:p>
          <a:p>
            <a:pPr marL="0" indent="0">
              <a:buNone/>
            </a:pPr>
            <a:endParaRPr lang="en-US" sz="3600" dirty="0"/>
          </a:p>
          <a:p>
            <a:pPr marL="0" indent="0">
              <a:buNone/>
            </a:pPr>
            <a:endParaRPr lang="en-US" sz="3600" dirty="0"/>
          </a:p>
        </p:txBody>
      </p:sp>
      <p:pic>
        <p:nvPicPr>
          <p:cNvPr id="9222" name="Picture 6" descr="http://0.tqn.com/w/experts/Horses-702/2010/09/horse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109" y="1398806"/>
            <a:ext cx="287118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worthstreetvet.files.wordpress.com/2012/07/panting-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725" y="1405056"/>
            <a:ext cx="3549545" cy="23497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farm4.static.flickr.com/3240/2300869443_a4eeaee0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810000"/>
            <a:ext cx="2914778" cy="236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35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Energy Conservation</a:t>
            </a:r>
          </a:p>
        </p:txBody>
      </p:sp>
      <p:sp>
        <p:nvSpPr>
          <p:cNvPr id="3" name="Content Placeholder 2"/>
          <p:cNvSpPr>
            <a:spLocks noGrp="1"/>
          </p:cNvSpPr>
          <p:nvPr>
            <p:ph sz="quarter" idx="1"/>
          </p:nvPr>
        </p:nvSpPr>
        <p:spPr>
          <a:xfrm>
            <a:off x="481263" y="1342072"/>
            <a:ext cx="5903061" cy="4724400"/>
          </a:xfrm>
        </p:spPr>
        <p:txBody>
          <a:bodyPr>
            <a:normAutofit fontScale="92500" lnSpcReduction="10000"/>
          </a:bodyPr>
          <a:lstStyle/>
          <a:p>
            <a:r>
              <a:rPr lang="en-US" sz="3200" b="1" u="sng" dirty="0"/>
              <a:t>_________</a:t>
            </a:r>
            <a:r>
              <a:rPr lang="en-US" sz="3200" dirty="0"/>
              <a:t>: physiological state of decreased activity and metabolism</a:t>
            </a:r>
          </a:p>
          <a:p>
            <a:pPr lvl="1"/>
            <a:endParaRPr lang="en-US" sz="2800" b="1" dirty="0"/>
          </a:p>
          <a:p>
            <a:pPr lvl="1"/>
            <a:r>
              <a:rPr lang="en-US" sz="2800" b="1" dirty="0"/>
              <a:t>Hibernation</a:t>
            </a:r>
            <a:r>
              <a:rPr lang="en-US" sz="2800" dirty="0"/>
              <a:t>: long term torpor and a decreased body temperature in response to winter cold and food scarcity</a:t>
            </a:r>
          </a:p>
          <a:p>
            <a:pPr lvl="1"/>
            <a:endParaRPr lang="en-US" sz="2800" b="1" dirty="0"/>
          </a:p>
          <a:p>
            <a:pPr lvl="1"/>
            <a:r>
              <a:rPr lang="en-US" sz="2800" b="1" u="sng" dirty="0"/>
              <a:t>__________</a:t>
            </a:r>
            <a:r>
              <a:rPr lang="en-US" sz="2800" dirty="0"/>
              <a:t>: decreased metabolic rate and activity during hot summer months</a:t>
            </a:r>
          </a:p>
          <a:p>
            <a:pPr marL="0" indent="0">
              <a:buNone/>
            </a:pPr>
            <a:endParaRPr lang="en-US" sz="3200" dirty="0"/>
          </a:p>
        </p:txBody>
      </p:sp>
      <p:pic>
        <p:nvPicPr>
          <p:cNvPr id="13314" name="Picture 2" descr="http://lh3.ggpht.com/-rlo1anmxlcA/Ul_QCYR6LcI/AAAAAAAAALw/VDmBn9Ugjjk/Hibernating%25255B8%25255D.jpg?imgma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76401"/>
            <a:ext cx="2500721" cy="17505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ms.ipressroom.com.s3.amazonaws.com/166/files/20151/54ee52fbfe058b75cf94b41b_Desert-Tortoise1/Desert-Tortoise1_m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886200"/>
            <a:ext cx="3877768" cy="2180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allaboutbirds.org/guide/PHOTO/LARGE/cos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017" y="1676401"/>
            <a:ext cx="2406943" cy="175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99" y="152400"/>
            <a:ext cx="10972800" cy="990600"/>
          </a:xfrm>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23777" y="1405891"/>
            <a:ext cx="5162602" cy="4690109"/>
          </a:xfrm>
        </p:spPr>
        <p:txBody>
          <a:bodyPr>
            <a:normAutofit/>
          </a:bodyPr>
          <a:lstStyle/>
          <a:p>
            <a:r>
              <a:rPr lang="en-US" sz="2800" b="1" dirty="0"/>
              <a:t>Vasodilation</a:t>
            </a:r>
            <a:r>
              <a:rPr lang="en-US" sz="2800" dirty="0"/>
              <a:t>: the widening of superficial blood vessels</a:t>
            </a:r>
          </a:p>
          <a:p>
            <a:pPr lvl="1"/>
            <a:r>
              <a:rPr lang="en-US" sz="2400" dirty="0"/>
              <a:t>Increases heat transfer</a:t>
            </a:r>
          </a:p>
          <a:p>
            <a:endParaRPr lang="en-US" sz="2800" dirty="0"/>
          </a:p>
          <a:p>
            <a:r>
              <a:rPr lang="en-US" sz="2800" b="1" dirty="0"/>
              <a:t>Vasoconstriction</a:t>
            </a:r>
            <a:r>
              <a:rPr lang="en-US" sz="2800" dirty="0"/>
              <a:t>: </a:t>
            </a:r>
            <a:r>
              <a:rPr lang="en-US" sz="2800" b="1" dirty="0"/>
              <a:t>__________</a:t>
            </a:r>
            <a:r>
              <a:rPr lang="en-US" sz="2800" dirty="0"/>
              <a:t> the diameter of superficial blood vessels</a:t>
            </a:r>
          </a:p>
        </p:txBody>
      </p:sp>
      <p:pic>
        <p:nvPicPr>
          <p:cNvPr id="11266" name="Picture 2" descr="https://pmgbiology.files.wordpress.com/2014/05/va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622" y="1204562"/>
            <a:ext cx="5019556" cy="3562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956190" y="4917410"/>
            <a:ext cx="1150144" cy="964406"/>
          </a:xfrm>
          <a:prstGeom prst="rect">
            <a:avLst/>
          </a:prstGeom>
        </p:spPr>
      </p:pic>
      <p:pic>
        <p:nvPicPr>
          <p:cNvPr id="5" name="Picture 4"/>
          <p:cNvPicPr>
            <a:picLocks noChangeAspect="1"/>
          </p:cNvPicPr>
          <p:nvPr/>
        </p:nvPicPr>
        <p:blipFill>
          <a:blip r:embed="rId4"/>
          <a:stretch>
            <a:fillRect/>
          </a:stretch>
        </p:blipFill>
        <p:spPr>
          <a:xfrm>
            <a:off x="9482204" y="4858598"/>
            <a:ext cx="1200150" cy="1007269"/>
          </a:xfrm>
          <a:prstGeom prst="rect">
            <a:avLst/>
          </a:prstGeom>
        </p:spPr>
      </p:pic>
    </p:spTree>
    <p:extLst>
      <p:ext uri="{BB962C8B-B14F-4D97-AF65-F5344CB8AC3E}">
        <p14:creationId xmlns:p14="http://schemas.microsoft.com/office/powerpoint/2010/main" val="284415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427048" y="1267846"/>
            <a:ext cx="5821352" cy="4980553"/>
          </a:xfrm>
        </p:spPr>
        <p:txBody>
          <a:bodyPr>
            <a:noAutofit/>
          </a:bodyPr>
          <a:lstStyle/>
          <a:p>
            <a:pPr marL="0" indent="0">
              <a:buNone/>
            </a:pPr>
            <a:r>
              <a:rPr lang="en-US" sz="2800" b="1" u="sng" dirty="0"/>
              <a:t>_________________</a:t>
            </a:r>
            <a:r>
              <a:rPr lang="en-US" sz="2800" b="1" dirty="0"/>
              <a:t> heat exchange</a:t>
            </a:r>
          </a:p>
          <a:p>
            <a:pPr marL="0" indent="0">
              <a:buNone/>
            </a:pPr>
            <a:endParaRPr lang="en-US" sz="1200" dirty="0"/>
          </a:p>
          <a:p>
            <a:pPr marL="214313" indent="-214313">
              <a:buClr>
                <a:schemeClr val="accent6">
                  <a:lumMod val="75000"/>
                </a:schemeClr>
              </a:buClr>
              <a:buFont typeface="+mj-lt"/>
              <a:buAutoNum type="arabicPeriod"/>
            </a:pPr>
            <a:r>
              <a:rPr lang="en-US" dirty="0"/>
              <a:t>Warm blood in arteries from animals core comes in close contact with veins returning from extremities</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Blood in arteries remains slightly warmer than blood in veins resulting in heat transfer</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Returning blood almost as warm as arterial blood</a:t>
            </a:r>
          </a:p>
        </p:txBody>
      </p:sp>
      <p:pic>
        <p:nvPicPr>
          <p:cNvPr id="4" name="Picture 3"/>
          <p:cNvPicPr>
            <a:picLocks noChangeAspect="1"/>
          </p:cNvPicPr>
          <p:nvPr/>
        </p:nvPicPr>
        <p:blipFill>
          <a:blip r:embed="rId3"/>
          <a:stretch>
            <a:fillRect/>
          </a:stretch>
        </p:blipFill>
        <p:spPr>
          <a:xfrm>
            <a:off x="6248400" y="1524000"/>
            <a:ext cx="5677814" cy="4381638"/>
          </a:xfrm>
          <a:prstGeom prst="rect">
            <a:avLst/>
          </a:prstGeom>
        </p:spPr>
      </p:pic>
      <p:pic>
        <p:nvPicPr>
          <p:cNvPr id="5" name="Picture 4"/>
          <p:cNvPicPr>
            <a:picLocks noChangeAspect="1"/>
          </p:cNvPicPr>
          <p:nvPr/>
        </p:nvPicPr>
        <p:blipFill>
          <a:blip r:embed="rId4"/>
          <a:stretch>
            <a:fillRect/>
          </a:stretch>
        </p:blipFill>
        <p:spPr>
          <a:xfrm>
            <a:off x="8053600" y="5254480"/>
            <a:ext cx="3557153" cy="896678"/>
          </a:xfrm>
          <a:prstGeom prst="rect">
            <a:avLst/>
          </a:prstGeom>
        </p:spPr>
      </p:pic>
    </p:spTree>
    <p:extLst>
      <p:ext uri="{BB962C8B-B14F-4D97-AF65-F5344CB8AC3E}">
        <p14:creationId xmlns:p14="http://schemas.microsoft.com/office/powerpoint/2010/main" val="369365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886" y="150342"/>
            <a:ext cx="10363200" cy="990600"/>
          </a:xfrm>
        </p:spPr>
        <p:txBody>
          <a:bodyPr>
            <a:noAutofit/>
          </a:bodyPr>
          <a:lstStyle/>
          <a:p>
            <a:r>
              <a:rPr lang="en-US" sz="4400" dirty="0"/>
              <a:t>Exergonic and Endergonic Reactions</a:t>
            </a:r>
          </a:p>
        </p:txBody>
      </p:sp>
      <p:pic>
        <p:nvPicPr>
          <p:cNvPr id="4" name="Content Placeholder 3" descr="D:\Chapter_06\B_Jpeg_Images\06_Labeled_Art_and_Photos\06_04Figure-L.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10809"/>
            <a:ext cx="5946647" cy="39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609600" y="1219200"/>
            <a:ext cx="5334000"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spcAft>
                <a:spcPts val="600"/>
              </a:spcAft>
              <a:buClr>
                <a:srgbClr val="2DA2BF"/>
              </a:buClr>
              <a:buFont typeface="Wingdings 3"/>
              <a:buNone/>
            </a:pPr>
            <a:r>
              <a:rPr lang="en-US" sz="2800" b="1" dirty="0">
                <a:solidFill>
                  <a:prstClr val="black"/>
                </a:solidFill>
              </a:rPr>
              <a:t>Exergonic reactions</a:t>
            </a:r>
            <a:r>
              <a:rPr lang="en-US" sz="2800" dirty="0">
                <a:solidFill>
                  <a:prstClr val="black"/>
                </a:solidFill>
              </a:rPr>
              <a:t>: reactants contain more energy than the products</a:t>
            </a:r>
          </a:p>
          <a:p>
            <a:pPr lvl="1">
              <a:spcBef>
                <a:spcPts val="0"/>
              </a:spcBef>
              <a:buClr>
                <a:srgbClr val="DA1F28"/>
              </a:buClr>
            </a:pPr>
            <a:r>
              <a:rPr lang="en-US" sz="2400" dirty="0">
                <a:solidFill>
                  <a:srgbClr val="464646"/>
                </a:solidFill>
              </a:rPr>
              <a:t>Energy ___________</a:t>
            </a:r>
          </a:p>
          <a:p>
            <a:pPr lvl="1">
              <a:spcBef>
                <a:spcPts val="0"/>
              </a:spcBef>
              <a:buClr>
                <a:srgbClr val="DA1F28"/>
              </a:buClr>
            </a:pPr>
            <a:r>
              <a:rPr lang="en-US" sz="2400" dirty="0">
                <a:solidFill>
                  <a:srgbClr val="464646"/>
                </a:solidFill>
              </a:rPr>
              <a:t>Ex: Cellular respiration</a:t>
            </a:r>
          </a:p>
          <a:p>
            <a:pPr>
              <a:spcBef>
                <a:spcPts val="0"/>
              </a:spcBef>
              <a:spcAft>
                <a:spcPts val="600"/>
              </a:spcAft>
              <a:buClr>
                <a:srgbClr val="2DA2BF"/>
              </a:buClr>
            </a:pPr>
            <a:endParaRPr lang="en-US" sz="1800" b="1" dirty="0">
              <a:solidFill>
                <a:prstClr val="black"/>
              </a:solidFill>
            </a:endParaRPr>
          </a:p>
          <a:p>
            <a:pPr marL="0" indent="0">
              <a:spcBef>
                <a:spcPts val="0"/>
              </a:spcBef>
              <a:spcAft>
                <a:spcPts val="600"/>
              </a:spcAft>
              <a:buClr>
                <a:srgbClr val="2DA2BF"/>
              </a:buClr>
              <a:buFont typeface="Wingdings 3"/>
              <a:buNone/>
            </a:pPr>
            <a:r>
              <a:rPr lang="en-US" sz="2800" b="1" dirty="0">
                <a:solidFill>
                  <a:prstClr val="black"/>
                </a:solidFill>
              </a:rPr>
              <a:t>Endergonic reactions</a:t>
            </a:r>
            <a:r>
              <a:rPr lang="en-US" sz="2800" dirty="0">
                <a:solidFill>
                  <a:prstClr val="black"/>
                </a:solidFill>
              </a:rPr>
              <a:t>: products contain more energy than reactants</a:t>
            </a:r>
          </a:p>
          <a:p>
            <a:pPr lvl="1">
              <a:spcBef>
                <a:spcPts val="0"/>
              </a:spcBef>
              <a:buClr>
                <a:srgbClr val="DA1F28"/>
              </a:buClr>
            </a:pPr>
            <a:r>
              <a:rPr lang="en-US" sz="2400" dirty="0">
                <a:solidFill>
                  <a:srgbClr val="464646"/>
                </a:solidFill>
              </a:rPr>
              <a:t>Energy ___________</a:t>
            </a:r>
          </a:p>
          <a:p>
            <a:pPr lvl="1">
              <a:spcBef>
                <a:spcPts val="0"/>
              </a:spcBef>
              <a:buClr>
                <a:srgbClr val="DA1F28"/>
              </a:buClr>
            </a:pPr>
            <a:r>
              <a:rPr lang="en-US" sz="2400" dirty="0">
                <a:solidFill>
                  <a:srgbClr val="464646"/>
                </a:solidFill>
              </a:rPr>
              <a:t>Ex: Photosynthesis</a:t>
            </a:r>
          </a:p>
        </p:txBody>
      </p:sp>
    </p:spTree>
    <p:extLst>
      <p:ext uri="{BB962C8B-B14F-4D97-AF65-F5344CB8AC3E}">
        <p14:creationId xmlns:p14="http://schemas.microsoft.com/office/powerpoint/2010/main" val="475038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972800" cy="990600"/>
          </a:xfrm>
        </p:spPr>
        <p:txBody>
          <a:bodyPr>
            <a:normAutofit/>
          </a:bodyPr>
          <a:lstStyle/>
          <a:p>
            <a:pPr algn="ctr"/>
            <a:r>
              <a:rPr lang="en-US" sz="4400" dirty="0"/>
              <a:t>Negative Feedback Loops</a:t>
            </a:r>
          </a:p>
        </p:txBody>
      </p:sp>
      <p:pic>
        <p:nvPicPr>
          <p:cNvPr id="4" name="Picture 3"/>
          <p:cNvPicPr>
            <a:picLocks noChangeAspect="1"/>
          </p:cNvPicPr>
          <p:nvPr/>
        </p:nvPicPr>
        <p:blipFill>
          <a:blip r:embed="rId3"/>
          <a:stretch>
            <a:fillRect/>
          </a:stretch>
        </p:blipFill>
        <p:spPr>
          <a:xfrm>
            <a:off x="3581400" y="1371600"/>
            <a:ext cx="5289234" cy="4824422"/>
          </a:xfrm>
          <a:prstGeom prst="rect">
            <a:avLst/>
          </a:prstGeom>
        </p:spPr>
      </p:pic>
    </p:spTree>
    <p:extLst>
      <p:ext uri="{BB962C8B-B14F-4D97-AF65-F5344CB8AC3E}">
        <p14:creationId xmlns:p14="http://schemas.microsoft.com/office/powerpoint/2010/main" val="575472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201400" cy="990600"/>
          </a:xfrm>
        </p:spPr>
        <p:txBody>
          <a:bodyPr>
            <a:noAutofit/>
          </a:bodyPr>
          <a:lstStyle/>
          <a:p>
            <a:pPr algn="ctr"/>
            <a:r>
              <a:rPr lang="en-US" sz="4000" dirty="0"/>
              <a:t>Trade-offs of Thermoregulatory Strategy</a:t>
            </a:r>
          </a:p>
        </p:txBody>
      </p:sp>
      <p:pic>
        <p:nvPicPr>
          <p:cNvPr id="11266" name="Picture 2" descr="http://crossroadsfitnessnyc.files.wordpress.com/2012/06/giant_bur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390" y="1369768"/>
            <a:ext cx="2785461"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7756" y="1711397"/>
            <a:ext cx="914400" cy="1323439"/>
          </a:xfrm>
          <a:prstGeom prst="rect">
            <a:avLst/>
          </a:prstGeom>
          <a:noFill/>
        </p:spPr>
        <p:txBody>
          <a:bodyPr wrap="square" rtlCol="0">
            <a:spAutoFit/>
          </a:bodyPr>
          <a:lstStyle/>
          <a:p>
            <a:r>
              <a:rPr lang="en-US" sz="8000" dirty="0"/>
              <a:t>=</a:t>
            </a:r>
          </a:p>
        </p:txBody>
      </p:sp>
      <p:pic>
        <p:nvPicPr>
          <p:cNvPr id="11268" name="Picture 4" descr="http://www.kentsport.org/graphics/ath_s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1369769"/>
            <a:ext cx="2514600" cy="23939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coolcosmos.ipac.caltech.edu/image_galleries/ir_zoo/images/lizard_c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59" y="3990438"/>
            <a:ext cx="34671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backwaterreptiles.com/images/chameleons/flapneck-chameleon-for-s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0" y="3990438"/>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07756" y="4099101"/>
            <a:ext cx="914400" cy="1323439"/>
          </a:xfrm>
          <a:prstGeom prst="rect">
            <a:avLst/>
          </a:prstGeom>
          <a:noFill/>
        </p:spPr>
        <p:txBody>
          <a:bodyPr wrap="square" rtlCol="0">
            <a:spAutoFit/>
          </a:bodyPr>
          <a:lstStyle/>
          <a:p>
            <a:r>
              <a:rPr lang="en-US" sz="8000" dirty="0"/>
              <a:t>=</a:t>
            </a:r>
          </a:p>
        </p:txBody>
      </p:sp>
    </p:spTree>
    <p:extLst>
      <p:ext uri="{BB962C8B-B14F-4D97-AF65-F5344CB8AC3E}">
        <p14:creationId xmlns:p14="http://schemas.microsoft.com/office/powerpoint/2010/main" val="386297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gapanalysis.usgs.gov/species/files/2012/03/Birds_Richness.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11149"/>
            <a:ext cx="5562600" cy="41878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noAutofit/>
          </a:bodyPr>
          <a:lstStyle/>
          <a:p>
            <a:pPr algn="ctr"/>
            <a:r>
              <a:rPr lang="en-US" sz="4000" dirty="0"/>
              <a:t>Trade-offs of Thermoregulatory Strategy</a:t>
            </a:r>
          </a:p>
        </p:txBody>
      </p:sp>
      <p:pic>
        <p:nvPicPr>
          <p:cNvPr id="2" name="Picture 1"/>
          <p:cNvPicPr>
            <a:picLocks noChangeAspect="1"/>
          </p:cNvPicPr>
          <p:nvPr/>
        </p:nvPicPr>
        <p:blipFill>
          <a:blip r:embed="rId4"/>
          <a:stretch>
            <a:fillRect/>
          </a:stretch>
        </p:blipFill>
        <p:spPr>
          <a:xfrm>
            <a:off x="381000" y="1686507"/>
            <a:ext cx="5462865" cy="4005402"/>
          </a:xfrm>
          <a:prstGeom prst="rect">
            <a:avLst/>
          </a:prstGeom>
        </p:spPr>
      </p:pic>
    </p:spTree>
    <p:extLst>
      <p:ext uri="{BB962C8B-B14F-4D97-AF65-F5344CB8AC3E}">
        <p14:creationId xmlns:p14="http://schemas.microsoft.com/office/powerpoint/2010/main" val="2437582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Trade-offs of Thermoregulatory Strategy</a:t>
            </a:r>
          </a:p>
        </p:txBody>
      </p:sp>
      <p:sp>
        <p:nvSpPr>
          <p:cNvPr id="3" name="Content Placeholder 2"/>
          <p:cNvSpPr>
            <a:spLocks noGrp="1"/>
          </p:cNvSpPr>
          <p:nvPr>
            <p:ph sz="quarter" idx="1"/>
          </p:nvPr>
        </p:nvSpPr>
        <p:spPr>
          <a:xfrm>
            <a:off x="609600" y="1295400"/>
            <a:ext cx="5105400" cy="4861560"/>
          </a:xfrm>
        </p:spPr>
        <p:txBody>
          <a:bodyPr/>
          <a:lstStyle/>
          <a:p>
            <a:pPr marL="0" indent="0">
              <a:buNone/>
            </a:pPr>
            <a:r>
              <a:rPr lang="en-US" dirty="0"/>
              <a:t>Smaller endotherms have a greater surface area to volume ratio </a:t>
            </a:r>
          </a:p>
          <a:p>
            <a:r>
              <a:rPr lang="en-US" dirty="0"/>
              <a:t>Lose heat to the environment</a:t>
            </a:r>
          </a:p>
          <a:p>
            <a:r>
              <a:rPr lang="en-US" dirty="0"/>
              <a:t>Must consume more energy to maintain a constant body temperature</a:t>
            </a:r>
          </a:p>
        </p:txBody>
      </p:sp>
      <p:pic>
        <p:nvPicPr>
          <p:cNvPr id="5122" name="Picture 2" descr="http://www.bio.miami.edu/tom/courses/protected/ECK/CH16/figure-16-07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95400"/>
            <a:ext cx="4495800" cy="503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5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lgn="ctr"/>
            <a:r>
              <a:rPr lang="en-US" sz="4400" dirty="0"/>
              <a:t>Animal</a:t>
            </a:r>
            <a:r>
              <a:rPr lang="en-US" dirty="0"/>
              <a:t> </a:t>
            </a:r>
            <a:r>
              <a:rPr lang="en-US" sz="4400" dirty="0"/>
              <a:t>Diets</a:t>
            </a:r>
            <a:endParaRPr lang="en-US" dirty="0"/>
          </a:p>
        </p:txBody>
      </p:sp>
      <p:pic>
        <p:nvPicPr>
          <p:cNvPr id="36874" name="Picture 10" descr="41-00-AnimalsEatingCollag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629400" y="1828801"/>
            <a:ext cx="5225843" cy="3506816"/>
          </a:xfrm>
        </p:spPr>
      </p:pic>
      <p:sp>
        <p:nvSpPr>
          <p:cNvPr id="36867" name="Rectangle 3"/>
          <p:cNvSpPr>
            <a:spLocks noGrp="1" noChangeArrowheads="1"/>
          </p:cNvSpPr>
          <p:nvPr>
            <p:ph type="body" sz="half" idx="4294967295"/>
          </p:nvPr>
        </p:nvSpPr>
        <p:spPr>
          <a:xfrm>
            <a:off x="533400" y="1295400"/>
            <a:ext cx="5715000" cy="4953000"/>
          </a:xfrm>
        </p:spPr>
        <p:txBody>
          <a:bodyPr>
            <a:normAutofit/>
          </a:bodyPr>
          <a:lstStyle/>
          <a:p>
            <a:pPr marL="0" indent="0">
              <a:buNone/>
            </a:pPr>
            <a:r>
              <a:rPr lang="en-US" sz="2800" dirty="0"/>
              <a:t>All animals are heterotrophic:</a:t>
            </a:r>
          </a:p>
          <a:p>
            <a:pPr lvl="1"/>
            <a:r>
              <a:rPr lang="en-US" sz="2400" dirty="0"/>
              <a:t>Herbivores</a:t>
            </a:r>
          </a:p>
          <a:p>
            <a:pPr lvl="1"/>
            <a:r>
              <a:rPr lang="en-US" sz="2400" dirty="0"/>
              <a:t>Carnivores</a:t>
            </a:r>
          </a:p>
          <a:p>
            <a:pPr lvl="1"/>
            <a:r>
              <a:rPr lang="en-US" sz="2400" dirty="0"/>
              <a:t>Omnivores </a:t>
            </a:r>
          </a:p>
          <a:p>
            <a:pPr lvl="1"/>
            <a:r>
              <a:rPr lang="en-US" sz="2400" dirty="0"/>
              <a:t>Insectivores</a:t>
            </a:r>
          </a:p>
          <a:p>
            <a:pPr marL="0" indent="0">
              <a:buNone/>
            </a:pPr>
            <a:endParaRPr lang="en-US" sz="1400" dirty="0"/>
          </a:p>
          <a:p>
            <a:pPr marL="0" indent="0">
              <a:buNone/>
            </a:pPr>
            <a:r>
              <a:rPr lang="en-US" sz="2800" dirty="0"/>
              <a:t>Three nutritional needs:</a:t>
            </a:r>
          </a:p>
          <a:p>
            <a:r>
              <a:rPr lang="en-US" sz="2400" b="1" dirty="0"/>
              <a:t>_______________</a:t>
            </a:r>
            <a:r>
              <a:rPr lang="en-US" sz="2400" dirty="0"/>
              <a:t> for cellular processes</a:t>
            </a:r>
          </a:p>
          <a:p>
            <a:r>
              <a:rPr lang="en-US" sz="2400" dirty="0"/>
              <a:t>Organic building blocks for macromolecules</a:t>
            </a:r>
          </a:p>
          <a:p>
            <a:r>
              <a:rPr lang="en-US" sz="2400" dirty="0"/>
              <a:t>Acquisition of </a:t>
            </a:r>
            <a:r>
              <a:rPr lang="en-US" sz="2400" b="1" dirty="0"/>
              <a:t>_________________</a:t>
            </a:r>
          </a:p>
          <a:p>
            <a:pPr marL="0" indent="0">
              <a:buNone/>
            </a:pPr>
            <a:endParaRPr lang="en-US" sz="2000" dirty="0"/>
          </a:p>
          <a:p>
            <a:pPr marL="0" indent="0">
              <a:buNone/>
            </a:pPr>
            <a:endParaRPr lang="en-US" sz="3200" dirty="0"/>
          </a:p>
          <a:p>
            <a:pPr marL="0" indent="0">
              <a:buNone/>
            </a:pPr>
            <a:endParaRPr lang="en-US" sz="3200" dirty="0"/>
          </a:p>
          <a:p>
            <a:pPr marL="205740" lvl="1" indent="0">
              <a:buNone/>
            </a:pPr>
            <a:endParaRPr lang="en-US" sz="2800" dirty="0"/>
          </a:p>
        </p:txBody>
      </p:sp>
    </p:spTree>
    <p:extLst>
      <p:ext uri="{BB962C8B-B14F-4D97-AF65-F5344CB8AC3E}">
        <p14:creationId xmlns:p14="http://schemas.microsoft.com/office/powerpoint/2010/main" val="377568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a:t>Digestive System</a:t>
            </a:r>
          </a:p>
        </p:txBody>
      </p:sp>
      <p:sp>
        <p:nvSpPr>
          <p:cNvPr id="5" name="Content Placeholder 4"/>
          <p:cNvSpPr>
            <a:spLocks noGrp="1"/>
          </p:cNvSpPr>
          <p:nvPr>
            <p:ph sz="quarter" idx="1"/>
          </p:nvPr>
        </p:nvSpPr>
        <p:spPr>
          <a:xfrm>
            <a:off x="838200" y="1219200"/>
            <a:ext cx="5715000" cy="5181600"/>
          </a:xfrm>
        </p:spPr>
        <p:txBody>
          <a:bodyPr>
            <a:normAutofit lnSpcReduction="10000"/>
          </a:bodyPr>
          <a:lstStyle/>
          <a:p>
            <a:pPr marL="0" indent="0">
              <a:buNone/>
            </a:pPr>
            <a:r>
              <a:rPr lang="en-US" sz="2800" dirty="0"/>
              <a:t>Digestive tract</a:t>
            </a:r>
          </a:p>
          <a:p>
            <a:pPr lvl="1"/>
            <a:r>
              <a:rPr lang="en-US" sz="2400" dirty="0"/>
              <a:t>Breakdown food and absorb macro and micronutrients</a:t>
            </a:r>
          </a:p>
          <a:p>
            <a:pPr lvl="2"/>
            <a:endParaRPr lang="en-US" sz="2400" dirty="0"/>
          </a:p>
          <a:p>
            <a:pPr>
              <a:defRPr/>
            </a:pPr>
            <a:r>
              <a:rPr lang="en-US" sz="2800" dirty="0"/>
              <a:t>Mouth</a:t>
            </a:r>
          </a:p>
          <a:p>
            <a:pPr>
              <a:defRPr/>
            </a:pPr>
            <a:r>
              <a:rPr lang="en-US" sz="2800" dirty="0"/>
              <a:t>Pharynx</a:t>
            </a:r>
          </a:p>
          <a:p>
            <a:pPr>
              <a:defRPr/>
            </a:pPr>
            <a:r>
              <a:rPr lang="en-US" sz="2800" dirty="0"/>
              <a:t>Esophagus</a:t>
            </a:r>
          </a:p>
          <a:p>
            <a:pPr>
              <a:defRPr/>
            </a:pPr>
            <a:r>
              <a:rPr lang="en-US" sz="2800" dirty="0"/>
              <a:t>Stomach</a:t>
            </a:r>
          </a:p>
          <a:p>
            <a:pPr>
              <a:defRPr/>
            </a:pPr>
            <a:r>
              <a:rPr lang="en-US" sz="2800" dirty="0"/>
              <a:t>Small Intestine</a:t>
            </a:r>
          </a:p>
          <a:p>
            <a:pPr>
              <a:defRPr/>
            </a:pPr>
            <a:r>
              <a:rPr lang="en-US" sz="2800" dirty="0"/>
              <a:t>Large Intestine</a:t>
            </a:r>
          </a:p>
          <a:p>
            <a:pPr>
              <a:defRPr/>
            </a:pPr>
            <a:r>
              <a:rPr lang="en-US" sz="2800" dirty="0"/>
              <a:t>Rectum</a:t>
            </a:r>
          </a:p>
          <a:p>
            <a:pPr marL="0" indent="0">
              <a:buNone/>
            </a:pPr>
            <a:endParaRPr lang="en-US" sz="2800" dirty="0"/>
          </a:p>
          <a:p>
            <a:endParaRPr lang="en-US" sz="2800" dirty="0"/>
          </a:p>
          <a:p>
            <a:endParaRPr lang="en-US" sz="2800" dirty="0"/>
          </a:p>
        </p:txBody>
      </p:sp>
      <p:sp>
        <p:nvSpPr>
          <p:cNvPr id="6" name="Rectangle 4"/>
          <p:cNvSpPr txBox="1">
            <a:spLocks noChangeArrowheads="1"/>
          </p:cNvSpPr>
          <p:nvPr/>
        </p:nvSpPr>
        <p:spPr>
          <a:xfrm>
            <a:off x="6324600" y="1752600"/>
            <a:ext cx="3962400" cy="411480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endParaRPr lang="en-US" dirty="0"/>
          </a:p>
        </p:txBody>
      </p:sp>
      <p:pic>
        <p:nvPicPr>
          <p:cNvPr id="7" name="Picture 6" descr="31_01Figure-L.jpg"/>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483732"/>
            <a:ext cx="4213668" cy="46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868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Digestive System</a:t>
            </a:r>
          </a:p>
        </p:txBody>
      </p:sp>
      <p:pic>
        <p:nvPicPr>
          <p:cNvPr id="4" name="Picture 3" descr="31_01Figure-L.jpg"/>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6339" y="1676400"/>
            <a:ext cx="3836061" cy="42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615462" y="2279105"/>
          <a:ext cx="6629400" cy="3650480"/>
        </p:xfrm>
        <a:graphic>
          <a:graphicData uri="http://schemas.openxmlformats.org/drawingml/2006/table">
            <a:tbl>
              <a:tblPr firstRow="1" bandRow="1">
                <a:tableStyleId>{5C22544A-7EE6-4342-B048-85BDC9FD1C3A}</a:tableStyleId>
              </a:tblPr>
              <a:tblGrid>
                <a:gridCol w="1325880">
                  <a:extLst>
                    <a:ext uri="{9D8B030D-6E8A-4147-A177-3AD203B41FA5}">
                      <a16:colId xmlns:a16="http://schemas.microsoft.com/office/drawing/2014/main" val="20000"/>
                    </a:ext>
                  </a:extLst>
                </a:gridCol>
                <a:gridCol w="1325880">
                  <a:extLst>
                    <a:ext uri="{9D8B030D-6E8A-4147-A177-3AD203B41FA5}">
                      <a16:colId xmlns:a16="http://schemas.microsoft.com/office/drawing/2014/main" val="20001"/>
                    </a:ext>
                  </a:extLst>
                </a:gridCol>
                <a:gridCol w="1325880">
                  <a:extLst>
                    <a:ext uri="{9D8B030D-6E8A-4147-A177-3AD203B41FA5}">
                      <a16:colId xmlns:a16="http://schemas.microsoft.com/office/drawing/2014/main" val="20002"/>
                    </a:ext>
                  </a:extLst>
                </a:gridCol>
                <a:gridCol w="1325880">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tblGrid>
              <a:tr h="829679">
                <a:tc>
                  <a:txBody>
                    <a:bodyPr/>
                    <a:lstStyle/>
                    <a:p>
                      <a:pPr algn="ctr"/>
                      <a:endParaRPr lang="en-US" sz="1800" dirty="0"/>
                    </a:p>
                  </a:txBody>
                  <a:tcPr marL="68580" marR="68580" marT="34290" marB="34290"/>
                </a:tc>
                <a:tc>
                  <a:txBody>
                    <a:bodyPr/>
                    <a:lstStyle/>
                    <a:p>
                      <a:pPr algn="ctr"/>
                      <a:r>
                        <a:rPr lang="en-US" sz="2400" dirty="0"/>
                        <a:t>Carbs</a:t>
                      </a:r>
                    </a:p>
                  </a:txBody>
                  <a:tcPr marL="68580" marR="68580" marT="34290" marB="34290"/>
                </a:tc>
                <a:tc>
                  <a:txBody>
                    <a:bodyPr/>
                    <a:lstStyle/>
                    <a:p>
                      <a:pPr algn="ctr"/>
                      <a:r>
                        <a:rPr lang="en-US" sz="2400" dirty="0"/>
                        <a:t>Protein</a:t>
                      </a:r>
                    </a:p>
                  </a:txBody>
                  <a:tcPr marL="68580" marR="68580" marT="34290" marB="34290"/>
                </a:tc>
                <a:tc>
                  <a:txBody>
                    <a:bodyPr/>
                    <a:lstStyle/>
                    <a:p>
                      <a:pPr algn="ctr"/>
                      <a:r>
                        <a:rPr lang="en-US" sz="2400" dirty="0"/>
                        <a:t>Nucleic</a:t>
                      </a:r>
                      <a:r>
                        <a:rPr lang="en-US" sz="2400" baseline="0" dirty="0"/>
                        <a:t> acids</a:t>
                      </a:r>
                      <a:endParaRPr lang="en-US" sz="2400" dirty="0"/>
                    </a:p>
                  </a:txBody>
                  <a:tcPr marL="68580" marR="68580" marT="34290" marB="34290"/>
                </a:tc>
                <a:tc>
                  <a:txBody>
                    <a:bodyPr/>
                    <a:lstStyle/>
                    <a:p>
                      <a:pPr algn="ctr"/>
                      <a:r>
                        <a:rPr lang="en-US" sz="2400" dirty="0"/>
                        <a:t>Fats</a:t>
                      </a:r>
                    </a:p>
                  </a:txBody>
                  <a:tcPr marL="68580" marR="68580" marT="34290" marB="34290"/>
                </a:tc>
                <a:extLst>
                  <a:ext uri="{0D108BD9-81ED-4DB2-BD59-A6C34878D82A}">
                    <a16:rowId xmlns:a16="http://schemas.microsoft.com/office/drawing/2014/main" val="10000"/>
                  </a:ext>
                </a:extLst>
              </a:tr>
              <a:tr h="940267">
                <a:tc>
                  <a:txBody>
                    <a:bodyPr/>
                    <a:lstStyle/>
                    <a:p>
                      <a:pPr algn="ctr"/>
                      <a:r>
                        <a:rPr lang="en-US" sz="2400" dirty="0"/>
                        <a:t>Mouth</a:t>
                      </a:r>
                    </a:p>
                  </a:txBody>
                  <a:tcPr marL="68580" marR="68580" marT="34290" marB="34290" anchor="ctr"/>
                </a:tc>
                <a:tc>
                  <a:txBody>
                    <a:bodyPr/>
                    <a:lstStyle/>
                    <a:p>
                      <a:pPr algn="ctr"/>
                      <a:r>
                        <a:rPr lang="en-US" sz="2400" dirty="0"/>
                        <a:t>Initial</a:t>
                      </a:r>
                    </a:p>
                  </a:txBody>
                  <a:tcPr marL="68580" marR="68580" marT="34290" marB="34290" anchor="ctr"/>
                </a:tc>
                <a:tc>
                  <a:txBody>
                    <a:bodyPr/>
                    <a:lstStyle/>
                    <a:p>
                      <a:pPr algn="ct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2400" dirty="0"/>
                        <a:t>Initial</a:t>
                      </a:r>
                    </a:p>
                  </a:txBody>
                  <a:tcPr marL="68580" marR="68580" marT="34290" marB="34290" anchor="ctr"/>
                </a:tc>
                <a:extLst>
                  <a:ext uri="{0D108BD9-81ED-4DB2-BD59-A6C34878D82A}">
                    <a16:rowId xmlns:a16="http://schemas.microsoft.com/office/drawing/2014/main" val="10001"/>
                  </a:ext>
                </a:extLst>
              </a:tr>
              <a:tr h="940267">
                <a:tc>
                  <a:txBody>
                    <a:bodyPr/>
                    <a:lstStyle/>
                    <a:p>
                      <a:pPr algn="ctr"/>
                      <a:r>
                        <a:rPr lang="en-US" sz="2400" dirty="0"/>
                        <a:t>Stomach</a:t>
                      </a:r>
                    </a:p>
                  </a:txBody>
                  <a:tcPr marL="68580" marR="68580" marT="34290" marB="34290" anchor="ctr"/>
                </a:tc>
                <a:tc>
                  <a:txBody>
                    <a:bodyPr/>
                    <a:lstStyle/>
                    <a:p>
                      <a:pPr algn="ctr"/>
                      <a:endParaRPr lang="en-US" sz="2400" dirty="0"/>
                    </a:p>
                  </a:txBody>
                  <a:tcPr marL="68580" marR="68580" marT="34290" marB="34290" anchor="ctr"/>
                </a:tc>
                <a:tc>
                  <a:txBody>
                    <a:bodyPr/>
                    <a:lstStyle/>
                    <a:p>
                      <a:pPr algn="ctr"/>
                      <a:r>
                        <a:rPr lang="en-US" sz="2400" dirty="0"/>
                        <a:t>Initial</a:t>
                      </a:r>
                    </a:p>
                  </a:txBody>
                  <a:tcPr marL="68580" marR="68580" marT="34290" marB="34290" anchor="ctr"/>
                </a:tc>
                <a:tc>
                  <a:txBody>
                    <a:bodyPr/>
                    <a:lstStyle/>
                    <a:p>
                      <a:pPr algn="ctr"/>
                      <a:endParaRPr lang="en-US" sz="2400" dirty="0"/>
                    </a:p>
                  </a:txBody>
                  <a:tcPr marL="68580" marR="68580" marT="34290" marB="34290" anchor="ctr"/>
                </a:tc>
                <a:tc>
                  <a:txBody>
                    <a:bodyPr/>
                    <a:lstStyle/>
                    <a:p>
                      <a:pPr algn="ctr"/>
                      <a:endParaRPr lang="en-US" sz="2400" dirty="0"/>
                    </a:p>
                  </a:txBody>
                  <a:tcPr marL="68580" marR="68580" marT="34290" marB="34290" anchor="ctr"/>
                </a:tc>
                <a:extLst>
                  <a:ext uri="{0D108BD9-81ED-4DB2-BD59-A6C34878D82A}">
                    <a16:rowId xmlns:a16="http://schemas.microsoft.com/office/drawing/2014/main" val="10002"/>
                  </a:ext>
                </a:extLst>
              </a:tr>
              <a:tr h="940267">
                <a:tc>
                  <a:txBody>
                    <a:bodyPr/>
                    <a:lstStyle/>
                    <a:p>
                      <a:pPr algn="ctr"/>
                      <a:r>
                        <a:rPr lang="en-US" sz="2400" dirty="0"/>
                        <a:t>Small</a:t>
                      </a:r>
                      <a:r>
                        <a:rPr lang="en-US" sz="2400" baseline="0" dirty="0"/>
                        <a:t> intestine</a:t>
                      </a:r>
                    </a:p>
                  </a:txBody>
                  <a:tcPr marL="68580" marR="68580" marT="34290" marB="34290" anchor="ctr"/>
                </a:tc>
                <a:tc>
                  <a:txBody>
                    <a:bodyPr/>
                    <a:lstStyle/>
                    <a:p>
                      <a:pPr algn="ctr"/>
                      <a:r>
                        <a:rPr lang="en-US" sz="2400" dirty="0"/>
                        <a:t>Main</a:t>
                      </a:r>
                    </a:p>
                  </a:txBody>
                  <a:tcPr marL="68580" marR="68580" marT="34290" marB="34290" anchor="ctr"/>
                </a:tc>
                <a:tc>
                  <a:txBody>
                    <a:bodyPr/>
                    <a:lstStyle/>
                    <a:p>
                      <a:pPr algn="ctr"/>
                      <a:r>
                        <a:rPr lang="en-US" sz="2400" dirty="0"/>
                        <a:t>Main</a:t>
                      </a:r>
                    </a:p>
                  </a:txBody>
                  <a:tcPr marL="68580" marR="68580" marT="34290" marB="34290" anchor="ctr"/>
                </a:tc>
                <a:tc>
                  <a:txBody>
                    <a:bodyPr/>
                    <a:lstStyle/>
                    <a:p>
                      <a:pPr algn="ctr"/>
                      <a:r>
                        <a:rPr lang="en-US" sz="2400" dirty="0"/>
                        <a:t>Initial</a:t>
                      </a:r>
                    </a:p>
                    <a:p>
                      <a:pPr algn="ctr"/>
                      <a:r>
                        <a:rPr lang="en-US" sz="2400" dirty="0"/>
                        <a:t>Main</a:t>
                      </a:r>
                    </a:p>
                  </a:txBody>
                  <a:tcPr marL="68580" marR="68580" marT="34290" marB="34290" anchor="ctr"/>
                </a:tc>
                <a:tc>
                  <a:txBody>
                    <a:bodyPr/>
                    <a:lstStyle/>
                    <a:p>
                      <a:pPr algn="ctr"/>
                      <a:r>
                        <a:rPr lang="en-US" sz="2400" dirty="0"/>
                        <a:t>Main</a:t>
                      </a:r>
                    </a:p>
                  </a:txBody>
                  <a:tcPr marL="68580" marR="68580" marT="34290" marB="34290" anchor="ctr"/>
                </a:tc>
                <a:extLst>
                  <a:ext uri="{0D108BD9-81ED-4DB2-BD59-A6C34878D82A}">
                    <a16:rowId xmlns:a16="http://schemas.microsoft.com/office/drawing/2014/main" val="10003"/>
                  </a:ext>
                </a:extLst>
              </a:tr>
            </a:tbl>
          </a:graphicData>
        </a:graphic>
      </p:graphicFrame>
      <p:sp>
        <p:nvSpPr>
          <p:cNvPr id="7" name="TextBox 6"/>
          <p:cNvSpPr txBox="1"/>
          <p:nvPr/>
        </p:nvSpPr>
        <p:spPr>
          <a:xfrm>
            <a:off x="1339362" y="1676400"/>
            <a:ext cx="5181600" cy="523220"/>
          </a:xfrm>
          <a:prstGeom prst="rect">
            <a:avLst/>
          </a:prstGeom>
          <a:noFill/>
        </p:spPr>
        <p:txBody>
          <a:bodyPr wrap="square" rtlCol="0">
            <a:spAutoFit/>
          </a:bodyPr>
          <a:lstStyle/>
          <a:p>
            <a:pPr algn="ctr"/>
            <a:r>
              <a:rPr lang="en-US" sz="2800" dirty="0"/>
              <a:t>Site of Macromolecule Digestion</a:t>
            </a:r>
          </a:p>
        </p:txBody>
      </p:sp>
    </p:spTree>
    <p:extLst>
      <p:ext uri="{BB962C8B-B14F-4D97-AF65-F5344CB8AC3E}">
        <p14:creationId xmlns:p14="http://schemas.microsoft.com/office/powerpoint/2010/main" val="394929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cnx.org/content/m46511/latest/2408_Salivary_Glands.jpg"/>
          <p:cNvPicPr>
            <a:picLocks noChangeAspect="1" noChangeArrowheads="1"/>
          </p:cNvPicPr>
          <p:nvPr/>
        </p:nvPicPr>
        <p:blipFill>
          <a:blip r:embed="rId3" cstate="print"/>
          <a:srcRect/>
          <a:stretch>
            <a:fillRect/>
          </a:stretch>
        </p:blipFill>
        <p:spPr bwMode="auto">
          <a:xfrm>
            <a:off x="6324600" y="1500158"/>
            <a:ext cx="4895850" cy="4528243"/>
          </a:xfrm>
          <a:prstGeom prst="rect">
            <a:avLst/>
          </a:prstGeom>
          <a:noFill/>
        </p:spPr>
      </p:pic>
      <p:sp>
        <p:nvSpPr>
          <p:cNvPr id="2" name="Title 1"/>
          <p:cNvSpPr>
            <a:spLocks noGrp="1"/>
          </p:cNvSpPr>
          <p:nvPr>
            <p:ph type="title"/>
          </p:nvPr>
        </p:nvSpPr>
        <p:spPr/>
        <p:txBody>
          <a:bodyPr>
            <a:normAutofit/>
          </a:bodyPr>
          <a:lstStyle/>
          <a:p>
            <a:pPr algn="ctr"/>
            <a:r>
              <a:rPr lang="en-US" sz="4400" dirty="0"/>
              <a:t>The Mouth</a:t>
            </a:r>
          </a:p>
        </p:txBody>
      </p:sp>
      <p:sp>
        <p:nvSpPr>
          <p:cNvPr id="3" name="Content Placeholder 2"/>
          <p:cNvSpPr>
            <a:spLocks noGrp="1"/>
          </p:cNvSpPr>
          <p:nvPr>
            <p:ph sz="quarter" idx="1"/>
          </p:nvPr>
        </p:nvSpPr>
        <p:spPr>
          <a:xfrm>
            <a:off x="609600" y="1371600"/>
            <a:ext cx="6248400" cy="4785360"/>
          </a:xfrm>
        </p:spPr>
        <p:txBody>
          <a:bodyPr>
            <a:normAutofit/>
          </a:bodyPr>
          <a:lstStyle/>
          <a:p>
            <a:r>
              <a:rPr lang="en-US" sz="3200" dirty="0"/>
              <a:t>Mechanical breakdown of food</a:t>
            </a:r>
          </a:p>
          <a:p>
            <a:pPr marL="0" indent="0">
              <a:buNone/>
            </a:pPr>
            <a:endParaRPr lang="en-US" sz="3200" dirty="0"/>
          </a:p>
          <a:p>
            <a:r>
              <a:rPr lang="en-US" sz="3200" dirty="0"/>
              <a:t>Release digestive enzymes</a:t>
            </a:r>
          </a:p>
          <a:p>
            <a:pPr lvl="1"/>
            <a:r>
              <a:rPr lang="en-US" sz="2800" dirty="0"/>
              <a:t>Salivary </a:t>
            </a:r>
            <a:r>
              <a:rPr lang="en-US" sz="2800" b="1" dirty="0"/>
              <a:t>_________</a:t>
            </a:r>
          </a:p>
          <a:p>
            <a:pPr lvl="2"/>
            <a:r>
              <a:rPr lang="en-US" sz="2400" dirty="0"/>
              <a:t>Sugar breakdown</a:t>
            </a:r>
          </a:p>
          <a:p>
            <a:pPr lvl="1"/>
            <a:r>
              <a:rPr lang="en-US" sz="2800" dirty="0"/>
              <a:t>Lingual lipase</a:t>
            </a:r>
          </a:p>
          <a:p>
            <a:pPr lvl="2"/>
            <a:r>
              <a:rPr lang="en-US" sz="2400" dirty="0"/>
              <a:t>Lipid breakdown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Move It Along</a:t>
            </a:r>
          </a:p>
        </p:txBody>
      </p:sp>
      <p:sp>
        <p:nvSpPr>
          <p:cNvPr id="3" name="Content Placeholder 2"/>
          <p:cNvSpPr>
            <a:spLocks noGrp="1"/>
          </p:cNvSpPr>
          <p:nvPr>
            <p:ph sz="quarter" idx="1"/>
          </p:nvPr>
        </p:nvSpPr>
        <p:spPr>
          <a:xfrm>
            <a:off x="457200" y="1295400"/>
            <a:ext cx="4191000" cy="4937760"/>
          </a:xfrm>
        </p:spPr>
        <p:txBody>
          <a:bodyPr>
            <a:normAutofit/>
          </a:bodyPr>
          <a:lstStyle/>
          <a:p>
            <a:pPr marL="0" indent="0">
              <a:buNone/>
            </a:pPr>
            <a:r>
              <a:rPr lang="en-US" sz="2800" b="1" u="sng" dirty="0"/>
              <a:t>_____________</a:t>
            </a:r>
            <a:r>
              <a:rPr lang="en-US" sz="2800" dirty="0"/>
              <a:t>: waves of muscle contractions that pushes food through digestive tract</a:t>
            </a:r>
          </a:p>
          <a:p>
            <a:pPr marL="0" indent="0">
              <a:buNone/>
            </a:pPr>
            <a:endParaRPr lang="en-US" sz="2800" dirty="0"/>
          </a:p>
          <a:p>
            <a:pPr marL="0" indent="0">
              <a:buNone/>
            </a:pPr>
            <a:r>
              <a:rPr lang="en-US" sz="2800" b="1" dirty="0"/>
              <a:t>Epiglottis:</a:t>
            </a:r>
            <a:r>
              <a:rPr lang="en-US" sz="2800" dirty="0"/>
              <a:t> flap of cartilage that covers the trachea when swallowing</a:t>
            </a:r>
          </a:p>
        </p:txBody>
      </p:sp>
      <p:pic>
        <p:nvPicPr>
          <p:cNvPr id="4" name="Picture 1" descr="31_03Figure-L.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4876800" y="1611936"/>
            <a:ext cx="7088191" cy="462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291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Stomach</a:t>
            </a:r>
          </a:p>
        </p:txBody>
      </p:sp>
      <p:sp>
        <p:nvSpPr>
          <p:cNvPr id="3" name="Content Placeholder 2"/>
          <p:cNvSpPr>
            <a:spLocks noGrp="1"/>
          </p:cNvSpPr>
          <p:nvPr>
            <p:ph sz="quarter" idx="1"/>
          </p:nvPr>
        </p:nvSpPr>
        <p:spPr>
          <a:xfrm>
            <a:off x="381000" y="1219200"/>
            <a:ext cx="6388768" cy="5029200"/>
          </a:xfrm>
        </p:spPr>
        <p:txBody>
          <a:bodyPr>
            <a:normAutofit lnSpcReduction="10000"/>
          </a:bodyPr>
          <a:lstStyle/>
          <a:p>
            <a:r>
              <a:rPr lang="en-US" sz="2800" dirty="0"/>
              <a:t>Continues mechanical breakdown</a:t>
            </a:r>
          </a:p>
          <a:p>
            <a:endParaRPr lang="en-US" sz="2000" dirty="0"/>
          </a:p>
          <a:p>
            <a:r>
              <a:rPr lang="en-US" sz="2800" dirty="0"/>
              <a:t>Gastric juice</a:t>
            </a:r>
          </a:p>
          <a:p>
            <a:pPr lvl="1"/>
            <a:r>
              <a:rPr lang="en-US" sz="2400" dirty="0" err="1"/>
              <a:t>HCl</a:t>
            </a:r>
            <a:r>
              <a:rPr lang="en-US" sz="2400" dirty="0"/>
              <a:t> + pepsin</a:t>
            </a:r>
          </a:p>
          <a:p>
            <a:pPr lvl="2"/>
            <a:r>
              <a:rPr lang="en-US" sz="2400" b="1" dirty="0"/>
              <a:t>Pepsin</a:t>
            </a:r>
            <a:r>
              <a:rPr lang="en-US" sz="2400" dirty="0"/>
              <a:t>: enzyme that breaks down _________</a:t>
            </a:r>
          </a:p>
          <a:p>
            <a:pPr lvl="2"/>
            <a:r>
              <a:rPr lang="en-US" sz="2400" dirty="0"/>
              <a:t>Acidity (pH=2) helps break down proteins and also kills bacteria</a:t>
            </a:r>
          </a:p>
          <a:p>
            <a:pPr lvl="1"/>
            <a:r>
              <a:rPr lang="en-US" sz="2400" b="1" u="sng" dirty="0"/>
              <a:t>_________</a:t>
            </a:r>
            <a:r>
              <a:rPr lang="en-US" sz="2400" dirty="0"/>
              <a:t>: mixture of food and gastric juices</a:t>
            </a:r>
          </a:p>
          <a:p>
            <a:endParaRPr lang="en-US" sz="2000" dirty="0"/>
          </a:p>
          <a:p>
            <a:r>
              <a:rPr lang="en-US" sz="2800" dirty="0"/>
              <a:t>Food storage</a:t>
            </a:r>
          </a:p>
          <a:p>
            <a:pPr lvl="1"/>
            <a:r>
              <a:rPr lang="en-US" sz="2400" dirty="0"/>
              <a:t>Expanding folds known as </a:t>
            </a:r>
            <a:r>
              <a:rPr lang="en-US" sz="2400" dirty="0" err="1"/>
              <a:t>rugae</a:t>
            </a:r>
            <a:endParaRPr lang="en-US" sz="2400" dirty="0"/>
          </a:p>
        </p:txBody>
      </p:sp>
      <p:pic>
        <p:nvPicPr>
          <p:cNvPr id="4" name="Picture 1" descr="31_04Figure-L.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7239000" y="1300822"/>
            <a:ext cx="3886200" cy="477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38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0" y="1752600"/>
            <a:ext cx="5824537" cy="4082548"/>
          </a:xfrm>
          <a:prstGeom prst="rect">
            <a:avLst/>
          </a:prstGeom>
        </p:spPr>
      </p:pic>
      <p:sp>
        <p:nvSpPr>
          <p:cNvPr id="5" name="Title 1"/>
          <p:cNvSpPr>
            <a:spLocks noGrp="1"/>
          </p:cNvSpPr>
          <p:nvPr>
            <p:ph type="title"/>
          </p:nvPr>
        </p:nvSpPr>
        <p:spPr/>
        <p:txBody>
          <a:bodyPr>
            <a:noAutofit/>
          </a:bodyPr>
          <a:lstStyle/>
          <a:p>
            <a:pPr algn="ctr"/>
            <a:r>
              <a:rPr lang="en-US" sz="4400" dirty="0"/>
              <a:t>Exergonic and Endergonic Reactions</a:t>
            </a:r>
          </a:p>
        </p:txBody>
      </p:sp>
      <p:sp>
        <p:nvSpPr>
          <p:cNvPr id="2" name="Content Placeholder 1"/>
          <p:cNvSpPr>
            <a:spLocks noGrp="1"/>
          </p:cNvSpPr>
          <p:nvPr>
            <p:ph sz="quarter" idx="1"/>
          </p:nvPr>
        </p:nvSpPr>
        <p:spPr>
          <a:xfrm>
            <a:off x="381000" y="1676400"/>
            <a:ext cx="5638800" cy="4480560"/>
          </a:xfrm>
        </p:spPr>
        <p:txBody>
          <a:bodyPr>
            <a:normAutofit lnSpcReduction="10000"/>
          </a:bodyPr>
          <a:lstStyle/>
          <a:p>
            <a:pPr marL="0" indent="0">
              <a:buNone/>
            </a:pPr>
            <a:r>
              <a:rPr lang="en-US" sz="2800" b="1" dirty="0"/>
              <a:t>Cellular respiration</a:t>
            </a:r>
            <a:r>
              <a:rPr lang="en-US" sz="2800" dirty="0"/>
              <a:t>: process by which all living things extract energy stored in the _____________ of molecules and use it to fuel cellular processes.</a:t>
            </a:r>
          </a:p>
          <a:p>
            <a:pPr marL="0" indent="0">
              <a:buNone/>
            </a:pPr>
            <a:endParaRPr lang="en-US" sz="2800" dirty="0"/>
          </a:p>
          <a:p>
            <a:pPr marL="0" indent="0">
              <a:buNone/>
            </a:pPr>
            <a:r>
              <a:rPr lang="en-US" sz="2800" b="1" dirty="0"/>
              <a:t>Photosynthesis: </a:t>
            </a:r>
            <a:r>
              <a:rPr lang="en-US" sz="2800" dirty="0"/>
              <a:t>conversion of solar energy to chemical energy</a:t>
            </a:r>
          </a:p>
          <a:p>
            <a:pPr marL="0" indent="0">
              <a:buNone/>
            </a:pPr>
            <a:endParaRPr lang="en-US" sz="2800" dirty="0"/>
          </a:p>
          <a:p>
            <a:pPr marL="0" indent="0">
              <a:buNone/>
            </a:pPr>
            <a:r>
              <a:rPr lang="en-US" sz="2800" dirty="0"/>
              <a:t> </a:t>
            </a:r>
          </a:p>
        </p:txBody>
      </p:sp>
    </p:spTree>
    <p:extLst>
      <p:ext uri="{BB962C8B-B14F-4D97-AF65-F5344CB8AC3E}">
        <p14:creationId xmlns:p14="http://schemas.microsoft.com/office/powerpoint/2010/main" val="343939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Small Intestine</a:t>
            </a:r>
          </a:p>
        </p:txBody>
      </p:sp>
      <p:sp>
        <p:nvSpPr>
          <p:cNvPr id="3" name="Content Placeholder 2"/>
          <p:cNvSpPr>
            <a:spLocks noGrp="1"/>
          </p:cNvSpPr>
          <p:nvPr>
            <p:ph sz="quarter" idx="1"/>
          </p:nvPr>
        </p:nvSpPr>
        <p:spPr>
          <a:xfrm>
            <a:off x="579474" y="1295400"/>
            <a:ext cx="5287926" cy="5105400"/>
          </a:xfrm>
        </p:spPr>
        <p:txBody>
          <a:bodyPr>
            <a:normAutofit lnSpcReduction="10000"/>
          </a:bodyPr>
          <a:lstStyle/>
          <a:p>
            <a:r>
              <a:rPr lang="en-US" sz="2800" dirty="0"/>
              <a:t>6m long!</a:t>
            </a:r>
          </a:p>
          <a:p>
            <a:pPr lvl="1"/>
            <a:r>
              <a:rPr lang="en-US" sz="2400" dirty="0"/>
              <a:t>Smaller diameter than large intestine</a:t>
            </a:r>
          </a:p>
          <a:p>
            <a:r>
              <a:rPr lang="en-US" sz="2800" dirty="0"/>
              <a:t>80% of nutrients absorbed </a:t>
            </a:r>
          </a:p>
          <a:p>
            <a:r>
              <a:rPr lang="en-US" sz="2800" b="1" dirty="0"/>
              <a:t>____________</a:t>
            </a:r>
          </a:p>
          <a:p>
            <a:pPr lvl="1"/>
            <a:r>
              <a:rPr lang="en-US" sz="2400" dirty="0"/>
              <a:t>Receives secretions from                      digestive glands</a:t>
            </a:r>
          </a:p>
          <a:p>
            <a:pPr lvl="2"/>
            <a:r>
              <a:rPr lang="en-US" sz="2400" dirty="0"/>
              <a:t>Liver</a:t>
            </a:r>
          </a:p>
          <a:p>
            <a:pPr lvl="2"/>
            <a:r>
              <a:rPr lang="en-US" sz="2400" dirty="0"/>
              <a:t>Pancreas</a:t>
            </a:r>
          </a:p>
          <a:p>
            <a:pPr lvl="2"/>
            <a:r>
              <a:rPr lang="en-US" sz="2400" dirty="0"/>
              <a:t>Gallbladder</a:t>
            </a:r>
          </a:p>
          <a:p>
            <a:r>
              <a:rPr lang="en-US" sz="2800" dirty="0"/>
              <a:t>Jejunum</a:t>
            </a:r>
          </a:p>
          <a:p>
            <a:pPr lvl="1"/>
            <a:r>
              <a:rPr lang="en-US" sz="2400" dirty="0"/>
              <a:t>Absorption</a:t>
            </a:r>
          </a:p>
          <a:p>
            <a:r>
              <a:rPr lang="en-US" sz="2800" dirty="0" err="1"/>
              <a:t>lleum</a:t>
            </a:r>
            <a:endParaRPr lang="en-US" sz="2800" dirty="0"/>
          </a:p>
          <a:p>
            <a:endParaRPr lang="en-US" sz="2800" dirty="0"/>
          </a:p>
        </p:txBody>
      </p:sp>
      <p:pic>
        <p:nvPicPr>
          <p:cNvPr id="4" name="Picture 1" descr="31_05Figure-L.jpg"/>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5715000" y="1752600"/>
            <a:ext cx="5996306" cy="432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453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382000" cy="914400"/>
          </a:xfrm>
        </p:spPr>
        <p:txBody>
          <a:bodyPr>
            <a:noAutofit/>
          </a:bodyPr>
          <a:lstStyle/>
          <a:p>
            <a:pPr algn="ctr"/>
            <a:r>
              <a:rPr lang="en-US" sz="4400" dirty="0"/>
              <a:t>Digestive Glands</a:t>
            </a:r>
          </a:p>
        </p:txBody>
      </p:sp>
      <p:sp>
        <p:nvSpPr>
          <p:cNvPr id="8" name="Content Placeholder 7"/>
          <p:cNvSpPr>
            <a:spLocks noGrp="1"/>
          </p:cNvSpPr>
          <p:nvPr>
            <p:ph sz="quarter" idx="2"/>
          </p:nvPr>
        </p:nvSpPr>
        <p:spPr>
          <a:xfrm>
            <a:off x="533400" y="1219200"/>
            <a:ext cx="4343400" cy="5105400"/>
          </a:xfrm>
          <a:solidFill>
            <a:schemeClr val="bg1"/>
          </a:solidFill>
        </p:spPr>
        <p:txBody>
          <a:bodyPr>
            <a:normAutofit lnSpcReduction="10000"/>
          </a:bodyPr>
          <a:lstStyle/>
          <a:p>
            <a:r>
              <a:rPr lang="en-US" sz="2800" dirty="0"/>
              <a:t>Pancreas</a:t>
            </a:r>
          </a:p>
          <a:p>
            <a:pPr lvl="1"/>
            <a:r>
              <a:rPr lang="en-US" sz="2400" dirty="0"/>
              <a:t>Produces insulin</a:t>
            </a:r>
          </a:p>
          <a:p>
            <a:pPr lvl="1"/>
            <a:r>
              <a:rPr lang="en-US" sz="2400" dirty="0"/>
              <a:t>Secretes enzymes and buffers</a:t>
            </a:r>
          </a:p>
          <a:p>
            <a:pPr lvl="2"/>
            <a:r>
              <a:rPr lang="en-US" sz="2400" dirty="0"/>
              <a:t>Increase pH</a:t>
            </a:r>
          </a:p>
          <a:p>
            <a:r>
              <a:rPr lang="en-US" sz="2800" dirty="0"/>
              <a:t>Liver</a:t>
            </a:r>
          </a:p>
          <a:p>
            <a:pPr lvl="1"/>
            <a:r>
              <a:rPr lang="en-US" sz="2400" b="1" u="sng" dirty="0"/>
              <a:t>________________</a:t>
            </a:r>
          </a:p>
          <a:p>
            <a:pPr lvl="2"/>
            <a:r>
              <a:rPr lang="en-US" sz="2400" dirty="0"/>
              <a:t>Fat digestion</a:t>
            </a:r>
          </a:p>
          <a:p>
            <a:pPr lvl="1"/>
            <a:r>
              <a:rPr lang="en-US" sz="2400" dirty="0"/>
              <a:t>Regulates nutrients</a:t>
            </a:r>
          </a:p>
          <a:p>
            <a:pPr lvl="1"/>
            <a:r>
              <a:rPr lang="en-US" sz="2400" dirty="0"/>
              <a:t>Receives toxins</a:t>
            </a:r>
          </a:p>
          <a:p>
            <a:r>
              <a:rPr lang="en-US" sz="2800" dirty="0"/>
              <a:t>Gallbladder</a:t>
            </a:r>
          </a:p>
          <a:p>
            <a:pPr lvl="1"/>
            <a:r>
              <a:rPr lang="en-US" sz="2400" dirty="0"/>
              <a:t>Stores bile</a:t>
            </a:r>
          </a:p>
          <a:p>
            <a:pPr lvl="1"/>
            <a:endParaRPr lang="en-US" sz="2400" dirty="0"/>
          </a:p>
        </p:txBody>
      </p:sp>
      <p:pic>
        <p:nvPicPr>
          <p:cNvPr id="3" name="Picture 2">
            <a:extLst>
              <a:ext uri="{FF2B5EF4-FFF2-40B4-BE49-F238E27FC236}">
                <a16:creationId xmlns:a16="http://schemas.microsoft.com/office/drawing/2014/main" id="{6396B879-C648-41E5-807A-E547217405E7}"/>
              </a:ext>
            </a:extLst>
          </p:cNvPr>
          <p:cNvPicPr>
            <a:picLocks noChangeAspect="1"/>
          </p:cNvPicPr>
          <p:nvPr/>
        </p:nvPicPr>
        <p:blipFill>
          <a:blip r:embed="rId3"/>
          <a:stretch>
            <a:fillRect/>
          </a:stretch>
        </p:blipFill>
        <p:spPr>
          <a:xfrm>
            <a:off x="5924698" y="1178169"/>
            <a:ext cx="5276702" cy="5128062"/>
          </a:xfrm>
          <a:prstGeom prst="rect">
            <a:avLst/>
          </a:prstGeom>
        </p:spPr>
      </p:pic>
    </p:spTree>
    <p:extLst>
      <p:ext uri="{BB962C8B-B14F-4D97-AF65-F5344CB8AC3E}">
        <p14:creationId xmlns:p14="http://schemas.microsoft.com/office/powerpoint/2010/main" val="3435990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Absorption in the Small Intestine</a:t>
            </a:r>
          </a:p>
        </p:txBody>
      </p:sp>
      <p:sp>
        <p:nvSpPr>
          <p:cNvPr id="3" name="Content Placeholder 2"/>
          <p:cNvSpPr>
            <a:spLocks noGrp="1"/>
          </p:cNvSpPr>
          <p:nvPr>
            <p:ph sz="quarter" idx="1"/>
          </p:nvPr>
        </p:nvSpPr>
        <p:spPr>
          <a:xfrm>
            <a:off x="304800" y="1295400"/>
            <a:ext cx="4267200" cy="4800600"/>
          </a:xfrm>
        </p:spPr>
        <p:txBody>
          <a:bodyPr>
            <a:noAutofit/>
          </a:bodyPr>
          <a:lstStyle/>
          <a:p>
            <a:r>
              <a:rPr lang="en-US" sz="2400" dirty="0"/>
              <a:t>Intestinal folds, villi and microvilli increase surface area</a:t>
            </a:r>
          </a:p>
          <a:p>
            <a:pPr lvl="1">
              <a:spcAft>
                <a:spcPts val="1800"/>
              </a:spcAft>
            </a:pPr>
            <a:r>
              <a:rPr lang="en-US" sz="1800" dirty="0"/>
              <a:t>200-300m</a:t>
            </a:r>
            <a:r>
              <a:rPr lang="en-US" sz="1800" baseline="30000" dirty="0"/>
              <a:t>2</a:t>
            </a:r>
            <a:endParaRPr lang="en-US" sz="1050" dirty="0"/>
          </a:p>
          <a:p>
            <a:pPr>
              <a:spcAft>
                <a:spcPts val="1800"/>
              </a:spcAft>
            </a:pPr>
            <a:r>
              <a:rPr lang="en-US" sz="2400" dirty="0"/>
              <a:t>Monosaccharides, amino acids and monoglycerides absorbed through epithelial cells villi</a:t>
            </a:r>
          </a:p>
          <a:p>
            <a:pPr>
              <a:spcAft>
                <a:spcPts val="1800"/>
              </a:spcAft>
            </a:pPr>
            <a:r>
              <a:rPr lang="en-US" sz="2400" b="1" dirty="0"/>
              <a:t>________________  </a:t>
            </a:r>
            <a:r>
              <a:rPr lang="en-US" sz="2400" dirty="0"/>
              <a:t>carries blood with nutrients to liver</a:t>
            </a:r>
          </a:p>
          <a:p>
            <a:pPr>
              <a:spcAft>
                <a:spcPts val="1800"/>
              </a:spcAft>
            </a:pPr>
            <a:r>
              <a:rPr lang="en-US" sz="2400" dirty="0"/>
              <a:t>Lipids transported through </a:t>
            </a:r>
            <a:r>
              <a:rPr lang="en-US" sz="2400" u="sng" dirty="0"/>
              <a:t>lymphatic</a:t>
            </a:r>
            <a:r>
              <a:rPr lang="en-US" sz="2400" dirty="0"/>
              <a:t> system bypassing the liver</a:t>
            </a:r>
          </a:p>
          <a:p>
            <a:pPr>
              <a:spcAft>
                <a:spcPts val="1200"/>
              </a:spcAft>
            </a:pPr>
            <a:endParaRPr lang="en-US" sz="1050" dirty="0"/>
          </a:p>
        </p:txBody>
      </p:sp>
      <p:pic>
        <p:nvPicPr>
          <p:cNvPr id="4" name="Picture 3"/>
          <p:cNvPicPr>
            <a:picLocks noChangeAspect="1"/>
          </p:cNvPicPr>
          <p:nvPr/>
        </p:nvPicPr>
        <p:blipFill>
          <a:blip r:embed="rId3"/>
          <a:stretch>
            <a:fillRect/>
          </a:stretch>
        </p:blipFill>
        <p:spPr>
          <a:xfrm>
            <a:off x="4520609" y="1676400"/>
            <a:ext cx="7409711" cy="4267200"/>
          </a:xfrm>
          <a:prstGeom prst="rect">
            <a:avLst/>
          </a:prstGeom>
        </p:spPr>
      </p:pic>
    </p:spTree>
    <p:extLst>
      <p:ext uri="{BB962C8B-B14F-4D97-AF65-F5344CB8AC3E}">
        <p14:creationId xmlns:p14="http://schemas.microsoft.com/office/powerpoint/2010/main" val="371851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a:t>Absorption in the Large Intestine</a:t>
            </a:r>
          </a:p>
        </p:txBody>
      </p:sp>
      <p:sp>
        <p:nvSpPr>
          <p:cNvPr id="5" name="Content Placeholder 4"/>
          <p:cNvSpPr>
            <a:spLocks noGrp="1"/>
          </p:cNvSpPr>
          <p:nvPr>
            <p:ph sz="quarter" idx="1"/>
          </p:nvPr>
        </p:nvSpPr>
        <p:spPr>
          <a:xfrm>
            <a:off x="609600" y="1219200"/>
            <a:ext cx="4876800" cy="5076328"/>
          </a:xfrm>
        </p:spPr>
        <p:txBody>
          <a:bodyPr>
            <a:normAutofit lnSpcReduction="10000"/>
          </a:bodyPr>
          <a:lstStyle/>
          <a:p>
            <a:r>
              <a:rPr lang="en-US" sz="2800" dirty="0"/>
              <a:t>Large intestine includes colon, cecum and rectum.</a:t>
            </a:r>
          </a:p>
          <a:p>
            <a:pPr lvl="1"/>
            <a:r>
              <a:rPr lang="en-US" sz="2400" dirty="0"/>
              <a:t>Absorbs water </a:t>
            </a:r>
          </a:p>
          <a:p>
            <a:pPr lvl="1"/>
            <a:r>
              <a:rPr lang="en-US" sz="2400" dirty="0"/>
              <a:t>Forms feces</a:t>
            </a:r>
          </a:p>
          <a:p>
            <a:pPr marL="0" indent="0">
              <a:buNone/>
            </a:pPr>
            <a:endParaRPr lang="en-US" sz="2800" dirty="0"/>
          </a:p>
          <a:p>
            <a:pPr marL="274320" lvl="1">
              <a:spcBef>
                <a:spcPts val="600"/>
              </a:spcBef>
              <a:buClr>
                <a:schemeClr val="accent1"/>
              </a:buClr>
            </a:pPr>
            <a:r>
              <a:rPr lang="en-US" sz="2800" b="1" dirty="0">
                <a:solidFill>
                  <a:schemeClr val="tx1"/>
                </a:solidFill>
              </a:rPr>
              <a:t>Cecum</a:t>
            </a:r>
            <a:r>
              <a:rPr lang="en-US" sz="2800" dirty="0">
                <a:solidFill>
                  <a:schemeClr val="tx1"/>
                </a:solidFill>
              </a:rPr>
              <a:t>: </a:t>
            </a:r>
            <a:r>
              <a:rPr lang="en-US" sz="2800" b="1" dirty="0">
                <a:solidFill>
                  <a:schemeClr val="tx1"/>
                </a:solidFill>
              </a:rPr>
              <a:t>_________</a:t>
            </a:r>
            <a:r>
              <a:rPr lang="en-US" sz="2800" dirty="0">
                <a:solidFill>
                  <a:schemeClr val="tx1"/>
                </a:solidFill>
              </a:rPr>
              <a:t> of plant material</a:t>
            </a:r>
          </a:p>
          <a:p>
            <a:pPr marL="548640" lvl="2">
              <a:spcBef>
                <a:spcPts val="600"/>
              </a:spcBef>
              <a:buClr>
                <a:schemeClr val="accent1"/>
              </a:buClr>
            </a:pPr>
            <a:r>
              <a:rPr lang="en-US" sz="2400" dirty="0">
                <a:solidFill>
                  <a:schemeClr val="tx2"/>
                </a:solidFill>
              </a:rPr>
              <a:t>Function insignificant in humans</a:t>
            </a:r>
          </a:p>
          <a:p>
            <a:pPr marL="274320" lvl="1">
              <a:spcBef>
                <a:spcPts val="600"/>
              </a:spcBef>
              <a:buClr>
                <a:schemeClr val="accent1"/>
              </a:buClr>
            </a:pPr>
            <a:endParaRPr lang="en-US" sz="2800" b="1" dirty="0">
              <a:solidFill>
                <a:schemeClr val="tx1"/>
              </a:solidFill>
            </a:endParaRPr>
          </a:p>
          <a:p>
            <a:pPr marL="274320" lvl="1">
              <a:spcBef>
                <a:spcPts val="600"/>
              </a:spcBef>
              <a:buClr>
                <a:schemeClr val="accent1"/>
              </a:buClr>
            </a:pPr>
            <a:r>
              <a:rPr lang="en-US" sz="2800" b="1" u="sng" dirty="0">
                <a:solidFill>
                  <a:schemeClr val="tx1"/>
                </a:solidFill>
              </a:rPr>
              <a:t>____________</a:t>
            </a:r>
            <a:r>
              <a:rPr lang="en-US" sz="2800" dirty="0">
                <a:solidFill>
                  <a:schemeClr val="tx1"/>
                </a:solidFill>
              </a:rPr>
              <a:t>: minor role in immunity, may store “good” bacteria</a:t>
            </a:r>
            <a:endParaRPr lang="en-US" sz="2400" dirty="0"/>
          </a:p>
          <a:p>
            <a:pPr marL="274320" lvl="1" indent="0">
              <a:buNone/>
            </a:pPr>
            <a:endParaRPr lang="en-US" sz="2400" dirty="0"/>
          </a:p>
          <a:p>
            <a:pPr marL="274320" lvl="1" indent="0">
              <a:buNone/>
            </a:pPr>
            <a:endParaRPr lang="en-US" sz="2400" dirty="0"/>
          </a:p>
          <a:p>
            <a:pPr marL="274320" lvl="1" indent="0">
              <a:buNone/>
            </a:pPr>
            <a:endParaRPr lang="en-US" sz="2400" dirty="0"/>
          </a:p>
          <a:p>
            <a:pPr marL="274320" lvl="1" indent="0">
              <a:buNone/>
            </a:pPr>
            <a:endParaRPr lang="en-US" sz="2400" dirty="0"/>
          </a:p>
        </p:txBody>
      </p:sp>
      <p:pic>
        <p:nvPicPr>
          <p:cNvPr id="6" name="Picture 1" descr="31_07Figure-L.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5486400" y="1371600"/>
            <a:ext cx="6540795" cy="492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626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8613"/>
            <a:ext cx="11684000" cy="914400"/>
          </a:xfrm>
        </p:spPr>
        <p:txBody>
          <a:bodyPr>
            <a:noAutofit/>
          </a:bodyPr>
          <a:lstStyle/>
          <a:p>
            <a:pPr algn="ctr"/>
            <a:r>
              <a:rPr lang="en-US" sz="4000" dirty="0"/>
              <a:t>Digestive Tracts of Carnivores and Herbivores</a:t>
            </a:r>
          </a:p>
        </p:txBody>
      </p:sp>
      <p:sp>
        <p:nvSpPr>
          <p:cNvPr id="7" name="Text Placeholder 6"/>
          <p:cNvSpPr>
            <a:spLocks noGrp="1"/>
          </p:cNvSpPr>
          <p:nvPr>
            <p:ph type="body" idx="1"/>
          </p:nvPr>
        </p:nvSpPr>
        <p:spPr>
          <a:xfrm>
            <a:off x="609601" y="1285875"/>
            <a:ext cx="2921000" cy="441325"/>
          </a:xfrm>
        </p:spPr>
        <p:txBody>
          <a:bodyPr/>
          <a:lstStyle/>
          <a:p>
            <a:pPr algn="ctr"/>
            <a:r>
              <a:rPr lang="en-US" sz="2800" dirty="0"/>
              <a:t>Carnivores</a:t>
            </a:r>
          </a:p>
        </p:txBody>
      </p:sp>
      <p:sp>
        <p:nvSpPr>
          <p:cNvPr id="9" name="Text Placeholder 8"/>
          <p:cNvSpPr>
            <a:spLocks noGrp="1"/>
          </p:cNvSpPr>
          <p:nvPr>
            <p:ph type="body" sz="half" idx="3"/>
          </p:nvPr>
        </p:nvSpPr>
        <p:spPr>
          <a:xfrm>
            <a:off x="8432799" y="1295400"/>
            <a:ext cx="3153836" cy="431800"/>
          </a:xfrm>
        </p:spPr>
        <p:txBody>
          <a:bodyPr>
            <a:noAutofit/>
          </a:bodyPr>
          <a:lstStyle/>
          <a:p>
            <a:pPr algn="ctr"/>
            <a:r>
              <a:rPr lang="en-US" sz="2800" dirty="0"/>
              <a:t>Herbivores</a:t>
            </a:r>
          </a:p>
        </p:txBody>
      </p:sp>
      <p:sp>
        <p:nvSpPr>
          <p:cNvPr id="8" name="Content Placeholder 7"/>
          <p:cNvSpPr>
            <a:spLocks noGrp="1"/>
          </p:cNvSpPr>
          <p:nvPr>
            <p:ph sz="quarter" idx="2"/>
          </p:nvPr>
        </p:nvSpPr>
        <p:spPr>
          <a:xfrm>
            <a:off x="510640" y="1727200"/>
            <a:ext cx="3211128" cy="4445000"/>
          </a:xfrm>
        </p:spPr>
        <p:txBody>
          <a:bodyPr>
            <a:normAutofit/>
          </a:bodyPr>
          <a:lstStyle/>
          <a:p>
            <a:r>
              <a:rPr lang="en-US" sz="2400" dirty="0"/>
              <a:t>Large, expandable </a:t>
            </a:r>
            <a:r>
              <a:rPr lang="en-US" sz="2400" b="1" dirty="0"/>
              <a:t>___________</a:t>
            </a:r>
          </a:p>
          <a:p>
            <a:r>
              <a:rPr lang="en-US" sz="2400" b="1" dirty="0"/>
              <a:t>_____</a:t>
            </a:r>
            <a:r>
              <a:rPr lang="en-US" sz="2400" dirty="0"/>
              <a:t> digestive tract</a:t>
            </a:r>
          </a:p>
          <a:p>
            <a:endParaRPr lang="en-US" sz="2400" dirty="0"/>
          </a:p>
        </p:txBody>
      </p:sp>
      <p:sp>
        <p:nvSpPr>
          <p:cNvPr id="10" name="Content Placeholder 9"/>
          <p:cNvSpPr>
            <a:spLocks noGrp="1"/>
          </p:cNvSpPr>
          <p:nvPr>
            <p:ph sz="quarter" idx="4"/>
          </p:nvPr>
        </p:nvSpPr>
        <p:spPr>
          <a:xfrm>
            <a:off x="8432798" y="1779587"/>
            <a:ext cx="3395025" cy="4392613"/>
          </a:xfrm>
        </p:spPr>
        <p:txBody>
          <a:bodyPr>
            <a:normAutofit/>
          </a:bodyPr>
          <a:lstStyle/>
          <a:p>
            <a:r>
              <a:rPr lang="en-US" sz="2400" dirty="0"/>
              <a:t>Large _______ with symbiotic bacteria break down plant material</a:t>
            </a:r>
          </a:p>
          <a:p>
            <a:r>
              <a:rPr lang="en-US" sz="2400" b="1" dirty="0"/>
              <a:t>_____</a:t>
            </a:r>
            <a:r>
              <a:rPr lang="en-US" sz="2400" dirty="0"/>
              <a:t> digestive tract</a:t>
            </a:r>
          </a:p>
          <a:p>
            <a:endParaRPr lang="en-US" sz="2400" dirty="0"/>
          </a:p>
        </p:txBody>
      </p:sp>
      <p:pic>
        <p:nvPicPr>
          <p:cNvPr id="4" name="Picture 3"/>
          <p:cNvPicPr>
            <a:picLocks noChangeAspect="1"/>
          </p:cNvPicPr>
          <p:nvPr/>
        </p:nvPicPr>
        <p:blipFill>
          <a:blip r:embed="rId2"/>
          <a:stretch>
            <a:fillRect/>
          </a:stretch>
        </p:blipFill>
        <p:spPr>
          <a:xfrm>
            <a:off x="3600450" y="1266825"/>
            <a:ext cx="4686300" cy="4905375"/>
          </a:xfrm>
          <a:prstGeom prst="rect">
            <a:avLst/>
          </a:prstGeom>
        </p:spPr>
      </p:pic>
    </p:spTree>
    <p:extLst>
      <p:ext uri="{BB962C8B-B14F-4D97-AF65-F5344CB8AC3E}">
        <p14:creationId xmlns:p14="http://schemas.microsoft.com/office/powerpoint/2010/main" val="90272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Digestion in Ungulates</a:t>
            </a:r>
          </a:p>
        </p:txBody>
      </p:sp>
      <p:sp>
        <p:nvSpPr>
          <p:cNvPr id="7" name="Text Placeholder 6"/>
          <p:cNvSpPr>
            <a:spLocks noGrp="1"/>
          </p:cNvSpPr>
          <p:nvPr>
            <p:ph type="body" idx="1"/>
          </p:nvPr>
        </p:nvSpPr>
        <p:spPr>
          <a:xfrm>
            <a:off x="607483" y="1179615"/>
            <a:ext cx="5386917" cy="447922"/>
          </a:xfrm>
        </p:spPr>
        <p:txBody>
          <a:bodyPr/>
          <a:lstStyle/>
          <a:p>
            <a:pPr algn="ctr"/>
            <a:r>
              <a:rPr lang="en-US" dirty="0">
                <a:solidFill>
                  <a:schemeClr val="accent1">
                    <a:lumMod val="75000"/>
                  </a:schemeClr>
                </a:solidFill>
              </a:rPr>
              <a:t>Ruminants</a:t>
            </a:r>
          </a:p>
        </p:txBody>
      </p:sp>
      <p:sp>
        <p:nvSpPr>
          <p:cNvPr id="9" name="Text Placeholder 8"/>
          <p:cNvSpPr>
            <a:spLocks noGrp="1"/>
          </p:cNvSpPr>
          <p:nvPr>
            <p:ph type="body" sz="half" idx="3"/>
          </p:nvPr>
        </p:nvSpPr>
        <p:spPr>
          <a:xfrm>
            <a:off x="6197602" y="1188525"/>
            <a:ext cx="5389033" cy="450273"/>
          </a:xfrm>
        </p:spPr>
        <p:txBody>
          <a:bodyPr>
            <a:normAutofit lnSpcReduction="10000"/>
          </a:bodyPr>
          <a:lstStyle/>
          <a:p>
            <a:pPr algn="ctr"/>
            <a:r>
              <a:rPr lang="en-US" dirty="0">
                <a:solidFill>
                  <a:schemeClr val="accent1">
                    <a:lumMod val="75000"/>
                  </a:schemeClr>
                </a:solidFill>
              </a:rPr>
              <a:t>Hindgut Fermenters</a:t>
            </a:r>
          </a:p>
        </p:txBody>
      </p:sp>
      <p:sp>
        <p:nvSpPr>
          <p:cNvPr id="8" name="Content Placeholder 7"/>
          <p:cNvSpPr>
            <a:spLocks noGrp="1"/>
          </p:cNvSpPr>
          <p:nvPr>
            <p:ph sz="quarter" idx="2"/>
          </p:nvPr>
        </p:nvSpPr>
        <p:spPr>
          <a:xfrm>
            <a:off x="609600" y="1543793"/>
            <a:ext cx="5384800" cy="4628408"/>
          </a:xfrm>
        </p:spPr>
        <p:txBody>
          <a:bodyPr>
            <a:normAutofit/>
          </a:bodyPr>
          <a:lstStyle/>
          <a:p>
            <a:pPr>
              <a:lnSpc>
                <a:spcPct val="90000"/>
              </a:lnSpc>
              <a:spcBef>
                <a:spcPts val="300"/>
              </a:spcBef>
            </a:pPr>
            <a:r>
              <a:rPr lang="en-US" sz="2000" dirty="0"/>
              <a:t>Deer,  antelope, bovine, camel, kangaroos</a:t>
            </a:r>
          </a:p>
          <a:p>
            <a:pPr>
              <a:lnSpc>
                <a:spcPct val="90000"/>
              </a:lnSpc>
              <a:spcBef>
                <a:spcPts val="300"/>
              </a:spcBef>
            </a:pPr>
            <a:r>
              <a:rPr lang="en-US" sz="2000" dirty="0"/>
              <a:t>Food chewed several times</a:t>
            </a:r>
          </a:p>
          <a:p>
            <a:pPr>
              <a:lnSpc>
                <a:spcPct val="90000"/>
              </a:lnSpc>
              <a:spcBef>
                <a:spcPts val="300"/>
              </a:spcBef>
            </a:pPr>
            <a:r>
              <a:rPr lang="en-US" sz="2000" dirty="0"/>
              <a:t>Complex, multi-chambered </a:t>
            </a:r>
            <a:r>
              <a:rPr lang="en-US" sz="2000" b="1" dirty="0"/>
              <a:t>__________</a:t>
            </a:r>
          </a:p>
          <a:p>
            <a:pPr>
              <a:lnSpc>
                <a:spcPct val="90000"/>
              </a:lnSpc>
              <a:spcBef>
                <a:spcPts val="300"/>
              </a:spcBef>
            </a:pPr>
            <a:r>
              <a:rPr lang="en-US" sz="2000" dirty="0"/>
              <a:t>Rate of passage </a:t>
            </a:r>
            <a:r>
              <a:rPr lang="en-US" sz="2000" dirty="0">
                <a:latin typeface="Times New Roman" panose="02020603050405020304" pitchFamily="18" charset="0"/>
                <a:cs typeface="Times New Roman" panose="02020603050405020304" pitchFamily="18" charset="0"/>
              </a:rPr>
              <a:t>~</a:t>
            </a:r>
            <a:r>
              <a:rPr lang="en-US" sz="2000" dirty="0"/>
              <a:t> 80 hours</a:t>
            </a:r>
          </a:p>
          <a:p>
            <a:pPr>
              <a:lnSpc>
                <a:spcPct val="90000"/>
              </a:lnSpc>
              <a:spcBef>
                <a:spcPts val="300"/>
              </a:spcBef>
            </a:pPr>
            <a:r>
              <a:rPr lang="en-US" sz="2000" dirty="0"/>
              <a:t>Cellulose utilization </a:t>
            </a:r>
            <a:r>
              <a:rPr lang="en-US" sz="2000" dirty="0">
                <a:latin typeface="Times New Roman" panose="02020603050405020304" pitchFamily="18" charset="0"/>
                <a:cs typeface="Times New Roman" panose="02020603050405020304" pitchFamily="18" charset="0"/>
              </a:rPr>
              <a:t>~ </a:t>
            </a:r>
            <a:r>
              <a:rPr lang="en-US" sz="2000" b="1" dirty="0"/>
              <a:t>____</a:t>
            </a:r>
            <a:r>
              <a:rPr lang="en-US" sz="2000" dirty="0"/>
              <a:t>%</a:t>
            </a:r>
          </a:p>
        </p:txBody>
      </p:sp>
      <p:sp>
        <p:nvSpPr>
          <p:cNvPr id="10" name="Content Placeholder 9"/>
          <p:cNvSpPr>
            <a:spLocks noGrp="1"/>
          </p:cNvSpPr>
          <p:nvPr>
            <p:ph sz="quarter" idx="4"/>
          </p:nvPr>
        </p:nvSpPr>
        <p:spPr>
          <a:xfrm>
            <a:off x="6197600" y="1627537"/>
            <a:ext cx="5384800" cy="4544663"/>
          </a:xfrm>
        </p:spPr>
        <p:txBody>
          <a:bodyPr>
            <a:normAutofit/>
          </a:bodyPr>
          <a:lstStyle/>
          <a:p>
            <a:pPr>
              <a:lnSpc>
                <a:spcPct val="90000"/>
              </a:lnSpc>
              <a:spcBef>
                <a:spcPts val="400"/>
              </a:spcBef>
            </a:pPr>
            <a:r>
              <a:rPr lang="en-US" sz="2000" dirty="0"/>
              <a:t>Horses, lagomorphs, rodents</a:t>
            </a:r>
          </a:p>
          <a:p>
            <a:pPr>
              <a:lnSpc>
                <a:spcPct val="90000"/>
              </a:lnSpc>
              <a:spcBef>
                <a:spcPts val="400"/>
              </a:spcBef>
            </a:pPr>
            <a:r>
              <a:rPr lang="en-US" sz="2000" dirty="0"/>
              <a:t>Food chewed once</a:t>
            </a:r>
          </a:p>
          <a:p>
            <a:pPr>
              <a:lnSpc>
                <a:spcPct val="90000"/>
              </a:lnSpc>
              <a:spcBef>
                <a:spcPts val="400"/>
              </a:spcBef>
            </a:pPr>
            <a:r>
              <a:rPr lang="en-US" sz="2000" dirty="0"/>
              <a:t>Simple stomach, large </a:t>
            </a:r>
            <a:r>
              <a:rPr lang="en-US" sz="2000" b="1" dirty="0"/>
              <a:t>________</a:t>
            </a:r>
          </a:p>
          <a:p>
            <a:pPr>
              <a:lnSpc>
                <a:spcPct val="90000"/>
              </a:lnSpc>
              <a:spcBef>
                <a:spcPts val="400"/>
              </a:spcBef>
            </a:pPr>
            <a:r>
              <a:rPr lang="en-US" sz="2000" dirty="0"/>
              <a:t>Rate of passage </a:t>
            </a:r>
            <a:r>
              <a:rPr lang="en-US" sz="2000" dirty="0">
                <a:latin typeface="Times New Roman" panose="02020603050405020304" pitchFamily="18" charset="0"/>
                <a:cs typeface="Times New Roman" panose="02020603050405020304" pitchFamily="18" charset="0"/>
              </a:rPr>
              <a:t>~ </a:t>
            </a:r>
            <a:r>
              <a:rPr lang="en-US" sz="2000" dirty="0"/>
              <a:t>48 hours</a:t>
            </a:r>
          </a:p>
          <a:p>
            <a:pPr>
              <a:lnSpc>
                <a:spcPct val="90000"/>
              </a:lnSpc>
              <a:spcBef>
                <a:spcPts val="400"/>
              </a:spcBef>
            </a:pPr>
            <a:r>
              <a:rPr lang="en-US" sz="2000" dirty="0"/>
              <a:t>Cellulose utilization </a:t>
            </a:r>
            <a:r>
              <a:rPr lang="en-US" sz="2000" dirty="0">
                <a:latin typeface="Times New Roman" panose="02020603050405020304" pitchFamily="18" charset="0"/>
                <a:cs typeface="Times New Roman" panose="02020603050405020304" pitchFamily="18" charset="0"/>
              </a:rPr>
              <a:t>~ </a:t>
            </a:r>
            <a:r>
              <a:rPr lang="en-US" sz="2000" b="1" dirty="0"/>
              <a:t>____</a:t>
            </a:r>
            <a:r>
              <a:rPr lang="en-US" sz="2000" dirty="0"/>
              <a:t>%</a:t>
            </a:r>
          </a:p>
        </p:txBody>
      </p:sp>
      <p:pic>
        <p:nvPicPr>
          <p:cNvPr id="3" name="Picture 2"/>
          <p:cNvPicPr>
            <a:picLocks noChangeAspect="1"/>
          </p:cNvPicPr>
          <p:nvPr/>
        </p:nvPicPr>
        <p:blipFill>
          <a:blip r:embed="rId3"/>
          <a:stretch>
            <a:fillRect/>
          </a:stretch>
        </p:blipFill>
        <p:spPr>
          <a:xfrm>
            <a:off x="1194867" y="3394880"/>
            <a:ext cx="3389787" cy="2934881"/>
          </a:xfrm>
          <a:prstGeom prst="rect">
            <a:avLst/>
          </a:prstGeom>
        </p:spPr>
      </p:pic>
      <p:pic>
        <p:nvPicPr>
          <p:cNvPr id="4" name="Picture 3"/>
          <p:cNvPicPr>
            <a:picLocks noChangeAspect="1"/>
          </p:cNvPicPr>
          <p:nvPr/>
        </p:nvPicPr>
        <p:blipFill>
          <a:blip r:embed="rId4"/>
          <a:stretch>
            <a:fillRect/>
          </a:stretch>
        </p:blipFill>
        <p:spPr>
          <a:xfrm>
            <a:off x="6579667" y="3431102"/>
            <a:ext cx="3750960" cy="2862435"/>
          </a:xfrm>
          <a:prstGeom prst="rect">
            <a:avLst/>
          </a:prstGeom>
        </p:spPr>
      </p:pic>
      <p:sp>
        <p:nvSpPr>
          <p:cNvPr id="11" name="TextBox 10"/>
          <p:cNvSpPr txBox="1"/>
          <p:nvPr/>
        </p:nvSpPr>
        <p:spPr>
          <a:xfrm>
            <a:off x="2695924" y="3654864"/>
            <a:ext cx="698675" cy="203133"/>
          </a:xfrm>
          <a:prstGeom prst="rect">
            <a:avLst/>
          </a:prstGeom>
          <a:solidFill>
            <a:schemeClr val="bg1"/>
          </a:solidFill>
        </p:spPr>
        <p:txBody>
          <a:bodyPr wrap="square" lIns="9144" tIns="9144" rIns="9144" bIns="9144" rtlCol="0">
            <a:spAutoFit/>
          </a:bodyPr>
          <a:lstStyle/>
          <a:p>
            <a:r>
              <a:rPr lang="en-US" sz="1200" dirty="0"/>
              <a:t>Reticulum</a:t>
            </a:r>
          </a:p>
        </p:txBody>
      </p:sp>
      <p:sp>
        <p:nvSpPr>
          <p:cNvPr id="12" name="TextBox 11"/>
          <p:cNvSpPr txBox="1"/>
          <p:nvPr/>
        </p:nvSpPr>
        <p:spPr>
          <a:xfrm>
            <a:off x="2856185" y="3914848"/>
            <a:ext cx="698675" cy="203133"/>
          </a:xfrm>
          <a:prstGeom prst="rect">
            <a:avLst/>
          </a:prstGeom>
          <a:solidFill>
            <a:schemeClr val="bg1"/>
          </a:solidFill>
        </p:spPr>
        <p:txBody>
          <a:bodyPr wrap="square" lIns="9144" tIns="9144" rIns="9144" bIns="9144" rtlCol="0">
            <a:spAutoFit/>
          </a:bodyPr>
          <a:lstStyle/>
          <a:p>
            <a:r>
              <a:rPr lang="en-US" sz="1200" dirty="0"/>
              <a:t>Omasum</a:t>
            </a:r>
          </a:p>
        </p:txBody>
      </p:sp>
      <p:sp>
        <p:nvSpPr>
          <p:cNvPr id="13" name="TextBox 12"/>
          <p:cNvSpPr txBox="1"/>
          <p:nvPr/>
        </p:nvSpPr>
        <p:spPr>
          <a:xfrm>
            <a:off x="3007269" y="4174832"/>
            <a:ext cx="801407" cy="203133"/>
          </a:xfrm>
          <a:prstGeom prst="rect">
            <a:avLst/>
          </a:prstGeom>
          <a:solidFill>
            <a:schemeClr val="bg1"/>
          </a:solidFill>
        </p:spPr>
        <p:txBody>
          <a:bodyPr wrap="square" lIns="9144" tIns="9144" rIns="9144" bIns="9144" rtlCol="0">
            <a:spAutoFit/>
          </a:bodyPr>
          <a:lstStyle/>
          <a:p>
            <a:r>
              <a:rPr lang="en-US" sz="1200" dirty="0"/>
              <a:t>Abomasum</a:t>
            </a:r>
          </a:p>
        </p:txBody>
      </p:sp>
      <p:sp>
        <p:nvSpPr>
          <p:cNvPr id="14" name="TextBox 13"/>
          <p:cNvSpPr txBox="1"/>
          <p:nvPr/>
        </p:nvSpPr>
        <p:spPr>
          <a:xfrm>
            <a:off x="2194559" y="4158929"/>
            <a:ext cx="562367" cy="203133"/>
          </a:xfrm>
          <a:prstGeom prst="rect">
            <a:avLst/>
          </a:prstGeom>
          <a:solidFill>
            <a:schemeClr val="bg1"/>
          </a:solidFill>
        </p:spPr>
        <p:txBody>
          <a:bodyPr wrap="square" lIns="9144" tIns="9144" rIns="9144" bIns="9144" rtlCol="0">
            <a:spAutoFit/>
          </a:bodyPr>
          <a:lstStyle/>
          <a:p>
            <a:r>
              <a:rPr lang="en-US" sz="1200" dirty="0"/>
              <a:t>Rumen</a:t>
            </a:r>
          </a:p>
        </p:txBody>
      </p:sp>
      <p:sp>
        <p:nvSpPr>
          <p:cNvPr id="15" name="TextBox 14"/>
          <p:cNvSpPr txBox="1"/>
          <p:nvPr/>
        </p:nvSpPr>
        <p:spPr>
          <a:xfrm>
            <a:off x="4029221" y="4401818"/>
            <a:ext cx="622292" cy="387798"/>
          </a:xfrm>
          <a:prstGeom prst="rect">
            <a:avLst/>
          </a:prstGeom>
          <a:solidFill>
            <a:schemeClr val="bg1"/>
          </a:solidFill>
        </p:spPr>
        <p:txBody>
          <a:bodyPr wrap="square" lIns="9144" tIns="9144" rIns="9144" bIns="9144" rtlCol="0">
            <a:spAutoFit/>
          </a:bodyPr>
          <a:lstStyle/>
          <a:p>
            <a:r>
              <a:rPr lang="en-US" sz="1200" dirty="0"/>
              <a:t>Large intestine</a:t>
            </a:r>
          </a:p>
        </p:txBody>
      </p:sp>
      <p:sp>
        <p:nvSpPr>
          <p:cNvPr id="16" name="TextBox 15"/>
          <p:cNvSpPr txBox="1"/>
          <p:nvPr/>
        </p:nvSpPr>
        <p:spPr>
          <a:xfrm>
            <a:off x="3939663" y="4789616"/>
            <a:ext cx="801407" cy="203133"/>
          </a:xfrm>
          <a:prstGeom prst="rect">
            <a:avLst/>
          </a:prstGeom>
          <a:solidFill>
            <a:schemeClr val="bg1"/>
          </a:solidFill>
        </p:spPr>
        <p:txBody>
          <a:bodyPr wrap="square" lIns="9144" tIns="9144" rIns="9144" bIns="9144" rtlCol="0">
            <a:spAutoFit/>
          </a:bodyPr>
          <a:lstStyle/>
          <a:p>
            <a:r>
              <a:rPr lang="en-US" sz="1200" dirty="0"/>
              <a:t>Cecum</a:t>
            </a:r>
          </a:p>
        </p:txBody>
      </p:sp>
      <p:sp>
        <p:nvSpPr>
          <p:cNvPr id="17" name="TextBox 16"/>
          <p:cNvSpPr txBox="1"/>
          <p:nvPr/>
        </p:nvSpPr>
        <p:spPr>
          <a:xfrm>
            <a:off x="2694035" y="5431441"/>
            <a:ext cx="622292" cy="387798"/>
          </a:xfrm>
          <a:prstGeom prst="rect">
            <a:avLst/>
          </a:prstGeom>
          <a:solidFill>
            <a:schemeClr val="bg1"/>
          </a:solidFill>
        </p:spPr>
        <p:txBody>
          <a:bodyPr wrap="square" lIns="9144" tIns="9144" rIns="9144" bIns="9144" rtlCol="0">
            <a:spAutoFit/>
          </a:bodyPr>
          <a:lstStyle/>
          <a:p>
            <a:r>
              <a:rPr lang="en-US" sz="1200" dirty="0"/>
              <a:t>Small intestine</a:t>
            </a:r>
          </a:p>
        </p:txBody>
      </p:sp>
      <p:sp>
        <p:nvSpPr>
          <p:cNvPr id="18" name="TextBox 17"/>
          <p:cNvSpPr txBox="1"/>
          <p:nvPr/>
        </p:nvSpPr>
        <p:spPr>
          <a:xfrm>
            <a:off x="881738" y="4789616"/>
            <a:ext cx="1013109" cy="757130"/>
          </a:xfrm>
          <a:prstGeom prst="rect">
            <a:avLst/>
          </a:prstGeom>
          <a:solidFill>
            <a:schemeClr val="bg1"/>
          </a:solidFill>
        </p:spPr>
        <p:txBody>
          <a:bodyPr wrap="square" lIns="9144" tIns="9144" rIns="9144" bIns="9144" rtlCol="0">
            <a:spAutoFit/>
          </a:bodyPr>
          <a:lstStyle/>
          <a:p>
            <a:r>
              <a:rPr lang="en-US" sz="1200" dirty="0"/>
              <a:t>Food chewed, regurgitated, then chewed again</a:t>
            </a:r>
          </a:p>
        </p:txBody>
      </p:sp>
      <p:sp>
        <p:nvSpPr>
          <p:cNvPr id="19" name="TextBox 18"/>
          <p:cNvSpPr txBox="1"/>
          <p:nvPr/>
        </p:nvSpPr>
        <p:spPr>
          <a:xfrm>
            <a:off x="6376467" y="4697283"/>
            <a:ext cx="945587" cy="387798"/>
          </a:xfrm>
          <a:prstGeom prst="rect">
            <a:avLst/>
          </a:prstGeom>
          <a:solidFill>
            <a:schemeClr val="bg1"/>
          </a:solidFill>
        </p:spPr>
        <p:txBody>
          <a:bodyPr wrap="square" lIns="9144" tIns="9144" rIns="9144" bIns="9144" rtlCol="0">
            <a:spAutoFit/>
          </a:bodyPr>
          <a:lstStyle/>
          <a:p>
            <a:r>
              <a:rPr lang="en-US" sz="1200" dirty="0"/>
              <a:t>Food chewed once</a:t>
            </a:r>
          </a:p>
        </p:txBody>
      </p:sp>
      <p:sp>
        <p:nvSpPr>
          <p:cNvPr id="20" name="TextBox 19"/>
          <p:cNvSpPr txBox="1"/>
          <p:nvPr/>
        </p:nvSpPr>
        <p:spPr>
          <a:xfrm>
            <a:off x="8455147" y="5651172"/>
            <a:ext cx="622292" cy="387798"/>
          </a:xfrm>
          <a:prstGeom prst="rect">
            <a:avLst/>
          </a:prstGeom>
          <a:solidFill>
            <a:schemeClr val="bg1"/>
          </a:solidFill>
        </p:spPr>
        <p:txBody>
          <a:bodyPr wrap="square" lIns="9144" tIns="9144" rIns="9144" bIns="9144" rtlCol="0">
            <a:spAutoFit/>
          </a:bodyPr>
          <a:lstStyle/>
          <a:p>
            <a:pPr algn="r"/>
            <a:r>
              <a:rPr lang="en-US" sz="1200" dirty="0"/>
              <a:t>Large intestine</a:t>
            </a:r>
          </a:p>
        </p:txBody>
      </p:sp>
      <p:sp>
        <p:nvSpPr>
          <p:cNvPr id="21" name="TextBox 20"/>
          <p:cNvSpPr txBox="1"/>
          <p:nvPr/>
        </p:nvSpPr>
        <p:spPr>
          <a:xfrm>
            <a:off x="7999694" y="5270210"/>
            <a:ext cx="622292" cy="387798"/>
          </a:xfrm>
          <a:prstGeom prst="rect">
            <a:avLst/>
          </a:prstGeom>
          <a:solidFill>
            <a:schemeClr val="bg1"/>
          </a:solidFill>
        </p:spPr>
        <p:txBody>
          <a:bodyPr wrap="square" lIns="9144" tIns="9144" rIns="9144" bIns="9144" rtlCol="0">
            <a:spAutoFit/>
          </a:bodyPr>
          <a:lstStyle/>
          <a:p>
            <a:pPr algn="r"/>
            <a:r>
              <a:rPr lang="en-US" sz="1200" dirty="0"/>
              <a:t>Small intestine</a:t>
            </a:r>
          </a:p>
        </p:txBody>
      </p:sp>
      <p:sp>
        <p:nvSpPr>
          <p:cNvPr id="22" name="TextBox 21"/>
          <p:cNvSpPr txBox="1"/>
          <p:nvPr/>
        </p:nvSpPr>
        <p:spPr>
          <a:xfrm>
            <a:off x="8698520" y="3936889"/>
            <a:ext cx="622292" cy="203133"/>
          </a:xfrm>
          <a:prstGeom prst="rect">
            <a:avLst/>
          </a:prstGeom>
          <a:solidFill>
            <a:schemeClr val="bg1"/>
          </a:solidFill>
        </p:spPr>
        <p:txBody>
          <a:bodyPr wrap="square" lIns="9144" tIns="9144" rIns="9144" bIns="9144" rtlCol="0">
            <a:spAutoFit/>
          </a:bodyPr>
          <a:lstStyle/>
          <a:p>
            <a:r>
              <a:rPr lang="en-US" sz="1200" dirty="0"/>
              <a:t>Cecum</a:t>
            </a:r>
          </a:p>
        </p:txBody>
      </p:sp>
      <p:sp>
        <p:nvSpPr>
          <p:cNvPr id="23" name="TextBox 22"/>
          <p:cNvSpPr txBox="1"/>
          <p:nvPr/>
        </p:nvSpPr>
        <p:spPr>
          <a:xfrm>
            <a:off x="8157358" y="3578478"/>
            <a:ext cx="705801" cy="387798"/>
          </a:xfrm>
          <a:prstGeom prst="rect">
            <a:avLst/>
          </a:prstGeom>
          <a:solidFill>
            <a:schemeClr val="bg1"/>
          </a:solidFill>
        </p:spPr>
        <p:txBody>
          <a:bodyPr wrap="square" lIns="9144" tIns="9144" rIns="9144" bIns="9144" rtlCol="0">
            <a:spAutoFit/>
          </a:bodyPr>
          <a:lstStyle/>
          <a:p>
            <a:r>
              <a:rPr lang="en-US" sz="1200" dirty="0"/>
              <a:t>Simple stomach</a:t>
            </a:r>
          </a:p>
        </p:txBody>
      </p:sp>
    </p:spTree>
    <p:extLst>
      <p:ext uri="{BB962C8B-B14F-4D97-AF65-F5344CB8AC3E}">
        <p14:creationId xmlns:p14="http://schemas.microsoft.com/office/powerpoint/2010/main" val="3827625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Bird Digestion</a:t>
            </a:r>
          </a:p>
        </p:txBody>
      </p:sp>
      <p:sp>
        <p:nvSpPr>
          <p:cNvPr id="3" name="Content Placeholder 2"/>
          <p:cNvSpPr>
            <a:spLocks noGrp="1"/>
          </p:cNvSpPr>
          <p:nvPr>
            <p:ph sz="quarter" idx="1"/>
          </p:nvPr>
        </p:nvSpPr>
        <p:spPr>
          <a:xfrm>
            <a:off x="442913" y="1219199"/>
            <a:ext cx="6730041" cy="5143303"/>
          </a:xfrm>
        </p:spPr>
        <p:txBody>
          <a:bodyPr>
            <a:normAutofit/>
          </a:bodyPr>
          <a:lstStyle/>
          <a:p>
            <a:pPr>
              <a:spcAft>
                <a:spcPts val="1000"/>
              </a:spcAft>
            </a:pPr>
            <a:r>
              <a:rPr lang="en-US" sz="2400" b="1" dirty="0"/>
              <a:t>Crop</a:t>
            </a:r>
            <a:r>
              <a:rPr lang="en-US" sz="2400" dirty="0"/>
              <a:t>: food storage</a:t>
            </a:r>
          </a:p>
          <a:p>
            <a:pPr>
              <a:spcAft>
                <a:spcPts val="1000"/>
              </a:spcAft>
            </a:pPr>
            <a:r>
              <a:rPr lang="en-US" sz="2400" b="1" dirty="0"/>
              <a:t>Proventriculus</a:t>
            </a:r>
            <a:r>
              <a:rPr lang="en-US" sz="2400" dirty="0"/>
              <a:t>: glandular stomach, secretes mucus, </a:t>
            </a:r>
            <a:r>
              <a:rPr lang="en-US" sz="2400" dirty="0" err="1"/>
              <a:t>HCl</a:t>
            </a:r>
            <a:r>
              <a:rPr lang="en-US" sz="2400" dirty="0"/>
              <a:t>, and pepsinogen</a:t>
            </a:r>
          </a:p>
          <a:p>
            <a:pPr>
              <a:spcAft>
                <a:spcPts val="1000"/>
              </a:spcAft>
            </a:pPr>
            <a:r>
              <a:rPr lang="en-US" sz="2400" b="1" u="sng" dirty="0"/>
              <a:t>___________</a:t>
            </a:r>
            <a:r>
              <a:rPr lang="en-US" sz="2400" dirty="0"/>
              <a:t>: mechanical breakdown of food</a:t>
            </a:r>
          </a:p>
          <a:p>
            <a:pPr>
              <a:spcAft>
                <a:spcPts val="1000"/>
              </a:spcAft>
            </a:pPr>
            <a:r>
              <a:rPr lang="en-US" sz="2400" b="1" dirty="0"/>
              <a:t>Small intestine</a:t>
            </a:r>
            <a:r>
              <a:rPr lang="en-US" sz="2400" dirty="0"/>
              <a:t>: three sections (duodenum, jejunum and ileum). Nutrient absorption</a:t>
            </a:r>
          </a:p>
          <a:p>
            <a:pPr>
              <a:spcAft>
                <a:spcPts val="1000"/>
              </a:spcAft>
            </a:pPr>
            <a:r>
              <a:rPr lang="en-US" sz="2400" b="1" dirty="0"/>
              <a:t>Large intestine</a:t>
            </a:r>
            <a:r>
              <a:rPr lang="en-US" sz="2400" dirty="0"/>
              <a:t>: short, water absorption</a:t>
            </a:r>
          </a:p>
          <a:p>
            <a:pPr>
              <a:spcAft>
                <a:spcPts val="1000"/>
              </a:spcAft>
            </a:pPr>
            <a:r>
              <a:rPr lang="en-US" sz="2400" b="1" dirty="0"/>
              <a:t>Caeca</a:t>
            </a:r>
            <a:r>
              <a:rPr lang="en-US" sz="2400" dirty="0"/>
              <a:t>: site of fermentation in some birds</a:t>
            </a:r>
          </a:p>
          <a:p>
            <a:pPr>
              <a:spcAft>
                <a:spcPts val="1000"/>
              </a:spcAft>
            </a:pPr>
            <a:r>
              <a:rPr lang="en-US" sz="2400" b="1" u="sng" dirty="0"/>
              <a:t>________</a:t>
            </a:r>
            <a:r>
              <a:rPr lang="en-US" sz="2400" dirty="0"/>
              <a:t>: common opening for digestive, urinary and reproductive systems</a:t>
            </a:r>
          </a:p>
        </p:txBody>
      </p:sp>
      <p:pic>
        <p:nvPicPr>
          <p:cNvPr id="8194" name="Picture 2" descr="https://figures.boundless.com/19503/large/figure-34-01-06.j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388" y="1219200"/>
            <a:ext cx="3658229" cy="5105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11005" y="2914651"/>
            <a:ext cx="1218570" cy="369332"/>
          </a:xfrm>
          <a:prstGeom prst="rect">
            <a:avLst/>
          </a:prstGeom>
          <a:solidFill>
            <a:schemeClr val="bg1"/>
          </a:solidFill>
        </p:spPr>
        <p:txBody>
          <a:bodyPr wrap="square" rtlCol="0">
            <a:spAutoFit/>
          </a:bodyPr>
          <a:lstStyle/>
          <a:p>
            <a:pPr algn="r"/>
            <a:r>
              <a:rPr lang="en-US" dirty="0"/>
              <a:t>Liver</a:t>
            </a:r>
          </a:p>
        </p:txBody>
      </p:sp>
      <p:sp>
        <p:nvSpPr>
          <p:cNvPr id="8" name="TextBox 7"/>
          <p:cNvSpPr txBox="1"/>
          <p:nvPr/>
        </p:nvSpPr>
        <p:spPr>
          <a:xfrm>
            <a:off x="6507957" y="3416657"/>
            <a:ext cx="1785938" cy="369332"/>
          </a:xfrm>
          <a:prstGeom prst="rect">
            <a:avLst/>
          </a:prstGeom>
          <a:solidFill>
            <a:schemeClr val="bg1"/>
          </a:solidFill>
        </p:spPr>
        <p:txBody>
          <a:bodyPr wrap="square" rtlCol="0">
            <a:spAutoFit/>
          </a:bodyPr>
          <a:lstStyle/>
          <a:p>
            <a:pPr algn="r"/>
            <a:r>
              <a:rPr lang="en-US" dirty="0"/>
              <a:t>Pancreas</a:t>
            </a:r>
          </a:p>
        </p:txBody>
      </p:sp>
      <p:sp>
        <p:nvSpPr>
          <p:cNvPr id="9" name="TextBox 8"/>
          <p:cNvSpPr txBox="1"/>
          <p:nvPr/>
        </p:nvSpPr>
        <p:spPr>
          <a:xfrm>
            <a:off x="6357937" y="5836742"/>
            <a:ext cx="1785938" cy="369332"/>
          </a:xfrm>
          <a:prstGeom prst="rect">
            <a:avLst/>
          </a:prstGeom>
          <a:solidFill>
            <a:schemeClr val="bg1"/>
          </a:solidFill>
        </p:spPr>
        <p:txBody>
          <a:bodyPr wrap="square" rtlCol="0">
            <a:spAutoFit/>
          </a:bodyPr>
          <a:lstStyle/>
          <a:p>
            <a:pPr algn="r"/>
            <a:r>
              <a:rPr lang="en-US" dirty="0"/>
              <a:t>Caeca</a:t>
            </a:r>
          </a:p>
        </p:txBody>
      </p:sp>
      <p:sp>
        <p:nvSpPr>
          <p:cNvPr id="10" name="TextBox 9"/>
          <p:cNvSpPr txBox="1"/>
          <p:nvPr/>
        </p:nvSpPr>
        <p:spPr>
          <a:xfrm>
            <a:off x="10437648" y="1945780"/>
            <a:ext cx="1392402" cy="369332"/>
          </a:xfrm>
          <a:prstGeom prst="rect">
            <a:avLst/>
          </a:prstGeom>
          <a:solidFill>
            <a:schemeClr val="bg1"/>
          </a:solidFill>
        </p:spPr>
        <p:txBody>
          <a:bodyPr wrap="square" rtlCol="0">
            <a:spAutoFit/>
          </a:bodyPr>
          <a:lstStyle/>
          <a:p>
            <a:r>
              <a:rPr lang="en-US" dirty="0"/>
              <a:t>Esophagus</a:t>
            </a:r>
          </a:p>
        </p:txBody>
      </p:sp>
      <p:sp>
        <p:nvSpPr>
          <p:cNvPr id="11" name="TextBox 10"/>
          <p:cNvSpPr txBox="1"/>
          <p:nvPr/>
        </p:nvSpPr>
        <p:spPr>
          <a:xfrm>
            <a:off x="10437648" y="2493468"/>
            <a:ext cx="1392402" cy="369332"/>
          </a:xfrm>
          <a:prstGeom prst="rect">
            <a:avLst/>
          </a:prstGeom>
          <a:solidFill>
            <a:schemeClr val="bg1"/>
          </a:solidFill>
        </p:spPr>
        <p:txBody>
          <a:bodyPr wrap="square" rtlCol="0">
            <a:spAutoFit/>
          </a:bodyPr>
          <a:lstStyle/>
          <a:p>
            <a:r>
              <a:rPr lang="en-US" dirty="0"/>
              <a:t>Crop</a:t>
            </a:r>
          </a:p>
        </p:txBody>
      </p:sp>
      <p:sp>
        <p:nvSpPr>
          <p:cNvPr id="12" name="TextBox 11"/>
          <p:cNvSpPr txBox="1"/>
          <p:nvPr/>
        </p:nvSpPr>
        <p:spPr>
          <a:xfrm>
            <a:off x="10406062" y="2939000"/>
            <a:ext cx="1785938" cy="369332"/>
          </a:xfrm>
          <a:prstGeom prst="rect">
            <a:avLst/>
          </a:prstGeom>
          <a:solidFill>
            <a:schemeClr val="bg1"/>
          </a:solidFill>
        </p:spPr>
        <p:txBody>
          <a:bodyPr wrap="square" rtlCol="0">
            <a:spAutoFit/>
          </a:bodyPr>
          <a:lstStyle/>
          <a:p>
            <a:r>
              <a:rPr lang="en-US" dirty="0"/>
              <a:t>Proventriculus</a:t>
            </a:r>
          </a:p>
        </p:txBody>
      </p:sp>
      <p:sp>
        <p:nvSpPr>
          <p:cNvPr id="13" name="TextBox 12"/>
          <p:cNvSpPr txBox="1"/>
          <p:nvPr/>
        </p:nvSpPr>
        <p:spPr>
          <a:xfrm>
            <a:off x="10406062" y="3333573"/>
            <a:ext cx="1785938" cy="369332"/>
          </a:xfrm>
          <a:prstGeom prst="rect">
            <a:avLst/>
          </a:prstGeom>
          <a:solidFill>
            <a:schemeClr val="bg1"/>
          </a:solidFill>
        </p:spPr>
        <p:txBody>
          <a:bodyPr wrap="square" rtlCol="0">
            <a:spAutoFit/>
          </a:bodyPr>
          <a:lstStyle/>
          <a:p>
            <a:r>
              <a:rPr lang="en-US" dirty="0"/>
              <a:t>Gizzard</a:t>
            </a:r>
          </a:p>
        </p:txBody>
      </p:sp>
      <p:sp>
        <p:nvSpPr>
          <p:cNvPr id="14" name="TextBox 13"/>
          <p:cNvSpPr txBox="1"/>
          <p:nvPr/>
        </p:nvSpPr>
        <p:spPr>
          <a:xfrm>
            <a:off x="10406062" y="4213268"/>
            <a:ext cx="1785938" cy="646331"/>
          </a:xfrm>
          <a:prstGeom prst="rect">
            <a:avLst/>
          </a:prstGeom>
          <a:solidFill>
            <a:schemeClr val="bg1"/>
          </a:solidFill>
        </p:spPr>
        <p:txBody>
          <a:bodyPr wrap="square" rtlCol="0">
            <a:spAutoFit/>
          </a:bodyPr>
          <a:lstStyle/>
          <a:p>
            <a:r>
              <a:rPr lang="en-US" dirty="0"/>
              <a:t>Small</a:t>
            </a:r>
          </a:p>
          <a:p>
            <a:r>
              <a:rPr lang="en-US" dirty="0"/>
              <a:t>Intestine</a:t>
            </a:r>
          </a:p>
        </p:txBody>
      </p:sp>
      <p:sp>
        <p:nvSpPr>
          <p:cNvPr id="15" name="TextBox 14"/>
          <p:cNvSpPr txBox="1"/>
          <p:nvPr/>
        </p:nvSpPr>
        <p:spPr>
          <a:xfrm>
            <a:off x="10437648" y="5190411"/>
            <a:ext cx="1392402" cy="646331"/>
          </a:xfrm>
          <a:prstGeom prst="rect">
            <a:avLst/>
          </a:prstGeom>
          <a:solidFill>
            <a:schemeClr val="bg1"/>
          </a:solidFill>
        </p:spPr>
        <p:txBody>
          <a:bodyPr wrap="square" rtlCol="0">
            <a:spAutoFit/>
          </a:bodyPr>
          <a:lstStyle/>
          <a:p>
            <a:r>
              <a:rPr lang="en-US" dirty="0"/>
              <a:t>Large</a:t>
            </a:r>
          </a:p>
          <a:p>
            <a:r>
              <a:rPr lang="en-US" dirty="0"/>
              <a:t>Intestine</a:t>
            </a:r>
          </a:p>
        </p:txBody>
      </p:sp>
      <p:sp>
        <p:nvSpPr>
          <p:cNvPr id="16" name="TextBox 15"/>
          <p:cNvSpPr txBox="1"/>
          <p:nvPr/>
        </p:nvSpPr>
        <p:spPr>
          <a:xfrm>
            <a:off x="10437648" y="5993171"/>
            <a:ext cx="1592427" cy="369332"/>
          </a:xfrm>
          <a:prstGeom prst="rect">
            <a:avLst/>
          </a:prstGeom>
          <a:solidFill>
            <a:schemeClr val="bg1"/>
          </a:solidFill>
        </p:spPr>
        <p:txBody>
          <a:bodyPr wrap="square" rtlCol="0">
            <a:spAutoFit/>
          </a:bodyPr>
          <a:lstStyle/>
          <a:p>
            <a:r>
              <a:rPr lang="en-US" dirty="0"/>
              <a:t>Cloaca</a:t>
            </a:r>
          </a:p>
        </p:txBody>
      </p:sp>
    </p:spTree>
    <p:extLst>
      <p:ext uri="{BB962C8B-B14F-4D97-AF65-F5344CB8AC3E}">
        <p14:creationId xmlns:p14="http://schemas.microsoft.com/office/powerpoint/2010/main" val="2374144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dirty="0"/>
              <a:t>Check Your Understanding</a:t>
            </a:r>
          </a:p>
        </p:txBody>
      </p:sp>
      <p:sp>
        <p:nvSpPr>
          <p:cNvPr id="6" name="Content Placeholder 5"/>
          <p:cNvSpPr>
            <a:spLocks noGrp="1"/>
          </p:cNvSpPr>
          <p:nvPr>
            <p:ph sz="quarter" idx="1"/>
          </p:nvPr>
        </p:nvSpPr>
        <p:spPr>
          <a:xfrm>
            <a:off x="654424" y="1295400"/>
            <a:ext cx="10972800" cy="4937760"/>
          </a:xfrm>
        </p:spPr>
        <p:txBody>
          <a:bodyPr>
            <a:normAutofit/>
          </a:bodyPr>
          <a:lstStyle/>
          <a:p>
            <a:pPr marL="0" indent="0">
              <a:buNone/>
            </a:pPr>
            <a:r>
              <a:rPr lang="en-US" sz="3200" dirty="0"/>
              <a:t>1. True or False</a:t>
            </a:r>
            <a:r>
              <a:rPr lang="en-US" sz="3200" dirty="0" smtClean="0"/>
              <a:t>: Water </a:t>
            </a:r>
            <a:r>
              <a:rPr lang="en-US" sz="3200" dirty="0"/>
              <a:t>is required for cellular respiration</a:t>
            </a:r>
          </a:p>
          <a:p>
            <a:pPr marL="0" indent="0">
              <a:buNone/>
            </a:pPr>
            <a:endParaRPr lang="en-US" sz="3200" dirty="0" smtClean="0"/>
          </a:p>
          <a:p>
            <a:pPr marL="0" indent="0">
              <a:buNone/>
            </a:pPr>
            <a:r>
              <a:rPr lang="en-US" sz="3200" dirty="0" smtClean="0"/>
              <a:t>2</a:t>
            </a:r>
            <a:r>
              <a:rPr lang="en-US" sz="3200" dirty="0"/>
              <a:t>. True or False</a:t>
            </a:r>
            <a:r>
              <a:rPr lang="en-US" sz="3200" dirty="0" smtClean="0"/>
              <a:t>: Cellular </a:t>
            </a:r>
            <a:r>
              <a:rPr lang="en-US" sz="3200" dirty="0"/>
              <a:t>respiration is considered an endergonic reaction because it releases energy</a:t>
            </a:r>
          </a:p>
          <a:p>
            <a:pPr marL="0" indent="0">
              <a:buNone/>
            </a:pPr>
            <a:endParaRPr lang="en-US" sz="3200" dirty="0"/>
          </a:p>
          <a:p>
            <a:pPr marL="0" indent="0">
              <a:buNone/>
            </a:pPr>
            <a:r>
              <a:rPr lang="en-US" sz="3200" dirty="0"/>
              <a:t>3. True or False</a:t>
            </a:r>
            <a:r>
              <a:rPr lang="en-US" sz="3200" dirty="0" smtClean="0"/>
              <a:t>: Small mammals have higher metabolic rate than larger mammals</a:t>
            </a:r>
            <a:endParaRPr lang="en-US" sz="3200" dirty="0"/>
          </a:p>
          <a:p>
            <a:pPr marL="0" indent="0">
              <a:buNone/>
            </a:pPr>
            <a:endParaRPr lang="en-US" sz="3200" dirty="0"/>
          </a:p>
        </p:txBody>
      </p:sp>
    </p:spTree>
    <p:extLst>
      <p:ext uri="{BB962C8B-B14F-4D97-AF65-F5344CB8AC3E}">
        <p14:creationId xmlns:p14="http://schemas.microsoft.com/office/powerpoint/2010/main" val="2277531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r>
              <a:rPr lang="en-US" sz="3200" dirty="0"/>
              <a:t>4. </a:t>
            </a:r>
            <a:r>
              <a:rPr lang="en-US" sz="3200" dirty="0" smtClean="0"/>
              <a:t>An organism that maintains a constant body temperature, and whose body temperature is controlled by the environment is a:</a:t>
            </a:r>
            <a:endParaRPr lang="en-US" sz="3200" dirty="0"/>
          </a:p>
          <a:p>
            <a:pPr marL="0" indent="0">
              <a:buNone/>
            </a:pPr>
            <a:r>
              <a:rPr lang="en-US" sz="3200" dirty="0"/>
              <a:t>	</a:t>
            </a:r>
            <a:r>
              <a:rPr lang="en-US" dirty="0"/>
              <a:t>	</a:t>
            </a:r>
          </a:p>
          <a:p>
            <a:pPr marL="0" indent="0">
              <a:buNone/>
            </a:pPr>
            <a:r>
              <a:rPr lang="en-US" sz="3200" dirty="0"/>
              <a:t>			</a:t>
            </a:r>
            <a:r>
              <a:rPr lang="en-US" sz="3200" dirty="0" smtClean="0"/>
              <a:t>a</a:t>
            </a:r>
            <a:r>
              <a:rPr lang="en-US" sz="3200" dirty="0"/>
              <a:t>. e</a:t>
            </a:r>
            <a:r>
              <a:rPr lang="en-US" sz="3200" dirty="0" smtClean="0"/>
              <a:t>ctothermic </a:t>
            </a:r>
            <a:r>
              <a:rPr lang="en-US" sz="3200" dirty="0" err="1" smtClean="0"/>
              <a:t>poikilotherm</a:t>
            </a:r>
            <a:endParaRPr lang="en-US" sz="3200" dirty="0"/>
          </a:p>
          <a:p>
            <a:pPr marL="0" indent="0">
              <a:buNone/>
            </a:pPr>
            <a:r>
              <a:rPr lang="en-US" sz="3200" dirty="0"/>
              <a:t>			</a:t>
            </a:r>
            <a:r>
              <a:rPr lang="en-US" sz="3200" dirty="0" smtClean="0"/>
              <a:t>b</a:t>
            </a:r>
            <a:r>
              <a:rPr lang="en-US" sz="3200" dirty="0"/>
              <a:t>. e</a:t>
            </a:r>
            <a:r>
              <a:rPr lang="en-US" sz="3200" dirty="0" smtClean="0"/>
              <a:t>ndothermic </a:t>
            </a:r>
            <a:r>
              <a:rPr lang="en-US" sz="3200" dirty="0" err="1" smtClean="0"/>
              <a:t>homeotherm</a:t>
            </a:r>
            <a:endParaRPr lang="en-US" sz="3200" dirty="0"/>
          </a:p>
          <a:p>
            <a:pPr marL="0" indent="0">
              <a:buNone/>
            </a:pPr>
            <a:r>
              <a:rPr lang="en-US" sz="3200" dirty="0"/>
              <a:t>			</a:t>
            </a:r>
            <a:r>
              <a:rPr lang="en-US" sz="3200" dirty="0" smtClean="0"/>
              <a:t>c</a:t>
            </a:r>
            <a:r>
              <a:rPr lang="en-US" sz="3200" dirty="0"/>
              <a:t>. e</a:t>
            </a:r>
            <a:r>
              <a:rPr lang="en-US" sz="3200" dirty="0" smtClean="0"/>
              <a:t>ndothermic </a:t>
            </a:r>
            <a:r>
              <a:rPr lang="en-US" sz="3200" dirty="0" err="1" smtClean="0"/>
              <a:t>poikilotherm</a:t>
            </a:r>
            <a:endParaRPr lang="en-US" sz="3200" dirty="0"/>
          </a:p>
          <a:p>
            <a:pPr marL="0" indent="0">
              <a:buNone/>
            </a:pPr>
            <a:r>
              <a:rPr lang="en-US" sz="3200" dirty="0"/>
              <a:t>			</a:t>
            </a:r>
            <a:r>
              <a:rPr lang="en-US" sz="3200" dirty="0" smtClean="0"/>
              <a:t>d</a:t>
            </a:r>
            <a:r>
              <a:rPr lang="en-US" sz="3200" dirty="0"/>
              <a:t>. e</a:t>
            </a:r>
            <a:r>
              <a:rPr lang="en-US" sz="3200" dirty="0" smtClean="0"/>
              <a:t>ctothermic </a:t>
            </a:r>
            <a:r>
              <a:rPr lang="en-US" sz="3200" dirty="0" err="1" smtClean="0"/>
              <a:t>homeotherm</a:t>
            </a:r>
            <a:endParaRPr lang="en-US" sz="3200" dirty="0" smtClean="0"/>
          </a:p>
          <a:p>
            <a:pPr marL="0" indent="0">
              <a:buNone/>
            </a:pPr>
            <a:r>
              <a:rPr lang="en-US" sz="3200" dirty="0"/>
              <a:t>	</a:t>
            </a:r>
            <a:r>
              <a:rPr lang="en-US" sz="3200" dirty="0" smtClean="0"/>
              <a:t>		e. warm blooded animal</a:t>
            </a:r>
            <a:endParaRPr lang="en-US" sz="2800" dirty="0"/>
          </a:p>
        </p:txBody>
      </p:sp>
      <p:sp>
        <p:nvSpPr>
          <p:cNvPr id="4" name="Title 4"/>
          <p:cNvSpPr>
            <a:spLocks noGrp="1"/>
          </p:cNvSpPr>
          <p:nvPr>
            <p:ph type="title"/>
          </p:nvPr>
        </p:nvSpPr>
        <p:spPr/>
        <p:txBody>
          <a:bodyPr>
            <a:normAutofit/>
          </a:bodyPr>
          <a:lstStyle/>
          <a:p>
            <a:pPr algn="ctr"/>
            <a:r>
              <a:rPr lang="en-US" sz="4400" dirty="0"/>
              <a:t>Check Your Understanding</a:t>
            </a:r>
          </a:p>
        </p:txBody>
      </p:sp>
    </p:spTree>
    <p:extLst>
      <p:ext uri="{BB962C8B-B14F-4D97-AF65-F5344CB8AC3E}">
        <p14:creationId xmlns:p14="http://schemas.microsoft.com/office/powerpoint/2010/main" val="3737127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smtClean="0"/>
              <a:t>5. The initial breakdown of proteins occurs in the ________.</a:t>
            </a:r>
            <a:endParaRPr lang="en-US" sz="2000" dirty="0"/>
          </a:p>
          <a:p>
            <a:pPr marL="0" indent="0">
              <a:buNone/>
            </a:pPr>
            <a:endParaRPr lang="en-US" sz="3200" dirty="0"/>
          </a:p>
          <a:p>
            <a:pPr marL="0" indent="0">
              <a:buNone/>
            </a:pPr>
            <a:r>
              <a:rPr lang="en-US" sz="3200" dirty="0"/>
              <a:t>	 </a:t>
            </a:r>
            <a:r>
              <a:rPr lang="en-US" sz="3200" dirty="0" smtClean="0"/>
              <a:t>			a</a:t>
            </a:r>
            <a:r>
              <a:rPr lang="en-US" sz="3200" dirty="0"/>
              <a:t>. m</a:t>
            </a:r>
            <a:r>
              <a:rPr lang="en-US" sz="3200" dirty="0" smtClean="0"/>
              <a:t>outh</a:t>
            </a:r>
            <a:endParaRPr lang="en-US" sz="3200" dirty="0"/>
          </a:p>
          <a:p>
            <a:pPr marL="0" indent="0">
              <a:buNone/>
            </a:pPr>
            <a:r>
              <a:rPr lang="en-US" sz="3200" dirty="0"/>
              <a:t>	  </a:t>
            </a:r>
            <a:r>
              <a:rPr lang="en-US" sz="3200" dirty="0" smtClean="0"/>
              <a:t>			b</a:t>
            </a:r>
            <a:r>
              <a:rPr lang="en-US" sz="3200" dirty="0"/>
              <a:t>. s</a:t>
            </a:r>
            <a:r>
              <a:rPr lang="en-US" sz="3200" dirty="0" smtClean="0"/>
              <a:t>tomach</a:t>
            </a:r>
            <a:endParaRPr lang="en-US" sz="3200" dirty="0"/>
          </a:p>
          <a:p>
            <a:pPr marL="1544638" indent="-1544638">
              <a:buNone/>
            </a:pPr>
            <a:r>
              <a:rPr lang="en-US" sz="3200" dirty="0"/>
              <a:t>          </a:t>
            </a:r>
            <a:r>
              <a:rPr lang="en-US" sz="3200" dirty="0" smtClean="0"/>
              <a:t>				c</a:t>
            </a:r>
            <a:r>
              <a:rPr lang="en-US" sz="3200" dirty="0"/>
              <a:t>. s</a:t>
            </a:r>
            <a:r>
              <a:rPr lang="en-US" sz="3200" dirty="0" smtClean="0"/>
              <a:t>mall intestine</a:t>
            </a:r>
            <a:endParaRPr lang="en-US" sz="3200" dirty="0"/>
          </a:p>
          <a:p>
            <a:pPr marL="0" indent="0">
              <a:buNone/>
            </a:pPr>
            <a:r>
              <a:rPr lang="en-US" sz="3200" dirty="0"/>
              <a:t>          </a:t>
            </a:r>
            <a:r>
              <a:rPr lang="en-US" sz="3200" dirty="0" smtClean="0"/>
              <a:t>			d</a:t>
            </a:r>
            <a:r>
              <a:rPr lang="en-US" sz="3200" dirty="0"/>
              <a:t>. </a:t>
            </a:r>
            <a:r>
              <a:rPr lang="en-US" sz="3200" dirty="0" smtClean="0"/>
              <a:t>large intestine</a:t>
            </a:r>
            <a:endParaRPr lang="en-US" sz="3200" dirty="0"/>
          </a:p>
        </p:txBody>
      </p:sp>
      <p:sp>
        <p:nvSpPr>
          <p:cNvPr id="4" name="Title 1"/>
          <p:cNvSpPr>
            <a:spLocks noGrp="1"/>
          </p:cNvSpPr>
          <p:nvPr>
            <p:ph type="title"/>
          </p:nvPr>
        </p:nvSpPr>
        <p:spPr/>
        <p:txBody>
          <a:bodyPr>
            <a:normAutofit/>
          </a:bodyPr>
          <a:lstStyle/>
          <a:p>
            <a:pPr algn="ctr"/>
            <a:r>
              <a:rPr lang="en-US" sz="4400" dirty="0"/>
              <a:t>Check Your Understanding</a:t>
            </a:r>
          </a:p>
        </p:txBody>
      </p:sp>
    </p:spTree>
    <p:extLst>
      <p:ext uri="{BB962C8B-B14F-4D97-AF65-F5344CB8AC3E}">
        <p14:creationId xmlns:p14="http://schemas.microsoft.com/office/powerpoint/2010/main" val="264633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239000" y="1295400"/>
            <a:ext cx="4835325" cy="4848500"/>
          </a:xfrm>
          <a:prstGeom prst="rect">
            <a:avLst/>
          </a:prstGeom>
        </p:spPr>
      </p:pic>
      <p:sp>
        <p:nvSpPr>
          <p:cNvPr id="2" name="Title 1"/>
          <p:cNvSpPr>
            <a:spLocks noGrp="1"/>
          </p:cNvSpPr>
          <p:nvPr>
            <p:ph type="title"/>
          </p:nvPr>
        </p:nvSpPr>
        <p:spPr>
          <a:xfrm>
            <a:off x="304800" y="152400"/>
            <a:ext cx="11506200" cy="990600"/>
          </a:xfrm>
        </p:spPr>
        <p:txBody>
          <a:bodyPr>
            <a:noAutofit/>
          </a:bodyPr>
          <a:lstStyle/>
          <a:p>
            <a:pPr algn="ctr"/>
            <a:r>
              <a:rPr lang="en-US" sz="4400" dirty="0"/>
              <a:t>Cellular Respiration and Photosynthesis</a:t>
            </a:r>
          </a:p>
        </p:txBody>
      </p:sp>
      <p:sp>
        <p:nvSpPr>
          <p:cNvPr id="3" name="Content Placeholder 2"/>
          <p:cNvSpPr>
            <a:spLocks noGrp="1"/>
          </p:cNvSpPr>
          <p:nvPr>
            <p:ph sz="quarter" idx="1"/>
          </p:nvPr>
        </p:nvSpPr>
        <p:spPr>
          <a:xfrm>
            <a:off x="228600" y="1295400"/>
            <a:ext cx="11201400" cy="4937760"/>
          </a:xfrm>
        </p:spPr>
        <p:txBody>
          <a:bodyPr>
            <a:normAutofit/>
          </a:bodyPr>
          <a:lstStyle/>
          <a:p>
            <a:pPr>
              <a:spcAft>
                <a:spcPts val="1800"/>
              </a:spcAft>
              <a:buNone/>
            </a:pPr>
            <a:r>
              <a:rPr lang="en-US" sz="2800" b="1" dirty="0"/>
              <a:t>Photosynthesis</a:t>
            </a:r>
            <a:endParaRPr lang="en-US" sz="1800" dirty="0"/>
          </a:p>
          <a:p>
            <a:pPr>
              <a:buNone/>
            </a:pPr>
            <a:r>
              <a:rPr lang="en-US" sz="2400" dirty="0"/>
              <a:t>6H</a:t>
            </a:r>
            <a:r>
              <a:rPr lang="en-US" sz="2400" baseline="-25000" dirty="0"/>
              <a:t>2</a:t>
            </a:r>
            <a:r>
              <a:rPr lang="en-US" sz="2400" dirty="0"/>
              <a:t>O + 6CO</a:t>
            </a:r>
            <a:r>
              <a:rPr lang="en-US" sz="2400" baseline="-25000" dirty="0"/>
              <a:t>2</a:t>
            </a:r>
            <a:r>
              <a:rPr lang="en-US" sz="2400" dirty="0"/>
              <a:t>                    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+ 6O</a:t>
            </a:r>
            <a:r>
              <a:rPr lang="en-US" sz="2400" baseline="-25000" dirty="0"/>
              <a:t>2</a:t>
            </a:r>
            <a:r>
              <a:rPr lang="en-US" sz="2400" dirty="0"/>
              <a:t>  </a:t>
            </a:r>
            <a:r>
              <a:rPr lang="en-US" sz="2400" dirty="0">
                <a:sym typeface="Wingdings" pitchFamily="2" charset="2"/>
              </a:rPr>
              <a:t> </a:t>
            </a:r>
            <a:endParaRPr lang="en-US" sz="2400" b="1" dirty="0"/>
          </a:p>
          <a:p>
            <a:pPr>
              <a:buNone/>
            </a:pPr>
            <a:r>
              <a:rPr lang="en-US" sz="1800" dirty="0"/>
              <a:t>Water + Carbon dioxide                     </a:t>
            </a:r>
            <a:r>
              <a:rPr lang="en-US" sz="1800" dirty="0">
                <a:sym typeface="Wingdings" panose="05000000000000000000" pitchFamily="2" charset="2"/>
              </a:rPr>
              <a:t>Glucose + Oxygen</a:t>
            </a:r>
            <a:endParaRPr lang="en-US" sz="1800" dirty="0"/>
          </a:p>
          <a:p>
            <a:pPr>
              <a:buNone/>
            </a:pPr>
            <a:endParaRPr lang="en-US" sz="2000" dirty="0"/>
          </a:p>
          <a:p>
            <a:pPr>
              <a:buNone/>
            </a:pPr>
            <a:endParaRPr lang="en-US" sz="2400" b="1" dirty="0"/>
          </a:p>
          <a:p>
            <a:pPr>
              <a:spcAft>
                <a:spcPts val="1800"/>
              </a:spcAft>
              <a:buNone/>
            </a:pPr>
            <a:r>
              <a:rPr lang="en-US" sz="2800" b="1" dirty="0"/>
              <a:t>Cellular Respiration</a:t>
            </a:r>
          </a:p>
          <a:p>
            <a:pPr>
              <a:buNone/>
            </a:pPr>
            <a:r>
              <a:rPr lang="en-US" sz="2400" dirty="0"/>
              <a:t>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+ 6O</a:t>
            </a:r>
            <a:r>
              <a:rPr lang="en-US" sz="2400" baseline="-25000" dirty="0"/>
              <a:t>2</a:t>
            </a:r>
            <a:r>
              <a:rPr lang="en-US" sz="2400" dirty="0"/>
              <a:t>            6CO</a:t>
            </a:r>
            <a:r>
              <a:rPr lang="en-US" sz="2400" baseline="-25000" dirty="0"/>
              <a:t>2</a:t>
            </a:r>
            <a:r>
              <a:rPr lang="en-US" sz="2400" dirty="0"/>
              <a:t> + 6H</a:t>
            </a:r>
            <a:r>
              <a:rPr lang="en-US" sz="2400" baseline="-25000" dirty="0"/>
              <a:t>2</a:t>
            </a:r>
            <a:r>
              <a:rPr lang="en-US" sz="2400" dirty="0"/>
              <a:t>O + 36ATP + Heat</a:t>
            </a:r>
          </a:p>
          <a:p>
            <a:pPr>
              <a:buNone/>
            </a:pPr>
            <a:r>
              <a:rPr lang="en-US" sz="1800" dirty="0"/>
              <a:t>  Glucose + Oxygen           Carbon dioxide + Water + 36ATP + Heat</a:t>
            </a:r>
          </a:p>
          <a:p>
            <a:pPr>
              <a:buNone/>
            </a:pPr>
            <a:endParaRPr lang="en-US" sz="2400" b="1" dirty="0"/>
          </a:p>
          <a:p>
            <a:pPr>
              <a:buNone/>
            </a:pPr>
            <a:endParaRPr lang="en-US" sz="2400" b="1" dirty="0"/>
          </a:p>
          <a:p>
            <a:pPr lvl="2">
              <a:buNone/>
            </a:pPr>
            <a:endParaRPr lang="en-US" dirty="0"/>
          </a:p>
        </p:txBody>
      </p:sp>
      <p:cxnSp>
        <p:nvCxnSpPr>
          <p:cNvPr id="5" name="Straight Arrow Connector 4"/>
          <p:cNvCxnSpPr/>
          <p:nvPr/>
        </p:nvCxnSpPr>
        <p:spPr>
          <a:xfrm>
            <a:off x="2286000" y="2264170"/>
            <a:ext cx="141163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2407310" y="4648200"/>
            <a:ext cx="75753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286000" y="1877813"/>
            <a:ext cx="1335430" cy="369332"/>
          </a:xfrm>
          <a:prstGeom prst="rect">
            <a:avLst/>
          </a:prstGeom>
          <a:noFill/>
        </p:spPr>
        <p:txBody>
          <a:bodyPr wrap="none" rtlCol="0">
            <a:spAutoFit/>
          </a:bodyPr>
          <a:lstStyle/>
          <a:p>
            <a:r>
              <a:rPr lang="en-US" dirty="0">
                <a:solidFill>
                  <a:prstClr val="black"/>
                </a:solidFill>
              </a:rPr>
              <a:t>Light energy</a:t>
            </a:r>
          </a:p>
        </p:txBody>
      </p:sp>
      <p:cxnSp>
        <p:nvCxnSpPr>
          <p:cNvPr id="14" name="Straight Arrow Connector 13"/>
          <p:cNvCxnSpPr>
            <a:cxnSpLocks/>
          </p:cNvCxnSpPr>
          <p:nvPr/>
        </p:nvCxnSpPr>
        <p:spPr>
          <a:xfrm>
            <a:off x="2786075" y="2667000"/>
            <a:ext cx="10239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2286000" y="5029200"/>
            <a:ext cx="546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133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6. </a:t>
            </a:r>
            <a:r>
              <a:rPr lang="en-US" sz="3200" dirty="0" smtClean="0"/>
              <a:t> In your own words, describe counter current heat exchange. </a:t>
            </a:r>
            <a:endParaRPr lang="en-US" sz="3200" dirty="0"/>
          </a:p>
        </p:txBody>
      </p:sp>
      <p:sp>
        <p:nvSpPr>
          <p:cNvPr id="4" name="Title 1"/>
          <p:cNvSpPr>
            <a:spLocks noGrp="1"/>
          </p:cNvSpPr>
          <p:nvPr>
            <p:ph type="title"/>
          </p:nvPr>
        </p:nvSpPr>
        <p:spPr/>
        <p:txBody>
          <a:bodyPr>
            <a:normAutofit/>
          </a:bodyPr>
          <a:lstStyle/>
          <a:p>
            <a:pPr algn="ctr"/>
            <a:r>
              <a:rPr lang="en-US" sz="4400" dirty="0"/>
              <a:t>Check Your Understanding</a:t>
            </a:r>
          </a:p>
        </p:txBody>
      </p:sp>
    </p:spTree>
    <p:extLst>
      <p:ext uri="{BB962C8B-B14F-4D97-AF65-F5344CB8AC3E}">
        <p14:creationId xmlns:p14="http://schemas.microsoft.com/office/powerpoint/2010/main" val="547564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Respiratory System</a:t>
            </a:r>
          </a:p>
        </p:txBody>
      </p:sp>
      <p:sp>
        <p:nvSpPr>
          <p:cNvPr id="3" name="Content Placeholder 2"/>
          <p:cNvSpPr>
            <a:spLocks noGrp="1"/>
          </p:cNvSpPr>
          <p:nvPr>
            <p:ph sz="quarter" idx="1"/>
          </p:nvPr>
        </p:nvSpPr>
        <p:spPr>
          <a:xfrm>
            <a:off x="369570" y="1234440"/>
            <a:ext cx="4156710" cy="4937760"/>
          </a:xfrm>
        </p:spPr>
        <p:txBody>
          <a:bodyPr>
            <a:noAutofit/>
          </a:bodyPr>
          <a:lstStyle/>
          <a:p>
            <a:pPr marL="0" indent="0">
              <a:buNone/>
            </a:pPr>
            <a:r>
              <a:rPr lang="en-US" sz="2400" dirty="0"/>
              <a:t>Uptake O</a:t>
            </a:r>
            <a:r>
              <a:rPr lang="en-US" sz="2400" baseline="-25000" dirty="0"/>
              <a:t>2</a:t>
            </a:r>
            <a:r>
              <a:rPr lang="en-US" sz="2400" dirty="0"/>
              <a:t> from environment and discharge CO</a:t>
            </a:r>
            <a:r>
              <a:rPr lang="en-US" sz="2400" baseline="-25000" dirty="0"/>
              <a:t>2</a:t>
            </a:r>
            <a:r>
              <a:rPr lang="en-US" sz="2400" dirty="0"/>
              <a:t> into the environment</a:t>
            </a:r>
          </a:p>
          <a:p>
            <a:endParaRPr lang="en-US" sz="1400" dirty="0"/>
          </a:p>
          <a:p>
            <a:pPr>
              <a:spcBef>
                <a:spcPts val="0"/>
              </a:spcBef>
              <a:spcAft>
                <a:spcPts val="600"/>
              </a:spcAft>
            </a:pPr>
            <a:r>
              <a:rPr lang="en-US" sz="2400" dirty="0"/>
              <a:t>Diffusion through skin</a:t>
            </a:r>
          </a:p>
          <a:p>
            <a:pPr lvl="1">
              <a:spcBef>
                <a:spcPts val="0"/>
              </a:spcBef>
              <a:spcAft>
                <a:spcPts val="600"/>
              </a:spcAft>
            </a:pPr>
            <a:r>
              <a:rPr lang="en-US" sz="2000" dirty="0"/>
              <a:t>Many invertebrates, amphibians</a:t>
            </a:r>
          </a:p>
          <a:p>
            <a:r>
              <a:rPr lang="en-US" sz="2400" dirty="0"/>
              <a:t>Gills (internal of external)</a:t>
            </a:r>
          </a:p>
          <a:p>
            <a:pPr lvl="1"/>
            <a:r>
              <a:rPr lang="en-US" sz="2000" dirty="0"/>
              <a:t>Some arthropods, fish</a:t>
            </a:r>
            <a:endParaRPr lang="en-US" sz="1400" dirty="0"/>
          </a:p>
          <a:p>
            <a:pPr>
              <a:spcBef>
                <a:spcPts val="1200"/>
              </a:spcBef>
            </a:pPr>
            <a:r>
              <a:rPr lang="en-US" sz="2400" b="1" dirty="0"/>
              <a:t>__________ </a:t>
            </a:r>
            <a:r>
              <a:rPr lang="en-US" sz="2400" dirty="0"/>
              <a:t>system</a:t>
            </a:r>
          </a:p>
          <a:p>
            <a:pPr lvl="1"/>
            <a:r>
              <a:rPr lang="en-US" sz="2000" dirty="0"/>
              <a:t>Insects</a:t>
            </a:r>
            <a:endParaRPr lang="en-US" sz="1400" dirty="0"/>
          </a:p>
          <a:p>
            <a:pPr>
              <a:spcBef>
                <a:spcPts val="1200"/>
              </a:spcBef>
            </a:pPr>
            <a:r>
              <a:rPr lang="en-US" sz="2400" dirty="0"/>
              <a:t>Lungs</a:t>
            </a:r>
          </a:p>
          <a:p>
            <a:pPr lvl="1"/>
            <a:r>
              <a:rPr lang="en-US" sz="2000" dirty="0"/>
              <a:t>Amphibians, reptiles, birds and mammals</a:t>
            </a:r>
          </a:p>
          <a:p>
            <a:endParaRPr lang="en-US" sz="2400" dirty="0"/>
          </a:p>
          <a:p>
            <a:endParaRPr lang="en-US" sz="2400" dirty="0"/>
          </a:p>
          <a:p>
            <a:endParaRPr lang="en-US" sz="2400" dirty="0"/>
          </a:p>
        </p:txBody>
      </p:sp>
      <p:pic>
        <p:nvPicPr>
          <p:cNvPr id="4" name="Picture 3"/>
          <p:cNvPicPr>
            <a:picLocks noChangeAspect="1"/>
          </p:cNvPicPr>
          <p:nvPr/>
        </p:nvPicPr>
        <p:blipFill>
          <a:blip r:embed="rId3"/>
          <a:stretch>
            <a:fillRect/>
          </a:stretch>
        </p:blipFill>
        <p:spPr>
          <a:xfrm>
            <a:off x="4702629" y="1922613"/>
            <a:ext cx="7139914" cy="4163862"/>
          </a:xfrm>
          <a:prstGeom prst="rect">
            <a:avLst/>
          </a:prstGeom>
        </p:spPr>
      </p:pic>
    </p:spTree>
    <p:extLst>
      <p:ext uri="{BB962C8B-B14F-4D97-AF65-F5344CB8AC3E}">
        <p14:creationId xmlns:p14="http://schemas.microsoft.com/office/powerpoint/2010/main" val="4293393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Respiratory System</a:t>
            </a:r>
          </a:p>
        </p:txBody>
      </p:sp>
      <p:sp>
        <p:nvSpPr>
          <p:cNvPr id="3" name="Content Placeholder 2"/>
          <p:cNvSpPr>
            <a:spLocks noGrp="1"/>
          </p:cNvSpPr>
          <p:nvPr>
            <p:ph sz="quarter" idx="1"/>
          </p:nvPr>
        </p:nvSpPr>
        <p:spPr>
          <a:xfrm>
            <a:off x="647700" y="1219200"/>
            <a:ext cx="5867400" cy="5067300"/>
          </a:xfrm>
        </p:spPr>
        <p:txBody>
          <a:bodyPr>
            <a:normAutofit fontScale="85000" lnSpcReduction="20000"/>
          </a:bodyPr>
          <a:lstStyle/>
          <a:p>
            <a:pPr algn="ctr">
              <a:buNone/>
            </a:pPr>
            <a:r>
              <a:rPr lang="en-US" sz="2200" b="1" dirty="0"/>
              <a:t>Nasal Cavity</a:t>
            </a:r>
          </a:p>
          <a:p>
            <a:pPr algn="ctr">
              <a:buNone/>
            </a:pPr>
            <a:endParaRPr lang="en-US" sz="1900" b="1" dirty="0"/>
          </a:p>
          <a:p>
            <a:pPr algn="ctr">
              <a:buNone/>
            </a:pPr>
            <a:r>
              <a:rPr lang="en-US" sz="2200" b="1" dirty="0"/>
              <a:t>Pharynx</a:t>
            </a:r>
          </a:p>
          <a:p>
            <a:pPr algn="ctr">
              <a:buNone/>
            </a:pPr>
            <a:endParaRPr lang="en-US" sz="1900" b="1" dirty="0"/>
          </a:p>
          <a:p>
            <a:pPr algn="ctr">
              <a:buNone/>
            </a:pPr>
            <a:r>
              <a:rPr lang="en-US" sz="2200" b="1" dirty="0"/>
              <a:t>Larynx</a:t>
            </a:r>
          </a:p>
          <a:p>
            <a:pPr algn="ctr">
              <a:buNone/>
            </a:pPr>
            <a:endParaRPr lang="en-US" sz="1900" b="1" dirty="0"/>
          </a:p>
          <a:p>
            <a:pPr algn="ctr">
              <a:buNone/>
            </a:pPr>
            <a:r>
              <a:rPr lang="en-US" sz="2200" b="1" dirty="0"/>
              <a:t>Trachea</a:t>
            </a:r>
          </a:p>
          <a:p>
            <a:pPr algn="ctr">
              <a:buNone/>
            </a:pPr>
            <a:endParaRPr lang="en-US" sz="1900" b="1" dirty="0"/>
          </a:p>
          <a:p>
            <a:pPr algn="ctr">
              <a:buNone/>
            </a:pPr>
            <a:r>
              <a:rPr lang="en-US" sz="2200" b="1" dirty="0"/>
              <a:t>Bronchi</a:t>
            </a:r>
          </a:p>
          <a:p>
            <a:pPr algn="ctr">
              <a:buNone/>
            </a:pPr>
            <a:endParaRPr lang="en-US" sz="1900" b="1" dirty="0"/>
          </a:p>
          <a:p>
            <a:pPr algn="ctr">
              <a:buNone/>
            </a:pPr>
            <a:r>
              <a:rPr lang="en-US" sz="2200" b="1" dirty="0"/>
              <a:t>Bronchioles</a:t>
            </a:r>
          </a:p>
          <a:p>
            <a:pPr>
              <a:buNone/>
            </a:pPr>
            <a:endParaRPr lang="en-US" sz="2200" b="1" dirty="0"/>
          </a:p>
          <a:p>
            <a:pPr>
              <a:buNone/>
            </a:pPr>
            <a:r>
              <a:rPr lang="en-US" sz="2800" b="1" u="sng" dirty="0"/>
              <a:t>_____________</a:t>
            </a:r>
            <a:r>
              <a:rPr lang="en-US" sz="2800" dirty="0"/>
              <a:t>: sheet of skeletal muscle that extends along the bottom of the rib cage</a:t>
            </a:r>
            <a:r>
              <a:rPr lang="en-US" sz="2200" dirty="0"/>
              <a:t>	</a:t>
            </a:r>
          </a:p>
          <a:p>
            <a:pPr lvl="1"/>
            <a:r>
              <a:rPr lang="en-US" sz="2600" dirty="0"/>
              <a:t>Expands and contracts to force air into and out of lungs  </a:t>
            </a:r>
          </a:p>
        </p:txBody>
      </p:sp>
      <p:pic>
        <p:nvPicPr>
          <p:cNvPr id="10242" name="Picture 2"/>
          <p:cNvPicPr>
            <a:picLocks noChangeAspect="1" noChangeArrowheads="1"/>
          </p:cNvPicPr>
          <p:nvPr/>
        </p:nvPicPr>
        <p:blipFill>
          <a:blip r:embed="rId2" cstate="print"/>
          <a:srcRect/>
          <a:stretch>
            <a:fillRect/>
          </a:stretch>
        </p:blipFill>
        <p:spPr bwMode="auto">
          <a:xfrm>
            <a:off x="7162800" y="1317458"/>
            <a:ext cx="4008261" cy="4953000"/>
          </a:xfrm>
          <a:prstGeom prst="rect">
            <a:avLst/>
          </a:prstGeom>
          <a:noFill/>
          <a:ln w="9525">
            <a:noFill/>
            <a:miter lim="800000"/>
            <a:headEnd/>
            <a:tailEnd/>
          </a:ln>
        </p:spPr>
      </p:pic>
      <p:cxnSp>
        <p:nvCxnSpPr>
          <p:cNvPr id="5" name="Straight Arrow Connector 4"/>
          <p:cNvCxnSpPr/>
          <p:nvPr/>
        </p:nvCxnSpPr>
        <p:spPr>
          <a:xfrm>
            <a:off x="3581400" y="1524000"/>
            <a:ext cx="0" cy="304800"/>
          </a:xfrm>
          <a:prstGeom prst="straightConnector1">
            <a:avLst/>
          </a:prstGeom>
          <a:ln w="44450">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3581400" y="2123661"/>
            <a:ext cx="0" cy="304800"/>
          </a:xfrm>
          <a:prstGeom prst="straightConnector1">
            <a:avLst/>
          </a:prstGeom>
          <a:ln w="44450">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3581400" y="2667000"/>
            <a:ext cx="0" cy="304800"/>
          </a:xfrm>
          <a:prstGeom prst="straightConnector1">
            <a:avLst/>
          </a:prstGeom>
          <a:ln w="44450">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3581400" y="3276600"/>
            <a:ext cx="0" cy="304800"/>
          </a:xfrm>
          <a:prstGeom prst="straightConnector1">
            <a:avLst/>
          </a:prstGeom>
          <a:ln w="44450">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3581400" y="3810000"/>
            <a:ext cx="0" cy="304800"/>
          </a:xfrm>
          <a:prstGeom prst="straightConnector1">
            <a:avLst/>
          </a:prstGeom>
          <a:ln w="44450">
            <a:solidFill>
              <a:schemeClr val="accent1"/>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Structure of the Alveoli</a:t>
            </a:r>
          </a:p>
        </p:txBody>
      </p:sp>
      <p:pic>
        <p:nvPicPr>
          <p:cNvPr id="4" name="Picture 3">
            <a:extLst>
              <a:ext uri="{FF2B5EF4-FFF2-40B4-BE49-F238E27FC236}">
                <a16:creationId xmlns:a16="http://schemas.microsoft.com/office/drawing/2014/main" id="{39579A35-E198-4C39-B218-1A034BA98DD9}"/>
              </a:ext>
            </a:extLst>
          </p:cNvPr>
          <p:cNvPicPr>
            <a:picLocks noChangeAspect="1"/>
          </p:cNvPicPr>
          <p:nvPr/>
        </p:nvPicPr>
        <p:blipFill>
          <a:blip r:embed="rId2"/>
          <a:stretch>
            <a:fillRect/>
          </a:stretch>
        </p:blipFill>
        <p:spPr>
          <a:xfrm>
            <a:off x="3928533" y="1219200"/>
            <a:ext cx="5672667" cy="5105400"/>
          </a:xfrm>
          <a:prstGeom prst="rect">
            <a:avLst/>
          </a:prstGeom>
        </p:spPr>
      </p:pic>
      <p:sp>
        <p:nvSpPr>
          <p:cNvPr id="7" name="Rectangle 5">
            <a:extLst>
              <a:ext uri="{FF2B5EF4-FFF2-40B4-BE49-F238E27FC236}">
                <a16:creationId xmlns:a16="http://schemas.microsoft.com/office/drawing/2014/main" id="{CC7054E9-94A7-4511-9319-12A8EC630750}"/>
              </a:ext>
            </a:extLst>
          </p:cNvPr>
          <p:cNvSpPr>
            <a:spLocks noChangeArrowheads="1"/>
          </p:cNvSpPr>
          <p:nvPr/>
        </p:nvSpPr>
        <p:spPr bwMode="auto">
          <a:xfrm>
            <a:off x="609600" y="4343400"/>
            <a:ext cx="3586222" cy="1015663"/>
          </a:xfrm>
          <a:prstGeom prst="rect">
            <a:avLst/>
          </a:prstGeom>
          <a:noFill/>
          <a:ln w="9525">
            <a:noFill/>
            <a:miter lim="800000"/>
            <a:headEnd/>
            <a:tailEnd/>
          </a:ln>
        </p:spPr>
        <p:txBody>
          <a:bodyPr wrap="square">
            <a:prstTxWarp prst="textNoShape">
              <a:avLst/>
            </a:prstTxWarp>
            <a:spAutoFit/>
          </a:bodyPr>
          <a:lstStyle/>
          <a:p>
            <a:r>
              <a:rPr lang="en-US" sz="2000" dirty="0"/>
              <a:t>Carbon dioxide diffuses from the blood into the alveoli and out of the body as exhalation occurs.</a:t>
            </a:r>
          </a:p>
        </p:txBody>
      </p:sp>
      <p:sp>
        <p:nvSpPr>
          <p:cNvPr id="8" name="Rectangle 6">
            <a:extLst>
              <a:ext uri="{FF2B5EF4-FFF2-40B4-BE49-F238E27FC236}">
                <a16:creationId xmlns:a16="http://schemas.microsoft.com/office/drawing/2014/main" id="{21A1E13F-32FE-49B2-AA91-BD24B804099F}"/>
              </a:ext>
            </a:extLst>
          </p:cNvPr>
          <p:cNvSpPr>
            <a:spLocks noChangeArrowheads="1"/>
          </p:cNvSpPr>
          <p:nvPr/>
        </p:nvSpPr>
        <p:spPr bwMode="auto">
          <a:xfrm>
            <a:off x="7467600" y="5486400"/>
            <a:ext cx="3200400" cy="707886"/>
          </a:xfrm>
          <a:prstGeom prst="rect">
            <a:avLst/>
          </a:prstGeom>
          <a:noFill/>
          <a:ln w="9525">
            <a:noFill/>
            <a:miter lim="800000"/>
            <a:headEnd/>
            <a:tailEnd/>
          </a:ln>
        </p:spPr>
        <p:txBody>
          <a:bodyPr wrap="square">
            <a:prstTxWarp prst="textNoShape">
              <a:avLst/>
            </a:prstTxWarp>
            <a:spAutoFit/>
          </a:bodyPr>
          <a:lstStyle/>
          <a:p>
            <a:r>
              <a:rPr lang="en-US" sz="2000" dirty="0"/>
              <a:t>Inhaled oxygen diffuses from the alveoli into the blood.</a:t>
            </a:r>
          </a:p>
        </p:txBody>
      </p:sp>
      <p:cxnSp>
        <p:nvCxnSpPr>
          <p:cNvPr id="9" name="Straight Arrow Connector 8">
            <a:extLst>
              <a:ext uri="{FF2B5EF4-FFF2-40B4-BE49-F238E27FC236}">
                <a16:creationId xmlns:a16="http://schemas.microsoft.com/office/drawing/2014/main" id="{14E2D8A8-9433-4C36-AEFC-5E74DFB91F96}"/>
              </a:ext>
            </a:extLst>
          </p:cNvPr>
          <p:cNvCxnSpPr>
            <a:cxnSpLocks/>
          </p:cNvCxnSpPr>
          <p:nvPr/>
        </p:nvCxnSpPr>
        <p:spPr>
          <a:xfrm>
            <a:off x="4119622" y="4746678"/>
            <a:ext cx="909578" cy="2063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422FB2-6C5F-4FF0-975F-B1ACCA4E7655}"/>
              </a:ext>
            </a:extLst>
          </p:cNvPr>
          <p:cNvCxnSpPr>
            <a:cxnSpLocks/>
          </p:cNvCxnSpPr>
          <p:nvPr/>
        </p:nvCxnSpPr>
        <p:spPr>
          <a:xfrm flipH="1" flipV="1">
            <a:off x="6096000" y="5359063"/>
            <a:ext cx="1316467" cy="454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6273" y="152400"/>
            <a:ext cx="11168527" cy="990600"/>
          </a:xfrm>
        </p:spPr>
        <p:txBody>
          <a:bodyPr>
            <a:noAutofit/>
          </a:bodyPr>
          <a:lstStyle/>
          <a:p>
            <a:pPr algn="ctr"/>
            <a:r>
              <a:rPr lang="en-US" sz="4400" dirty="0"/>
              <a:t>Respiratory and Circulatory Systems</a:t>
            </a:r>
          </a:p>
        </p:txBody>
      </p:sp>
      <p:pic>
        <p:nvPicPr>
          <p:cNvPr id="15362" name="Picture 2"/>
          <p:cNvPicPr>
            <a:picLocks noChangeAspect="1" noChangeArrowheads="1"/>
          </p:cNvPicPr>
          <p:nvPr/>
        </p:nvPicPr>
        <p:blipFill>
          <a:blip r:embed="rId3" cstate="print"/>
          <a:srcRect/>
          <a:stretch>
            <a:fillRect/>
          </a:stretch>
        </p:blipFill>
        <p:spPr bwMode="auto">
          <a:xfrm>
            <a:off x="1159436" y="1371600"/>
            <a:ext cx="9873127" cy="4953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721B-8E1C-49F2-9894-F7BDF5479E88}"/>
              </a:ext>
            </a:extLst>
          </p:cNvPr>
          <p:cNvSpPr>
            <a:spLocks noGrp="1"/>
          </p:cNvSpPr>
          <p:nvPr>
            <p:ph type="title"/>
          </p:nvPr>
        </p:nvSpPr>
        <p:spPr/>
        <p:txBody>
          <a:bodyPr>
            <a:normAutofit/>
          </a:bodyPr>
          <a:lstStyle/>
          <a:p>
            <a:pPr algn="ctr"/>
            <a:r>
              <a:rPr lang="en-US" sz="4400" dirty="0"/>
              <a:t>Functions of the Circulatory System</a:t>
            </a:r>
          </a:p>
        </p:txBody>
      </p:sp>
      <p:sp>
        <p:nvSpPr>
          <p:cNvPr id="3" name="Content Placeholder 2">
            <a:extLst>
              <a:ext uri="{FF2B5EF4-FFF2-40B4-BE49-F238E27FC236}">
                <a16:creationId xmlns:a16="http://schemas.microsoft.com/office/drawing/2014/main" id="{E65209A8-ADAD-47DC-8E57-65AA210DE241}"/>
              </a:ext>
            </a:extLst>
          </p:cNvPr>
          <p:cNvSpPr>
            <a:spLocks noGrp="1"/>
          </p:cNvSpPr>
          <p:nvPr>
            <p:ph sz="quarter" idx="1"/>
          </p:nvPr>
        </p:nvSpPr>
        <p:spPr>
          <a:xfrm>
            <a:off x="379300" y="1371600"/>
            <a:ext cx="6554900" cy="5105400"/>
          </a:xfrm>
        </p:spPr>
        <p:txBody>
          <a:bodyPr>
            <a:normAutofit lnSpcReduction="10000"/>
          </a:bodyPr>
          <a:lstStyle/>
          <a:p>
            <a:pPr>
              <a:spcAft>
                <a:spcPts val="2400"/>
              </a:spcAft>
            </a:pPr>
            <a:r>
              <a:rPr lang="en-US" sz="2800" b="1" dirty="0"/>
              <a:t>Transport</a:t>
            </a:r>
            <a:r>
              <a:rPr lang="en-US" sz="2800" dirty="0"/>
              <a:t>: transports oxygen, nutrients, waste products, immune system cells, and hormones throughout the body. </a:t>
            </a:r>
          </a:p>
          <a:p>
            <a:pPr>
              <a:spcBef>
                <a:spcPts val="0"/>
              </a:spcBef>
            </a:pPr>
            <a:r>
              <a:rPr lang="en-US" sz="2800" b="1" dirty="0"/>
              <a:t>Temperature regulation</a:t>
            </a:r>
            <a:r>
              <a:rPr lang="en-US" sz="2800" dirty="0"/>
              <a:t>: helps maintain a body temperature that is optimum for metabolic function</a:t>
            </a:r>
          </a:p>
          <a:p>
            <a:pPr lvl="1">
              <a:spcBef>
                <a:spcPts val="0"/>
              </a:spcBef>
              <a:spcAft>
                <a:spcPts val="2400"/>
              </a:spcAft>
            </a:pPr>
            <a:r>
              <a:rPr lang="en-US" sz="2400" dirty="0"/>
              <a:t>Vasoconstriction and vasodilation</a:t>
            </a:r>
          </a:p>
          <a:p>
            <a:pPr>
              <a:spcBef>
                <a:spcPts val="0"/>
              </a:spcBef>
            </a:pPr>
            <a:r>
              <a:rPr lang="en-US" sz="2800" b="1" dirty="0"/>
              <a:t>Protection</a:t>
            </a:r>
            <a:r>
              <a:rPr lang="en-US" sz="2800" dirty="0"/>
              <a:t>: immune system cells transported throughout the body aid in fighting foreign invaders</a:t>
            </a:r>
          </a:p>
          <a:p>
            <a:pPr lvl="1">
              <a:spcBef>
                <a:spcPts val="0"/>
              </a:spcBef>
            </a:pPr>
            <a:r>
              <a:rPr lang="en-US" sz="2400" dirty="0"/>
              <a:t>Platelets and white blood cells</a:t>
            </a:r>
          </a:p>
          <a:p>
            <a:pPr>
              <a:spcAft>
                <a:spcPts val="3600"/>
              </a:spcAft>
            </a:pPr>
            <a:endParaRPr lang="en-US" sz="2800" dirty="0"/>
          </a:p>
        </p:txBody>
      </p:sp>
      <p:pic>
        <p:nvPicPr>
          <p:cNvPr id="4" name="Picture 3">
            <a:extLst>
              <a:ext uri="{FF2B5EF4-FFF2-40B4-BE49-F238E27FC236}">
                <a16:creationId xmlns:a16="http://schemas.microsoft.com/office/drawing/2014/main" id="{531660B7-5BA5-47F3-A1BD-248ECC0BB952}"/>
              </a:ext>
            </a:extLst>
          </p:cNvPr>
          <p:cNvPicPr>
            <a:picLocks noChangeAspect="1"/>
          </p:cNvPicPr>
          <p:nvPr/>
        </p:nvPicPr>
        <p:blipFill>
          <a:blip r:embed="rId2"/>
          <a:stretch>
            <a:fillRect/>
          </a:stretch>
        </p:blipFill>
        <p:spPr>
          <a:xfrm>
            <a:off x="9291395" y="1295400"/>
            <a:ext cx="2692212" cy="2057400"/>
          </a:xfrm>
          <a:prstGeom prst="rect">
            <a:avLst/>
          </a:prstGeom>
        </p:spPr>
      </p:pic>
      <p:pic>
        <p:nvPicPr>
          <p:cNvPr id="56322" name="Picture 2" descr="Related image">
            <a:extLst>
              <a:ext uri="{FF2B5EF4-FFF2-40B4-BE49-F238E27FC236}">
                <a16:creationId xmlns:a16="http://schemas.microsoft.com/office/drawing/2014/main" id="{8F38CB2F-0FDE-4229-B4D8-6B2B9397B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10" y="2488894"/>
            <a:ext cx="217932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Image result for macrophage attack">
            <a:extLst>
              <a:ext uri="{FF2B5EF4-FFF2-40B4-BE49-F238E27FC236}">
                <a16:creationId xmlns:a16="http://schemas.microsoft.com/office/drawing/2014/main" id="{A817EB7B-EDD1-4FC7-97F8-94CC0CED3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395" y="4164330"/>
            <a:ext cx="2686050" cy="214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2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What’s in the Blood?</a:t>
            </a:r>
          </a:p>
        </p:txBody>
      </p:sp>
      <p:sp>
        <p:nvSpPr>
          <p:cNvPr id="3" name="Content Placeholder 2"/>
          <p:cNvSpPr>
            <a:spLocks noGrp="1"/>
          </p:cNvSpPr>
          <p:nvPr>
            <p:ph sz="quarter" idx="1"/>
          </p:nvPr>
        </p:nvSpPr>
        <p:spPr>
          <a:xfrm>
            <a:off x="317604" y="1371600"/>
            <a:ext cx="5778396" cy="5257800"/>
          </a:xfrm>
        </p:spPr>
        <p:txBody>
          <a:bodyPr>
            <a:normAutofit/>
          </a:bodyPr>
          <a:lstStyle/>
          <a:p>
            <a:pPr>
              <a:spcBef>
                <a:spcPts val="0"/>
              </a:spcBef>
            </a:pPr>
            <a:r>
              <a:rPr lang="en-US" sz="2800" b="1" dirty="0"/>
              <a:t>Red blood cells (erythrocytes)</a:t>
            </a:r>
            <a:r>
              <a:rPr lang="en-US" sz="2800" dirty="0"/>
              <a:t>: oxygen transport</a:t>
            </a:r>
          </a:p>
          <a:p>
            <a:pPr lvl="1">
              <a:spcBef>
                <a:spcPts val="0"/>
              </a:spcBef>
            </a:pPr>
            <a:r>
              <a:rPr lang="en-US" sz="2400" dirty="0"/>
              <a:t>Contain hemoglobin</a:t>
            </a:r>
          </a:p>
          <a:p>
            <a:pPr lvl="1">
              <a:spcBef>
                <a:spcPts val="0"/>
              </a:spcBef>
            </a:pPr>
            <a:r>
              <a:rPr lang="en-US" sz="2400" dirty="0"/>
              <a:t>Lack </a:t>
            </a:r>
            <a:r>
              <a:rPr lang="en-US" sz="2400" b="1" dirty="0"/>
              <a:t>________________________</a:t>
            </a:r>
          </a:p>
          <a:p>
            <a:pPr lvl="1">
              <a:spcBef>
                <a:spcPts val="0"/>
              </a:spcBef>
            </a:pPr>
            <a:r>
              <a:rPr lang="en-US" sz="2400" dirty="0"/>
              <a:t>95% of all blood cells in the body</a:t>
            </a:r>
          </a:p>
          <a:p>
            <a:pPr>
              <a:spcBef>
                <a:spcPts val="0"/>
              </a:spcBef>
            </a:pPr>
            <a:endParaRPr lang="en-US" sz="2800" b="1" dirty="0"/>
          </a:p>
          <a:p>
            <a:pPr>
              <a:spcBef>
                <a:spcPts val="0"/>
              </a:spcBef>
            </a:pPr>
            <a:r>
              <a:rPr lang="en-US" sz="2800" b="1" dirty="0"/>
              <a:t>White blood cells (leukocytes)</a:t>
            </a:r>
            <a:r>
              <a:rPr lang="en-US" sz="2800" dirty="0"/>
              <a:t>:  immune response to disease and foreign invaders (pathogens)</a:t>
            </a:r>
            <a:endParaRPr lang="en-US" sz="1600" dirty="0"/>
          </a:p>
          <a:p>
            <a:pPr marL="0" indent="0">
              <a:spcBef>
                <a:spcPts val="0"/>
              </a:spcBef>
              <a:buNone/>
            </a:pPr>
            <a:endParaRPr lang="en-US" sz="2000" b="1" dirty="0"/>
          </a:p>
          <a:p>
            <a:pPr>
              <a:spcBef>
                <a:spcPts val="0"/>
              </a:spcBef>
            </a:pPr>
            <a:r>
              <a:rPr lang="en-US" sz="2800" b="1" dirty="0"/>
              <a:t>Platelets</a:t>
            </a:r>
            <a:r>
              <a:rPr lang="en-US" sz="2800" dirty="0"/>
              <a:t>: cell fragments that aid in </a:t>
            </a:r>
            <a:r>
              <a:rPr lang="en-US" sz="2800" b="1" dirty="0"/>
              <a:t>_______________</a:t>
            </a:r>
            <a:endParaRPr lang="en-US" sz="1600" b="1" dirty="0"/>
          </a:p>
          <a:p>
            <a:pPr>
              <a:spcBef>
                <a:spcPts val="0"/>
              </a:spcBef>
            </a:pPr>
            <a:endParaRPr lang="en-US" sz="2800" dirty="0"/>
          </a:p>
        </p:txBody>
      </p:sp>
      <p:pic>
        <p:nvPicPr>
          <p:cNvPr id="6" name="Picture 5">
            <a:extLst>
              <a:ext uri="{FF2B5EF4-FFF2-40B4-BE49-F238E27FC236}">
                <a16:creationId xmlns:a16="http://schemas.microsoft.com/office/drawing/2014/main" id="{78874309-E96B-41E6-B2E8-A3F75DDB80A7}"/>
              </a:ext>
            </a:extLst>
          </p:cNvPr>
          <p:cNvPicPr>
            <a:picLocks noChangeAspect="1"/>
          </p:cNvPicPr>
          <p:nvPr/>
        </p:nvPicPr>
        <p:blipFill>
          <a:blip r:embed="rId3"/>
          <a:stretch>
            <a:fillRect/>
          </a:stretch>
        </p:blipFill>
        <p:spPr>
          <a:xfrm>
            <a:off x="6091918" y="1219199"/>
            <a:ext cx="2871973" cy="2085929"/>
          </a:xfrm>
          <a:prstGeom prst="rect">
            <a:avLst/>
          </a:prstGeom>
        </p:spPr>
      </p:pic>
      <p:pic>
        <p:nvPicPr>
          <p:cNvPr id="7" name="Picture 6">
            <a:extLst>
              <a:ext uri="{FF2B5EF4-FFF2-40B4-BE49-F238E27FC236}">
                <a16:creationId xmlns:a16="http://schemas.microsoft.com/office/drawing/2014/main" id="{286A84FE-0570-484D-939F-016070D24A7D}"/>
              </a:ext>
            </a:extLst>
          </p:cNvPr>
          <p:cNvPicPr>
            <a:picLocks noChangeAspect="1"/>
          </p:cNvPicPr>
          <p:nvPr/>
        </p:nvPicPr>
        <p:blipFill>
          <a:blip r:embed="rId4"/>
          <a:stretch>
            <a:fillRect/>
          </a:stretch>
        </p:blipFill>
        <p:spPr>
          <a:xfrm>
            <a:off x="9067800" y="2514600"/>
            <a:ext cx="3007763" cy="2202112"/>
          </a:xfrm>
          <a:prstGeom prst="rect">
            <a:avLst/>
          </a:prstGeom>
        </p:spPr>
      </p:pic>
      <p:pic>
        <p:nvPicPr>
          <p:cNvPr id="10" name="Picture 9">
            <a:extLst>
              <a:ext uri="{FF2B5EF4-FFF2-40B4-BE49-F238E27FC236}">
                <a16:creationId xmlns:a16="http://schemas.microsoft.com/office/drawing/2014/main" id="{ABCB7751-AF4B-4324-9E5D-24E2BD457153}"/>
              </a:ext>
            </a:extLst>
          </p:cNvPr>
          <p:cNvPicPr>
            <a:picLocks noChangeAspect="1"/>
          </p:cNvPicPr>
          <p:nvPr/>
        </p:nvPicPr>
        <p:blipFill>
          <a:blip r:embed="rId5"/>
          <a:stretch>
            <a:fillRect/>
          </a:stretch>
        </p:blipFill>
        <p:spPr>
          <a:xfrm>
            <a:off x="6096000" y="4114800"/>
            <a:ext cx="2867891" cy="2085929"/>
          </a:xfrm>
          <a:prstGeom prst="rect">
            <a:avLst/>
          </a:prstGeom>
        </p:spPr>
      </p:pic>
      <p:sp>
        <p:nvSpPr>
          <p:cNvPr id="4" name="TextBox 3">
            <a:extLst>
              <a:ext uri="{FF2B5EF4-FFF2-40B4-BE49-F238E27FC236}">
                <a16:creationId xmlns:a16="http://schemas.microsoft.com/office/drawing/2014/main" id="{4B41B84D-4CBA-42DB-AB46-F85B01DE5FAC}"/>
              </a:ext>
            </a:extLst>
          </p:cNvPr>
          <p:cNvSpPr txBox="1"/>
          <p:nvPr/>
        </p:nvSpPr>
        <p:spPr>
          <a:xfrm>
            <a:off x="10359365" y="2062108"/>
            <a:ext cx="1375435" cy="400110"/>
          </a:xfrm>
          <a:prstGeom prst="rect">
            <a:avLst/>
          </a:prstGeom>
          <a:noFill/>
        </p:spPr>
        <p:txBody>
          <a:bodyPr wrap="square" rtlCol="0">
            <a:spAutoFit/>
          </a:bodyPr>
          <a:lstStyle/>
          <a:p>
            <a:r>
              <a:rPr lang="en-US" sz="2000" dirty="0"/>
              <a:t>Leukocytes</a:t>
            </a:r>
          </a:p>
        </p:txBody>
      </p:sp>
      <p:sp>
        <p:nvSpPr>
          <p:cNvPr id="8" name="TextBox 7">
            <a:extLst>
              <a:ext uri="{FF2B5EF4-FFF2-40B4-BE49-F238E27FC236}">
                <a16:creationId xmlns:a16="http://schemas.microsoft.com/office/drawing/2014/main" id="{B10C9E46-17E4-4AD1-B4BD-5E762DC44D3F}"/>
              </a:ext>
            </a:extLst>
          </p:cNvPr>
          <p:cNvSpPr txBox="1"/>
          <p:nvPr/>
        </p:nvSpPr>
        <p:spPr>
          <a:xfrm>
            <a:off x="10341843" y="4876800"/>
            <a:ext cx="1240557" cy="400110"/>
          </a:xfrm>
          <a:prstGeom prst="rect">
            <a:avLst/>
          </a:prstGeom>
          <a:noFill/>
        </p:spPr>
        <p:txBody>
          <a:bodyPr wrap="square" rtlCol="0">
            <a:spAutoFit/>
          </a:bodyPr>
          <a:lstStyle/>
          <a:p>
            <a:r>
              <a:rPr lang="en-US" sz="2000" dirty="0"/>
              <a:t>Pathogens</a:t>
            </a:r>
          </a:p>
        </p:txBody>
      </p:sp>
      <p:cxnSp>
        <p:nvCxnSpPr>
          <p:cNvPr id="11" name="Straight Arrow Connector 10">
            <a:extLst>
              <a:ext uri="{FF2B5EF4-FFF2-40B4-BE49-F238E27FC236}">
                <a16:creationId xmlns:a16="http://schemas.microsoft.com/office/drawing/2014/main" id="{CD9DF89A-5DF3-444F-8DA9-4E974C36FA3E}"/>
              </a:ext>
            </a:extLst>
          </p:cNvPr>
          <p:cNvCxnSpPr>
            <a:cxnSpLocks/>
            <a:stCxn id="4" idx="2"/>
          </p:cNvCxnSpPr>
          <p:nvPr/>
        </p:nvCxnSpPr>
        <p:spPr>
          <a:xfrm flipH="1">
            <a:off x="10820401" y="2462218"/>
            <a:ext cx="226682" cy="738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DC0B4A4-3C21-49BE-A84D-FFFEAC62B458}"/>
              </a:ext>
            </a:extLst>
          </p:cNvPr>
          <p:cNvCxnSpPr>
            <a:cxnSpLocks/>
            <a:stCxn id="4" idx="2"/>
          </p:cNvCxnSpPr>
          <p:nvPr/>
        </p:nvCxnSpPr>
        <p:spPr>
          <a:xfrm>
            <a:off x="11047083" y="2462218"/>
            <a:ext cx="462952" cy="529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23D206-663E-4A7A-B1E3-D5FE854347BF}"/>
              </a:ext>
            </a:extLst>
          </p:cNvPr>
          <p:cNvCxnSpPr>
            <a:cxnSpLocks/>
            <a:stCxn id="8" idx="0"/>
          </p:cNvCxnSpPr>
          <p:nvPr/>
        </p:nvCxnSpPr>
        <p:spPr>
          <a:xfrm flipH="1" flipV="1">
            <a:off x="10557830" y="4483892"/>
            <a:ext cx="404292" cy="3929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EE73E6-FF08-4222-AF14-490E277E43AB}"/>
              </a:ext>
            </a:extLst>
          </p:cNvPr>
          <p:cNvCxnSpPr>
            <a:cxnSpLocks/>
            <a:stCxn id="8" idx="0"/>
          </p:cNvCxnSpPr>
          <p:nvPr/>
        </p:nvCxnSpPr>
        <p:spPr>
          <a:xfrm flipV="1">
            <a:off x="10962122" y="4452334"/>
            <a:ext cx="620278" cy="424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6E3354-3854-4942-89F5-F140801B9A64}"/>
              </a:ext>
            </a:extLst>
          </p:cNvPr>
          <p:cNvSpPr txBox="1"/>
          <p:nvPr/>
        </p:nvSpPr>
        <p:spPr>
          <a:xfrm>
            <a:off x="6736912" y="3581402"/>
            <a:ext cx="1240557" cy="400110"/>
          </a:xfrm>
          <a:prstGeom prst="rect">
            <a:avLst/>
          </a:prstGeom>
          <a:noFill/>
        </p:spPr>
        <p:txBody>
          <a:bodyPr wrap="square" rtlCol="0">
            <a:spAutoFit/>
          </a:bodyPr>
          <a:lstStyle/>
          <a:p>
            <a:r>
              <a:rPr lang="en-US" sz="2000" dirty="0"/>
              <a:t>Platelets</a:t>
            </a:r>
          </a:p>
        </p:txBody>
      </p:sp>
      <p:cxnSp>
        <p:nvCxnSpPr>
          <p:cNvPr id="23" name="Straight Arrow Connector 22">
            <a:extLst>
              <a:ext uri="{FF2B5EF4-FFF2-40B4-BE49-F238E27FC236}">
                <a16:creationId xmlns:a16="http://schemas.microsoft.com/office/drawing/2014/main" id="{60674238-871F-4217-BC28-8953548C49C0}"/>
              </a:ext>
            </a:extLst>
          </p:cNvPr>
          <p:cNvCxnSpPr>
            <a:cxnSpLocks/>
            <a:stCxn id="22" idx="2"/>
          </p:cNvCxnSpPr>
          <p:nvPr/>
        </p:nvCxnSpPr>
        <p:spPr>
          <a:xfrm flipH="1">
            <a:off x="7210201" y="3981512"/>
            <a:ext cx="146990" cy="13523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495000-7563-47F3-BA7D-43F785185A75}"/>
              </a:ext>
            </a:extLst>
          </p:cNvPr>
          <p:cNvCxnSpPr>
            <a:cxnSpLocks/>
            <a:stCxn id="22" idx="2"/>
          </p:cNvCxnSpPr>
          <p:nvPr/>
        </p:nvCxnSpPr>
        <p:spPr>
          <a:xfrm>
            <a:off x="7357191" y="3981512"/>
            <a:ext cx="215987" cy="895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7F96A7A-D76B-49DD-B8DD-715513FE910E}"/>
              </a:ext>
            </a:extLst>
          </p:cNvPr>
          <p:cNvSpPr txBox="1"/>
          <p:nvPr/>
        </p:nvSpPr>
        <p:spPr>
          <a:xfrm>
            <a:off x="9194327" y="5352386"/>
            <a:ext cx="1741922" cy="400110"/>
          </a:xfrm>
          <a:prstGeom prst="rect">
            <a:avLst/>
          </a:prstGeom>
          <a:noFill/>
        </p:spPr>
        <p:txBody>
          <a:bodyPr wrap="square" rtlCol="0">
            <a:spAutoFit/>
          </a:bodyPr>
          <a:lstStyle/>
          <a:p>
            <a:r>
              <a:rPr lang="en-US" sz="2000" dirty="0"/>
              <a:t>Fibrin threads</a:t>
            </a:r>
          </a:p>
        </p:txBody>
      </p:sp>
      <p:cxnSp>
        <p:nvCxnSpPr>
          <p:cNvPr id="36" name="Straight Arrow Connector 35">
            <a:extLst>
              <a:ext uri="{FF2B5EF4-FFF2-40B4-BE49-F238E27FC236}">
                <a16:creationId xmlns:a16="http://schemas.microsoft.com/office/drawing/2014/main" id="{AE635CEB-4646-43DB-BD2B-56368FDD6485}"/>
              </a:ext>
            </a:extLst>
          </p:cNvPr>
          <p:cNvCxnSpPr>
            <a:cxnSpLocks/>
            <a:stCxn id="33" idx="1"/>
          </p:cNvCxnSpPr>
          <p:nvPr/>
        </p:nvCxnSpPr>
        <p:spPr>
          <a:xfrm flipH="1" flipV="1">
            <a:off x="8458201" y="4676729"/>
            <a:ext cx="736126" cy="8757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221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D90F-986F-4C10-B90A-A6BA014D1087}"/>
              </a:ext>
            </a:extLst>
          </p:cNvPr>
          <p:cNvSpPr>
            <a:spLocks noGrp="1"/>
          </p:cNvSpPr>
          <p:nvPr>
            <p:ph type="title"/>
          </p:nvPr>
        </p:nvSpPr>
        <p:spPr/>
        <p:txBody>
          <a:bodyPr>
            <a:normAutofit/>
          </a:bodyPr>
          <a:lstStyle/>
          <a:p>
            <a:pPr algn="ctr"/>
            <a:r>
              <a:rPr lang="en-US" sz="4400" dirty="0"/>
              <a:t>Hemoglobin</a:t>
            </a:r>
          </a:p>
        </p:txBody>
      </p:sp>
      <p:sp>
        <p:nvSpPr>
          <p:cNvPr id="3" name="Content Placeholder 2">
            <a:extLst>
              <a:ext uri="{FF2B5EF4-FFF2-40B4-BE49-F238E27FC236}">
                <a16:creationId xmlns:a16="http://schemas.microsoft.com/office/drawing/2014/main" id="{DA6D89C1-740C-45B6-8060-18848410307C}"/>
              </a:ext>
            </a:extLst>
          </p:cNvPr>
          <p:cNvSpPr>
            <a:spLocks noGrp="1"/>
          </p:cNvSpPr>
          <p:nvPr>
            <p:ph sz="quarter" idx="1"/>
          </p:nvPr>
        </p:nvSpPr>
        <p:spPr>
          <a:xfrm>
            <a:off x="228600" y="1219200"/>
            <a:ext cx="11887200" cy="4937760"/>
          </a:xfrm>
        </p:spPr>
        <p:txBody>
          <a:bodyPr>
            <a:normAutofit/>
          </a:bodyPr>
          <a:lstStyle/>
          <a:p>
            <a:r>
              <a:rPr lang="en-US" sz="2800" b="1" dirty="0"/>
              <a:t>Hemoglobin</a:t>
            </a:r>
            <a:r>
              <a:rPr lang="en-US" sz="2800" dirty="0"/>
              <a:t>: an oxygen-carrying protein made up of four polypeptide chains. </a:t>
            </a:r>
          </a:p>
          <a:p>
            <a:pPr lvl="1"/>
            <a:r>
              <a:rPr lang="en-US" sz="2400" dirty="0"/>
              <a:t>Each hemoglobin can transport four oxygen molecules bound to seats of iron molecules</a:t>
            </a:r>
          </a:p>
          <a:p>
            <a:pPr lvl="2"/>
            <a:r>
              <a:rPr lang="en-US" sz="2100" dirty="0"/>
              <a:t>Approximately 250 million hemoglobin per red blood cell</a:t>
            </a:r>
          </a:p>
        </p:txBody>
      </p:sp>
      <p:pic>
        <p:nvPicPr>
          <p:cNvPr id="5" name="Picture 4">
            <a:extLst>
              <a:ext uri="{FF2B5EF4-FFF2-40B4-BE49-F238E27FC236}">
                <a16:creationId xmlns:a16="http://schemas.microsoft.com/office/drawing/2014/main" id="{E53F4E72-98EE-482A-99DC-9B45A364242F}"/>
              </a:ext>
            </a:extLst>
          </p:cNvPr>
          <p:cNvPicPr>
            <a:picLocks noChangeAspect="1"/>
          </p:cNvPicPr>
          <p:nvPr/>
        </p:nvPicPr>
        <p:blipFill>
          <a:blip r:embed="rId2"/>
          <a:stretch>
            <a:fillRect/>
          </a:stretch>
        </p:blipFill>
        <p:spPr>
          <a:xfrm>
            <a:off x="2700337" y="2581306"/>
            <a:ext cx="6672263" cy="3738206"/>
          </a:xfrm>
          <a:prstGeom prst="rect">
            <a:avLst/>
          </a:prstGeom>
        </p:spPr>
      </p:pic>
    </p:spTree>
    <p:extLst>
      <p:ext uri="{BB962C8B-B14F-4D97-AF65-F5344CB8AC3E}">
        <p14:creationId xmlns:p14="http://schemas.microsoft.com/office/powerpoint/2010/main" val="3328936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Blood Vessels</a:t>
            </a:r>
          </a:p>
        </p:txBody>
      </p:sp>
      <p:sp>
        <p:nvSpPr>
          <p:cNvPr id="3" name="Content Placeholder 2"/>
          <p:cNvSpPr>
            <a:spLocks noGrp="1"/>
          </p:cNvSpPr>
          <p:nvPr>
            <p:ph sz="quarter" idx="1"/>
          </p:nvPr>
        </p:nvSpPr>
        <p:spPr>
          <a:xfrm>
            <a:off x="494270" y="1317171"/>
            <a:ext cx="5318701" cy="4942114"/>
          </a:xfrm>
        </p:spPr>
        <p:txBody>
          <a:bodyPr>
            <a:normAutofit lnSpcReduction="10000"/>
          </a:bodyPr>
          <a:lstStyle/>
          <a:p>
            <a:pPr>
              <a:spcAft>
                <a:spcPts val="1200"/>
              </a:spcAft>
            </a:pPr>
            <a:r>
              <a:rPr lang="en-US" sz="2400" b="1" dirty="0"/>
              <a:t>Blood vessel tissues: </a:t>
            </a:r>
            <a:r>
              <a:rPr lang="en-US" altLang="en-US" sz="2400" dirty="0"/>
              <a:t>endothelium, smooth muscle, connective tissue</a:t>
            </a:r>
            <a:endParaRPr lang="en-US" sz="1200" b="1" dirty="0"/>
          </a:p>
          <a:p>
            <a:pPr>
              <a:spcAft>
                <a:spcPts val="1200"/>
              </a:spcAft>
            </a:pPr>
            <a:r>
              <a:rPr lang="en-US" sz="2400" b="1" dirty="0"/>
              <a:t>Arteries (arterioles)</a:t>
            </a:r>
            <a:r>
              <a:rPr lang="en-US" sz="2400" dirty="0"/>
              <a:t>: vessels with ___________ that carry blood away from the heart</a:t>
            </a:r>
          </a:p>
          <a:p>
            <a:pPr>
              <a:spcAft>
                <a:spcPts val="1200"/>
              </a:spcAft>
            </a:pPr>
            <a:r>
              <a:rPr lang="en-US" sz="2400" b="1" dirty="0"/>
              <a:t>Capillaries</a:t>
            </a:r>
            <a:r>
              <a:rPr lang="en-US" sz="2400" dirty="0"/>
              <a:t>: thinly walled vessels where gas, nutrient and waste _____________. Lack smooth muscle</a:t>
            </a:r>
          </a:p>
          <a:p>
            <a:r>
              <a:rPr lang="en-US" sz="2400" b="1" dirty="0"/>
              <a:t>Veins (venules)</a:t>
            </a:r>
            <a:r>
              <a:rPr lang="en-US" sz="2400" dirty="0"/>
              <a:t>: vessels carrying blood back to the heart</a:t>
            </a:r>
            <a:endParaRPr lang="en-US" sz="2000" dirty="0"/>
          </a:p>
          <a:p>
            <a:pPr lvl="1">
              <a:spcAft>
                <a:spcPts val="1200"/>
              </a:spcAft>
            </a:pPr>
            <a:r>
              <a:rPr lang="en-US" sz="2000" dirty="0"/>
              <a:t>Valves</a:t>
            </a:r>
          </a:p>
          <a:p>
            <a:pPr>
              <a:spcAft>
                <a:spcPts val="1200"/>
              </a:spcAft>
            </a:pPr>
            <a:endParaRPr lang="en-US" sz="1200" b="1" dirty="0"/>
          </a:p>
          <a:p>
            <a:pPr>
              <a:spcAft>
                <a:spcPts val="1200"/>
              </a:spcAft>
            </a:pPr>
            <a:endParaRPr lang="en-US" sz="1300" b="1" dirty="0"/>
          </a:p>
        </p:txBody>
      </p:sp>
      <p:pic>
        <p:nvPicPr>
          <p:cNvPr id="4" name="Picture 3"/>
          <p:cNvPicPr>
            <a:picLocks noChangeAspect="1"/>
          </p:cNvPicPr>
          <p:nvPr/>
        </p:nvPicPr>
        <p:blipFill>
          <a:blip r:embed="rId3"/>
          <a:stretch>
            <a:fillRect/>
          </a:stretch>
        </p:blipFill>
        <p:spPr>
          <a:xfrm>
            <a:off x="5957819" y="1186542"/>
            <a:ext cx="6066744" cy="4101873"/>
          </a:xfrm>
          <a:prstGeom prst="rect">
            <a:avLst/>
          </a:prstGeom>
        </p:spPr>
      </p:pic>
      <p:pic>
        <p:nvPicPr>
          <p:cNvPr id="7" name="Picture 6"/>
          <p:cNvPicPr>
            <a:picLocks noChangeAspect="1"/>
          </p:cNvPicPr>
          <p:nvPr/>
        </p:nvPicPr>
        <p:blipFill>
          <a:blip r:embed="rId4"/>
          <a:stretch>
            <a:fillRect/>
          </a:stretch>
        </p:blipFill>
        <p:spPr>
          <a:xfrm>
            <a:off x="7271657" y="5180331"/>
            <a:ext cx="3101068" cy="1160598"/>
          </a:xfrm>
          <a:prstGeom prst="rect">
            <a:avLst/>
          </a:prstGeom>
        </p:spPr>
      </p:pic>
      <p:sp>
        <p:nvSpPr>
          <p:cNvPr id="10" name="Curved Down Arrow 9"/>
          <p:cNvSpPr/>
          <p:nvPr/>
        </p:nvSpPr>
        <p:spPr>
          <a:xfrm rot="3335544">
            <a:off x="9052471" y="4985959"/>
            <a:ext cx="1077655" cy="301660"/>
          </a:xfrm>
          <a:prstGeom prst="curvedDownArrow">
            <a:avLst>
              <a:gd name="adj1" fmla="val 63899"/>
              <a:gd name="adj2" fmla="val 106114"/>
              <a:gd name="adj3" fmla="val 45052"/>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2754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1153" y="1737360"/>
            <a:ext cx="9804058" cy="4019550"/>
          </a:xfrm>
          <a:prstGeom prst="rect">
            <a:avLst/>
          </a:prstGeom>
        </p:spPr>
      </p:pic>
      <p:sp>
        <p:nvSpPr>
          <p:cNvPr id="5" name="Title 1"/>
          <p:cNvSpPr>
            <a:spLocks noGrp="1"/>
          </p:cNvSpPr>
          <p:nvPr>
            <p:ph type="title"/>
          </p:nvPr>
        </p:nvSpPr>
        <p:spPr/>
        <p:txBody>
          <a:bodyPr>
            <a:normAutofit/>
          </a:bodyPr>
          <a:lstStyle/>
          <a:p>
            <a:pPr algn="ctr"/>
            <a:r>
              <a:rPr lang="en-US" sz="4400" dirty="0"/>
              <a:t>Circulatory System</a:t>
            </a:r>
          </a:p>
        </p:txBody>
      </p:sp>
    </p:spTree>
    <p:extLst>
      <p:ext uri="{BB962C8B-B14F-4D97-AF65-F5344CB8AC3E}">
        <p14:creationId xmlns:p14="http://schemas.microsoft.com/office/powerpoint/2010/main" val="304077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The Molecular Unit of Currency</a:t>
            </a:r>
          </a:p>
        </p:txBody>
      </p:sp>
      <p:sp>
        <p:nvSpPr>
          <p:cNvPr id="3" name="Content Placeholder 2"/>
          <p:cNvSpPr>
            <a:spLocks noGrp="1"/>
          </p:cNvSpPr>
          <p:nvPr>
            <p:ph sz="quarter" idx="1"/>
          </p:nvPr>
        </p:nvSpPr>
        <p:spPr>
          <a:xfrm>
            <a:off x="381000" y="1356360"/>
            <a:ext cx="5508979" cy="4739640"/>
          </a:xfrm>
        </p:spPr>
        <p:txBody>
          <a:bodyPr>
            <a:noAutofit/>
          </a:bodyPr>
          <a:lstStyle/>
          <a:p>
            <a:pPr>
              <a:spcBef>
                <a:spcPts val="0"/>
              </a:spcBef>
            </a:pPr>
            <a:r>
              <a:rPr lang="en-US" sz="2800" dirty="0"/>
              <a:t>Adenosine triphosphate (ATP)</a:t>
            </a:r>
          </a:p>
          <a:p>
            <a:pPr lvl="1">
              <a:spcBef>
                <a:spcPts val="0"/>
              </a:spcBef>
            </a:pPr>
            <a:r>
              <a:rPr lang="en-US" sz="2400" dirty="0"/>
              <a:t>Energy transfer molecule</a:t>
            </a:r>
          </a:p>
          <a:p>
            <a:pPr>
              <a:spcBef>
                <a:spcPts val="0"/>
              </a:spcBef>
            </a:pPr>
            <a:endParaRPr lang="en-US" sz="2800" dirty="0"/>
          </a:p>
          <a:p>
            <a:pPr>
              <a:spcBef>
                <a:spcPts val="0"/>
              </a:spcBef>
            </a:pPr>
            <a:r>
              <a:rPr lang="en-US" sz="2800" dirty="0"/>
              <a:t>Adenosine diphosphate (ADP)</a:t>
            </a:r>
          </a:p>
          <a:p>
            <a:pPr marL="0" indent="0">
              <a:buNone/>
            </a:pPr>
            <a:endParaRPr lang="en-US" sz="2800" dirty="0"/>
          </a:p>
          <a:p>
            <a:pPr marL="0" indent="0">
              <a:buNone/>
            </a:pPr>
            <a:r>
              <a:rPr lang="en-US" sz="2800" b="1" dirty="0"/>
              <a:t>Phosphorylation</a:t>
            </a:r>
            <a:r>
              <a:rPr lang="en-US" sz="2800" dirty="0"/>
              <a:t>: addition of a _______________ to a molecule</a:t>
            </a:r>
          </a:p>
          <a:p>
            <a:pPr marL="0" indent="0" algn="ctr">
              <a:buNone/>
            </a:pPr>
            <a:endParaRPr lang="en-US" sz="2800" dirty="0"/>
          </a:p>
          <a:p>
            <a:pPr marL="0" indent="0" algn="ctr">
              <a:buNone/>
            </a:pPr>
            <a:r>
              <a:rPr lang="en-US" sz="2800" dirty="0"/>
              <a:t>Most important energy transfer molecule in living things!</a:t>
            </a:r>
          </a:p>
          <a:p>
            <a:pPr marL="0" indent="0">
              <a:buNone/>
            </a:pPr>
            <a:endParaRPr lang="en-US" sz="2800" dirty="0"/>
          </a:p>
          <a:p>
            <a:endParaRPr lang="en-US" sz="2800" dirty="0"/>
          </a:p>
        </p:txBody>
      </p:sp>
      <p:pic>
        <p:nvPicPr>
          <p:cNvPr id="4" name="Picture 3" descr="D:\Chapter_06\B_Jpeg_Images\06_Labeled_Art_and_Photos\06_06Figur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019" y="1356360"/>
            <a:ext cx="5387621" cy="498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317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8834"/>
            <a:ext cx="10972800" cy="914400"/>
          </a:xfrm>
        </p:spPr>
        <p:txBody>
          <a:bodyPr>
            <a:noAutofit/>
          </a:bodyPr>
          <a:lstStyle/>
          <a:p>
            <a:pPr algn="ctr"/>
            <a:r>
              <a:rPr lang="en-US" sz="4400" dirty="0"/>
              <a:t>Open and Closed Circulatory Systems</a:t>
            </a:r>
          </a:p>
        </p:txBody>
      </p:sp>
      <p:sp>
        <p:nvSpPr>
          <p:cNvPr id="5" name="Text Placeholder 4"/>
          <p:cNvSpPr>
            <a:spLocks noGrp="1"/>
          </p:cNvSpPr>
          <p:nvPr>
            <p:ph type="body" idx="1"/>
          </p:nvPr>
        </p:nvSpPr>
        <p:spPr>
          <a:xfrm>
            <a:off x="819373" y="1298089"/>
            <a:ext cx="5175027" cy="685800"/>
          </a:xfrm>
        </p:spPr>
        <p:txBody>
          <a:bodyPr/>
          <a:lstStyle/>
          <a:p>
            <a:r>
              <a:rPr lang="en-US" sz="3200" dirty="0"/>
              <a:t>Open Circulatory System</a:t>
            </a:r>
          </a:p>
        </p:txBody>
      </p:sp>
      <p:sp>
        <p:nvSpPr>
          <p:cNvPr id="7" name="Text Placeholder 6"/>
          <p:cNvSpPr>
            <a:spLocks noGrp="1"/>
          </p:cNvSpPr>
          <p:nvPr>
            <p:ph type="body" sz="half" idx="3"/>
          </p:nvPr>
        </p:nvSpPr>
        <p:spPr>
          <a:xfrm>
            <a:off x="6239932" y="1298089"/>
            <a:ext cx="5515288" cy="685800"/>
          </a:xfrm>
        </p:spPr>
        <p:txBody>
          <a:bodyPr>
            <a:normAutofit/>
          </a:bodyPr>
          <a:lstStyle/>
          <a:p>
            <a:r>
              <a:rPr lang="en-US" sz="3200" dirty="0"/>
              <a:t>Closed Circulatory System</a:t>
            </a:r>
          </a:p>
        </p:txBody>
      </p:sp>
      <p:sp>
        <p:nvSpPr>
          <p:cNvPr id="6" name="Content Placeholder 5"/>
          <p:cNvSpPr>
            <a:spLocks noGrp="1"/>
          </p:cNvSpPr>
          <p:nvPr>
            <p:ph sz="quarter" idx="2"/>
          </p:nvPr>
        </p:nvSpPr>
        <p:spPr/>
        <p:txBody>
          <a:bodyPr>
            <a:normAutofit/>
          </a:bodyPr>
          <a:lstStyle/>
          <a:p>
            <a:pPr>
              <a:spcBef>
                <a:spcPts val="0"/>
              </a:spcBef>
            </a:pPr>
            <a:r>
              <a:rPr lang="en-US" sz="2800" dirty="0"/>
              <a:t>Arthropods and Mollusks</a:t>
            </a:r>
          </a:p>
          <a:p>
            <a:pPr>
              <a:spcBef>
                <a:spcPts val="0"/>
              </a:spcBef>
            </a:pPr>
            <a:r>
              <a:rPr lang="en-US" sz="2800" dirty="0"/>
              <a:t>Less efficient</a:t>
            </a:r>
          </a:p>
          <a:p>
            <a:pPr>
              <a:spcBef>
                <a:spcPts val="0"/>
              </a:spcBef>
            </a:pPr>
            <a:r>
              <a:rPr lang="en-US" sz="2800" dirty="0"/>
              <a:t>Lack of capillaries</a:t>
            </a:r>
          </a:p>
          <a:p>
            <a:pPr>
              <a:spcBef>
                <a:spcPts val="0"/>
              </a:spcBef>
            </a:pPr>
            <a:r>
              <a:rPr lang="en-US" sz="2800" u="sng" dirty="0"/>
              <a:t>__________</a:t>
            </a:r>
            <a:r>
              <a:rPr lang="en-US" sz="2800" dirty="0"/>
              <a:t> transports nutrients and wastes</a:t>
            </a:r>
          </a:p>
          <a:p>
            <a:pPr>
              <a:spcBef>
                <a:spcPts val="0"/>
              </a:spcBef>
            </a:pPr>
            <a:r>
              <a:rPr lang="en-US" sz="2800" dirty="0"/>
              <a:t>Tissues and cells bathed in hemolymph</a:t>
            </a:r>
          </a:p>
          <a:p>
            <a:pPr>
              <a:spcBef>
                <a:spcPts val="0"/>
              </a:spcBef>
            </a:pPr>
            <a:r>
              <a:rPr lang="en-US" sz="2800" dirty="0"/>
              <a:t>Slow, uncontrolled blood flow</a:t>
            </a:r>
          </a:p>
        </p:txBody>
      </p:sp>
      <p:sp>
        <p:nvSpPr>
          <p:cNvPr id="8" name="Content Placeholder 7"/>
          <p:cNvSpPr>
            <a:spLocks noGrp="1"/>
          </p:cNvSpPr>
          <p:nvPr>
            <p:ph sz="quarter" idx="4"/>
          </p:nvPr>
        </p:nvSpPr>
        <p:spPr>
          <a:xfrm>
            <a:off x="6412754" y="2133600"/>
            <a:ext cx="5169645" cy="4038600"/>
          </a:xfrm>
        </p:spPr>
        <p:txBody>
          <a:bodyPr>
            <a:normAutofit/>
          </a:bodyPr>
          <a:lstStyle/>
          <a:p>
            <a:pPr>
              <a:spcBef>
                <a:spcPts val="0"/>
              </a:spcBef>
            </a:pPr>
            <a:r>
              <a:rPr lang="en-US" sz="2800" dirty="0"/>
              <a:t>Vertebrates and Annelids</a:t>
            </a:r>
          </a:p>
          <a:p>
            <a:pPr>
              <a:spcBef>
                <a:spcPts val="0"/>
              </a:spcBef>
            </a:pPr>
            <a:r>
              <a:rPr lang="en-US" sz="2800" dirty="0"/>
              <a:t>More efficient</a:t>
            </a:r>
          </a:p>
          <a:p>
            <a:pPr>
              <a:spcBef>
                <a:spcPts val="0"/>
              </a:spcBef>
            </a:pPr>
            <a:r>
              <a:rPr lang="en-US" sz="2800" dirty="0"/>
              <a:t>Capillaries present</a:t>
            </a:r>
          </a:p>
          <a:p>
            <a:pPr>
              <a:spcBef>
                <a:spcPts val="0"/>
              </a:spcBef>
            </a:pPr>
            <a:r>
              <a:rPr lang="en-US" sz="2800" u="sng" dirty="0"/>
              <a:t>__________</a:t>
            </a:r>
            <a:r>
              <a:rPr lang="en-US" sz="2800" dirty="0"/>
              <a:t> transports gases, nutrients and wastes</a:t>
            </a:r>
          </a:p>
          <a:p>
            <a:pPr>
              <a:spcBef>
                <a:spcPts val="0"/>
              </a:spcBef>
            </a:pPr>
            <a:r>
              <a:rPr lang="en-US" sz="2800" dirty="0"/>
              <a:t>Fast, controlled blood flow</a:t>
            </a:r>
          </a:p>
        </p:txBody>
      </p:sp>
    </p:spTree>
    <p:extLst>
      <p:ext uri="{BB962C8B-B14F-4D97-AF65-F5344CB8AC3E}">
        <p14:creationId xmlns:p14="http://schemas.microsoft.com/office/powerpoint/2010/main" val="5584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Vertebrate Circulatory System</a:t>
            </a:r>
          </a:p>
        </p:txBody>
      </p:sp>
      <p:sp>
        <p:nvSpPr>
          <p:cNvPr id="3" name="Content Placeholder 2"/>
          <p:cNvSpPr>
            <a:spLocks noGrp="1"/>
          </p:cNvSpPr>
          <p:nvPr>
            <p:ph sz="quarter" idx="1"/>
          </p:nvPr>
        </p:nvSpPr>
        <p:spPr>
          <a:xfrm>
            <a:off x="435429" y="1275349"/>
            <a:ext cx="7282542" cy="4937760"/>
          </a:xfrm>
        </p:spPr>
        <p:txBody>
          <a:bodyPr>
            <a:normAutofit fontScale="92500" lnSpcReduction="20000"/>
          </a:bodyPr>
          <a:lstStyle/>
          <a:p>
            <a:r>
              <a:rPr lang="en-US" b="1" dirty="0"/>
              <a:t>Cardiovascular system</a:t>
            </a:r>
            <a:r>
              <a:rPr lang="en-US" dirty="0"/>
              <a:t>: organ system that circulates blood through a network of vessels, transporting nutrients, gases and hormones to cells throughout the body</a:t>
            </a:r>
          </a:p>
          <a:p>
            <a:endParaRPr lang="en-US" sz="1700" b="1" dirty="0"/>
          </a:p>
          <a:p>
            <a:r>
              <a:rPr lang="en-US" b="1" dirty="0"/>
              <a:t>Heart: </a:t>
            </a:r>
            <a:r>
              <a:rPr lang="en-US" dirty="0"/>
              <a:t>hollow muscular organ that pumps blood through circulatory system by rhythmic contraction</a:t>
            </a:r>
          </a:p>
          <a:p>
            <a:pPr lvl="1"/>
            <a:r>
              <a:rPr lang="en-US" b="1" u="sng" dirty="0"/>
              <a:t>________</a:t>
            </a:r>
            <a:r>
              <a:rPr lang="en-US" dirty="0"/>
              <a:t>: chambers that receive blood entering heart</a:t>
            </a:r>
          </a:p>
          <a:p>
            <a:pPr lvl="1"/>
            <a:r>
              <a:rPr lang="en-US" b="1" u="sng" dirty="0"/>
              <a:t>____________</a:t>
            </a:r>
            <a:r>
              <a:rPr lang="en-US" dirty="0"/>
              <a:t>: chambers that pump blood out of the heart</a:t>
            </a:r>
          </a:p>
          <a:p>
            <a:endParaRPr lang="en-US" sz="1700" b="1" dirty="0"/>
          </a:p>
          <a:p>
            <a:r>
              <a:rPr lang="en-US" b="1" dirty="0"/>
              <a:t>Pulmonary circuit</a:t>
            </a:r>
            <a:r>
              <a:rPr lang="en-US" dirty="0"/>
              <a:t>: circuit of blood flow between the ___________________</a:t>
            </a:r>
          </a:p>
          <a:p>
            <a:pPr>
              <a:buNone/>
            </a:pPr>
            <a:endParaRPr lang="en-US" sz="1700" dirty="0"/>
          </a:p>
          <a:p>
            <a:r>
              <a:rPr lang="en-US" b="1" dirty="0"/>
              <a:t>Systemic circuit</a:t>
            </a:r>
            <a:r>
              <a:rPr lang="en-US" dirty="0"/>
              <a:t>:  circuit of blood flow between the </a:t>
            </a:r>
            <a:r>
              <a:rPr lang="en-US" b="1" dirty="0"/>
              <a:t>_____________________</a:t>
            </a:r>
          </a:p>
          <a:p>
            <a:pPr>
              <a:buNone/>
            </a:pPr>
            <a:endParaRPr lang="en-US" sz="2800" dirty="0"/>
          </a:p>
          <a:p>
            <a:endParaRPr lang="en-US" b="1" dirty="0"/>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8077199" y="1164772"/>
            <a:ext cx="3873963" cy="5158915"/>
          </a:xfrm>
          <a:prstGeom prst="rect">
            <a:avLst/>
          </a:prstGeom>
          <a:noFill/>
          <a:ln w="9525">
            <a:noFill/>
            <a:miter lim="800000"/>
            <a:headEnd/>
            <a:tailEnd/>
          </a:ln>
        </p:spPr>
      </p:pic>
    </p:spTree>
    <p:extLst>
      <p:ext uri="{BB962C8B-B14F-4D97-AF65-F5344CB8AC3E}">
        <p14:creationId xmlns:p14="http://schemas.microsoft.com/office/powerpoint/2010/main" val="439614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Vertebrate Circulatory Systems</a:t>
            </a:r>
          </a:p>
        </p:txBody>
      </p:sp>
      <p:pic>
        <p:nvPicPr>
          <p:cNvPr id="4" name="Picture 3"/>
          <p:cNvPicPr>
            <a:picLocks noChangeAspect="1"/>
          </p:cNvPicPr>
          <p:nvPr/>
        </p:nvPicPr>
        <p:blipFill>
          <a:blip r:embed="rId3"/>
          <a:stretch>
            <a:fillRect/>
          </a:stretch>
        </p:blipFill>
        <p:spPr>
          <a:xfrm>
            <a:off x="1447799" y="1270175"/>
            <a:ext cx="9823433" cy="4973326"/>
          </a:xfrm>
          <a:prstGeom prst="rect">
            <a:avLst/>
          </a:prstGeom>
        </p:spPr>
      </p:pic>
    </p:spTree>
    <p:extLst>
      <p:ext uri="{BB962C8B-B14F-4D97-AF65-F5344CB8AC3E}">
        <p14:creationId xmlns:p14="http://schemas.microsoft.com/office/powerpoint/2010/main" val="1433376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p:spPr>
        <p:txBody>
          <a:bodyPr>
            <a:noAutofit/>
          </a:bodyPr>
          <a:lstStyle/>
          <a:p>
            <a:pPr algn="ctr"/>
            <a:r>
              <a:rPr lang="en-US" sz="4000" dirty="0"/>
              <a:t>Comparative Anatomy of Vertebrate Hearts</a:t>
            </a:r>
          </a:p>
        </p:txBody>
      </p:sp>
      <p:pic>
        <p:nvPicPr>
          <p:cNvPr id="16386" name="Picture 2"/>
          <p:cNvPicPr>
            <a:picLocks noChangeAspect="1" noChangeArrowheads="1"/>
          </p:cNvPicPr>
          <p:nvPr/>
        </p:nvPicPr>
        <p:blipFill>
          <a:blip r:embed="rId3" cstate="print"/>
          <a:srcRect/>
          <a:stretch>
            <a:fillRect/>
          </a:stretch>
        </p:blipFill>
        <p:spPr bwMode="auto">
          <a:xfrm>
            <a:off x="1743940" y="1173631"/>
            <a:ext cx="8828865" cy="5567064"/>
          </a:xfrm>
          <a:prstGeom prst="rect">
            <a:avLst/>
          </a:prstGeom>
          <a:noFill/>
          <a:ln w="9525">
            <a:noFill/>
            <a:miter lim="800000"/>
            <a:headEnd/>
            <a:tailEnd/>
          </a:ln>
        </p:spPr>
      </p:pic>
      <p:sp>
        <p:nvSpPr>
          <p:cNvPr id="4" name="TextBox 3"/>
          <p:cNvSpPr txBox="1"/>
          <p:nvPr/>
        </p:nvSpPr>
        <p:spPr>
          <a:xfrm>
            <a:off x="315686" y="6096000"/>
            <a:ext cx="4038600" cy="620486"/>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8011885" y="6183086"/>
            <a:ext cx="3864427" cy="54525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2004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1934656" y="1219197"/>
            <a:ext cx="8322687" cy="5410197"/>
          </a:xfrm>
          <a:prstGeom prst="rect">
            <a:avLst/>
          </a:prstGeom>
          <a:noFill/>
          <a:ln w="9525">
            <a:noFill/>
            <a:miter lim="800000"/>
            <a:headEnd/>
            <a:tailEnd/>
          </a:ln>
        </p:spPr>
      </p:pic>
      <p:sp>
        <p:nvSpPr>
          <p:cNvPr id="5" name="Title 1"/>
          <p:cNvSpPr>
            <a:spLocks noGrp="1"/>
          </p:cNvSpPr>
          <p:nvPr>
            <p:ph type="title"/>
          </p:nvPr>
        </p:nvSpPr>
        <p:spPr>
          <a:xfrm>
            <a:off x="424543" y="152400"/>
            <a:ext cx="11299371" cy="990600"/>
          </a:xfrm>
        </p:spPr>
        <p:txBody>
          <a:bodyPr>
            <a:noAutofit/>
          </a:bodyPr>
          <a:lstStyle/>
          <a:p>
            <a:pPr algn="ctr"/>
            <a:r>
              <a:rPr lang="en-US" sz="4400" dirty="0"/>
              <a:t>Circulation of Blood Through the Heart</a:t>
            </a:r>
          </a:p>
        </p:txBody>
      </p:sp>
      <p:sp>
        <p:nvSpPr>
          <p:cNvPr id="4" name="TextBox 3"/>
          <p:cNvSpPr txBox="1"/>
          <p:nvPr/>
        </p:nvSpPr>
        <p:spPr>
          <a:xfrm>
            <a:off x="315686" y="6290840"/>
            <a:ext cx="4038600" cy="338554"/>
          </a:xfrm>
          <a:prstGeom prst="rect">
            <a:avLst/>
          </a:prstGeom>
          <a:solidFill>
            <a:schemeClr val="bg1"/>
          </a:solidFill>
        </p:spPr>
        <p:txBody>
          <a:bodyPr wrap="square" rtlCol="0">
            <a:spAutoFit/>
          </a:bodyPr>
          <a:lstStyle/>
          <a:p>
            <a:endParaRPr lang="en-US" sz="1600" dirty="0"/>
          </a:p>
        </p:txBody>
      </p:sp>
      <p:sp>
        <p:nvSpPr>
          <p:cNvPr id="6" name="TextBox 5"/>
          <p:cNvSpPr txBox="1"/>
          <p:nvPr/>
        </p:nvSpPr>
        <p:spPr>
          <a:xfrm>
            <a:off x="8621486" y="6121563"/>
            <a:ext cx="3331028" cy="431634"/>
          </a:xfrm>
          <a:prstGeom prst="rect">
            <a:avLst/>
          </a:prstGeom>
          <a:solidFill>
            <a:schemeClr val="bg1"/>
          </a:solidFill>
        </p:spPr>
        <p:txBody>
          <a:bodyPr wrap="square" rtlCol="0">
            <a:spAutoFit/>
          </a:bodyPr>
          <a:lstStyle/>
          <a:p>
            <a:endParaRPr lang="en-US" sz="1600" dirty="0"/>
          </a:p>
        </p:txBody>
      </p:sp>
    </p:spTree>
    <p:extLst>
      <p:ext uri="{BB962C8B-B14F-4D97-AF65-F5344CB8AC3E}">
        <p14:creationId xmlns:p14="http://schemas.microsoft.com/office/powerpoint/2010/main" val="2771278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66056" y="228600"/>
            <a:ext cx="11157857" cy="936171"/>
          </a:xfrm>
        </p:spPr>
        <p:txBody>
          <a:bodyPr>
            <a:normAutofit/>
          </a:bodyPr>
          <a:lstStyle/>
          <a:p>
            <a:pPr algn="ctr"/>
            <a:r>
              <a:rPr lang="en-US" altLang="en-US" sz="4400" dirty="0"/>
              <a:t>Path of Blood Through The Heart</a:t>
            </a:r>
          </a:p>
        </p:txBody>
      </p:sp>
      <p:sp>
        <p:nvSpPr>
          <p:cNvPr id="121859" name="Rectangle 3"/>
          <p:cNvSpPr>
            <a:spLocks noGrp="1" noChangeArrowheads="1"/>
          </p:cNvSpPr>
          <p:nvPr>
            <p:ph type="body" sz="half" idx="1"/>
          </p:nvPr>
        </p:nvSpPr>
        <p:spPr>
          <a:xfrm>
            <a:off x="740229" y="1251857"/>
            <a:ext cx="4033838" cy="5072741"/>
          </a:xfrm>
        </p:spPr>
        <p:txBody>
          <a:bodyPr>
            <a:normAutofit/>
          </a:bodyPr>
          <a:lstStyle/>
          <a:p>
            <a:r>
              <a:rPr lang="en-US" altLang="en-US" sz="1800" dirty="0"/>
              <a:t>Anterior and Posterior Vena Cava</a:t>
            </a:r>
          </a:p>
          <a:p>
            <a:r>
              <a:rPr lang="en-US" altLang="en-US" sz="1800" dirty="0"/>
              <a:t>Right Atria</a:t>
            </a:r>
          </a:p>
          <a:p>
            <a:r>
              <a:rPr lang="en-US" altLang="en-US" sz="1800" dirty="0"/>
              <a:t>Atrioventricular (AV) Valve </a:t>
            </a:r>
          </a:p>
          <a:p>
            <a:r>
              <a:rPr lang="en-US" altLang="en-US" sz="1800" dirty="0"/>
              <a:t>Right Ventricle</a:t>
            </a:r>
          </a:p>
          <a:p>
            <a:r>
              <a:rPr lang="en-US" altLang="en-US" sz="1800" dirty="0"/>
              <a:t>Semilunar Valve</a:t>
            </a:r>
          </a:p>
          <a:p>
            <a:r>
              <a:rPr lang="en-US" altLang="en-US" sz="1800" dirty="0"/>
              <a:t>Pulmonary Arteries</a:t>
            </a:r>
          </a:p>
          <a:p>
            <a:r>
              <a:rPr lang="en-US" altLang="en-US" sz="1800" dirty="0"/>
              <a:t>Lungs (CO</a:t>
            </a:r>
            <a:r>
              <a:rPr lang="en-US" altLang="en-US" sz="1800" baseline="-25000" dirty="0"/>
              <a:t>2</a:t>
            </a:r>
            <a:r>
              <a:rPr lang="en-US" altLang="en-US" sz="1800" dirty="0"/>
              <a:t> out, O</a:t>
            </a:r>
            <a:r>
              <a:rPr lang="en-US" altLang="en-US" sz="1800" baseline="-25000" dirty="0"/>
              <a:t>2</a:t>
            </a:r>
            <a:r>
              <a:rPr lang="en-US" altLang="en-US" sz="1800" dirty="0"/>
              <a:t> in)</a:t>
            </a:r>
          </a:p>
          <a:p>
            <a:r>
              <a:rPr lang="en-US" altLang="en-US" sz="1800" dirty="0"/>
              <a:t>Pulmonary Veins</a:t>
            </a:r>
          </a:p>
          <a:p>
            <a:r>
              <a:rPr lang="en-US" altLang="en-US" sz="1800" dirty="0"/>
              <a:t>Left Atria</a:t>
            </a:r>
          </a:p>
          <a:p>
            <a:r>
              <a:rPr lang="en-US" altLang="en-US" sz="1800" dirty="0"/>
              <a:t>Atrioventricular (AV) Valve Left Ventricle</a:t>
            </a:r>
          </a:p>
          <a:p>
            <a:r>
              <a:rPr lang="en-US" altLang="en-US" sz="1800" dirty="0"/>
              <a:t>Semilunar Valve</a:t>
            </a:r>
          </a:p>
          <a:p>
            <a:r>
              <a:rPr lang="en-US" altLang="en-US" sz="1800" dirty="0"/>
              <a:t>Aorta</a:t>
            </a:r>
          </a:p>
          <a:p>
            <a:r>
              <a:rPr lang="en-US" altLang="en-US" sz="1800" dirty="0"/>
              <a:t>Body (O</a:t>
            </a:r>
            <a:r>
              <a:rPr lang="en-US" altLang="en-US" sz="1800" baseline="-25000" dirty="0"/>
              <a:t>2</a:t>
            </a:r>
            <a:r>
              <a:rPr lang="en-US" altLang="en-US" sz="1800" dirty="0"/>
              <a:t> out, CO</a:t>
            </a:r>
            <a:r>
              <a:rPr lang="en-US" altLang="en-US" sz="1800" baseline="-25000" dirty="0"/>
              <a:t>2</a:t>
            </a:r>
            <a:r>
              <a:rPr lang="en-US" altLang="en-US" sz="1800" dirty="0"/>
              <a:t> in)</a:t>
            </a:r>
          </a:p>
          <a:p>
            <a:endParaRPr lang="en-US" altLang="en-US" sz="1800" dirty="0"/>
          </a:p>
        </p:txBody>
      </p:sp>
      <p:pic>
        <p:nvPicPr>
          <p:cNvPr id="2" name="Picture 1"/>
          <p:cNvPicPr>
            <a:picLocks noChangeAspect="1"/>
          </p:cNvPicPr>
          <p:nvPr/>
        </p:nvPicPr>
        <p:blipFill>
          <a:blip r:embed="rId2"/>
          <a:stretch>
            <a:fillRect/>
          </a:stretch>
        </p:blipFill>
        <p:spPr>
          <a:xfrm>
            <a:off x="5826688" y="1566677"/>
            <a:ext cx="5643453" cy="4443099"/>
          </a:xfrm>
          <a:prstGeom prst="rect">
            <a:avLst/>
          </a:prstGeom>
        </p:spPr>
      </p:pic>
    </p:spTree>
    <p:extLst>
      <p:ext uri="{BB962C8B-B14F-4D97-AF65-F5344CB8AC3E}">
        <p14:creationId xmlns:p14="http://schemas.microsoft.com/office/powerpoint/2010/main" val="3019864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Heart Valves</a:t>
            </a:r>
          </a:p>
        </p:txBody>
      </p:sp>
      <p:sp>
        <p:nvSpPr>
          <p:cNvPr id="5" name="Content Placeholder 4"/>
          <p:cNvSpPr>
            <a:spLocks noGrp="1"/>
          </p:cNvSpPr>
          <p:nvPr>
            <p:ph sz="quarter" idx="1"/>
          </p:nvPr>
        </p:nvSpPr>
        <p:spPr/>
        <p:txBody>
          <a:bodyPr>
            <a:normAutofit/>
          </a:bodyPr>
          <a:lstStyle/>
          <a:p>
            <a:r>
              <a:rPr lang="en-US" sz="2400" b="1" dirty="0"/>
              <a:t>Semilunar valve</a:t>
            </a:r>
            <a:r>
              <a:rPr lang="en-US" sz="2400" dirty="0"/>
              <a:t>: valve between ventricles and aorta or pulmonary artery </a:t>
            </a:r>
          </a:p>
          <a:p>
            <a:r>
              <a:rPr lang="en-US" sz="2400" b="1" dirty="0"/>
              <a:t>Atrioventricular valve</a:t>
            </a:r>
            <a:r>
              <a:rPr lang="en-US" sz="2400" dirty="0"/>
              <a:t>:  valve between </a:t>
            </a:r>
            <a:r>
              <a:rPr lang="en-US" sz="2400" u="sng" dirty="0"/>
              <a:t>atria and ventricles</a:t>
            </a:r>
          </a:p>
        </p:txBody>
      </p:sp>
      <p:pic>
        <p:nvPicPr>
          <p:cNvPr id="5122" name="Picture 2"/>
          <p:cNvPicPr>
            <a:picLocks noChangeAspect="1" noChangeArrowheads="1"/>
          </p:cNvPicPr>
          <p:nvPr/>
        </p:nvPicPr>
        <p:blipFill>
          <a:blip r:embed="rId3" cstate="print"/>
          <a:srcRect/>
          <a:stretch>
            <a:fillRect/>
          </a:stretch>
        </p:blipFill>
        <p:spPr bwMode="auto">
          <a:xfrm>
            <a:off x="1992572" y="2677878"/>
            <a:ext cx="7672696" cy="3660369"/>
          </a:xfrm>
          <a:prstGeom prst="rect">
            <a:avLst/>
          </a:prstGeom>
          <a:noFill/>
          <a:ln w="9525">
            <a:noFill/>
            <a:miter lim="800000"/>
            <a:headEnd/>
            <a:tailEnd/>
          </a:ln>
        </p:spPr>
      </p:pic>
    </p:spTree>
    <p:extLst>
      <p:ext uri="{BB962C8B-B14F-4D97-AF65-F5344CB8AC3E}">
        <p14:creationId xmlns:p14="http://schemas.microsoft.com/office/powerpoint/2010/main" val="1374829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dirty="0"/>
              <a:t>Cardiovascular System in Humans</a:t>
            </a:r>
          </a:p>
        </p:txBody>
      </p:sp>
      <p:sp>
        <p:nvSpPr>
          <p:cNvPr id="6" name="Content Placeholder 5"/>
          <p:cNvSpPr>
            <a:spLocks noGrp="1"/>
          </p:cNvSpPr>
          <p:nvPr>
            <p:ph sz="quarter" idx="1"/>
          </p:nvPr>
        </p:nvSpPr>
        <p:spPr>
          <a:xfrm>
            <a:off x="217714" y="1238567"/>
            <a:ext cx="6172200" cy="5093402"/>
          </a:xfrm>
        </p:spPr>
        <p:txBody>
          <a:bodyPr>
            <a:normAutofit fontScale="92500"/>
          </a:bodyPr>
          <a:lstStyle/>
          <a:p>
            <a:pPr marL="282575" indent="-282575">
              <a:lnSpc>
                <a:spcPct val="105000"/>
              </a:lnSpc>
              <a:buClr>
                <a:srgbClr val="00B0F0"/>
              </a:buClr>
              <a:buFont typeface="+mj-lt"/>
              <a:buAutoNum type="arabicPeriod"/>
            </a:pPr>
            <a:r>
              <a:rPr lang="en-US" sz="1800" dirty="0"/>
              <a:t>Right ventricle pumps blood through semi-lunar valve</a:t>
            </a:r>
          </a:p>
          <a:p>
            <a:pPr marL="282575" indent="-282575">
              <a:lnSpc>
                <a:spcPct val="105000"/>
              </a:lnSpc>
              <a:buClr>
                <a:srgbClr val="00B0F0"/>
              </a:buClr>
              <a:buFont typeface="+mj-lt"/>
              <a:buAutoNum type="arabicPeriod"/>
            </a:pPr>
            <a:r>
              <a:rPr lang="en-US" sz="1800" dirty="0"/>
              <a:t>Pulmonary arteries carry </a:t>
            </a:r>
            <a:r>
              <a:rPr lang="en-US" sz="1800" u="sng" dirty="0"/>
              <a:t>oxygen-poor</a:t>
            </a:r>
            <a:r>
              <a:rPr lang="en-US" sz="1800" dirty="0"/>
              <a:t> blood to lungs</a:t>
            </a:r>
          </a:p>
          <a:p>
            <a:pPr marL="282575" indent="-282575">
              <a:lnSpc>
                <a:spcPct val="105000"/>
              </a:lnSpc>
              <a:buClr>
                <a:srgbClr val="00B0F0"/>
              </a:buClr>
              <a:buFont typeface="+mj-lt"/>
              <a:buAutoNum type="arabicPeriod"/>
            </a:pPr>
            <a:r>
              <a:rPr lang="en-US" sz="1800" dirty="0"/>
              <a:t>Oxygen is uploaded and carbon dioxide is unloaded in the capillary beds within the lungs </a:t>
            </a:r>
          </a:p>
          <a:p>
            <a:pPr marL="282575" indent="-282575">
              <a:lnSpc>
                <a:spcPct val="105000"/>
              </a:lnSpc>
              <a:buClr>
                <a:srgbClr val="00B0F0"/>
              </a:buClr>
              <a:buFont typeface="+mj-lt"/>
              <a:buAutoNum type="arabicPeriod"/>
            </a:pPr>
            <a:r>
              <a:rPr lang="en-US" sz="1800" dirty="0"/>
              <a:t>Pulmonary veins carry </a:t>
            </a:r>
            <a:r>
              <a:rPr lang="en-US" sz="1800" u="sng" dirty="0"/>
              <a:t>oxygen-rich</a:t>
            </a:r>
            <a:r>
              <a:rPr lang="en-US" sz="1800" dirty="0"/>
              <a:t> blood into the left atria</a:t>
            </a:r>
          </a:p>
          <a:p>
            <a:pPr marL="282575" indent="-282575">
              <a:lnSpc>
                <a:spcPct val="105000"/>
              </a:lnSpc>
              <a:buClr>
                <a:srgbClr val="00B0F0"/>
              </a:buClr>
              <a:buFont typeface="+mj-lt"/>
              <a:buAutoNum type="arabicPeriod"/>
            </a:pPr>
            <a:r>
              <a:rPr lang="en-US" sz="1800" dirty="0"/>
              <a:t>Blood moves through the atrioventricular valve into the left ventricle</a:t>
            </a:r>
          </a:p>
          <a:p>
            <a:pPr marL="282575" indent="-282575">
              <a:lnSpc>
                <a:spcPct val="105000"/>
              </a:lnSpc>
              <a:buClr>
                <a:srgbClr val="00B0F0"/>
              </a:buClr>
              <a:buFont typeface="+mj-lt"/>
              <a:buAutoNum type="arabicPeriod"/>
            </a:pPr>
            <a:r>
              <a:rPr lang="en-US" sz="1800" dirty="0"/>
              <a:t>Oxygen rich blood is pumped through the semi-lunar valve into the aorta, where it is carried through arteries and arterioles to the capillary beds in the body</a:t>
            </a:r>
          </a:p>
          <a:p>
            <a:pPr marL="282575" indent="-282575">
              <a:lnSpc>
                <a:spcPct val="105000"/>
              </a:lnSpc>
              <a:buClr>
                <a:srgbClr val="00B0F0"/>
              </a:buClr>
              <a:buFont typeface="+mj-lt"/>
              <a:buAutoNum type="arabicPeriod"/>
            </a:pPr>
            <a:r>
              <a:rPr lang="en-US" sz="1800" dirty="0"/>
              <a:t>Oxygen is unloaded and carbon dioxide is loaded in the capillary beds in the body</a:t>
            </a:r>
          </a:p>
          <a:p>
            <a:pPr marL="282575" indent="-282575">
              <a:lnSpc>
                <a:spcPct val="105000"/>
              </a:lnSpc>
              <a:buClr>
                <a:srgbClr val="00B0F0"/>
              </a:buClr>
              <a:buFont typeface="+mj-lt"/>
              <a:buAutoNum type="arabicPeriod"/>
            </a:pPr>
            <a:r>
              <a:rPr lang="en-US" sz="1800" dirty="0"/>
              <a:t>Oxygen-poor blood is carried through the venules and veins into the right atrium through the </a:t>
            </a:r>
            <a:r>
              <a:rPr lang="en-US" sz="1800" u="sng" dirty="0"/>
              <a:t>inferior and superior vena cava</a:t>
            </a:r>
          </a:p>
          <a:p>
            <a:pPr marL="282575" indent="-282575">
              <a:lnSpc>
                <a:spcPct val="105000"/>
              </a:lnSpc>
              <a:buClr>
                <a:srgbClr val="00B0F0"/>
              </a:buClr>
              <a:buFont typeface="+mj-lt"/>
              <a:buAutoNum type="arabicPeriod"/>
            </a:pPr>
            <a:r>
              <a:rPr lang="en-US" sz="1800" dirty="0"/>
              <a:t>Oxygen-poor blood moves to the right ventricle through the atrioventricular valve</a:t>
            </a:r>
          </a:p>
        </p:txBody>
      </p:sp>
      <p:pic>
        <p:nvPicPr>
          <p:cNvPr id="8" name="Picture 7"/>
          <p:cNvPicPr>
            <a:picLocks noChangeAspect="1"/>
          </p:cNvPicPr>
          <p:nvPr/>
        </p:nvPicPr>
        <p:blipFill>
          <a:blip r:embed="rId2"/>
          <a:stretch>
            <a:fillRect/>
          </a:stretch>
        </p:blipFill>
        <p:spPr>
          <a:xfrm>
            <a:off x="6521379" y="1216795"/>
            <a:ext cx="5398477" cy="5115174"/>
          </a:xfrm>
          <a:prstGeom prst="rect">
            <a:avLst/>
          </a:prstGeom>
        </p:spPr>
      </p:pic>
    </p:spTree>
    <p:extLst>
      <p:ext uri="{BB962C8B-B14F-4D97-AF65-F5344CB8AC3E}">
        <p14:creationId xmlns:p14="http://schemas.microsoft.com/office/powerpoint/2010/main" val="29069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clker.com/cliparts/f/8/b/2/1264139023777785160Human_healthy_pumping_heart_en.svg.hi.png"/>
          <p:cNvPicPr>
            <a:picLocks noChangeAspect="1" noChangeArrowheads="1"/>
          </p:cNvPicPr>
          <p:nvPr/>
        </p:nvPicPr>
        <p:blipFill>
          <a:blip r:embed="rId2" cstate="print"/>
          <a:srcRect/>
          <a:stretch>
            <a:fillRect/>
          </a:stretch>
        </p:blipFill>
        <p:spPr bwMode="auto">
          <a:xfrm>
            <a:off x="2619916" y="2217503"/>
            <a:ext cx="6640398" cy="4124514"/>
          </a:xfrm>
          <a:prstGeom prst="rect">
            <a:avLst/>
          </a:prstGeom>
          <a:noFill/>
        </p:spPr>
      </p:pic>
      <p:sp>
        <p:nvSpPr>
          <p:cNvPr id="2" name="Title 1"/>
          <p:cNvSpPr>
            <a:spLocks noGrp="1"/>
          </p:cNvSpPr>
          <p:nvPr>
            <p:ph type="title"/>
          </p:nvPr>
        </p:nvSpPr>
        <p:spPr/>
        <p:txBody>
          <a:bodyPr>
            <a:noAutofit/>
          </a:bodyPr>
          <a:lstStyle/>
          <a:p>
            <a:pPr algn="ctr"/>
            <a:r>
              <a:rPr lang="en-US" sz="4400" dirty="0"/>
              <a:t>Cardiac Cycle</a:t>
            </a:r>
          </a:p>
        </p:txBody>
      </p:sp>
      <p:sp>
        <p:nvSpPr>
          <p:cNvPr id="3" name="Content Placeholder 2"/>
          <p:cNvSpPr>
            <a:spLocks noGrp="1"/>
          </p:cNvSpPr>
          <p:nvPr>
            <p:ph sz="quarter" idx="1"/>
          </p:nvPr>
        </p:nvSpPr>
        <p:spPr/>
        <p:txBody>
          <a:bodyPr>
            <a:normAutofit/>
          </a:bodyPr>
          <a:lstStyle/>
          <a:p>
            <a:pPr>
              <a:buNone/>
            </a:pPr>
            <a:r>
              <a:rPr lang="en-US" sz="2400" b="1" dirty="0"/>
              <a:t>Diastole</a:t>
            </a:r>
            <a:r>
              <a:rPr lang="en-US" sz="2400" dirty="0"/>
              <a:t>: period of heart _____________ when the heart fills with blood</a:t>
            </a:r>
          </a:p>
          <a:p>
            <a:pPr>
              <a:buNone/>
            </a:pPr>
            <a:r>
              <a:rPr lang="en-US" sz="2400" b="1" dirty="0"/>
              <a:t>Systole</a:t>
            </a:r>
            <a:r>
              <a:rPr lang="en-US" sz="2400" dirty="0"/>
              <a:t>: period of heart ____________ when blood is forced out of the heart</a:t>
            </a:r>
          </a:p>
        </p:txBody>
      </p:sp>
    </p:spTree>
    <p:extLst>
      <p:ext uri="{BB962C8B-B14F-4D97-AF65-F5344CB8AC3E}">
        <p14:creationId xmlns:p14="http://schemas.microsoft.com/office/powerpoint/2010/main" val="1853247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09600" y="152400"/>
            <a:ext cx="6355216" cy="990600"/>
          </a:xfrm>
        </p:spPr>
        <p:txBody>
          <a:bodyPr>
            <a:normAutofit/>
          </a:bodyPr>
          <a:lstStyle/>
          <a:p>
            <a:pPr algn="ctr"/>
            <a:r>
              <a:rPr lang="en-US" altLang="en-US" sz="4000" dirty="0"/>
              <a:t>Blood Pressure</a:t>
            </a:r>
          </a:p>
        </p:txBody>
      </p:sp>
      <p:sp>
        <p:nvSpPr>
          <p:cNvPr id="71685" name="Rectangle 5"/>
          <p:cNvSpPr>
            <a:spLocks noGrp="1" noChangeArrowheads="1"/>
          </p:cNvSpPr>
          <p:nvPr>
            <p:ph sz="quarter" idx="1"/>
          </p:nvPr>
        </p:nvSpPr>
        <p:spPr>
          <a:xfrm>
            <a:off x="609601" y="1219200"/>
            <a:ext cx="5627914" cy="4937760"/>
          </a:xfrm>
        </p:spPr>
        <p:txBody>
          <a:bodyPr>
            <a:normAutofit/>
          </a:bodyPr>
          <a:lstStyle/>
          <a:p>
            <a:r>
              <a:rPr lang="en-US" altLang="en-US" sz="2400" dirty="0"/>
              <a:t>First lets interpret the figure to the right</a:t>
            </a:r>
          </a:p>
          <a:p>
            <a:endParaRPr lang="en-US" altLang="en-US" sz="2400" dirty="0"/>
          </a:p>
          <a:p>
            <a:endParaRPr lang="en-US" altLang="en-US" sz="2400" dirty="0"/>
          </a:p>
          <a:p>
            <a:pPr marL="0" indent="0">
              <a:buNone/>
            </a:pPr>
            <a:r>
              <a:rPr lang="en-US" altLang="en-US" sz="2400" b="1" dirty="0"/>
              <a:t>Interpretation:</a:t>
            </a:r>
          </a:p>
          <a:p>
            <a:r>
              <a:rPr lang="en-US" altLang="en-US" sz="2400" dirty="0"/>
              <a:t>Blood pressure and velocity decreases in the arterioles and capillaries </a:t>
            </a:r>
          </a:p>
          <a:p>
            <a:r>
              <a:rPr lang="en-US" altLang="en-US" sz="2400" dirty="0"/>
              <a:t>Blood flow is slowest in capillaries where exchange of gases, nutrients and waste occurs</a:t>
            </a:r>
          </a:p>
          <a:p>
            <a:r>
              <a:rPr lang="en-US" altLang="en-US" sz="2400" dirty="0"/>
              <a:t>Blood flow (velocity) increases in venules and veins</a:t>
            </a:r>
          </a:p>
        </p:txBody>
      </p:sp>
      <p:pic>
        <p:nvPicPr>
          <p:cNvPr id="3" name="Picture 2"/>
          <p:cNvPicPr>
            <a:picLocks noChangeAspect="1"/>
          </p:cNvPicPr>
          <p:nvPr/>
        </p:nvPicPr>
        <p:blipFill>
          <a:blip r:embed="rId3"/>
          <a:stretch>
            <a:fillRect/>
          </a:stretch>
        </p:blipFill>
        <p:spPr>
          <a:xfrm>
            <a:off x="6964816" y="152400"/>
            <a:ext cx="4772025" cy="6143625"/>
          </a:xfrm>
          <a:prstGeom prst="rect">
            <a:avLst/>
          </a:prstGeom>
        </p:spPr>
      </p:pic>
    </p:spTree>
    <p:extLst>
      <p:ext uri="{BB962C8B-B14F-4D97-AF65-F5344CB8AC3E}">
        <p14:creationId xmlns:p14="http://schemas.microsoft.com/office/powerpoint/2010/main" val="33596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39775" y="1371600"/>
            <a:ext cx="10820400" cy="533400"/>
          </a:xfrm>
        </p:spPr>
        <p:txBody>
          <a:bodyPr>
            <a:noAutofit/>
          </a:bodyPr>
          <a:lstStyle/>
          <a:p>
            <a:pPr algn="ctr">
              <a:buNone/>
            </a:pPr>
            <a:r>
              <a:rPr lang="en-US" sz="2800" dirty="0"/>
              <a:t>Adenosine triphosphate (ATP) and Adenosine diphosphate (ADP)</a:t>
            </a:r>
          </a:p>
          <a:p>
            <a:pPr algn="ctr">
              <a:buNone/>
            </a:pPr>
            <a:endParaRPr lang="en-US" sz="2800" dirty="0"/>
          </a:p>
        </p:txBody>
      </p:sp>
      <p:sp>
        <p:nvSpPr>
          <p:cNvPr id="4" name="Title 1"/>
          <p:cNvSpPr>
            <a:spLocks noGrp="1"/>
          </p:cNvSpPr>
          <p:nvPr>
            <p:ph type="title"/>
          </p:nvPr>
        </p:nvSpPr>
        <p:spPr/>
        <p:txBody>
          <a:bodyPr>
            <a:normAutofit/>
          </a:bodyPr>
          <a:lstStyle/>
          <a:p>
            <a:pPr algn="ctr"/>
            <a:r>
              <a:rPr lang="en-US" sz="4400" dirty="0"/>
              <a:t>Energizing ATP</a:t>
            </a:r>
          </a:p>
        </p:txBody>
      </p:sp>
      <p:pic>
        <p:nvPicPr>
          <p:cNvPr id="1026" name="Picture 2"/>
          <p:cNvPicPr>
            <a:picLocks noChangeAspect="1" noChangeArrowheads="1"/>
          </p:cNvPicPr>
          <p:nvPr/>
        </p:nvPicPr>
        <p:blipFill>
          <a:blip r:embed="rId3" cstate="print"/>
          <a:srcRect/>
          <a:stretch>
            <a:fillRect/>
          </a:stretch>
        </p:blipFill>
        <p:spPr bwMode="auto">
          <a:xfrm>
            <a:off x="1905000" y="2362201"/>
            <a:ext cx="8489950" cy="3821083"/>
          </a:xfrm>
          <a:prstGeom prst="rect">
            <a:avLst/>
          </a:prstGeom>
          <a:noFill/>
          <a:ln w="9525">
            <a:noFill/>
            <a:miter lim="800000"/>
            <a:headEnd/>
            <a:tailEnd/>
          </a:ln>
        </p:spPr>
      </p:pic>
    </p:spTree>
    <p:extLst>
      <p:ext uri="{BB962C8B-B14F-4D97-AF65-F5344CB8AC3E}">
        <p14:creationId xmlns:p14="http://schemas.microsoft.com/office/powerpoint/2010/main" val="1470009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Human Excretory System</a:t>
            </a:r>
          </a:p>
        </p:txBody>
      </p:sp>
      <p:pic>
        <p:nvPicPr>
          <p:cNvPr id="4" name="Picture 3"/>
          <p:cNvPicPr>
            <a:picLocks noChangeAspect="1"/>
          </p:cNvPicPr>
          <p:nvPr/>
        </p:nvPicPr>
        <p:blipFill>
          <a:blip r:embed="rId3"/>
          <a:stretch>
            <a:fillRect/>
          </a:stretch>
        </p:blipFill>
        <p:spPr>
          <a:xfrm>
            <a:off x="729342" y="1438571"/>
            <a:ext cx="10972800" cy="4711213"/>
          </a:xfrm>
          <a:prstGeom prst="rect">
            <a:avLst/>
          </a:prstGeom>
        </p:spPr>
      </p:pic>
    </p:spTree>
    <p:extLst>
      <p:ext uri="{BB962C8B-B14F-4D97-AF65-F5344CB8AC3E}">
        <p14:creationId xmlns:p14="http://schemas.microsoft.com/office/powerpoint/2010/main" val="2487336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Excretory System</a:t>
            </a:r>
          </a:p>
        </p:txBody>
      </p:sp>
      <p:sp>
        <p:nvSpPr>
          <p:cNvPr id="3" name="Content Placeholder 2"/>
          <p:cNvSpPr>
            <a:spLocks noGrp="1"/>
          </p:cNvSpPr>
          <p:nvPr>
            <p:ph sz="quarter" idx="1"/>
          </p:nvPr>
        </p:nvSpPr>
        <p:spPr>
          <a:xfrm>
            <a:off x="609599" y="1219200"/>
            <a:ext cx="6150015" cy="4937760"/>
          </a:xfrm>
        </p:spPr>
        <p:txBody>
          <a:bodyPr>
            <a:normAutofit fontScale="92500" lnSpcReduction="10000"/>
          </a:bodyPr>
          <a:lstStyle/>
          <a:p>
            <a:pPr marL="0" indent="0">
              <a:buNone/>
            </a:pPr>
            <a:r>
              <a:rPr lang="en-US" sz="2400" dirty="0"/>
              <a:t>Disposal of </a:t>
            </a:r>
            <a:r>
              <a:rPr lang="en-US" sz="2400" b="1" dirty="0"/>
              <a:t>___________</a:t>
            </a:r>
            <a:r>
              <a:rPr lang="en-US" sz="2400" dirty="0"/>
              <a:t>-containing metabolites and other waste products (nitrogenous wastes)</a:t>
            </a:r>
          </a:p>
          <a:p>
            <a:r>
              <a:rPr lang="en-US" sz="2400" dirty="0"/>
              <a:t>Ammonia</a:t>
            </a:r>
          </a:p>
          <a:p>
            <a:pPr lvl="1"/>
            <a:r>
              <a:rPr lang="en-US" sz="2100" dirty="0"/>
              <a:t>Toxic, but low energetic costs to produce</a:t>
            </a:r>
          </a:p>
          <a:p>
            <a:r>
              <a:rPr lang="en-US" sz="2400" dirty="0"/>
              <a:t>Urea</a:t>
            </a:r>
          </a:p>
          <a:p>
            <a:pPr lvl="1"/>
            <a:r>
              <a:rPr lang="en-US" sz="2100" dirty="0"/>
              <a:t>Less toxic, with some energetic costs</a:t>
            </a:r>
          </a:p>
          <a:p>
            <a:r>
              <a:rPr lang="en-US" sz="2400" dirty="0"/>
              <a:t>Uric acid</a:t>
            </a:r>
          </a:p>
          <a:p>
            <a:pPr lvl="1"/>
            <a:r>
              <a:rPr lang="en-US" sz="2100" dirty="0"/>
              <a:t>Low toxicity, but energetically costly to produce</a:t>
            </a:r>
          </a:p>
          <a:p>
            <a:endParaRPr lang="en-US" sz="2400" dirty="0"/>
          </a:p>
          <a:p>
            <a:pPr marL="0" indent="0">
              <a:buNone/>
            </a:pPr>
            <a:r>
              <a:rPr lang="en-US" sz="2400" b="1" dirty="0"/>
              <a:t>Excretory System</a:t>
            </a:r>
            <a:r>
              <a:rPr lang="en-US" sz="2400" dirty="0"/>
              <a:t>:</a:t>
            </a:r>
          </a:p>
          <a:p>
            <a:pPr marL="457200" lvl="1" indent="-184150"/>
            <a:r>
              <a:rPr lang="en-US" sz="2100" dirty="0"/>
              <a:t>Filtration</a:t>
            </a:r>
          </a:p>
          <a:p>
            <a:pPr marL="457200" lvl="1" indent="-184150"/>
            <a:r>
              <a:rPr lang="en-US" sz="2100" dirty="0"/>
              <a:t>Reabsorption</a:t>
            </a:r>
          </a:p>
          <a:p>
            <a:pPr marL="457200" lvl="1" indent="-184150"/>
            <a:r>
              <a:rPr lang="en-US" sz="2100" dirty="0"/>
              <a:t>Secretion</a:t>
            </a:r>
          </a:p>
          <a:p>
            <a:pPr marL="457200" lvl="1" indent="-184150"/>
            <a:r>
              <a:rPr lang="en-US" sz="2100" dirty="0"/>
              <a:t>Excretion</a:t>
            </a:r>
          </a:p>
        </p:txBody>
      </p:sp>
      <p:pic>
        <p:nvPicPr>
          <p:cNvPr id="6" name="Picture 5"/>
          <p:cNvPicPr>
            <a:picLocks noChangeAspect="1"/>
          </p:cNvPicPr>
          <p:nvPr/>
        </p:nvPicPr>
        <p:blipFill>
          <a:blip r:embed="rId3"/>
          <a:stretch>
            <a:fillRect/>
          </a:stretch>
        </p:blipFill>
        <p:spPr>
          <a:xfrm>
            <a:off x="6759614" y="1301384"/>
            <a:ext cx="4751070" cy="4931776"/>
          </a:xfrm>
          <a:prstGeom prst="rect">
            <a:avLst/>
          </a:prstGeom>
        </p:spPr>
      </p:pic>
    </p:spTree>
    <p:extLst>
      <p:ext uri="{BB962C8B-B14F-4D97-AF65-F5344CB8AC3E}">
        <p14:creationId xmlns:p14="http://schemas.microsoft.com/office/powerpoint/2010/main" val="1914893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algn="ctr"/>
            <a:r>
              <a:rPr lang="en-US" altLang="en-US" sz="4400" dirty="0"/>
              <a:t>Lymphatic System</a:t>
            </a:r>
          </a:p>
        </p:txBody>
      </p:sp>
      <p:sp>
        <p:nvSpPr>
          <p:cNvPr id="91139" name="Rectangle 3"/>
          <p:cNvSpPr>
            <a:spLocks noGrp="1" noChangeArrowheads="1"/>
          </p:cNvSpPr>
          <p:nvPr>
            <p:ph type="body" idx="1"/>
          </p:nvPr>
        </p:nvSpPr>
        <p:spPr>
          <a:xfrm>
            <a:off x="609599" y="1219200"/>
            <a:ext cx="5146431" cy="4937760"/>
          </a:xfrm>
        </p:spPr>
        <p:txBody>
          <a:bodyPr>
            <a:normAutofit/>
          </a:bodyPr>
          <a:lstStyle/>
          <a:p>
            <a:pPr marL="0" indent="0">
              <a:buNone/>
            </a:pPr>
            <a:r>
              <a:rPr lang="en-US" altLang="en-US" b="1" dirty="0"/>
              <a:t>Lymphatic system</a:t>
            </a:r>
            <a:r>
              <a:rPr lang="en-US" altLang="en-US" dirty="0"/>
              <a:t>: system of vessels and nodes that returns fluid, proteins, and cells back to the blood. </a:t>
            </a:r>
          </a:p>
          <a:p>
            <a:pPr lvl="1"/>
            <a:r>
              <a:rPr lang="en-US" altLang="en-US" dirty="0"/>
              <a:t>Separate from circulatory system</a:t>
            </a:r>
          </a:p>
          <a:p>
            <a:endParaRPr lang="en-US" altLang="en-US" sz="1800" b="1" dirty="0"/>
          </a:p>
          <a:p>
            <a:r>
              <a:rPr lang="en-US" altLang="en-US" b="1" u="sng" dirty="0"/>
              <a:t>_______</a:t>
            </a:r>
            <a:r>
              <a:rPr lang="en-US" altLang="en-US" dirty="0"/>
              <a:t>: fluid of lymphatic system</a:t>
            </a:r>
          </a:p>
          <a:p>
            <a:endParaRPr lang="en-US" altLang="en-US" sz="1100" b="1" dirty="0"/>
          </a:p>
          <a:p>
            <a:r>
              <a:rPr lang="en-US" altLang="en-US" b="1" dirty="0"/>
              <a:t>Lymph nodes</a:t>
            </a:r>
            <a:r>
              <a:rPr lang="en-US" altLang="en-US" dirty="0"/>
              <a:t>: lymphatic organs that filter lymph and contain </a:t>
            </a:r>
            <a:r>
              <a:rPr lang="en-US" altLang="en-US" b="1" dirty="0"/>
              <a:t>_________</a:t>
            </a:r>
            <a:r>
              <a:rPr lang="en-US" altLang="en-US" dirty="0"/>
              <a:t> cells that fight disease</a:t>
            </a:r>
          </a:p>
        </p:txBody>
      </p:sp>
      <p:pic>
        <p:nvPicPr>
          <p:cNvPr id="2" name="Picture 1"/>
          <p:cNvPicPr>
            <a:picLocks noChangeAspect="1"/>
          </p:cNvPicPr>
          <p:nvPr/>
        </p:nvPicPr>
        <p:blipFill>
          <a:blip r:embed="rId2"/>
          <a:stretch>
            <a:fillRect/>
          </a:stretch>
        </p:blipFill>
        <p:spPr>
          <a:xfrm>
            <a:off x="6045200" y="1165917"/>
            <a:ext cx="5830887" cy="5157095"/>
          </a:xfrm>
          <a:prstGeom prst="rect">
            <a:avLst/>
          </a:prstGeom>
        </p:spPr>
      </p:pic>
    </p:spTree>
    <p:extLst>
      <p:ext uri="{BB962C8B-B14F-4D97-AF65-F5344CB8AC3E}">
        <p14:creationId xmlns:p14="http://schemas.microsoft.com/office/powerpoint/2010/main" val="1104921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6AFB-00F6-4277-8F23-ED6339BD8CD3}"/>
              </a:ext>
            </a:extLst>
          </p:cNvPr>
          <p:cNvSpPr>
            <a:spLocks noGrp="1"/>
          </p:cNvSpPr>
          <p:nvPr>
            <p:ph type="title"/>
          </p:nvPr>
        </p:nvSpPr>
        <p:spPr/>
        <p:txBody>
          <a:bodyPr>
            <a:normAutofit/>
          </a:bodyPr>
          <a:lstStyle/>
          <a:p>
            <a:pPr algn="ctr"/>
            <a:r>
              <a:rPr lang="en-US" sz="4400" dirty="0"/>
              <a:t>Divisions of the Immune System</a:t>
            </a:r>
          </a:p>
        </p:txBody>
      </p:sp>
      <p:sp>
        <p:nvSpPr>
          <p:cNvPr id="3" name="Content Placeholder 2">
            <a:extLst>
              <a:ext uri="{FF2B5EF4-FFF2-40B4-BE49-F238E27FC236}">
                <a16:creationId xmlns:a16="http://schemas.microsoft.com/office/drawing/2014/main" id="{27886A1A-E80F-45EB-BD21-54E98A8621E7}"/>
              </a:ext>
            </a:extLst>
          </p:cNvPr>
          <p:cNvSpPr>
            <a:spLocks noGrp="1"/>
          </p:cNvSpPr>
          <p:nvPr>
            <p:ph sz="quarter" idx="1"/>
          </p:nvPr>
        </p:nvSpPr>
        <p:spPr>
          <a:xfrm>
            <a:off x="344905" y="1195136"/>
            <a:ext cx="7450942" cy="5145832"/>
          </a:xfrm>
        </p:spPr>
        <p:txBody>
          <a:bodyPr>
            <a:normAutofit lnSpcReduction="10000"/>
          </a:bodyPr>
          <a:lstStyle/>
          <a:p>
            <a:pPr>
              <a:lnSpc>
                <a:spcPct val="85000"/>
              </a:lnSpc>
            </a:pPr>
            <a:r>
              <a:rPr lang="en-US" sz="2400" b="1" dirty="0"/>
              <a:t>Physical barriers</a:t>
            </a:r>
            <a:r>
              <a:rPr lang="en-US" sz="2400" dirty="0"/>
              <a:t>: skin, mucus-membranes, sweat glands, hair, and associated secretions that prevent pathogens from entering the body</a:t>
            </a:r>
          </a:p>
          <a:p>
            <a:pPr lvl="1">
              <a:lnSpc>
                <a:spcPct val="85000"/>
              </a:lnSpc>
            </a:pPr>
            <a:r>
              <a:rPr lang="en-US" sz="2000" b="1" dirty="0"/>
              <a:t>Lysozyme</a:t>
            </a:r>
            <a:r>
              <a:rPr lang="en-US" sz="2000" dirty="0"/>
              <a:t>: enzyme in sweat, saliva, and tears that destroys cell wall of bacteria</a:t>
            </a:r>
          </a:p>
          <a:p>
            <a:pPr>
              <a:lnSpc>
                <a:spcPct val="85000"/>
              </a:lnSpc>
            </a:pPr>
            <a:endParaRPr lang="en-US" sz="1400" b="1" dirty="0"/>
          </a:p>
          <a:p>
            <a:pPr>
              <a:lnSpc>
                <a:spcPct val="85000"/>
              </a:lnSpc>
            </a:pPr>
            <a:r>
              <a:rPr lang="en-US" sz="2400" b="1" dirty="0"/>
              <a:t>Non-specific (innate) immunity</a:t>
            </a:r>
            <a:r>
              <a:rPr lang="en-US" sz="2400" dirty="0"/>
              <a:t>: immune system cells that quickly recognize and destroy all pathogens that enter the body</a:t>
            </a:r>
          </a:p>
          <a:p>
            <a:pPr lvl="1">
              <a:lnSpc>
                <a:spcPct val="85000"/>
              </a:lnSpc>
            </a:pPr>
            <a:r>
              <a:rPr lang="en-US" sz="2000" dirty="0"/>
              <a:t>Responds to all pathogens the same</a:t>
            </a:r>
          </a:p>
          <a:p>
            <a:pPr lvl="1">
              <a:lnSpc>
                <a:spcPct val="85000"/>
              </a:lnSpc>
            </a:pPr>
            <a:r>
              <a:rPr lang="en-US" sz="2000" dirty="0"/>
              <a:t>Found in plants, fungi, insects, and other non-vertebrate animals</a:t>
            </a:r>
            <a:endParaRPr lang="en-US" sz="2400" dirty="0"/>
          </a:p>
          <a:p>
            <a:pPr marL="0" indent="0">
              <a:lnSpc>
                <a:spcPct val="85000"/>
              </a:lnSpc>
              <a:buNone/>
            </a:pPr>
            <a:endParaRPr lang="en-US" sz="1400" b="1" dirty="0"/>
          </a:p>
          <a:p>
            <a:pPr>
              <a:lnSpc>
                <a:spcPct val="85000"/>
              </a:lnSpc>
            </a:pPr>
            <a:r>
              <a:rPr lang="en-US" sz="2400" b="1" dirty="0"/>
              <a:t>Specific (adaptive) immunity</a:t>
            </a:r>
            <a:r>
              <a:rPr lang="en-US" sz="2400" dirty="0"/>
              <a:t>: immune system cells that recognize and destroy specific pathogens, and can also remember previous pathogens</a:t>
            </a:r>
          </a:p>
          <a:p>
            <a:pPr lvl="1">
              <a:lnSpc>
                <a:spcPct val="85000"/>
              </a:lnSpc>
            </a:pPr>
            <a:r>
              <a:rPr lang="en-US" sz="2000" dirty="0"/>
              <a:t>B-cells and T-cells target specific pathogens</a:t>
            </a:r>
          </a:p>
          <a:p>
            <a:pPr lvl="1">
              <a:lnSpc>
                <a:spcPct val="85000"/>
              </a:lnSpc>
            </a:pPr>
            <a:r>
              <a:rPr lang="en-US" sz="2000" dirty="0"/>
              <a:t>Found only in </a:t>
            </a:r>
            <a:r>
              <a:rPr lang="en-US" sz="2000" b="1" dirty="0"/>
              <a:t>_____________</a:t>
            </a:r>
          </a:p>
          <a:p>
            <a:pPr lvl="1">
              <a:lnSpc>
                <a:spcPct val="85000"/>
              </a:lnSpc>
            </a:pPr>
            <a:endParaRPr lang="en-US" sz="2100" dirty="0"/>
          </a:p>
        </p:txBody>
      </p:sp>
      <p:pic>
        <p:nvPicPr>
          <p:cNvPr id="5" name="Picture 4">
            <a:extLst>
              <a:ext uri="{FF2B5EF4-FFF2-40B4-BE49-F238E27FC236}">
                <a16:creationId xmlns:a16="http://schemas.microsoft.com/office/drawing/2014/main" id="{8B3F9B8F-142C-4ED2-9B5E-ECA8477DBDA3}"/>
              </a:ext>
            </a:extLst>
          </p:cNvPr>
          <p:cNvPicPr>
            <a:picLocks noChangeAspect="1"/>
          </p:cNvPicPr>
          <p:nvPr/>
        </p:nvPicPr>
        <p:blipFill>
          <a:blip r:embed="rId2"/>
          <a:stretch>
            <a:fillRect/>
          </a:stretch>
        </p:blipFill>
        <p:spPr>
          <a:xfrm>
            <a:off x="8578650" y="1195136"/>
            <a:ext cx="2764353" cy="5145832"/>
          </a:xfrm>
          <a:prstGeom prst="rect">
            <a:avLst/>
          </a:prstGeom>
        </p:spPr>
      </p:pic>
    </p:spTree>
    <p:extLst>
      <p:ext uri="{BB962C8B-B14F-4D97-AF65-F5344CB8AC3E}">
        <p14:creationId xmlns:p14="http://schemas.microsoft.com/office/powerpoint/2010/main" val="1047659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A65F-66FB-4BF1-8BB1-366674BC20DA}"/>
              </a:ext>
            </a:extLst>
          </p:cNvPr>
          <p:cNvSpPr>
            <a:spLocks noGrp="1"/>
          </p:cNvSpPr>
          <p:nvPr>
            <p:ph type="title"/>
          </p:nvPr>
        </p:nvSpPr>
        <p:spPr/>
        <p:txBody>
          <a:bodyPr>
            <a:normAutofit/>
          </a:bodyPr>
          <a:lstStyle/>
          <a:p>
            <a:pPr algn="ctr"/>
            <a:r>
              <a:rPr lang="en-US" sz="4400" dirty="0"/>
              <a:t>Types of Reproduction</a:t>
            </a:r>
          </a:p>
        </p:txBody>
      </p:sp>
      <p:sp>
        <p:nvSpPr>
          <p:cNvPr id="3" name="Content Placeholder 2">
            <a:extLst>
              <a:ext uri="{FF2B5EF4-FFF2-40B4-BE49-F238E27FC236}">
                <a16:creationId xmlns:a16="http://schemas.microsoft.com/office/drawing/2014/main" id="{FCD94071-4BCB-4891-BE49-1478D532C38D}"/>
              </a:ext>
            </a:extLst>
          </p:cNvPr>
          <p:cNvSpPr>
            <a:spLocks noGrp="1"/>
          </p:cNvSpPr>
          <p:nvPr>
            <p:ph sz="quarter" idx="1"/>
          </p:nvPr>
        </p:nvSpPr>
        <p:spPr>
          <a:xfrm>
            <a:off x="385652" y="1219199"/>
            <a:ext cx="5486401" cy="5096541"/>
          </a:xfrm>
        </p:spPr>
        <p:txBody>
          <a:bodyPr>
            <a:normAutofit fontScale="92500" lnSpcReduction="10000"/>
          </a:bodyPr>
          <a:lstStyle/>
          <a:p>
            <a:pPr marL="0" indent="0">
              <a:buNone/>
            </a:pPr>
            <a:r>
              <a:rPr lang="en-US" b="1" dirty="0"/>
              <a:t>Asexual reproduction</a:t>
            </a:r>
            <a:r>
              <a:rPr lang="en-US" dirty="0"/>
              <a:t>: reproduction without recombining DNA with another individual of the same species</a:t>
            </a:r>
          </a:p>
          <a:p>
            <a:pPr lvl="1"/>
            <a:r>
              <a:rPr lang="en-US" dirty="0"/>
              <a:t>Offspring are genetically identical to the parent</a:t>
            </a:r>
          </a:p>
          <a:p>
            <a:pPr lvl="1"/>
            <a:r>
              <a:rPr lang="en-US" dirty="0"/>
              <a:t>Common in single-celled organisms</a:t>
            </a:r>
          </a:p>
          <a:p>
            <a:endParaRPr lang="en-US" dirty="0"/>
          </a:p>
          <a:p>
            <a:pPr marL="0" indent="0">
              <a:buNone/>
            </a:pPr>
            <a:r>
              <a:rPr lang="en-US" b="1" dirty="0"/>
              <a:t>Sexual reproduction</a:t>
            </a:r>
            <a:r>
              <a:rPr lang="en-US" dirty="0"/>
              <a:t>: the formation of offspring as a result of the fusion of </a:t>
            </a:r>
            <a:r>
              <a:rPr lang="en-US" b="1" dirty="0"/>
              <a:t>________</a:t>
            </a:r>
            <a:r>
              <a:rPr lang="en-US" dirty="0"/>
              <a:t> (egg and sperm), which develop into an embryo</a:t>
            </a:r>
          </a:p>
          <a:p>
            <a:pPr lvl="1"/>
            <a:r>
              <a:rPr lang="en-US" dirty="0"/>
              <a:t>Offspring are genetically </a:t>
            </a:r>
            <a:r>
              <a:rPr lang="en-US" b="1" dirty="0"/>
              <a:t>_______</a:t>
            </a:r>
            <a:r>
              <a:rPr lang="en-US" dirty="0"/>
              <a:t> from the parent</a:t>
            </a:r>
          </a:p>
          <a:p>
            <a:pPr lvl="1"/>
            <a:r>
              <a:rPr lang="en-US" dirty="0"/>
              <a:t>Common multicellular organisms</a:t>
            </a:r>
          </a:p>
        </p:txBody>
      </p:sp>
      <p:pic>
        <p:nvPicPr>
          <p:cNvPr id="8" name="Picture 7">
            <a:extLst>
              <a:ext uri="{FF2B5EF4-FFF2-40B4-BE49-F238E27FC236}">
                <a16:creationId xmlns:a16="http://schemas.microsoft.com/office/drawing/2014/main" id="{5C99A2F2-D7F4-4B0D-AA76-A4444CB09C3E}"/>
              </a:ext>
            </a:extLst>
          </p:cNvPr>
          <p:cNvPicPr>
            <a:picLocks noChangeAspect="1"/>
          </p:cNvPicPr>
          <p:nvPr/>
        </p:nvPicPr>
        <p:blipFill>
          <a:blip r:embed="rId2"/>
          <a:stretch>
            <a:fillRect/>
          </a:stretch>
        </p:blipFill>
        <p:spPr>
          <a:xfrm>
            <a:off x="5950228" y="1219199"/>
            <a:ext cx="5994804" cy="2264071"/>
          </a:xfrm>
          <a:prstGeom prst="rect">
            <a:avLst/>
          </a:prstGeom>
        </p:spPr>
      </p:pic>
      <p:pic>
        <p:nvPicPr>
          <p:cNvPr id="10" name="Picture 9">
            <a:extLst>
              <a:ext uri="{FF2B5EF4-FFF2-40B4-BE49-F238E27FC236}">
                <a16:creationId xmlns:a16="http://schemas.microsoft.com/office/drawing/2014/main" id="{473D7D59-4D76-4F93-A576-338615C61732}"/>
              </a:ext>
            </a:extLst>
          </p:cNvPr>
          <p:cNvPicPr>
            <a:picLocks noChangeAspect="1"/>
          </p:cNvPicPr>
          <p:nvPr/>
        </p:nvPicPr>
        <p:blipFill>
          <a:blip r:embed="rId3"/>
          <a:stretch>
            <a:fillRect/>
          </a:stretch>
        </p:blipFill>
        <p:spPr>
          <a:xfrm>
            <a:off x="6432698" y="3615313"/>
            <a:ext cx="5366562" cy="2700427"/>
          </a:xfrm>
          <a:prstGeom prst="rect">
            <a:avLst/>
          </a:prstGeom>
        </p:spPr>
      </p:pic>
    </p:spTree>
    <p:extLst>
      <p:ext uri="{BB962C8B-B14F-4D97-AF65-F5344CB8AC3E}">
        <p14:creationId xmlns:p14="http://schemas.microsoft.com/office/powerpoint/2010/main" val="1486516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9A1806-D102-40D2-9933-4BEC454B2308}"/>
              </a:ext>
            </a:extLst>
          </p:cNvPr>
          <p:cNvSpPr txBox="1"/>
          <p:nvPr/>
        </p:nvSpPr>
        <p:spPr>
          <a:xfrm>
            <a:off x="6214427" y="2089901"/>
            <a:ext cx="1371905" cy="738664"/>
          </a:xfrm>
          <a:prstGeom prst="rect">
            <a:avLst/>
          </a:prstGeom>
          <a:solidFill>
            <a:schemeClr val="bg1"/>
          </a:solidFill>
        </p:spPr>
        <p:txBody>
          <a:bodyPr wrap="square" lIns="0" tIns="0" rIns="0" bIns="0" rtlCol="0">
            <a:spAutoFit/>
          </a:bodyPr>
          <a:lstStyle/>
          <a:p>
            <a:endParaRPr lang="en-US" sz="1200" dirty="0"/>
          </a:p>
          <a:p>
            <a:endParaRPr lang="en-US" sz="1200" dirty="0"/>
          </a:p>
          <a:p>
            <a:endParaRPr lang="en-US" sz="1200" dirty="0"/>
          </a:p>
          <a:p>
            <a:endParaRPr lang="en-US" sz="1200" dirty="0"/>
          </a:p>
        </p:txBody>
      </p:sp>
      <p:sp>
        <p:nvSpPr>
          <p:cNvPr id="13" name="Title 1">
            <a:extLst>
              <a:ext uri="{FF2B5EF4-FFF2-40B4-BE49-F238E27FC236}">
                <a16:creationId xmlns:a16="http://schemas.microsoft.com/office/drawing/2014/main" id="{3635A6AD-FF73-41BE-9902-CE0DE9CDF59D}"/>
              </a:ext>
            </a:extLst>
          </p:cNvPr>
          <p:cNvSpPr>
            <a:spLocks noGrp="1"/>
          </p:cNvSpPr>
          <p:nvPr>
            <p:ph type="title"/>
          </p:nvPr>
        </p:nvSpPr>
        <p:spPr/>
        <p:txBody>
          <a:bodyPr>
            <a:normAutofit/>
          </a:bodyPr>
          <a:lstStyle/>
          <a:p>
            <a:pPr algn="ctr"/>
            <a:r>
              <a:rPr lang="en-US" sz="4400" dirty="0"/>
              <a:t>Types of Reproduction</a:t>
            </a:r>
          </a:p>
        </p:txBody>
      </p:sp>
      <p:sp>
        <p:nvSpPr>
          <p:cNvPr id="15" name="Content Placeholder 14">
            <a:extLst>
              <a:ext uri="{FF2B5EF4-FFF2-40B4-BE49-F238E27FC236}">
                <a16:creationId xmlns:a16="http://schemas.microsoft.com/office/drawing/2014/main" id="{A0F8F0AA-257D-4C5F-81AA-140D6B8F37C8}"/>
              </a:ext>
            </a:extLst>
          </p:cNvPr>
          <p:cNvSpPr>
            <a:spLocks noGrp="1"/>
          </p:cNvSpPr>
          <p:nvPr>
            <p:ph sz="quarter" idx="1"/>
          </p:nvPr>
        </p:nvSpPr>
        <p:spPr/>
        <p:txBody>
          <a:bodyPr/>
          <a:lstStyle/>
          <a:p>
            <a:r>
              <a:rPr lang="en-US" dirty="0"/>
              <a:t>Examples of asexual reproduction</a:t>
            </a:r>
          </a:p>
        </p:txBody>
      </p:sp>
      <p:pic>
        <p:nvPicPr>
          <p:cNvPr id="17" name="Picture 16">
            <a:extLst>
              <a:ext uri="{FF2B5EF4-FFF2-40B4-BE49-F238E27FC236}">
                <a16:creationId xmlns:a16="http://schemas.microsoft.com/office/drawing/2014/main" id="{322838B0-83EF-4B63-83BC-84D3471A0EA0}"/>
              </a:ext>
            </a:extLst>
          </p:cNvPr>
          <p:cNvPicPr>
            <a:picLocks noChangeAspect="1"/>
          </p:cNvPicPr>
          <p:nvPr/>
        </p:nvPicPr>
        <p:blipFill>
          <a:blip r:embed="rId2"/>
          <a:stretch>
            <a:fillRect/>
          </a:stretch>
        </p:blipFill>
        <p:spPr>
          <a:xfrm>
            <a:off x="999459" y="1886783"/>
            <a:ext cx="2794495" cy="2095872"/>
          </a:xfrm>
          <a:prstGeom prst="rect">
            <a:avLst/>
          </a:prstGeom>
        </p:spPr>
      </p:pic>
      <p:pic>
        <p:nvPicPr>
          <p:cNvPr id="18" name="Picture 17">
            <a:extLst>
              <a:ext uri="{FF2B5EF4-FFF2-40B4-BE49-F238E27FC236}">
                <a16:creationId xmlns:a16="http://schemas.microsoft.com/office/drawing/2014/main" id="{D90F45E1-946A-4F57-B648-E4699DDA81BF}"/>
              </a:ext>
            </a:extLst>
          </p:cNvPr>
          <p:cNvPicPr>
            <a:picLocks noChangeAspect="1"/>
          </p:cNvPicPr>
          <p:nvPr/>
        </p:nvPicPr>
        <p:blipFill>
          <a:blip r:embed="rId3"/>
          <a:stretch>
            <a:fillRect/>
          </a:stretch>
        </p:blipFill>
        <p:spPr>
          <a:xfrm>
            <a:off x="4567390" y="1872949"/>
            <a:ext cx="2926852" cy="2123540"/>
          </a:xfrm>
          <a:prstGeom prst="rect">
            <a:avLst/>
          </a:prstGeom>
        </p:spPr>
      </p:pic>
      <p:pic>
        <p:nvPicPr>
          <p:cNvPr id="19" name="Picture 18">
            <a:extLst>
              <a:ext uri="{FF2B5EF4-FFF2-40B4-BE49-F238E27FC236}">
                <a16:creationId xmlns:a16="http://schemas.microsoft.com/office/drawing/2014/main" id="{0B1B8719-083B-4788-8697-7CCD0B2642F3}"/>
              </a:ext>
            </a:extLst>
          </p:cNvPr>
          <p:cNvPicPr>
            <a:picLocks noChangeAspect="1"/>
          </p:cNvPicPr>
          <p:nvPr/>
        </p:nvPicPr>
        <p:blipFill>
          <a:blip r:embed="rId4"/>
          <a:stretch>
            <a:fillRect/>
          </a:stretch>
        </p:blipFill>
        <p:spPr>
          <a:xfrm>
            <a:off x="6214426" y="4172478"/>
            <a:ext cx="2628317" cy="2102653"/>
          </a:xfrm>
          <a:prstGeom prst="rect">
            <a:avLst/>
          </a:prstGeom>
        </p:spPr>
      </p:pic>
      <p:pic>
        <p:nvPicPr>
          <p:cNvPr id="20" name="Picture 19">
            <a:extLst>
              <a:ext uri="{FF2B5EF4-FFF2-40B4-BE49-F238E27FC236}">
                <a16:creationId xmlns:a16="http://schemas.microsoft.com/office/drawing/2014/main" id="{8E667C2E-89FD-4CCA-B139-E6711E40A77A}"/>
              </a:ext>
            </a:extLst>
          </p:cNvPr>
          <p:cNvPicPr>
            <a:picLocks noChangeAspect="1"/>
          </p:cNvPicPr>
          <p:nvPr/>
        </p:nvPicPr>
        <p:blipFill>
          <a:blip r:embed="rId5"/>
          <a:stretch>
            <a:fillRect/>
          </a:stretch>
        </p:blipFill>
        <p:spPr>
          <a:xfrm>
            <a:off x="2817627" y="4129847"/>
            <a:ext cx="2794495" cy="2093174"/>
          </a:xfrm>
          <a:prstGeom prst="rect">
            <a:avLst/>
          </a:prstGeom>
        </p:spPr>
      </p:pic>
      <p:pic>
        <p:nvPicPr>
          <p:cNvPr id="21" name="Picture 20">
            <a:extLst>
              <a:ext uri="{FF2B5EF4-FFF2-40B4-BE49-F238E27FC236}">
                <a16:creationId xmlns:a16="http://schemas.microsoft.com/office/drawing/2014/main" id="{0BBAC50D-30FC-4B7C-945F-90C977417734}"/>
              </a:ext>
            </a:extLst>
          </p:cNvPr>
          <p:cNvPicPr>
            <a:picLocks noChangeAspect="1"/>
          </p:cNvPicPr>
          <p:nvPr/>
        </p:nvPicPr>
        <p:blipFill>
          <a:blip r:embed="rId6"/>
          <a:stretch>
            <a:fillRect/>
          </a:stretch>
        </p:blipFill>
        <p:spPr>
          <a:xfrm>
            <a:off x="8077866" y="1887646"/>
            <a:ext cx="3114675" cy="2123540"/>
          </a:xfrm>
          <a:prstGeom prst="rect">
            <a:avLst/>
          </a:prstGeom>
        </p:spPr>
      </p:pic>
    </p:spTree>
    <p:extLst>
      <p:ext uri="{BB962C8B-B14F-4D97-AF65-F5344CB8AC3E}">
        <p14:creationId xmlns:p14="http://schemas.microsoft.com/office/powerpoint/2010/main" val="3706991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D47-5D8B-4CD9-BD3F-B66E4FA157C4}"/>
              </a:ext>
            </a:extLst>
          </p:cNvPr>
          <p:cNvSpPr>
            <a:spLocks noGrp="1"/>
          </p:cNvSpPr>
          <p:nvPr>
            <p:ph type="title"/>
          </p:nvPr>
        </p:nvSpPr>
        <p:spPr/>
        <p:txBody>
          <a:bodyPr>
            <a:normAutofit/>
          </a:bodyPr>
          <a:lstStyle/>
          <a:p>
            <a:pPr algn="ctr"/>
            <a:r>
              <a:rPr lang="en-US" sz="4400" dirty="0"/>
              <a:t>Types of Sexual Reproduction</a:t>
            </a:r>
          </a:p>
        </p:txBody>
      </p:sp>
      <p:sp>
        <p:nvSpPr>
          <p:cNvPr id="3" name="Content Placeholder 2">
            <a:extLst>
              <a:ext uri="{FF2B5EF4-FFF2-40B4-BE49-F238E27FC236}">
                <a16:creationId xmlns:a16="http://schemas.microsoft.com/office/drawing/2014/main" id="{F0CBEB36-1B1C-4A34-9DC7-3FFCFB523BB3}"/>
              </a:ext>
            </a:extLst>
          </p:cNvPr>
          <p:cNvSpPr>
            <a:spLocks noGrp="1"/>
          </p:cNvSpPr>
          <p:nvPr>
            <p:ph sz="quarter" idx="1"/>
          </p:nvPr>
        </p:nvSpPr>
        <p:spPr>
          <a:xfrm>
            <a:off x="609600" y="1467292"/>
            <a:ext cx="5993219" cy="4689667"/>
          </a:xfrm>
        </p:spPr>
        <p:txBody>
          <a:bodyPr>
            <a:normAutofit/>
          </a:bodyPr>
          <a:lstStyle/>
          <a:p>
            <a:pPr marL="0" indent="0">
              <a:buNone/>
            </a:pPr>
            <a:r>
              <a:rPr lang="en-US" sz="2800" b="1" dirty="0"/>
              <a:t>External fertilization (spawning)</a:t>
            </a:r>
            <a:r>
              <a:rPr lang="en-US" sz="2800" dirty="0"/>
              <a:t>: release of gametes (egg and sperm) into the water where fertilization occurs</a:t>
            </a:r>
          </a:p>
          <a:p>
            <a:pPr lvl="1"/>
            <a:r>
              <a:rPr lang="en-US" sz="2500" dirty="0"/>
              <a:t>Occurs in </a:t>
            </a:r>
            <a:r>
              <a:rPr lang="en-US" sz="2500" b="1" dirty="0"/>
              <a:t>____________</a:t>
            </a:r>
            <a:r>
              <a:rPr lang="en-US" sz="2500" dirty="0"/>
              <a:t> organisms</a:t>
            </a:r>
          </a:p>
          <a:p>
            <a:pPr lvl="1"/>
            <a:r>
              <a:rPr lang="en-US" sz="2500" dirty="0"/>
              <a:t>Parents have no further interaction with offspring</a:t>
            </a:r>
          </a:p>
        </p:txBody>
      </p:sp>
      <p:pic>
        <p:nvPicPr>
          <p:cNvPr id="4" name="Picture 3">
            <a:extLst>
              <a:ext uri="{FF2B5EF4-FFF2-40B4-BE49-F238E27FC236}">
                <a16:creationId xmlns:a16="http://schemas.microsoft.com/office/drawing/2014/main" id="{33A58D2C-03B0-4B0A-9970-D7A8E3DC58E3}"/>
              </a:ext>
            </a:extLst>
          </p:cNvPr>
          <p:cNvPicPr>
            <a:picLocks noChangeAspect="1"/>
          </p:cNvPicPr>
          <p:nvPr/>
        </p:nvPicPr>
        <p:blipFill>
          <a:blip r:embed="rId2"/>
          <a:stretch>
            <a:fillRect/>
          </a:stretch>
        </p:blipFill>
        <p:spPr>
          <a:xfrm>
            <a:off x="7506047" y="1219200"/>
            <a:ext cx="4076353" cy="2522243"/>
          </a:xfrm>
          <a:prstGeom prst="rect">
            <a:avLst/>
          </a:prstGeom>
        </p:spPr>
      </p:pic>
      <p:pic>
        <p:nvPicPr>
          <p:cNvPr id="5" name="Picture 4">
            <a:extLst>
              <a:ext uri="{FF2B5EF4-FFF2-40B4-BE49-F238E27FC236}">
                <a16:creationId xmlns:a16="http://schemas.microsoft.com/office/drawing/2014/main" id="{85967DCB-2A4F-4BCB-A48D-32BAC91F3B0F}"/>
              </a:ext>
            </a:extLst>
          </p:cNvPr>
          <p:cNvPicPr>
            <a:picLocks noChangeAspect="1"/>
          </p:cNvPicPr>
          <p:nvPr/>
        </p:nvPicPr>
        <p:blipFill>
          <a:blip r:embed="rId3"/>
          <a:stretch>
            <a:fillRect/>
          </a:stretch>
        </p:blipFill>
        <p:spPr>
          <a:xfrm>
            <a:off x="7506047" y="3817643"/>
            <a:ext cx="4076353" cy="2446358"/>
          </a:xfrm>
          <a:prstGeom prst="rect">
            <a:avLst/>
          </a:prstGeom>
        </p:spPr>
      </p:pic>
    </p:spTree>
    <p:extLst>
      <p:ext uri="{BB962C8B-B14F-4D97-AF65-F5344CB8AC3E}">
        <p14:creationId xmlns:p14="http://schemas.microsoft.com/office/powerpoint/2010/main" val="3900276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963F-F1C4-43B2-B785-3B94A26E3F75}"/>
              </a:ext>
            </a:extLst>
          </p:cNvPr>
          <p:cNvSpPr>
            <a:spLocks noGrp="1"/>
          </p:cNvSpPr>
          <p:nvPr>
            <p:ph type="title"/>
          </p:nvPr>
        </p:nvSpPr>
        <p:spPr/>
        <p:txBody>
          <a:bodyPr>
            <a:normAutofit/>
          </a:bodyPr>
          <a:lstStyle/>
          <a:p>
            <a:pPr algn="ctr"/>
            <a:r>
              <a:rPr lang="en-US" sz="4400" dirty="0"/>
              <a:t>Types of Sexual Reproduction</a:t>
            </a:r>
          </a:p>
        </p:txBody>
      </p:sp>
      <p:sp>
        <p:nvSpPr>
          <p:cNvPr id="3" name="Content Placeholder 2">
            <a:extLst>
              <a:ext uri="{FF2B5EF4-FFF2-40B4-BE49-F238E27FC236}">
                <a16:creationId xmlns:a16="http://schemas.microsoft.com/office/drawing/2014/main" id="{0F7D413E-854D-4C5D-A2AD-9CBCF203328C}"/>
              </a:ext>
            </a:extLst>
          </p:cNvPr>
          <p:cNvSpPr>
            <a:spLocks noGrp="1"/>
          </p:cNvSpPr>
          <p:nvPr>
            <p:ph sz="quarter" idx="1"/>
          </p:nvPr>
        </p:nvSpPr>
        <p:spPr>
          <a:xfrm>
            <a:off x="609600" y="1488558"/>
            <a:ext cx="5486400" cy="4668401"/>
          </a:xfrm>
        </p:spPr>
        <p:txBody>
          <a:bodyPr>
            <a:normAutofit/>
          </a:bodyPr>
          <a:lstStyle/>
          <a:p>
            <a:pPr marL="0" indent="0">
              <a:buNone/>
            </a:pPr>
            <a:r>
              <a:rPr lang="en-US" sz="2800" b="1" dirty="0"/>
              <a:t>Internal fertilization</a:t>
            </a:r>
            <a:r>
              <a:rPr lang="en-US" sz="2800" dirty="0"/>
              <a:t>: sperm is directly transferred from male to female and fertilization occurs in the female. </a:t>
            </a:r>
          </a:p>
          <a:p>
            <a:pPr lvl="1"/>
            <a:r>
              <a:rPr lang="en-US" sz="2400" dirty="0"/>
              <a:t>Females can either lay eggs (internally or externally) or give live birth</a:t>
            </a:r>
          </a:p>
          <a:p>
            <a:pPr lvl="1"/>
            <a:r>
              <a:rPr lang="en-US" sz="2400" dirty="0"/>
              <a:t>Some parents provide parental care for young</a:t>
            </a:r>
          </a:p>
        </p:txBody>
      </p:sp>
      <p:pic>
        <p:nvPicPr>
          <p:cNvPr id="4" name="Picture 3">
            <a:extLst>
              <a:ext uri="{FF2B5EF4-FFF2-40B4-BE49-F238E27FC236}">
                <a16:creationId xmlns:a16="http://schemas.microsoft.com/office/drawing/2014/main" id="{E0541572-2AA4-48F4-9D29-2476425A0508}"/>
              </a:ext>
            </a:extLst>
          </p:cNvPr>
          <p:cNvPicPr>
            <a:picLocks noChangeAspect="1"/>
          </p:cNvPicPr>
          <p:nvPr/>
        </p:nvPicPr>
        <p:blipFill>
          <a:blip r:embed="rId2"/>
          <a:stretch>
            <a:fillRect/>
          </a:stretch>
        </p:blipFill>
        <p:spPr>
          <a:xfrm>
            <a:off x="8513356" y="1363691"/>
            <a:ext cx="2990850" cy="2238375"/>
          </a:xfrm>
          <a:prstGeom prst="rect">
            <a:avLst/>
          </a:prstGeom>
        </p:spPr>
      </p:pic>
      <p:pic>
        <p:nvPicPr>
          <p:cNvPr id="5" name="Picture 4">
            <a:extLst>
              <a:ext uri="{FF2B5EF4-FFF2-40B4-BE49-F238E27FC236}">
                <a16:creationId xmlns:a16="http://schemas.microsoft.com/office/drawing/2014/main" id="{41116CD8-F4D4-4A81-9459-C3EE95A252BE}"/>
              </a:ext>
            </a:extLst>
          </p:cNvPr>
          <p:cNvPicPr>
            <a:picLocks noChangeAspect="1"/>
          </p:cNvPicPr>
          <p:nvPr/>
        </p:nvPicPr>
        <p:blipFill>
          <a:blip r:embed="rId3"/>
          <a:stretch>
            <a:fillRect/>
          </a:stretch>
        </p:blipFill>
        <p:spPr>
          <a:xfrm>
            <a:off x="7399337" y="3822758"/>
            <a:ext cx="4183063" cy="2344258"/>
          </a:xfrm>
          <a:prstGeom prst="rect">
            <a:avLst/>
          </a:prstGeom>
        </p:spPr>
      </p:pic>
    </p:spTree>
    <p:extLst>
      <p:ext uri="{BB962C8B-B14F-4D97-AF65-F5344CB8AC3E}">
        <p14:creationId xmlns:p14="http://schemas.microsoft.com/office/powerpoint/2010/main" val="2590478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Modes of Sexual Reproduction</a:t>
            </a:r>
          </a:p>
        </p:txBody>
      </p:sp>
      <p:sp>
        <p:nvSpPr>
          <p:cNvPr id="3" name="Content Placeholder 2"/>
          <p:cNvSpPr>
            <a:spLocks noGrp="1"/>
          </p:cNvSpPr>
          <p:nvPr>
            <p:ph sz="quarter" idx="1"/>
          </p:nvPr>
        </p:nvSpPr>
        <p:spPr>
          <a:xfrm>
            <a:off x="609599" y="1219201"/>
            <a:ext cx="7415464" cy="5236190"/>
          </a:xfrm>
        </p:spPr>
        <p:txBody>
          <a:bodyPr>
            <a:normAutofit/>
          </a:bodyPr>
          <a:lstStyle/>
          <a:p>
            <a:pPr>
              <a:lnSpc>
                <a:spcPct val="85000"/>
              </a:lnSpc>
            </a:pPr>
            <a:r>
              <a:rPr lang="en-US" sz="2800" b="1" dirty="0"/>
              <a:t>Ovuliparity</a:t>
            </a:r>
            <a:r>
              <a:rPr lang="en-US" sz="2800" dirty="0"/>
              <a:t>: female lays unfertilized eggs, which are externally fertilized by the male</a:t>
            </a:r>
          </a:p>
          <a:p>
            <a:pPr marL="574675" lvl="1" indent="-117475">
              <a:lnSpc>
                <a:spcPct val="85000"/>
              </a:lnSpc>
            </a:pPr>
            <a:r>
              <a:rPr lang="en-US" sz="2400" dirty="0">
                <a:solidFill>
                  <a:schemeClr val="tx1"/>
                </a:solidFill>
              </a:rPr>
              <a:t>Most bony fish and some amphibians</a:t>
            </a:r>
            <a:endParaRPr lang="en-US" sz="2800" b="1" dirty="0"/>
          </a:p>
          <a:p>
            <a:pPr>
              <a:lnSpc>
                <a:spcPct val="85000"/>
              </a:lnSpc>
              <a:spcBef>
                <a:spcPts val="1800"/>
              </a:spcBef>
            </a:pPr>
            <a:r>
              <a:rPr lang="en-US" sz="2800" b="1" u="sng" dirty="0"/>
              <a:t>_____________</a:t>
            </a:r>
            <a:r>
              <a:rPr lang="en-US" sz="2800" dirty="0"/>
              <a:t>: the mother deposits internally fertilized eggs that develop and hatch outside of mother’s body</a:t>
            </a:r>
          </a:p>
          <a:p>
            <a:pPr marL="574675" lvl="1" indent="-117475">
              <a:lnSpc>
                <a:spcPct val="85000"/>
              </a:lnSpc>
            </a:pPr>
            <a:r>
              <a:rPr lang="en-US" sz="2400" dirty="0">
                <a:solidFill>
                  <a:schemeClr val="tx1"/>
                </a:solidFill>
              </a:rPr>
              <a:t>Some bony fish and sharks, most reptiles and all birds</a:t>
            </a:r>
            <a:endParaRPr lang="en-US" sz="2800" b="1" dirty="0"/>
          </a:p>
          <a:p>
            <a:pPr>
              <a:lnSpc>
                <a:spcPct val="85000"/>
              </a:lnSpc>
              <a:spcBef>
                <a:spcPts val="1800"/>
              </a:spcBef>
            </a:pPr>
            <a:r>
              <a:rPr lang="en-US" sz="2800" b="1" dirty="0"/>
              <a:t>Viviparous</a:t>
            </a:r>
            <a:r>
              <a:rPr lang="en-US" sz="2800" dirty="0"/>
              <a:t>: young develop within mother’s uterus and receive nourishment via the placenta, uterus or by eating other eggs, before being born (live birth)</a:t>
            </a:r>
          </a:p>
          <a:p>
            <a:pPr marL="457200" lvl="1" indent="-60325">
              <a:lnSpc>
                <a:spcPct val="85000"/>
              </a:lnSpc>
            </a:pPr>
            <a:r>
              <a:rPr lang="en-US" sz="2400" dirty="0">
                <a:solidFill>
                  <a:schemeClr val="tx1"/>
                </a:solidFill>
              </a:rPr>
              <a:t>Some sharks and fish, some reptiles, most mammals</a:t>
            </a:r>
          </a:p>
          <a:p>
            <a:pPr marL="0" indent="0">
              <a:lnSpc>
                <a:spcPct val="85000"/>
              </a:lnSpc>
              <a:buNone/>
            </a:pPr>
            <a:endParaRPr lang="en-US" sz="2800" dirty="0"/>
          </a:p>
        </p:txBody>
      </p:sp>
      <p:pic>
        <p:nvPicPr>
          <p:cNvPr id="9" name="Picture 8"/>
          <p:cNvPicPr>
            <a:picLocks noChangeAspect="1"/>
          </p:cNvPicPr>
          <p:nvPr/>
        </p:nvPicPr>
        <p:blipFill>
          <a:blip r:embed="rId2"/>
          <a:stretch>
            <a:fillRect/>
          </a:stretch>
        </p:blipFill>
        <p:spPr>
          <a:xfrm>
            <a:off x="9180636" y="1219201"/>
            <a:ext cx="2650878" cy="1677190"/>
          </a:xfrm>
          <a:prstGeom prst="rect">
            <a:avLst/>
          </a:prstGeom>
        </p:spPr>
      </p:pic>
      <p:pic>
        <p:nvPicPr>
          <p:cNvPr id="4" name="Picture 3">
            <a:extLst>
              <a:ext uri="{FF2B5EF4-FFF2-40B4-BE49-F238E27FC236}">
                <a16:creationId xmlns:a16="http://schemas.microsoft.com/office/drawing/2014/main" id="{D4A3B057-95E9-4EAB-AD2E-11157DDAB8A7}"/>
              </a:ext>
            </a:extLst>
          </p:cNvPr>
          <p:cNvPicPr>
            <a:picLocks noChangeAspect="1"/>
          </p:cNvPicPr>
          <p:nvPr/>
        </p:nvPicPr>
        <p:blipFill>
          <a:blip r:embed="rId3"/>
          <a:stretch>
            <a:fillRect/>
          </a:stretch>
        </p:blipFill>
        <p:spPr>
          <a:xfrm>
            <a:off x="8337963" y="2758465"/>
            <a:ext cx="2433848" cy="1677190"/>
          </a:xfrm>
          <a:prstGeom prst="rect">
            <a:avLst/>
          </a:prstGeom>
        </p:spPr>
      </p:pic>
      <p:pic>
        <p:nvPicPr>
          <p:cNvPr id="5" name="Picture 4">
            <a:extLst>
              <a:ext uri="{FF2B5EF4-FFF2-40B4-BE49-F238E27FC236}">
                <a16:creationId xmlns:a16="http://schemas.microsoft.com/office/drawing/2014/main" id="{53B0D71F-1B83-4465-BB1B-8B505F07D4B6}"/>
              </a:ext>
            </a:extLst>
          </p:cNvPr>
          <p:cNvPicPr>
            <a:picLocks noChangeAspect="1"/>
          </p:cNvPicPr>
          <p:nvPr/>
        </p:nvPicPr>
        <p:blipFill>
          <a:blip r:embed="rId4"/>
          <a:stretch>
            <a:fillRect/>
          </a:stretch>
        </p:blipFill>
        <p:spPr>
          <a:xfrm>
            <a:off x="8963025" y="4375842"/>
            <a:ext cx="2868489" cy="1908849"/>
          </a:xfrm>
          <a:prstGeom prst="rect">
            <a:avLst/>
          </a:prstGeom>
        </p:spPr>
      </p:pic>
    </p:spTree>
    <p:extLst>
      <p:ext uri="{BB962C8B-B14F-4D97-AF65-F5344CB8AC3E}">
        <p14:creationId xmlns:p14="http://schemas.microsoft.com/office/powerpoint/2010/main" val="3238335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Check Your Understanding</a:t>
            </a:r>
            <a:endParaRPr lang="en-US" sz="4400" dirty="0"/>
          </a:p>
        </p:txBody>
      </p:sp>
      <p:sp>
        <p:nvSpPr>
          <p:cNvPr id="3" name="Content Placeholder 2"/>
          <p:cNvSpPr>
            <a:spLocks noGrp="1"/>
          </p:cNvSpPr>
          <p:nvPr>
            <p:ph sz="quarter" idx="1"/>
          </p:nvPr>
        </p:nvSpPr>
        <p:spPr/>
        <p:txBody>
          <a:bodyPr>
            <a:normAutofit/>
          </a:bodyPr>
          <a:lstStyle/>
          <a:p>
            <a:pPr marL="0" indent="0">
              <a:buNone/>
            </a:pPr>
            <a:r>
              <a:rPr lang="en-US" sz="3200" dirty="0" smtClean="0"/>
              <a:t>True or False: All organisms that reproduce through internal 			    fertilization also give live birth. </a:t>
            </a:r>
          </a:p>
          <a:p>
            <a:pPr marL="0" indent="0">
              <a:buNone/>
            </a:pPr>
            <a:endParaRPr lang="en-US" sz="3200" dirty="0"/>
          </a:p>
          <a:p>
            <a:pPr marL="0" indent="0">
              <a:buNone/>
            </a:pPr>
            <a:r>
              <a:rPr lang="en-US" sz="3200" dirty="0" smtClean="0"/>
              <a:t>True or False: Vertebrates are the only group of organisms with 		    an innate immune response</a:t>
            </a:r>
          </a:p>
          <a:p>
            <a:pPr marL="0" indent="0">
              <a:buNone/>
            </a:pPr>
            <a:endParaRPr lang="en-US" sz="3200" dirty="0"/>
          </a:p>
          <a:p>
            <a:pPr marL="0" indent="0">
              <a:buNone/>
            </a:pPr>
            <a:r>
              <a:rPr lang="en-US" sz="3200" dirty="0" smtClean="0"/>
              <a:t>True or False: Asexual reproduction results in offspring that are 		    genetically different from the parents. </a:t>
            </a:r>
            <a:endParaRPr lang="en-US" sz="3200" dirty="0"/>
          </a:p>
        </p:txBody>
      </p:sp>
    </p:spTree>
    <p:extLst>
      <p:ext uri="{BB962C8B-B14F-4D97-AF65-F5344CB8AC3E}">
        <p14:creationId xmlns:p14="http://schemas.microsoft.com/office/powerpoint/2010/main" val="1015093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A691-7966-479F-97DA-7769F554F2A3}"/>
              </a:ext>
            </a:extLst>
          </p:cNvPr>
          <p:cNvSpPr>
            <a:spLocks noGrp="1"/>
          </p:cNvSpPr>
          <p:nvPr>
            <p:ph type="title"/>
          </p:nvPr>
        </p:nvSpPr>
        <p:spPr/>
        <p:txBody>
          <a:bodyPr>
            <a:normAutofit/>
          </a:bodyPr>
          <a:lstStyle/>
          <a:p>
            <a:pPr algn="ctr"/>
            <a:r>
              <a:rPr lang="en-US" sz="4400" dirty="0"/>
              <a:t>Cellular Respiration</a:t>
            </a:r>
          </a:p>
        </p:txBody>
      </p:sp>
      <p:pic>
        <p:nvPicPr>
          <p:cNvPr id="21" name="Picture 20">
            <a:extLst>
              <a:ext uri="{FF2B5EF4-FFF2-40B4-BE49-F238E27FC236}">
                <a16:creationId xmlns:a16="http://schemas.microsoft.com/office/drawing/2014/main" id="{BE238A3A-D526-4ED8-B2D0-4A1A2321CA4D}"/>
              </a:ext>
            </a:extLst>
          </p:cNvPr>
          <p:cNvPicPr>
            <a:picLocks noChangeAspect="1"/>
          </p:cNvPicPr>
          <p:nvPr/>
        </p:nvPicPr>
        <p:blipFill>
          <a:blip r:embed="rId2"/>
          <a:stretch>
            <a:fillRect/>
          </a:stretch>
        </p:blipFill>
        <p:spPr>
          <a:xfrm>
            <a:off x="5573059" y="1721674"/>
            <a:ext cx="6411947" cy="3932811"/>
          </a:xfrm>
          <a:prstGeom prst="rect">
            <a:avLst/>
          </a:prstGeom>
        </p:spPr>
      </p:pic>
      <p:sp>
        <p:nvSpPr>
          <p:cNvPr id="3" name="Content Placeholder 2">
            <a:extLst>
              <a:ext uri="{FF2B5EF4-FFF2-40B4-BE49-F238E27FC236}">
                <a16:creationId xmlns:a16="http://schemas.microsoft.com/office/drawing/2014/main" id="{919023F3-7426-44EA-B6C2-46CDC2AB9365}"/>
              </a:ext>
            </a:extLst>
          </p:cNvPr>
          <p:cNvSpPr>
            <a:spLocks noGrp="1"/>
          </p:cNvSpPr>
          <p:nvPr>
            <p:ph sz="quarter" idx="1"/>
          </p:nvPr>
        </p:nvSpPr>
        <p:spPr>
          <a:xfrm>
            <a:off x="609599" y="1219200"/>
            <a:ext cx="5078820" cy="4937760"/>
          </a:xfrm>
        </p:spPr>
        <p:txBody>
          <a:bodyPr/>
          <a:lstStyle/>
          <a:p>
            <a:pPr marL="0" indent="0">
              <a:buNone/>
            </a:pPr>
            <a:r>
              <a:rPr lang="en-US" b="1" dirty="0"/>
              <a:t>Cellular respiration</a:t>
            </a:r>
            <a:r>
              <a:rPr lang="en-US" dirty="0"/>
              <a:t>: a process where energy in the chemical bonds of glucose are converted into cellular energy in the form of ATP.</a:t>
            </a:r>
          </a:p>
          <a:p>
            <a:r>
              <a:rPr lang="en-US" sz="2400" dirty="0"/>
              <a:t>______________ and glucose                           are required </a:t>
            </a:r>
          </a:p>
          <a:p>
            <a:r>
              <a:rPr lang="en-US" sz="2400" dirty="0"/>
              <a:t>Carbon dioxide (CO</a:t>
            </a:r>
            <a:r>
              <a:rPr lang="en-US" sz="2400" baseline="-25000" dirty="0"/>
              <a:t>2</a:t>
            </a:r>
            <a:r>
              <a:rPr lang="en-US" sz="2400" dirty="0"/>
              <a:t>) and water (H</a:t>
            </a:r>
            <a:r>
              <a:rPr lang="en-US" sz="2400" baseline="-25000" dirty="0"/>
              <a:t>2</a:t>
            </a:r>
            <a:r>
              <a:rPr lang="en-US" sz="2400" dirty="0"/>
              <a:t>O) are by products of cellular respiration</a:t>
            </a:r>
          </a:p>
          <a:p>
            <a:r>
              <a:rPr lang="en-US" sz="2400" dirty="0"/>
              <a:t>Occurs in the _____________ of eukaryotic cells</a:t>
            </a:r>
          </a:p>
        </p:txBody>
      </p:sp>
    </p:spTree>
    <p:extLst>
      <p:ext uri="{BB962C8B-B14F-4D97-AF65-F5344CB8AC3E}">
        <p14:creationId xmlns:p14="http://schemas.microsoft.com/office/powerpoint/2010/main" val="19936286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Check Your Understanding</a:t>
            </a:r>
            <a:endParaRPr lang="en-US" sz="4400" dirty="0"/>
          </a:p>
        </p:txBody>
      </p:sp>
      <p:sp>
        <p:nvSpPr>
          <p:cNvPr id="3" name="Content Placeholder 2"/>
          <p:cNvSpPr>
            <a:spLocks noGrp="1"/>
          </p:cNvSpPr>
          <p:nvPr>
            <p:ph sz="quarter" idx="1"/>
          </p:nvPr>
        </p:nvSpPr>
        <p:spPr/>
        <p:txBody>
          <a:bodyPr>
            <a:normAutofit/>
          </a:bodyPr>
          <a:lstStyle/>
          <a:p>
            <a:pPr marL="0" indent="0">
              <a:buNone/>
            </a:pPr>
            <a:r>
              <a:rPr lang="en-US" sz="3200" dirty="0" smtClean="0"/>
              <a:t>4. Gas exchange occurs at which of the following sites? </a:t>
            </a:r>
          </a:p>
          <a:p>
            <a:pPr marL="0" indent="0">
              <a:buNone/>
            </a:pPr>
            <a:endParaRPr lang="en-US" sz="3200" dirty="0"/>
          </a:p>
          <a:p>
            <a:pPr marL="0" indent="0">
              <a:buNone/>
            </a:pPr>
            <a:r>
              <a:rPr lang="en-US" sz="3200" dirty="0" smtClean="0"/>
              <a:t>		a. Capillaries</a:t>
            </a:r>
          </a:p>
          <a:p>
            <a:pPr marL="0" indent="0">
              <a:buNone/>
            </a:pPr>
            <a:r>
              <a:rPr lang="en-US" sz="3200" dirty="0"/>
              <a:t>	</a:t>
            </a:r>
            <a:r>
              <a:rPr lang="en-US" sz="3200" dirty="0" smtClean="0"/>
              <a:t>	b. Aorta</a:t>
            </a:r>
          </a:p>
          <a:p>
            <a:pPr marL="0" indent="0">
              <a:buNone/>
            </a:pPr>
            <a:r>
              <a:rPr lang="en-US" sz="3200" dirty="0"/>
              <a:t>	</a:t>
            </a:r>
            <a:r>
              <a:rPr lang="en-US" sz="3200" dirty="0" smtClean="0"/>
              <a:t>	c. Alveoli</a:t>
            </a:r>
          </a:p>
          <a:p>
            <a:pPr marL="0" indent="0">
              <a:buNone/>
            </a:pPr>
            <a:r>
              <a:rPr lang="en-US" sz="3200" dirty="0"/>
              <a:t>	</a:t>
            </a:r>
            <a:r>
              <a:rPr lang="en-US" sz="3200" dirty="0" smtClean="0"/>
              <a:t>	d. Veins</a:t>
            </a:r>
          </a:p>
          <a:p>
            <a:pPr marL="0" indent="0">
              <a:buNone/>
            </a:pPr>
            <a:r>
              <a:rPr lang="en-US" sz="3200" dirty="0"/>
              <a:t>	</a:t>
            </a:r>
            <a:r>
              <a:rPr lang="en-US" sz="3200" dirty="0" smtClean="0"/>
              <a:t>	e. Gas exchange occurs at more than                                     		   one of the above locations. </a:t>
            </a:r>
            <a:endParaRPr lang="en-US" sz="3200" dirty="0"/>
          </a:p>
        </p:txBody>
      </p:sp>
    </p:spTree>
    <p:extLst>
      <p:ext uri="{BB962C8B-B14F-4D97-AF65-F5344CB8AC3E}">
        <p14:creationId xmlns:p14="http://schemas.microsoft.com/office/powerpoint/2010/main" val="1413848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Check Your Understanding</a:t>
            </a:r>
            <a:endParaRPr lang="en-US" sz="4400" dirty="0"/>
          </a:p>
        </p:txBody>
      </p:sp>
      <p:sp>
        <p:nvSpPr>
          <p:cNvPr id="3" name="Content Placeholder 2"/>
          <p:cNvSpPr>
            <a:spLocks noGrp="1"/>
          </p:cNvSpPr>
          <p:nvPr>
            <p:ph sz="quarter" idx="1"/>
          </p:nvPr>
        </p:nvSpPr>
        <p:spPr/>
        <p:txBody>
          <a:bodyPr>
            <a:normAutofit/>
          </a:bodyPr>
          <a:lstStyle/>
          <a:p>
            <a:pPr marL="0" indent="0">
              <a:buNone/>
            </a:pPr>
            <a:r>
              <a:rPr lang="en-US" sz="3200" dirty="0" smtClean="0"/>
              <a:t>5. Blood returning from the lungs enters which of the following?</a:t>
            </a:r>
          </a:p>
          <a:p>
            <a:pPr marL="0" indent="0">
              <a:buNone/>
            </a:pPr>
            <a:endParaRPr lang="en-US" sz="3200" dirty="0"/>
          </a:p>
          <a:p>
            <a:pPr marL="0" indent="0">
              <a:buNone/>
            </a:pPr>
            <a:r>
              <a:rPr lang="en-US" sz="3200" dirty="0" smtClean="0"/>
              <a:t>			a. Left ventricle</a:t>
            </a:r>
          </a:p>
          <a:p>
            <a:pPr marL="0" indent="0">
              <a:buNone/>
            </a:pPr>
            <a:r>
              <a:rPr lang="en-US" sz="3200" dirty="0"/>
              <a:t>	</a:t>
            </a:r>
            <a:r>
              <a:rPr lang="en-US" sz="3200" dirty="0" smtClean="0"/>
              <a:t>		b. Right atrium</a:t>
            </a:r>
          </a:p>
          <a:p>
            <a:pPr marL="0" indent="0">
              <a:buNone/>
            </a:pPr>
            <a:r>
              <a:rPr lang="en-US" sz="3200" dirty="0"/>
              <a:t>	</a:t>
            </a:r>
            <a:r>
              <a:rPr lang="en-US" sz="3200" dirty="0" smtClean="0"/>
              <a:t>		c. Left atrium</a:t>
            </a:r>
          </a:p>
          <a:p>
            <a:pPr marL="0" indent="0">
              <a:buNone/>
            </a:pPr>
            <a:r>
              <a:rPr lang="en-US" sz="3200" dirty="0" smtClean="0"/>
              <a:t>			d. Right ventricle</a:t>
            </a:r>
          </a:p>
          <a:p>
            <a:pPr marL="0" indent="0">
              <a:buNone/>
            </a:pPr>
            <a:r>
              <a:rPr lang="en-US" sz="3200" dirty="0"/>
              <a:t>	</a:t>
            </a:r>
            <a:r>
              <a:rPr lang="en-US" sz="3200" dirty="0" smtClean="0"/>
              <a:t>		e. Aorta </a:t>
            </a:r>
            <a:endParaRPr lang="en-US" sz="3200" dirty="0"/>
          </a:p>
        </p:txBody>
      </p:sp>
    </p:spTree>
    <p:extLst>
      <p:ext uri="{BB962C8B-B14F-4D97-AF65-F5344CB8AC3E}">
        <p14:creationId xmlns:p14="http://schemas.microsoft.com/office/powerpoint/2010/main" val="3329978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Check Your Understanding</a:t>
            </a:r>
            <a:endParaRPr lang="en-US" sz="4400" dirty="0"/>
          </a:p>
        </p:txBody>
      </p:sp>
      <p:sp>
        <p:nvSpPr>
          <p:cNvPr id="3" name="Content Placeholder 2"/>
          <p:cNvSpPr>
            <a:spLocks noGrp="1"/>
          </p:cNvSpPr>
          <p:nvPr>
            <p:ph sz="quarter" idx="1"/>
          </p:nvPr>
        </p:nvSpPr>
        <p:spPr/>
        <p:txBody>
          <a:bodyPr>
            <a:normAutofit/>
          </a:bodyPr>
          <a:lstStyle/>
          <a:p>
            <a:pPr marL="0" indent="0">
              <a:buNone/>
            </a:pPr>
            <a:r>
              <a:rPr lang="en-US" sz="3200" dirty="0" smtClean="0"/>
              <a:t>6. Birds and Reptiles produce which of the following nitrogenous wastes? </a:t>
            </a:r>
          </a:p>
          <a:p>
            <a:pPr marL="0" indent="0">
              <a:buNone/>
            </a:pPr>
            <a:endParaRPr lang="en-US" sz="3200" dirty="0"/>
          </a:p>
          <a:p>
            <a:pPr marL="0" indent="0">
              <a:buNone/>
            </a:pPr>
            <a:r>
              <a:rPr lang="en-US" sz="3200" dirty="0" smtClean="0"/>
              <a:t>			a. Pee </a:t>
            </a:r>
            <a:r>
              <a:rPr lang="en-US" sz="3200" dirty="0" err="1" smtClean="0"/>
              <a:t>pee</a:t>
            </a:r>
            <a:endParaRPr lang="en-US" sz="3200" dirty="0" smtClean="0"/>
          </a:p>
          <a:p>
            <a:pPr marL="0" indent="0">
              <a:buNone/>
            </a:pPr>
            <a:r>
              <a:rPr lang="en-US" sz="3200" dirty="0"/>
              <a:t>	</a:t>
            </a:r>
            <a:r>
              <a:rPr lang="en-US" sz="3200" dirty="0" smtClean="0"/>
              <a:t>		b. Urea</a:t>
            </a:r>
          </a:p>
          <a:p>
            <a:pPr marL="0" indent="0">
              <a:buNone/>
            </a:pPr>
            <a:r>
              <a:rPr lang="en-US" sz="3200" dirty="0"/>
              <a:t>	</a:t>
            </a:r>
            <a:r>
              <a:rPr lang="en-US" sz="3200" dirty="0" smtClean="0"/>
              <a:t>		c.  Ammonia</a:t>
            </a:r>
          </a:p>
          <a:p>
            <a:pPr marL="0" indent="0">
              <a:buNone/>
            </a:pPr>
            <a:r>
              <a:rPr lang="en-US" sz="3200" dirty="0"/>
              <a:t>	</a:t>
            </a:r>
            <a:r>
              <a:rPr lang="en-US" sz="3200" dirty="0" smtClean="0"/>
              <a:t>		d. Uric acid</a:t>
            </a:r>
          </a:p>
          <a:p>
            <a:pPr marL="0" indent="0">
              <a:buNone/>
            </a:pPr>
            <a:r>
              <a:rPr lang="en-US" sz="3200" dirty="0"/>
              <a:t>	</a:t>
            </a:r>
            <a:r>
              <a:rPr lang="en-US" sz="3200" dirty="0" smtClean="0"/>
              <a:t>		</a:t>
            </a:r>
          </a:p>
        </p:txBody>
      </p:sp>
    </p:spTree>
    <p:extLst>
      <p:ext uri="{BB962C8B-B14F-4D97-AF65-F5344CB8AC3E}">
        <p14:creationId xmlns:p14="http://schemas.microsoft.com/office/powerpoint/2010/main" val="224573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990600"/>
          </a:xfrm>
        </p:spPr>
        <p:txBody>
          <a:bodyPr>
            <a:normAutofit/>
          </a:bodyPr>
          <a:lstStyle/>
          <a:p>
            <a:pPr algn="ctr"/>
            <a:r>
              <a:rPr lang="en-US" sz="4400" dirty="0"/>
              <a:t>Cellular</a:t>
            </a:r>
            <a:r>
              <a:rPr lang="en-US" sz="4400" b="1" dirty="0"/>
              <a:t> </a:t>
            </a:r>
            <a:r>
              <a:rPr lang="en-US" sz="4400" dirty="0"/>
              <a:t>Respiration</a:t>
            </a:r>
          </a:p>
        </p:txBody>
      </p:sp>
      <p:sp>
        <p:nvSpPr>
          <p:cNvPr id="3" name="Content Placeholder 2"/>
          <p:cNvSpPr>
            <a:spLocks noGrp="1"/>
          </p:cNvSpPr>
          <p:nvPr>
            <p:ph sz="quarter" idx="1"/>
          </p:nvPr>
        </p:nvSpPr>
        <p:spPr>
          <a:xfrm>
            <a:off x="609600" y="1219200"/>
            <a:ext cx="5638800" cy="5105400"/>
          </a:xfrm>
        </p:spPr>
        <p:txBody>
          <a:bodyPr>
            <a:normAutofit lnSpcReduction="10000"/>
          </a:bodyPr>
          <a:lstStyle/>
          <a:p>
            <a:pPr>
              <a:buNone/>
            </a:pPr>
            <a:r>
              <a:rPr lang="en-US" sz="2800" dirty="0"/>
              <a:t>Four part process that converts a single glucose molecule to </a:t>
            </a:r>
            <a:r>
              <a:rPr lang="en-US" sz="2800" b="1" dirty="0"/>
              <a:t>______</a:t>
            </a:r>
          </a:p>
          <a:p>
            <a:pPr>
              <a:buNone/>
            </a:pPr>
            <a:endParaRPr lang="en-US" sz="1400" dirty="0"/>
          </a:p>
          <a:p>
            <a:pPr marL="0" indent="0">
              <a:lnSpc>
                <a:spcPct val="110000"/>
              </a:lnSpc>
              <a:spcBef>
                <a:spcPts val="0"/>
              </a:spcBef>
              <a:buNone/>
            </a:pPr>
            <a:r>
              <a:rPr lang="en-US" sz="2800" dirty="0"/>
              <a:t>1. Glycolysis</a:t>
            </a:r>
          </a:p>
          <a:p>
            <a:pPr lvl="1">
              <a:lnSpc>
                <a:spcPct val="110000"/>
              </a:lnSpc>
              <a:spcBef>
                <a:spcPts val="0"/>
              </a:spcBef>
            </a:pPr>
            <a:r>
              <a:rPr lang="en-US" sz="2400" dirty="0"/>
              <a:t>2 ATP</a:t>
            </a:r>
          </a:p>
          <a:p>
            <a:pPr marL="0" indent="0">
              <a:lnSpc>
                <a:spcPct val="110000"/>
              </a:lnSpc>
              <a:spcBef>
                <a:spcPts val="0"/>
              </a:spcBef>
              <a:buNone/>
            </a:pPr>
            <a:endParaRPr lang="en-US" sz="1500" dirty="0"/>
          </a:p>
          <a:p>
            <a:pPr marL="0" indent="0">
              <a:lnSpc>
                <a:spcPct val="110000"/>
              </a:lnSpc>
              <a:spcBef>
                <a:spcPts val="0"/>
              </a:spcBef>
              <a:buNone/>
            </a:pPr>
            <a:r>
              <a:rPr lang="en-US" sz="2800" dirty="0"/>
              <a:t>2. Transition Phase</a:t>
            </a:r>
          </a:p>
          <a:p>
            <a:pPr lvl="1">
              <a:lnSpc>
                <a:spcPct val="110000"/>
              </a:lnSpc>
              <a:spcBef>
                <a:spcPts val="0"/>
              </a:spcBef>
            </a:pPr>
            <a:r>
              <a:rPr lang="en-US" sz="2400" dirty="0"/>
              <a:t>No ATP produced</a:t>
            </a:r>
          </a:p>
          <a:p>
            <a:pPr marL="0" indent="0">
              <a:lnSpc>
                <a:spcPct val="110000"/>
              </a:lnSpc>
              <a:spcBef>
                <a:spcPts val="0"/>
              </a:spcBef>
              <a:buNone/>
            </a:pPr>
            <a:endParaRPr lang="en-US" sz="1500" dirty="0"/>
          </a:p>
          <a:p>
            <a:pPr marL="0" indent="0">
              <a:lnSpc>
                <a:spcPct val="110000"/>
              </a:lnSpc>
              <a:spcBef>
                <a:spcPts val="0"/>
              </a:spcBef>
              <a:buNone/>
            </a:pPr>
            <a:r>
              <a:rPr lang="en-US" sz="2800" dirty="0"/>
              <a:t>3. Krebs cycle</a:t>
            </a:r>
          </a:p>
          <a:p>
            <a:pPr lvl="1">
              <a:lnSpc>
                <a:spcPct val="110000"/>
              </a:lnSpc>
              <a:spcBef>
                <a:spcPts val="0"/>
              </a:spcBef>
            </a:pPr>
            <a:r>
              <a:rPr lang="en-US" sz="2400" dirty="0"/>
              <a:t>2 ATP</a:t>
            </a:r>
          </a:p>
          <a:p>
            <a:pPr marL="0" indent="0">
              <a:lnSpc>
                <a:spcPct val="110000"/>
              </a:lnSpc>
              <a:spcBef>
                <a:spcPts val="0"/>
              </a:spcBef>
              <a:buNone/>
            </a:pPr>
            <a:endParaRPr lang="en-US" sz="1400" dirty="0"/>
          </a:p>
          <a:p>
            <a:pPr marL="0" indent="0">
              <a:lnSpc>
                <a:spcPct val="110000"/>
              </a:lnSpc>
              <a:spcBef>
                <a:spcPts val="0"/>
              </a:spcBef>
              <a:buNone/>
            </a:pPr>
            <a:r>
              <a:rPr lang="en-US" sz="2800" dirty="0"/>
              <a:t>4. Electron transport chain</a:t>
            </a:r>
          </a:p>
          <a:p>
            <a:pPr lvl="1">
              <a:lnSpc>
                <a:spcPct val="110000"/>
              </a:lnSpc>
              <a:spcBef>
                <a:spcPts val="0"/>
              </a:spcBef>
            </a:pPr>
            <a:r>
              <a:rPr lang="en-US" sz="2400" dirty="0"/>
              <a:t>32 ATP</a:t>
            </a:r>
          </a:p>
        </p:txBody>
      </p:sp>
      <p:pic>
        <p:nvPicPr>
          <p:cNvPr id="4" name="Picture 3"/>
          <p:cNvPicPr>
            <a:picLocks noChangeAspect="1"/>
          </p:cNvPicPr>
          <p:nvPr/>
        </p:nvPicPr>
        <p:blipFill>
          <a:blip r:embed="rId3"/>
          <a:stretch>
            <a:fillRect/>
          </a:stretch>
        </p:blipFill>
        <p:spPr>
          <a:xfrm>
            <a:off x="6477000" y="304800"/>
            <a:ext cx="5181600" cy="6462986"/>
          </a:xfrm>
          <a:prstGeom prst="rect">
            <a:avLst/>
          </a:prstGeom>
        </p:spPr>
      </p:pic>
    </p:spTree>
    <p:extLst>
      <p:ext uri="{BB962C8B-B14F-4D97-AF65-F5344CB8AC3E}">
        <p14:creationId xmlns:p14="http://schemas.microsoft.com/office/powerpoint/2010/main" val="3176229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28" y="126965"/>
            <a:ext cx="7905306" cy="990600"/>
          </a:xfrm>
        </p:spPr>
        <p:txBody>
          <a:bodyPr>
            <a:normAutofit/>
          </a:bodyPr>
          <a:lstStyle/>
          <a:p>
            <a:pPr algn="ctr"/>
            <a:r>
              <a:rPr lang="en-US" sz="4400" dirty="0"/>
              <a:t>Food and Energy</a:t>
            </a:r>
          </a:p>
        </p:txBody>
      </p:sp>
      <p:sp>
        <p:nvSpPr>
          <p:cNvPr id="7" name="Content Placeholder 6"/>
          <p:cNvSpPr>
            <a:spLocks noGrp="1"/>
          </p:cNvSpPr>
          <p:nvPr>
            <p:ph sz="quarter" idx="1"/>
          </p:nvPr>
        </p:nvSpPr>
        <p:spPr>
          <a:xfrm>
            <a:off x="609600" y="1371600"/>
            <a:ext cx="6172200" cy="4785360"/>
          </a:xfrm>
        </p:spPr>
        <p:txBody>
          <a:bodyPr>
            <a:normAutofit/>
          </a:bodyPr>
          <a:lstStyle/>
          <a:p>
            <a:pPr marL="0" indent="0">
              <a:buNone/>
            </a:pPr>
            <a:r>
              <a:rPr lang="en-US" sz="2800" dirty="0"/>
              <a:t>Why do we have to eat food? </a:t>
            </a:r>
          </a:p>
          <a:p>
            <a:pPr marL="0" indent="0">
              <a:buNone/>
            </a:pPr>
            <a:endParaRPr lang="en-US" sz="2800" dirty="0"/>
          </a:p>
          <a:p>
            <a:pPr marL="0" indent="0">
              <a:buNone/>
            </a:pPr>
            <a:r>
              <a:rPr lang="en-US" sz="2800" dirty="0"/>
              <a:t>Through the cellular respiration process, stored energy in </a:t>
            </a:r>
            <a:r>
              <a:rPr lang="en-US" sz="2800" b="1" dirty="0"/>
              <a:t>____________</a:t>
            </a:r>
            <a:r>
              <a:rPr lang="en-US" sz="2800" dirty="0"/>
              <a:t> of sugar and other macromolecules is captured and converted into the bonds of </a:t>
            </a:r>
            <a:r>
              <a:rPr lang="en-US" sz="2800" b="1" dirty="0"/>
              <a:t>______</a:t>
            </a:r>
            <a:r>
              <a:rPr lang="en-US" sz="2800" dirty="0"/>
              <a:t>. </a:t>
            </a:r>
          </a:p>
        </p:txBody>
      </p:sp>
      <p:pic>
        <p:nvPicPr>
          <p:cNvPr id="8" name="Picture 7"/>
          <p:cNvPicPr>
            <a:picLocks noChangeAspect="1"/>
          </p:cNvPicPr>
          <p:nvPr/>
        </p:nvPicPr>
        <p:blipFill>
          <a:blip r:embed="rId3"/>
          <a:stretch>
            <a:fillRect/>
          </a:stretch>
        </p:blipFill>
        <p:spPr>
          <a:xfrm>
            <a:off x="8286307" y="304800"/>
            <a:ext cx="3663569" cy="6286597"/>
          </a:xfrm>
          <a:prstGeom prst="rect">
            <a:avLst/>
          </a:prstGeom>
        </p:spPr>
      </p:pic>
      <p:sp>
        <p:nvSpPr>
          <p:cNvPr id="5" name="Arrow: Bent 4"/>
          <p:cNvSpPr/>
          <p:nvPr/>
        </p:nvSpPr>
        <p:spPr>
          <a:xfrm rot="10800000">
            <a:off x="8360734" y="4841363"/>
            <a:ext cx="533400" cy="685800"/>
          </a:xfrm>
          <a:prstGeom prst="bentArrow">
            <a:avLst>
              <a:gd name="adj1" fmla="val 9792"/>
              <a:gd name="adj2" fmla="val 13940"/>
              <a:gd name="adj3" fmla="val 25000"/>
              <a:gd name="adj4" fmla="val 43750"/>
            </a:avLst>
          </a:prstGeom>
          <a:solidFill>
            <a:srgbClr val="DE775F"/>
          </a:solidFill>
          <a:ln>
            <a:solidFill>
              <a:srgbClr val="DE77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p:cNvSpPr txBox="1"/>
          <p:nvPr/>
        </p:nvSpPr>
        <p:spPr>
          <a:xfrm>
            <a:off x="6324600" y="5111665"/>
            <a:ext cx="2052610" cy="830997"/>
          </a:xfrm>
          <a:prstGeom prst="rect">
            <a:avLst/>
          </a:prstGeom>
          <a:noFill/>
        </p:spPr>
        <p:txBody>
          <a:bodyPr wrap="square" rtlCol="0">
            <a:spAutoFit/>
          </a:bodyPr>
          <a:lstStyle/>
          <a:p>
            <a:pPr algn="ctr"/>
            <a:r>
              <a:rPr lang="en-US" sz="1600" b="1" dirty="0">
                <a:solidFill>
                  <a:prstClr val="black"/>
                </a:solidFill>
                <a:latin typeface="Calibri" panose="020F0502020204030204" pitchFamily="34" charset="0"/>
              </a:rPr>
              <a:t>Used in the production of tissue or excreted as waste</a:t>
            </a:r>
          </a:p>
        </p:txBody>
      </p:sp>
    </p:spTree>
    <p:extLst>
      <p:ext uri="{BB962C8B-B14F-4D97-AF65-F5344CB8AC3E}">
        <p14:creationId xmlns:p14="http://schemas.microsoft.com/office/powerpoint/2010/main" val="40803402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3755</Words>
  <Application>Microsoft Office PowerPoint</Application>
  <PresentationFormat>Widescreen</PresentationFormat>
  <Paragraphs>723</Paragraphs>
  <Slides>72</Slides>
  <Notes>39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2" baseType="lpstr">
      <vt:lpstr>Arial</vt:lpstr>
      <vt:lpstr>Arial Black</vt:lpstr>
      <vt:lpstr>Bookman Old Style</vt:lpstr>
      <vt:lpstr>Calibri</vt:lpstr>
      <vt:lpstr>Gill Sans MT</vt:lpstr>
      <vt:lpstr>Times New Roman</vt:lpstr>
      <vt:lpstr>Wingdings</vt:lpstr>
      <vt:lpstr>Wingdings 3</vt:lpstr>
      <vt:lpstr>Origin</vt:lpstr>
      <vt:lpstr>Bitmap Image</vt:lpstr>
      <vt:lpstr>Cellular Respiration, Thermoregulation, Comparative Anatomy, and Circulation </vt:lpstr>
      <vt:lpstr>Exergonic and Endergonic Reactions</vt:lpstr>
      <vt:lpstr>Exergonic and Endergonic Reactions</vt:lpstr>
      <vt:lpstr>Cellular Respiration and Photosynthesis</vt:lpstr>
      <vt:lpstr>The Molecular Unit of Currency</vt:lpstr>
      <vt:lpstr>Energizing ATP</vt:lpstr>
      <vt:lpstr>Cellular Respiration</vt:lpstr>
      <vt:lpstr>Cellular Respiration</vt:lpstr>
      <vt:lpstr>Food and Energy</vt:lpstr>
      <vt:lpstr>Homeostasis</vt:lpstr>
      <vt:lpstr>Thermoregulation</vt:lpstr>
      <vt:lpstr>Variation in Thermoregulatory Strategies</vt:lpstr>
      <vt:lpstr>Heat Exchange with Environment</vt:lpstr>
      <vt:lpstr>Adaptations for Thermoregulation</vt:lpstr>
      <vt:lpstr>Adaptations for Thermoregulation</vt:lpstr>
      <vt:lpstr>Adaptations for Thermoregulation</vt:lpstr>
      <vt:lpstr>Energy Conservation</vt:lpstr>
      <vt:lpstr>Adaptations for Thermoregulation</vt:lpstr>
      <vt:lpstr>Adaptations for Thermoregulation</vt:lpstr>
      <vt:lpstr>Negative Feedback Loops</vt:lpstr>
      <vt:lpstr>Trade-offs of Thermoregulatory Strategy</vt:lpstr>
      <vt:lpstr>Trade-offs of Thermoregulatory Strategy</vt:lpstr>
      <vt:lpstr>Trade-offs of Thermoregulatory Strategy</vt:lpstr>
      <vt:lpstr>Animal Diets</vt:lpstr>
      <vt:lpstr>Digestive System</vt:lpstr>
      <vt:lpstr>Digestive System</vt:lpstr>
      <vt:lpstr>The Mouth</vt:lpstr>
      <vt:lpstr>Move It Along</vt:lpstr>
      <vt:lpstr>The Stomach</vt:lpstr>
      <vt:lpstr>The Small Intestine</vt:lpstr>
      <vt:lpstr>Digestive Glands</vt:lpstr>
      <vt:lpstr>Absorption in the Small Intestine</vt:lpstr>
      <vt:lpstr>Absorption in the Large Intestine</vt:lpstr>
      <vt:lpstr>Digestive Tracts of Carnivores and Herbivores</vt:lpstr>
      <vt:lpstr>Digestion in Ungulates</vt:lpstr>
      <vt:lpstr>Bird Digestion</vt:lpstr>
      <vt:lpstr>Check Your Understanding</vt:lpstr>
      <vt:lpstr>Check Your Understanding</vt:lpstr>
      <vt:lpstr>Check Your Understanding</vt:lpstr>
      <vt:lpstr>Check Your Understanding</vt:lpstr>
      <vt:lpstr>Respiratory System</vt:lpstr>
      <vt:lpstr>The Respiratory System</vt:lpstr>
      <vt:lpstr>Structure of the Alveoli</vt:lpstr>
      <vt:lpstr>Respiratory and Circulatory Systems</vt:lpstr>
      <vt:lpstr>Functions of the Circulatory System</vt:lpstr>
      <vt:lpstr>What’s in the Blood?</vt:lpstr>
      <vt:lpstr>Hemoglobin</vt:lpstr>
      <vt:lpstr>Blood Vessels</vt:lpstr>
      <vt:lpstr>Circulatory System</vt:lpstr>
      <vt:lpstr>Open and Closed Circulatory Systems</vt:lpstr>
      <vt:lpstr>Vertebrate Circulatory System</vt:lpstr>
      <vt:lpstr>Vertebrate Circulatory Systems</vt:lpstr>
      <vt:lpstr>Comparative Anatomy of Vertebrate Hearts</vt:lpstr>
      <vt:lpstr>Circulation of Blood Through the Heart</vt:lpstr>
      <vt:lpstr>Path of Blood Through The Heart</vt:lpstr>
      <vt:lpstr>Heart Valves</vt:lpstr>
      <vt:lpstr>Cardiovascular System in Humans</vt:lpstr>
      <vt:lpstr>Cardiac Cycle</vt:lpstr>
      <vt:lpstr>Blood Pressure</vt:lpstr>
      <vt:lpstr>Human Excretory System</vt:lpstr>
      <vt:lpstr>Excretory System</vt:lpstr>
      <vt:lpstr>Lymphatic System</vt:lpstr>
      <vt:lpstr>Divisions of the Immune System</vt:lpstr>
      <vt:lpstr>Types of Reproduction</vt:lpstr>
      <vt:lpstr>Types of Reproduction</vt:lpstr>
      <vt:lpstr>Types of Sexual Reproduction</vt:lpstr>
      <vt:lpstr>Types of Sexual Reproduction</vt:lpstr>
      <vt:lpstr>Modes of Sexual Reproduction</vt:lpstr>
      <vt:lpstr>Check Your Understanding</vt:lpstr>
      <vt:lpstr>Check Your Understanding</vt:lpstr>
      <vt:lpstr>Check Your Understanding</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Vital Harvest: Deriving Energy from Food</dc:title>
  <dc:creator>Flisik, Tyler J.</dc:creator>
  <cp:lastModifiedBy>Flisik, Tyler J.</cp:lastModifiedBy>
  <cp:revision>26</cp:revision>
  <dcterms:created xsi:type="dcterms:W3CDTF">2018-01-17T02:12:26Z</dcterms:created>
  <dcterms:modified xsi:type="dcterms:W3CDTF">2018-10-30T18:32:13Z</dcterms:modified>
</cp:coreProperties>
</file>