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7" r:id="rId2"/>
    <p:sldId id="259" r:id="rId3"/>
    <p:sldId id="293" r:id="rId4"/>
    <p:sldId id="295" r:id="rId5"/>
    <p:sldId id="303" r:id="rId6"/>
    <p:sldId id="280" r:id="rId7"/>
    <p:sldId id="265" r:id="rId8"/>
    <p:sldId id="296" r:id="rId9"/>
    <p:sldId id="298" r:id="rId10"/>
    <p:sldId id="305" r:id="rId11"/>
    <p:sldId id="304" r:id="rId12"/>
    <p:sldId id="315" r:id="rId13"/>
    <p:sldId id="306" r:id="rId14"/>
    <p:sldId id="273" r:id="rId15"/>
    <p:sldId id="300" r:id="rId16"/>
    <p:sldId id="275" r:id="rId17"/>
    <p:sldId id="277" r:id="rId18"/>
    <p:sldId id="264" r:id="rId19"/>
    <p:sldId id="266" r:id="rId20"/>
    <p:sldId id="316" r:id="rId21"/>
    <p:sldId id="320" r:id="rId22"/>
    <p:sldId id="321" r:id="rId23"/>
    <p:sldId id="276" r:id="rId24"/>
    <p:sldId id="269" r:id="rId25"/>
    <p:sldId id="309" r:id="rId26"/>
    <p:sldId id="325" r:id="rId27"/>
    <p:sldId id="310" r:id="rId28"/>
    <p:sldId id="311" r:id="rId29"/>
    <p:sldId id="267" r:id="rId30"/>
    <p:sldId id="317" r:id="rId31"/>
    <p:sldId id="272" r:id="rId32"/>
    <p:sldId id="324" r:id="rId33"/>
    <p:sldId id="318" r:id="rId34"/>
    <p:sldId id="326" r:id="rId35"/>
    <p:sldId id="319" r:id="rId36"/>
    <p:sldId id="299" r:id="rId37"/>
    <p:sldId id="262" r:id="rId38"/>
    <p:sldId id="322" r:id="rId39"/>
    <p:sldId id="323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ler Flisik" initials="TF" lastIdx="1" clrIdx="0">
    <p:extLst>
      <p:ext uri="{19B8F6BF-5375-455C-9EA6-DF929625EA0E}">
        <p15:presenceInfo xmlns:p15="http://schemas.microsoft.com/office/powerpoint/2012/main" userId="a84f4710ed3267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9" autoAdjust="0"/>
    <p:restoredTop sz="88101" autoAdjust="0"/>
  </p:normalViewPr>
  <p:slideViewPr>
    <p:cSldViewPr snapToGrid="0">
      <p:cViewPr varScale="1">
        <p:scale>
          <a:sx n="75" d="100"/>
          <a:sy n="75" d="100"/>
        </p:scale>
        <p:origin x="6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BD574-9D7C-4902-8BE3-CF34D0F1655A}" type="doc">
      <dgm:prSet loTypeId="urn:microsoft.com/office/officeart/2005/8/layout/cycle5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8E41493-6317-4987-B8F9-154B81D3698E}">
      <dgm:prSet phldrT="[Text]" custT="1"/>
      <dgm:spPr/>
      <dgm:t>
        <a:bodyPr/>
        <a:lstStyle/>
        <a:p>
          <a:r>
            <a:rPr lang="en-US" sz="1400" b="1" dirty="0" smtClean="0"/>
            <a:t>Establish a territory</a:t>
          </a:r>
          <a:endParaRPr lang="en-US" sz="1400" b="1" dirty="0"/>
        </a:p>
      </dgm:t>
    </dgm:pt>
    <dgm:pt modelId="{C92E3C1C-8710-441A-BAB4-33D35BB2A540}" type="parTrans" cxnId="{BB21A91D-531F-40A9-AEC5-4177C2052379}">
      <dgm:prSet/>
      <dgm:spPr/>
      <dgm:t>
        <a:bodyPr/>
        <a:lstStyle/>
        <a:p>
          <a:endParaRPr lang="en-US"/>
        </a:p>
      </dgm:t>
    </dgm:pt>
    <dgm:pt modelId="{61990D34-C218-4A6F-84E8-A3C1E2AA1D1E}" type="sibTrans" cxnId="{BB21A91D-531F-40A9-AEC5-4177C2052379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7F15D0EC-6C1B-470C-ACB6-17BC5D56BE41}">
      <dgm:prSet phldrT="[Text]" custT="1"/>
      <dgm:spPr/>
      <dgm:t>
        <a:bodyPr/>
        <a:lstStyle/>
        <a:p>
          <a:r>
            <a:rPr lang="en-US" sz="1400" b="1" dirty="0" smtClean="0"/>
            <a:t>Find a mate</a:t>
          </a:r>
          <a:endParaRPr lang="en-US" sz="1400" b="1" dirty="0"/>
        </a:p>
      </dgm:t>
    </dgm:pt>
    <dgm:pt modelId="{6CBE08CD-FB2F-47A9-9D82-2C72BE7512A4}" type="parTrans" cxnId="{AFE80C6C-519A-4BA2-9B4C-DB322D4EABCF}">
      <dgm:prSet/>
      <dgm:spPr/>
      <dgm:t>
        <a:bodyPr/>
        <a:lstStyle/>
        <a:p>
          <a:endParaRPr lang="en-US"/>
        </a:p>
      </dgm:t>
    </dgm:pt>
    <dgm:pt modelId="{144926E0-8C3E-4501-BE37-02465BEB65BF}" type="sibTrans" cxnId="{AFE80C6C-519A-4BA2-9B4C-DB322D4EABCF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0AF375BF-FD65-4A3D-B430-52AE0794FED3}">
      <dgm:prSet phldrT="[Text]" custT="1"/>
      <dgm:spPr/>
      <dgm:t>
        <a:bodyPr/>
        <a:lstStyle/>
        <a:p>
          <a:r>
            <a:rPr lang="en-US" sz="1400" b="1" dirty="0" smtClean="0"/>
            <a:t>Hatching</a:t>
          </a:r>
          <a:endParaRPr lang="en-US" sz="1400" b="1" dirty="0"/>
        </a:p>
      </dgm:t>
    </dgm:pt>
    <dgm:pt modelId="{41522D5D-ADA0-4AFD-9F12-B9224E4326B4}" type="parTrans" cxnId="{96CD2FC0-F1B4-4199-8086-F72D3212C2E6}">
      <dgm:prSet/>
      <dgm:spPr/>
      <dgm:t>
        <a:bodyPr/>
        <a:lstStyle/>
        <a:p>
          <a:endParaRPr lang="en-US"/>
        </a:p>
      </dgm:t>
    </dgm:pt>
    <dgm:pt modelId="{7AF4251E-D572-40EB-BEB2-8DF4FDDDC103}" type="sibTrans" cxnId="{96CD2FC0-F1B4-4199-8086-F72D3212C2E6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890A1963-9D1C-4566-B029-E70DBEC6555C}">
      <dgm:prSet phldrT="[Text]" custT="1"/>
      <dgm:spPr/>
      <dgm:t>
        <a:bodyPr/>
        <a:lstStyle/>
        <a:p>
          <a:r>
            <a:rPr lang="en-US" sz="1400" b="1" dirty="0" smtClean="0"/>
            <a:t>Feeding young</a:t>
          </a:r>
        </a:p>
        <a:p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dirty="0"/>
        </a:p>
      </dgm:t>
    </dgm:pt>
    <dgm:pt modelId="{B3915B7A-2336-4012-8765-6AEC90E52619}" type="parTrans" cxnId="{8AF55691-985B-4661-9CAE-75DDCB191186}">
      <dgm:prSet/>
      <dgm:spPr/>
      <dgm:t>
        <a:bodyPr/>
        <a:lstStyle/>
        <a:p>
          <a:endParaRPr lang="en-US"/>
        </a:p>
      </dgm:t>
    </dgm:pt>
    <dgm:pt modelId="{9958986A-0514-42C6-8561-674302B71DD9}" type="sibTrans" cxnId="{8AF55691-985B-4661-9CAE-75DDCB191186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3E912221-B4B4-4355-A2E0-AD3E3CC5F280}">
      <dgm:prSet phldrT="[Text]" custT="1"/>
      <dgm:spPr/>
      <dgm:t>
        <a:bodyPr/>
        <a:lstStyle/>
        <a:p>
          <a:r>
            <a:rPr lang="en-US" sz="1400" b="1" u="none" dirty="0" smtClean="0"/>
            <a:t>Chicks</a:t>
          </a:r>
          <a:r>
            <a:rPr lang="en-US" sz="1400" b="1" u="sng" dirty="0" smtClean="0"/>
            <a:t> </a:t>
          </a:r>
          <a:r>
            <a:rPr lang="en-US" sz="1400" b="1" u="sng" dirty="0" smtClean="0"/>
            <a:t>_______</a:t>
          </a:r>
          <a:endParaRPr lang="en-US" sz="1400" b="1" u="sng" dirty="0" smtClean="0"/>
        </a:p>
      </dgm:t>
    </dgm:pt>
    <dgm:pt modelId="{086B8864-BE9B-42B8-8D43-BF89B92BFE28}" type="parTrans" cxnId="{B9FDC91C-299D-4044-B855-CD8F3772E6E8}">
      <dgm:prSet/>
      <dgm:spPr/>
      <dgm:t>
        <a:bodyPr/>
        <a:lstStyle/>
        <a:p>
          <a:endParaRPr lang="en-US"/>
        </a:p>
      </dgm:t>
    </dgm:pt>
    <dgm:pt modelId="{52FE7A57-3DA5-420C-B257-2E1BB322B345}" type="sibTrans" cxnId="{B9FDC91C-299D-4044-B855-CD8F3772E6E8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F07695C7-1B6D-4B00-8A8B-6090BCE529AE}">
      <dgm:prSet phldrT="[Text]" custT="1"/>
      <dgm:spPr/>
      <dgm:t>
        <a:bodyPr/>
        <a:lstStyle/>
        <a:p>
          <a:r>
            <a:rPr lang="en-US" sz="1400" b="1" dirty="0" smtClean="0"/>
            <a:t>Build a nest</a:t>
          </a:r>
        </a:p>
        <a:p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Several days</a:t>
          </a:r>
          <a:endParaRPr lang="en-US" sz="1400" b="1" dirty="0"/>
        </a:p>
      </dgm:t>
    </dgm:pt>
    <dgm:pt modelId="{9F6AE8DC-1EFD-414F-BFD3-8561DD9B8086}" type="parTrans" cxnId="{A1A9CDDD-9F7B-49AD-8044-5C8FA5B1D0CD}">
      <dgm:prSet/>
      <dgm:spPr/>
      <dgm:t>
        <a:bodyPr/>
        <a:lstStyle/>
        <a:p>
          <a:endParaRPr lang="en-US"/>
        </a:p>
      </dgm:t>
    </dgm:pt>
    <dgm:pt modelId="{760A2618-2469-4035-BF98-C3883CE6FC69}" type="sibTrans" cxnId="{A1A9CDDD-9F7B-49AD-8044-5C8FA5B1D0CD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9D11EAE5-F1E6-4CBD-86EF-C9AD38F4431D}">
      <dgm:prSet phldrT="[Text]" custT="1"/>
      <dgm:spPr/>
      <dgm:t>
        <a:bodyPr/>
        <a:lstStyle/>
        <a:p>
          <a:r>
            <a:rPr lang="en-US" sz="1400" b="1" dirty="0" smtClean="0"/>
            <a:t>Copulation and egg formation</a:t>
          </a:r>
          <a:endParaRPr lang="en-US" sz="1400" b="1" dirty="0"/>
        </a:p>
      </dgm:t>
    </dgm:pt>
    <dgm:pt modelId="{26D79026-D2D2-4425-BB5F-56D0DF96BC23}" type="parTrans" cxnId="{45688E6B-5976-4934-B00F-6BA096BBB5CE}">
      <dgm:prSet/>
      <dgm:spPr/>
      <dgm:t>
        <a:bodyPr/>
        <a:lstStyle/>
        <a:p>
          <a:endParaRPr lang="en-US"/>
        </a:p>
      </dgm:t>
    </dgm:pt>
    <dgm:pt modelId="{024B9AEB-CFBC-4F22-A4FC-B19661BF1EEA}" type="sibTrans" cxnId="{45688E6B-5976-4934-B00F-6BA096BBB5CE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13FF7241-1495-4E54-8965-CCF17669C010}">
      <dgm:prSet phldrT="[Text]" custT="1"/>
      <dgm:spPr/>
      <dgm:t>
        <a:bodyPr/>
        <a:lstStyle/>
        <a:p>
          <a:r>
            <a:rPr lang="en-US" sz="1400" b="1" dirty="0" smtClean="0"/>
            <a:t>Egg laying </a:t>
          </a:r>
        </a:p>
        <a:p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dirty="0" smtClean="0"/>
            <a:t>1 per day</a:t>
          </a:r>
          <a:endParaRPr lang="en-US" sz="1400" b="1" dirty="0"/>
        </a:p>
      </dgm:t>
    </dgm:pt>
    <dgm:pt modelId="{14C9645B-F329-470D-9D9F-45E385011517}" type="parTrans" cxnId="{1C57203C-64CF-4E71-8C8E-413C9798A6E5}">
      <dgm:prSet/>
      <dgm:spPr/>
      <dgm:t>
        <a:bodyPr/>
        <a:lstStyle/>
        <a:p>
          <a:endParaRPr lang="en-US"/>
        </a:p>
      </dgm:t>
    </dgm:pt>
    <dgm:pt modelId="{53C9FD0D-11EF-4EF9-9782-A0BD24CF9B19}" type="sibTrans" cxnId="{1C57203C-64CF-4E71-8C8E-413C9798A6E5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AE99596A-2FE1-42C7-B300-4EB3D1DFE480}">
      <dgm:prSet phldrT="[Text]" custT="1"/>
      <dgm:spPr/>
      <dgm:t>
        <a:bodyPr/>
        <a:lstStyle/>
        <a:p>
          <a:r>
            <a:rPr lang="en-US" sz="1400" b="1" dirty="0" smtClean="0"/>
            <a:t>Incubation</a:t>
          </a:r>
        </a:p>
        <a:p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dirty="0" smtClean="0"/>
            <a:t>12-14 days</a:t>
          </a:r>
          <a:endParaRPr lang="en-US" sz="1400" b="1" dirty="0"/>
        </a:p>
      </dgm:t>
    </dgm:pt>
    <dgm:pt modelId="{73C5E5ED-BD88-465C-A64B-6DA72BF54196}" type="parTrans" cxnId="{9CFBC18B-E15D-4D46-9F13-50ED9DF92A11}">
      <dgm:prSet/>
      <dgm:spPr/>
      <dgm:t>
        <a:bodyPr/>
        <a:lstStyle/>
        <a:p>
          <a:endParaRPr lang="en-US"/>
        </a:p>
      </dgm:t>
    </dgm:pt>
    <dgm:pt modelId="{B774243E-5039-49AB-B52E-07AAE2C025B9}" type="sibTrans" cxnId="{9CFBC18B-E15D-4D46-9F13-50ED9DF92A11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AC9EB9F6-1C69-4ADD-AADE-9D70406FF834}">
      <dgm:prSet phldrT="[Text]" custT="1"/>
      <dgm:spPr/>
      <dgm:t>
        <a:bodyPr/>
        <a:lstStyle/>
        <a:p>
          <a:r>
            <a:rPr lang="en-US" sz="1400" b="1" u="none" dirty="0" smtClean="0"/>
            <a:t>Parental care</a:t>
          </a:r>
        </a:p>
        <a:p>
          <a:r>
            <a: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u="sng" dirty="0" smtClean="0"/>
        </a:p>
      </dgm:t>
    </dgm:pt>
    <dgm:pt modelId="{AD7CF834-73EE-4259-9B20-ED7FF1FB94C5}" type="parTrans" cxnId="{294204DB-2E0D-4D36-A96D-1430940D0FC6}">
      <dgm:prSet/>
      <dgm:spPr/>
      <dgm:t>
        <a:bodyPr/>
        <a:lstStyle/>
        <a:p>
          <a:endParaRPr lang="en-US"/>
        </a:p>
      </dgm:t>
    </dgm:pt>
    <dgm:pt modelId="{9DB74B5B-2B10-48DB-8100-509E07636843}" type="sibTrans" cxnId="{294204DB-2E0D-4D36-A96D-1430940D0FC6}">
      <dgm:prSet/>
      <dgm:spPr>
        <a:ln w="4445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4E3E2DD3-DCF8-4928-BA79-391CC40157AB}" type="pres">
      <dgm:prSet presAssocID="{58ABD574-9D7C-4902-8BE3-CF34D0F165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3F7969-F13B-40CB-ACB2-1E21A5B11406}" type="pres">
      <dgm:prSet presAssocID="{B8E41493-6317-4987-B8F9-154B81D3698E}" presName="node" presStyleLbl="node1" presStyleIdx="0" presStyleCnt="10" custScaleX="141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3E41C-D19D-4DD0-9BA0-30FFF6DE6809}" type="pres">
      <dgm:prSet presAssocID="{B8E41493-6317-4987-B8F9-154B81D3698E}" presName="spNode" presStyleCnt="0"/>
      <dgm:spPr/>
    </dgm:pt>
    <dgm:pt modelId="{0944054A-B6C5-4D2E-9D47-56313BD6123F}" type="pres">
      <dgm:prSet presAssocID="{61990D34-C218-4A6F-84E8-A3C1E2AA1D1E}" presName="sibTrans" presStyleLbl="sibTrans1D1" presStyleIdx="0" presStyleCnt="10"/>
      <dgm:spPr/>
      <dgm:t>
        <a:bodyPr/>
        <a:lstStyle/>
        <a:p>
          <a:endParaRPr lang="en-US"/>
        </a:p>
      </dgm:t>
    </dgm:pt>
    <dgm:pt modelId="{5A0DA73D-A216-45E4-B5A1-8BB716E72753}" type="pres">
      <dgm:prSet presAssocID="{7F15D0EC-6C1B-470C-ACB6-17BC5D56BE41}" presName="node" presStyleLbl="node1" presStyleIdx="1" presStyleCnt="10" custRadScaleRad="108099" custRadScaleInc="34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33C9F-77DD-43FF-98E6-C694B6EE7F61}" type="pres">
      <dgm:prSet presAssocID="{7F15D0EC-6C1B-470C-ACB6-17BC5D56BE41}" presName="spNode" presStyleCnt="0"/>
      <dgm:spPr/>
    </dgm:pt>
    <dgm:pt modelId="{229CA3D5-2E96-49D4-9E8A-61F78A5C7AC9}" type="pres">
      <dgm:prSet presAssocID="{144926E0-8C3E-4501-BE37-02465BEB65BF}" presName="sibTrans" presStyleLbl="sibTrans1D1" presStyleIdx="1" presStyleCnt="10"/>
      <dgm:spPr/>
      <dgm:t>
        <a:bodyPr/>
        <a:lstStyle/>
        <a:p>
          <a:endParaRPr lang="en-US"/>
        </a:p>
      </dgm:t>
    </dgm:pt>
    <dgm:pt modelId="{83F29864-BA45-4E53-8A3F-E79D403F9FAE}" type="pres">
      <dgm:prSet presAssocID="{F07695C7-1B6D-4B00-8A8B-6090BCE529AE}" presName="node" presStyleLbl="node1" presStyleIdx="2" presStyleCnt="10" custScaleX="157826" custRadScaleRad="110477" custRadScaleInc="126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6F1DF-1821-453B-AF78-13A4633C4452}" type="pres">
      <dgm:prSet presAssocID="{F07695C7-1B6D-4B00-8A8B-6090BCE529AE}" presName="spNode" presStyleCnt="0"/>
      <dgm:spPr/>
    </dgm:pt>
    <dgm:pt modelId="{C1F0F9E1-14D0-48BA-B691-C7E1D5C3E6D4}" type="pres">
      <dgm:prSet presAssocID="{760A2618-2469-4035-BF98-C3883CE6FC69}" presName="sibTrans" presStyleLbl="sibTrans1D1" presStyleIdx="2" presStyleCnt="10"/>
      <dgm:spPr/>
      <dgm:t>
        <a:bodyPr/>
        <a:lstStyle/>
        <a:p>
          <a:endParaRPr lang="en-US"/>
        </a:p>
      </dgm:t>
    </dgm:pt>
    <dgm:pt modelId="{A7DE903B-AC88-4329-BD71-0064431F2023}" type="pres">
      <dgm:prSet presAssocID="{9D11EAE5-F1E6-4CBD-86EF-C9AD38F4431D}" presName="node" presStyleLbl="node1" presStyleIdx="3" presStyleCnt="10" custScaleX="190408" custRadScaleRad="110494" custRadScaleInc="-26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CB93A-576A-4F71-8BF5-E3D7D1778B08}" type="pres">
      <dgm:prSet presAssocID="{9D11EAE5-F1E6-4CBD-86EF-C9AD38F4431D}" presName="spNode" presStyleCnt="0"/>
      <dgm:spPr/>
    </dgm:pt>
    <dgm:pt modelId="{624CB631-7644-4218-91DC-F16307FB755F}" type="pres">
      <dgm:prSet presAssocID="{024B9AEB-CFBC-4F22-A4FC-B19661BF1EEA}" presName="sibTrans" presStyleLbl="sibTrans1D1" presStyleIdx="3" presStyleCnt="10"/>
      <dgm:spPr/>
      <dgm:t>
        <a:bodyPr/>
        <a:lstStyle/>
        <a:p>
          <a:endParaRPr lang="en-US"/>
        </a:p>
      </dgm:t>
    </dgm:pt>
    <dgm:pt modelId="{D2AA7F67-8AA5-4655-953B-6384562A320E}" type="pres">
      <dgm:prSet presAssocID="{13FF7241-1495-4E54-8965-CCF17669C010}" presName="node" presStyleLbl="node1" presStyleIdx="4" presStyleCnt="10" custScaleX="148484" custRadScaleRad="105827" custRadScaleInc="-61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AD48E-CCB5-463A-BEEB-1307BA1A044F}" type="pres">
      <dgm:prSet presAssocID="{13FF7241-1495-4E54-8965-CCF17669C010}" presName="spNode" presStyleCnt="0"/>
      <dgm:spPr/>
    </dgm:pt>
    <dgm:pt modelId="{1CD12E82-8AC3-4114-8B6E-83BCEBFACDE9}" type="pres">
      <dgm:prSet presAssocID="{53C9FD0D-11EF-4EF9-9782-A0BD24CF9B19}" presName="sibTrans" presStyleLbl="sibTrans1D1" presStyleIdx="4" presStyleCnt="10"/>
      <dgm:spPr/>
      <dgm:t>
        <a:bodyPr/>
        <a:lstStyle/>
        <a:p>
          <a:endParaRPr lang="en-US"/>
        </a:p>
      </dgm:t>
    </dgm:pt>
    <dgm:pt modelId="{5DAC6786-3394-4F98-907E-57E5927028BA}" type="pres">
      <dgm:prSet presAssocID="{AE99596A-2FE1-42C7-B300-4EB3D1DFE480}" presName="node" presStyleLbl="node1" presStyleIdx="5" presStyleCnt="10" custScaleX="1442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E0E7C-089E-4515-BE67-56416D4124A7}" type="pres">
      <dgm:prSet presAssocID="{AE99596A-2FE1-42C7-B300-4EB3D1DFE480}" presName="spNode" presStyleCnt="0"/>
      <dgm:spPr/>
    </dgm:pt>
    <dgm:pt modelId="{BAEADFAA-693C-4413-A324-4854E0C6BC72}" type="pres">
      <dgm:prSet presAssocID="{B774243E-5039-49AB-B52E-07AAE2C025B9}" presName="sibTrans" presStyleLbl="sibTrans1D1" presStyleIdx="5" presStyleCnt="10"/>
      <dgm:spPr/>
      <dgm:t>
        <a:bodyPr/>
        <a:lstStyle/>
        <a:p>
          <a:endParaRPr lang="en-US"/>
        </a:p>
      </dgm:t>
    </dgm:pt>
    <dgm:pt modelId="{5755C293-D51F-4AB3-A3D3-73C4D86878BE}" type="pres">
      <dgm:prSet presAssocID="{0AF375BF-FD65-4A3D-B430-52AE0794FED3}" presName="node" presStyleLbl="node1" presStyleIdx="6" presStyleCnt="10" custScaleX="120538" custRadScaleRad="108689" custRadScaleInc="63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A9092-9B08-4184-A53D-622C67BAFC0D}" type="pres">
      <dgm:prSet presAssocID="{0AF375BF-FD65-4A3D-B430-52AE0794FED3}" presName="spNode" presStyleCnt="0"/>
      <dgm:spPr/>
    </dgm:pt>
    <dgm:pt modelId="{5587B906-D894-4B34-9D24-F9F1816EBDF3}" type="pres">
      <dgm:prSet presAssocID="{7AF4251E-D572-40EB-BEB2-8DF4FDDDC103}" presName="sibTrans" presStyleLbl="sibTrans1D1" presStyleIdx="6" presStyleCnt="10"/>
      <dgm:spPr/>
      <dgm:t>
        <a:bodyPr/>
        <a:lstStyle/>
        <a:p>
          <a:endParaRPr lang="en-US"/>
        </a:p>
      </dgm:t>
    </dgm:pt>
    <dgm:pt modelId="{880D4DF2-9D8D-40DF-ABDA-ACCDAC4AAAA7}" type="pres">
      <dgm:prSet presAssocID="{890A1963-9D1C-4566-B029-E70DBEC6555C}" presName="node" presStyleLbl="node1" presStyleIdx="7" presStyleCnt="10" custScaleX="181875" custRadScaleRad="108407" custRadScaleInc="30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08AB3-9EB4-45C0-95E0-CD27E86A2966}" type="pres">
      <dgm:prSet presAssocID="{890A1963-9D1C-4566-B029-E70DBEC6555C}" presName="spNode" presStyleCnt="0"/>
      <dgm:spPr/>
    </dgm:pt>
    <dgm:pt modelId="{10C2E185-BB8C-4481-85B5-A29BF5634D8E}" type="pres">
      <dgm:prSet presAssocID="{9958986A-0514-42C6-8561-674302B71DD9}" presName="sibTrans" presStyleLbl="sibTrans1D1" presStyleIdx="7" presStyleCnt="10"/>
      <dgm:spPr/>
      <dgm:t>
        <a:bodyPr/>
        <a:lstStyle/>
        <a:p>
          <a:endParaRPr lang="en-US"/>
        </a:p>
      </dgm:t>
    </dgm:pt>
    <dgm:pt modelId="{5D4AEB8D-B305-45E9-A1EE-B8719CEEF6EF}" type="pres">
      <dgm:prSet presAssocID="{3E912221-B4B4-4355-A2E0-AD3E3CC5F280}" presName="node" presStyleLbl="node1" presStyleIdx="8" presStyleCnt="10" custRadScaleRad="107248" custRadScaleInc="-13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C08F2-3A62-44C9-A5B9-0BA242A2F132}" type="pres">
      <dgm:prSet presAssocID="{3E912221-B4B4-4355-A2E0-AD3E3CC5F280}" presName="spNode" presStyleCnt="0"/>
      <dgm:spPr/>
    </dgm:pt>
    <dgm:pt modelId="{B8576F4B-C9B8-4E7C-B421-A55CBA0177BA}" type="pres">
      <dgm:prSet presAssocID="{52FE7A57-3DA5-420C-B257-2E1BB322B345}" presName="sibTrans" presStyleLbl="sibTrans1D1" presStyleIdx="8" presStyleCnt="10"/>
      <dgm:spPr/>
      <dgm:t>
        <a:bodyPr/>
        <a:lstStyle/>
        <a:p>
          <a:endParaRPr lang="en-US"/>
        </a:p>
      </dgm:t>
    </dgm:pt>
    <dgm:pt modelId="{A64C2242-8E0E-45C2-9DBE-8E062A3E5642}" type="pres">
      <dgm:prSet presAssocID="{AC9EB9F6-1C69-4ADD-AADE-9D70406FF834}" presName="node" presStyleLbl="node1" presStyleIdx="9" presStyleCnt="10" custScaleX="159695" custRadScaleRad="102973" custRadScaleInc="-57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28723-6846-47BA-A652-7861F0B236A4}" type="pres">
      <dgm:prSet presAssocID="{AC9EB9F6-1C69-4ADD-AADE-9D70406FF834}" presName="spNode" presStyleCnt="0"/>
      <dgm:spPr/>
    </dgm:pt>
    <dgm:pt modelId="{35A81153-7833-4419-B850-DC3C75E7BFC2}" type="pres">
      <dgm:prSet presAssocID="{9DB74B5B-2B10-48DB-8100-509E07636843}" presName="sibTrans" presStyleLbl="sibTrans1D1" presStyleIdx="9" presStyleCnt="10"/>
      <dgm:spPr/>
      <dgm:t>
        <a:bodyPr/>
        <a:lstStyle/>
        <a:p>
          <a:endParaRPr lang="en-US"/>
        </a:p>
      </dgm:t>
    </dgm:pt>
  </dgm:ptLst>
  <dgm:cxnLst>
    <dgm:cxn modelId="{F014420C-F30E-4A1B-BC20-6DB2B016F14B}" type="presOf" srcId="{7F15D0EC-6C1B-470C-ACB6-17BC5D56BE41}" destId="{5A0DA73D-A216-45E4-B5A1-8BB716E72753}" srcOrd="0" destOrd="0" presId="urn:microsoft.com/office/officeart/2005/8/layout/cycle5"/>
    <dgm:cxn modelId="{86BC835D-A193-4709-9A75-F13D6C9C0C69}" type="presOf" srcId="{B774243E-5039-49AB-B52E-07AAE2C025B9}" destId="{BAEADFAA-693C-4413-A324-4854E0C6BC72}" srcOrd="0" destOrd="0" presId="urn:microsoft.com/office/officeart/2005/8/layout/cycle5"/>
    <dgm:cxn modelId="{99ECD245-7A61-4C0F-8122-48787852365E}" type="presOf" srcId="{B8E41493-6317-4987-B8F9-154B81D3698E}" destId="{7B3F7969-F13B-40CB-ACB2-1E21A5B11406}" srcOrd="0" destOrd="0" presId="urn:microsoft.com/office/officeart/2005/8/layout/cycle5"/>
    <dgm:cxn modelId="{5866B3B5-B771-46EA-A921-8C6C86915D69}" type="presOf" srcId="{58ABD574-9D7C-4902-8BE3-CF34D0F1655A}" destId="{4E3E2DD3-DCF8-4928-BA79-391CC40157AB}" srcOrd="0" destOrd="0" presId="urn:microsoft.com/office/officeart/2005/8/layout/cycle5"/>
    <dgm:cxn modelId="{D4AF1895-2509-4623-9B70-649CA92F4434}" type="presOf" srcId="{024B9AEB-CFBC-4F22-A4FC-B19661BF1EEA}" destId="{624CB631-7644-4218-91DC-F16307FB755F}" srcOrd="0" destOrd="0" presId="urn:microsoft.com/office/officeart/2005/8/layout/cycle5"/>
    <dgm:cxn modelId="{8AF55691-985B-4661-9CAE-75DDCB191186}" srcId="{58ABD574-9D7C-4902-8BE3-CF34D0F1655A}" destId="{890A1963-9D1C-4566-B029-E70DBEC6555C}" srcOrd="7" destOrd="0" parTransId="{B3915B7A-2336-4012-8765-6AEC90E52619}" sibTransId="{9958986A-0514-42C6-8561-674302B71DD9}"/>
    <dgm:cxn modelId="{1CC927A1-7D9A-458F-96E6-3B8EF4C4C859}" type="presOf" srcId="{760A2618-2469-4035-BF98-C3883CE6FC69}" destId="{C1F0F9E1-14D0-48BA-B691-C7E1D5C3E6D4}" srcOrd="0" destOrd="0" presId="urn:microsoft.com/office/officeart/2005/8/layout/cycle5"/>
    <dgm:cxn modelId="{45688E6B-5976-4934-B00F-6BA096BBB5CE}" srcId="{58ABD574-9D7C-4902-8BE3-CF34D0F1655A}" destId="{9D11EAE5-F1E6-4CBD-86EF-C9AD38F4431D}" srcOrd="3" destOrd="0" parTransId="{26D79026-D2D2-4425-BB5F-56D0DF96BC23}" sibTransId="{024B9AEB-CFBC-4F22-A4FC-B19661BF1EEA}"/>
    <dgm:cxn modelId="{666E7E8E-9646-4F70-B184-301CB2DBEA36}" type="presOf" srcId="{890A1963-9D1C-4566-B029-E70DBEC6555C}" destId="{880D4DF2-9D8D-40DF-ABDA-ACCDAC4AAAA7}" srcOrd="0" destOrd="0" presId="urn:microsoft.com/office/officeart/2005/8/layout/cycle5"/>
    <dgm:cxn modelId="{484EA1BD-C5E7-477C-953F-1616F3107656}" type="presOf" srcId="{9D11EAE5-F1E6-4CBD-86EF-C9AD38F4431D}" destId="{A7DE903B-AC88-4329-BD71-0064431F2023}" srcOrd="0" destOrd="0" presId="urn:microsoft.com/office/officeart/2005/8/layout/cycle5"/>
    <dgm:cxn modelId="{6EFF6FF3-EC42-4930-8767-D849C3FD2795}" type="presOf" srcId="{9958986A-0514-42C6-8561-674302B71DD9}" destId="{10C2E185-BB8C-4481-85B5-A29BF5634D8E}" srcOrd="0" destOrd="0" presId="urn:microsoft.com/office/officeart/2005/8/layout/cycle5"/>
    <dgm:cxn modelId="{B2ECDAD0-84E5-4E36-8AEA-21CFC37E1B98}" type="presOf" srcId="{61990D34-C218-4A6F-84E8-A3C1E2AA1D1E}" destId="{0944054A-B6C5-4D2E-9D47-56313BD6123F}" srcOrd="0" destOrd="0" presId="urn:microsoft.com/office/officeart/2005/8/layout/cycle5"/>
    <dgm:cxn modelId="{D5395E47-DBE6-410F-BBE2-7194D0BF6AEF}" type="presOf" srcId="{53C9FD0D-11EF-4EF9-9782-A0BD24CF9B19}" destId="{1CD12E82-8AC3-4114-8B6E-83BCEBFACDE9}" srcOrd="0" destOrd="0" presId="urn:microsoft.com/office/officeart/2005/8/layout/cycle5"/>
    <dgm:cxn modelId="{96CD2FC0-F1B4-4199-8086-F72D3212C2E6}" srcId="{58ABD574-9D7C-4902-8BE3-CF34D0F1655A}" destId="{0AF375BF-FD65-4A3D-B430-52AE0794FED3}" srcOrd="6" destOrd="0" parTransId="{41522D5D-ADA0-4AFD-9F12-B9224E4326B4}" sibTransId="{7AF4251E-D572-40EB-BEB2-8DF4FDDDC103}"/>
    <dgm:cxn modelId="{9375421B-5F6D-4559-8D38-8C735E01A0ED}" type="presOf" srcId="{52FE7A57-3DA5-420C-B257-2E1BB322B345}" destId="{B8576F4B-C9B8-4E7C-B421-A55CBA0177BA}" srcOrd="0" destOrd="0" presId="urn:microsoft.com/office/officeart/2005/8/layout/cycle5"/>
    <dgm:cxn modelId="{0F1A1BC7-7AC4-4E73-893B-B2133B7E0BF0}" type="presOf" srcId="{7AF4251E-D572-40EB-BEB2-8DF4FDDDC103}" destId="{5587B906-D894-4B34-9D24-F9F1816EBDF3}" srcOrd="0" destOrd="0" presId="urn:microsoft.com/office/officeart/2005/8/layout/cycle5"/>
    <dgm:cxn modelId="{AFE80C6C-519A-4BA2-9B4C-DB322D4EABCF}" srcId="{58ABD574-9D7C-4902-8BE3-CF34D0F1655A}" destId="{7F15D0EC-6C1B-470C-ACB6-17BC5D56BE41}" srcOrd="1" destOrd="0" parTransId="{6CBE08CD-FB2F-47A9-9D82-2C72BE7512A4}" sibTransId="{144926E0-8C3E-4501-BE37-02465BEB65BF}"/>
    <dgm:cxn modelId="{AB63F2E2-9D69-45B4-8F3F-91A3CFBB5FA1}" type="presOf" srcId="{3E912221-B4B4-4355-A2E0-AD3E3CC5F280}" destId="{5D4AEB8D-B305-45E9-A1EE-B8719CEEF6EF}" srcOrd="0" destOrd="0" presId="urn:microsoft.com/office/officeart/2005/8/layout/cycle5"/>
    <dgm:cxn modelId="{4C7A0826-F48C-49BA-B78F-B9CDE9485B9B}" type="presOf" srcId="{9DB74B5B-2B10-48DB-8100-509E07636843}" destId="{35A81153-7833-4419-B850-DC3C75E7BFC2}" srcOrd="0" destOrd="0" presId="urn:microsoft.com/office/officeart/2005/8/layout/cycle5"/>
    <dgm:cxn modelId="{2228DDA8-21BE-4AD0-9C3F-7103A8E895DF}" type="presOf" srcId="{13FF7241-1495-4E54-8965-CCF17669C010}" destId="{D2AA7F67-8AA5-4655-953B-6384562A320E}" srcOrd="0" destOrd="0" presId="urn:microsoft.com/office/officeart/2005/8/layout/cycle5"/>
    <dgm:cxn modelId="{DB71CB95-0160-4340-912E-C989E39CB8D4}" type="presOf" srcId="{AC9EB9F6-1C69-4ADD-AADE-9D70406FF834}" destId="{A64C2242-8E0E-45C2-9DBE-8E062A3E5642}" srcOrd="0" destOrd="0" presId="urn:microsoft.com/office/officeart/2005/8/layout/cycle5"/>
    <dgm:cxn modelId="{4589F81D-47A0-48FE-A86F-3E5DDFAC36F2}" type="presOf" srcId="{F07695C7-1B6D-4B00-8A8B-6090BCE529AE}" destId="{83F29864-BA45-4E53-8A3F-E79D403F9FAE}" srcOrd="0" destOrd="0" presId="urn:microsoft.com/office/officeart/2005/8/layout/cycle5"/>
    <dgm:cxn modelId="{1C57203C-64CF-4E71-8C8E-413C9798A6E5}" srcId="{58ABD574-9D7C-4902-8BE3-CF34D0F1655A}" destId="{13FF7241-1495-4E54-8965-CCF17669C010}" srcOrd="4" destOrd="0" parTransId="{14C9645B-F329-470D-9D9F-45E385011517}" sibTransId="{53C9FD0D-11EF-4EF9-9782-A0BD24CF9B19}"/>
    <dgm:cxn modelId="{294204DB-2E0D-4D36-A96D-1430940D0FC6}" srcId="{58ABD574-9D7C-4902-8BE3-CF34D0F1655A}" destId="{AC9EB9F6-1C69-4ADD-AADE-9D70406FF834}" srcOrd="9" destOrd="0" parTransId="{AD7CF834-73EE-4259-9B20-ED7FF1FB94C5}" sibTransId="{9DB74B5B-2B10-48DB-8100-509E07636843}"/>
    <dgm:cxn modelId="{B3CCBE41-DD56-43A5-8169-722EF2AE659E}" type="presOf" srcId="{AE99596A-2FE1-42C7-B300-4EB3D1DFE480}" destId="{5DAC6786-3394-4F98-907E-57E5927028BA}" srcOrd="0" destOrd="0" presId="urn:microsoft.com/office/officeart/2005/8/layout/cycle5"/>
    <dgm:cxn modelId="{B1C98E38-0DB2-4C22-A8FD-0FF1B47DBA47}" type="presOf" srcId="{144926E0-8C3E-4501-BE37-02465BEB65BF}" destId="{229CA3D5-2E96-49D4-9E8A-61F78A5C7AC9}" srcOrd="0" destOrd="0" presId="urn:microsoft.com/office/officeart/2005/8/layout/cycle5"/>
    <dgm:cxn modelId="{9CFBC18B-E15D-4D46-9F13-50ED9DF92A11}" srcId="{58ABD574-9D7C-4902-8BE3-CF34D0F1655A}" destId="{AE99596A-2FE1-42C7-B300-4EB3D1DFE480}" srcOrd="5" destOrd="0" parTransId="{73C5E5ED-BD88-465C-A64B-6DA72BF54196}" sibTransId="{B774243E-5039-49AB-B52E-07AAE2C025B9}"/>
    <dgm:cxn modelId="{BB21A91D-531F-40A9-AEC5-4177C2052379}" srcId="{58ABD574-9D7C-4902-8BE3-CF34D0F1655A}" destId="{B8E41493-6317-4987-B8F9-154B81D3698E}" srcOrd="0" destOrd="0" parTransId="{C92E3C1C-8710-441A-BAB4-33D35BB2A540}" sibTransId="{61990D34-C218-4A6F-84E8-A3C1E2AA1D1E}"/>
    <dgm:cxn modelId="{DE5DE6A6-2FEE-4BCB-A0AD-8255A0F5985F}" type="presOf" srcId="{0AF375BF-FD65-4A3D-B430-52AE0794FED3}" destId="{5755C293-D51F-4AB3-A3D3-73C4D86878BE}" srcOrd="0" destOrd="0" presId="urn:microsoft.com/office/officeart/2005/8/layout/cycle5"/>
    <dgm:cxn modelId="{A1A9CDDD-9F7B-49AD-8044-5C8FA5B1D0CD}" srcId="{58ABD574-9D7C-4902-8BE3-CF34D0F1655A}" destId="{F07695C7-1B6D-4B00-8A8B-6090BCE529AE}" srcOrd="2" destOrd="0" parTransId="{9F6AE8DC-1EFD-414F-BFD3-8561DD9B8086}" sibTransId="{760A2618-2469-4035-BF98-C3883CE6FC69}"/>
    <dgm:cxn modelId="{B9FDC91C-299D-4044-B855-CD8F3772E6E8}" srcId="{58ABD574-9D7C-4902-8BE3-CF34D0F1655A}" destId="{3E912221-B4B4-4355-A2E0-AD3E3CC5F280}" srcOrd="8" destOrd="0" parTransId="{086B8864-BE9B-42B8-8D43-BF89B92BFE28}" sibTransId="{52FE7A57-3DA5-420C-B257-2E1BB322B345}"/>
    <dgm:cxn modelId="{4BADAD4C-5B4A-408D-BB90-6889905E9439}" type="presParOf" srcId="{4E3E2DD3-DCF8-4928-BA79-391CC40157AB}" destId="{7B3F7969-F13B-40CB-ACB2-1E21A5B11406}" srcOrd="0" destOrd="0" presId="urn:microsoft.com/office/officeart/2005/8/layout/cycle5"/>
    <dgm:cxn modelId="{3CEA5125-F2C7-44BE-B919-1908DE621318}" type="presParOf" srcId="{4E3E2DD3-DCF8-4928-BA79-391CC40157AB}" destId="{4CC3E41C-D19D-4DD0-9BA0-30FFF6DE6809}" srcOrd="1" destOrd="0" presId="urn:microsoft.com/office/officeart/2005/8/layout/cycle5"/>
    <dgm:cxn modelId="{3AA98B72-3148-415B-A3BA-562226C1D761}" type="presParOf" srcId="{4E3E2DD3-DCF8-4928-BA79-391CC40157AB}" destId="{0944054A-B6C5-4D2E-9D47-56313BD6123F}" srcOrd="2" destOrd="0" presId="urn:microsoft.com/office/officeart/2005/8/layout/cycle5"/>
    <dgm:cxn modelId="{4030BFCA-59A1-4922-9E23-D324A9231E86}" type="presParOf" srcId="{4E3E2DD3-DCF8-4928-BA79-391CC40157AB}" destId="{5A0DA73D-A216-45E4-B5A1-8BB716E72753}" srcOrd="3" destOrd="0" presId="urn:microsoft.com/office/officeart/2005/8/layout/cycle5"/>
    <dgm:cxn modelId="{4D2C0417-6AF6-4C1D-BE39-6E32B3AD496D}" type="presParOf" srcId="{4E3E2DD3-DCF8-4928-BA79-391CC40157AB}" destId="{B1B33C9F-77DD-43FF-98E6-C694B6EE7F61}" srcOrd="4" destOrd="0" presId="urn:microsoft.com/office/officeart/2005/8/layout/cycle5"/>
    <dgm:cxn modelId="{1F667824-8FA8-4B0B-BF98-3EE0DC622D80}" type="presParOf" srcId="{4E3E2DD3-DCF8-4928-BA79-391CC40157AB}" destId="{229CA3D5-2E96-49D4-9E8A-61F78A5C7AC9}" srcOrd="5" destOrd="0" presId="urn:microsoft.com/office/officeart/2005/8/layout/cycle5"/>
    <dgm:cxn modelId="{1C165B7C-5D39-4263-8384-90069417C9B2}" type="presParOf" srcId="{4E3E2DD3-DCF8-4928-BA79-391CC40157AB}" destId="{83F29864-BA45-4E53-8A3F-E79D403F9FAE}" srcOrd="6" destOrd="0" presId="urn:microsoft.com/office/officeart/2005/8/layout/cycle5"/>
    <dgm:cxn modelId="{B7C494B8-3F86-4C5B-8D42-8818BF0930A3}" type="presParOf" srcId="{4E3E2DD3-DCF8-4928-BA79-391CC40157AB}" destId="{DDA6F1DF-1821-453B-AF78-13A4633C4452}" srcOrd="7" destOrd="0" presId="urn:microsoft.com/office/officeart/2005/8/layout/cycle5"/>
    <dgm:cxn modelId="{D0CAE01B-62F8-4A7E-A0A0-0F8D61F79589}" type="presParOf" srcId="{4E3E2DD3-DCF8-4928-BA79-391CC40157AB}" destId="{C1F0F9E1-14D0-48BA-B691-C7E1D5C3E6D4}" srcOrd="8" destOrd="0" presId="urn:microsoft.com/office/officeart/2005/8/layout/cycle5"/>
    <dgm:cxn modelId="{CAFE626D-682F-474E-AA0D-B964C1A9E133}" type="presParOf" srcId="{4E3E2DD3-DCF8-4928-BA79-391CC40157AB}" destId="{A7DE903B-AC88-4329-BD71-0064431F2023}" srcOrd="9" destOrd="0" presId="urn:microsoft.com/office/officeart/2005/8/layout/cycle5"/>
    <dgm:cxn modelId="{ABAD337F-0361-448C-80BB-9ACFDA6FFBE8}" type="presParOf" srcId="{4E3E2DD3-DCF8-4928-BA79-391CC40157AB}" destId="{F66CB93A-576A-4F71-8BF5-E3D7D1778B08}" srcOrd="10" destOrd="0" presId="urn:microsoft.com/office/officeart/2005/8/layout/cycle5"/>
    <dgm:cxn modelId="{4C5ACBB4-F483-460C-BC04-C21ADF8878DB}" type="presParOf" srcId="{4E3E2DD3-DCF8-4928-BA79-391CC40157AB}" destId="{624CB631-7644-4218-91DC-F16307FB755F}" srcOrd="11" destOrd="0" presId="urn:microsoft.com/office/officeart/2005/8/layout/cycle5"/>
    <dgm:cxn modelId="{19BEE49C-E531-4B65-BBC5-409A148EF662}" type="presParOf" srcId="{4E3E2DD3-DCF8-4928-BA79-391CC40157AB}" destId="{D2AA7F67-8AA5-4655-953B-6384562A320E}" srcOrd="12" destOrd="0" presId="urn:microsoft.com/office/officeart/2005/8/layout/cycle5"/>
    <dgm:cxn modelId="{CF2A1382-5492-43A0-B417-8924EE669D51}" type="presParOf" srcId="{4E3E2DD3-DCF8-4928-BA79-391CC40157AB}" destId="{86EAD48E-CCB5-463A-BEEB-1307BA1A044F}" srcOrd="13" destOrd="0" presId="urn:microsoft.com/office/officeart/2005/8/layout/cycle5"/>
    <dgm:cxn modelId="{ED57851E-E086-46F6-A2CF-3AEABEB59A5A}" type="presParOf" srcId="{4E3E2DD3-DCF8-4928-BA79-391CC40157AB}" destId="{1CD12E82-8AC3-4114-8B6E-83BCEBFACDE9}" srcOrd="14" destOrd="0" presId="urn:microsoft.com/office/officeart/2005/8/layout/cycle5"/>
    <dgm:cxn modelId="{735AC159-6A2E-495E-B291-28A362FBD3C5}" type="presParOf" srcId="{4E3E2DD3-DCF8-4928-BA79-391CC40157AB}" destId="{5DAC6786-3394-4F98-907E-57E5927028BA}" srcOrd="15" destOrd="0" presId="urn:microsoft.com/office/officeart/2005/8/layout/cycle5"/>
    <dgm:cxn modelId="{4EBA4AAC-32B6-4127-8C55-A6C75C7AACA2}" type="presParOf" srcId="{4E3E2DD3-DCF8-4928-BA79-391CC40157AB}" destId="{A8EE0E7C-089E-4515-BE67-56416D4124A7}" srcOrd="16" destOrd="0" presId="urn:microsoft.com/office/officeart/2005/8/layout/cycle5"/>
    <dgm:cxn modelId="{123EC47E-292D-47C1-9440-AF68613B104A}" type="presParOf" srcId="{4E3E2DD3-DCF8-4928-BA79-391CC40157AB}" destId="{BAEADFAA-693C-4413-A324-4854E0C6BC72}" srcOrd="17" destOrd="0" presId="urn:microsoft.com/office/officeart/2005/8/layout/cycle5"/>
    <dgm:cxn modelId="{E60C2E99-4572-4BF9-8AC3-16893F73296A}" type="presParOf" srcId="{4E3E2DD3-DCF8-4928-BA79-391CC40157AB}" destId="{5755C293-D51F-4AB3-A3D3-73C4D86878BE}" srcOrd="18" destOrd="0" presId="urn:microsoft.com/office/officeart/2005/8/layout/cycle5"/>
    <dgm:cxn modelId="{7A9DB51D-00BA-460D-B1D4-42EFB2367693}" type="presParOf" srcId="{4E3E2DD3-DCF8-4928-BA79-391CC40157AB}" destId="{2ECA9092-9B08-4184-A53D-622C67BAFC0D}" srcOrd="19" destOrd="0" presId="urn:microsoft.com/office/officeart/2005/8/layout/cycle5"/>
    <dgm:cxn modelId="{4E765D91-6C44-478C-8ACC-FC01CB745B4E}" type="presParOf" srcId="{4E3E2DD3-DCF8-4928-BA79-391CC40157AB}" destId="{5587B906-D894-4B34-9D24-F9F1816EBDF3}" srcOrd="20" destOrd="0" presId="urn:microsoft.com/office/officeart/2005/8/layout/cycle5"/>
    <dgm:cxn modelId="{9FE053F5-7573-422F-9918-B0F9A7388B1E}" type="presParOf" srcId="{4E3E2DD3-DCF8-4928-BA79-391CC40157AB}" destId="{880D4DF2-9D8D-40DF-ABDA-ACCDAC4AAAA7}" srcOrd="21" destOrd="0" presId="urn:microsoft.com/office/officeart/2005/8/layout/cycle5"/>
    <dgm:cxn modelId="{FDAB011B-BDB2-4A30-97B9-C457F87CAF67}" type="presParOf" srcId="{4E3E2DD3-DCF8-4928-BA79-391CC40157AB}" destId="{38108AB3-9EB4-45C0-95E0-CD27E86A2966}" srcOrd="22" destOrd="0" presId="urn:microsoft.com/office/officeart/2005/8/layout/cycle5"/>
    <dgm:cxn modelId="{3B004185-F304-4EC9-B9FA-57E0762193D7}" type="presParOf" srcId="{4E3E2DD3-DCF8-4928-BA79-391CC40157AB}" destId="{10C2E185-BB8C-4481-85B5-A29BF5634D8E}" srcOrd="23" destOrd="0" presId="urn:microsoft.com/office/officeart/2005/8/layout/cycle5"/>
    <dgm:cxn modelId="{452CC22D-8EA6-4395-B6B6-659EB9DD6469}" type="presParOf" srcId="{4E3E2DD3-DCF8-4928-BA79-391CC40157AB}" destId="{5D4AEB8D-B305-45E9-A1EE-B8719CEEF6EF}" srcOrd="24" destOrd="0" presId="urn:microsoft.com/office/officeart/2005/8/layout/cycle5"/>
    <dgm:cxn modelId="{2EA2678C-D10A-4F52-B290-3FA49DD26420}" type="presParOf" srcId="{4E3E2DD3-DCF8-4928-BA79-391CC40157AB}" destId="{475C08F2-3A62-44C9-A5B9-0BA242A2F132}" srcOrd="25" destOrd="0" presId="urn:microsoft.com/office/officeart/2005/8/layout/cycle5"/>
    <dgm:cxn modelId="{56D3304F-CA30-4C6E-90E1-4538FEEDEE1C}" type="presParOf" srcId="{4E3E2DD3-DCF8-4928-BA79-391CC40157AB}" destId="{B8576F4B-C9B8-4E7C-B421-A55CBA0177BA}" srcOrd="26" destOrd="0" presId="urn:microsoft.com/office/officeart/2005/8/layout/cycle5"/>
    <dgm:cxn modelId="{3AB2738E-A8D0-4FD0-9412-384C806E198F}" type="presParOf" srcId="{4E3E2DD3-DCF8-4928-BA79-391CC40157AB}" destId="{A64C2242-8E0E-45C2-9DBE-8E062A3E5642}" srcOrd="27" destOrd="0" presId="urn:microsoft.com/office/officeart/2005/8/layout/cycle5"/>
    <dgm:cxn modelId="{698BA43D-5E9B-4DD8-B6EF-3CADE7D06F4C}" type="presParOf" srcId="{4E3E2DD3-DCF8-4928-BA79-391CC40157AB}" destId="{9FD28723-6846-47BA-A652-7861F0B236A4}" srcOrd="28" destOrd="0" presId="urn:microsoft.com/office/officeart/2005/8/layout/cycle5"/>
    <dgm:cxn modelId="{1B735E26-734A-46BD-8EAA-2A8651E809BC}" type="presParOf" srcId="{4E3E2DD3-DCF8-4928-BA79-391CC40157AB}" destId="{35A81153-7833-4419-B850-DC3C75E7BFC2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F7969-F13B-40CB-ACB2-1E21A5B11406}">
      <dsp:nvSpPr>
        <dsp:cNvPr id="0" name=""/>
        <dsp:cNvSpPr/>
      </dsp:nvSpPr>
      <dsp:spPr>
        <a:xfrm>
          <a:off x="4891072" y="996"/>
          <a:ext cx="1155909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Establish a territory</a:t>
          </a:r>
          <a:endParaRPr lang="en-US" sz="1400" b="1" kern="1200" dirty="0"/>
        </a:p>
      </dsp:txBody>
      <dsp:txXfrm>
        <a:off x="4916913" y="26837"/>
        <a:ext cx="1104227" cy="477669"/>
      </dsp:txXfrm>
    </dsp:sp>
    <dsp:sp modelId="{0944054A-B6C5-4D2E-9D47-56313BD6123F}">
      <dsp:nvSpPr>
        <dsp:cNvPr id="0" name=""/>
        <dsp:cNvSpPr/>
      </dsp:nvSpPr>
      <dsp:spPr>
        <a:xfrm>
          <a:off x="3979161" y="33869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181907" y="99"/>
              </a:moveTo>
              <a:arcTo wR="2202890" hR="2202890" stAng="16167255" swAng="537030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0DA73D-A216-45E4-B5A1-8BB716E72753}">
      <dsp:nvSpPr>
        <dsp:cNvPr id="0" name=""/>
        <dsp:cNvSpPr/>
      </dsp:nvSpPr>
      <dsp:spPr>
        <a:xfrm>
          <a:off x="6595191" y="381960"/>
          <a:ext cx="814387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Find a mate</a:t>
          </a:r>
          <a:endParaRPr lang="en-US" sz="1400" b="1" kern="1200" dirty="0"/>
        </a:p>
      </dsp:txBody>
      <dsp:txXfrm>
        <a:off x="6621032" y="407801"/>
        <a:ext cx="762705" cy="477669"/>
      </dsp:txXfrm>
    </dsp:sp>
    <dsp:sp modelId="{229CA3D5-2E96-49D4-9E8A-61F78A5C7AC9}">
      <dsp:nvSpPr>
        <dsp:cNvPr id="0" name=""/>
        <dsp:cNvSpPr/>
      </dsp:nvSpPr>
      <dsp:spPr>
        <a:xfrm>
          <a:off x="3528752" y="28462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844659" y="734108"/>
              </a:moveTo>
              <a:arcTo wR="2202890" hR="2202890" stAng="19090986" swAng="701929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29864-BA45-4E53-8A3F-E79D403F9FAE}">
      <dsp:nvSpPr>
        <dsp:cNvPr id="0" name=""/>
        <dsp:cNvSpPr/>
      </dsp:nvSpPr>
      <dsp:spPr>
        <a:xfrm>
          <a:off x="7159995" y="1513219"/>
          <a:ext cx="1285315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Build a nest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Several days</a:t>
          </a:r>
          <a:endParaRPr lang="en-US" sz="1400" b="1" kern="1200" dirty="0"/>
        </a:p>
      </dsp:txBody>
      <dsp:txXfrm>
        <a:off x="7185836" y="1539060"/>
        <a:ext cx="1233633" cy="477669"/>
      </dsp:txXfrm>
    </dsp:sp>
    <dsp:sp modelId="{C1F0F9E1-14D0-48BA-B691-C7E1D5C3E6D4}">
      <dsp:nvSpPr>
        <dsp:cNvPr id="0" name=""/>
        <dsp:cNvSpPr/>
      </dsp:nvSpPr>
      <dsp:spPr>
        <a:xfrm>
          <a:off x="3500481" y="26332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4389278" y="1933759"/>
              </a:moveTo>
              <a:arcTo wR="2202890" hR="2202890" stAng="21178953" swAng="739193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E903B-AC88-4329-BD71-0064431F2023}">
      <dsp:nvSpPr>
        <dsp:cNvPr id="0" name=""/>
        <dsp:cNvSpPr/>
      </dsp:nvSpPr>
      <dsp:spPr>
        <a:xfrm>
          <a:off x="7047184" y="2824980"/>
          <a:ext cx="1550658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Copulation and egg formation</a:t>
          </a:r>
          <a:endParaRPr lang="en-US" sz="1400" b="1" kern="1200" dirty="0"/>
        </a:p>
      </dsp:txBody>
      <dsp:txXfrm>
        <a:off x="7073025" y="2850821"/>
        <a:ext cx="1498976" cy="477669"/>
      </dsp:txXfrm>
    </dsp:sp>
    <dsp:sp modelId="{624CB631-7644-4218-91DC-F16307FB755F}">
      <dsp:nvSpPr>
        <dsp:cNvPr id="0" name=""/>
        <dsp:cNvSpPr/>
      </dsp:nvSpPr>
      <dsp:spPr>
        <a:xfrm>
          <a:off x="3607766" y="81388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4057808" y="3391168"/>
              </a:moveTo>
              <a:arcTo wR="2202890" hR="2202890" stAng="1958641" swAng="649260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A7F67-8AA5-4655-953B-6384562A320E}">
      <dsp:nvSpPr>
        <dsp:cNvPr id="0" name=""/>
        <dsp:cNvSpPr/>
      </dsp:nvSpPr>
      <dsp:spPr>
        <a:xfrm>
          <a:off x="6467348" y="3896613"/>
          <a:ext cx="1209235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Egg laying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kern="1200" dirty="0" smtClean="0"/>
            <a:t>1 per day</a:t>
          </a:r>
          <a:endParaRPr lang="en-US" sz="1400" b="1" kern="1200" dirty="0"/>
        </a:p>
      </dsp:txBody>
      <dsp:txXfrm>
        <a:off x="6493189" y="3922454"/>
        <a:ext cx="1157553" cy="477669"/>
      </dsp:txXfrm>
    </dsp:sp>
    <dsp:sp modelId="{1CD12E82-8AC3-4114-8B6E-83BCEBFACDE9}">
      <dsp:nvSpPr>
        <dsp:cNvPr id="0" name=""/>
        <dsp:cNvSpPr/>
      </dsp:nvSpPr>
      <dsp:spPr>
        <a:xfrm>
          <a:off x="3677133" y="192972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927705" y="4283123"/>
              </a:moveTo>
              <a:arcTo wR="2202890" hR="2202890" stAng="4247409" swAng="658818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C6786-3394-4F98-907E-57E5927028BA}">
      <dsp:nvSpPr>
        <dsp:cNvPr id="0" name=""/>
        <dsp:cNvSpPr/>
      </dsp:nvSpPr>
      <dsp:spPr>
        <a:xfrm>
          <a:off x="4881548" y="4406776"/>
          <a:ext cx="1174957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Incubation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kern="1200" dirty="0" smtClean="0"/>
            <a:t>12-14 days</a:t>
          </a:r>
          <a:endParaRPr lang="en-US" sz="1400" b="1" kern="1200" dirty="0"/>
        </a:p>
      </dsp:txBody>
      <dsp:txXfrm>
        <a:off x="4907389" y="4432617"/>
        <a:ext cx="1123275" cy="477669"/>
      </dsp:txXfrm>
    </dsp:sp>
    <dsp:sp modelId="{BAEADFAA-693C-4413-A324-4854E0C6BC72}">
      <dsp:nvSpPr>
        <dsp:cNvPr id="0" name=""/>
        <dsp:cNvSpPr/>
      </dsp:nvSpPr>
      <dsp:spPr>
        <a:xfrm>
          <a:off x="2679727" y="185891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053158" y="4400686"/>
              </a:moveTo>
              <a:arcTo wR="2202890" hR="2202890" stAng="5633846" swAng="702116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5C293-D51F-4AB3-A3D3-73C4D86878BE}">
      <dsp:nvSpPr>
        <dsp:cNvPr id="0" name=""/>
        <dsp:cNvSpPr/>
      </dsp:nvSpPr>
      <dsp:spPr>
        <a:xfrm>
          <a:off x="3325571" y="3936363"/>
          <a:ext cx="981646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Hatching</a:t>
          </a:r>
          <a:endParaRPr lang="en-US" sz="1400" b="1" kern="1200" dirty="0"/>
        </a:p>
      </dsp:txBody>
      <dsp:txXfrm>
        <a:off x="3351412" y="3962204"/>
        <a:ext cx="929964" cy="477669"/>
      </dsp:txXfrm>
    </dsp:sp>
    <dsp:sp modelId="{5587B906-D894-4B34-9D24-F9F1816EBDF3}">
      <dsp:nvSpPr>
        <dsp:cNvPr id="0" name=""/>
        <dsp:cNvSpPr/>
      </dsp:nvSpPr>
      <dsp:spPr>
        <a:xfrm>
          <a:off x="3109698" y="376318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85142" y="3447284"/>
              </a:moveTo>
              <a:arcTo wR="2202890" hR="2202890" stAng="8736314" swAng="659036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D4DF2-9D8D-40DF-ABDA-ACCDAC4AAAA7}">
      <dsp:nvSpPr>
        <dsp:cNvPr id="0" name=""/>
        <dsp:cNvSpPr/>
      </dsp:nvSpPr>
      <dsp:spPr>
        <a:xfrm>
          <a:off x="2414712" y="2795163"/>
          <a:ext cx="1481167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Feeding young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kern="1200" dirty="0"/>
        </a:p>
      </dsp:txBody>
      <dsp:txXfrm>
        <a:off x="2440553" y="2821004"/>
        <a:ext cx="1429485" cy="477669"/>
      </dsp:txXfrm>
    </dsp:sp>
    <dsp:sp modelId="{10C2E185-BB8C-4481-85B5-A29BF5634D8E}">
      <dsp:nvSpPr>
        <dsp:cNvPr id="0" name=""/>
        <dsp:cNvSpPr/>
      </dsp:nvSpPr>
      <dsp:spPr>
        <a:xfrm>
          <a:off x="3088893" y="34006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610" y="2310103"/>
              </a:moveTo>
              <a:arcTo wR="2202890" hR="2202890" stAng="10632621" swAng="686440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AEB8D-B305-45E9-A1EE-B8719CEEF6EF}">
      <dsp:nvSpPr>
        <dsp:cNvPr id="0" name=""/>
        <dsp:cNvSpPr/>
      </dsp:nvSpPr>
      <dsp:spPr>
        <a:xfrm>
          <a:off x="2794698" y="1539230"/>
          <a:ext cx="814387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Chicks</a:t>
          </a:r>
          <a:r>
            <a:rPr lang="en-US" sz="1400" b="1" u="sng" kern="1200" dirty="0" smtClean="0"/>
            <a:t> </a:t>
          </a:r>
          <a:r>
            <a:rPr lang="en-US" sz="1400" b="1" u="sng" kern="1200" dirty="0" smtClean="0"/>
            <a:t>_______</a:t>
          </a:r>
          <a:endParaRPr lang="en-US" sz="1400" b="1" u="sng" kern="1200" dirty="0" smtClean="0"/>
        </a:p>
      </dsp:txBody>
      <dsp:txXfrm>
        <a:off x="2820539" y="1565071"/>
        <a:ext cx="762705" cy="477669"/>
      </dsp:txXfrm>
    </dsp:sp>
    <dsp:sp modelId="{B8576F4B-C9B8-4E7C-B421-A55CBA0177BA}">
      <dsp:nvSpPr>
        <dsp:cNvPr id="0" name=""/>
        <dsp:cNvSpPr/>
      </dsp:nvSpPr>
      <dsp:spPr>
        <a:xfrm>
          <a:off x="2971309" y="48897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91853" y="948748"/>
              </a:moveTo>
              <a:arcTo wR="2202890" hR="2202890" stAng="12882155" swAng="570509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C2242-8E0E-45C2-9DBE-8E062A3E5642}">
      <dsp:nvSpPr>
        <dsp:cNvPr id="0" name=""/>
        <dsp:cNvSpPr/>
      </dsp:nvSpPr>
      <dsp:spPr>
        <a:xfrm>
          <a:off x="3274926" y="541917"/>
          <a:ext cx="1300536" cy="5293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/>
            <a:t>Parental care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u="sng" kern="1200" dirty="0" smtClean="0"/>
        </a:p>
      </dsp:txBody>
      <dsp:txXfrm>
        <a:off x="3300767" y="567758"/>
        <a:ext cx="1248854" cy="477669"/>
      </dsp:txXfrm>
    </dsp:sp>
    <dsp:sp modelId="{35A81153-7833-4419-B850-DC3C75E7BFC2}">
      <dsp:nvSpPr>
        <dsp:cNvPr id="0" name=""/>
        <dsp:cNvSpPr/>
      </dsp:nvSpPr>
      <dsp:spPr>
        <a:xfrm>
          <a:off x="3045186" y="31371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1344783" y="174004"/>
              </a:moveTo>
              <a:arcTo wR="2202890" hR="2202890" stAng="14824459" swAng="612891"/>
            </a:path>
          </a:pathLst>
        </a:custGeom>
        <a:noFill/>
        <a:ln w="44450" cap="flat" cmpd="sng" algn="ctr">
          <a:solidFill>
            <a:schemeClr val="accent3">
              <a:lumMod val="50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DDECB-93B4-4F35-A5CD-07F7D4610FD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FDC30-B32A-4365-B1FA-78F82EAA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6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77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1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6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46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65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4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4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8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5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5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5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9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7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Eggs of parasites</a:t>
            </a:r>
            <a:r>
              <a:rPr lang="en-US" baseline="0" dirty="0" smtClean="0"/>
              <a:t> mimic those of hosts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02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42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57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Fixed tail is easier to control than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9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5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73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1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02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3F18-6545-48F6-8FB2-6654449435D8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7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DD178-E0F4-402A-BEB9-928F718F87E3}" type="slidenum">
              <a:rPr lang="en-US">
                <a:solidFill>
                  <a:srgbClr val="39302A"/>
                </a:solidFill>
              </a:rPr>
              <a:pPr/>
              <a:t>‹#›</a:t>
            </a:fld>
            <a:endParaRPr 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0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1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11/16/2015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06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6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091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374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6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1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4756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11/16/2015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90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11/16/2015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5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72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76.jpeg"/><Relationship Id="rId10" Type="http://schemas.openxmlformats.org/officeDocument/2006/relationships/image" Target="../media/image7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Birds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Chapters 34 and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52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Feather Function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Flight</a:t>
            </a:r>
          </a:p>
          <a:p>
            <a:r>
              <a:rPr lang="en-US" dirty="0" smtClean="0"/>
              <a:t>Insulation</a:t>
            </a:r>
          </a:p>
          <a:p>
            <a:pPr lvl="1"/>
            <a:r>
              <a:rPr lang="en-US" dirty="0" smtClean="0"/>
              <a:t>Downy feathers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Nesting material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______________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Mate attraction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Camouflage </a:t>
            </a:r>
          </a:p>
          <a:p>
            <a:r>
              <a:rPr lang="en-US" dirty="0" smtClean="0"/>
              <a:t>Protection from </a:t>
            </a:r>
            <a:r>
              <a:rPr lang="en-US" dirty="0" smtClean="0"/>
              <a:t>elements</a:t>
            </a:r>
          </a:p>
          <a:p>
            <a:pPr lvl="1"/>
            <a:r>
              <a:rPr lang="en-US" dirty="0" smtClean="0"/>
              <a:t>Weatherproofing</a:t>
            </a:r>
            <a:endParaRPr lang="en-US" dirty="0"/>
          </a:p>
        </p:txBody>
      </p:sp>
      <p:pic>
        <p:nvPicPr>
          <p:cNvPr id="5124" name="Picture 4" descr="https://www.learner.org/jnorth/images/graphics/d-e/eagle_Dnsville5-19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9" y="1261042"/>
            <a:ext cx="2405106" cy="253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allvan.com/download?filename=2014/08/Peacock-HD-Wall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60" y="4598604"/>
            <a:ext cx="2699446" cy="16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23" y="1261042"/>
            <a:ext cx="3270009" cy="137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153" y="4001556"/>
            <a:ext cx="2288333" cy="2284202"/>
          </a:xfrm>
          <a:prstGeom prst="rect">
            <a:avLst/>
          </a:prstGeom>
        </p:spPr>
      </p:pic>
      <p:pic>
        <p:nvPicPr>
          <p:cNvPr id="5122" name="Picture 2" descr="https://c2.staticflickr.com/4/3083/2545641707_3f2cb6c0c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60" y="2711307"/>
            <a:ext cx="2269545" cy="18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Plumage Coloration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102415" cy="49377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err="1" smtClean="0"/>
              <a:t>Biochrome</a:t>
            </a:r>
            <a:r>
              <a:rPr lang="en-US" sz="2800" b="1" dirty="0" smtClean="0"/>
              <a:t> pigments</a:t>
            </a:r>
            <a:r>
              <a:rPr lang="en-US" sz="2800" dirty="0" smtClean="0"/>
              <a:t>: naturally occurring </a:t>
            </a:r>
            <a:r>
              <a:rPr lang="en-US" sz="2800" dirty="0" smtClean="0"/>
              <a:t>________________ </a:t>
            </a:r>
            <a:r>
              <a:rPr lang="en-US" sz="2800" dirty="0" smtClean="0"/>
              <a:t>that reflect certain wavelengths of light</a:t>
            </a:r>
          </a:p>
          <a:p>
            <a:pPr lvl="1"/>
            <a:r>
              <a:rPr lang="en-US" sz="2400" b="1" dirty="0" err="1" smtClean="0"/>
              <a:t>Melanins</a:t>
            </a:r>
            <a:r>
              <a:rPr lang="en-US" sz="2400" dirty="0" smtClean="0"/>
              <a:t>: browns, black, beige, gray</a:t>
            </a:r>
          </a:p>
          <a:p>
            <a:pPr lvl="1"/>
            <a:r>
              <a:rPr lang="en-US" sz="2400" b="1" dirty="0" smtClean="0"/>
              <a:t>Carotenoids</a:t>
            </a:r>
            <a:r>
              <a:rPr lang="en-US" sz="2400" dirty="0" smtClean="0"/>
              <a:t>: red, yellow, orange</a:t>
            </a:r>
          </a:p>
          <a:p>
            <a:pPr lvl="2"/>
            <a:r>
              <a:rPr lang="en-US" sz="2100" dirty="0" smtClean="0"/>
              <a:t>Derived from diet</a:t>
            </a:r>
          </a:p>
          <a:p>
            <a:pPr lvl="1"/>
            <a:r>
              <a:rPr lang="en-US" sz="2400" b="1" dirty="0" err="1" smtClean="0"/>
              <a:t>Porphyrin</a:t>
            </a:r>
            <a:r>
              <a:rPr lang="en-US" sz="2400" dirty="0" smtClean="0"/>
              <a:t>: bright brown, green, magenta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2800" b="1" dirty="0" smtClean="0"/>
              <a:t>Structural coloration</a:t>
            </a:r>
          </a:p>
          <a:p>
            <a:pPr lvl="1"/>
            <a:r>
              <a:rPr lang="en-US" sz="2400" b="1" dirty="0" smtClean="0"/>
              <a:t>_________________________</a:t>
            </a:r>
            <a:r>
              <a:rPr lang="en-US" sz="2400" dirty="0" smtClean="0"/>
              <a:t>: </a:t>
            </a:r>
            <a:r>
              <a:rPr lang="en-US" sz="2400" dirty="0" smtClean="0"/>
              <a:t>microscopic structures within the feather reflect certain wavelengths of light </a:t>
            </a:r>
          </a:p>
          <a:p>
            <a:pPr lvl="2"/>
            <a:r>
              <a:rPr lang="en-US" sz="2200" dirty="0" smtClean="0"/>
              <a:t>White, blue, green, red, iridescent feathers</a:t>
            </a:r>
          </a:p>
          <a:p>
            <a:pPr lvl="2"/>
            <a:endParaRPr lang="en-US" sz="22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3074" name="Picture 2" descr="Fiery-throated Hummingbird detail - photo by Joseph F. Pesca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78" y="383643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i1-news.softpedia-static.com/images/news2/Brightly-Colored-Birds-More-Vulnerable-to-Nuclear-Accident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16" y="1359725"/>
            <a:ext cx="2053235" cy="23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Molting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19788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Molting</a:t>
            </a:r>
            <a:r>
              <a:rPr lang="en-US" dirty="0" smtClean="0"/>
              <a:t>: the normal shedding and replacement of worn feathers by a new set of feathers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 smtClean="0"/>
              <a:t>Benefits</a:t>
            </a:r>
          </a:p>
          <a:p>
            <a:r>
              <a:rPr lang="en-US" sz="2400" dirty="0" smtClean="0"/>
              <a:t>New, bright feathers for breeding</a:t>
            </a:r>
          </a:p>
          <a:p>
            <a:r>
              <a:rPr lang="en-US" sz="2400" dirty="0" smtClean="0"/>
              <a:t>Reduction of </a:t>
            </a:r>
            <a:r>
              <a:rPr lang="en-US" sz="2400" dirty="0" smtClean="0"/>
              <a:t>____________</a:t>
            </a:r>
            <a:endParaRPr lang="en-US" sz="2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u="sng" dirty="0" smtClean="0"/>
              <a:t>Costs</a:t>
            </a:r>
          </a:p>
          <a:p>
            <a:r>
              <a:rPr lang="en-US" sz="2400" dirty="0" smtClean="0"/>
              <a:t>Energetically demanding</a:t>
            </a:r>
          </a:p>
          <a:p>
            <a:r>
              <a:rPr lang="en-US" sz="2400" dirty="0" smtClean="0"/>
              <a:t>Susceptible to </a:t>
            </a:r>
            <a:r>
              <a:rPr lang="en-US" sz="2400" dirty="0" smtClean="0"/>
              <a:t>_________</a:t>
            </a:r>
            <a:endParaRPr lang="en-US" sz="2400" dirty="0"/>
          </a:p>
        </p:txBody>
      </p:sp>
      <p:pic>
        <p:nvPicPr>
          <p:cNvPr id="6146" name="Picture 2" descr="http://3.bp.blogspot.com/-9Nc3dnwu-j4/UEIzjTz5onI/AAAAAAAAGNU/WQv7LhbelMs/s1600/Cardinal+molting+male_MG_4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023585"/>
            <a:ext cx="2499043" cy="37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raction.typepad.com/.a/6a00d8341fae8053ef0148c6ba22a3970c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11" y="2023585"/>
            <a:ext cx="2497482" cy="37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21646" y="1562217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Molting Cardinal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96707" y="1562217"/>
            <a:ext cx="215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Cardinal after molt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Anatomy: Adaptations for Flight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1475" y="1219200"/>
            <a:ext cx="5525595" cy="50993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/>
              <a:t>Furcula</a:t>
            </a:r>
            <a:r>
              <a:rPr lang="en-US" sz="2200" dirty="0" smtClean="0"/>
              <a:t>: fused clavicles that compress and rebound down stroke 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/>
              <a:t>______</a:t>
            </a:r>
            <a:r>
              <a:rPr lang="en-US" sz="2200" u="sng" dirty="0" smtClean="0"/>
              <a:t>:</a:t>
            </a:r>
            <a:r>
              <a:rPr lang="en-US" sz="2200" dirty="0" smtClean="0"/>
              <a:t> </a:t>
            </a:r>
            <a:r>
              <a:rPr lang="en-US" sz="2200" dirty="0" smtClean="0"/>
              <a:t>projection of sternum used in flight muscle attachment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/>
              <a:t>_____________</a:t>
            </a:r>
            <a:r>
              <a:rPr lang="en-US" sz="2200" dirty="0" smtClean="0"/>
              <a:t>: </a:t>
            </a:r>
            <a:r>
              <a:rPr lang="en-US" sz="2200" dirty="0" smtClean="0"/>
              <a:t>fusion of caudal and lumbar vertebrae. Absorbs shock when landing</a:t>
            </a:r>
            <a:endParaRPr lang="en-US" sz="22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err="1" smtClean="0"/>
              <a:t>Pygostyle</a:t>
            </a:r>
            <a:r>
              <a:rPr lang="en-US" sz="2200" dirty="0" smtClean="0"/>
              <a:t>: fused tail vertebrae that supports and controls tail feathers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err="1" smtClean="0"/>
              <a:t>Carpometacarpus</a:t>
            </a:r>
            <a:r>
              <a:rPr lang="en-US" sz="2200" dirty="0" smtClean="0"/>
              <a:t>: fusion of hand and wrist bones for strength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b="1" dirty="0" smtClean="0"/>
              <a:t>“Hollow” bones</a:t>
            </a:r>
            <a:r>
              <a:rPr lang="en-US" sz="2200" dirty="0" smtClean="0"/>
              <a:t>: long bones have air pockets and are reinforced with </a:t>
            </a:r>
            <a:r>
              <a:rPr lang="en-US" sz="2200" dirty="0" smtClean="0"/>
              <a:t>______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070" y="1353288"/>
            <a:ext cx="6294930" cy="4494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19113">
            <a:off x="10033481" y="4743934"/>
            <a:ext cx="1991055" cy="7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Anatomy: Muscles and Flight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54973" cy="49377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Both flight muscles attached to keel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 smtClean="0"/>
              <a:t>Downstroke</a:t>
            </a:r>
            <a:endParaRPr lang="en-US" b="1" dirty="0" smtClean="0"/>
          </a:p>
          <a:p>
            <a:r>
              <a:rPr lang="en-US" sz="2400" dirty="0" smtClean="0"/>
              <a:t>___________ </a:t>
            </a:r>
            <a:r>
              <a:rPr lang="en-US" sz="2400" dirty="0" smtClean="0"/>
              <a:t>muscle </a:t>
            </a:r>
            <a:r>
              <a:rPr lang="en-US" sz="2400" dirty="0"/>
              <a:t>c</a:t>
            </a:r>
            <a:r>
              <a:rPr lang="en-US" sz="2400" dirty="0" smtClean="0"/>
              <a:t>ontracts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ttached to ventral side of humerus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b="1" dirty="0" smtClean="0"/>
              <a:t>Upstroke</a:t>
            </a:r>
          </a:p>
          <a:p>
            <a:r>
              <a:rPr lang="en-US" sz="2400" dirty="0" smtClean="0"/>
              <a:t>______________ </a:t>
            </a:r>
            <a:r>
              <a:rPr lang="en-US" sz="2400" dirty="0" smtClean="0"/>
              <a:t>muscle contracts</a:t>
            </a:r>
          </a:p>
          <a:p>
            <a:r>
              <a:rPr lang="en-US" sz="2400" dirty="0" smtClean="0"/>
              <a:t>Attached to dorsal side of humerus by tendon</a:t>
            </a:r>
          </a:p>
        </p:txBody>
      </p:sp>
      <p:pic>
        <p:nvPicPr>
          <p:cNvPr id="2049" name="Picture 20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525" y="1612237"/>
            <a:ext cx="5181600" cy="4838700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 rot="19700094">
            <a:off x="9620640" y="1362726"/>
            <a:ext cx="333374" cy="455957"/>
          </a:xfrm>
          <a:prstGeom prst="upArrow">
            <a:avLst>
              <a:gd name="adj1" fmla="val 6086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12708502">
            <a:off x="11427681" y="4393135"/>
            <a:ext cx="333374" cy="502174"/>
          </a:xfrm>
          <a:prstGeom prst="upArrow">
            <a:avLst>
              <a:gd name="adj1" fmla="val 5299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Theories on the Evolution of Flight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7974" y="1287463"/>
            <a:ext cx="5349875" cy="493776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Wing-assisted incline running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Arms with feathers aided in running up an incline </a:t>
            </a: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_________ </a:t>
            </a:r>
            <a:r>
              <a:rPr lang="en-US" sz="2800" dirty="0" smtClean="0"/>
              <a:t>theory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Elongated limbs with feathers increased leaping ability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________ </a:t>
            </a:r>
            <a:r>
              <a:rPr lang="en-US" sz="2800" dirty="0" smtClean="0"/>
              <a:t>theory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Elongated limbs and feathers aided in gliding or parachuting from trees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733" y="4263261"/>
            <a:ext cx="1921636" cy="1958794"/>
          </a:xfrm>
          <a:prstGeom prst="rect">
            <a:avLst/>
          </a:prstGeom>
        </p:spPr>
      </p:pic>
      <p:sp>
        <p:nvSpPr>
          <p:cNvPr id="7" name="AutoShape 4" descr="data:image/jpeg;base64,/9j/4AAQSkZJRgABAQAAAQABAAD/2wCEAAkGBxQSEhUUExQVFRIXGBgaGBcXFhYYFRgXGBcWGxcYFRgYHSggGhomGxwXITEhJSkrLzEuFx81ODMvOCgtLisBCgoKBQUFDgUFDisZExkrKysrKysrKysrKysrKysrKysrKysrKysrKysrKysrKysrKysrKysrKysrKysrKysrK//AABEIAR4AsAMBIgACEQEDEQH/xAAcAAABBQEBAQAAAAAAAAAAAAAAAgQFBgcDAQj/xABDEAACAQIEAwQHBAgFAwUAAAABAhEAAwQSITEFQVEGEyJhBzJCUnGBkRShsdEjU2JyosHh8BUkM0OSgrLxJkRUc5P/xAAUAQEAAAAAAAAAAAAAAAAAAAAA/8QAFBEBAAAAAAAAAAAAAAAAAAAAAP/aAAwDAQACEQMRAD8A3GiiigKKKKAooooCiiigKKKKAooooCiiigK8Brjjy4tXDbE3MjZBtLwco184qgej3tktzD4l7wKdwpe4ApJCqCc0DxE5QFiP9rzoLxe4vZS6tpnAuGdOkLnOY8vDrr5U+r5qvdonv4/7RDgXLqzaDZzlbKpRZ9oiQPMivo/BZ+7XvcveQMwX1Q3MLPIHSfKg7Ui7cyifoBuT0Fe3HgfgOZPQUi1bPrN633AdB+dB7bU7tv0Gw/P410oooCiiigKKKKAooooCiiigKKKKAooooCoW92gtqQGW6pMQCh5xG2nMffyBNTVeRQRmD4kl4sgzggAkMpUgNsYb+9CORA+YWz2i1sllKkqwBjxLmUz9WHzNfSPEe2GEw17ucSxsPEqbiEW3X3luCV35EgjpWIeku7hnx9y5hbi3LdwK7FJKi6ZDgGIMwrSJ1c0En6IOAtiMat/TusMczSJzMyuLaqPIy08so6gje7jwPwHMnoK+f/RnxHH52w+B7tQzC5dd0zBRAUA6840UQSZ1ABI3yxbOjPGeNYnKOoWeU8+dApE1k7/cPh+ddKKKAooooCiiigKKKKAooooCiiigKKKKAqu9pu2uEwDKl9z3jLmCIpZsuoBMaLJBAkiYPQ1YqwD0jcPycYc4pnTD3ijC6q54ti2qyFOhysII6awZAIbbwXj+Gxa5sPeS5ABYKfEs7Z13XnuOVSVUHB4TB8EcS73L2IGVFFrDK5CanL3aJoSVGpjbaCavqnTp/flQVn0gdlBxHDC2GVLqNmtuRoDEMrRrlIPLmAeVZb2c9G7XsU4uFhhLT5S2guXyCRFsKTlVoLSTopGuuYbXxqyz2XRGCu4yqSGbU+SspOk+0PPSajeyXBmwwu5pGa5FtS2bLZtolu2o5DRZgAbjpNBIcG4PawtsW7Ntbaj2VGnzJ1Y9WOpqQoooCiiigKKKKAooooCimmK4bbuElg0no7r/ANrCovEdkcM2/wBoH7uLxa/9t2gn6KqN3sRa/wBvF8QtHqmMvn7rhYfUUyxnZDiKD/LcXvfC/bt3J+L5dP8AiaC1Y7DYgybF9FJ9m7Z7xB5DI9tvqxqGxnF+I2D4sDbxNv3sNfhwOptXlH0VjWRdoe1XF8NffD38W+dIByJbVTIBBRhbUkQd/I1DHtnxD/5mI/8A0NBafSb22vYh7Vq0uJwtsLL27gNm41wkiHg6oABGseIzsKlvRc3EFuWlF7NhCWNxHy3VGhJ7u5bZspnaSoM7SarXYjhN/i2NRsTcu3LVsB3e5LqQrLFmW0GYk6dA1XntL6IcO4a5g2azegkITmtMfdlvEk7TMCdqCT7U+lDCYRjbtziLw0ItkC2p6Pc2mdwoYjnFYx2h7SX8bfF6+wYg+BNrSLIOUDoY1JMnroIYWOHsb64dh3dzvRaYGDkfPkIMGDB6HlvWl+jXg2GsDiNzHCybFu79mDX1TKTbZ+8ADz6029BMlQNYoHHCuE3+KuLxuE6xdxYVkt5EJIw3D7Zhimb1rrQSRpOorUMBhVw9lLakkKIEhQx565QFnc7Cq92P7VfanuIuHe1hwYwz92yJctqNAM0QYEgAARpuDVnXDyczattHsgTMAfTXy+QBKMNyZbqoJA12BA/uPLTot0efzVh+IrrRQJRwdiD8DSqQ9sHlr12P1GtJkj9ofePz/veg60VzF0ctaO8oOlFeKZr2gKKKKAoNNMYt6R3TWwOYdW+4g02y4v3rH0egksgqG7S9olwqhVU3sU4Pc4dNXcjmY9S2ObnQfHSupXGe9Y+j1Re0XA2xt5MScbg0hVXK65kZbdw3IZGKllLZZB0MCgecC9H/AHjXMXxXLiMTc8Xdye6tADRd4bSB0EaTqxhvR7h7F7FXFuYBLd27ZZntvb7q1Zs5sgtWLRtxeJ8LPcMSXjkQL5gsViHUd3ewjgAepmIGmmgJgSDHwpGH4VeS895VwwvXBDPF0sRpoJPhGg0ETA6UERheGrheLWbeEsvbw7WbvfBC/cl2INslS2UEZTqB/ugc9L0TUSLWLmZw8wATleYEwJ+Z+tJxIxQRy7WMuR5gP7p5c9eVBQOD8EHE+L3ccAPsVm4vdsBAvXLQEFT7ShwWL84Ua6xZeH+jnDrcuPiGbFI1y5ct2rutm2bjEuckkO5mM55Aecxnonx984BLYtLatWgUFxyZe6bjSAoAEScsyTmG2tWc4+9+uws/vGgnLVsKoUbAACSSYAganU0uoi2cUwlXsEHYjMR91Ly4v3rH8f5UEpRUZlxXWz/EP5UnLi+tj+P8qCVoqIK4zrY/j/KjJjfesfx/lQSVxNZG/Mcj+R8/7CkIIkVHKmLnVrIHkGPw5Ca6LZvCSXXzyp/InegkAKKai1c/WCP3B+dOVHzoPaKKKCM7Q8VOFsm4E7wzAXMVnQn1spAOmk7kgbkVIo0gHqJpVFAU2/w61+qt6iD4F2iI22inNFBww+Dt2ySiKpaJygCcu23TX613oooEuTyEn6Uzv37wkLZVh/8AYBPyK0+ooIfgHA0w9prYWEZgwQnMEhLagKekpm5amuw4DhgZFi1P7i8pjSN9Tr5nrUlRQcsLh1tqEQQo2Gp3MnU+dNeK4F7oXJde1laTlJGbUaNB2ifrT+iggbnBsQTP2plJ5AHKCCCpALbbgjnPKkngeI1/zb6kmDngEgAahwYEAxMaHqasFFAUUUUCX2pGY11ooOVpSD+ydfgeY+H9fKutFFAUVzs3lcEqQQCQY5FTBB8wa6UBUVju0eEstlu4myjDcG4oI+InSpWql6UcOrcOvtl8ShSpgyDmA3UExBNBOYHjuGvmLOIs3G6JcRj9AZqRr5Iwh8JYkmNuumuh3q4cJ45ihgLgu4nNadGKJdJdgykxkYnNBIiCYGmnUPoeisZ4NZxdm3YvJcvWFYBsz5jh2TTW4usTuJEkbcq2RJgTExrG084oFUUU1ucQtqzKzhSoDHN4RlM6gnQjQ7bUDqiqFifSUj3GXB2HxNq2QLmIGYWFJ2AYKZn3jA2iRrVn4J2isYrRGi4Jm2wyuI3gHceYoFcb7Q4fCCb90KTsoBZz8FUE/OqTjvTFhkaLdm6/xNtJ+AJJ+sVfeI4RTbu/o1LMjA6DM0rETI8huPiK+VktzecmZBO4jUmg3LgfpXs4jE2sOcPdRrphTKMBoTLCQcogyRMVfrGKR/UdW/dYH8K+fuxvF1s4e8QUV7lwhnyhruQIAqJOywX16s1d7mHFtEvs/ci40WZaLtwgwWtqg8KA7uSB0mRIfQFFV/sZxTvrCq75ryjxSRmj2SY305nXr1Ku2naJcBhWvNGYkIgIJBdgYkDUgAE/LlvQNO3/AGq+wWQVym85IRW1Gg1JAIJE5R/1U67O8dL4KziMWbVprgmZyoQScpGY81gxJ3r5/wCNY25iXN69eLsRqx5DoF2UDoKm8Zx5sSLfNURbdu2JyqFAGg6nSg3XAcZw98kWr1t2G6qwLCOeXePOn9YPZ7LYpWR7hTDsxBRrt1bbSCIIAOYHbkIrauCWLyWUXEOLl0DxMBAOpj4wIExrFA24lwhmfvbN1rVyIMRlaJy5gQRPKSDpy2hgl/iVuQbVi8AN8xtEmdpBaTHPItWaigrF7tHi7Yl+G3mPMWrlq5ynScs1WOM+lnCpmsYnA41SRDI9uyND8bv31p1Ur0rcKwt7BOcQQlxRNlwAbmca5VHNTsRsBrpEgMBxuPsG47WUdLLNojwSAeUgkTTe3dn9HblsxAVYJbU+qoG8nT51buxPY69jbn2Z2dMMp7y8QAGBysqhcw0JMb8p00rYOzPo6wOBdblq2zXl2uXGLMPMDRQfMCgb4Hg3E7Fi0LOKtMVtoO6v2QVWFEorWsrQNgSTVL7Vek7imEZrF3C2LN32Xh2Uj3rYJhvjJjmK2mqL6S0uYjucHatB7jnvA5ibeRhr+yCdCx5EiCaDBOI9psdfYm7isQx5jvXVR/0KQo+QpvZRRdRr6m4kgtJaSoIzwd5j8RX0ovYuz9iu4chDevW2Fy9kUM1xpOfTYBjoOQArB+N8DxGCbusTZaJOVxsY0lW9obecETQbfw7gGJwyKmDvWfsxkqjoCgVtZAUBnPmbmtIt4bH2Gz28Hhbja6JeayvKSEIdVY66j51kHZTt5icCQtpzcsAz3NzVY55D61s/AxJmDX0LwLiqYrD279uQlxQwDesOoMaSDI+VBRO0HpHxmBAOK4WVB0DLiQ6E8vELWh8qyDtR2ot4vENfTD/Zy2pC3A+Y8yfCu+585r6Y7QGx9nuLicvcMpVg3tAjYefSNdK+feDdk7xxnc4dWGcMA162pZbLaG46kaQpB5SSo9qgqRxonMoIJ36E9fjW6+ins61y2vEMX+kvXECWQyjLasLIXIsQs6xHIzuxqf4P6OOHYaCmGV2967Nwz1hvCPkBT/E8fl+5wto37g0JBy2Ujk1yInyE7RINA8/wTDh1uC2qMpBlCUEge0EIDDyM1nvpR7UcKuoLN69cvPbYnJhSrawQQ1xvAPhMiNqtuJ7J/ap+3XnvKf8AYQtZw4HQqhzXPi7H4Cq72i9D2DvCcOThn5R47fzVjP0NBg9/HCWyLkQkwpbNAnQExqY0mBPQVZfR1wziF+/mwMW4ENedFa1b22Lowz9IE/ASasvZnsb3+Ot2ytu9hMMSty53YRbgWSuYAmWZtQJPhIJ3rcrFhUUKiqqjQKoAUDoANBQUjhXo1S2TdvYq/fxbavdciCddAhk5dTALH6aVZeAYO/ZU27rpctqALbjNnO8hwZgbRqd6lqKAooooPHYAEkwBqSdgPOq9gMF39s4gwbz5zbZ9e7XMcmQHRTGsxzqeZJUgkiQRI3E9K54DD93bVJBCiBAjQbCPIQPlQNuBYe2luLaFTJz5tXL+0Xb2j5/+Kka5WbOUsZPibN8NAIH0n511oCq7wuz3mIa8Nf0t5S0z4UVUCDyzAmPI1PwZ8qb4LBd0XyscjMzZYGjMSzGd9STQO64YzB27q5LqJcT3XUMPoa70UHz36TOwf2F0eyzNauExI1VhqQSNDO4259JrQPQgLgwLK4IXvXKDWIJMx01B0Hkfaq+43BpeQpdRXQ7qwkUnCYNLKBLShUGwHwj8I+lAxw1hb167cIk22yWywnIwUF2UHzI1/Z86RwKz3b3Lbr+m9Zru/eqSYMnURtl2HLepPDYUIWIJhjmgxAJ3iBOvnNN8Tfs27uZ3VXKhQC0aSzaD5N/xoOfEcJdvEpm7uzpJUzcfqOir5yeekU7wWDSyuW2oVfvJ6k8zSLXErTkBbisTIEGdQYO22unx0pDcXsCZuppIOswQ5txpzzgrHUHpQPqacTwhu22QNlncxII5ggEGD5EUg8Xs6/pFMGDEmDBMGNtATQeKW9YcabggzrljQiSfEun7S9RQM+DKbbd1lyqM0qNUVpDBlO4VgSYPMfWaqOTiGHBzi4k3Auub1gCwWPnm/sUv/GLH663sW9YeqIBYeWo18xQPqKRauBgCDIP9/Kl0BRRRQNuJl+5u93PeZHyRE58pyxOm8Vz4PcutaBvAB5bZckqGOU5CzZZEaSflsHtFAUm44USTAHM0qq32pxLE9yJ8SnXSZJAhP24Jifaa11MBYMPfV1DIQynmPMSPuIrpVR7PA2bhMkI8kgElS7taUZR7qwqA+c+dW6gKKKKAomkXWgE/yJ+4a1n/AGp41ea53SMbeTmrFSxZIYg7wM0CdicxB/RC4GgG4NPPb6T+E03xnDbV0hriBmAgEzIBZW5eaqflVS7O9pWM2cTCyR3dyIUOPYYezBErOhHhJLAgXWzczKD9R0I0I+RkUDD/AALDzPdLuCd4JACgsJhtBzmmmH4bg7hdFQSpKsAzjUaHYiT4dTvvO5nvxvtDZwpRXM3HZFW2sF4e4lvORPhQMyyx6wJJANPbjIsY+4bgYC0WghTrbe62c6CWChgdJgrG9Bdk4NZGYhPW31bmGBgTp6zbdaLfBbCyAkgwCGZmGmXkxPuJPXKJ2rtgMel7PkM5GCsYMZiiPoTuMrrqJ1kbg06oIw8Aw8QbYI8MAsxjKQy5ZOmonTqepr3/AADD/ql3J56E5pI10PibbrUlRQcsLh1tqEQQomBJO5k6nU6k11oooCiiigKKKKAqmcYfvMXCwYKodR/xPzzCDpLGrnVJ4xduYfEvcvMVwvrByyBNpygHWfnyMUHa3ij3lyzMjIEzaAy1xULSBLatuY26zTftd2jvpiVw9lhbTwhrgAZ8zW790qAwIAFuydddXG0a1y72isvddrV0uhDFiqupABAW5nOVfA2sqGOh1qsWrpYD9Pmdr9m4bjvOhD2rwuMSY/QO8ydkgSIoN24YCtm0pJZhbTMzEkkwASSd23p5VePbfh4/95Y/5j5134R2sweKuG1YxFu5cHsBvERzKg+svmJFBMkTVA7ZcKKXRdABDasTIAI0kMBMxl5zI3A30CoftPww37JCiXXVRpr1GukxtQZjxbMBbc7mQuQhszdGULpI+B0051fexPFhcz2yfEsOvnacTacdVKQs82t3Ko/EMIr28lwgFSpJJPInL0Aksv1X41V+IYgi7lZ1TMT4SxLstzVlCiDlaGbxQuoIJNBYuPX1bF4l7bh7l37Qths2mZDgBCnqChiJBCMetdeO5hxDFpAA7xCDKywZLErBM+tcYExHiB5AVUbd5Gu2LaBiiYi1cQsptkMrrrqQFGUOrMTHhDaQKle0117mNuXfDaVsgzghrZyhQCGc93sieKdfDvEUGvdiCpwVgrElAWgR4zq4+TE1O1j3Zjh+GVLr2sZcfHl08H2hGdbaYlJdLaCPFbidDAJGgmdhoCiiigKKKKAooooCiiuGNdwhNtQz+yCYWerHoN9KDzH41LKG5cbKo+JJPIKBqzHYAamsg7SYn7di3zz4C6KhghAF8JM6CYMxG4M+rFyw3ZK/du97ir5Jg/6ZIcE7qLkA20jTLbCzEkzvWu1NpVxzIgYLCjYtlKoct0yCSFcIpmYVgdiJCv4ZbSPcCgkG0xIHraopYn9nMI06nproPB+GPaw5Y2LWEa4Q1xroR2WdAltFYgZVgLqZYklQWNVHgK27TJ3hORQ3fNnPiuWm8OY81ckAGYyjKdoqy4nF3+IOUt5e4X138QADMBlCnRmyyNeasDoYIe8Oy3rq2bOY21i4WdUZ31ibh2y7xl5rsNGq84XBW7ZZktojOZcqoUsQAAWIGpgAa9KZcC4WLCQugJmCIIEkgMQdSJ/81K0BUPj+1OEssUfEWu8EygdS4gwZAPh101gVKYiwtxSjgMrCCDzFQ+G7L4O0fBhrU8vCGC9CA0hR8KDM+3nFftKM9pVtrmWIVc7ksRnuORl0BMZWIHeEyTlijcMwq2VN25mY5g7ZpzEgyQQdTOsnfTUA7fRHF+z9u9ZdAiByNGChYYerqBIE/GJ61j/GODSGtNC3IWGYhSHDsDmBOV1OoKkypDQSKCU7Gm93yG3he/K2zGZ7QFq+7FQ+I1kLlDzlDESREgQy7XYIYbiWVm73EX7Ns5ioA7x+8tkKuoCyAQvQQSYMy/Y7HJhMTcuXWyLcAmDmt6NcYkEElQy52AaP9JdwZLXt0RiOJW7yZly27YTMrrn7t7rK6zEKWLiTyQnYzQXfsFdtphWJBQK7DMykZkZibZBO6AELpoMp2iBODj2GP+/a2zeuIjrP0+oqP4Jg/wDLtatXAGVikkBwFFwmCuzeEkfPqDXtzg99l9bDhgRH6AEEAHMGnqTOkfmEld41h1EtetjbdhImIkbjcfCu+Fxtu7Pd3EeInKwaMwlZjqNR1qDfheKIJP2QvAEd0YbRJBbcDRo0MeGZggz+Hw6oPCqr1yqBP0oOtFFFAUUUUDbiONFlC7AnVFAWMxZ3VEUSQNWYCSQNdTXXD3Q6Kw9VgCNjoRI20+le3bYYFWAZSIIIBBHQg7ilKI0G1Bza7uADI6Df4E6E1S+13Z/7ReBQDvIljB00KqVYaqxJGgJJAGmlXbJrQlsDYAUGdW/R61xk764y27QYgIYZ2Ylp7z11AOm8nKD8LXbf7IotW8PcZVQZTatqtv24TKu23Q+sJqcIqPxvB7d185LhoAJVysqDMGOU0HJOMnLJw2IGqiMik6qTMBthEHzIryxxpmYKcLiFkgSVXKATEk5tIGp/nSLnZu2SSLl9STLZbp8RgCWmZMAa+UbSKdcP4StlpV7pGXLldy4338Ws7c/xNBIV4qx/f417RQFU3tP2Pe8Wew6qxLtkcTbLm28SpkQbuRjsdW15VcLkwYiY0naeU+VQFviONIBOGUa6qWEhSuYahiJBZVI623jQrQV7gPYd1uzdCrZWSEAUA5gNCFmYBKGTobNpwZzSntZftNiraKFuXFORwBLqEDsqhfaJW5k3jxtVoGPxWQf5eXzeL1VGXLyBcmQxHkQrEcqjLti8zd4cJZ7zMDnyEGQNXMPmOqpp60LryFBO9ncH3OGs2+a21DHWSwHiYltSSZJJ1JJmpKoA4jFIQBbTKTP+mxIkrMxcIJEsdxMaUq7xDFwpSyrAoCSGGjkAmPFDAHMNDvGsSaCdoqBv8QxYHgsByA0yMmaEUrllzBJziCeQBI3r18ZjMilbSF5OYEMIEoABLanVjO3hoJ2iq/e4ljATlwwZfGRLAMQp8KkFtGZTpykEHLufft+MnWwsTuNZEbRnEGZ12AK+cBP0UUUBTXGY9LRthiA1xwiLIlmMkwDvCgk+QpjxnFXLbLkUtJGURMtzGhmMs6kadd5zbtLxZm4/g2hsttRlRmWAzd8rEFSVEkKCZ9jXag2Gio7h6PJa44OcyAD4dvZ97Qb9BUjQFJd4FRvHOPWsKFznNdchbdlSDduMSAAi9NdTsBXXAMbyJcYwWUHKrSqnmM0AkzodttqB5bHM7/cPKl01KRsT8/zGtLS4f6H+R/Og70UlXn49OdKoCiiigKKKbY/H27C57zrbSQuZjCgtoMzHRZOknmQOdBk3GvSGVweMsFv83396yCpYQmZla6mmkbAE7noDVw9FT3Tw2017nmyaySmY5WPmenQA8zWNdv8ACW7fEcRkdXtPcNybbBo7w5nWQYDBi2nSOtb/ANlsUL2Gtuth8MmUC3acKCtsAZCApMArEAwfLqEss8/p0pVFFAUUUUBRRRQVvHWbiXG7m7mYknu3MZSZkqSRGpGkEajTnWY9pXZ+OYWP9UrYVg3rIxZwVffxAEHTQyIEETqfFLeGWQSgfMJzHUZpObKdxueXqnXSso7Q5jxvDB8wINhQV1JXMYKMdSDuCfwFBq3DcKDlZJMAw3eP4uZU5gIXNGoBrhjMcDau3Xd2tpmACO1hGuqWXu7ZXxs0gKTmgk6CQQIXh2Ja4YwbXEtafpXCPmXkMOoP6UaHVfBoxGYmrNwbglu2lsSbmRcue4s3GH73Q7wPD0AoKzwnsatgd4+GTG4h7jMXuurZEE90qG6WPTfMd5MgCrGmPxKAgYIBFGgW6m/RQBtr+NTQSNoA+FdBQFIuJPx/HypdFBw+scjzHkf7+NRHGe0gwl+yl9Ctm8cq4gEd2t2TCXR7AIiG157ATU3sfI/j/wCPwpvjcJbuI1u6ivZYQyuAyx0YHSKBnjOL3EcqMNdca+JdtCN56jUQTymNYd8Nx3ehibdy2VbKQ4gmADIgkEa7j+lZxiu0eLGIbCcHNvE2LVtSxYrcNrxFSlu41xcwGkBixmRMCBdew+GuWsHat3LjXWSVzPbe0+UE5VZXMyBAnYwKCeppxbBpes3LV0TbdGVv3SNSOhG807rkwzaezz8x0+FBmPY3sHZXvL6Kt/x5bK30JVUVQwcjTNcJjWIBmKui47Gkx9mtjzN3SNdoE9OXvdBmnLVoKIUACSdBGrElj8SST86XQN8BddratcXI5mVkGNTG2m0U4oooCiiigKKKKCB4nw9JLB7gYnUC2LiHqLi5fGnPedIUjasa7S2jc4tYtPlGuGtMwbPbuAsAXBBBKsDqCQdWE86+giJrCvSZmbjaC2AX/wAsFWYBbMCokbSSBNBsvDTmzeNSUYqyoIClY8GvIAjpvUjVP7HXMQmBw7Lb7x7qLduM75XZ7sszMzayAV0g6aaQBU1bx2JkZsMApYAkXVMAsQWiNQBBoJaiiigKbYg3FOZAHHNJAPxRtp8jp5jn1xF4IrM3qqCT8AJNQ+P45Ya26Lf7tyGAIVy6sB4hlicw5gQR5b0ELx7ta5uDD4OxfuY1GUtbK5bVtTH+u85YImCp358jO8JxmKuFhfw9q1BA8N1riuhWcyHu19qQVIB8J5EEtuEYzB4cFEdc2huPlIZ25sxA3nlsJqfUwSPn9f6zQN8LgrdtiVtorH2lVQSN4JA1613e3zG/4/GKU0HSvEbkd/x86DxAD8eh1/GulJZZ+NCtyO/3H4UCqK8mvaAooooCiiigKKKKArDO3gY9oLYX1+8wuX96Uj7/AMK3OsM7Y4n/ANR2/wBm/g1+vck/c1BtmHwqoiouiqoUDyUAD7hXYCvaKAooooCvMo6V7RQIe0CIIBHQgEdfxry4NR9P7/vnXSk3BI/vflQeC3XrrPx5V6pkTXtAlGkV6yzSG0M8jv8AyP8AL6V0oOQXWD8vP+tdAIoZZpKtGh+R6/1oF0UUUBRRRQFFFFAlmPQn6fzNY92o7C46/wATu4q0tqO8tXFBugNFtUVSRGkm2a2OozhnCe5u3rmfN3sezDAB7r+JpOaO8yjQQqKNYoH4c+6f4fzr3OfdP8P50uigRnPun+H86M590/w/nS6KDnnPun+H869zn3T/AA/nS6KBGc+6f4fzrwufdP3fnXSig5W2I3B+786V3gpdcMZmFtikZwpKztIGk6HSg6FxSUc81b7tfvqCy4z9ZaJgjVYEi5lDerpIEkdXIGwNdHv4k21ZWQCHLMTLkGe7IAQLmG5GxoJvvP2T9350ln/ZP0qvm/i/1iaBZ29Y5IA8G2up/aOmgn3EXsQjFe+J0MaW5/1HCycnTINveoJ5XI5E/jXUGoTG4m8rsAw5ADTKC1tshAyz64kyToBHSmve4wOoNy3BDaAbwNCTl0M66UFmoqF4fcxPeILrowjXLoDC6tGWZLFTExq3QTNU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13" y="2717569"/>
            <a:ext cx="5663530" cy="1440094"/>
          </a:xfrm>
          <a:prstGeom prst="rect">
            <a:avLst/>
          </a:prstGeom>
        </p:spPr>
      </p:pic>
      <p:pic>
        <p:nvPicPr>
          <p:cNvPr id="5122" name="Picture 2" descr="http://www.nature.com/nature/journal/v426/n6968/images/426777a-f1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248598"/>
            <a:ext cx="5554097" cy="13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Anatomy: Types of Feet</a:t>
            </a:r>
            <a:endParaRPr lang="en-US" sz="4000" dirty="0"/>
          </a:p>
        </p:txBody>
      </p:sp>
      <p:pic>
        <p:nvPicPr>
          <p:cNvPr id="5124" name="Picture 4" descr="http://www.sciencepartners.info/wp-content/uploads/2012/08/birdf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62" y="1566927"/>
            <a:ext cx="4754145" cy="44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davekimble.org.au/rainforest/cassowary/fo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04" y="3939349"/>
            <a:ext cx="1618634" cy="19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401" y="4234452"/>
            <a:ext cx="2321568" cy="1671238"/>
          </a:xfrm>
          <a:prstGeom prst="rect">
            <a:avLst/>
          </a:prstGeom>
        </p:spPr>
      </p:pic>
      <p:pic>
        <p:nvPicPr>
          <p:cNvPr id="6150" name="Picture 6" descr="http://gilligalloubird.com/wp-content/uploads/2015/06/zygodactyl-bird-fo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567" y="1529582"/>
            <a:ext cx="1558000" cy="22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gilligalloubird.com/wp-content/uploads/2015/06/anisodactyl-bird-fo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8507" y="1822997"/>
            <a:ext cx="2114680" cy="15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25180" y="5963123"/>
            <a:ext cx="152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Emu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301434" y="5905690"/>
            <a:ext cx="152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Ostrich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0278869" y="2341119"/>
            <a:ext cx="1613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Woodpecker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1746" y="2099535"/>
            <a:ext cx="152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Most songbirds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238641" y="3198260"/>
            <a:ext cx="1151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Hallux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58631" y="3178610"/>
            <a:ext cx="380010" cy="1688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37550" y="3772787"/>
            <a:ext cx="2258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____________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43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Bill Types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1349216"/>
            <a:ext cx="4957763" cy="48077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Bills size and shape evolved to exploit different resources (diets)</a:t>
            </a:r>
          </a:p>
          <a:p>
            <a:endParaRPr lang="en-US" sz="2400" dirty="0" smtClean="0"/>
          </a:p>
          <a:p>
            <a:r>
              <a:rPr lang="en-US" sz="2400" dirty="0" smtClean="0"/>
              <a:t>Upper and lower mandible covered in keratinized layer of epidermis</a:t>
            </a:r>
          </a:p>
          <a:p>
            <a:endParaRPr lang="en-US" sz="2400" dirty="0" smtClean="0"/>
          </a:p>
          <a:p>
            <a:r>
              <a:rPr lang="en-US" sz="2400" b="1" dirty="0" smtClean="0"/>
              <a:t>_______</a:t>
            </a:r>
            <a:r>
              <a:rPr lang="en-US" sz="2400" dirty="0" smtClean="0"/>
              <a:t>: </a:t>
            </a:r>
            <a:r>
              <a:rPr lang="en-US" sz="2400" dirty="0" smtClean="0"/>
              <a:t>external nostrils or openings to nasal cavities and respiratory system</a:t>
            </a:r>
          </a:p>
          <a:p>
            <a:pPr lvl="1"/>
            <a:r>
              <a:rPr lang="en-US" sz="2100" dirty="0" smtClean="0"/>
              <a:t>Operculum</a:t>
            </a:r>
            <a:endParaRPr lang="en-US" sz="2100" dirty="0"/>
          </a:p>
        </p:txBody>
      </p:sp>
      <p:pic>
        <p:nvPicPr>
          <p:cNvPr id="5" name="Picture 2" descr="http://3.bp.blogspot.com/_ocC93vAmonA/SUclxO_5Z3I/AAAAAAAAApA/SKZMGam7dn8/s400/Bill+Sha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287" y="1349216"/>
            <a:ext cx="6410325" cy="48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8286" y="2648198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   All-purpose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12774" y="2671552"/>
            <a:ext cx="184067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       Seed eating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553449" y="2659875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    Nectar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033474" y="2671552"/>
            <a:ext cx="2035970" cy="44935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Crossbill (conifer seeds)</a:t>
            </a:r>
          </a:p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55987" y="4236524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Insect eating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920529" y="4233556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Fruit eating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777687" y="4227274"/>
            <a:ext cx="1195110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Dip netting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387290" y="4237152"/>
            <a:ext cx="1195110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Chiseling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79737" y="5843968"/>
            <a:ext cx="163719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Hooked (raptorial)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93139" y="5843968"/>
            <a:ext cx="141295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Scavenging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606092" y="5843968"/>
            <a:ext cx="1427382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Filter feeding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033474" y="5843968"/>
            <a:ext cx="1756588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 smtClean="0"/>
              <a:t>      Sieve feeding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41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Respiration in Birds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626" y="1219199"/>
            <a:ext cx="5786437" cy="52387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_________ </a:t>
            </a:r>
            <a:r>
              <a:rPr lang="en-US" dirty="0" smtClean="0"/>
              <a:t>breathing </a:t>
            </a:r>
          </a:p>
          <a:p>
            <a:pPr lvl="1"/>
            <a:r>
              <a:rPr lang="en-US" dirty="0" smtClean="0"/>
              <a:t>Two respiratory cycles</a:t>
            </a:r>
          </a:p>
          <a:p>
            <a:pPr lvl="1"/>
            <a:r>
              <a:rPr lang="en-US" dirty="0" smtClean="0"/>
              <a:t>No </a:t>
            </a:r>
            <a:r>
              <a:rPr lang="en-US" dirty="0" smtClean="0"/>
              <a:t>________ </a:t>
            </a:r>
            <a:r>
              <a:rPr lang="en-US" dirty="0" smtClean="0"/>
              <a:t>air left in lungs</a:t>
            </a:r>
          </a:p>
          <a:p>
            <a:pPr lvl="2"/>
            <a:r>
              <a:rPr lang="en-US" dirty="0" smtClean="0"/>
              <a:t>Lungs constantly receiving fresh air with high O</a:t>
            </a:r>
            <a:r>
              <a:rPr lang="en-US" baseline="-25000" dirty="0" smtClean="0"/>
              <a:t>2</a:t>
            </a:r>
            <a:r>
              <a:rPr lang="en-US" dirty="0" smtClean="0"/>
              <a:t> content</a:t>
            </a:r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dirty="0" smtClean="0"/>
              <a:t>Sequence of respiration in birds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Inhaled air passes through primary bronchi to posterior air sac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Exhalation moves inhaled air from posterior air sacs to lungs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Air is inhaled again. Oxygen depleted air moves from lungs to anterior air sacs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Second exhalation moves air from anterior air sacs, bronchi and trachea into the atmosphere</a:t>
            </a:r>
            <a:endParaRPr lang="en-US" sz="2000" dirty="0"/>
          </a:p>
        </p:txBody>
      </p:sp>
      <p:pic>
        <p:nvPicPr>
          <p:cNvPr id="7172" name="Picture 4" descr="https://classconnection.s3.amazonaws.com/38/flashcards/1293038/png/how_a_bird_breathes13360755346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327180"/>
            <a:ext cx="5479436" cy="256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Salt Glands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62451" cy="4937760"/>
          </a:xfrm>
        </p:spPr>
        <p:txBody>
          <a:bodyPr/>
          <a:lstStyle/>
          <a:p>
            <a:r>
              <a:rPr lang="en-US" dirty="0" smtClean="0"/>
              <a:t>Remove excess </a:t>
            </a:r>
            <a:r>
              <a:rPr lang="en-US" dirty="0" err="1" smtClean="0"/>
              <a:t>NaCl</a:t>
            </a:r>
            <a:r>
              <a:rPr lang="en-US" dirty="0" smtClean="0"/>
              <a:t> from the blood of marine birds</a:t>
            </a:r>
          </a:p>
          <a:p>
            <a:endParaRPr lang="en-US" dirty="0"/>
          </a:p>
          <a:p>
            <a:r>
              <a:rPr lang="en-US" dirty="0" smtClean="0"/>
              <a:t>____________ </a:t>
            </a:r>
            <a:r>
              <a:rPr lang="en-US" dirty="0" smtClean="0"/>
              <a:t>flow similar to kidney</a:t>
            </a:r>
          </a:p>
          <a:p>
            <a:endParaRPr lang="en-US" dirty="0" smtClean="0"/>
          </a:p>
          <a:p>
            <a:r>
              <a:rPr lang="en-US" dirty="0" err="1" smtClean="0"/>
              <a:t>NaCl</a:t>
            </a:r>
            <a:r>
              <a:rPr lang="en-US" dirty="0" smtClean="0"/>
              <a:t> is excreted from the nares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044" y="1219200"/>
            <a:ext cx="6400519" cy="4622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1" y="3796032"/>
            <a:ext cx="2805391" cy="22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4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What is a bird?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Endothermic, vertebrate</a:t>
            </a:r>
          </a:p>
          <a:p>
            <a:pPr lvl="1"/>
            <a:r>
              <a:rPr lang="en-US" dirty="0" smtClean="0"/>
              <a:t>High metabolic rate</a:t>
            </a:r>
          </a:p>
          <a:p>
            <a:pPr lvl="1"/>
            <a:r>
              <a:rPr lang="en-US" dirty="0" smtClean="0"/>
              <a:t>Four chambered heart</a:t>
            </a:r>
          </a:p>
          <a:p>
            <a:r>
              <a:rPr lang="en-US" dirty="0" smtClean="0"/>
              <a:t>Beak with </a:t>
            </a:r>
            <a:r>
              <a:rPr lang="en-US" dirty="0" smtClean="0"/>
              <a:t>______</a:t>
            </a:r>
            <a:endParaRPr lang="en-US" dirty="0" smtClean="0"/>
          </a:p>
          <a:p>
            <a:r>
              <a:rPr lang="en-US" dirty="0" smtClean="0"/>
              <a:t>Bipedal</a:t>
            </a:r>
          </a:p>
          <a:p>
            <a:pPr lvl="1"/>
            <a:r>
              <a:rPr lang="en-US" dirty="0" smtClean="0"/>
              <a:t>Arms modified as wings</a:t>
            </a:r>
          </a:p>
          <a:p>
            <a:r>
              <a:rPr lang="en-US" dirty="0" smtClean="0"/>
              <a:t>Lays egg with </a:t>
            </a:r>
            <a:r>
              <a:rPr lang="en-US" dirty="0" smtClean="0"/>
              <a:t>_________ shell</a:t>
            </a:r>
            <a:endParaRPr lang="en-US" dirty="0"/>
          </a:p>
          <a:p>
            <a:r>
              <a:rPr lang="en-US" dirty="0" smtClean="0"/>
              <a:t>Strong, light weight skeleton</a:t>
            </a:r>
          </a:p>
          <a:p>
            <a:r>
              <a:rPr lang="en-US" dirty="0" smtClean="0"/>
              <a:t>Sister to Crocodiles</a:t>
            </a:r>
          </a:p>
          <a:p>
            <a:pPr lvl="1"/>
            <a:r>
              <a:rPr lang="en-US" dirty="0" smtClean="0"/>
              <a:t>Diverged in Late Jurassic </a:t>
            </a:r>
          </a:p>
          <a:p>
            <a:pPr lvl="2"/>
            <a:r>
              <a:rPr lang="en-US" dirty="0" smtClean="0"/>
              <a:t>~ 160 </a:t>
            </a:r>
            <a:r>
              <a:rPr lang="en-US" dirty="0" err="1" smtClean="0"/>
              <a:t>mya</a:t>
            </a:r>
            <a:endParaRPr lang="en-US" dirty="0" smtClean="0"/>
          </a:p>
        </p:txBody>
      </p:sp>
      <p:pic>
        <p:nvPicPr>
          <p:cNvPr id="17410" name="Picture 2" descr="http://www.animalfactguide.com/wp-content/uploads/2013/10/ostri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82" y="1531613"/>
            <a:ext cx="1871255" cy="28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894" y="1514796"/>
            <a:ext cx="2349954" cy="1420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549" y="3062392"/>
            <a:ext cx="1785308" cy="2257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970" y="4483865"/>
            <a:ext cx="2470666" cy="1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Digestion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2913" y="1219199"/>
            <a:ext cx="6730041" cy="5143303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 smtClean="0"/>
              <a:t>Crop</a:t>
            </a:r>
            <a:r>
              <a:rPr lang="en-US" sz="2400" dirty="0" smtClean="0"/>
              <a:t>: food storage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Proventriculus</a:t>
            </a:r>
            <a:r>
              <a:rPr lang="en-US" sz="2400" dirty="0" smtClean="0"/>
              <a:t>: </a:t>
            </a:r>
            <a:r>
              <a:rPr lang="en-US" sz="2400" dirty="0" smtClean="0"/>
              <a:t>_______________, </a:t>
            </a:r>
            <a:r>
              <a:rPr lang="en-US" sz="2400" dirty="0" smtClean="0"/>
              <a:t>secretes mucus, </a:t>
            </a:r>
            <a:r>
              <a:rPr lang="en-US" sz="2400" dirty="0" err="1" smtClean="0"/>
              <a:t>HCl</a:t>
            </a:r>
            <a:r>
              <a:rPr lang="en-US" sz="2400" dirty="0" smtClean="0"/>
              <a:t>, and pepsinogen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Gizzard</a:t>
            </a:r>
            <a:r>
              <a:rPr lang="en-US" sz="2400" dirty="0" smtClean="0"/>
              <a:t>: mechanical breakdown of food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Small intestine</a:t>
            </a:r>
            <a:r>
              <a:rPr lang="en-US" sz="2400" dirty="0" smtClean="0"/>
              <a:t>: three sections (duodenum, jejunum and ileum). Nutrient absorption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Large intestine</a:t>
            </a:r>
            <a:r>
              <a:rPr lang="en-US" sz="2400" dirty="0" smtClean="0"/>
              <a:t>: short, water absorption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Caeca</a:t>
            </a:r>
            <a:r>
              <a:rPr lang="en-US" sz="2400" dirty="0" smtClean="0"/>
              <a:t>: site of fermentation in some birds</a:t>
            </a:r>
          </a:p>
          <a:p>
            <a:pPr>
              <a:spcAft>
                <a:spcPts val="1000"/>
              </a:spcAft>
            </a:pPr>
            <a:r>
              <a:rPr lang="en-US" sz="2400" b="1" dirty="0" smtClean="0"/>
              <a:t>_______</a:t>
            </a:r>
            <a:r>
              <a:rPr lang="en-US" sz="2400" dirty="0" smtClean="0"/>
              <a:t>: </a:t>
            </a:r>
            <a:r>
              <a:rPr lang="en-US" sz="2400" dirty="0" smtClean="0"/>
              <a:t>common opening for digestive, urinary and reproductive systems</a:t>
            </a:r>
            <a:endParaRPr lang="en-US" sz="2400" dirty="0"/>
          </a:p>
        </p:txBody>
      </p:sp>
      <p:pic>
        <p:nvPicPr>
          <p:cNvPr id="8194" name="Picture 2" descr="https://figures.boundless.com/19503/large/figure-34-01-06.j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1219200"/>
            <a:ext cx="3658229" cy="51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3637" y="2914651"/>
            <a:ext cx="178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Liver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7957" y="3416657"/>
            <a:ext cx="178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Pancreas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7937" y="5836742"/>
            <a:ext cx="178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Caeca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37648" y="1945780"/>
            <a:ext cx="13924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437648" y="2493468"/>
            <a:ext cx="13924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Crop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406062" y="2939000"/>
            <a:ext cx="178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Proventriculus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406062" y="3333573"/>
            <a:ext cx="1785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Gizzard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406062" y="4213268"/>
            <a:ext cx="17859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Small</a:t>
            </a:r>
          </a:p>
          <a:p>
            <a:r>
              <a:rPr lang="en-US" dirty="0" smtClean="0"/>
              <a:t>Intestine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437648" y="5190411"/>
            <a:ext cx="13924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Large</a:t>
            </a:r>
          </a:p>
          <a:p>
            <a:r>
              <a:rPr lang="en-US" dirty="0" smtClean="0"/>
              <a:t>Intestine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437648" y="5993171"/>
            <a:ext cx="1592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Cloaca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Thermoregulation in Birds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1221021"/>
            <a:ext cx="5388864" cy="49377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Response to heat stress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 smtClean="0"/>
              <a:t>Hyperthermia </a:t>
            </a:r>
            <a:r>
              <a:rPr lang="en-US" sz="2400" dirty="0"/>
              <a:t>(elevated body temp)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 smtClean="0"/>
              <a:t>_______</a:t>
            </a:r>
            <a:endParaRPr lang="en-US" sz="2400" dirty="0" smtClean="0"/>
          </a:p>
          <a:p>
            <a:pPr marL="560070" lvl="2" indent="-227013">
              <a:lnSpc>
                <a:spcPct val="90000"/>
              </a:lnSpc>
            </a:pPr>
            <a:r>
              <a:rPr lang="en-US" dirty="0" smtClean="0"/>
              <a:t>Terns and gulls</a:t>
            </a:r>
            <a:endParaRPr lang="en-US" dirty="0"/>
          </a:p>
          <a:p>
            <a:pPr marL="285750" lvl="1" indent="-227013">
              <a:lnSpc>
                <a:spcPct val="90000"/>
              </a:lnSpc>
            </a:pPr>
            <a:r>
              <a:rPr lang="en-US" sz="2400" dirty="0"/>
              <a:t>Change rate of venous blood returning from skin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/>
              <a:t>Cutaneous water </a:t>
            </a:r>
            <a:r>
              <a:rPr lang="en-US" sz="2400" dirty="0" smtClean="0"/>
              <a:t>loss</a:t>
            </a:r>
          </a:p>
          <a:p>
            <a:pPr marL="560070" lvl="2" indent="-227013">
              <a:lnSpc>
                <a:spcPct val="90000"/>
              </a:lnSpc>
            </a:pPr>
            <a:r>
              <a:rPr lang="en-US" dirty="0" smtClean="0"/>
              <a:t>Directly </a:t>
            </a:r>
            <a:r>
              <a:rPr lang="en-US" dirty="0"/>
              <a:t>through skin</a:t>
            </a:r>
          </a:p>
          <a:p>
            <a:pPr marL="285750" lvl="1" indent="-227013">
              <a:lnSpc>
                <a:spcPct val="90000"/>
              </a:lnSpc>
            </a:pPr>
            <a:r>
              <a:rPr lang="en-US" sz="2400" dirty="0" smtClean="0"/>
              <a:t>_________ </a:t>
            </a:r>
            <a:r>
              <a:rPr lang="en-US" sz="2400" dirty="0"/>
              <a:t>cooling </a:t>
            </a:r>
          </a:p>
          <a:p>
            <a:pPr marL="560070" lvl="2" indent="-227013">
              <a:lnSpc>
                <a:spcPct val="90000"/>
              </a:lnSpc>
            </a:pPr>
            <a:r>
              <a:rPr lang="en-US" dirty="0"/>
              <a:t>Storks and vultures poo on </a:t>
            </a:r>
            <a:r>
              <a:rPr lang="en-US" dirty="0" smtClean="0"/>
              <a:t>legs</a:t>
            </a:r>
            <a:endParaRPr lang="en-US" sz="2800" dirty="0"/>
          </a:p>
          <a:p>
            <a:pPr marL="285750" lvl="1" indent="-227013">
              <a:lnSpc>
                <a:spcPct val="90000"/>
              </a:lnSpc>
            </a:pPr>
            <a:r>
              <a:rPr lang="en-US" sz="2400" dirty="0" smtClean="0"/>
              <a:t>Reduced </a:t>
            </a:r>
            <a:r>
              <a:rPr lang="en-US" sz="2400" dirty="0"/>
              <a:t>activity during </a:t>
            </a:r>
            <a:r>
              <a:rPr lang="en-US" sz="2400" dirty="0" smtClean="0"/>
              <a:t>day</a:t>
            </a:r>
            <a:endParaRPr lang="en-US" sz="2400" dirty="0"/>
          </a:p>
        </p:txBody>
      </p:sp>
      <p:pic>
        <p:nvPicPr>
          <p:cNvPr id="18436" name="Picture 4" descr="http://farm4.static.flickr.com/3240/2300869443_a4eeaee0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621" y="3922382"/>
            <a:ext cx="2760984" cy="223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346" y="1529642"/>
            <a:ext cx="3406259" cy="224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398" y="4083503"/>
            <a:ext cx="3430978" cy="20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Thermoregulation in Birds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94360" lvl="2" indent="0">
              <a:lnSpc>
                <a:spcPct val="90000"/>
              </a:lnSpc>
              <a:buNone/>
            </a:pP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18434" name="Picture 2" descr="http://people.eku.edu/ritchisong/Gull_bloodflowl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5" y="3257841"/>
            <a:ext cx="2290822" cy="28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Response to cold stress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 smtClean="0"/>
              <a:t>Fluff feathers for added insulation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 smtClean="0"/>
              <a:t>Shivering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 smtClean="0"/>
              <a:t>Increase metabolic rate</a:t>
            </a:r>
            <a:endParaRPr lang="en-US" sz="2000" dirty="0" smtClean="0"/>
          </a:p>
          <a:p>
            <a:pPr marL="225425" lvl="1" indent="-225425">
              <a:lnSpc>
                <a:spcPct val="90000"/>
              </a:lnSpc>
            </a:pPr>
            <a:r>
              <a:rPr lang="en-US" sz="2400" dirty="0" smtClean="0"/>
              <a:t>Huddling</a:t>
            </a:r>
          </a:p>
          <a:p>
            <a:pPr marL="499745" lvl="2" indent="-225425">
              <a:lnSpc>
                <a:spcPct val="90000"/>
              </a:lnSpc>
            </a:pPr>
            <a:r>
              <a:rPr lang="en-US" dirty="0" smtClean="0"/>
              <a:t>Penguins and nuthatches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 smtClean="0"/>
              <a:t>________ </a:t>
            </a:r>
            <a:r>
              <a:rPr lang="en-US" sz="2400" dirty="0" smtClean="0"/>
              <a:t>(facultative hypothermia)</a:t>
            </a:r>
          </a:p>
          <a:p>
            <a:pPr marL="499745" lvl="2" indent="-225425">
              <a:lnSpc>
                <a:spcPct val="90000"/>
              </a:lnSpc>
            </a:pPr>
            <a:r>
              <a:rPr lang="en-US" dirty="0" smtClean="0"/>
              <a:t>Hummingbirds</a:t>
            </a:r>
          </a:p>
          <a:p>
            <a:pPr marL="225425" lvl="1" indent="-225425">
              <a:lnSpc>
                <a:spcPct val="90000"/>
              </a:lnSpc>
            </a:pPr>
            <a:r>
              <a:rPr lang="en-US" sz="2400" dirty="0"/>
              <a:t>Manipulate blood </a:t>
            </a:r>
            <a:r>
              <a:rPr lang="en-US" sz="2400" dirty="0" smtClean="0"/>
              <a:t>circulation </a:t>
            </a:r>
            <a:r>
              <a:rPr lang="en-US" sz="2400" dirty="0"/>
              <a:t>to </a:t>
            </a:r>
            <a:r>
              <a:rPr lang="en-US" sz="2400" dirty="0" smtClean="0"/>
              <a:t>feet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19458" name="Picture 2" descr="http://www.arcticphoto.co.uk/Pix/OP/02/DR.0246-00_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595" y="1333917"/>
            <a:ext cx="2540892" cy="169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591" y="3683613"/>
            <a:ext cx="1938716" cy="2252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590" y="1333917"/>
            <a:ext cx="1936734" cy="21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1463" y="1300162"/>
            <a:ext cx="5100637" cy="48567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Resource partitioning</a:t>
            </a:r>
            <a:r>
              <a:rPr lang="en-US" dirty="0" smtClean="0"/>
              <a:t>: the division of an </a:t>
            </a:r>
            <a:r>
              <a:rPr lang="en-US" dirty="0" smtClean="0"/>
              <a:t>____________ </a:t>
            </a:r>
            <a:r>
              <a:rPr lang="en-US" dirty="0" smtClean="0"/>
              <a:t>to reduce interspecific competition</a:t>
            </a:r>
          </a:p>
          <a:p>
            <a:r>
              <a:rPr lang="en-US" sz="2400" dirty="0" smtClean="0"/>
              <a:t>Coexistence</a:t>
            </a:r>
            <a:endParaRPr lang="en-US" sz="2400" dirty="0"/>
          </a:p>
        </p:txBody>
      </p:sp>
      <p:pic>
        <p:nvPicPr>
          <p:cNvPr id="7170" name="Picture 2" descr="http://biology-forums.com/gallery/33_02_08_11_12_34_03_1409193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06" y="1352748"/>
            <a:ext cx="6001307" cy="47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Resource Partitioning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61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Resource Partitioning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285876"/>
            <a:ext cx="9048750" cy="49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Migration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3138" y="1258587"/>
            <a:ext cx="5592643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More than half of North American birds (650 species) are migratory</a:t>
            </a:r>
          </a:p>
          <a:p>
            <a:endParaRPr lang="en-US" sz="1400" dirty="0" smtClean="0"/>
          </a:p>
          <a:p>
            <a:r>
              <a:rPr lang="en-US" dirty="0" smtClean="0"/>
              <a:t>Move from areas with </a:t>
            </a:r>
            <a:r>
              <a:rPr lang="en-US" dirty="0" smtClean="0"/>
              <a:t>_</a:t>
            </a:r>
            <a:r>
              <a:rPr lang="en-US" dirty="0" smtClean="0"/>
              <a:t>____________</a:t>
            </a:r>
            <a:r>
              <a:rPr lang="en-US" u="sng" dirty="0" smtClean="0"/>
              <a:t> </a:t>
            </a:r>
            <a:r>
              <a:rPr lang="en-US" dirty="0" smtClean="0"/>
              <a:t>resources </a:t>
            </a:r>
            <a:r>
              <a:rPr lang="en-US" dirty="0" smtClean="0"/>
              <a:t>to areas with more resources</a:t>
            </a:r>
          </a:p>
          <a:p>
            <a:pPr lvl="1"/>
            <a:r>
              <a:rPr lang="en-US" dirty="0" smtClean="0"/>
              <a:t>Food and nesting locations</a:t>
            </a:r>
          </a:p>
          <a:p>
            <a:endParaRPr lang="en-US" sz="1400" dirty="0"/>
          </a:p>
          <a:p>
            <a:r>
              <a:rPr lang="en-US" dirty="0" smtClean="0"/>
              <a:t>Timing initiated by changes in </a:t>
            </a:r>
            <a:r>
              <a:rPr lang="en-US" dirty="0" smtClean="0"/>
              <a:t>________</a:t>
            </a:r>
            <a:endParaRPr lang="en-US" dirty="0" smtClean="0"/>
          </a:p>
          <a:p>
            <a:endParaRPr lang="en-US" sz="1400" dirty="0"/>
          </a:p>
          <a:p>
            <a:r>
              <a:rPr lang="en-US" dirty="0" smtClean="0"/>
              <a:t>Long distance migrants directed by earths magnetic field, visual cues, stars </a:t>
            </a:r>
          </a:p>
          <a:p>
            <a:endParaRPr lang="en-US" sz="1400" dirty="0" smtClean="0"/>
          </a:p>
          <a:p>
            <a:r>
              <a:rPr lang="en-US" dirty="0" smtClean="0"/>
              <a:t>Resting areas</a:t>
            </a:r>
          </a:p>
          <a:p>
            <a:pPr lvl="1"/>
            <a:r>
              <a:rPr lang="en-US" dirty="0" smtClean="0"/>
              <a:t>Provide food to fuel migration</a:t>
            </a:r>
            <a:endParaRPr lang="en-US" dirty="0"/>
          </a:p>
        </p:txBody>
      </p:sp>
      <p:pic>
        <p:nvPicPr>
          <p:cNvPr id="13316" name="Picture 4" descr="https://files.allaboutbirds.net/wp-content/uploads/2007/01/geese-v-720x4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39" y="1258587"/>
            <a:ext cx="3704980" cy="208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thumbs.media.smithsonianmag.com/filer/Phenom-Home-bird-flight-631.jpg__800x600_q85_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3535681"/>
            <a:ext cx="5580396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Migration Cycle</a:t>
            </a:r>
            <a:endParaRPr lang="en-US" sz="4000" dirty="0"/>
          </a:p>
        </p:txBody>
      </p:sp>
      <p:pic>
        <p:nvPicPr>
          <p:cNvPr id="4098" name="Picture 2" descr="http://www.nature.com/nclimate/journal/v3/n2/images/nclimate1810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42" y="1527809"/>
            <a:ext cx="901065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Types of Migrants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7360693" cy="5095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__________: </a:t>
            </a:r>
            <a:r>
              <a:rPr lang="en-US" dirty="0" smtClean="0"/>
              <a:t>stay in same location year round</a:t>
            </a:r>
          </a:p>
          <a:p>
            <a:pPr lvl="1"/>
            <a:r>
              <a:rPr lang="en-US" dirty="0" smtClean="0"/>
              <a:t>Adequate resources to survive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Short distance migrants</a:t>
            </a:r>
          </a:p>
          <a:p>
            <a:pPr lvl="1"/>
            <a:r>
              <a:rPr lang="en-US" dirty="0" smtClean="0"/>
              <a:t>Higher elevations to lower elevations in winter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 smtClean="0"/>
              <a:t>Long distance migrants</a:t>
            </a:r>
          </a:p>
          <a:p>
            <a:pPr lvl="1"/>
            <a:r>
              <a:rPr lang="en-US" dirty="0" smtClean="0"/>
              <a:t>Typically move from breeding ranges in Northern U.S. and Canada to wintering grounds in Central and South America</a:t>
            </a:r>
          </a:p>
          <a:p>
            <a:pPr lvl="2"/>
            <a:r>
              <a:rPr lang="en-US" dirty="0" smtClean="0"/>
              <a:t>Four main flyways</a:t>
            </a:r>
          </a:p>
          <a:p>
            <a:pPr lvl="1"/>
            <a:r>
              <a:rPr lang="en-US" dirty="0" smtClean="0"/>
              <a:t>Longer days and </a:t>
            </a:r>
            <a:r>
              <a:rPr lang="en-US" dirty="0" smtClean="0"/>
              <a:t>____________ </a:t>
            </a:r>
            <a:r>
              <a:rPr lang="en-US" dirty="0" smtClean="0"/>
              <a:t>in northern latitudes during summer </a:t>
            </a:r>
          </a:p>
          <a:p>
            <a:pPr lvl="2"/>
            <a:r>
              <a:rPr lang="en-US" dirty="0" smtClean="0"/>
              <a:t>Larger clutch sizes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2" name="Picture 4" descr="http://www.lakeregionaudubon.org/articles/images/American-Flywa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3" y="1230523"/>
            <a:ext cx="3998794" cy="50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8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Flocking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10972800" cy="50936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 smtClean="0"/>
              <a:t>Flock:</a:t>
            </a:r>
            <a:r>
              <a:rPr lang="en-US" sz="3000" dirty="0" smtClean="0"/>
              <a:t> congregation of birds usually in flight or foraging</a:t>
            </a:r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b="1" dirty="0" smtClean="0"/>
              <a:t>Advantages</a:t>
            </a:r>
          </a:p>
          <a:p>
            <a:r>
              <a:rPr lang="en-US" sz="2200" dirty="0" smtClean="0"/>
              <a:t>Foraging – finding food</a:t>
            </a:r>
          </a:p>
          <a:p>
            <a:r>
              <a:rPr lang="en-US" sz="2200" dirty="0" smtClean="0"/>
              <a:t>_________ </a:t>
            </a:r>
            <a:r>
              <a:rPr lang="en-US" sz="2200" dirty="0" smtClean="0"/>
              <a:t>– predator detection,  mobbing</a:t>
            </a:r>
          </a:p>
          <a:p>
            <a:r>
              <a:rPr lang="en-US" sz="2200" dirty="0" smtClean="0"/>
              <a:t>Mating – increased selection of mates</a:t>
            </a:r>
          </a:p>
          <a:p>
            <a:r>
              <a:rPr lang="en-US" sz="2200" dirty="0" smtClean="0"/>
              <a:t>Chick rearing – protection from predators</a:t>
            </a:r>
          </a:p>
          <a:p>
            <a:r>
              <a:rPr lang="en-US" sz="2200" dirty="0" smtClean="0"/>
              <a:t>Aerodynamics – less air resistance</a:t>
            </a:r>
          </a:p>
          <a:p>
            <a:r>
              <a:rPr lang="en-US" sz="2200" dirty="0" smtClean="0"/>
              <a:t>Warmth – share body heat</a:t>
            </a:r>
            <a:endParaRPr lang="en-US" sz="2200" dirty="0"/>
          </a:p>
          <a:p>
            <a:pPr marL="0" indent="0">
              <a:buNone/>
            </a:pPr>
            <a:endParaRPr lang="en-US" sz="1700" b="1" dirty="0" smtClean="0"/>
          </a:p>
          <a:p>
            <a:pPr marL="0" indent="0">
              <a:buNone/>
            </a:pPr>
            <a:r>
              <a:rPr lang="en-US" b="1" dirty="0" smtClean="0"/>
              <a:t>Disadvantages</a:t>
            </a:r>
          </a:p>
          <a:p>
            <a:r>
              <a:rPr lang="en-US" sz="2200" dirty="0" smtClean="0"/>
              <a:t>________ </a:t>
            </a:r>
            <a:r>
              <a:rPr lang="en-US" sz="2200" dirty="0" smtClean="0"/>
              <a:t>– attract predators</a:t>
            </a:r>
          </a:p>
          <a:p>
            <a:r>
              <a:rPr lang="en-US" sz="2200" dirty="0" smtClean="0"/>
              <a:t>Competition – competition for food and mates</a:t>
            </a:r>
          </a:p>
          <a:p>
            <a:r>
              <a:rPr lang="en-US" sz="2200" dirty="0" smtClean="0"/>
              <a:t>Disease – higher densities = greater disease transmission</a:t>
            </a:r>
            <a:endParaRPr lang="en-US" sz="2200" dirty="0"/>
          </a:p>
        </p:txBody>
      </p:sp>
      <p:pic>
        <p:nvPicPr>
          <p:cNvPr id="9220" name="Picture 4" descr="http://i.huffpost.com/gen/1565921/images/o-BIRD-V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08" y="4155656"/>
            <a:ext cx="3873580" cy="193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Attracting a Mate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5637" y="1219200"/>
            <a:ext cx="5227452" cy="4937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Unique behaviors are the result of sexual selection</a:t>
            </a:r>
          </a:p>
          <a:p>
            <a:r>
              <a:rPr lang="en-US" sz="2200" b="1" dirty="0" smtClean="0"/>
              <a:t>Song</a:t>
            </a:r>
            <a:r>
              <a:rPr lang="en-US" sz="2200" dirty="0" smtClean="0"/>
              <a:t>: song performance depicts male quality. Territorial defense</a:t>
            </a:r>
          </a:p>
          <a:p>
            <a:pPr lvl="1"/>
            <a:r>
              <a:rPr lang="en-US" sz="2100" dirty="0" smtClean="0"/>
              <a:t>Most songbirds</a:t>
            </a:r>
          </a:p>
          <a:p>
            <a:endParaRPr lang="en-US" sz="1500" dirty="0" smtClean="0"/>
          </a:p>
          <a:p>
            <a:r>
              <a:rPr lang="en-US" sz="2200" b="1" dirty="0" smtClean="0"/>
              <a:t>Displays</a:t>
            </a:r>
            <a:r>
              <a:rPr lang="en-US" sz="2200" dirty="0" smtClean="0"/>
              <a:t>: male performance and ornamentation demonstrate male quality</a:t>
            </a:r>
          </a:p>
          <a:p>
            <a:pPr lvl="1"/>
            <a:r>
              <a:rPr lang="en-US" sz="2100" dirty="0" smtClean="0"/>
              <a:t>Good-genes hypothesis</a:t>
            </a:r>
          </a:p>
          <a:p>
            <a:pPr lvl="1"/>
            <a:r>
              <a:rPr lang="en-US" sz="2100" dirty="0" smtClean="0"/>
              <a:t>Birds of paradise</a:t>
            </a:r>
          </a:p>
          <a:p>
            <a:endParaRPr lang="en-US" sz="1400" dirty="0" smtClean="0"/>
          </a:p>
          <a:p>
            <a:r>
              <a:rPr lang="en-US" sz="2200" b="1" dirty="0" smtClean="0"/>
              <a:t>_____</a:t>
            </a:r>
            <a:r>
              <a:rPr lang="en-US" sz="2200" dirty="0" smtClean="0"/>
              <a:t>: </a:t>
            </a:r>
            <a:r>
              <a:rPr lang="en-US" sz="2200" dirty="0" smtClean="0"/>
              <a:t>communal display area where males perform for females</a:t>
            </a:r>
          </a:p>
          <a:p>
            <a:pPr lvl="1"/>
            <a:r>
              <a:rPr lang="en-US" sz="2100" dirty="0" smtClean="0"/>
              <a:t>Grouse</a:t>
            </a:r>
          </a:p>
          <a:p>
            <a:endParaRPr lang="en-US" sz="1400" dirty="0" smtClean="0"/>
          </a:p>
          <a:p>
            <a:r>
              <a:rPr lang="en-US" sz="2200" b="1" dirty="0" smtClean="0"/>
              <a:t>Constructing a nest</a:t>
            </a:r>
            <a:r>
              <a:rPr lang="en-US" sz="2200" dirty="0" smtClean="0"/>
              <a:t>: nest quality related to male quality</a:t>
            </a:r>
          </a:p>
          <a:p>
            <a:pPr lvl="1"/>
            <a:r>
              <a:rPr lang="en-US" sz="2100" dirty="0" smtClean="0"/>
              <a:t>Bower birds</a:t>
            </a:r>
            <a:endParaRPr lang="en-US" sz="2100" dirty="0"/>
          </a:p>
        </p:txBody>
      </p:sp>
      <p:pic>
        <p:nvPicPr>
          <p:cNvPr id="15362" name="Picture 2" descr="https://oleaeuropea.files.wordpress.com/2011/01/sage_grouse_l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33" y="4325207"/>
            <a:ext cx="2654545" cy="19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vrf.wpengine.netdna-cdn.com/wp-content/uploads/2014/01/bowerbird-5-vog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348" y="4270152"/>
            <a:ext cx="2720052" cy="20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6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9517" y="6058255"/>
            <a:ext cx="1292966" cy="478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Evolution of Birds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199"/>
            <a:ext cx="5340825" cy="51816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Evolved from theropod dinosaurs</a:t>
            </a:r>
          </a:p>
          <a:p>
            <a:r>
              <a:rPr lang="en-US" sz="2400" dirty="0" smtClean="0"/>
              <a:t>Early feathers used for insulation, camouflage, attraction </a:t>
            </a:r>
          </a:p>
          <a:p>
            <a:pPr lvl="1"/>
            <a:r>
              <a:rPr lang="en-US" sz="2200" dirty="0" smtClean="0"/>
              <a:t>Arms too short</a:t>
            </a:r>
          </a:p>
          <a:p>
            <a:pPr lvl="1"/>
            <a:r>
              <a:rPr lang="en-US" sz="2200" dirty="0" smtClean="0"/>
              <a:t>Bodies too heavy</a:t>
            </a:r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dirty="0" smtClean="0"/>
              <a:t>Key adaptations for flight</a:t>
            </a:r>
          </a:p>
          <a:p>
            <a:pPr lvl="1"/>
            <a:r>
              <a:rPr lang="en-US" sz="2200" dirty="0" smtClean="0"/>
              <a:t>Reduction an fusion of </a:t>
            </a:r>
            <a:r>
              <a:rPr lang="en-US" sz="2200" dirty="0" smtClean="0"/>
              <a:t>_____</a:t>
            </a:r>
            <a:endParaRPr lang="en-US" sz="2200" dirty="0" smtClean="0"/>
          </a:p>
          <a:p>
            <a:pPr lvl="1"/>
            <a:r>
              <a:rPr lang="en-US" sz="2200" dirty="0" smtClean="0"/>
              <a:t>Hollow bones</a:t>
            </a:r>
          </a:p>
          <a:p>
            <a:pPr lvl="1"/>
            <a:r>
              <a:rPr lang="en-US" sz="2200" dirty="0" smtClean="0"/>
              <a:t>Fusion of </a:t>
            </a:r>
            <a:r>
              <a:rPr lang="en-US" sz="2200" dirty="0" smtClean="0"/>
              <a:t>_______ </a:t>
            </a:r>
            <a:r>
              <a:rPr lang="en-US" sz="2200" dirty="0" smtClean="0"/>
              <a:t>(furcula)</a:t>
            </a:r>
          </a:p>
          <a:p>
            <a:pPr lvl="1"/>
            <a:r>
              <a:rPr lang="en-US" sz="2200" dirty="0" smtClean="0"/>
              <a:t>Feather development</a:t>
            </a:r>
          </a:p>
          <a:p>
            <a:pPr lvl="2"/>
            <a:r>
              <a:rPr lang="en-US" sz="1900" dirty="0" smtClean="0"/>
              <a:t>Closed with barbules and hooks</a:t>
            </a:r>
          </a:p>
          <a:p>
            <a:pPr lvl="2"/>
            <a:r>
              <a:rPr lang="en-US" sz="1900" dirty="0" smtClean="0"/>
              <a:t>__________ </a:t>
            </a:r>
            <a:r>
              <a:rPr lang="en-US" sz="1900" dirty="0" smtClean="0"/>
              <a:t>feathers (flight)</a:t>
            </a:r>
          </a:p>
          <a:p>
            <a:pPr lvl="1"/>
            <a:r>
              <a:rPr lang="en-US" sz="2200" dirty="0" smtClean="0"/>
              <a:t>Loss of teeth</a:t>
            </a:r>
          </a:p>
          <a:p>
            <a:pPr lvl="1"/>
            <a:r>
              <a:rPr lang="en-US" sz="2200" dirty="0" smtClean="0"/>
              <a:t>Reduction of bony tail (</a:t>
            </a:r>
            <a:r>
              <a:rPr lang="en-US" sz="2200" dirty="0" err="1" smtClean="0"/>
              <a:t>pygostyle</a:t>
            </a:r>
            <a:r>
              <a:rPr lang="en-US" sz="2100" dirty="0"/>
              <a:t>)</a:t>
            </a:r>
            <a:endParaRPr lang="en-US" sz="2100" dirty="0" smtClean="0"/>
          </a:p>
          <a:p>
            <a:endParaRPr lang="en-US" sz="15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76" y="272030"/>
            <a:ext cx="5669961" cy="6316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3941" y="1015526"/>
            <a:ext cx="1292966" cy="478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Breeding Systems in Birds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1463" y="1219199"/>
            <a:ext cx="11715750" cy="5095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/>
              <a:t>Monogamy</a:t>
            </a:r>
            <a:r>
              <a:rPr lang="en-US" sz="2400" dirty="0" smtClean="0"/>
              <a:t>: neither sex has opportunity to monopolize additional mating partners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Most common mating system in birds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Shared parental care maximizes reproductive success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400" b="1" dirty="0" smtClean="0"/>
              <a:t>__________</a:t>
            </a:r>
            <a:r>
              <a:rPr lang="en-US" sz="2400" dirty="0" smtClean="0"/>
              <a:t>: </a:t>
            </a:r>
            <a:r>
              <a:rPr lang="en-US" sz="2400" dirty="0" smtClean="0"/>
              <a:t>multiple mating partners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3% of birds species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400" b="1" dirty="0" smtClean="0"/>
              <a:t>Polygyny</a:t>
            </a:r>
            <a:r>
              <a:rPr lang="en-US" sz="2400" dirty="0" smtClean="0"/>
              <a:t>: Males control or have access to two or more females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2% of bird species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400" b="1" dirty="0" smtClean="0"/>
              <a:t>___________</a:t>
            </a:r>
            <a:r>
              <a:rPr lang="en-US" sz="2400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 smtClean="0"/>
              <a:t>females gain access to multiple males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&lt;1% of bird species</a:t>
            </a:r>
          </a:p>
          <a:p>
            <a:pPr lvl="1"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400" b="1" dirty="0" err="1" smtClean="0"/>
              <a:t>Polygynandry</a:t>
            </a:r>
            <a:r>
              <a:rPr lang="en-US" sz="2400" dirty="0" smtClean="0"/>
              <a:t>: several females and several males form a communal breeding unit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Male parental effort related to confidence of paternity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Songs</a:t>
            </a:r>
            <a:r>
              <a:rPr lang="en-US" sz="4000" dirty="0"/>
              <a:t> </a:t>
            </a:r>
            <a:r>
              <a:rPr lang="en-US" sz="4000" dirty="0" smtClean="0"/>
              <a:t>and Calls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9433" y="1219200"/>
            <a:ext cx="5889401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Produced by the </a:t>
            </a:r>
            <a:r>
              <a:rPr lang="en-US" sz="2400" dirty="0" smtClean="0"/>
              <a:t>______</a:t>
            </a:r>
            <a:endParaRPr lang="en-US" sz="2400" dirty="0" smtClean="0"/>
          </a:p>
          <a:p>
            <a:endParaRPr lang="en-US" sz="1100" b="1" dirty="0" smtClean="0"/>
          </a:p>
          <a:p>
            <a:r>
              <a:rPr lang="en-US" sz="2400" b="1" dirty="0" smtClean="0"/>
              <a:t>Calls</a:t>
            </a:r>
            <a:r>
              <a:rPr lang="en-US" sz="2400" dirty="0" smtClean="0"/>
              <a:t>: short, simple vocalizations given by either sex</a:t>
            </a:r>
          </a:p>
          <a:p>
            <a:pPr lvl="1"/>
            <a:r>
              <a:rPr lang="en-US" sz="2100" dirty="0" smtClean="0"/>
              <a:t>Distress, flight, warning, feeding, nesting</a:t>
            </a:r>
          </a:p>
          <a:p>
            <a:pPr lvl="1"/>
            <a:r>
              <a:rPr lang="en-US" sz="2100" dirty="0" smtClean="0"/>
              <a:t>Found in most birds</a:t>
            </a:r>
          </a:p>
          <a:p>
            <a:endParaRPr lang="en-US" sz="1300" b="1" dirty="0" smtClean="0"/>
          </a:p>
          <a:p>
            <a:r>
              <a:rPr lang="en-US" sz="2400" b="1" dirty="0" smtClean="0"/>
              <a:t>Songs</a:t>
            </a:r>
            <a:r>
              <a:rPr lang="en-US" sz="2400" dirty="0" smtClean="0"/>
              <a:t>: longer and </a:t>
            </a:r>
            <a:r>
              <a:rPr lang="en-US" sz="2400" dirty="0" smtClean="0"/>
              <a:t>__________ </a:t>
            </a:r>
            <a:r>
              <a:rPr lang="en-US" sz="2400" dirty="0" smtClean="0"/>
              <a:t>than calls. Used in territorial male birds</a:t>
            </a:r>
          </a:p>
          <a:p>
            <a:pPr lvl="1"/>
            <a:r>
              <a:rPr lang="en-US" sz="2200" dirty="0" smtClean="0"/>
              <a:t>Found in only three orders or birds</a:t>
            </a:r>
            <a:endParaRPr lang="en-US" sz="2200" dirty="0"/>
          </a:p>
          <a:p>
            <a:pPr lvl="2"/>
            <a:r>
              <a:rPr lang="en-US" dirty="0" err="1" smtClean="0"/>
              <a:t>Caprimulgiformes</a:t>
            </a:r>
            <a:r>
              <a:rPr lang="en-US" dirty="0" smtClean="0"/>
              <a:t> (hummingbirds)</a:t>
            </a:r>
          </a:p>
          <a:p>
            <a:pPr lvl="2"/>
            <a:r>
              <a:rPr lang="en-US" dirty="0" smtClean="0"/>
              <a:t>Passeriformes (song birds)</a:t>
            </a:r>
          </a:p>
          <a:p>
            <a:pPr lvl="2"/>
            <a:r>
              <a:rPr lang="en-US" dirty="0" err="1" smtClean="0"/>
              <a:t>Psittaciformes</a:t>
            </a:r>
            <a:r>
              <a:rPr lang="en-US" dirty="0" smtClean="0"/>
              <a:t> (parrots)</a:t>
            </a:r>
            <a:endParaRPr lang="en-US" dirty="0"/>
          </a:p>
        </p:txBody>
      </p:sp>
      <p:pic>
        <p:nvPicPr>
          <p:cNvPr id="10242" name="Picture 2" descr="http://awaytogarden.com/wp-content/uploads/2014/10/AllAboutBirdBiology_songbirdsyrinx_AL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65" y="1219200"/>
            <a:ext cx="5319712" cy="295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9004" y="1476904"/>
            <a:ext cx="78208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dirty="0" smtClean="0"/>
              <a:t>Trachea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79480" y="1698743"/>
            <a:ext cx="78208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dirty="0" smtClean="0"/>
              <a:t>Bronchus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663201" y="1932653"/>
            <a:ext cx="78208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dirty="0" smtClean="0"/>
              <a:t>Lung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48372" y="2125808"/>
            <a:ext cx="78208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1400" dirty="0" smtClean="0"/>
              <a:t>Air sac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0128312" y="3753325"/>
            <a:ext cx="78208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400" dirty="0" smtClean="0"/>
              <a:t>Syrinx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39" y="3966630"/>
            <a:ext cx="2058323" cy="21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Behavior: Territoriality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174273" cy="4937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Monopolize </a:t>
            </a:r>
            <a:r>
              <a:rPr lang="en-US" dirty="0" smtClean="0"/>
              <a:t>________ </a:t>
            </a:r>
            <a:r>
              <a:rPr lang="en-US" dirty="0" smtClean="0"/>
              <a:t>and access to </a:t>
            </a:r>
            <a:r>
              <a:rPr lang="en-US" dirty="0" smtClean="0"/>
              <a:t>______</a:t>
            </a:r>
            <a:endParaRPr lang="en-US" dirty="0" smtClean="0"/>
          </a:p>
          <a:p>
            <a:pPr lvl="1"/>
            <a:r>
              <a:rPr lang="en-US" dirty="0" smtClean="0"/>
              <a:t>Increase fitness</a:t>
            </a:r>
          </a:p>
          <a:p>
            <a:pPr lvl="1"/>
            <a:r>
              <a:rPr lang="en-US" dirty="0" smtClean="0"/>
              <a:t>Intraspecific and interspecific</a:t>
            </a:r>
          </a:p>
          <a:p>
            <a:pPr marL="27432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Range </a:t>
            </a:r>
            <a:r>
              <a:rPr lang="en-US" dirty="0" smtClean="0"/>
              <a:t>in </a:t>
            </a:r>
            <a:r>
              <a:rPr lang="en-US" dirty="0" smtClean="0"/>
              <a:t>size depending on resources</a:t>
            </a:r>
          </a:p>
          <a:p>
            <a:pPr lvl="1"/>
            <a:r>
              <a:rPr lang="en-US" dirty="0" smtClean="0"/>
              <a:t>Golden eagle </a:t>
            </a:r>
            <a:r>
              <a:rPr lang="en-US" dirty="0" smtClean="0">
                <a:cs typeface="Times New Roman" panose="02020603050405020304" pitchFamily="18" charset="0"/>
              </a:rPr>
              <a:t>≈ 35 </a:t>
            </a:r>
            <a:r>
              <a:rPr lang="en-US" dirty="0" err="1" smtClean="0">
                <a:cs typeface="Times New Roman" panose="02020603050405020304" pitchFamily="18" charset="0"/>
              </a:rPr>
              <a:t>sqmi</a:t>
            </a:r>
            <a:endParaRPr lang="en-US" dirty="0" smtClean="0"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cs typeface="Times New Roman" panose="02020603050405020304" pitchFamily="18" charset="0"/>
              </a:rPr>
              <a:t>Gull and Terns ≈ 1 </a:t>
            </a:r>
            <a:r>
              <a:rPr lang="en-US" dirty="0" err="1" smtClean="0">
                <a:cs typeface="Times New Roman" panose="02020603050405020304" pitchFamily="18" charset="0"/>
              </a:rPr>
              <a:t>sqft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Defending a territory</a:t>
            </a:r>
          </a:p>
          <a:p>
            <a:pPr lvl="1"/>
            <a:r>
              <a:rPr lang="en-US" dirty="0" smtClean="0"/>
              <a:t>Vocal displays</a:t>
            </a:r>
          </a:p>
          <a:p>
            <a:pPr lvl="2"/>
            <a:r>
              <a:rPr lang="en-US" dirty="0" smtClean="0"/>
              <a:t>Song</a:t>
            </a:r>
          </a:p>
          <a:p>
            <a:pPr lvl="2"/>
            <a:r>
              <a:rPr lang="en-US" dirty="0" smtClean="0"/>
              <a:t>Drumming</a:t>
            </a:r>
          </a:p>
          <a:p>
            <a:pPr lvl="1"/>
            <a:r>
              <a:rPr lang="en-US" dirty="0" smtClean="0"/>
              <a:t>Chasing</a:t>
            </a:r>
          </a:p>
          <a:p>
            <a:pPr lvl="1"/>
            <a:r>
              <a:rPr lang="en-US" dirty="0" smtClean="0"/>
              <a:t>Visual displays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73" y="1496964"/>
            <a:ext cx="2960066" cy="2322648"/>
          </a:xfrm>
          <a:prstGeom prst="rect">
            <a:avLst/>
          </a:prstGeom>
        </p:spPr>
      </p:pic>
      <p:pic>
        <p:nvPicPr>
          <p:cNvPr id="3076" name="Picture 4" descr="https://bioweb.uwlax.edu/bio203/s2014/kurth_nata/Protecting%20Territo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62" y="4097377"/>
            <a:ext cx="2925088" cy="205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archbold-station.org/html/datapub/pub/biennial/1999/R9images/R9P11botSJMap65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219200"/>
            <a:ext cx="3596499" cy="50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74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Types of Nests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3203" y="1214082"/>
            <a:ext cx="6659042" cy="5099713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/>
              <a:t>_________</a:t>
            </a:r>
            <a:r>
              <a:rPr lang="en-US" sz="2400" dirty="0" smtClean="0"/>
              <a:t>: </a:t>
            </a:r>
            <a:r>
              <a:rPr lang="en-US" sz="2400" dirty="0" smtClean="0"/>
              <a:t>small depression in the ground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Shorebirds, gulls, terns, vultures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/>
              <a:t>Burrow nests</a:t>
            </a:r>
            <a:r>
              <a:rPr lang="en-US" sz="2400" dirty="0" smtClean="0"/>
              <a:t>: burrows or holes dug into the ground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Burrowing owls, kingfishers, bank swallows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/>
              <a:t>_____________</a:t>
            </a:r>
            <a:r>
              <a:rPr lang="en-US" sz="2400" dirty="0" smtClean="0"/>
              <a:t>: </a:t>
            </a:r>
            <a:r>
              <a:rPr lang="en-US" sz="2400" dirty="0" smtClean="0"/>
              <a:t>nest constructed in a chamber, typically  in a tree trunk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Woodpeckers, bluebirds, parrots, some ducks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Cup nest</a:t>
            </a:r>
            <a:r>
              <a:rPr lang="en-US" sz="2400" dirty="0"/>
              <a:t>: cup-shaped nest constructed using grasses, twigs, spider silk, saliva, mud 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Most passerines (song birds), hummingbirds</a:t>
            </a:r>
          </a:p>
          <a:p>
            <a:pPr>
              <a:spcBef>
                <a:spcPts val="0"/>
              </a:spcBef>
            </a:pPr>
            <a:endParaRPr lang="en-US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/>
              <a:t>Platform nest</a:t>
            </a:r>
            <a:r>
              <a:rPr lang="en-US" sz="2400" dirty="0" smtClean="0"/>
              <a:t>: large nests built on large trees or structures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Hawks, eagles, osprey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/>
              <a:t>Pendant nest</a:t>
            </a:r>
            <a:r>
              <a:rPr lang="en-US" sz="2400" dirty="0" smtClean="0"/>
              <a:t>: elongated sac woven from grasses and plant material and suspended from a branch</a:t>
            </a:r>
          </a:p>
          <a:p>
            <a:pPr lvl="1">
              <a:spcBef>
                <a:spcPts val="0"/>
              </a:spcBef>
            </a:pPr>
            <a:r>
              <a:rPr lang="en-US" sz="2100" dirty="0" smtClean="0"/>
              <a:t>Bushtits, orioles, weavers</a:t>
            </a:r>
          </a:p>
          <a:p>
            <a:pPr>
              <a:spcBef>
                <a:spcPts val="0"/>
              </a:spcBef>
            </a:pPr>
            <a:endParaRPr lang="en-US" sz="2400" b="1" dirty="0" smtClean="0"/>
          </a:p>
        </p:txBody>
      </p:sp>
      <p:pic>
        <p:nvPicPr>
          <p:cNvPr id="11266" name="Picture 2" descr="http://dnr.wi.gov/images/news/20080930_ospr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63" y="4560257"/>
            <a:ext cx="2305447" cy="17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.photobucket.com/albums/v301/squirl033/lilbirdbuildinghangingn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1" y="4560257"/>
            <a:ext cx="1339120" cy="17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cdn.lightgalleries.net/4d2232afad625/images/_67P6128_Calif_Gnatcatchers_at_nest3_crop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10" y="3039502"/>
            <a:ext cx="1813924" cy="14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49" y="3014320"/>
            <a:ext cx="2205038" cy="1456486"/>
          </a:xfrm>
          <a:prstGeom prst="rect">
            <a:avLst/>
          </a:prstGeom>
        </p:spPr>
      </p:pic>
      <p:pic>
        <p:nvPicPr>
          <p:cNvPr id="11276" name="Picture 12" descr="http://www.abdnha.org/birds-of-anza-borrego/index_files/vlb_images0/burrowing_owl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271" y="1308075"/>
            <a:ext cx="1901416" cy="15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772" y="1308075"/>
            <a:ext cx="2701972" cy="16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3" y="194734"/>
            <a:ext cx="109728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Nesting Cycle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7293083"/>
              </p:ext>
            </p:extLst>
          </p:nvPr>
        </p:nvGraphicFramePr>
        <p:xfrm>
          <a:off x="609600" y="1219200"/>
          <a:ext cx="109728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016" y="2413029"/>
            <a:ext cx="1341783" cy="1565414"/>
          </a:xfrm>
          <a:prstGeom prst="rect">
            <a:avLst/>
          </a:prstGeom>
        </p:spPr>
      </p:pic>
      <p:pic>
        <p:nvPicPr>
          <p:cNvPr id="9" name="Picture 2" descr="http://www.bowvalleynaturalists.org/page40/files/1.-brood-patch-wcs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97" y="5278021"/>
            <a:ext cx="1166820" cy="10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1/11/House_Sparrows_mating_I_IMG_00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02" y="4067390"/>
            <a:ext cx="1540541" cy="11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nimallist.weebly.com/uploads/7/0/4/0/7040584/4448046_orig.png?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46" y="1267522"/>
            <a:ext cx="1648776" cy="10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nwf.org/~/media/Content/NWM/Birds/blue-jay-feeding-chicks-Jeffrey-Randall-570x375.ashx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0" y="3693551"/>
            <a:ext cx="1968340" cy="12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1282" y="1209621"/>
            <a:ext cx="1591227" cy="1155087"/>
          </a:xfrm>
          <a:prstGeom prst="rect">
            <a:avLst/>
          </a:prstGeom>
        </p:spPr>
      </p:pic>
      <p:pic>
        <p:nvPicPr>
          <p:cNvPr id="5130" name="Picture 10" descr="http://www.leonandsondra.com/albums/Garden/fledgling%20blue%20jay%2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48" y="2433687"/>
            <a:ext cx="1590261" cy="11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67922" y="5478297"/>
            <a:ext cx="15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Brood patch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9288585" y="5632186"/>
            <a:ext cx="679337" cy="21643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03883" y="5217678"/>
            <a:ext cx="15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Egg tooth</a:t>
            </a:r>
            <a:endParaRPr lang="en-US" sz="1400" dirty="0"/>
          </a:p>
        </p:txBody>
      </p:sp>
      <p:pic>
        <p:nvPicPr>
          <p:cNvPr id="5132" name="Picture 12" descr="http://nestwatch.org/wp-content/uploads/2012/08/Great-Black-backed-Gull-Pipping_ShaileeShah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09" y="5294597"/>
            <a:ext cx="1453407" cy="9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2236682" y="5448535"/>
            <a:ext cx="795612" cy="1836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 descr="https://upload.wikimedia.org/wikipedia/commons/c/c6/Willie_wagtail_in_nes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09" y="2954287"/>
            <a:ext cx="2217098" cy="14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Brood Parasitism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2137" y="1219200"/>
            <a:ext cx="691941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Brood parasitism</a:t>
            </a:r>
            <a:r>
              <a:rPr lang="en-US" sz="2400" dirty="0" smtClean="0"/>
              <a:t>: the practice of laying eggs in another individuals nest to pass the </a:t>
            </a:r>
            <a:r>
              <a:rPr lang="en-US" sz="2400" dirty="0" smtClean="0"/>
              <a:t>__________ </a:t>
            </a:r>
            <a:r>
              <a:rPr lang="en-US" sz="2400" dirty="0" smtClean="0"/>
              <a:t>the offspring off on another individual</a:t>
            </a:r>
          </a:p>
          <a:p>
            <a:pPr lvl="1"/>
            <a:r>
              <a:rPr lang="en-US" sz="2100" dirty="0" smtClean="0"/>
              <a:t>Reduced reproductive success of host</a:t>
            </a:r>
          </a:p>
          <a:p>
            <a:pPr lvl="1"/>
            <a:endParaRPr lang="en-US" sz="2100" dirty="0"/>
          </a:p>
          <a:p>
            <a:pPr lvl="1"/>
            <a:endParaRPr lang="en-US" sz="2100" dirty="0" smtClean="0"/>
          </a:p>
          <a:p>
            <a:r>
              <a:rPr lang="en-US" sz="2400" dirty="0" smtClean="0"/>
              <a:t>Intraspecific parasitism</a:t>
            </a:r>
          </a:p>
          <a:p>
            <a:pPr lvl="1"/>
            <a:r>
              <a:rPr lang="en-US" sz="2000" dirty="0" smtClean="0"/>
              <a:t>Many waterfowl, pigeons, doves and songbirds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Interspecific parasitism</a:t>
            </a:r>
          </a:p>
          <a:p>
            <a:pPr lvl="1"/>
            <a:r>
              <a:rPr lang="en-US" sz="2000" dirty="0" smtClean="0"/>
              <a:t>Brown-headed cowbird, Common cuckoos</a:t>
            </a:r>
          </a:p>
          <a:p>
            <a:pPr lvl="1"/>
            <a:r>
              <a:rPr lang="en-US" sz="2000" dirty="0" smtClean="0"/>
              <a:t>Threat to many songbird species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660" y="2198553"/>
            <a:ext cx="2608285" cy="1858299"/>
          </a:xfrm>
          <a:prstGeom prst="rect">
            <a:avLst/>
          </a:prstGeom>
        </p:spPr>
      </p:pic>
      <p:pic>
        <p:nvPicPr>
          <p:cNvPr id="14338" name="Picture 2" descr="http://www.ottawacitizen.com/cms/binary/32942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38" y="2715924"/>
            <a:ext cx="2695045" cy="17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pasadenaadjacent.files.wordpress.com/2014/06/trap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60" y="4238265"/>
            <a:ext cx="2558260" cy="191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ontfin.com/Word/wp-content/uploads/2009/05/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15" y="4646036"/>
            <a:ext cx="2264768" cy="15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3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1319" y="1219200"/>
            <a:ext cx="5950424" cy="493776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__________</a:t>
            </a:r>
            <a:r>
              <a:rPr lang="en-US" sz="2400" dirty="0" smtClean="0"/>
              <a:t>: </a:t>
            </a:r>
            <a:r>
              <a:rPr lang="en-US" sz="2400" dirty="0" smtClean="0"/>
              <a:t>young are immobile, lack down and have closed eyes after hatching</a:t>
            </a:r>
          </a:p>
          <a:p>
            <a:pPr lvl="1"/>
            <a:r>
              <a:rPr lang="en-US" sz="2000" dirty="0" smtClean="0"/>
              <a:t>Essential parental care</a:t>
            </a:r>
          </a:p>
          <a:p>
            <a:pPr lvl="1"/>
            <a:r>
              <a:rPr lang="en-US" sz="2000" dirty="0" smtClean="0"/>
              <a:t>Fast growth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_________</a:t>
            </a:r>
            <a:r>
              <a:rPr lang="en-US" sz="2400" u="sng" dirty="0" smtClean="0"/>
              <a:t>:</a:t>
            </a:r>
            <a:r>
              <a:rPr lang="en-US" sz="2400" dirty="0" smtClean="0"/>
              <a:t> </a:t>
            </a:r>
            <a:r>
              <a:rPr lang="en-US" sz="2400" dirty="0" smtClean="0"/>
              <a:t>young are mobile, have downy feathers, and open eyes after hatching</a:t>
            </a:r>
          </a:p>
          <a:p>
            <a:pPr lvl="1"/>
            <a:r>
              <a:rPr lang="en-US" sz="2000" dirty="0" smtClean="0"/>
              <a:t>Minimal parental care (self-feeding)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098" name="Picture 2" descr="http://www.surehatch.co.za/Images/chick_hatc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28" y="3743325"/>
            <a:ext cx="2435777" cy="24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2" y="3743325"/>
            <a:ext cx="3025874" cy="2413635"/>
          </a:xfrm>
          <a:prstGeom prst="rect">
            <a:avLst/>
          </a:prstGeom>
        </p:spPr>
      </p:pic>
      <p:pic>
        <p:nvPicPr>
          <p:cNvPr id="4102" name="Picture 6" descr="http://leesbirdblog.files.wordpress.com/2010/07/australian-pipit-anthus-australis-c2a9wikic-chic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61" y="1318208"/>
            <a:ext cx="2858705" cy="21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Bird Phylogeny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Two major clades</a:t>
            </a:r>
          </a:p>
          <a:p>
            <a:r>
              <a:rPr lang="en-US" dirty="0" err="1" smtClean="0"/>
              <a:t>Palaeognathae</a:t>
            </a:r>
            <a:endParaRPr lang="en-US" dirty="0" smtClean="0"/>
          </a:p>
          <a:p>
            <a:pPr lvl="1"/>
            <a:r>
              <a:rPr lang="en-US" dirty="0" smtClean="0"/>
              <a:t>“Old jaw” </a:t>
            </a:r>
          </a:p>
          <a:p>
            <a:pPr lvl="2"/>
            <a:r>
              <a:rPr lang="en-US" dirty="0" smtClean="0"/>
              <a:t>_____ </a:t>
            </a:r>
            <a:r>
              <a:rPr lang="en-US" dirty="0" smtClean="0"/>
              <a:t>palate</a:t>
            </a:r>
          </a:p>
          <a:p>
            <a:pPr lvl="1"/>
            <a:r>
              <a:rPr lang="en-US" dirty="0" err="1" smtClean="0"/>
              <a:t>Tinamous</a:t>
            </a:r>
            <a:r>
              <a:rPr lang="en-US" dirty="0" smtClean="0"/>
              <a:t> and Ratites</a:t>
            </a:r>
          </a:p>
          <a:p>
            <a:endParaRPr lang="en-US" dirty="0" smtClean="0"/>
          </a:p>
          <a:p>
            <a:r>
              <a:rPr lang="en-US" dirty="0" err="1" smtClean="0"/>
              <a:t>Neognathae</a:t>
            </a:r>
            <a:endParaRPr lang="en-US" dirty="0" smtClean="0"/>
          </a:p>
          <a:p>
            <a:pPr lvl="1"/>
            <a:r>
              <a:rPr lang="en-US" dirty="0" smtClean="0"/>
              <a:t>“New jaw”	</a:t>
            </a:r>
          </a:p>
          <a:p>
            <a:pPr lvl="2"/>
            <a:r>
              <a:rPr lang="en-US" dirty="0" smtClean="0"/>
              <a:t>______ </a:t>
            </a:r>
            <a:r>
              <a:rPr lang="en-US" dirty="0" smtClean="0"/>
              <a:t>palate</a:t>
            </a:r>
          </a:p>
          <a:p>
            <a:pPr lvl="1"/>
            <a:r>
              <a:rPr lang="en-US" dirty="0" smtClean="0"/>
              <a:t>Most birds</a:t>
            </a:r>
          </a:p>
          <a:p>
            <a:pPr lvl="1"/>
            <a:endParaRPr lang="en-US" dirty="0"/>
          </a:p>
        </p:txBody>
      </p:sp>
      <p:pic>
        <p:nvPicPr>
          <p:cNvPr id="1034" name="Picture 10" descr="http://cdn4.sci-news.com/images/enlarge/image_2340e-Avian-Family-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7" y="152400"/>
            <a:ext cx="5108497" cy="66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76685" y="1785667"/>
            <a:ext cx="2071688" cy="131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87351" y="4375262"/>
            <a:ext cx="2253608" cy="1309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6000" y="1857413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Palaeognathae</a:t>
            </a:r>
            <a:r>
              <a:rPr lang="en-US" sz="1600" dirty="0" smtClean="0"/>
              <a:t> </a:t>
            </a:r>
          </a:p>
          <a:p>
            <a:pPr algn="r"/>
            <a:r>
              <a:rPr lang="en-US" sz="1600" dirty="0" smtClean="0"/>
              <a:t>palate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556000" y="4537113"/>
            <a:ext cx="13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Neognathae</a:t>
            </a:r>
            <a:r>
              <a:rPr lang="en-US" sz="1600" dirty="0" smtClean="0"/>
              <a:t> </a:t>
            </a:r>
          </a:p>
          <a:p>
            <a:pPr algn="r"/>
            <a:r>
              <a:rPr lang="en-US" sz="1600" dirty="0" smtClean="0"/>
              <a:t>palate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88527" y="2086761"/>
            <a:ext cx="676403" cy="263802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53000" y="4742017"/>
            <a:ext cx="676403" cy="263802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2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Palaeognathae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31900"/>
            <a:ext cx="10972800" cy="51435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Ratites (ostrich, emus, rheas, cassowary, kiwi) and </a:t>
            </a:r>
            <a:r>
              <a:rPr lang="en-US" sz="2400" dirty="0" err="1" smtClean="0"/>
              <a:t>timamous</a:t>
            </a:r>
            <a:endParaRPr lang="en-US" sz="2400" dirty="0" smtClean="0"/>
          </a:p>
          <a:p>
            <a:r>
              <a:rPr lang="en-US" sz="2400" dirty="0" err="1" smtClean="0"/>
              <a:t>Gondwana</a:t>
            </a:r>
            <a:r>
              <a:rPr lang="en-US" sz="2400" dirty="0" smtClean="0"/>
              <a:t> distribution</a:t>
            </a:r>
          </a:p>
          <a:p>
            <a:pPr lvl="1"/>
            <a:r>
              <a:rPr lang="en-US" sz="2000" dirty="0" smtClean="0"/>
              <a:t>Australia, Africa and South America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Characteristics</a:t>
            </a:r>
          </a:p>
          <a:p>
            <a:r>
              <a:rPr lang="en-US" sz="2400" dirty="0" smtClean="0"/>
              <a:t>Lack </a:t>
            </a:r>
            <a:r>
              <a:rPr lang="en-US" sz="2400" dirty="0" smtClean="0"/>
              <a:t>____________ </a:t>
            </a:r>
            <a:r>
              <a:rPr lang="en-US" sz="2400" dirty="0" smtClean="0"/>
              <a:t>(except </a:t>
            </a:r>
            <a:r>
              <a:rPr lang="en-US" sz="2400" dirty="0" err="1" smtClean="0"/>
              <a:t>tinamous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Underdeveloped flight muscles</a:t>
            </a:r>
          </a:p>
          <a:p>
            <a:r>
              <a:rPr lang="en-US" sz="2400" dirty="0" smtClean="0"/>
              <a:t>Reduced </a:t>
            </a:r>
            <a:r>
              <a:rPr lang="en-US" sz="2400" dirty="0" smtClean="0"/>
              <a:t>_______</a:t>
            </a:r>
            <a:endParaRPr lang="en-US" sz="2400" dirty="0" smtClean="0"/>
          </a:p>
          <a:p>
            <a:r>
              <a:rPr lang="en-US" sz="2400" dirty="0" smtClean="0"/>
              <a:t>______ </a:t>
            </a:r>
            <a:r>
              <a:rPr lang="en-US" sz="2400" dirty="0" smtClean="0"/>
              <a:t>feathers have become decorative plumes</a:t>
            </a:r>
          </a:p>
          <a:p>
            <a:r>
              <a:rPr lang="en-US" sz="2400" dirty="0" err="1" smtClean="0"/>
              <a:t>Palaeognathous</a:t>
            </a:r>
            <a:r>
              <a:rPr lang="en-US" sz="2400" dirty="0" smtClean="0"/>
              <a:t> palates</a:t>
            </a:r>
          </a:p>
          <a:p>
            <a:endParaRPr lang="en-US" sz="2400" dirty="0"/>
          </a:p>
          <a:p>
            <a:r>
              <a:rPr lang="en-US" sz="2400" dirty="0" smtClean="0"/>
              <a:t>Diets</a:t>
            </a:r>
          </a:p>
          <a:p>
            <a:pPr lvl="1"/>
            <a:r>
              <a:rPr lang="en-US" sz="2000" dirty="0" smtClean="0"/>
              <a:t>Chicks are omnivorous or insectivorous</a:t>
            </a:r>
          </a:p>
          <a:p>
            <a:pPr lvl="1"/>
            <a:r>
              <a:rPr lang="en-US" sz="2000" dirty="0" smtClean="0"/>
              <a:t>Adults are omnivorous or herbivorous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bioweb.uwlax.edu/bio203/s2014/mccrea_matt/c0162a3ddc0467e8a2839ad59910595b_southern_Cassowary_bi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7" y="2071621"/>
            <a:ext cx="2384423" cy="26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15" y="1231900"/>
            <a:ext cx="1812513" cy="257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350" y="3803650"/>
            <a:ext cx="2336778" cy="24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Neognathae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5883" y="1252653"/>
            <a:ext cx="5490117" cy="4937760"/>
          </a:xfrm>
        </p:spPr>
        <p:txBody>
          <a:bodyPr/>
          <a:lstStyle/>
          <a:p>
            <a:r>
              <a:rPr lang="en-US" dirty="0" smtClean="0"/>
              <a:t>Most birds</a:t>
            </a:r>
          </a:p>
          <a:p>
            <a:r>
              <a:rPr lang="en-US" dirty="0" smtClean="0"/>
              <a:t>Worldwide distribution</a:t>
            </a:r>
          </a:p>
          <a:p>
            <a:pPr lvl="1"/>
            <a:r>
              <a:rPr lang="en-US" dirty="0" smtClean="0"/>
              <a:t>Greatest diversity in tropical forests</a:t>
            </a:r>
          </a:p>
          <a:p>
            <a:r>
              <a:rPr lang="en-US" sz="2400" dirty="0" err="1" smtClean="0"/>
              <a:t>Gamefowl</a:t>
            </a:r>
            <a:r>
              <a:rPr lang="en-US" sz="2400" dirty="0" smtClean="0"/>
              <a:t> and waterfowl represent </a:t>
            </a:r>
            <a:r>
              <a:rPr lang="en-US" sz="2400" dirty="0" smtClean="0"/>
              <a:t>_____ group</a:t>
            </a:r>
            <a:endParaRPr lang="en-US" sz="2400" dirty="0" smtClean="0"/>
          </a:p>
          <a:p>
            <a:r>
              <a:rPr lang="en-US" sz="2400" dirty="0" smtClean="0"/>
              <a:t>Passeriformes represents </a:t>
            </a:r>
            <a:r>
              <a:rPr lang="en-US" sz="2400" dirty="0" smtClean="0"/>
              <a:t>______ </a:t>
            </a:r>
            <a:r>
              <a:rPr lang="en-US" sz="2400" dirty="0" smtClean="0"/>
              <a:t>group</a:t>
            </a:r>
          </a:p>
          <a:p>
            <a:r>
              <a:rPr lang="en-US" sz="2400" dirty="0" smtClean="0"/>
              <a:t>Highly diverse diets</a:t>
            </a:r>
          </a:p>
          <a:p>
            <a:r>
              <a:rPr lang="en-US" sz="2400" dirty="0" smtClean="0"/>
              <a:t>Flying birds</a:t>
            </a:r>
          </a:p>
          <a:p>
            <a:pPr lvl="1"/>
            <a:r>
              <a:rPr lang="en-US" sz="2100" dirty="0" smtClean="0"/>
              <a:t>Strongly </a:t>
            </a:r>
            <a:r>
              <a:rPr lang="en-US" sz="2100" dirty="0" smtClean="0"/>
              <a:t>____________</a:t>
            </a:r>
            <a:endParaRPr lang="en-US" sz="2100" dirty="0" smtClean="0"/>
          </a:p>
          <a:p>
            <a:pPr lvl="1"/>
            <a:r>
              <a:rPr lang="en-US" sz="2100" dirty="0" smtClean="0"/>
              <a:t>Flightlessness secondary adaptation</a:t>
            </a:r>
          </a:p>
          <a:p>
            <a:pPr lvl="1"/>
            <a:endParaRPr lang="en-US" dirty="0"/>
          </a:p>
        </p:txBody>
      </p:sp>
      <p:pic>
        <p:nvPicPr>
          <p:cNvPr id="1028" name="Picture 4" descr="http://www.biodiversitymapping.org/img/Birds_all_s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44" y="1252653"/>
            <a:ext cx="5181762" cy="28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ffthegridnews.com/wp-content/uploads/2014/08/guinea-fowl-sharperpla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66" y="4348065"/>
            <a:ext cx="2570520" cy="17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dn.phys.org/newman/gfx/news/hires/2015/prothonot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67" y="4348065"/>
            <a:ext cx="1794933" cy="17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7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167" y="310425"/>
            <a:ext cx="10972800" cy="914400"/>
          </a:xfrm>
        </p:spPr>
        <p:txBody>
          <a:bodyPr>
            <a:normAutofit/>
          </a:bodyPr>
          <a:lstStyle/>
          <a:p>
            <a:r>
              <a:rPr lang="en-US" sz="4000" i="1" dirty="0" smtClean="0"/>
              <a:t>Archaeopteryx lithographica</a:t>
            </a:r>
            <a:endParaRPr lang="en-US" sz="40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252345" y="1224825"/>
            <a:ext cx="3648501" cy="809581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Modern Bird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eatures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07167" y="1390738"/>
            <a:ext cx="3452569" cy="44739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Reptile Features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252346" y="2034406"/>
            <a:ext cx="3858374" cy="3909394"/>
          </a:xfrm>
        </p:spPr>
        <p:txBody>
          <a:bodyPr/>
          <a:lstStyle/>
          <a:p>
            <a:r>
              <a:rPr lang="en-US" dirty="0" smtClean="0"/>
              <a:t>Flight feathers</a:t>
            </a:r>
          </a:p>
          <a:p>
            <a:pPr lvl="1"/>
            <a:r>
              <a:rPr lang="en-US" dirty="0" smtClean="0"/>
              <a:t>Asymmetrical</a:t>
            </a:r>
          </a:p>
          <a:p>
            <a:r>
              <a:rPr lang="en-US" dirty="0" smtClean="0"/>
              <a:t>Furcula</a:t>
            </a:r>
            <a:endParaRPr lang="en-US" dirty="0" smtClean="0"/>
          </a:p>
          <a:p>
            <a:r>
              <a:rPr lang="en-US" dirty="0"/>
              <a:t>Fusion of metacarpals and </a:t>
            </a:r>
            <a:r>
              <a:rPr lang="en-US" dirty="0" smtClean="0"/>
              <a:t>phalanges</a:t>
            </a:r>
          </a:p>
          <a:p>
            <a:r>
              <a:rPr lang="en-US" dirty="0" smtClean="0"/>
              <a:t>Larger </a:t>
            </a:r>
            <a:r>
              <a:rPr lang="en-US" dirty="0" smtClean="0"/>
              <a:t>________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07167" y="2034406"/>
            <a:ext cx="3532653" cy="4091413"/>
          </a:xfrm>
        </p:spPr>
        <p:txBody>
          <a:bodyPr/>
          <a:lstStyle/>
          <a:p>
            <a:r>
              <a:rPr lang="en-US" dirty="0"/>
              <a:t>Three claws on </a:t>
            </a:r>
            <a:r>
              <a:rPr lang="en-US" dirty="0" smtClean="0"/>
              <a:t>wing</a:t>
            </a:r>
          </a:p>
          <a:p>
            <a:r>
              <a:rPr lang="en-US" dirty="0"/>
              <a:t>Flat </a:t>
            </a:r>
            <a:r>
              <a:rPr lang="en-US" dirty="0" smtClean="0"/>
              <a:t>________</a:t>
            </a:r>
            <a:endParaRPr lang="en-US" dirty="0" smtClean="0"/>
          </a:p>
          <a:p>
            <a:r>
              <a:rPr lang="en-US" dirty="0" smtClean="0"/>
              <a:t>Ribs</a:t>
            </a:r>
          </a:p>
          <a:p>
            <a:r>
              <a:rPr lang="en-US" dirty="0" smtClean="0"/>
              <a:t>Jaw </a:t>
            </a:r>
            <a:r>
              <a:rPr lang="en-US" dirty="0"/>
              <a:t>bones with </a:t>
            </a:r>
            <a:r>
              <a:rPr lang="en-US" dirty="0" smtClean="0"/>
              <a:t>_____</a:t>
            </a:r>
            <a:endParaRPr lang="en-US" dirty="0" smtClean="0"/>
          </a:p>
          <a:p>
            <a:r>
              <a:rPr lang="en-US" dirty="0" smtClean="0"/>
              <a:t>Long</a:t>
            </a:r>
            <a:r>
              <a:rPr lang="en-US" dirty="0"/>
              <a:t>, bony </a:t>
            </a:r>
            <a:r>
              <a:rPr lang="en-US" dirty="0" smtClean="0"/>
              <a:t>tail</a:t>
            </a:r>
          </a:p>
        </p:txBody>
      </p:sp>
      <p:pic>
        <p:nvPicPr>
          <p:cNvPr id="1028" name="Picture 4" descr="http://www.skyhighhobby.com/wp-content/uploads/2009/11/ArchaeopteryxFoss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799" y="1224825"/>
            <a:ext cx="3318399" cy="511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Passeriformes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More than half of all bird species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dirty="0" smtClean="0"/>
              <a:t>5700 species</a:t>
            </a:r>
            <a:endParaRPr lang="en-US" sz="2000" dirty="0"/>
          </a:p>
          <a:p>
            <a:r>
              <a:rPr lang="en-US" dirty="0" smtClean="0"/>
              <a:t>Radiation during Tertiary period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Coincides with </a:t>
            </a:r>
            <a:r>
              <a:rPr lang="en-US" sz="2000" dirty="0" smtClean="0"/>
              <a:t>________ </a:t>
            </a:r>
            <a:r>
              <a:rPr lang="en-US" sz="2000" dirty="0" smtClean="0"/>
              <a:t>radiation</a:t>
            </a:r>
          </a:p>
          <a:p>
            <a:r>
              <a:rPr lang="en-US" dirty="0" smtClean="0"/>
              <a:t>Perching birds</a:t>
            </a:r>
          </a:p>
          <a:p>
            <a:pPr lvl="1"/>
            <a:r>
              <a:rPr lang="en-US" sz="2000" dirty="0" smtClean="0"/>
              <a:t>Anisodactyl foot</a:t>
            </a:r>
          </a:p>
          <a:p>
            <a:pPr lvl="1"/>
            <a:r>
              <a:rPr lang="en-US" sz="2000" dirty="0" smtClean="0"/>
              <a:t>_______ </a:t>
            </a:r>
            <a:r>
              <a:rPr lang="en-US" sz="2000" dirty="0" smtClean="0"/>
              <a:t>clinches foot when leg is bent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Altricial chicks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Includes songbirds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95" y="1219200"/>
            <a:ext cx="3377991" cy="2509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20068"/>
            <a:ext cx="2548467" cy="2266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629" y="3920068"/>
            <a:ext cx="2205038" cy="22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Similarities of Birds to Mammals and Reptiles</a:t>
            </a:r>
            <a:endParaRPr lang="en-US" sz="36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23207276"/>
              </p:ext>
            </p:extLst>
          </p:nvPr>
        </p:nvGraphicFramePr>
        <p:xfrm>
          <a:off x="428624" y="1314444"/>
          <a:ext cx="11444288" cy="490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072"/>
                <a:gridCol w="2861072"/>
                <a:gridCol w="2861072"/>
                <a:gridCol w="2861072"/>
              </a:tblGrid>
              <a:tr h="5176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Characteristic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Reptiles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Birds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Mammals</a:t>
                      </a:r>
                      <a:endParaRPr lang="en-US" sz="2400" dirty="0"/>
                    </a:p>
                  </a:txBody>
                  <a:tcPr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Occipital condyle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Two</a:t>
                      </a:r>
                      <a:endParaRPr lang="en-US" dirty="0"/>
                    </a:p>
                  </a:txBody>
                  <a:tcPr anchor="ctr"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j</a:t>
                      </a:r>
                      <a:r>
                        <a:rPr lang="en-US" dirty="0" smtClean="0"/>
                        <a:t>aw bones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Several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Several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One (mandible)</a:t>
                      </a:r>
                      <a:endParaRPr lang="en-US" dirty="0"/>
                    </a:p>
                  </a:txBody>
                  <a:tcPr anchor="ctr"/>
                </a:tc>
              </a:tr>
              <a:tr h="724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Inner ear</a:t>
                      </a:r>
                      <a:r>
                        <a:rPr lang="en-US" baseline="0" dirty="0" smtClean="0"/>
                        <a:t> bones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One (stapes)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____________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Three </a:t>
                      </a:r>
                    </a:p>
                    <a:p>
                      <a:pPr algn="ctr"/>
                      <a:r>
                        <a:rPr lang="en-US" dirty="0" smtClean="0"/>
                        <a:t>(malleus,</a:t>
                      </a:r>
                      <a:r>
                        <a:rPr lang="en-US" baseline="0" dirty="0" smtClean="0"/>
                        <a:t> stapes, incus)</a:t>
                      </a:r>
                      <a:endParaRPr lang="en-US" dirty="0"/>
                    </a:p>
                  </a:txBody>
                  <a:tcPr anchor="ctr"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Ankles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Sited in tarsus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Sited in tarsus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Between</a:t>
                      </a:r>
                      <a:r>
                        <a:rPr lang="en-US" baseline="0" dirty="0" smtClean="0"/>
                        <a:t> tibia and tarsi</a:t>
                      </a:r>
                      <a:endParaRPr lang="en-US" dirty="0"/>
                    </a:p>
                  </a:txBody>
                  <a:tcPr anchor="ctr"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Red blood cells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Nucleated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/>
                        <a:t>_________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Non-nucleated</a:t>
                      </a:r>
                      <a:endParaRPr lang="en-US" dirty="0"/>
                    </a:p>
                  </a:txBody>
                  <a:tcPr anchor="ctr"/>
                </a:tc>
              </a:tr>
              <a:tr h="7247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Heart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Three-chambered</a:t>
                      </a:r>
                      <a:r>
                        <a:rPr lang="en-US" baseline="0" dirty="0" smtClean="0"/>
                        <a:t> (except crocodilians)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Four-chambered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Four-chambered</a:t>
                      </a:r>
                      <a:endParaRPr lang="en-US" dirty="0"/>
                    </a:p>
                  </a:txBody>
                  <a:tcPr anchor="ctr"/>
                </a:tc>
              </a:tr>
              <a:tr h="41413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Thermoregulation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Ectothermic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Endothermic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Endothermic</a:t>
                      </a:r>
                      <a:endParaRPr lang="en-US" dirty="0"/>
                    </a:p>
                  </a:txBody>
                  <a:tcPr anchor="ctr"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Reproduction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Oviparity (most)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Oviparity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Viviparous (most)</a:t>
                      </a:r>
                      <a:endParaRPr lang="en-US" dirty="0"/>
                    </a:p>
                  </a:txBody>
                  <a:tcPr anchor="ctr"/>
                </a:tc>
              </a:tr>
              <a:tr h="4198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Egg</a:t>
                      </a:r>
                      <a:r>
                        <a:rPr lang="en-US" baseline="0" dirty="0" smtClean="0"/>
                        <a:t> shell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Leathery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Leathery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monotremes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08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Anatomy of the Feather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899" y="1219200"/>
            <a:ext cx="4786313" cy="493776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________</a:t>
            </a:r>
            <a:r>
              <a:rPr lang="en-US" sz="2400" dirty="0" smtClean="0"/>
              <a:t>: </a:t>
            </a:r>
            <a:r>
              <a:rPr lang="en-US" sz="2400" dirty="0" smtClean="0"/>
              <a:t>smooth base of feather that extends into follicle</a:t>
            </a:r>
          </a:p>
          <a:p>
            <a:endParaRPr lang="en-US" sz="2400" dirty="0"/>
          </a:p>
          <a:p>
            <a:r>
              <a:rPr lang="en-US" sz="2400" b="1" dirty="0" smtClean="0"/>
              <a:t>Rachis:</a:t>
            </a:r>
            <a:r>
              <a:rPr lang="en-US" sz="2400" dirty="0" smtClean="0"/>
              <a:t> main shaft of feather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 smtClean="0"/>
              <a:t>Barbs and barbules</a:t>
            </a:r>
            <a:r>
              <a:rPr lang="en-US" sz="2400" dirty="0" smtClean="0"/>
              <a:t>: lateral branches off of the rachis, barbules contain </a:t>
            </a:r>
            <a:r>
              <a:rPr lang="en-US" sz="2400" dirty="0" smtClean="0"/>
              <a:t>______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/>
              <a:t>Vane</a:t>
            </a:r>
            <a:r>
              <a:rPr lang="en-US" sz="2400" dirty="0" smtClean="0"/>
              <a:t>: flat surface on each side of the feather, made up of barbs and barbules held together by the hooklets</a:t>
            </a:r>
            <a:endParaRPr lang="en-US" sz="2400" dirty="0"/>
          </a:p>
        </p:txBody>
      </p:sp>
      <p:pic>
        <p:nvPicPr>
          <p:cNvPr id="12290" name="Picture 2" descr="https://askabiologist.asu.edu/sites/default/files/resources/articles/bird_feathers/feather_anat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2" y="1342405"/>
            <a:ext cx="5464429" cy="35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unny.moorparkcollege.edu/~econnolly/F09BirdL24_files/image0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3138583"/>
            <a:ext cx="2156296" cy="23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2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Types of Bird Feathers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1413" y="1225709"/>
            <a:ext cx="579506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 smtClean="0"/>
              <a:t>Pennaceous</a:t>
            </a:r>
            <a:r>
              <a:rPr lang="en-US" sz="2400" b="1" dirty="0" smtClean="0"/>
              <a:t> feathers </a:t>
            </a:r>
            <a:r>
              <a:rPr lang="en-US" sz="2400" dirty="0" smtClean="0"/>
              <a:t>(</a:t>
            </a:r>
            <a:r>
              <a:rPr lang="en-US" sz="2400" dirty="0" err="1" smtClean="0"/>
              <a:t>vaned</a:t>
            </a:r>
            <a:r>
              <a:rPr lang="en-US" sz="2400" dirty="0" smtClean="0"/>
              <a:t>)</a:t>
            </a:r>
            <a:endParaRPr lang="en-US" sz="2400" dirty="0"/>
          </a:p>
          <a:p>
            <a:pPr marL="228600" lvl="1" indent="-171450"/>
            <a:r>
              <a:rPr lang="en-US" sz="2000" b="1" dirty="0"/>
              <a:t>Contour </a:t>
            </a:r>
            <a:r>
              <a:rPr lang="en-US" sz="2000" b="1" dirty="0" smtClean="0"/>
              <a:t>feathers</a:t>
            </a:r>
            <a:r>
              <a:rPr lang="en-US" sz="2000" dirty="0" smtClean="0"/>
              <a:t>: cover body, protection, </a:t>
            </a:r>
            <a:endParaRPr lang="en-US" sz="2000" dirty="0"/>
          </a:p>
          <a:p>
            <a:pPr marL="514350" lvl="2" indent="-171450"/>
            <a:r>
              <a:rPr lang="en-US" sz="1800" dirty="0"/>
              <a:t>Remiges: flight feather on </a:t>
            </a:r>
            <a:r>
              <a:rPr lang="en-US" sz="1800" dirty="0" smtClean="0"/>
              <a:t>____</a:t>
            </a:r>
            <a:endParaRPr lang="en-US" sz="1800" dirty="0"/>
          </a:p>
          <a:p>
            <a:pPr marL="514350" lvl="2" indent="-171450"/>
            <a:r>
              <a:rPr lang="en-US" sz="1800" dirty="0"/>
              <a:t>Retrices: flight feathers on </a:t>
            </a:r>
            <a:r>
              <a:rPr lang="en-US" sz="1800" dirty="0" smtClean="0"/>
              <a:t>_____</a:t>
            </a:r>
            <a:endParaRPr lang="en-US" sz="1800" dirty="0"/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2400" b="1" dirty="0" err="1" smtClean="0"/>
              <a:t>Plumulaceous</a:t>
            </a:r>
            <a:r>
              <a:rPr lang="en-US" sz="2400" b="1" dirty="0" smtClean="0"/>
              <a:t> feathers </a:t>
            </a:r>
            <a:r>
              <a:rPr lang="en-US" sz="2400" dirty="0" smtClean="0"/>
              <a:t>(lack hooklets)</a:t>
            </a:r>
          </a:p>
          <a:p>
            <a:pPr marL="228600" lvl="1" indent="-171450"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 err="1" smtClean="0"/>
              <a:t>Semiplume</a:t>
            </a:r>
            <a:r>
              <a:rPr lang="en-US" sz="2000" dirty="0" smtClean="0"/>
              <a:t>: under contour feathers, </a:t>
            </a:r>
            <a:r>
              <a:rPr lang="en-US" sz="2000" dirty="0" smtClean="0"/>
              <a:t>_________</a:t>
            </a:r>
            <a:endParaRPr lang="en-US" sz="2000" dirty="0" smtClean="0"/>
          </a:p>
          <a:p>
            <a:pPr marL="233363" lvl="1" indent="-176213">
              <a:spcAft>
                <a:spcPts val="1200"/>
              </a:spcAft>
            </a:pPr>
            <a:r>
              <a:rPr lang="en-US" sz="2000" b="1" dirty="0" err="1" smtClean="0"/>
              <a:t>Filoplume</a:t>
            </a:r>
            <a:r>
              <a:rPr lang="en-US" sz="2000" dirty="0" smtClean="0"/>
              <a:t>: under contour feathers, sense    	         position of contour feathers</a:t>
            </a:r>
          </a:p>
          <a:p>
            <a:pPr marL="228600" lvl="1" indent="-171450">
              <a:spcAft>
                <a:spcPts val="1200"/>
              </a:spcAft>
            </a:pPr>
            <a:r>
              <a:rPr lang="en-US" sz="2000" b="1" dirty="0" smtClean="0"/>
              <a:t>Bristle</a:t>
            </a:r>
            <a:r>
              <a:rPr lang="en-US" sz="2000" dirty="0" smtClean="0"/>
              <a:t>: stiff rachis and typically lack barbules, 		   protect eyes and face, </a:t>
            </a:r>
            <a:r>
              <a:rPr lang="en-US" sz="2000" dirty="0" smtClean="0"/>
              <a:t>_______</a:t>
            </a:r>
            <a:endParaRPr lang="en-US" sz="2000" dirty="0" smtClean="0"/>
          </a:p>
          <a:p>
            <a:pPr marL="228600" lvl="1" indent="-171450">
              <a:spcAft>
                <a:spcPts val="1200"/>
              </a:spcAft>
            </a:pPr>
            <a:r>
              <a:rPr lang="en-US" sz="2000" b="1" dirty="0" smtClean="0"/>
              <a:t>Downy</a:t>
            </a:r>
            <a:r>
              <a:rPr lang="en-US" sz="2000" dirty="0" smtClean="0"/>
              <a:t>: under contour feathers, insulation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9467" y="5566995"/>
            <a:ext cx="9551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Remiges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018757" y="5753170"/>
            <a:ext cx="3495" cy="16927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48486" y="5909554"/>
            <a:ext cx="3495" cy="16927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273" y="1225709"/>
            <a:ext cx="5584415" cy="50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Evolution of the Feather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00050" y="1219199"/>
            <a:ext cx="6615113" cy="52673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Initially believed to have evolved from </a:t>
            </a:r>
            <a:r>
              <a:rPr lang="en-US" sz="2400" dirty="0" smtClean="0"/>
              <a:t>______</a:t>
            </a:r>
            <a:endParaRPr lang="en-US" sz="2400" dirty="0" smtClean="0"/>
          </a:p>
          <a:p>
            <a:pPr lvl="1"/>
            <a:r>
              <a:rPr lang="en-US" sz="2000" dirty="0" err="1" smtClean="0"/>
              <a:t>Keretin</a:t>
            </a:r>
            <a:endParaRPr lang="en-US" sz="2000" dirty="0" smtClean="0"/>
          </a:p>
          <a:p>
            <a:r>
              <a:rPr lang="en-US" sz="2400" dirty="0" smtClean="0"/>
              <a:t>Evolved for insulation, co-opted for display and later flight</a:t>
            </a:r>
          </a:p>
          <a:p>
            <a:pPr lvl="1"/>
            <a:r>
              <a:rPr lang="en-US" sz="2000" dirty="0" smtClean="0"/>
              <a:t>Exaptation</a:t>
            </a:r>
            <a:endParaRPr lang="en-US" sz="2000" dirty="0"/>
          </a:p>
          <a:p>
            <a:pPr marL="274320" lvl="1" indent="0">
              <a:buNone/>
            </a:pPr>
            <a:endParaRPr lang="en-US" sz="1400" b="1" dirty="0" smtClean="0"/>
          </a:p>
          <a:p>
            <a:pPr marL="273050" lvl="1" indent="-27305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Five stages of feather development</a:t>
            </a:r>
          </a:p>
          <a:p>
            <a:pPr marL="51435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Single filament with hollow shaft</a:t>
            </a:r>
          </a:p>
          <a:p>
            <a:pPr marL="51435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Tuft of filaments with hollow shaft</a:t>
            </a:r>
          </a:p>
          <a:p>
            <a:pPr marL="51435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Filaments fuse to form a solid shaft,                   barbs stem from shaft</a:t>
            </a:r>
          </a:p>
          <a:p>
            <a:pPr marL="51435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Barbules stem from barbs </a:t>
            </a:r>
          </a:p>
          <a:p>
            <a:pPr marL="51435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Barbules develop </a:t>
            </a:r>
            <a:r>
              <a:rPr lang="en-US" sz="2000" dirty="0" smtClean="0"/>
              <a:t>_______ </a:t>
            </a:r>
            <a:r>
              <a:rPr lang="en-US" sz="2000" dirty="0" smtClean="0"/>
              <a:t>that interlock adjacent barbs, asymmetrical shape in flight feathers</a:t>
            </a:r>
          </a:p>
          <a:p>
            <a:pPr marL="514350" indent="-342900">
              <a:buFont typeface="+mj-lt"/>
              <a:buAutoNum type="arabicPeriod"/>
            </a:pPr>
            <a:endParaRPr lang="en-US" sz="2200" dirty="0" smtClean="0"/>
          </a:p>
          <a:p>
            <a:pPr marL="514350" indent="-342900">
              <a:buFont typeface="+mj-lt"/>
              <a:buAutoNum type="arabicPeriod"/>
            </a:pPr>
            <a:endParaRPr lang="en-US" sz="2200" dirty="0" smtClean="0"/>
          </a:p>
          <a:p>
            <a:pPr marL="514350" indent="-342900">
              <a:buFont typeface="+mj-lt"/>
              <a:buAutoNum type="arabicPeriod"/>
            </a:pPr>
            <a:endParaRPr lang="en-US" sz="2200" dirty="0" smtClean="0"/>
          </a:p>
          <a:p>
            <a:pPr marL="514350" indent="-342900">
              <a:buFont typeface="+mj-lt"/>
              <a:buAutoNum type="arabicPeriod"/>
            </a:pPr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614" y="1340028"/>
            <a:ext cx="1961600" cy="1305159"/>
          </a:xfrm>
          <a:prstGeom prst="rect">
            <a:avLst/>
          </a:prstGeom>
        </p:spPr>
      </p:pic>
      <p:pic>
        <p:nvPicPr>
          <p:cNvPr id="1028" name="Picture 4" descr="http://emilywilloughby.com/gallery-data/images/full/feather-evolutio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34" y="3194322"/>
            <a:ext cx="6273960" cy="24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672" y="3375660"/>
            <a:ext cx="5781675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Feather Growth and Development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361772" y="1285164"/>
            <a:ext cx="5486400" cy="4805832"/>
          </a:xfrm>
        </p:spPr>
        <p:txBody>
          <a:bodyPr>
            <a:normAutofit/>
          </a:bodyPr>
          <a:lstStyle/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Formation of dermal </a:t>
            </a:r>
            <a:r>
              <a:rPr lang="en-US" sz="2200" dirty="0" smtClean="0"/>
              <a:t>_______</a:t>
            </a:r>
            <a:endParaRPr lang="en-US" sz="2200" dirty="0" smtClean="0"/>
          </a:p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____________ grows, feather rachis develops from follicle</a:t>
            </a:r>
            <a:endParaRPr lang="en-US" sz="2200" dirty="0" smtClean="0"/>
          </a:p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Formation of epidermal </a:t>
            </a:r>
            <a:r>
              <a:rPr lang="en-US" sz="2200" dirty="0" smtClean="0"/>
              <a:t>ridges (barbs and barbules), feather emerges from sheath</a:t>
            </a:r>
            <a:endParaRPr lang="en-US" sz="2200" dirty="0" smtClean="0"/>
          </a:p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Feather continues to grow at follicle</a:t>
            </a:r>
            <a:endParaRPr lang="en-US" sz="1800" dirty="0" smtClean="0"/>
          </a:p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Corneal sheath begins to degenerate unfurling more of the feather</a:t>
            </a:r>
          </a:p>
          <a:p>
            <a:pPr marL="233363" indent="-233363">
              <a:buFont typeface="+mj-lt"/>
              <a:buAutoNum type="arabicPeriod"/>
            </a:pPr>
            <a:r>
              <a:rPr lang="en-US" sz="2200" dirty="0" smtClean="0"/>
              <a:t>Feather growth is complete, remaining sheath falls off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2052" name="Picture 4" descr="http://1.bp.blogspot.com/-DbqmbVRsJp0/U84mbum8ywI/AAAAAAAAFbA/H-i4b60K0-g/s1600/feathers+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87" y="1285164"/>
            <a:ext cx="2351586" cy="494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s.houstonzoo.org/wp-content/uploads/2011/03/Kookaburra-2-Blue-Winged-Kookaburra-Chicks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20" y="1285164"/>
            <a:ext cx="2243533" cy="194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1953</Words>
  <Application>Microsoft Office PowerPoint</Application>
  <PresentationFormat>Widescreen</PresentationFormat>
  <Paragraphs>517</Paragraphs>
  <Slides>40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Bookman Old Style</vt:lpstr>
      <vt:lpstr>Calibri</vt:lpstr>
      <vt:lpstr>Calibri Light</vt:lpstr>
      <vt:lpstr>Gill Sans MT</vt:lpstr>
      <vt:lpstr>Tahoma</vt:lpstr>
      <vt:lpstr>Times New Roman</vt:lpstr>
      <vt:lpstr>Wingdings</vt:lpstr>
      <vt:lpstr>Wingdings 3</vt:lpstr>
      <vt:lpstr>Origin</vt:lpstr>
      <vt:lpstr>Birds</vt:lpstr>
      <vt:lpstr>What is a bird? </vt:lpstr>
      <vt:lpstr>Evolution of Birds</vt:lpstr>
      <vt:lpstr>Archaeopteryx lithographica</vt:lpstr>
      <vt:lpstr>Similarities of Birds to Mammals and Reptiles</vt:lpstr>
      <vt:lpstr>Anatomy of the Feather</vt:lpstr>
      <vt:lpstr>Types of Bird Feathers</vt:lpstr>
      <vt:lpstr>Evolution of the Feather</vt:lpstr>
      <vt:lpstr>Feather Growth and Development</vt:lpstr>
      <vt:lpstr>Feather Function</vt:lpstr>
      <vt:lpstr>Plumage Coloration</vt:lpstr>
      <vt:lpstr>Molting</vt:lpstr>
      <vt:lpstr>Bird Anatomy: Adaptations for Flight</vt:lpstr>
      <vt:lpstr>Bird Anatomy: Muscles and Flight</vt:lpstr>
      <vt:lpstr>Theories on the Evolution of Flight</vt:lpstr>
      <vt:lpstr>Bird Anatomy: Types of Feet</vt:lpstr>
      <vt:lpstr>Bird Bill Types</vt:lpstr>
      <vt:lpstr>Respiration in Birds</vt:lpstr>
      <vt:lpstr>Salt Glands</vt:lpstr>
      <vt:lpstr>Bird Digestion</vt:lpstr>
      <vt:lpstr>Thermoregulation in Birds</vt:lpstr>
      <vt:lpstr>Thermoregulation in Birds</vt:lpstr>
      <vt:lpstr>Bird Behavior: Resource Partitioning</vt:lpstr>
      <vt:lpstr>Bird Behavior: Resource Partitioning</vt:lpstr>
      <vt:lpstr>Bird Behavior: Migration</vt:lpstr>
      <vt:lpstr>Migration Cycle</vt:lpstr>
      <vt:lpstr>Types of Migrants</vt:lpstr>
      <vt:lpstr>Bird Behavior: Flocking</vt:lpstr>
      <vt:lpstr>Attracting a Mate</vt:lpstr>
      <vt:lpstr>Breeding Systems in Birds</vt:lpstr>
      <vt:lpstr>Bird Behavior: Songs and Calls</vt:lpstr>
      <vt:lpstr>Bird Behavior: Territoriality</vt:lpstr>
      <vt:lpstr>Types of Nests</vt:lpstr>
      <vt:lpstr>Nesting Cycle</vt:lpstr>
      <vt:lpstr>Brood Parasitism</vt:lpstr>
      <vt:lpstr>Bird Development</vt:lpstr>
      <vt:lpstr>Bird Phylogeny </vt:lpstr>
      <vt:lpstr>Palaeognathae</vt:lpstr>
      <vt:lpstr>Neognathae</vt:lpstr>
      <vt:lpstr>Passeriformes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Tyler Flisik</dc:creator>
  <cp:lastModifiedBy>Tyler Flisik</cp:lastModifiedBy>
  <cp:revision>168</cp:revision>
  <dcterms:created xsi:type="dcterms:W3CDTF">2015-10-13T05:55:12Z</dcterms:created>
  <dcterms:modified xsi:type="dcterms:W3CDTF">2015-11-16T18:44:04Z</dcterms:modified>
</cp:coreProperties>
</file>