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9" r:id="rId2"/>
    <p:sldId id="268" r:id="rId3"/>
    <p:sldId id="270" r:id="rId4"/>
    <p:sldId id="275" r:id="rId5"/>
    <p:sldId id="301" r:id="rId6"/>
    <p:sldId id="271" r:id="rId7"/>
    <p:sldId id="310" r:id="rId8"/>
    <p:sldId id="299" r:id="rId9"/>
    <p:sldId id="264" r:id="rId10"/>
    <p:sldId id="297" r:id="rId11"/>
    <p:sldId id="262" r:id="rId12"/>
    <p:sldId id="314" r:id="rId13"/>
    <p:sldId id="311" r:id="rId14"/>
    <p:sldId id="263" r:id="rId15"/>
    <p:sldId id="265" r:id="rId16"/>
    <p:sldId id="304" r:id="rId17"/>
    <p:sldId id="274" r:id="rId18"/>
    <p:sldId id="312" r:id="rId19"/>
    <p:sldId id="261" r:id="rId20"/>
    <p:sldId id="313" r:id="rId21"/>
    <p:sldId id="305" r:id="rId22"/>
    <p:sldId id="307" r:id="rId23"/>
    <p:sldId id="2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4" autoAdjust="0"/>
    <p:restoredTop sz="91392" autoAdjust="0"/>
  </p:normalViewPr>
  <p:slideViewPr>
    <p:cSldViewPr snapToGrid="0">
      <p:cViewPr>
        <p:scale>
          <a:sx n="90" d="100"/>
          <a:sy n="90" d="100"/>
        </p:scale>
        <p:origin x="6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8D786-06C3-4385-9A89-4D3816FBE0B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57A0E-AB23-460E-8684-24A609075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59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57A0E-AB23-460E-8684-24A609075E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5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57A0E-AB23-460E-8684-24A609075E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92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57A0E-AB23-460E-8684-24A609075E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02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CDEA8-829D-4586-A286-13A9EFAA218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7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D111-C7E5-4D0B-9FA6-7D86307E10D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1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B19C6-5A36-4A31-B069-42D6043C77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10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D111-C7E5-4D0B-9FA6-7D86307E10D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49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57A0E-AB23-460E-8684-24A609075E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2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12/1/2015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6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12/1/2015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2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12/1/2015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49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810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6051" y="1766888"/>
            <a:ext cx="5077883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7134" y="1766888"/>
            <a:ext cx="5077884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E3B3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E3B3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39943-85C3-4C89-861B-7E966B7E6F4A}" type="slidenum">
              <a:rPr lang="en-US">
                <a:solidFill>
                  <a:srgbClr val="4E3B3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96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0050"/>
            <a:ext cx="10363200" cy="1162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90701"/>
            <a:ext cx="5080000" cy="197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14400" y="3914776"/>
            <a:ext cx="5080000" cy="197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790700"/>
            <a:ext cx="5080000" cy="4095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F0152-48E1-4327-8B7C-DAA49393D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B4DCFA"/>
                </a:solidFill>
              </a:rPr>
              <a:pPr/>
              <a:t>12/1/2015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3F59CEA0-A23A-41CA-B0C4-ED28FDFF00D0}" type="slidenum">
              <a:rPr lang="en-US" smtClean="0">
                <a:solidFill>
                  <a:srgbClr val="B4DCFA"/>
                </a:solidFill>
              </a:rPr>
              <a:pPr/>
              <a:t>‹#›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69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12/1/2015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883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12/1/2015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5547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2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12/1/2015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598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12/1/2015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7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12/1/2015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53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3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12/1/2015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2956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B4DCFA"/>
                </a:solidFill>
              </a:rPr>
              <a:pPr/>
              <a:t>12/1/2015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B4DCFA"/>
                </a:solidFill>
              </a:rPr>
              <a:pPr/>
              <a:t>‹#›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56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12/1/2015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2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25600" y="3647326"/>
            <a:ext cx="9144000" cy="1229474"/>
          </a:xfrm>
        </p:spPr>
        <p:txBody>
          <a:bodyPr>
            <a:noAutofit/>
          </a:bodyPr>
          <a:lstStyle/>
          <a:p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Biogeography and the History of Life</a:t>
            </a:r>
            <a:endParaRPr lang="en-US" sz="3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25600" y="5105400"/>
            <a:ext cx="9144000" cy="533400"/>
          </a:xfrm>
        </p:spPr>
        <p:txBody>
          <a:bodyPr/>
          <a:lstStyle/>
          <a:p>
            <a:r>
              <a:rPr lang="en-US" dirty="0" smtClean="0"/>
              <a:t>Chapters 24, 25 and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52664"/>
            <a:ext cx="9930063" cy="827170"/>
          </a:xfrm>
        </p:spPr>
        <p:txBody>
          <a:bodyPr>
            <a:noAutofit/>
          </a:bodyPr>
          <a:lstStyle/>
          <a:p>
            <a:r>
              <a:rPr lang="en-US" sz="4000" dirty="0" smtClean="0"/>
              <a:t>Plate Tectonics and Earthquakes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037" y="1566360"/>
            <a:ext cx="7427718" cy="454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30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Biogeography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02230" y="1307402"/>
            <a:ext cx="7582821" cy="4954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Biogeography</a:t>
            </a:r>
            <a:r>
              <a:rPr lang="en-US" sz="2400" dirty="0" smtClean="0"/>
              <a:t>: study of past and present geographic distributions of </a:t>
            </a:r>
            <a:r>
              <a:rPr lang="en-US" sz="2400" dirty="0" smtClean="0"/>
              <a:t>species through geologic time</a:t>
            </a:r>
            <a:endParaRPr lang="en-US" sz="2400" dirty="0"/>
          </a:p>
          <a:p>
            <a:r>
              <a:rPr lang="en-US" sz="2000" dirty="0" smtClean="0"/>
              <a:t>Alfred Russel Wallace </a:t>
            </a:r>
            <a:endParaRPr lang="en-US" sz="2000" dirty="0" smtClean="0"/>
          </a:p>
          <a:p>
            <a:pPr lvl="1"/>
            <a:r>
              <a:rPr lang="en-US" sz="1700" dirty="0" smtClean="0"/>
              <a:t>Wallace’s line: separation </a:t>
            </a:r>
            <a:r>
              <a:rPr lang="en-US" sz="1700" dirty="0" smtClean="0"/>
              <a:t>of biogeographic regions in Malayan Archipelago </a:t>
            </a:r>
            <a:endParaRPr lang="en-US" sz="1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Dispersal</a:t>
            </a:r>
            <a:r>
              <a:rPr lang="en-US" sz="2400" dirty="0" smtClean="0"/>
              <a:t>: movement of organisms to locations outside of their native range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___________:</a:t>
            </a:r>
            <a:r>
              <a:rPr lang="en-US" sz="2400" dirty="0" smtClean="0"/>
              <a:t> splitting of an organisms native range through the formation of </a:t>
            </a:r>
            <a:r>
              <a:rPr lang="en-US" sz="2400" smtClean="0"/>
              <a:t>a _______ </a:t>
            </a:r>
            <a:r>
              <a:rPr lang="en-US" sz="2400" dirty="0" smtClean="0"/>
              <a:t>to gene flow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478" y="3036504"/>
            <a:ext cx="3566662" cy="3092966"/>
          </a:xfrm>
          <a:prstGeom prst="rect">
            <a:avLst/>
          </a:prstGeom>
        </p:spPr>
      </p:pic>
      <p:pic>
        <p:nvPicPr>
          <p:cNvPr id="29698" name="Picture 2" descr="http://wallace-online.org/wallac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809" y="1371400"/>
            <a:ext cx="2074752" cy="223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3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Vicariance vs. Dispersal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99" y="1382692"/>
            <a:ext cx="6081824" cy="46332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399" y="1311500"/>
            <a:ext cx="15629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Vicariance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00399" y="3499259"/>
            <a:ext cx="15629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Dispersal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00399" y="5609297"/>
            <a:ext cx="178627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Ancestral population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02864" y="5609296"/>
            <a:ext cx="178627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Geographic isolation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42543" y="5646604"/>
            <a:ext cx="17862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Speciation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414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946" y="1578566"/>
            <a:ext cx="6392849" cy="2030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Biogeography: Dispersal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1" y="1219200"/>
            <a:ext cx="4563540" cy="4937760"/>
          </a:xfrm>
        </p:spPr>
        <p:txBody>
          <a:bodyPr/>
          <a:lstStyle/>
          <a:p>
            <a:r>
              <a:rPr lang="en-US" i="1" dirty="0" smtClean="0"/>
              <a:t>Drosophila</a:t>
            </a:r>
            <a:r>
              <a:rPr lang="en-US" dirty="0" smtClean="0"/>
              <a:t> dispersed as islands formed in the Hawaiian Archipelago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772697" y="1476557"/>
            <a:ext cx="3943350" cy="4253"/>
          </a:xfrm>
          <a:prstGeom prst="straightConnector1">
            <a:avLst/>
          </a:prstGeom>
          <a:ln w="2222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97880" y="1219200"/>
            <a:ext cx="96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Older Island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622280" y="1214947"/>
            <a:ext cx="96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Younger Island</a:t>
            </a:r>
            <a:endParaRPr lang="en-US" sz="14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772697" y="4270676"/>
            <a:ext cx="3943350" cy="4253"/>
          </a:xfrm>
          <a:prstGeom prst="straightConnector1">
            <a:avLst/>
          </a:prstGeom>
          <a:ln w="2222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22280" y="3991266"/>
            <a:ext cx="1282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More recent lineage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57484" y="3979273"/>
            <a:ext cx="1282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More ancient lineage</a:t>
            </a:r>
            <a:endParaRPr lang="en-US" sz="1400" b="1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8059479" y="4927479"/>
            <a:ext cx="2110162" cy="12294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8001002" y="4976037"/>
            <a:ext cx="467832" cy="935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8715132" y="4906213"/>
            <a:ext cx="329609" cy="7017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9388547" y="4927479"/>
            <a:ext cx="164605" cy="350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915" y="4884947"/>
            <a:ext cx="4252913" cy="142212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337574" y="4646116"/>
            <a:ext cx="1282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glabriapex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97141" y="4648859"/>
            <a:ext cx="1282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pilimana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15133" y="4650836"/>
            <a:ext cx="1236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vesciseta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77692" y="4668260"/>
            <a:ext cx="1236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conspicua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483" y="3609422"/>
            <a:ext cx="2326569" cy="157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1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559"/>
            <a:ext cx="7252570" cy="60097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2947" y="4588778"/>
            <a:ext cx="192947" cy="192947"/>
          </a:xfrm>
          <a:prstGeom prst="ellipse">
            <a:avLst/>
          </a:prstGeom>
          <a:solidFill>
            <a:srgbClr val="DC5454"/>
          </a:solidFill>
          <a:ln>
            <a:solidFill>
              <a:srgbClr val="DC5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2943" y="4921912"/>
            <a:ext cx="192947" cy="192947"/>
          </a:xfrm>
          <a:prstGeom prst="ellipse">
            <a:avLst/>
          </a:prstGeom>
          <a:solidFill>
            <a:srgbClr val="5AD680"/>
          </a:solidFill>
          <a:ln>
            <a:solidFill>
              <a:srgbClr val="5AD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2943" y="5255046"/>
            <a:ext cx="192947" cy="192947"/>
          </a:xfrm>
          <a:prstGeom prst="ellipse">
            <a:avLst/>
          </a:prstGeom>
          <a:solidFill>
            <a:srgbClr val="ECEC44"/>
          </a:solidFill>
          <a:ln>
            <a:solidFill>
              <a:srgbClr val="ECEC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2943" y="5588180"/>
            <a:ext cx="192947" cy="192947"/>
          </a:xfrm>
          <a:prstGeom prst="ellipse">
            <a:avLst/>
          </a:prstGeom>
          <a:solidFill>
            <a:srgbClr val="626EE4"/>
          </a:solidFill>
          <a:ln>
            <a:solidFill>
              <a:srgbClr val="626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5891" y="4531362"/>
            <a:ext cx="1652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= Elegant tern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85890" y="4862579"/>
            <a:ext cx="1652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= Cabot’s tern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85890" y="5197524"/>
            <a:ext cx="1652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= Cayenne tern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85890" y="5507326"/>
            <a:ext cx="1652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= Sandwich tern</a:t>
            </a:r>
            <a:endParaRPr lang="en-US" sz="16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302674" y="3695178"/>
            <a:ext cx="51356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828767" y="2304789"/>
            <a:ext cx="12526" cy="346971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828767" y="5774499"/>
            <a:ext cx="1728592" cy="12526"/>
          </a:xfrm>
          <a:prstGeom prst="line">
            <a:avLst/>
          </a:prstGeom>
          <a:ln w="31750">
            <a:solidFill>
              <a:srgbClr val="626E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41486" y="1102291"/>
            <a:ext cx="12526" cy="215447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132992" y="1102291"/>
            <a:ext cx="1403347" cy="0"/>
          </a:xfrm>
          <a:prstGeom prst="line">
            <a:avLst/>
          </a:prstGeom>
          <a:ln w="31750">
            <a:solidFill>
              <a:srgbClr val="DC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143502" y="3246833"/>
            <a:ext cx="940235" cy="993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083737" y="2304789"/>
            <a:ext cx="0" cy="208407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083737" y="2315299"/>
            <a:ext cx="543739" cy="6503"/>
          </a:xfrm>
          <a:prstGeom prst="line">
            <a:avLst/>
          </a:prstGeom>
          <a:ln w="31750">
            <a:solidFill>
              <a:srgbClr val="ECEC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083737" y="4388863"/>
            <a:ext cx="463112" cy="0"/>
          </a:xfrm>
          <a:prstGeom prst="line">
            <a:avLst/>
          </a:prstGeom>
          <a:ln w="31750">
            <a:solidFill>
              <a:srgbClr val="5AD6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8" name="Picture 2" descr="http://www.larkwire.com/static/content/images/ipad/WBNA1/ElegantTer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87467" y="133791"/>
            <a:ext cx="2020865" cy="1490597"/>
          </a:xfrm>
          <a:prstGeom prst="rect">
            <a:avLst/>
          </a:prstGeom>
          <a:noFill/>
        </p:spPr>
      </p:pic>
      <p:pic>
        <p:nvPicPr>
          <p:cNvPr id="29702" name="Picture 6" descr="File:Sandwich Tern perch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87467" y="5197061"/>
            <a:ext cx="2011427" cy="1366578"/>
          </a:xfrm>
          <a:prstGeom prst="rect">
            <a:avLst/>
          </a:prstGeom>
          <a:noFill/>
        </p:spPr>
      </p:pic>
      <p:pic>
        <p:nvPicPr>
          <p:cNvPr id="23554" name="Picture 2" descr="http://farm7.staticflickr.com/6067/6106668502_613fe1effb_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87467" y="3445876"/>
            <a:ext cx="2049731" cy="1476036"/>
          </a:xfrm>
          <a:prstGeom prst="rect">
            <a:avLst/>
          </a:prstGeom>
          <a:noFill/>
        </p:spPr>
      </p:pic>
      <p:pic>
        <p:nvPicPr>
          <p:cNvPr id="23556" name="Picture 4" descr="https://c2.staticflickr.com/4/3568/3463375932_04954071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87467" y="1832075"/>
            <a:ext cx="2018275" cy="1347788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>
            <a:off x="7820273" y="2315299"/>
            <a:ext cx="325245" cy="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8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Biogeography of </a:t>
            </a:r>
            <a:r>
              <a:rPr lang="en-US" sz="4000" dirty="0" err="1" smtClean="0"/>
              <a:t>Camelidae</a:t>
            </a:r>
            <a:r>
              <a:rPr lang="en-US" sz="4000" dirty="0" smtClean="0"/>
              <a:t>: Dispersal</a:t>
            </a:r>
            <a:endParaRPr lang="en-US" sz="4000" dirty="0"/>
          </a:p>
        </p:txBody>
      </p:sp>
      <p:pic>
        <p:nvPicPr>
          <p:cNvPr id="27650" name="Picture 2" descr="http://images.slideplayer.com/12/3519943/slides/slide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0" y="1304260"/>
            <a:ext cx="6616665" cy="496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i.imgur.com/UsiPAY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016" y="1539838"/>
            <a:ext cx="4796358" cy="435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42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Biogeography of </a:t>
            </a:r>
            <a:r>
              <a:rPr lang="en-US" sz="4000" dirty="0" smtClean="0"/>
              <a:t>Mammals: Vicariance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581" y="1279267"/>
            <a:ext cx="6406093" cy="48025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4507" y="1479209"/>
            <a:ext cx="26244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Early Jurassic </a:t>
            </a:r>
          </a:p>
          <a:p>
            <a:r>
              <a:rPr lang="en-US" sz="1600" dirty="0" smtClean="0"/>
              <a:t>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200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Monotremes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marsupials in southern Pangaea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12301" y="1479209"/>
            <a:ext cx="2650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Late Jurassic</a:t>
            </a:r>
            <a:r>
              <a:rPr lang="en-US" sz="1600" dirty="0" smtClean="0"/>
              <a:t> 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180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Eutheria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diverge from Marsupials in “South America”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172716"/>
            <a:ext cx="29925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Early Cretaceous </a:t>
            </a:r>
            <a:r>
              <a:rPr lang="en-US" sz="1600" dirty="0" smtClean="0"/>
              <a:t>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135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Marsupials and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monotremes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isolated in “Australia”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Marsupials isolated on “South America”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9512301" y="4023860"/>
            <a:ext cx="27958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Early Paleocene </a:t>
            </a:r>
            <a:r>
              <a:rPr lang="en-US" sz="1600" dirty="0" smtClean="0"/>
              <a:t>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65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Dinosaurs extinct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Mammal radiation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Eutheria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northern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Laurasia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6688" indent="-166688">
              <a:buFont typeface="Arial" panose="020B0604020202020204" pitchFamily="34" charset="0"/>
              <a:buChar char="•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04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neotropical.birds.cornell.edu/portal/image/image_gallery?uuid=d8ba3e7a-fe2d-40d1-9ea0-7ca9813bc87b&amp;groupId=11003&amp;t=13630238690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8904" y="2855321"/>
            <a:ext cx="3081327" cy="3583172"/>
          </a:xfrm>
          <a:prstGeom prst="rect">
            <a:avLst/>
          </a:prstGeom>
          <a:noFill/>
        </p:spPr>
      </p:pic>
      <p:pic>
        <p:nvPicPr>
          <p:cNvPr id="25604" name="Picture 4" descr="http://askabiologist.asu.edu/aab_tools/_media/maps/black_tailed_gnatcatcher_L_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0233" y="3241706"/>
            <a:ext cx="3479736" cy="3062167"/>
          </a:xfrm>
          <a:prstGeom prst="rect">
            <a:avLst/>
          </a:prstGeom>
          <a:noFill/>
        </p:spPr>
      </p:pic>
      <p:pic>
        <p:nvPicPr>
          <p:cNvPr id="4098" name="Picture 2" descr="http://birds.audubon.org/sites/default/files/imagecache/bird-full/species_images/Black-tailed_Gnatcatcher_s70-2-048_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109" y="1567841"/>
            <a:ext cx="1840761" cy="14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preservecalavera.org/wp-content/uploads/2013/01/CA-gnatcatcher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0476" y="1238354"/>
            <a:ext cx="1614744" cy="154337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56968" y="1842480"/>
            <a:ext cx="356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 California gnatcatcher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40176" y="2393656"/>
            <a:ext cx="3849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ym typeface="Wingdings" pitchFamily="2" charset="2"/>
              </a:rPr>
              <a:t>Black-tailed gnatcatcher 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81" y="80309"/>
            <a:ext cx="11738345" cy="1068533"/>
          </a:xfrm>
        </p:spPr>
        <p:txBody>
          <a:bodyPr>
            <a:noAutofit/>
          </a:bodyPr>
          <a:lstStyle/>
          <a:p>
            <a:r>
              <a:rPr lang="en-US" sz="3300" dirty="0" smtClean="0"/>
              <a:t>Biogeography or Gnatcatchers: Dispersal or Vicariance?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42752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5" y="152400"/>
            <a:ext cx="11791507" cy="9906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Biogeography of Kapok Tree: Dispersal or Vicariance?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6205870" cy="2055628"/>
          </a:xfrm>
        </p:spPr>
        <p:txBody>
          <a:bodyPr>
            <a:normAutofit/>
          </a:bodyPr>
          <a:lstStyle/>
          <a:p>
            <a:r>
              <a:rPr lang="en-US" dirty="0" smtClean="0"/>
              <a:t>African and </a:t>
            </a:r>
            <a:r>
              <a:rPr lang="en-US" dirty="0" err="1" smtClean="0"/>
              <a:t>Neotropic</a:t>
            </a:r>
            <a:r>
              <a:rPr lang="en-US" dirty="0" smtClean="0"/>
              <a:t> distribution</a:t>
            </a:r>
          </a:p>
          <a:p>
            <a:r>
              <a:rPr lang="en-US" dirty="0" smtClean="0"/>
              <a:t>Low level of </a:t>
            </a:r>
            <a:r>
              <a:rPr lang="en-US" u="sng" dirty="0" smtClean="0"/>
              <a:t>_________________ </a:t>
            </a:r>
            <a:r>
              <a:rPr lang="en-US" dirty="0" smtClean="0"/>
              <a:t>between populations</a:t>
            </a:r>
          </a:p>
          <a:p>
            <a:r>
              <a:rPr lang="en-US" dirty="0" smtClean="0"/>
              <a:t>Long distance dispersal supported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087" y="2009371"/>
            <a:ext cx="3364018" cy="3774741"/>
          </a:xfrm>
          <a:prstGeom prst="rect">
            <a:avLst/>
          </a:prstGeom>
        </p:spPr>
      </p:pic>
      <p:pic>
        <p:nvPicPr>
          <p:cNvPr id="28674" name="Picture 2" descr="https://c2.staticflickr.com/4/3069/2860379391_d6e2f6f82e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958" y="3163365"/>
            <a:ext cx="2187512" cy="291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images.bidorbuy.co.za/user_images/651/390651_090729222114_Chorisia_speciosa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67" y="4621706"/>
            <a:ext cx="2179975" cy="164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https://encrypted-tbn2.gstatic.com/images?q=tbn:ANd9GcTJXCop295I4UC3mWShTwTLgJiJUbXUT4Ykcfy9p7s5mfbpmTp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31" y="3163365"/>
            <a:ext cx="3111596" cy="312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228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23" y="152400"/>
            <a:ext cx="11940363" cy="990600"/>
          </a:xfrm>
        </p:spPr>
        <p:txBody>
          <a:bodyPr>
            <a:noAutofit/>
          </a:bodyPr>
          <a:lstStyle/>
          <a:p>
            <a:r>
              <a:rPr lang="en-US" sz="3400" dirty="0" smtClean="0"/>
              <a:t>Biogeography of Paleognathae: Vicariance or Dispersal?</a:t>
            </a:r>
            <a:endParaRPr lang="en-US" sz="3400" dirty="0"/>
          </a:p>
        </p:txBody>
      </p:sp>
      <p:pic>
        <p:nvPicPr>
          <p:cNvPr id="30722" name="Picture 2" descr="https://evolve.community.uaf.edu/files/2015/04/vicari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461" y="2223902"/>
            <a:ext cx="7195507" cy="358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89" y="1327187"/>
            <a:ext cx="2645920" cy="48838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3832" y="3366053"/>
            <a:ext cx="318977" cy="769441"/>
          </a:xfrm>
          <a:prstGeom prst="rect">
            <a:avLst/>
          </a:prstGeom>
          <a:solidFill>
            <a:srgbClr val="EDECEA"/>
          </a:solidFill>
        </p:spPr>
        <p:txBody>
          <a:bodyPr wrap="square" rtlCol="0">
            <a:spAutoFit/>
          </a:bodyPr>
          <a:lstStyle/>
          <a:p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364679" y="4464752"/>
            <a:ext cx="318977" cy="648586"/>
          </a:xfrm>
          <a:prstGeom prst="rect">
            <a:avLst/>
          </a:prstGeom>
          <a:solidFill>
            <a:srgbClr val="EDECEA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20317" y="1469696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Traditional Vicariance Model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72809" y="1327187"/>
            <a:ext cx="2158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South America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92487" y="3573511"/>
            <a:ext cx="2158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New Zealand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72809" y="4319681"/>
            <a:ext cx="2158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New Zealand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157869" y="5781737"/>
            <a:ext cx="2158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Africa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135019" y="5065851"/>
            <a:ext cx="2158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Madagascar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072809" y="2143398"/>
            <a:ext cx="2158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South America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157869" y="2754725"/>
            <a:ext cx="2158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Australia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8611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History of Life </a:t>
            </a:r>
            <a:r>
              <a:rPr lang="en-US" sz="4000" dirty="0" smtClean="0"/>
              <a:t>on Earth</a:t>
            </a:r>
            <a:endParaRPr lang="en-US" sz="40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222344" cy="514687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Prokaryotes ~3.5 </a:t>
            </a:r>
            <a:r>
              <a:rPr lang="en-US" sz="2400" dirty="0" err="1" smtClean="0"/>
              <a:t>bya</a:t>
            </a: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1800" dirty="0" err="1" smtClean="0"/>
              <a:t>Stromatalites</a:t>
            </a:r>
            <a:r>
              <a:rPr lang="en-US" sz="1800" dirty="0" smtClean="0"/>
              <a:t> for 1.5 billion years</a:t>
            </a:r>
          </a:p>
          <a:p>
            <a:pPr marL="0" indent="0">
              <a:spcBef>
                <a:spcPts val="0"/>
              </a:spcBef>
              <a:buNone/>
            </a:pPr>
            <a:endParaRPr lang="en-US" sz="13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Atmospheric </a:t>
            </a:r>
            <a:r>
              <a:rPr lang="en-US" sz="2400" dirty="0"/>
              <a:t>Oxygen </a:t>
            </a:r>
            <a:r>
              <a:rPr lang="en-US" sz="2400" dirty="0" smtClean="0"/>
              <a:t>~2.7 </a:t>
            </a:r>
            <a:r>
              <a:rPr lang="en-US" sz="2400" dirty="0" err="1" smtClean="0"/>
              <a:t>bya</a:t>
            </a: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Photosynthetic bacteria</a:t>
            </a:r>
          </a:p>
          <a:p>
            <a:pPr marL="0" indent="0">
              <a:spcBef>
                <a:spcPts val="0"/>
              </a:spcBef>
              <a:buNone/>
            </a:pPr>
            <a:endParaRPr lang="en-US" sz="13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Multicellular </a:t>
            </a:r>
            <a:r>
              <a:rPr lang="en-US" sz="2400" dirty="0"/>
              <a:t>eukaryotes </a:t>
            </a:r>
            <a:r>
              <a:rPr lang="en-US" sz="2400" dirty="0" smtClean="0"/>
              <a:t>~1.2 </a:t>
            </a:r>
            <a:r>
              <a:rPr lang="en-US" sz="2400" dirty="0" err="1" smtClean="0"/>
              <a:t>bya</a:t>
            </a: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1900" dirty="0" smtClean="0"/>
              <a:t>Endosymbiosis of prokaryotes</a:t>
            </a:r>
          </a:p>
          <a:p>
            <a:pPr lvl="1">
              <a:spcBef>
                <a:spcPts val="0"/>
              </a:spcBef>
            </a:pPr>
            <a:r>
              <a:rPr lang="en-US" sz="1900" dirty="0" smtClean="0"/>
              <a:t>__________ </a:t>
            </a:r>
            <a:r>
              <a:rPr lang="en-US" sz="1900" dirty="0" smtClean="0"/>
              <a:t>animals</a:t>
            </a:r>
          </a:p>
          <a:p>
            <a:pPr marL="0" indent="0">
              <a:spcBef>
                <a:spcPts val="0"/>
              </a:spcBef>
              <a:buNone/>
            </a:pPr>
            <a:endParaRPr lang="en-US" sz="13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Animals </a:t>
            </a:r>
            <a:r>
              <a:rPr lang="en-US" sz="2400" dirty="0" smtClean="0"/>
              <a:t>~535 </a:t>
            </a:r>
            <a:r>
              <a:rPr lang="en-US" sz="2400" dirty="0" err="1" smtClean="0"/>
              <a:t>mya</a:t>
            </a: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1900" dirty="0" smtClean="0"/>
              <a:t>Cambrian explosion</a:t>
            </a:r>
          </a:p>
          <a:p>
            <a:pPr lvl="1">
              <a:spcBef>
                <a:spcPts val="0"/>
              </a:spcBef>
            </a:pPr>
            <a:r>
              <a:rPr lang="en-US" sz="1900" dirty="0" smtClean="0"/>
              <a:t>First </a:t>
            </a:r>
            <a:r>
              <a:rPr lang="en-US" sz="1900" dirty="0" smtClean="0"/>
              <a:t>_________</a:t>
            </a:r>
            <a:endParaRPr lang="en-US" sz="19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Colonization of land ~500 </a:t>
            </a:r>
            <a:r>
              <a:rPr lang="en-US" sz="2400" dirty="0" err="1" smtClean="0"/>
              <a:t>mya</a:t>
            </a: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1900" dirty="0" smtClean="0"/>
              <a:t>Plants with mycorrhizae</a:t>
            </a:r>
          </a:p>
          <a:p>
            <a:pPr lvl="1">
              <a:spcBef>
                <a:spcPts val="0"/>
              </a:spcBef>
            </a:pPr>
            <a:r>
              <a:rPr lang="en-US" sz="1900" dirty="0" smtClean="0"/>
              <a:t>Arthropods </a:t>
            </a:r>
            <a:r>
              <a:rPr lang="en-US" sz="2000" dirty="0" smtClean="0"/>
              <a:t>~</a:t>
            </a:r>
            <a:r>
              <a:rPr lang="en-US" sz="1900" dirty="0" smtClean="0"/>
              <a:t>450 </a:t>
            </a:r>
            <a:r>
              <a:rPr lang="en-US" sz="1900" dirty="0" err="1" smtClean="0"/>
              <a:t>mya</a:t>
            </a:r>
            <a:endParaRPr lang="en-US" sz="19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Humans </a:t>
            </a:r>
            <a:r>
              <a:rPr lang="en-US" sz="2400" dirty="0" smtClean="0"/>
              <a:t>~6-7 </a:t>
            </a:r>
            <a:r>
              <a:rPr lang="en-US" sz="2400" dirty="0" err="1" smtClean="0"/>
              <a:t>mya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695" y="1494190"/>
            <a:ext cx="4964444" cy="4592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00673" y="1396895"/>
            <a:ext cx="1225077" cy="31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Cenozoic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175179" y="1674341"/>
            <a:ext cx="0" cy="19796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634371" y="1747105"/>
            <a:ext cx="0" cy="19796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93903" y="1433819"/>
            <a:ext cx="899075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Mesozoic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4095" y="1940884"/>
            <a:ext cx="902676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Paleozoic</a:t>
            </a:r>
          </a:p>
        </p:txBody>
      </p:sp>
    </p:spTree>
    <p:extLst>
      <p:ext uri="{BB962C8B-B14F-4D97-AF65-F5344CB8AC3E}">
        <p14:creationId xmlns:p14="http://schemas.microsoft.com/office/powerpoint/2010/main" val="254604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91" y="152400"/>
            <a:ext cx="11940362" cy="990600"/>
          </a:xfrm>
        </p:spPr>
        <p:txBody>
          <a:bodyPr>
            <a:noAutofit/>
          </a:bodyPr>
          <a:lstStyle/>
          <a:p>
            <a:r>
              <a:rPr lang="en-US" sz="3400" dirty="0" smtClean="0"/>
              <a:t>Biogeography of Paleognathae: Vicariance or Dispersal?</a:t>
            </a:r>
            <a:endParaRPr lang="en-US" sz="3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21" y="1298520"/>
            <a:ext cx="2594513" cy="4910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9521" y="4939921"/>
            <a:ext cx="361841" cy="276999"/>
          </a:xfrm>
          <a:prstGeom prst="rect">
            <a:avLst/>
          </a:prstGeom>
          <a:solidFill>
            <a:srgbClr val="EDECEA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88425" y="1298520"/>
            <a:ext cx="361841" cy="276999"/>
          </a:xfrm>
          <a:prstGeom prst="rect">
            <a:avLst/>
          </a:prstGeom>
          <a:solidFill>
            <a:srgbClr val="EDECEA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29521" y="2842221"/>
            <a:ext cx="361841" cy="276999"/>
          </a:xfrm>
          <a:prstGeom prst="rect">
            <a:avLst/>
          </a:prstGeom>
          <a:solidFill>
            <a:srgbClr val="EDECEA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6246" y="5863657"/>
            <a:ext cx="361841" cy="276999"/>
          </a:xfrm>
          <a:prstGeom prst="rect">
            <a:avLst/>
          </a:prstGeom>
          <a:solidFill>
            <a:srgbClr val="EDECEA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709684" y="1690187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Modern Dispersal Model</a:t>
            </a:r>
            <a:endParaRPr lang="en-US" sz="2800" dirty="0"/>
          </a:p>
        </p:txBody>
      </p:sp>
      <p:pic>
        <p:nvPicPr>
          <p:cNvPr id="31746" name="Picture 2" descr="https://evolve.community.uaf.edu/files/2015/04/dispers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43" y="2213407"/>
            <a:ext cx="7521133" cy="393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341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Biotic Interchange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6111711" cy="49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Biotic interchange</a:t>
            </a:r>
            <a:r>
              <a:rPr lang="en-US" sz="2400" dirty="0" smtClean="0"/>
              <a:t>: when a _________ between previously separated biotas breaks down, resulting in drastic changes to ____________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400" b="1" dirty="0" smtClean="0"/>
              <a:t>Great American Biotic Interchange</a:t>
            </a:r>
          </a:p>
          <a:p>
            <a:r>
              <a:rPr lang="en-US" sz="2000" dirty="0" smtClean="0"/>
              <a:t>Isthmus of Panama connected North and South America</a:t>
            </a:r>
          </a:p>
          <a:p>
            <a:pPr lvl="1"/>
            <a:r>
              <a:rPr lang="en-US" sz="1800" dirty="0" smtClean="0"/>
              <a:t>Heading south: Bear, Cat, Camel, Horse, Elephant, Dog and Pig families</a:t>
            </a:r>
            <a:r>
              <a:rPr lang="en-US" sz="1500" dirty="0" smtClean="0"/>
              <a:t> </a:t>
            </a:r>
          </a:p>
          <a:p>
            <a:pPr lvl="1"/>
            <a:r>
              <a:rPr lang="en-US" sz="1800" dirty="0" smtClean="0"/>
              <a:t>Heading north: Anteater, Porcupine, Armadillo, Sloth, and Possum families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Invasive Species = </a:t>
            </a:r>
            <a:r>
              <a:rPr lang="en-US" sz="2400" b="1" dirty="0" smtClean="0">
                <a:sym typeface="Wingdings" panose="05000000000000000000" pitchFamily="2" charset="2"/>
              </a:rPr>
              <a:t>___</a:t>
            </a:r>
            <a:endParaRPr lang="en-US" sz="2400" b="1" dirty="0"/>
          </a:p>
        </p:txBody>
      </p:sp>
      <p:pic>
        <p:nvPicPr>
          <p:cNvPr id="2052" name="Picture 4" descr="http://cdn.phys.org/newman/gfx/news/hires/2015/1-smithsonia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263" y="218691"/>
            <a:ext cx="5052766" cy="645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716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Theory of Island Biogeography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578549" cy="493776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Island</a:t>
            </a:r>
            <a:r>
              <a:rPr lang="en-US" dirty="0" smtClean="0"/>
              <a:t>: area of land isolated from mainland by a body of water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_____________</a:t>
            </a:r>
            <a:r>
              <a:rPr lang="en-US" dirty="0" smtClean="0"/>
              <a:t>: area of suitable habitat some distance from source population</a:t>
            </a:r>
            <a:endParaRPr lang="en-US" dirty="0"/>
          </a:p>
        </p:txBody>
      </p:sp>
      <p:pic>
        <p:nvPicPr>
          <p:cNvPr id="29700" name="Picture 4" descr="http://hosho.ees.hokudai.ac.jp/~tsuyu/top/dct/stt/isl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291" y="1552354"/>
            <a:ext cx="4697003" cy="42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715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Equilibrium Theory of Island Biogeography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5461" y="1392864"/>
            <a:ext cx="5820539" cy="472156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Greatest number of species based on rates of  immigration and extinction </a:t>
            </a:r>
          </a:p>
          <a:p>
            <a:pPr marL="514350" indent="-280988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Large islands ______ to mainland/source </a:t>
            </a:r>
          </a:p>
          <a:p>
            <a:pPr marL="514350" indent="-280988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Large islands ___ from mainland/source</a:t>
            </a:r>
          </a:p>
          <a:p>
            <a:pPr marL="514350" indent="-280988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Small islands ______ to mainland/source</a:t>
            </a:r>
          </a:p>
          <a:p>
            <a:pPr marL="514350" indent="-280988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Small islands ___ from mainland/source</a:t>
            </a:r>
            <a:endParaRPr lang="en-US" sz="2400" dirty="0"/>
          </a:p>
        </p:txBody>
      </p:sp>
      <p:pic>
        <p:nvPicPr>
          <p:cNvPr id="28674" name="Picture 2" descr="http://media1.shmoop.com/images/biology/biobook_biogeography_graphik_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168" y="2169135"/>
            <a:ext cx="5042493" cy="381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87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5827059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Geologic Timescale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827059" cy="4937760"/>
          </a:xfrm>
        </p:spPr>
        <p:txBody>
          <a:bodyPr/>
          <a:lstStyle/>
          <a:p>
            <a:r>
              <a:rPr lang="en-US" dirty="0" smtClean="0"/>
              <a:t>Geologic record divided into Eons, Eras, Periods, and Epochs</a:t>
            </a:r>
          </a:p>
          <a:p>
            <a:endParaRPr lang="en-US" dirty="0" smtClean="0"/>
          </a:p>
          <a:p>
            <a:r>
              <a:rPr lang="en-US" dirty="0" smtClean="0"/>
              <a:t>Divisions between eras correspond to </a:t>
            </a:r>
            <a:r>
              <a:rPr lang="en-US" dirty="0" smtClean="0"/>
              <a:t>________________ </a:t>
            </a:r>
            <a:r>
              <a:rPr lang="en-US" dirty="0" smtClean="0"/>
              <a:t>events</a:t>
            </a:r>
            <a:endParaRPr lang="en-US" dirty="0"/>
          </a:p>
        </p:txBody>
      </p:sp>
      <p:pic>
        <p:nvPicPr>
          <p:cNvPr id="4" name="Picture 3" descr="25_T01_GeologicRecord-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78" y="265521"/>
            <a:ext cx="5199888" cy="643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Mass Extinctions and the Diversity of Life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5956" y="1237967"/>
            <a:ext cx="4720834" cy="522684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/>
              <a:t>Ordovician </a:t>
            </a:r>
            <a:r>
              <a:rPr lang="en-US" sz="2400" dirty="0" smtClean="0"/>
              <a:t>(~440 </a:t>
            </a:r>
            <a:r>
              <a:rPr lang="en-US" sz="2400" dirty="0" err="1" smtClean="0"/>
              <a:t>mya</a:t>
            </a:r>
            <a:r>
              <a:rPr lang="en-US" sz="2400" dirty="0" smtClean="0"/>
              <a:t>)</a:t>
            </a:r>
          </a:p>
          <a:p>
            <a:pPr marL="547688" lvl="1" indent="-142875"/>
            <a:r>
              <a:rPr lang="en-US" sz="2100" dirty="0" smtClean="0"/>
              <a:t>50% animal families</a:t>
            </a:r>
          </a:p>
          <a:p>
            <a:pPr marL="547688" lvl="1" indent="-142875"/>
            <a:r>
              <a:rPr lang="en-US" sz="2100" dirty="0" smtClean="0"/>
              <a:t>Many trilobites</a:t>
            </a:r>
            <a:endParaRPr lang="en-US" sz="26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dirty="0" smtClean="0"/>
              <a:t>Devonian (~365 </a:t>
            </a:r>
            <a:r>
              <a:rPr lang="en-US" sz="2400" dirty="0" err="1" smtClean="0"/>
              <a:t>mya</a:t>
            </a:r>
            <a:r>
              <a:rPr lang="en-US" sz="2400" dirty="0" smtClean="0"/>
              <a:t>)</a:t>
            </a:r>
          </a:p>
          <a:p>
            <a:pPr marL="547688" lvl="1" indent="-142875"/>
            <a:r>
              <a:rPr lang="en-US" sz="2100" dirty="0" smtClean="0"/>
              <a:t>30% animal families</a:t>
            </a:r>
          </a:p>
          <a:p>
            <a:pPr marL="547688" lvl="1" indent="-142875"/>
            <a:r>
              <a:rPr lang="en-US" sz="2100" dirty="0" smtClean="0"/>
              <a:t>Many fish and trilobites</a:t>
            </a:r>
            <a:endParaRPr lang="en-US" sz="2100" dirty="0"/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r>
              <a:rPr lang="en-US" sz="2400" dirty="0" smtClean="0"/>
              <a:t>Permian (~245 </a:t>
            </a:r>
            <a:r>
              <a:rPr lang="en-US" sz="2400" dirty="0" err="1" smtClean="0"/>
              <a:t>mya</a:t>
            </a:r>
            <a:r>
              <a:rPr lang="en-US" sz="2400" dirty="0" smtClean="0"/>
              <a:t>)</a:t>
            </a:r>
          </a:p>
          <a:p>
            <a:pPr marL="547688" lvl="1" indent="-142875"/>
            <a:r>
              <a:rPr lang="en-US" sz="2100" dirty="0" smtClean="0"/>
              <a:t>___% </a:t>
            </a:r>
            <a:r>
              <a:rPr lang="en-US" sz="2100" dirty="0" smtClean="0"/>
              <a:t>animal families</a:t>
            </a:r>
          </a:p>
          <a:p>
            <a:pPr marL="547688" lvl="1" indent="-142875"/>
            <a:r>
              <a:rPr lang="en-US" sz="2100" dirty="0" smtClean="0"/>
              <a:t>Many marine species, insects, amphibians, and remaining trilobites</a:t>
            </a:r>
            <a:endParaRPr lang="en-US" sz="2100" dirty="0"/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r>
              <a:rPr lang="en-US" sz="2400" dirty="0" smtClean="0"/>
              <a:t>Triassic (~210 </a:t>
            </a:r>
            <a:r>
              <a:rPr lang="en-US" sz="2400" dirty="0" err="1" smtClean="0"/>
              <a:t>mya</a:t>
            </a:r>
            <a:r>
              <a:rPr lang="en-US" sz="2400" dirty="0" smtClean="0"/>
              <a:t>)</a:t>
            </a:r>
          </a:p>
          <a:p>
            <a:pPr marL="547688" lvl="1" indent="-142875"/>
            <a:r>
              <a:rPr lang="en-US" sz="2100" dirty="0" smtClean="0"/>
              <a:t>35% of animal families</a:t>
            </a:r>
          </a:p>
          <a:p>
            <a:pPr marL="547688" lvl="1" indent="-142875"/>
            <a:r>
              <a:rPr lang="en-US" sz="2100" dirty="0" smtClean="0"/>
              <a:t>Many reptiles</a:t>
            </a:r>
            <a:endParaRPr lang="en-US" sz="21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Cretaceous (~65 </a:t>
            </a:r>
            <a:r>
              <a:rPr lang="en-US" sz="2400" dirty="0" err="1" smtClean="0"/>
              <a:t>mya</a:t>
            </a:r>
            <a:r>
              <a:rPr lang="en-US" sz="2400" dirty="0" smtClean="0"/>
              <a:t>)</a:t>
            </a:r>
          </a:p>
          <a:p>
            <a:pPr marL="547688" lvl="1" indent="-142875"/>
            <a:r>
              <a:rPr lang="en-US" sz="2100" dirty="0" smtClean="0"/>
              <a:t>50% animal families</a:t>
            </a:r>
          </a:p>
          <a:p>
            <a:pPr marL="547688" lvl="1" indent="-142875"/>
            <a:r>
              <a:rPr lang="en-US" sz="2100" dirty="0" smtClean="0"/>
              <a:t>Remaining </a:t>
            </a:r>
            <a:r>
              <a:rPr lang="en-US" sz="2100" u="sng" dirty="0" smtClean="0"/>
              <a:t>_________</a:t>
            </a:r>
            <a:r>
              <a:rPr lang="en-US" sz="2100" dirty="0" smtClean="0"/>
              <a:t> </a:t>
            </a:r>
            <a:r>
              <a:rPr lang="en-US" sz="2100" dirty="0" smtClean="0"/>
              <a:t>and marine species</a:t>
            </a:r>
            <a:endParaRPr lang="en-US" sz="21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985" y="1601696"/>
            <a:ext cx="6569355" cy="442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524435" y="412376"/>
            <a:ext cx="9722224" cy="715777"/>
          </a:xfrm>
        </p:spPr>
        <p:txBody>
          <a:bodyPr>
            <a:noAutofit/>
          </a:bodyPr>
          <a:lstStyle/>
          <a:p>
            <a:r>
              <a:rPr lang="en-US" sz="4000" dirty="0" smtClean="0"/>
              <a:t>K-T Boundary (Cretaceous-Tertiary)</a:t>
            </a:r>
          </a:p>
        </p:txBody>
      </p:sp>
      <p:graphicFrame>
        <p:nvGraphicFramePr>
          <p:cNvPr id="47106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629285"/>
              </p:ext>
            </p:extLst>
          </p:nvPr>
        </p:nvGraphicFramePr>
        <p:xfrm>
          <a:off x="524435" y="1343920"/>
          <a:ext cx="6318581" cy="3748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0" name="Bitmap Image" r:id="rId4" imgW="7609524" imgH="4514286" progId="PBrush">
                  <p:embed/>
                </p:oleObj>
              </mc:Choice>
              <mc:Fallback>
                <p:oleObj name="Bitmap Image" r:id="rId4" imgW="7609524" imgH="451428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435" y="1343920"/>
                        <a:ext cx="6318581" cy="37484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07946719"/>
              </p:ext>
            </p:extLst>
          </p:nvPr>
        </p:nvGraphicFramePr>
        <p:xfrm>
          <a:off x="7284369" y="1757160"/>
          <a:ext cx="4446906" cy="3335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1" name="Bitmap Image" r:id="rId6" imgW="7621064" imgH="5714286" progId="PBrush">
                  <p:embed/>
                </p:oleObj>
              </mc:Choice>
              <mc:Fallback>
                <p:oleObj name="Bitmap Image" r:id="rId6" imgW="7621064" imgH="571428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4369" y="1757160"/>
                        <a:ext cx="4446906" cy="33351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7394662" y="5296795"/>
            <a:ext cx="4226319" cy="849104"/>
          </a:xfrm>
        </p:spPr>
        <p:txBody>
          <a:bodyPr>
            <a:normAutofit fontScale="92500" lnSpcReduction="20000"/>
          </a:bodyPr>
          <a:lstStyle/>
          <a:p>
            <a:pPr>
              <a:buFont typeface="Monotype Sorts" pitchFamily="2" charset="2"/>
              <a:buNone/>
            </a:pPr>
            <a:r>
              <a:rPr lang="en-US" sz="2000" dirty="0"/>
              <a:t>Chicxulub Crater - Caribbean Sea near the Yucatan Peninsula of Mexico</a:t>
            </a:r>
          </a:p>
        </p:txBody>
      </p:sp>
    </p:spTree>
    <p:extLst>
      <p:ext uri="{BB962C8B-B14F-4D97-AF65-F5344CB8AC3E}">
        <p14:creationId xmlns:p14="http://schemas.microsoft.com/office/powerpoint/2010/main" val="4141556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Geologic Timescale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4669" y="1219199"/>
            <a:ext cx="5018567" cy="511780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 smtClean="0"/>
              <a:t>Precambrian Era </a:t>
            </a:r>
            <a:r>
              <a:rPr lang="en-US" sz="2000" dirty="0" smtClean="0"/>
              <a:t>(4.6 </a:t>
            </a:r>
            <a:r>
              <a:rPr lang="en-US" sz="2000" dirty="0" err="1" smtClean="0"/>
              <a:t>bya</a:t>
            </a:r>
            <a:r>
              <a:rPr lang="en-US" sz="2000" dirty="0" smtClean="0"/>
              <a:t> – 542 </a:t>
            </a:r>
            <a:r>
              <a:rPr lang="en-US" sz="2000" dirty="0" err="1" smtClean="0"/>
              <a:t>mya</a:t>
            </a:r>
            <a:r>
              <a:rPr lang="en-US" sz="2000" dirty="0" smtClean="0"/>
              <a:t>)</a:t>
            </a:r>
            <a:endParaRPr lang="en-US" sz="2400" dirty="0" smtClean="0"/>
          </a:p>
          <a:p>
            <a:pPr marL="273050" indent="-155575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/>
              <a:t>___% of all time on Earth</a:t>
            </a:r>
          </a:p>
          <a:p>
            <a:pPr marL="273050" indent="-155575">
              <a:lnSpc>
                <a:spcPct val="90000"/>
              </a:lnSpc>
              <a:spcBef>
                <a:spcPts val="0"/>
              </a:spcBef>
            </a:pPr>
            <a:endParaRPr lang="en-US" sz="1000" dirty="0" smtClean="0"/>
          </a:p>
          <a:p>
            <a:pPr marL="273050" indent="-155575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/>
              <a:t>First prokaryotes, eukaryotes</a:t>
            </a:r>
          </a:p>
          <a:p>
            <a:pPr marL="273050" indent="-155575">
              <a:lnSpc>
                <a:spcPct val="90000"/>
              </a:lnSpc>
              <a:spcBef>
                <a:spcPts val="0"/>
              </a:spcBef>
            </a:pPr>
            <a:endParaRPr lang="en-US" sz="1000" dirty="0" smtClean="0"/>
          </a:p>
          <a:p>
            <a:pPr marL="273050" indent="-155575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/>
              <a:t>Soft bodies animals and algae at end of era</a:t>
            </a:r>
            <a:endParaRPr lang="en-US" dirty="0" smtClean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 smtClean="0"/>
              <a:t>Paleozoic Era </a:t>
            </a:r>
            <a:r>
              <a:rPr lang="en-US" sz="2000" dirty="0" smtClean="0"/>
              <a:t>(251 </a:t>
            </a:r>
            <a:r>
              <a:rPr lang="en-US" sz="2000" dirty="0" err="1" smtClean="0"/>
              <a:t>mya</a:t>
            </a:r>
            <a:r>
              <a:rPr lang="en-US" sz="2000" dirty="0" smtClean="0"/>
              <a:t> – 542 </a:t>
            </a:r>
            <a:r>
              <a:rPr lang="en-US" sz="2000" dirty="0" err="1" smtClean="0"/>
              <a:t>mya</a:t>
            </a:r>
            <a:r>
              <a:rPr lang="en-US" sz="2000" dirty="0"/>
              <a:t>)</a:t>
            </a:r>
            <a:endParaRPr lang="en-US" sz="2400" dirty="0" smtClean="0"/>
          </a:p>
          <a:p>
            <a:pPr marL="273050" indent="-155575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/>
              <a:t>Most animal phyla during Cambrian Period </a:t>
            </a:r>
          </a:p>
          <a:p>
            <a:pPr marL="574675" lvl="1" indent="-169863">
              <a:lnSpc>
                <a:spcPct val="90000"/>
              </a:lnSpc>
              <a:spcBef>
                <a:spcPts val="0"/>
              </a:spcBef>
            </a:pPr>
            <a:r>
              <a:rPr lang="en-US" sz="1700" dirty="0" smtClean="0"/>
              <a:t>Cambrian explosion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~500mya</a:t>
            </a:r>
            <a:endParaRPr lang="en-US" sz="2000" dirty="0"/>
          </a:p>
          <a:p>
            <a:pPr marL="273050" indent="-155575">
              <a:lnSpc>
                <a:spcPct val="90000"/>
              </a:lnSpc>
              <a:spcBef>
                <a:spcPts val="0"/>
              </a:spcBef>
            </a:pPr>
            <a:endParaRPr lang="en-US" sz="1000" dirty="0" smtClean="0"/>
          </a:p>
          <a:p>
            <a:pPr marL="273050" indent="-155575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/>
              <a:t>Vascular plants dominant terrestrial environments</a:t>
            </a:r>
          </a:p>
          <a:p>
            <a:pPr marL="273050" indent="-155575">
              <a:lnSpc>
                <a:spcPct val="90000"/>
              </a:lnSpc>
              <a:spcBef>
                <a:spcPts val="0"/>
              </a:spcBef>
            </a:pPr>
            <a:endParaRPr lang="en-US" sz="1000" dirty="0" smtClean="0"/>
          </a:p>
          <a:p>
            <a:pPr marL="273050" indent="-155575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/>
              <a:t>______________ </a:t>
            </a:r>
            <a:r>
              <a:rPr lang="en-US" sz="2000" dirty="0"/>
              <a:t>and first tetrapods in Devonian </a:t>
            </a:r>
            <a:r>
              <a:rPr lang="en-US" sz="2000" dirty="0" smtClean="0"/>
              <a:t>Period</a:t>
            </a:r>
          </a:p>
          <a:p>
            <a:pPr marL="273050" indent="-155575">
              <a:lnSpc>
                <a:spcPct val="90000"/>
              </a:lnSpc>
              <a:spcBef>
                <a:spcPts val="0"/>
              </a:spcBef>
            </a:pPr>
            <a:endParaRPr lang="en-US" sz="1000" dirty="0" smtClean="0"/>
          </a:p>
          <a:p>
            <a:pPr marL="273050" indent="-155575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/>
              <a:t>Amphibians and reptiles dominate</a:t>
            </a:r>
            <a:endParaRPr lang="en-US" sz="20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000" dirty="0"/>
          </a:p>
        </p:txBody>
      </p:sp>
      <p:pic>
        <p:nvPicPr>
          <p:cNvPr id="4" name="Picture 3" descr="25_T01aGeologicRecord-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60" y="1190078"/>
            <a:ext cx="6523736" cy="49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8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Geologic Timescale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1" y="1219199"/>
            <a:ext cx="4657060" cy="502385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Mesozoic Era</a:t>
            </a:r>
            <a:r>
              <a:rPr lang="en-US" sz="2400" dirty="0" smtClean="0"/>
              <a:t> (</a:t>
            </a:r>
            <a:r>
              <a:rPr lang="en-US" sz="2000" dirty="0" smtClean="0"/>
              <a:t>251 </a:t>
            </a:r>
            <a:r>
              <a:rPr lang="en-US" sz="2000" dirty="0" err="1" smtClean="0"/>
              <a:t>mya</a:t>
            </a:r>
            <a:r>
              <a:rPr lang="en-US" sz="2000" dirty="0" smtClean="0"/>
              <a:t> – 65 </a:t>
            </a:r>
            <a:r>
              <a:rPr lang="en-US" sz="2000" dirty="0" err="1" smtClean="0"/>
              <a:t>mya</a:t>
            </a:r>
            <a:r>
              <a:rPr lang="en-US" sz="2000" dirty="0" smtClean="0"/>
              <a:t>)</a:t>
            </a:r>
            <a:endParaRPr lang="en-US" sz="2400" dirty="0" smtClean="0"/>
          </a:p>
          <a:p>
            <a:pPr marL="273050" indent="-155575"/>
            <a:r>
              <a:rPr lang="en-US" sz="2000" dirty="0" smtClean="0"/>
              <a:t>_______________ dominate early</a:t>
            </a:r>
          </a:p>
          <a:p>
            <a:pPr marL="273050" indent="-155575"/>
            <a:r>
              <a:rPr lang="en-US" sz="2000" dirty="0" smtClean="0"/>
              <a:t>Dinosaurs dominant</a:t>
            </a:r>
          </a:p>
          <a:p>
            <a:pPr marL="273050" indent="-155575"/>
            <a:r>
              <a:rPr lang="en-US" sz="2000" dirty="0" smtClean="0"/>
              <a:t>Angiosperms diversify late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b="1" dirty="0" smtClean="0"/>
              <a:t>Cenozoic</a:t>
            </a:r>
            <a:r>
              <a:rPr lang="en-US" sz="2400" dirty="0" smtClean="0"/>
              <a:t> </a:t>
            </a:r>
            <a:r>
              <a:rPr lang="en-US" sz="2400" b="1" dirty="0" smtClean="0"/>
              <a:t>Era</a:t>
            </a:r>
            <a:r>
              <a:rPr lang="en-US" sz="2400" dirty="0" smtClean="0"/>
              <a:t> </a:t>
            </a:r>
            <a:r>
              <a:rPr lang="en-US" sz="2000" dirty="0" smtClean="0"/>
              <a:t>(65 </a:t>
            </a:r>
            <a:r>
              <a:rPr lang="en-US" sz="2000" dirty="0" err="1" smtClean="0"/>
              <a:t>mya</a:t>
            </a:r>
            <a:r>
              <a:rPr lang="en-US" sz="2000" dirty="0" smtClean="0"/>
              <a:t> – Present)</a:t>
            </a:r>
          </a:p>
          <a:p>
            <a:pPr marL="273050" indent="-155575"/>
            <a:r>
              <a:rPr lang="en-US" sz="2000" dirty="0" smtClean="0"/>
              <a:t>Mammal radiate with loss of dinosaurs</a:t>
            </a:r>
          </a:p>
          <a:p>
            <a:pPr marL="273050" indent="-155575"/>
            <a:r>
              <a:rPr lang="en-US" sz="2000" dirty="0" smtClean="0"/>
              <a:t>____________ dominate</a:t>
            </a:r>
          </a:p>
          <a:p>
            <a:pPr marL="273050" indent="-155575"/>
            <a:r>
              <a:rPr lang="en-US" sz="2000" dirty="0" smtClean="0"/>
              <a:t>Human ancestors diverge 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 descr="25_T01bGeologicRecord-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60" y="1219200"/>
            <a:ext cx="6868336" cy="50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9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6181165" y="322728"/>
            <a:ext cx="4267200" cy="83932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Earth’s History</a:t>
            </a:r>
          </a:p>
        </p:txBody>
      </p:sp>
      <p:sp>
        <p:nvSpPr>
          <p:cNvPr id="4506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033248" y="1162048"/>
            <a:ext cx="5979458" cy="511324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Changes in climate and habitats on Earth</a:t>
            </a:r>
          </a:p>
          <a:p>
            <a:endParaRPr lang="en-US" sz="1200" dirty="0" smtClean="0"/>
          </a:p>
          <a:p>
            <a:r>
              <a:rPr lang="en-US" sz="2400" dirty="0" smtClean="0"/>
              <a:t>Pangaea </a:t>
            </a:r>
            <a:r>
              <a:rPr lang="en-US" sz="2400" dirty="0"/>
              <a:t>(245 </a:t>
            </a:r>
            <a:r>
              <a:rPr lang="en-US" sz="2400" dirty="0" err="1"/>
              <a:t>mya</a:t>
            </a:r>
            <a:r>
              <a:rPr lang="en-US" sz="2400" dirty="0" smtClean="0"/>
              <a:t>)- supercontinent</a:t>
            </a:r>
          </a:p>
          <a:p>
            <a:pPr lvl="1"/>
            <a:r>
              <a:rPr lang="en-US" sz="2000" dirty="0" smtClean="0"/>
              <a:t>Deep oceans drained shallow seas</a:t>
            </a:r>
            <a:endParaRPr lang="en-US" sz="2000" dirty="0"/>
          </a:p>
          <a:p>
            <a:endParaRPr lang="en-US" sz="1200" dirty="0" smtClean="0"/>
          </a:p>
          <a:p>
            <a:r>
              <a:rPr lang="en-US" sz="2400" dirty="0" smtClean="0"/>
              <a:t>Pangaea </a:t>
            </a:r>
            <a:r>
              <a:rPr lang="en-US" sz="2400" dirty="0"/>
              <a:t>began to break up (</a:t>
            </a:r>
            <a:r>
              <a:rPr lang="en-US" sz="2400" dirty="0" smtClean="0"/>
              <a:t>180 </a:t>
            </a:r>
            <a:r>
              <a:rPr lang="en-US" sz="2400" dirty="0" err="1" smtClean="0"/>
              <a:t>mya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Laurasia</a:t>
            </a:r>
          </a:p>
          <a:p>
            <a:pPr lvl="2"/>
            <a:r>
              <a:rPr lang="en-US" sz="1800" dirty="0" smtClean="0"/>
              <a:t> Europe</a:t>
            </a:r>
            <a:r>
              <a:rPr lang="en-US" sz="1800" dirty="0" smtClean="0"/>
              <a:t>, </a:t>
            </a:r>
            <a:r>
              <a:rPr lang="en-US" sz="1800" dirty="0" smtClean="0"/>
              <a:t>Asia and North America</a:t>
            </a:r>
            <a:endParaRPr lang="en-US" sz="1800" dirty="0"/>
          </a:p>
          <a:p>
            <a:pPr lvl="1"/>
            <a:endParaRPr lang="en-US" sz="1000" dirty="0" smtClean="0"/>
          </a:p>
          <a:p>
            <a:pPr lvl="1"/>
            <a:r>
              <a:rPr lang="en-US" sz="2400" dirty="0" smtClean="0"/>
              <a:t>Gondwana</a:t>
            </a:r>
          </a:p>
          <a:p>
            <a:pPr lvl="2"/>
            <a:r>
              <a:rPr lang="en-US" sz="1800" dirty="0" smtClean="0"/>
              <a:t>Africa, Madagascar, South America, India,  Australia, Antarctica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43" y="410671"/>
            <a:ext cx="5468495" cy="58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9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Plate Tectonics and Continental Drift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01256" y="1281259"/>
            <a:ext cx="4302268" cy="4830174"/>
          </a:xfrm>
        </p:spPr>
        <p:txBody>
          <a:bodyPr/>
          <a:lstStyle/>
          <a:p>
            <a:r>
              <a:rPr lang="en-US" dirty="0" smtClean="0"/>
              <a:t>Linear mountain formation</a:t>
            </a:r>
          </a:p>
          <a:p>
            <a:pPr lvl="1"/>
            <a:r>
              <a:rPr lang="en-US" dirty="0" smtClean="0"/>
              <a:t>Himalayan mountains</a:t>
            </a:r>
          </a:p>
          <a:p>
            <a:pPr lvl="1"/>
            <a:r>
              <a:rPr lang="en-US" dirty="0" smtClean="0"/>
              <a:t>Rocky mountains</a:t>
            </a:r>
          </a:p>
          <a:p>
            <a:pPr lvl="1"/>
            <a:r>
              <a:rPr lang="en-US" dirty="0" smtClean="0"/>
              <a:t>Andes</a:t>
            </a:r>
          </a:p>
          <a:p>
            <a:pPr lvl="1"/>
            <a:r>
              <a:rPr lang="en-US" dirty="0" smtClean="0"/>
              <a:t>Appalachian mountains and Scottish highlands</a:t>
            </a:r>
          </a:p>
          <a:p>
            <a:pPr lvl="1"/>
            <a:endParaRPr lang="en-US" dirty="0"/>
          </a:p>
          <a:p>
            <a:r>
              <a:rPr lang="en-US" dirty="0" smtClean="0"/>
              <a:t>Island arc formation</a:t>
            </a:r>
          </a:p>
          <a:p>
            <a:pPr lvl="1"/>
            <a:r>
              <a:rPr lang="en-US" dirty="0" smtClean="0"/>
              <a:t>Aleutian Archipelago</a:t>
            </a:r>
          </a:p>
          <a:p>
            <a:pPr lvl="1"/>
            <a:r>
              <a:rPr lang="en-US" dirty="0" smtClean="0"/>
              <a:t>Philippian Islands</a:t>
            </a:r>
          </a:p>
          <a:p>
            <a:pPr lvl="1"/>
            <a:r>
              <a:rPr lang="en-US" dirty="0" smtClean="0"/>
              <a:t>Japanese Archipelago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955" y="1281259"/>
            <a:ext cx="4438031" cy="2440155"/>
          </a:xfrm>
          <a:prstGeom prst="rect">
            <a:avLst/>
          </a:prstGeom>
        </p:spPr>
      </p:pic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296670"/>
              </p:ext>
            </p:extLst>
          </p:nvPr>
        </p:nvGraphicFramePr>
        <p:xfrm>
          <a:off x="9252552" y="1281259"/>
          <a:ext cx="2819296" cy="4178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Bitmap Image" r:id="rId4" imgW="3858164" imgH="5714286" progId="PBrush">
                  <p:embed/>
                </p:oleObj>
              </mc:Choice>
              <mc:Fallback>
                <p:oleObj name="Bitmap Image" r:id="rId4" imgW="3858164" imgH="571428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2552" y="1281259"/>
                        <a:ext cx="2819296" cy="41781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3524" y="3721414"/>
            <a:ext cx="4549028" cy="251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47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" id="{EEFEF6C1-FFD1-41EC-9613-44313D99FF35}" vid="{332CB9FB-2BB4-44A8-A80C-649DEE821B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3894</TotalTime>
  <Words>757</Words>
  <Application>Microsoft Office PowerPoint</Application>
  <PresentationFormat>Widescreen</PresentationFormat>
  <Paragraphs>190</Paragraphs>
  <Slides>23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Bookman Old Style</vt:lpstr>
      <vt:lpstr>Calibri</vt:lpstr>
      <vt:lpstr>Gill Sans MT</vt:lpstr>
      <vt:lpstr>Monotype Sorts</vt:lpstr>
      <vt:lpstr>Times New Roman</vt:lpstr>
      <vt:lpstr>Wingdings</vt:lpstr>
      <vt:lpstr>Wingdings 3</vt:lpstr>
      <vt:lpstr>Origin</vt:lpstr>
      <vt:lpstr>Bitmap Image</vt:lpstr>
      <vt:lpstr> Biogeography and the History of Life</vt:lpstr>
      <vt:lpstr>History of Life on Earth</vt:lpstr>
      <vt:lpstr>Geologic Timescale</vt:lpstr>
      <vt:lpstr>Mass Extinctions and the Diversity of Life</vt:lpstr>
      <vt:lpstr>K-T Boundary (Cretaceous-Tertiary)</vt:lpstr>
      <vt:lpstr>Geologic Timescale</vt:lpstr>
      <vt:lpstr>Geologic Timescale</vt:lpstr>
      <vt:lpstr>Earth’s History</vt:lpstr>
      <vt:lpstr>Plate Tectonics and Continental Drift</vt:lpstr>
      <vt:lpstr>Plate Tectonics and Earthquakes</vt:lpstr>
      <vt:lpstr>Biogeography</vt:lpstr>
      <vt:lpstr>Vicariance vs. Dispersal</vt:lpstr>
      <vt:lpstr>Biogeography: Dispersal</vt:lpstr>
      <vt:lpstr>PowerPoint Presentation</vt:lpstr>
      <vt:lpstr>Biogeography of Camelidae: Dispersal</vt:lpstr>
      <vt:lpstr>Biogeography of Mammals: Vicariance</vt:lpstr>
      <vt:lpstr>Biogeography or Gnatcatchers: Dispersal or Vicariance?</vt:lpstr>
      <vt:lpstr>Biogeography of Kapok Tree: Dispersal or Vicariance?</vt:lpstr>
      <vt:lpstr>Biogeography of Paleognathae: Vicariance or Dispersal?</vt:lpstr>
      <vt:lpstr>Biogeography of Paleognathae: Vicariance or Dispersal?</vt:lpstr>
      <vt:lpstr> Biotic Interchange</vt:lpstr>
      <vt:lpstr>Theory of Island Biogeography</vt:lpstr>
      <vt:lpstr>Equilibrium Theory of Island Biogeography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Biogeography and the History of Life</dc:title>
  <dc:creator>Tyler Flisik</dc:creator>
  <cp:lastModifiedBy>Tyler Flisik</cp:lastModifiedBy>
  <cp:revision>57</cp:revision>
  <dcterms:created xsi:type="dcterms:W3CDTF">2015-08-14T22:56:35Z</dcterms:created>
  <dcterms:modified xsi:type="dcterms:W3CDTF">2015-12-02T05:58:58Z</dcterms:modified>
</cp:coreProperties>
</file>