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92" r:id="rId8"/>
    <p:sldId id="267" r:id="rId9"/>
    <p:sldId id="299" r:id="rId10"/>
    <p:sldId id="295" r:id="rId11"/>
    <p:sldId id="266" r:id="rId12"/>
    <p:sldId id="269" r:id="rId13"/>
    <p:sldId id="270" r:id="rId14"/>
    <p:sldId id="293" r:id="rId15"/>
    <p:sldId id="268" r:id="rId16"/>
    <p:sldId id="300" r:id="rId17"/>
    <p:sldId id="298" r:id="rId18"/>
    <p:sldId id="272" r:id="rId19"/>
    <p:sldId id="271" r:id="rId20"/>
    <p:sldId id="273" r:id="rId21"/>
    <p:sldId id="294" r:id="rId22"/>
    <p:sldId id="275" r:id="rId23"/>
    <p:sldId id="301" r:id="rId24"/>
    <p:sldId id="278" r:id="rId25"/>
    <p:sldId id="274" r:id="rId26"/>
    <p:sldId id="276" r:id="rId27"/>
    <p:sldId id="277" r:id="rId28"/>
    <p:sldId id="279" r:id="rId29"/>
    <p:sldId id="280" r:id="rId30"/>
    <p:sldId id="282" r:id="rId31"/>
    <p:sldId id="281" r:id="rId32"/>
    <p:sldId id="283" r:id="rId33"/>
    <p:sldId id="284" r:id="rId34"/>
    <p:sldId id="287" r:id="rId35"/>
    <p:sldId id="285" r:id="rId36"/>
    <p:sldId id="302" r:id="rId3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0000"/>
    <a:srgbClr val="FF66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38" autoAdjust="0"/>
    <p:restoredTop sz="82970" autoAdjust="0"/>
  </p:normalViewPr>
  <p:slideViewPr>
    <p:cSldViewPr>
      <p:cViewPr varScale="1">
        <p:scale>
          <a:sx n="59" d="100"/>
          <a:sy n="59" d="100"/>
        </p:scale>
        <p:origin x="78" y="10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14E539-588F-421D-B2B1-B94832CE9BA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A4FE238-17FB-4EC3-A8F6-346DF72F1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88AAE2A-6965-4E8E-A5A0-91AC8523EF25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0758EBF-42D0-43A6-A11F-24BCE929B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6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13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1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4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4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85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41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58EBF-42D0-43A6-A11F-24BCE929B76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6AD80A-276A-455E-8423-4097A3E306EB}" type="datetimeFigureOut">
              <a:rPr lang="en-US" smtClean="0"/>
              <a:pPr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38C96B-FF66-4F56-B7CB-7211BCD54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3733800"/>
            <a:ext cx="6858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Fundamental Building Blocks:</a:t>
            </a:r>
            <a:br>
              <a:rPr lang="en-US" sz="2800" dirty="0"/>
            </a:br>
            <a:r>
              <a:rPr lang="en-US" sz="2800" dirty="0"/>
              <a:t>Chemistry, Water and 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Chapter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066801"/>
            <a:ext cx="967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 are not separate from the whole. You are one with the sun, the earth, the air. You don’t have a life. You are life.”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Eckhart Tolle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3900" y="4419600"/>
            <a:ext cx="11087100" cy="1874720"/>
          </a:xfrm>
        </p:spPr>
        <p:txBody>
          <a:bodyPr>
            <a:normAutofit lnSpcReduction="10000"/>
          </a:bodyPr>
          <a:lstStyle/>
          <a:p>
            <a:pPr marL="288925" indent="-288925">
              <a:buAutoNum type="arabicPeriod"/>
            </a:pPr>
            <a:r>
              <a:rPr lang="en-US" sz="2800" dirty="0"/>
              <a:t>What is the elemental symbol for potassium?</a:t>
            </a:r>
          </a:p>
          <a:p>
            <a:pPr marL="288925" indent="-288925">
              <a:buAutoNum type="arabicPeriod"/>
            </a:pPr>
            <a:r>
              <a:rPr lang="en-US" sz="2800" dirty="0"/>
              <a:t>How many protons are found in the nucleus of calcium?</a:t>
            </a:r>
          </a:p>
          <a:p>
            <a:pPr marL="288925" indent="-288925">
              <a:buAutoNum type="arabicPeriod"/>
            </a:pPr>
            <a:r>
              <a:rPr lang="en-US" sz="2800" dirty="0"/>
              <a:t>What is the average combined mass of the protons and neutrons in Beryllium?</a:t>
            </a:r>
          </a:p>
          <a:p>
            <a:pPr marL="288925" indent="-288925">
              <a:buAutoNum type="arabicPeriod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55295"/>
            <a:ext cx="19431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9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Isotopes</a:t>
            </a:r>
            <a:r>
              <a:rPr lang="en-US" sz="2800" dirty="0"/>
              <a:t>: a form of an element as defined by the number of _________ contained in the nucleus</a:t>
            </a:r>
          </a:p>
        </p:txBody>
      </p:sp>
      <p:pic>
        <p:nvPicPr>
          <p:cNvPr id="41986" name="Picture 2" descr="http://2.bp.blogspot.com/-2yRO2L6QZmg/UZOEKl-u7UI/AAAAAAAABSg/jAiViJhL5A4/s1600/car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59558"/>
            <a:ext cx="984307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Radiometric 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111252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Isotopes such as Carbon-14 are unstable and decay over time</a:t>
            </a:r>
          </a:p>
          <a:p>
            <a:pPr marL="342900" lvl="1" indent="-228600">
              <a:spcAft>
                <a:spcPts val="600"/>
              </a:spcAft>
            </a:pPr>
            <a:r>
              <a:rPr lang="en-US" sz="2800" dirty="0"/>
              <a:t>Rate of _____ can be measured </a:t>
            </a:r>
            <a:endParaRPr lang="en-US" sz="1800" dirty="0"/>
          </a:p>
          <a:p>
            <a:pPr marL="342900" lvl="1" indent="-228600">
              <a:spcBef>
                <a:spcPts val="0"/>
              </a:spcBef>
            </a:pPr>
            <a:r>
              <a:rPr lang="en-US" sz="2800" b="1" dirty="0"/>
              <a:t>Half-life:</a:t>
            </a:r>
            <a:r>
              <a:rPr lang="en-US" sz="2800" dirty="0"/>
              <a:t> time is takes for 50% of                                                             isotope to decay</a:t>
            </a:r>
          </a:p>
          <a:p>
            <a:pPr marL="342900" lvl="2">
              <a:buClr>
                <a:prstClr val="white">
                  <a:shade val="50000"/>
                </a:prstClr>
              </a:buClr>
            </a:pPr>
            <a:r>
              <a:rPr lang="en-US" sz="2400" dirty="0">
                <a:solidFill>
                  <a:prstClr val="black"/>
                </a:solidFill>
              </a:rPr>
              <a:t>Half-life of Carbon-14 = 5730 years</a:t>
            </a:r>
            <a:endParaRPr lang="en-US" sz="28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4" name="Picture 3" descr="D:\Chapter_02\B_Jpeg_Images\02_Labeled_Art_and_Photos\02_ES02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5683845" cy="419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856221"/>
            <a:ext cx="2514600" cy="23769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54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Electron Energy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59436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/>
              <a:t>Electrons (e</a:t>
            </a:r>
            <a:r>
              <a:rPr lang="en-US" sz="2800" baseline="30000" dirty="0"/>
              <a:t>-</a:t>
            </a:r>
            <a:r>
              <a:rPr lang="en-US" sz="2800" dirty="0"/>
              <a:t>) orbit atom nucleus at different energy levels (shells)</a:t>
            </a:r>
          </a:p>
          <a:p>
            <a:pPr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shell = 2 e</a:t>
            </a:r>
            <a:r>
              <a:rPr lang="en-US" sz="2800" baseline="30000" dirty="0"/>
              <a:t>-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shell = 8 e</a:t>
            </a:r>
            <a:r>
              <a:rPr lang="en-US" sz="2800" baseline="30000" dirty="0"/>
              <a:t>-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shell = 8 e</a:t>
            </a:r>
            <a:r>
              <a:rPr lang="en-US" sz="2800" baseline="30000" dirty="0"/>
              <a:t>-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aseline="30000" dirty="0"/>
              <a:t>And so on…</a:t>
            </a:r>
            <a:endParaRPr lang="en-US" sz="3200" baseline="30000" dirty="0"/>
          </a:p>
          <a:p>
            <a:r>
              <a:rPr lang="en-US" sz="2800" dirty="0"/>
              <a:t>Atoms with vacancies in their outermost electron shell are ______, whereas atoms with full shells are ________</a:t>
            </a:r>
            <a:endParaRPr lang="en-US" sz="2800" baseline="30000" dirty="0"/>
          </a:p>
          <a:p>
            <a:pPr>
              <a:buNone/>
            </a:pPr>
            <a:endParaRPr lang="en-US" sz="3200" baseline="30000" dirty="0"/>
          </a:p>
        </p:txBody>
      </p:sp>
      <p:pic>
        <p:nvPicPr>
          <p:cNvPr id="4" name="Picture 4" descr="D:\Chapter_02\B_Jpeg_Images\02_Labeled_Art_and_Photos\02_06Fig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411626"/>
            <a:ext cx="450185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Electron Energy Levels</a:t>
            </a:r>
          </a:p>
        </p:txBody>
      </p:sp>
      <p:pic>
        <p:nvPicPr>
          <p:cNvPr id="4" name="Picture 3" descr="02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" r="23077" b="41539"/>
          <a:stretch>
            <a:fillRect/>
          </a:stretch>
        </p:blipFill>
        <p:spPr bwMode="auto">
          <a:xfrm>
            <a:off x="783771" y="1371600"/>
            <a:ext cx="1079862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0" y="2133600"/>
            <a:ext cx="1066800" cy="1280351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600" dirty="0"/>
              <a:t>Electron</a:t>
            </a:r>
          </a:p>
          <a:p>
            <a:endParaRPr lang="en-US" sz="800" dirty="0"/>
          </a:p>
          <a:p>
            <a:r>
              <a:rPr lang="en-US" sz="1600" dirty="0"/>
              <a:t>Electron shell</a:t>
            </a:r>
          </a:p>
          <a:p>
            <a:endParaRPr lang="en-US" sz="1000" dirty="0"/>
          </a:p>
          <a:p>
            <a:r>
              <a:rPr lang="en-US" sz="1600" dirty="0"/>
              <a:t>Nucleus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1066800" cy="84946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600" b="1" dirty="0"/>
              <a:t>Hydrogen</a:t>
            </a:r>
          </a:p>
          <a:p>
            <a:pPr algn="ctr"/>
            <a:r>
              <a:rPr lang="en-US" sz="1200" dirty="0">
                <a:latin typeface="+mj-lt"/>
              </a:rPr>
              <a:t>1</a:t>
            </a:r>
          </a:p>
          <a:p>
            <a:pPr algn="ctr"/>
            <a:r>
              <a:rPr lang="en-US" sz="1400" b="1" dirty="0">
                <a:latin typeface="+mj-lt"/>
              </a:rPr>
              <a:t>H</a:t>
            </a:r>
          </a:p>
          <a:p>
            <a:pPr algn="ctr"/>
            <a:r>
              <a:rPr lang="en-US" sz="1200" dirty="0">
                <a:latin typeface="+mj-lt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4648200"/>
            <a:ext cx="1066800" cy="84946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600" b="1" dirty="0"/>
              <a:t>Carbon</a:t>
            </a:r>
          </a:p>
          <a:p>
            <a:pPr algn="ctr"/>
            <a:r>
              <a:rPr lang="en-US" sz="1200" dirty="0">
                <a:latin typeface="+mj-lt"/>
              </a:rPr>
              <a:t>6</a:t>
            </a:r>
          </a:p>
          <a:p>
            <a:pPr algn="ctr"/>
            <a:r>
              <a:rPr lang="en-US" sz="1400" b="1" dirty="0">
                <a:latin typeface="+mj-lt"/>
              </a:rPr>
              <a:t>C</a:t>
            </a:r>
          </a:p>
          <a:p>
            <a:pPr algn="ctr"/>
            <a:r>
              <a:rPr lang="en-US" sz="1200" dirty="0">
                <a:latin typeface="+mj-lt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4648199"/>
            <a:ext cx="1066800" cy="84946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600" b="1" dirty="0"/>
              <a:t>Nitrogen</a:t>
            </a:r>
          </a:p>
          <a:p>
            <a:pPr algn="ctr"/>
            <a:r>
              <a:rPr lang="en-US" sz="1200" dirty="0">
                <a:latin typeface="+mj-lt"/>
              </a:rPr>
              <a:t>7</a:t>
            </a:r>
          </a:p>
          <a:p>
            <a:pPr algn="ctr"/>
            <a:r>
              <a:rPr lang="en-US" sz="1400" b="1" dirty="0">
                <a:latin typeface="+mj-lt"/>
              </a:rPr>
              <a:t>N</a:t>
            </a:r>
          </a:p>
          <a:p>
            <a:pPr algn="ctr"/>
            <a:r>
              <a:rPr lang="en-US" sz="1200" dirty="0">
                <a:latin typeface="+mj-lt"/>
              </a:rPr>
              <a:t>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00" y="4648199"/>
            <a:ext cx="1066800" cy="849463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1600" b="1" dirty="0"/>
              <a:t>Oxygen</a:t>
            </a:r>
          </a:p>
          <a:p>
            <a:pPr algn="ctr"/>
            <a:r>
              <a:rPr lang="en-US" sz="1200" dirty="0">
                <a:latin typeface="+mj-lt"/>
              </a:rPr>
              <a:t>8</a:t>
            </a:r>
          </a:p>
          <a:p>
            <a:pPr algn="ctr"/>
            <a:r>
              <a:rPr lang="en-US" sz="1400" b="1" dirty="0">
                <a:latin typeface="+mj-lt"/>
              </a:rPr>
              <a:t>O</a:t>
            </a:r>
          </a:p>
          <a:p>
            <a:pPr algn="ctr"/>
            <a:r>
              <a:rPr lang="en-US" sz="1200" dirty="0">
                <a:latin typeface="+mj-lt"/>
              </a:rPr>
              <a:t>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1944272"/>
            <a:ext cx="990600" cy="264688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r>
              <a:rPr lang="en-US" sz="1600" dirty="0"/>
              <a:t>Inner shell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0334" y="4137290"/>
            <a:ext cx="990600" cy="264688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708868" y="3891069"/>
            <a:ext cx="889279" cy="757130"/>
          </a:xfrm>
          <a:prstGeom prst="rect">
            <a:avLst/>
          </a:prstGeom>
          <a:solidFill>
            <a:schemeClr val="bg1"/>
          </a:solidFill>
        </p:spPr>
        <p:txBody>
          <a:bodyPr wrap="square" lIns="9144" tIns="9144" rIns="9144" bIns="9144" rtlCol="0">
            <a:spAutoFit/>
          </a:bodyPr>
          <a:lstStyle/>
          <a:p>
            <a:pPr algn="r"/>
            <a:r>
              <a:rPr lang="en-US" sz="1600" dirty="0"/>
              <a:t>Outer</a:t>
            </a:r>
          </a:p>
          <a:p>
            <a:pPr algn="r"/>
            <a:r>
              <a:rPr lang="en-US" sz="1600" dirty="0"/>
              <a:t>(valence)</a:t>
            </a:r>
          </a:p>
          <a:p>
            <a:pPr algn="r"/>
            <a:r>
              <a:rPr lang="en-US" sz="1600" dirty="0"/>
              <a:t>shell</a:t>
            </a:r>
          </a:p>
        </p:txBody>
      </p:sp>
    </p:spTree>
    <p:extLst>
      <p:ext uri="{BB962C8B-B14F-4D97-AF65-F5344CB8AC3E}">
        <p14:creationId xmlns:p14="http://schemas.microsoft.com/office/powerpoint/2010/main" val="396105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Another look at the Periodic Table</a:t>
            </a:r>
          </a:p>
        </p:txBody>
      </p:sp>
      <p:pic>
        <p:nvPicPr>
          <p:cNvPr id="4" name="Picture 4" descr="02-10-ElectronShells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823718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114300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Draw the structures for a calcium and chloride atom. Be sure to include the correct number of electrons in the outer most shell.</a:t>
            </a:r>
          </a:p>
          <a:p>
            <a:pPr marL="349250" lvl="1" indent="-180975"/>
            <a:r>
              <a:rPr lang="en-US" sz="2600" dirty="0"/>
              <a:t>Calcium has an atomic number of 20 and chloride has an atomic number of 17     </a:t>
            </a:r>
          </a:p>
        </p:txBody>
      </p:sp>
    </p:spTree>
    <p:extLst>
      <p:ext uri="{BB962C8B-B14F-4D97-AF65-F5344CB8AC3E}">
        <p14:creationId xmlns:p14="http://schemas.microsoft.com/office/powerpoint/2010/main" val="3301316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Check Your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2. How many electrons are found in a sodium atom? Hint: The atomic number for sodium is 11.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3. How many neutrons are found in the nucleus of the isotope Oxygen-18? Hint: The atomic number for oxygen is 8.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500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Making Stable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Atoms bond together to _______ outer shell electrons</a:t>
            </a:r>
          </a:p>
        </p:txBody>
      </p:sp>
      <p:pic>
        <p:nvPicPr>
          <p:cNvPr id="1026" name="Picture 2" descr="C:\Users\Tyler\Desktop\Mt. SAC Bio1\Mastering Biology lectures\Chapter art and photos\02_Labeled_Art_and_Photos\02_07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11256694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58625"/>
            <a:ext cx="7162800" cy="4572000"/>
          </a:xfrm>
        </p:spPr>
        <p:txBody>
          <a:bodyPr>
            <a:normAutofit/>
          </a:bodyPr>
          <a:lstStyle/>
          <a:p>
            <a:pPr lvl="1"/>
            <a:r>
              <a:rPr lang="en-US" sz="2600" b="1" dirty="0"/>
              <a:t>Non-polar covalent bond</a:t>
            </a:r>
            <a:r>
              <a:rPr lang="en-US" sz="2600" dirty="0"/>
              <a:t>: when a covalent bond results in a ______ molecule</a:t>
            </a:r>
          </a:p>
          <a:p>
            <a:pPr lvl="2"/>
            <a:r>
              <a:rPr lang="en-US" sz="2200" dirty="0"/>
              <a:t>Ex:  Carbon dioxide = CO</a:t>
            </a:r>
            <a:r>
              <a:rPr lang="en-US" sz="2200" baseline="-25000" dirty="0"/>
              <a:t>2</a:t>
            </a:r>
            <a:endParaRPr lang="en-US" baseline="-25000" dirty="0"/>
          </a:p>
          <a:p>
            <a:pPr lvl="2">
              <a:buNone/>
            </a:pPr>
            <a:endParaRPr lang="en-US" baseline="-25000" dirty="0"/>
          </a:p>
          <a:p>
            <a:pPr lvl="2">
              <a:buNone/>
            </a:pPr>
            <a:endParaRPr lang="en-US" baseline="-25000" dirty="0"/>
          </a:p>
          <a:p>
            <a:pPr lvl="1"/>
            <a:r>
              <a:rPr lang="en-US" sz="2600" b="1" dirty="0"/>
              <a:t>Polar covalent bond</a:t>
            </a:r>
            <a:r>
              <a:rPr lang="en-US" sz="2600" dirty="0"/>
              <a:t>: when a covalent bond results in a polar molecule </a:t>
            </a:r>
          </a:p>
          <a:p>
            <a:pPr lvl="2"/>
            <a:r>
              <a:rPr lang="en-US" sz="2200" dirty="0"/>
              <a:t>Ex:  Water molecule = H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endParaRPr lang="en-US" sz="3000" dirty="0"/>
          </a:p>
          <a:p>
            <a:pPr lvl="2"/>
            <a:endParaRPr lang="en-US" sz="1500" dirty="0"/>
          </a:p>
          <a:p>
            <a:pPr marL="285750" lvl="2" indent="-285750">
              <a:buNone/>
            </a:pPr>
            <a:r>
              <a:rPr lang="en-US" sz="2600" b="1" dirty="0"/>
              <a:t>_________</a:t>
            </a:r>
            <a:r>
              <a:rPr lang="en-US" sz="2600" dirty="0"/>
              <a:t>:  a difference in electrical charge on opposing ends of molecule</a:t>
            </a:r>
          </a:p>
          <a:p>
            <a:pPr marL="285750" lvl="2" indent="-285750">
              <a:buNone/>
            </a:pPr>
            <a:endParaRPr lang="en-US" sz="2800" dirty="0"/>
          </a:p>
          <a:p>
            <a:pPr marL="285750" lvl="2" indent="-28575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Types of Chemical Bonding</a:t>
            </a:r>
          </a:p>
        </p:txBody>
      </p:sp>
      <p:pic>
        <p:nvPicPr>
          <p:cNvPr id="21" name="Picture 4" descr="D:\Chapter_02\B_Jpeg_Images\02_Labeled_Art_and_Photos\02_08b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875710"/>
            <a:ext cx="2667000" cy="222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D:\Chapter_02\B_Jpeg_Images\02_Labeled_Art_and_Photos\02_08aFig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4848" y="4190999"/>
            <a:ext cx="27316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45646" y="1296636"/>
            <a:ext cx="9753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Covalent bonding</a:t>
            </a:r>
            <a:r>
              <a:rPr lang="en-US" sz="2600" dirty="0"/>
              <a:t>: when two atoms </a:t>
            </a:r>
            <a:r>
              <a:rPr lang="en-US" sz="2600" i="1" u="sng" dirty="0"/>
              <a:t>______</a:t>
            </a:r>
            <a:r>
              <a:rPr lang="en-US" sz="2600" dirty="0"/>
              <a:t> pairs of electrons </a:t>
            </a:r>
          </a:p>
        </p:txBody>
      </p:sp>
      <p:pic>
        <p:nvPicPr>
          <p:cNvPr id="52226" name="Picture 2" descr="http://cdn.destructoid.com/ul/268652-JamesBondWide_620x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1882" y="47618"/>
            <a:ext cx="1901825" cy="1073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From dust were ye made!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0"/>
            <a:ext cx="8229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“Everything is made from dirt” – Uncle Barry</a:t>
            </a:r>
          </a:p>
        </p:txBody>
      </p:sp>
      <p:pic>
        <p:nvPicPr>
          <p:cNvPr id="3074" name="Picture 2" descr="http://metteingvartsen.net/wp-content/uploads/Picture-Giant-City_credit-Jan-Egil-Kirkeb%C3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09088"/>
            <a:ext cx="5486400" cy="36576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4953000" y="2232888"/>
            <a:ext cx="1600200" cy="952272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3410129"/>
            <a:ext cx="1524000" cy="62674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410200" y="5202962"/>
            <a:ext cx="1143000" cy="588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15100" y="1881912"/>
            <a:ext cx="407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Concrete</a:t>
            </a:r>
            <a:r>
              <a:rPr lang="en-US" dirty="0"/>
              <a:t>:  limestone</a:t>
            </a:r>
          </a:p>
          <a:p>
            <a:r>
              <a:rPr lang="en-US" dirty="0"/>
              <a:t>	    calcium sulfate (CaSO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r>
              <a:rPr lang="en-US" dirty="0"/>
              <a:t>	    aggregate or rock (granite)</a:t>
            </a:r>
          </a:p>
          <a:p>
            <a:r>
              <a:rPr lang="en-US" dirty="0"/>
              <a:t>	    ash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3159711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Glass</a:t>
            </a:r>
            <a:r>
              <a:rPr lang="en-US" dirty="0"/>
              <a:t>: silica (quartz) SiO</a:t>
            </a:r>
            <a:r>
              <a:rPr lang="en-US" baseline="-25000" dirty="0"/>
              <a:t>2</a:t>
            </a:r>
          </a:p>
          <a:p>
            <a:r>
              <a:rPr lang="en-US" dirty="0"/>
              <a:t>            sodium carbonate(Na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            lime (calcium oxide </a:t>
            </a:r>
            <a:r>
              <a:rPr lang="en-US" dirty="0" err="1"/>
              <a:t>CaO</a:t>
            </a:r>
            <a:r>
              <a:rPr lang="en-US" dirty="0"/>
              <a:t>)</a:t>
            </a:r>
          </a:p>
          <a:p>
            <a:r>
              <a:rPr lang="en-US" dirty="0"/>
              <a:t>            calcium magnesium </a:t>
            </a:r>
          </a:p>
          <a:p>
            <a:r>
              <a:rPr lang="en-US" dirty="0"/>
              <a:t>            carbonate </a:t>
            </a:r>
            <a:r>
              <a:rPr lang="en-US" dirty="0" err="1"/>
              <a:t>CaMg</a:t>
            </a:r>
            <a:r>
              <a:rPr lang="en-US" dirty="0"/>
              <a:t>(CO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          </a:t>
            </a:r>
            <a:r>
              <a:rPr lang="en-US" dirty="0"/>
              <a:t>     aluminum oxide (Al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493161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Metal</a:t>
            </a:r>
            <a:r>
              <a:rPr lang="en-US" dirty="0"/>
              <a:t> (steel): iron (Fe)</a:t>
            </a:r>
          </a:p>
          <a:p>
            <a:r>
              <a:rPr lang="en-US" dirty="0"/>
              <a:t>                     carbon (C)</a:t>
            </a:r>
          </a:p>
          <a:p>
            <a:r>
              <a:rPr lang="en-US" dirty="0"/>
              <a:t>                     manganese (Mg)</a:t>
            </a:r>
          </a:p>
          <a:p>
            <a:r>
              <a:rPr lang="en-US" dirty="0"/>
              <a:t>                     phosphorus (P)</a:t>
            </a:r>
          </a:p>
          <a:p>
            <a:r>
              <a:rPr lang="en-US" dirty="0"/>
              <a:t>                     sulfur (S)</a:t>
            </a:r>
          </a:p>
          <a:p>
            <a:r>
              <a:rPr lang="en-US" dirty="0"/>
              <a:t>		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Ionic bonding</a:t>
            </a:r>
            <a:r>
              <a:rPr lang="en-US" sz="2800" dirty="0"/>
              <a:t>: when one atom </a:t>
            </a:r>
            <a:r>
              <a:rPr lang="en-US" sz="2800" i="1" dirty="0"/>
              <a:t>_______ </a:t>
            </a:r>
            <a:r>
              <a:rPr lang="en-US" sz="2800" dirty="0"/>
              <a:t>an electron to another atom, with resulting ions become linked by attraction of opposing charges</a:t>
            </a:r>
          </a:p>
          <a:p>
            <a:pPr lvl="1"/>
            <a:r>
              <a:rPr lang="en-US" sz="2800" dirty="0"/>
              <a:t>After gaining or losing an electron, atoms become charged</a:t>
            </a:r>
          </a:p>
          <a:p>
            <a:pPr lvl="2"/>
            <a:r>
              <a:rPr lang="en-US" sz="2400" b="1" dirty="0"/>
              <a:t>Cation</a:t>
            </a:r>
            <a:r>
              <a:rPr lang="en-US" sz="2400" dirty="0"/>
              <a:t>: a positively charged ion </a:t>
            </a:r>
          </a:p>
          <a:p>
            <a:pPr lvl="3"/>
            <a:r>
              <a:rPr lang="en-US" sz="2000" dirty="0"/>
              <a:t>Ex: Na</a:t>
            </a:r>
            <a:r>
              <a:rPr lang="en-US" sz="2000" baseline="30000" dirty="0"/>
              <a:t>+</a:t>
            </a:r>
          </a:p>
          <a:p>
            <a:pPr lvl="2"/>
            <a:r>
              <a:rPr lang="en-US" sz="2400" b="1" dirty="0"/>
              <a:t>Anion</a:t>
            </a:r>
            <a:r>
              <a:rPr lang="en-US" sz="2400" dirty="0"/>
              <a:t>: a negatively charged ion</a:t>
            </a:r>
          </a:p>
          <a:p>
            <a:pPr lvl="3"/>
            <a:r>
              <a:rPr lang="en-US" sz="2000" dirty="0"/>
              <a:t>Ex: </a:t>
            </a:r>
            <a:r>
              <a:rPr lang="en-US" sz="2000" dirty="0" err="1"/>
              <a:t>Cl</a:t>
            </a:r>
            <a:r>
              <a:rPr lang="en-US" sz="2000" baseline="30000" dirty="0"/>
              <a:t>-</a:t>
            </a:r>
          </a:p>
          <a:p>
            <a:pPr lvl="3">
              <a:buNone/>
            </a:pPr>
            <a:endParaRPr lang="en-US" baseline="30000" dirty="0"/>
          </a:p>
          <a:p>
            <a:pPr lvl="3">
              <a:buNone/>
            </a:pPr>
            <a:endParaRPr lang="en-US" baseline="30000" dirty="0"/>
          </a:p>
          <a:p>
            <a:pPr>
              <a:buNone/>
            </a:pPr>
            <a:r>
              <a:rPr lang="en-US" sz="2800" b="1" dirty="0"/>
              <a:t>Ion</a:t>
            </a:r>
            <a:r>
              <a:rPr lang="en-US" sz="2800" dirty="0"/>
              <a:t>: a charged atom; number of _________ does not equal number of _________</a:t>
            </a:r>
          </a:p>
          <a:p>
            <a:pPr>
              <a:buNone/>
            </a:pPr>
            <a:endParaRPr lang="en-US" sz="2800" b="1" dirty="0"/>
          </a:p>
          <a:p>
            <a:pPr lvl="1">
              <a:buNone/>
            </a:pPr>
            <a:endParaRPr lang="en-US" sz="25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Types of Chemical Bonding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Ionic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45916"/>
            <a:ext cx="9475325" cy="4937760"/>
          </a:xfrm>
        </p:spPr>
        <p:txBody>
          <a:bodyPr>
            <a:normAutofit/>
          </a:bodyPr>
          <a:lstStyle/>
          <a:p>
            <a:r>
              <a:rPr lang="en-US" sz="2800" dirty="0"/>
              <a:t>Sodium (Na) and Chlorine (Cl)</a:t>
            </a:r>
          </a:p>
          <a:p>
            <a:pPr lvl="1"/>
            <a:r>
              <a:rPr lang="en-US" sz="2800" dirty="0" err="1"/>
              <a:t>NaCl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686" y="3979090"/>
            <a:ext cx="3465840" cy="1871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47" y="1375701"/>
            <a:ext cx="4655281" cy="2129926"/>
          </a:xfrm>
          <a:prstGeom prst="rect">
            <a:avLst/>
          </a:prstGeom>
        </p:spPr>
      </p:pic>
      <p:sp>
        <p:nvSpPr>
          <p:cNvPr id="9" name="Arrow: Left 8"/>
          <p:cNvSpPr/>
          <p:nvPr/>
        </p:nvSpPr>
        <p:spPr>
          <a:xfrm>
            <a:off x="5668273" y="4453074"/>
            <a:ext cx="683674" cy="304800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429" y="3603304"/>
            <a:ext cx="4097799" cy="20325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1369" y="3206222"/>
            <a:ext cx="1562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Sodium atom (Na)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53338" y="3218653"/>
            <a:ext cx="1663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Chlorine atom (Cl)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20283" y="3108647"/>
            <a:ext cx="3785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2675" y="5633332"/>
            <a:ext cx="1562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Sodium ion (Na</a:t>
            </a:r>
            <a:r>
              <a:rPr lang="en-US" sz="1400" baseline="30000" dirty="0"/>
              <a:t>+</a:t>
            </a:r>
            <a:r>
              <a:rPr lang="en-US" sz="1400" dirty="0"/>
              <a:t>)</a:t>
            </a:r>
          </a:p>
        </p:txBody>
      </p:sp>
      <p:sp>
        <p:nvSpPr>
          <p:cNvPr id="15" name="Arrow: Left 14"/>
          <p:cNvSpPr/>
          <p:nvPr/>
        </p:nvSpPr>
        <p:spPr>
          <a:xfrm rot="16200000">
            <a:off x="8506840" y="3645312"/>
            <a:ext cx="405467" cy="304800"/>
          </a:xfrm>
          <a:prstGeom prst="lef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08343" y="5648329"/>
            <a:ext cx="15621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Chloride ion (Cl</a:t>
            </a:r>
            <a:r>
              <a:rPr lang="en-US" sz="1400" baseline="30000" dirty="0"/>
              <a:t>-</a:t>
            </a:r>
            <a:r>
              <a:rPr lang="en-US" sz="1400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9028" y="5997182"/>
            <a:ext cx="40385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Outer shells of both atoms are now complete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1308" y="4286781"/>
            <a:ext cx="4710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Na</a:t>
            </a:r>
            <a:r>
              <a:rPr lang="en-US" sz="1400" baseline="30000" dirty="0"/>
              <a:t>+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7920" y="4543585"/>
            <a:ext cx="4710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Cl</a:t>
            </a:r>
            <a:r>
              <a:rPr lang="en-US" sz="1400" baseline="30000" dirty="0"/>
              <a:t>-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1596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Types of Chemical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61722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Hydrogen bonding</a:t>
            </a:r>
            <a:r>
              <a:rPr lang="en-US" sz="2800" dirty="0"/>
              <a:t>: covalent bond between hydrogen atoms and an electronegative atom</a:t>
            </a:r>
          </a:p>
          <a:p>
            <a:pPr lvl="1"/>
            <a:r>
              <a:rPr lang="en-US" sz="2400" dirty="0"/>
              <a:t>Bound by attraction of electrical charge</a:t>
            </a:r>
          </a:p>
          <a:p>
            <a:pPr lvl="1"/>
            <a:r>
              <a:rPr lang="en-US" sz="2400" dirty="0"/>
              <a:t>Relatively _____ bonds</a:t>
            </a:r>
          </a:p>
        </p:txBody>
      </p:sp>
      <p:pic>
        <p:nvPicPr>
          <p:cNvPr id="4" name="Picture 4" descr="D:\Chapter_02\B_Jpeg_Images\02_Labeled_Art_and_Photos\02_10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84642"/>
            <a:ext cx="34671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FC57-3E58-4AD8-8147-3519E19AD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Summary of Molecule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62A41-4CD5-448D-BFA2-3C95039812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93420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Covalent bonding</a:t>
            </a:r>
            <a:r>
              <a:rPr lang="en-US" dirty="0"/>
              <a:t>: a bond formed between two atoms that share electrons</a:t>
            </a:r>
          </a:p>
          <a:p>
            <a:r>
              <a:rPr lang="en-US" sz="2400" dirty="0"/>
              <a:t>Bond strength : </a:t>
            </a:r>
            <a:r>
              <a:rPr lang="en-US" sz="2400" b="1" u="sng" dirty="0"/>
              <a:t>________</a:t>
            </a:r>
            <a:r>
              <a:rPr lang="en-US" sz="2400" u="sng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Ionic bonding</a:t>
            </a:r>
            <a:r>
              <a:rPr lang="en-US" dirty="0"/>
              <a:t>: a compound that is formed by the attraction of two oppositely charged ions</a:t>
            </a:r>
          </a:p>
          <a:p>
            <a:r>
              <a:rPr lang="en-US" sz="2400" dirty="0"/>
              <a:t>Bond strength: </a:t>
            </a:r>
            <a:r>
              <a:rPr lang="en-US" sz="2400" b="1" u="sng" dirty="0"/>
              <a:t>________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Hydrogen bonding</a:t>
            </a:r>
            <a:r>
              <a:rPr lang="en-US" dirty="0"/>
              <a:t>: a bond formed between the slightly positively charged hydrogen atom and the slightly negatively charged region of another atom</a:t>
            </a:r>
          </a:p>
          <a:p>
            <a:r>
              <a:rPr lang="en-US" sz="2400" dirty="0"/>
              <a:t>Bond strength: </a:t>
            </a:r>
            <a:r>
              <a:rPr lang="en-US" sz="2400" b="1" u="sng" dirty="0"/>
              <a:t>________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EEFF8-C7B6-456B-AB11-8215279C1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164771"/>
            <a:ext cx="2286000" cy="1445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45D7D-8909-4ACC-B0F4-9E2695C67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9" y="2754397"/>
            <a:ext cx="2743201" cy="1818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AA859-A7A4-427C-B0D4-74F634833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69" y="4695166"/>
            <a:ext cx="3155437" cy="16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41119"/>
            <a:ext cx="7162800" cy="493776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800" dirty="0"/>
              <a:t>When atoms bind together the resulting molecule takes on a specific shape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The Importance of Molecule Shape</a:t>
            </a:r>
          </a:p>
        </p:txBody>
      </p:sp>
      <p:pic>
        <p:nvPicPr>
          <p:cNvPr id="1030" name="Picture 6" descr="http://wps.prenhall.com/wps/media/objects/3311/3391094/imag0901/AAAVJI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1341119"/>
            <a:ext cx="2514600" cy="4672238"/>
          </a:xfrm>
          <a:prstGeom prst="rect">
            <a:avLst/>
          </a:prstGeom>
          <a:noFill/>
        </p:spPr>
      </p:pic>
      <p:pic>
        <p:nvPicPr>
          <p:cNvPr id="1035" name="Picture 11" descr="http://www.chem.wisc.edu/deptfiles/genchem/sstutorial/Text7/Tx73/tx73p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75226"/>
            <a:ext cx="4655124" cy="1828800"/>
          </a:xfrm>
          <a:prstGeom prst="rect">
            <a:avLst/>
          </a:prstGeom>
          <a:noFill/>
        </p:spPr>
      </p:pic>
      <p:pic>
        <p:nvPicPr>
          <p:cNvPr id="1037" name="Picture 13" descr="http://upload.wikimedia.org/wikipedia/commons/2/2c/Porin.qutemol.d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3529" y="4602145"/>
            <a:ext cx="1569805" cy="1662556"/>
          </a:xfrm>
          <a:prstGeom prst="rect">
            <a:avLst/>
          </a:prstGeom>
          <a:noFill/>
        </p:spPr>
      </p:pic>
      <p:sp>
        <p:nvSpPr>
          <p:cNvPr id="20" name="Curved Right Arrow 19"/>
          <p:cNvSpPr/>
          <p:nvPr/>
        </p:nvSpPr>
        <p:spPr>
          <a:xfrm>
            <a:off x="4197925" y="3489626"/>
            <a:ext cx="304800" cy="1447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5874324" y="3413426"/>
            <a:ext cx="304800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The Importance of Molecule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87469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Molecular shape works like a </a:t>
            </a:r>
            <a:r>
              <a:rPr lang="en-US" sz="2800" i="1" dirty="0"/>
              <a:t>lock and key </a:t>
            </a:r>
            <a:r>
              <a:rPr lang="en-US" sz="2800" dirty="0"/>
              <a:t>with enzymes</a:t>
            </a:r>
          </a:p>
        </p:txBody>
      </p:sp>
      <p:pic>
        <p:nvPicPr>
          <p:cNvPr id="3073" name="Picture 1" descr="C:\Users\Tyler\Desktop\Mt. SAC Bio1\Mastering Biology lectures\Chapter art and photos\02_Labeled_Art_and_Photos\02_12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320" y="2017055"/>
            <a:ext cx="4960763" cy="428953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19" y="1966614"/>
            <a:ext cx="3971925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76" y="4229124"/>
            <a:ext cx="5114925" cy="202882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724067" y="2927532"/>
            <a:ext cx="878708" cy="4178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5966" y="2923534"/>
            <a:ext cx="228600" cy="3112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45718" y="3514118"/>
            <a:ext cx="71188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75536" y="4818219"/>
            <a:ext cx="864971" cy="3207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8134" y="5378301"/>
            <a:ext cx="68580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7609" y="1736110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Substrate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600" y="2715797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Active sites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03876" y="3958365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Enzyme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04871" y="3958365"/>
            <a:ext cx="265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Enzyme-substrate complex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693" y="4594029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Active site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9810" y="4132415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Substrate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5536" y="6056458"/>
            <a:ext cx="1230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Enzyme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36781" y="6056458"/>
            <a:ext cx="265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Enzyme-substrate complex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The Amazing H</a:t>
            </a:r>
            <a:r>
              <a:rPr lang="en-US" sz="4400" baseline="-25000" dirty="0"/>
              <a:t>2</a:t>
            </a:r>
            <a:r>
              <a:rPr lang="en-US" sz="4400" dirty="0"/>
              <a:t>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6400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Water is essential to life</a:t>
            </a:r>
          </a:p>
          <a:p>
            <a:pPr lvl="1"/>
            <a:r>
              <a:rPr lang="en-US" sz="3200" dirty="0"/>
              <a:t>Life started in water</a:t>
            </a:r>
          </a:p>
          <a:p>
            <a:pPr lvl="1"/>
            <a:r>
              <a:rPr lang="en-US" sz="3200" dirty="0"/>
              <a:t>Terrestrial life depends of water</a:t>
            </a:r>
          </a:p>
          <a:p>
            <a:pPr lvl="2"/>
            <a:r>
              <a:rPr lang="en-US" sz="2800" dirty="0"/>
              <a:t>Cells immersed in water</a:t>
            </a:r>
          </a:p>
          <a:p>
            <a:pPr lvl="2"/>
            <a:r>
              <a:rPr lang="en-US" sz="2800" dirty="0"/>
              <a:t>66% of our body weight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3200" dirty="0"/>
              <a:t>Water has unique properties that allow life to exist on earth</a:t>
            </a:r>
          </a:p>
        </p:txBody>
      </p:sp>
      <p:pic>
        <p:nvPicPr>
          <p:cNvPr id="34818" name="Picture 2" descr="http://insideradius.com/wp-content/uploads/2013/11/water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947159"/>
            <a:ext cx="3213691" cy="2321000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thumb/d/d8/NASA_Mars_Rover.jpg/300px-NASA_Mars_R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295400"/>
            <a:ext cx="3048000" cy="243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10058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The Universal Solvent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Water can dissolve more substances than any other liquid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800" b="1" dirty="0"/>
              <a:t>Solute:</a:t>
            </a:r>
            <a:r>
              <a:rPr lang="en-US" sz="2800" dirty="0"/>
              <a:t> substance being ________ to form a solution</a:t>
            </a:r>
          </a:p>
          <a:p>
            <a:pPr marL="1085850" indent="-1085850">
              <a:buNone/>
            </a:pPr>
            <a:r>
              <a:rPr lang="en-US" sz="2800" b="1" dirty="0"/>
              <a:t>Solvent</a:t>
            </a:r>
            <a:r>
              <a:rPr lang="en-US" sz="2800" dirty="0"/>
              <a:t>: substance that a solute is dissolved in to form a solution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Aqueous solution = water is the solvent</a:t>
            </a:r>
          </a:p>
          <a:p>
            <a:pPr marL="1257300" lvl="1" indent="-1257300"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tx1"/>
                </a:solidFill>
              </a:rPr>
              <a:t>Solution</a:t>
            </a:r>
            <a:r>
              <a:rPr lang="en-US" sz="2800" dirty="0">
                <a:solidFill>
                  <a:schemeClr val="tx1"/>
                </a:solidFill>
              </a:rPr>
              <a:t>: a ___________ mixture of two or more substances</a:t>
            </a:r>
          </a:p>
          <a:p>
            <a:pPr marL="1257300" lvl="1" indent="-1257300" algn="ctr"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1257300" lvl="1" indent="-1257300" algn="ctr">
              <a:spcBef>
                <a:spcPts val="600"/>
              </a:spcBef>
              <a:buNone/>
            </a:pPr>
            <a:r>
              <a:rPr lang="en-US" sz="2800" u="sng" dirty="0">
                <a:solidFill>
                  <a:schemeClr val="tx1"/>
                </a:solidFill>
              </a:rPr>
              <a:t>Hydrogen bonds of water molecule pull other compounds apart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quantum.esu.edu/~scady/ross/pola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625887"/>
            <a:ext cx="3219449" cy="2971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29861" y="2076362"/>
            <a:ext cx="7905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7150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Water is a polar molecule</a:t>
            </a:r>
          </a:p>
          <a:p>
            <a:pPr lvl="1"/>
            <a:r>
              <a:rPr lang="en-US" sz="2800" dirty="0"/>
              <a:t>_______ works to pull apart 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1" y="2819400"/>
            <a:ext cx="7696200" cy="3214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249" y="1614392"/>
            <a:ext cx="144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Partial negative charge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67800" y="3966043"/>
            <a:ext cx="144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Partial positive charge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88435"/>
            <a:ext cx="6629400" cy="220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/>
              <a:t>Liquid form is ______ than solid form</a:t>
            </a:r>
          </a:p>
          <a:p>
            <a:pPr lvl="1"/>
            <a:r>
              <a:rPr lang="en-US" sz="2800" dirty="0"/>
              <a:t>Ice floats on water!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pic>
        <p:nvPicPr>
          <p:cNvPr id="39938" name="Picture 2" descr="http://zube.brinkster.net/SNC2D24/Chemistry/Structure/Reading/stateparti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6067904" cy="3342015"/>
          </a:xfrm>
          <a:prstGeom prst="rect">
            <a:avLst/>
          </a:prstGeom>
          <a:noFill/>
        </p:spPr>
      </p:pic>
      <p:pic>
        <p:nvPicPr>
          <p:cNvPr id="39942" name="Picture 6" descr="http://static.ddmcdn.com/gif/ice-fishing-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3864864"/>
            <a:ext cx="3505200" cy="2313432"/>
          </a:xfrm>
          <a:prstGeom prst="rect">
            <a:avLst/>
          </a:prstGeom>
          <a:noFill/>
        </p:spPr>
      </p:pic>
      <p:pic>
        <p:nvPicPr>
          <p:cNvPr id="39944" name="Picture 8" descr="http://www.fishpondinfo.com/photos/ponds/bigpond/dec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294825"/>
            <a:ext cx="3505200" cy="241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Matter, Mass, and 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9060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Matter</a:t>
            </a:r>
            <a:r>
              <a:rPr lang="en-US" sz="2800" dirty="0"/>
              <a:t>: anything that takes up space and has mass</a:t>
            </a:r>
          </a:p>
          <a:p>
            <a:pPr algn="ctr">
              <a:buNone/>
            </a:pPr>
            <a:endParaRPr lang="en-US" sz="2000" dirty="0"/>
          </a:p>
          <a:p>
            <a:pPr>
              <a:buNone/>
            </a:pPr>
            <a:r>
              <a:rPr lang="en-US" sz="2800" b="1" dirty="0"/>
              <a:t>Mass</a:t>
            </a:r>
            <a:r>
              <a:rPr lang="en-US" sz="2800" dirty="0"/>
              <a:t>: measure of the quantity of matter in a given object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Volume and density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547688" lvl="1" indent="-547688">
              <a:buNone/>
            </a:pPr>
            <a:r>
              <a:rPr lang="en-US" sz="2400" dirty="0">
                <a:solidFill>
                  <a:schemeClr val="tx1"/>
                </a:solidFill>
              </a:rPr>
              <a:t>Democritus (400 BCE): atoms are indivisible</a:t>
            </a:r>
          </a:p>
          <a:p>
            <a:pPr marL="547688" lvl="1" indent="-261938"/>
            <a:r>
              <a:rPr lang="en-US" sz="2400" dirty="0">
                <a:solidFill>
                  <a:schemeClr val="tx1"/>
                </a:solidFill>
              </a:rPr>
              <a:t>Indivisible: cannot be ___________ further</a:t>
            </a:r>
          </a:p>
          <a:p>
            <a:pPr marL="547688" lvl="1" indent="-261938"/>
            <a:endParaRPr lang="en-US" sz="2400" dirty="0">
              <a:solidFill>
                <a:schemeClr val="tx1"/>
              </a:solidFill>
            </a:endParaRPr>
          </a:p>
          <a:p>
            <a:pPr marL="547688" lvl="1" indent="-547688" algn="ctr">
              <a:buNone/>
            </a:pPr>
            <a:r>
              <a:rPr lang="en-US" sz="2800" b="1" u="sng" dirty="0">
                <a:solidFill>
                  <a:schemeClr val="tx1"/>
                </a:solidFill>
              </a:rPr>
              <a:t>Atoms are the fundamental unit of matter</a:t>
            </a:r>
          </a:p>
          <a:p>
            <a:pPr marL="547688" lvl="1" indent="-261938"/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6286500" cy="1676400"/>
          </a:xfrm>
        </p:spPr>
        <p:txBody>
          <a:bodyPr>
            <a:noAutofit/>
          </a:bodyPr>
          <a:lstStyle/>
          <a:p>
            <a:pPr marL="1714500" indent="-1714500">
              <a:buNone/>
            </a:pPr>
            <a:r>
              <a:rPr lang="en-US" sz="3000" b="1" u="sng" dirty="0"/>
              <a:t>__________</a:t>
            </a:r>
            <a:r>
              <a:rPr lang="en-US" sz="3000" dirty="0"/>
              <a:t>: the tendency for like molecules to cling together due to attractive forces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sp>
        <p:nvSpPr>
          <p:cNvPr id="37890" name="AutoShape 2" descr="data:image/jpeg;base64,/9j/4AAQSkZJRgABAQAAAQABAAD/2wCEAAkGBxISEBUUEhQUFRQUFBQPFBQUFA8PFBQUFRQWFhQUFBQYHCggGBolHBQUITEhJSkrLi4uFx8zODMsNygtLisBCgoKDg0OFA8QFywcFBwsLCwsLCwsLCwsLCwsLCwrLCwsLCwsLCwsLCwrLCwsLCwsLCwsLSwsKywsLCw3LCwsLP/AABEIALQBGAMBIgACEQEDEQH/xAAbAAACAwEBAQAAAAAAAAAAAAADBAABAgUGB//EADkQAAICAQMBBQUFCAIDAQAAAAABAgMRBBIhMQUTQVFhInGBkdEycqGxwQYUQlJigpKiI/BDU+EV/8QAGQEAAwEBAQAAAAAAAAAAAAAAAQIDAAQF/8QAIREBAQEBAAICAwEBAQAAAAAAAAERAhIhAzEEE0FRFCL/2gAMAwEAAhEDEQA/APmuSOZMmWzzZqq95O9BykYyVlpTMbMmlIXggyQ01m9xW8mDLibGaVhMmMGkAFSZIyI0ZSBbgjJhIsDBmmaVjUZhq7zmqbCRsKSg7NVwzCZxKrx6rUFeaWx1YWh43HKWoQSOoKyhjpO0HK4U79FStMA0tQClaBbICwVTkCcQ6iXtEvI6SnWCcB+cQFkCHXGGlKOJNoVmWxMMH3YeqsxuNwmUkKbhA04AYWhe8B1IMZ2kI5lCC86zMjbkDkTjBM0isGlEcG1I3GZlRLwDyo4KjWDEJBEHyZloiRvaWkbybGXEHKIfaZlE1rAGi2iJCayJG8GS8jTtsbhEPGAvFhYWB8mbllA3cwu8HNDTvpsjH72wkNawMoA9g8+ShjpV6oPC45VcRusvz1pLHQVhfeC8DRTC6I5GJsogLy2lbQTY3ZEUlwc3XOU8rLkUrTMwMhdMcVxuN5y3Zg1G8n10MdTviCMbCCeRiDsKTK7p5DxpG2QjCCIndkwDRbSIylIjFFWQkWYwXEMrC5L3FJEaGwG1I0DSNIOMzJGQrMYFvLMkcGawb3iiX34Nqwqccme7DAHjI2LxCrI7NZMsjMtjRhIsPXMUyWpFOesCulGwvec6NoZWl52nYadhXeirmZcxeuxkMStF7JGdxaiS6600gcpApMb7oxKgj0YnKIKURydQGURYwMJ4Ib7sg3jraaUEYlgO4g3AXw1tDZEg6pKlXgP66HkE0RNFWIGpCXkdFeDUEBUwtMuQTkdMKp+RmME+nuO12brIR6rI/eqJe3VHE01JpRcoy800uj9Tt4/H2b5J3vP44UOzpYMWaFo79Xa/eJ7a8Y4axyn5MFPUKXVYLX4/j/lJ5V5ydTRhRO1q4I5VuMnP3xn0eXWEjM4m8FYI4cErJu2SisvogdN0ZZx1XP0FvP8AW0WKDQQKMg9bBGW4A+5b6DUI5Or2ZRHPtHR8Xx+dL1cjzd0XHqjDjJYbXD5PW9tqlzhCKT5TlylwveD7SnVjqm8YSXgXv48m/wDpPzv+PMKJpBrEs8GMHPesUxRaReCA8hxMG4szkrINYxFm0LRYTcC8jrdkULTqDpNh4Ujc8Ftc7uCHYjpyivgXSarJ3YdSNNIWQxbYBsgNTiDkahCTiCnWNzgAwSsMWwFgXOBjoIJquRf71OL9mTQKuw1ZyHb/ABjWi7dtqtVjxNfZnGXSUfL3+TO/bTC+Ctoae5vMG1vi89Gjx8osFGU4PNbaeMPlpNeTGnW/YWOz2pY4vGeV1OV3uWLKycuqw/JvoajGa8F82a7rHoyJvAKU/KPzf0Kbn5R+b+gZGtZ7RlmD+H5nO0cmpr14+Z0dXv7lvYmt0cyWXtXlj14OV+8Lyx6lOZ6B34xCRlgBmxxjJRilKKlhuXl7gbnP+Vf5P6HL42U703ZUYtCHa+scJNRfCOVTqrYv2Uv8hfW6my2ftrldWsdDqnc8Mn2Tx9jfvEny3y/PyCVTb6gaq8+ePgMxjggYeKL2A4sveYUkVuMyZjJtwBooLGsBCQeEjTpsR1moRCwWRqrTlJLS1iikbrqNQrwEijo45wlo1VRDdbKOickeXVhffiikTcebO18N98Z74W3Mhr02DSuAtkyYyJaK5SBBJSAuYGW3g0r8C85ME8jSBro94mTcIQmxmtjzltFniXo/BrqCVuHiXwfg/ozWDTSx7XT1DjaIoi8pt8R+fgvqErqeOc7P5c+1j19PQacYtezjHoDWxzb65924xedzT567unD8M9MepyO6fR8Po01+B0+1pOOFF+orCxt7mniLTb64y/B/EvzfQY6OnrlsW5tSSx19W+V49TfeyXVZ9V+qNQUYxXPCXUm1y9I/Jv6Ih1NvsYyp7vs/P6BI046ElQvDh+a4LjZJdVlea6/FCeH+DrabREi1NNZTyQMgLKZaRMBxmGZDbC41i3nRYhEbppbNU0nQopK8fGW9M6fTj0KwtNQfuzq5+PEr0TcS0g86wbiUkDVxZDBYzPKqsvYFribcDy5HQG9P5C800PxTM2UM0+2rnsy0x91EWnKTjS2uc62WtOdRUBFpRv10uuUtOYenO3HTlqhB/VW8nGr0WRyHZ3B064JBlPnbBJy/1j6zf6dWV5+GUt6cG+tQaXWT6RXLf/fMkNI+suX4Lwj7vX1PT6bseMW5fanL7Unw/cl4L0/MLZ2cksvCXi3wl8R/+YP2PMKlmbNI+q4f4P3nbhOEnimMrn5w4rXvsfHyyMf/AIMrOb5qMf8A11PYv7rH7UvhgP8Ay637Xz7tWb34lw0sNZyLV2Yi154x8Ga7a0/d6iyHKSnJRy8+xn2efHjAKC6e/JHx8fS33HXrofWXv2rovVebG0ztdmfsy7Ka7I2zTnFSeXGay/tJprjnPBu79ntTHwqs/wAqn+qHv43SX7I4iRewcu084fbpsXqlG1f6v9Bfv6vGW376cPzQn6bPsfOBy0ueVw/NfqvEqKknia4/nj0/uXVfkPUuL6Si/c0xqusefEHkRjTnpz+Jtacaej5zH2X6dH74/wDWWp44msf1LLj8fGPx+Yb8UadFO5DVUHX0+hUlncsPxysfMO+x3jMXn3ci/wDPW83Nq049VQDdUoPkbqsK88Z6C3WoQCIiZMlcIjQOUAmSmbGLSgQO0UbG15VQx6jEEhavISMWeVxNdVNqJUkZq3DUK8lOfj9lvRZU5DwpG4U4DxqR2ccRLque6gU00dqGmyC1fZkn095WcE1xJWJdWjPfx8xTWamNMmp5bX8K5bYKuPe+1LEV4Qjy/wC5vxIXuS4p4029Tno9sf53hN/dz+fyGNLrIx4hGT8eItJvz3Swm/XICnTpdFz5vl/NjEEynJK6Ol1Oom8JV1Lwb/5p4+6vZXzY9DseuXtWuV0uv/K90V92tYivkczTWYZ29LflYOnj2nWdRr1XF7VlpcJfQ+fdr9sXTm8ya54jyj0/bdVkJOcPqeM11U7JNyy30ycn5Hdlxb45Bq+z5amuc04bqY7pJtJyWcKMV/E/PwWVzyIdk0ud0F/Vu/x9r9Dc65VwbjLbxyuVn/6Ldn6pxsTTw1nn4HPLvtZ19b2rapyam47pOTinKPL6yx4ZPS9kU3y03f8AfJLOHHvMzS8JODz7L6Z9x43VSnbLdNvP4h+z7rK09jxnjPjjy93Bv22f32W8yvc9m9quT22c+T6Duo0cWeP7Kum7Fl5PZQlmODt+H5L8nPtDvnxrl3dkVvrXB++MX+hirsSldK4LP9KO3tLUS3jCbXEn2TUv/FD/AAj9BVaWEZfZS+77H4o9M4IR1ekTJ/J8ds9DzceX7b0UYrNTnFvl+03F+9PxA9mdsTo5blx4xe5P70ep27qPB8oSn2bB+hxdec62OiWWPVrV16irfBxk0lu284fr5HLjPDORX2diW6MpRl5xbi/wHNPGcHmb3xzzhYmvXHR/gX871nr2n4468JhExdWLwNKZQBmymY3F5CCyislmZ5uMU+g1TQAqra69DpafB5/xcL9VuutBYxNRgMwgsHXOU9LJG2Xt5Kn0HnoANRqJRWY9RD9610q98FiLyscOXv2j0iu8wjX2DyE9HPc21LLeXKWW2/VnQ0GiaeWsHcfJcaznn488t09+T0UVBfdnQjSZsrOmcYnpKKHNPdgBKJSmNPQV2oWKSwxXU9j0z5wvhwLV3Ddcynrr7hfojP8AZurHPTq88rCOfp/2VrTjiKTnDf7pLDx78T/1Z33Le3H+Ffbfn/R8fH09/DmFJY6Y5TXVPzQP1cf4PlXk7/2caF49htdX+B7qmW57ZYUlzjwa/mj6fkalo15E7+NwPnXlNF2eodDs0Vse/dEjcakW54nM9EttAjBmtoyoFOA2MXwZlEY2GXEOA59+nQjbp0dqcBK+BPriUZXL2YLcglkRZkbzh5RFM0pi/BMg0xyNgaNhz42eQRWm0DymQUVhA62AKKQapIXcjVUuTl4mLV1aQ6iJ6e3wOjXydXCPRacQNjHp1ilsBuoEpSRhsK4mZVimD3B6pgXWTfgMA8pGZsVjaFTyPCl72KPJ0LaxKccAoxqpnQokcreHpvBOhsdaGEuOF1+fLNxtEoXFuY/kXHVp1KHq7kzzatHNPqQzoMdxoG0Bo1CY0sMfQBIwriY2mYMjQTaTaEC00KXROlKArfEzY498BG7jodS85t6IfIfmFpzYPvS7X6A8HNarg0bS3YAUS8GlbDMbM+JAMSDaBllRWCnYWpE+T07poLxZ3NPGO3hP3s89prcPn8UP167w/IpzuluOi5oFakwULclznwdGJ6XsrMbDU5g+9BjNuACytDCsyW4ZDgElWGrrC92EjEMjBuAlqajqOIK6nKNYzhNG6xu2gA4MlYeDVSDIXriMwiaMyylPARxAzRtY3TqsHS0+rPPbsB6rhp0Wx6WN2QiZxadQOV3lZ0XHQSJgBC4NGxDaDMxS5jVkjn6iQtolrTnXxHbGLz5I9GjmWQAOLOrOoVnSSvJ9AhA1sCKOC8mghuJDbLCBatjtKIQnyYaUeQkIkIVhaZqZtyKIXiYdvUWl1IQWjBKhysogYFEwWkWQZm1EjiQhgLWwQrZBZIQFGKjWhiESEFFcooXtiiEF6GFpxMxIQUR6XyPQZCFYSjwkM1SIQoDcmLTRCAv0xS1ACEI00YRU4kIAS1yATIQUYjZCEAL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data:image/jpeg;base64,/9j/4AAQSkZJRgABAQAAAQABAAD/2wCEAAkGBxMSEBAPDxIQDxAPDw8PDw8PDw8PDw8PFBEWFhQRFBQYHCggGBolHBQUITEhJSkrLi4uFx81ODMsNygtLisBCgoKDg0OFBAQFCwcFBwsLCwsLCwsLCwsLCwsLCwrLCwsLCwsLCwsLDcsLCssLCwsLCwrLCwsLCwsLCssLCssLP/AABEIALcBFAMBIgACEQEDEQH/xAAbAAACAwEBAQAAAAAAAAAAAAACAwABBAUGB//EADcQAAMAAgEDAwIDBQUJAAAAAAABAgMREgQhMRNBUQVhBoGRIlJxobEyQpLB8BQVU2Jyc8LR4f/EABkBAAMBAQEAAAAAAAAAAAAAAAABAgMEBf/EAB8RAQEBAQACAgMBAAAAAAAAAAABEQISIQMxE0FRYf/aAAwDAQACEQMRAD8A+bWDoKgdnnxqCpA0NLclzoiky+ZGimV6oXzLFjIYWYFlaLoFsUCMEjYPIqQhMHTCmgh7gLSCaJovQaRfInqEtA8SvRHSyMCZCJpqaAYQWh7gL5FqiaIhhCmiNlbCBTkByMJxK0iSwqgHRUukvYSYBNiMbKTK2WgCEIQA3OigNl8jmxa9k5lbKeMMn7C+QLJxIUQWikMK2PQosvZBGrReiJF1IaSlIcQKT0NVh1oHcCwnYt0KaFWy4ggyR25AriAxtAaJlANBJF6IpHaA1Ito0emWsQ50THUAm2sYmsZU7GEqgnRKxg8C/VJGytF8Qkg0F8C3AzRA8hhDkrY2kLaKl0k5EKIVgbvSZXBnQnQThHnfnv8AGviwSSmbKxoRkxDnyS0YyOimO9IF4jedROFplkqCiiXsnIhGAWqCTFplhYDnBSYvbCmdk4Y6FuWNWMEcJIRomRUhyyOocMcAPGErJzJkp6k4hnpEmxqyFkS4LUhvuDoZBpA8UFaFpMm0w3jEXBqbF1JPlgxkpESG0geJrOiwJTCaBaHAFgtBNA7LgDxIEWPaTpci/WFeS3JweMa6e2KZFRHRM5wAaLlFtgNmkIbhCnjQc9zTPStmvMqa59IHR0MnSMz1iaNPomUtMO4BmQ0CSDgpSHMCAi+I3FBt6fp9lc86Vrnxhb+Ry6Z/DO5h6WUt1pBvqME9qpI2vw+vaJ087kjXkRySPWz0nTZ05x5Vz12XZfzPLroqvL6crem037dvdfK+5heLK0lFHfwMUGn/AHa8fZ9wXiYZZ9kWQqkRMYUkMcLQDBbZn17OKpCcjDqmJyGdiiqYJbJo0hL1sCpCBphAW0VoJsrRoSaIQgB0+BVGrgDcnFGjJxB0anIlouEUy1IWitlyE19L9MVpv1Zx0u8q0+L+za8G7ofrOLDqM2J3S7Olc8f4pnHdmfItmvPcn1E2PonR4cHVTvClvW+M3Lr9Pc819V6aZqp909NNaa/ijz2Lc1yl1FLuqinNJ/O0aOr6/NlrllyVkrSW71vS8ePJp13LP9KcryaFNoDk38f0ZWn8P+Rmo6NDORmjIvv+jGPIv9JgR6yaH4euSOdV/DQqmVzbCs11PqX1nc8Y7P5OH6jfu2w6+4GOuL2l7/yNdt+/sSSOr9Ivhc5KiMkz39O+XGv+rT7npV+K9um8OKHXZOIS0vhHiFluvHz7dkbsLeu/f7mPXXfH7Vkru9R16szO2ZcY1IJ1evtOYKsgtsZxAtBg0JNAMiomwxuRGSBroXVEWGz3LQtMbkoWhz6CimgimMAclaC2A6LmheiiuRY8oegYNT7mbmy+RxrMaF0iVsKUVCJaFNGqoFuByglyLpMfS0TiPSJlEcjNaB0VJoDxQXo9vlfK8r+KHY8Wzbg6Y0nFT5Odhw7W57r5QdYmdmPo7p7Sc1+9PZ/n8/mFl+k55W3Hqr/l1N/o+z/VGn4qnyeduH7oRklJd+x2/Q5Pjvjf/DqanJ+la3/HRy+shJuW6antTT1+17Ql7vwHjh65uSt9u/fwvdmqfp7lbzN4tp6VLVN+3bykbMXOcTWph6dcolTkfbw786+xKwanv8N9/nXkd7z6BTyre9JLSS14S0Pxoz9Lkl8Y8vj37dvHg248DXef8L8fk/YzvG09w2JDSG9MlXbxS8y+1L/XybZ6afdo15+O4i9OdoFydT0sf7y/kWuml+GmV+Kl5ONcimjs5ui+DDlw6M+vjsVOmCmJqjXkgzZYMrFaWTiA2R5BZf0aUA6LbFuWXJ/QvZCkVRZD0iCORA8b/RruuStD3JOJxYsnQUstzryRP7FYBJlcQVI7iAZ6kW6NFC+JpOdKs1bKiXs2Tg2Ojp0aTlOg6dfJ0ukzyn3ZieIydTLXcvcLHa+rfiB4lM4uO3335aX8Dn9L+LuoVJ1kbW+6URX8mjhdTt933ESu+15Xdb+S/O9e9HjI+n3X+24O8R6Tam+q9Ncsb8/s435ev73ZLe+5yOl/Cb4LPNr++4hzzjEuTTT29uu3d7Xcx/QfxDWPDkWS3UuuU4e3LJk+788UIf4ryLHkxY94+dZG/GlFtukk/fuyr3LPZTmkdT1kOLh6dbcKob4Na/trf9Dk9f1Tt+e3tK8f/RFU348eDtdH9GqHiyZlp3VKYa7peldKqXs9rwZSe9XcjN9LwRK9S7jk/wCynU/sr/2dOM+P9+P8SNPRynix/wDbj+gNyaM2PresjS006X9lzS5S/szj5+uun+1T/Lsjs9Ri2jl5umZne7uX6VJGfHm+a/zGR1dS/wBmn/FbEXjfwRS/9IPRvUfSPr0Lt1L/AGflRfNflrTFfUXkvlkwYrvCn2vSXb5472cLFgp+36nc+nZKhaT7Gk68vVRcjH091XmWv4poDOjsZsm0czqkPr4piZ05lgobaLmOxhfTWFaJyKvsBscmgVXsHiUFNDzAnEhfMsW0O+tEItBaOfFBc7JwGShsyPAz+kyUaWUsZfPGlay+mOxYDTOAfGPRtOcQTHToP0R8oJorC1krCJvBs3cC1gK8C1weo6D4Rzs3SNex66sBkzdE37Jffb/pojr47Po508hWJ/kVPv5bfY9Hn+ldm/8ALS2J/wB0Mjev4vY5vRbilXuntfZ/J6LJ1LucdV7Zcb/Xc/8AkV0n0b946mT6fHBy6U71ptpaae0/1SK447u2pvUZOjxaxwktJSl+nYvJhOj9Pw8sU1rzy8d9ftMrPgOjxZ2uLlxCKwHWvEKrCK8DXMXSIJdEjbWIiRPjDZo6QeunGSN2aSRLLeIwdRiOxRg6hB19COU8QFpLwasplyI5bz7bM2Uz12NjlGXJAQwcgo0LaKKwmniiCCE+P+nr0EVryMmweOyvT+DLNGtSYavQnGmOmGwnI1H3G4pCx4NmvD0zRvzyi1WPEOWA048Rsx4fsXOS1zPQJ6B2V0qC/wBlNJynXHWEdOE31gArHouQtZXhFPEaqF0x4GasCflE9Ea6C5CsGs9LRwfxDtpa+e/Y9C1swddgtJuVvS+xl8nNsxXN9kfhb6tixrHHCk3NrLW9rJTrc9vsvf7nb6jKqe58HG6PoXqatJVpb1o6K7D+KdZ7HdheRAqArYGzZml4RDxmmX8sv09k2RTC8Zak1Xj0Up2Thsd7Rz89nR6mNeGcbqL7kdU4qmBUATlRKsy1oW8ZddLsvmvcfiyr5/Uz7t/SuY5+bpvlGXJGjt13ZlzdMvKHz3/SscnZDXeHuUX5wsd5wtduweLGzTg6bfk6GHpTLmCs2Hpjbg6U0Y8OjXjxm05STj6UfODQ6ZGaLkIqcZoxgqQ5kuJPkNCZGyUFVAm8Jq0U0UTm3gE3hOlaB4DDkXhFa0dfJBkzYgJkTKbCqWhV0GBVPQp0SxbYyFsCmTQFCNOQyMjFbImKwz3l9mL3opdyeBQFZu5zerwI6l0jF1BHcVHCyTpgm3NhMl49eDGxcpboH1miVjIp0ThnRmXwMfUJrSWjOinZPjD2jpIgl5PuQWG9piRvwsxYmbsKNIhplD5QiB0GsI1IZMgQPTDQqUNmRbYUZCoVNUBpFQwy4lWxV0MpCMjGAOixWw1QBKM+TyaKZly0BFZEZckGmqFVQBkuRNI1ZdGPIxkvQFlPIVVAAOgKsKhNIKBLNoq+pF1PwKyQzOqMfVGfJ1AjLtGeqZHVq5hmXKZ8tBUvzF5K7aJ3Twm7AVi6LTIsMzYFBcQLYjLbIUyDwn0DEjdhRZBwmrGNUkIWkSphohACwoLIVCp8samQhpCRsRkRCDJnorZCDALsz3ZCCBVWLuyEJpsmWzJdshCbTKZFZCFSpokVSLIUC9A1JRBAjLJkyyQhn0qEMRkohDHppGTJIM9iEFKBFWyiDACEIUH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333756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7897" name="Picture 9" descr="http://www.bio1151b.nicerweb.net/Locked/media/ch03/03_03WaterTransport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1438090"/>
            <a:ext cx="4725916" cy="4652647"/>
          </a:xfrm>
          <a:prstGeom prst="rect">
            <a:avLst/>
          </a:prstGeom>
          <a:noFill/>
        </p:spPr>
      </p:pic>
      <p:pic>
        <p:nvPicPr>
          <p:cNvPr id="37901" name="Picture 13" descr="http://img.bhs4.com/b1/d/b1dc401ed8d09f2b67fea16e98cc2e93b1ce75a2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823" y="3592378"/>
            <a:ext cx="2133600" cy="2133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06892"/>
            <a:ext cx="313372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4916" y="1350202"/>
            <a:ext cx="10744200" cy="1828800"/>
          </a:xfrm>
        </p:spPr>
        <p:txBody>
          <a:bodyPr>
            <a:noAutofit/>
          </a:bodyPr>
          <a:lstStyle/>
          <a:p>
            <a:pPr marL="1998663" indent="-1998663">
              <a:buNone/>
            </a:pPr>
            <a:r>
              <a:rPr lang="en-US" sz="3200" b="1" dirty="0"/>
              <a:t>Surface tension</a:t>
            </a:r>
            <a:r>
              <a:rPr lang="en-US" sz="3200" dirty="0"/>
              <a:t>: water molecules are ____________ to air and pack more tightly at interface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pic>
        <p:nvPicPr>
          <p:cNvPr id="5" name="Picture 4" descr="http://fusedglass.org/imgs/02_surface_ten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84" y="3386204"/>
            <a:ext cx="6629400" cy="2820508"/>
          </a:xfrm>
          <a:prstGeom prst="rect">
            <a:avLst/>
          </a:prstGeom>
          <a:noFill/>
        </p:spPr>
      </p:pic>
      <p:pic>
        <p:nvPicPr>
          <p:cNvPr id="6" name="Picture 7" descr="C:\Users\Tyler\Desktop\Mt. SAC Bio1\Mastering Biology lectures\Chapter art and photos\02_Labeled_Art_and_Photos\02_16aFigur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039102"/>
            <a:ext cx="2895600" cy="32373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72400" y="2854436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107442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3200" b="1" dirty="0"/>
              <a:t>Specific heat</a:t>
            </a:r>
            <a:r>
              <a:rPr lang="en-US" sz="3200" dirty="0"/>
              <a:t>: amount of energy required to raise temp 1˚C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Water has a high specific heat compared to other molecules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Water acts as _____ to temperature changes</a:t>
            </a: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28600" lvl="1" indent="-228600">
              <a:buNone/>
            </a:pPr>
            <a:r>
              <a:rPr lang="en-US" sz="2800" dirty="0">
                <a:solidFill>
                  <a:schemeClr val="tx1"/>
                </a:solidFill>
              </a:rPr>
              <a:t>				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699" y="3200400"/>
            <a:ext cx="6987689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66294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/>
              <a:t>High heat of vaporization</a:t>
            </a:r>
          </a:p>
          <a:p>
            <a:pPr lvl="1"/>
            <a:r>
              <a:rPr lang="en-US" sz="2800" dirty="0"/>
              <a:t>Vaporization:  transformation from ___________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r>
              <a:rPr lang="en-US" sz="3200" dirty="0"/>
              <a:t>Fastest moving water molecules transform to a gaseous state. </a:t>
            </a:r>
          </a:p>
          <a:p>
            <a:r>
              <a:rPr lang="en-US" sz="3200" dirty="0"/>
              <a:t>Sweat helps release internal body heat</a:t>
            </a:r>
          </a:p>
          <a:p>
            <a:pPr lvl="1"/>
            <a:r>
              <a:rPr lang="en-US" sz="2800" b="1" dirty="0"/>
              <a:t>Evaporative cooling</a:t>
            </a:r>
            <a:r>
              <a:rPr lang="en-US" sz="2800" dirty="0"/>
              <a:t>: cooling of surface when liquid evaporates</a:t>
            </a:r>
          </a:p>
          <a:p>
            <a:pPr lvl="1">
              <a:buNone/>
            </a:pP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Properties of Water</a:t>
            </a:r>
          </a:p>
        </p:txBody>
      </p:sp>
      <p:pic>
        <p:nvPicPr>
          <p:cNvPr id="5" name="Picture 3" descr="http://www.poyi.org/63/photos/04/ae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209800"/>
            <a:ext cx="4017346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714" y="1333472"/>
            <a:ext cx="11353800" cy="3200876"/>
          </a:xfr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800" b="1" dirty="0"/>
              <a:t>Hydrophilic</a:t>
            </a:r>
            <a:r>
              <a:rPr lang="en-US" sz="2800" dirty="0"/>
              <a:t> (“water loving”): compounds that will interact with water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Ex. Sodium Chloride (NaCl)</a:t>
            </a:r>
          </a:p>
          <a:p>
            <a:pPr>
              <a:spcAft>
                <a:spcPts val="600"/>
              </a:spcAft>
              <a:buNone/>
            </a:pPr>
            <a:r>
              <a:rPr lang="en-US" sz="2800" b="1" u="sng" dirty="0"/>
              <a:t>____________</a:t>
            </a:r>
            <a:r>
              <a:rPr lang="en-US" sz="2800" dirty="0"/>
              <a:t> (“water fearing”): compounds that do not interact with water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Ex: Hydrocarbons (petroleum, oil) and lipids (fats)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Hydrophobic molecules help contain water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Molecular Attraction to Water</a:t>
            </a:r>
          </a:p>
        </p:txBody>
      </p:sp>
      <p:pic>
        <p:nvPicPr>
          <p:cNvPr id="43010" name="Picture 2" descr="http://animalcellbiology.files.wordpress.com/2011/07/lipidbilay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568148"/>
            <a:ext cx="3352800" cy="2671064"/>
          </a:xfrm>
          <a:prstGeom prst="rect">
            <a:avLst/>
          </a:prstGeom>
          <a:noFill/>
        </p:spPr>
      </p:pic>
      <p:sp>
        <p:nvSpPr>
          <p:cNvPr id="7" name="Left Brace 6"/>
          <p:cNvSpPr/>
          <p:nvPr/>
        </p:nvSpPr>
        <p:spPr>
          <a:xfrm>
            <a:off x="7924800" y="4061015"/>
            <a:ext cx="502919" cy="1524000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638349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Cell membrane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10972800" cy="49377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dirty="0"/>
              <a:t>Acid</a:t>
            </a:r>
            <a:r>
              <a:rPr lang="en-US" sz="2800" dirty="0"/>
              <a:t>: substance that </a:t>
            </a:r>
            <a:r>
              <a:rPr lang="en-US" sz="2800" i="1" u="sng" dirty="0"/>
              <a:t>_______</a:t>
            </a:r>
            <a:r>
              <a:rPr lang="en-US" sz="2800" dirty="0"/>
              <a:t> hydrogen ions in an aqueous (water-based) solution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Hydrogen ion = lone proton H</a:t>
            </a:r>
            <a:r>
              <a:rPr lang="en-US" sz="2400" baseline="30000" dirty="0"/>
              <a:t>+</a:t>
            </a:r>
          </a:p>
          <a:p>
            <a:pPr>
              <a:spcBef>
                <a:spcPts val="0"/>
              </a:spcBef>
              <a:buNone/>
            </a:pPr>
            <a:endParaRPr lang="en-US" sz="1050" dirty="0"/>
          </a:p>
          <a:p>
            <a:pPr>
              <a:spcBef>
                <a:spcPts val="0"/>
              </a:spcBef>
              <a:buNone/>
            </a:pPr>
            <a:r>
              <a:rPr lang="en-US" sz="2800" b="1" dirty="0"/>
              <a:t>Base</a:t>
            </a:r>
            <a:r>
              <a:rPr lang="en-US" sz="2800" dirty="0"/>
              <a:t>: substance that </a:t>
            </a:r>
            <a:r>
              <a:rPr lang="en-US" sz="2800" i="1" u="sng" dirty="0"/>
              <a:t>_______</a:t>
            </a:r>
            <a:r>
              <a:rPr lang="en-US" sz="2800" dirty="0"/>
              <a:t> hydrogen ions in an aqueous solution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Hydroxide ion = Oxygen and Hydrogen OH</a:t>
            </a:r>
            <a:r>
              <a:rPr lang="en-US" sz="2400" baseline="30000" dirty="0"/>
              <a:t>-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Alkaline = basic solution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51522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Acids and Bases</a:t>
            </a:r>
          </a:p>
        </p:txBody>
      </p:sp>
      <p:pic>
        <p:nvPicPr>
          <p:cNvPr id="41986" name="Picture 2" descr="http://biolo1100.nicerweb.com/Locked/media/ch02/02_p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799"/>
            <a:ext cx="6449332" cy="242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   Acids and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506200" cy="4937760"/>
          </a:xfrm>
        </p:spPr>
        <p:txBody>
          <a:bodyPr>
            <a:normAutofit/>
          </a:bodyPr>
          <a:lstStyle/>
          <a:p>
            <a:pPr marL="1371600" indent="-1371600">
              <a:buNone/>
            </a:pPr>
            <a:r>
              <a:rPr lang="en-US" sz="2800" dirty="0"/>
              <a:t>pH Scale : measures (p)</a:t>
            </a:r>
            <a:r>
              <a:rPr lang="en-US" sz="2800" dirty="0" err="1"/>
              <a:t>ower</a:t>
            </a:r>
            <a:r>
              <a:rPr lang="en-US" sz="2800" dirty="0"/>
              <a:t> of (H)</a:t>
            </a:r>
            <a:r>
              <a:rPr lang="en-US" sz="2800" dirty="0" err="1"/>
              <a:t>ydrogen</a:t>
            </a:r>
            <a:endParaRPr lang="en-US" sz="2800" dirty="0"/>
          </a:p>
          <a:p>
            <a:pPr marL="1371600" indent="-1371600">
              <a:buNone/>
            </a:pPr>
            <a:endParaRPr lang="en-US" sz="1000" dirty="0"/>
          </a:p>
          <a:p>
            <a:pPr>
              <a:spcAft>
                <a:spcPts val="600"/>
              </a:spcAft>
              <a:buNone/>
            </a:pPr>
            <a:r>
              <a:rPr lang="en-US" sz="2800" dirty="0"/>
              <a:t>pH = more acidic (6-0)      pH of 7 = neutral            pH = more basic (8-14)</a:t>
            </a:r>
          </a:p>
          <a:p>
            <a:pPr>
              <a:spcAft>
                <a:spcPts val="600"/>
              </a:spcAft>
              <a:buNone/>
            </a:pPr>
            <a:r>
              <a:rPr lang="en-US" sz="2800" dirty="0"/>
              <a:t>	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5" name="Up Arrow 4"/>
          <p:cNvSpPr/>
          <p:nvPr/>
        </p:nvSpPr>
        <p:spPr>
          <a:xfrm>
            <a:off x="7914739" y="2002389"/>
            <a:ext cx="304800" cy="457200"/>
          </a:xfrm>
          <a:prstGeom prst="upArrow">
            <a:avLst>
              <a:gd name="adj1" fmla="val 2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67004" y="2059591"/>
            <a:ext cx="304800" cy="533400"/>
          </a:xfrm>
          <a:prstGeom prst="downArrow">
            <a:avLst>
              <a:gd name="adj1" fmla="val 20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7887C-88AA-40F5-9E22-851D64C3D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719599"/>
            <a:ext cx="9021535" cy="2524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8B8C7D-1ABC-4BA6-BABB-354AFEAD29B1}"/>
              </a:ext>
            </a:extLst>
          </p:cNvPr>
          <p:cNvSpPr txBox="1"/>
          <p:nvPr/>
        </p:nvSpPr>
        <p:spPr>
          <a:xfrm rot="3120000">
            <a:off x="3260711" y="2222954"/>
            <a:ext cx="179536" cy="200775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stomach acid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5B5F49-A9C4-49E9-BC02-2D2E82CC46FF}"/>
              </a:ext>
            </a:extLst>
          </p:cNvPr>
          <p:cNvSpPr txBox="1"/>
          <p:nvPr/>
        </p:nvSpPr>
        <p:spPr>
          <a:xfrm rot="3120000">
            <a:off x="3623399" y="2254114"/>
            <a:ext cx="179536" cy="1994065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lemon juice (2.3)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175D7-7ABA-4B0A-B745-E118C9B6E858}"/>
              </a:ext>
            </a:extLst>
          </p:cNvPr>
          <p:cNvSpPr txBox="1"/>
          <p:nvPr/>
        </p:nvSpPr>
        <p:spPr>
          <a:xfrm rot="3120000">
            <a:off x="4086020" y="2145683"/>
            <a:ext cx="179536" cy="213515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vinegar, cola (3.0)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2238B-62E0-436A-BD53-7B3F0622DFA1}"/>
              </a:ext>
            </a:extLst>
          </p:cNvPr>
          <p:cNvSpPr txBox="1"/>
          <p:nvPr/>
        </p:nvSpPr>
        <p:spPr>
          <a:xfrm rot="3120000">
            <a:off x="4395342" y="2221985"/>
            <a:ext cx="179536" cy="2092171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orange juice (3.5)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56A0E-19D0-4B3E-824F-DEEFE2F46DBB}"/>
              </a:ext>
            </a:extLst>
          </p:cNvPr>
          <p:cNvSpPr txBox="1"/>
          <p:nvPr/>
        </p:nvSpPr>
        <p:spPr>
          <a:xfrm rot="3120000">
            <a:off x="4578389" y="2869389"/>
            <a:ext cx="179536" cy="1131642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beer (4.1)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21BFDC-B258-4272-8819-9410F6EEBBD9}"/>
              </a:ext>
            </a:extLst>
          </p:cNvPr>
          <p:cNvSpPr txBox="1"/>
          <p:nvPr/>
        </p:nvSpPr>
        <p:spPr>
          <a:xfrm rot="3120000">
            <a:off x="5038954" y="2471103"/>
            <a:ext cx="179536" cy="1724842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tomatoes (4.5)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023E6-F636-46D9-9315-DDD6A83A1605}"/>
              </a:ext>
            </a:extLst>
          </p:cNvPr>
          <p:cNvSpPr txBox="1"/>
          <p:nvPr/>
        </p:nvSpPr>
        <p:spPr>
          <a:xfrm rot="3120000">
            <a:off x="5509438" y="2212431"/>
            <a:ext cx="179536" cy="2062511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black coffee (5.0)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6E755-9A73-410C-A7A0-0E62F5ECC83A}"/>
              </a:ext>
            </a:extLst>
          </p:cNvPr>
          <p:cNvSpPr txBox="1"/>
          <p:nvPr/>
        </p:nvSpPr>
        <p:spPr>
          <a:xfrm rot="3120000">
            <a:off x="5518710" y="2955852"/>
            <a:ext cx="179536" cy="1060916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rain (5.6)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C0810E-194B-4374-862D-F377E3AA1247}"/>
              </a:ext>
            </a:extLst>
          </p:cNvPr>
          <p:cNvSpPr txBox="1"/>
          <p:nvPr/>
        </p:nvSpPr>
        <p:spPr>
          <a:xfrm rot="3120000">
            <a:off x="5886824" y="2989467"/>
            <a:ext cx="179536" cy="110426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milk (6.4)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31D2EC-FD83-4187-AB3E-851D95954555}"/>
              </a:ext>
            </a:extLst>
          </p:cNvPr>
          <p:cNvSpPr txBox="1"/>
          <p:nvPr/>
        </p:nvSpPr>
        <p:spPr>
          <a:xfrm rot="3120000">
            <a:off x="6519550" y="2402914"/>
            <a:ext cx="179536" cy="1882270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pure water (7.0)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9A2B3C-31BF-4C1D-B379-7E419E5A30F1}"/>
              </a:ext>
            </a:extLst>
          </p:cNvPr>
          <p:cNvSpPr txBox="1"/>
          <p:nvPr/>
        </p:nvSpPr>
        <p:spPr>
          <a:xfrm rot="3120000">
            <a:off x="6918034" y="2289279"/>
            <a:ext cx="179536" cy="2133238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blood, sweat (7.4)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E04F65-B445-4F8A-A4D1-189F736F9E44}"/>
              </a:ext>
            </a:extLst>
          </p:cNvPr>
          <p:cNvSpPr txBox="1"/>
          <p:nvPr/>
        </p:nvSpPr>
        <p:spPr>
          <a:xfrm rot="3120000">
            <a:off x="7372154" y="2266342"/>
            <a:ext cx="179536" cy="2178869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seawater (7.8–8.3)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59A22D-2CBF-4000-9095-06DF23F6BBA3}"/>
              </a:ext>
            </a:extLst>
          </p:cNvPr>
          <p:cNvSpPr txBox="1"/>
          <p:nvPr/>
        </p:nvSpPr>
        <p:spPr>
          <a:xfrm rot="3120000">
            <a:off x="7765873" y="2374468"/>
            <a:ext cx="179536" cy="2076200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baking soda (8.4)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06E5E8-A58C-404F-878C-44C0FDC13B0A}"/>
              </a:ext>
            </a:extLst>
          </p:cNvPr>
          <p:cNvSpPr txBox="1"/>
          <p:nvPr/>
        </p:nvSpPr>
        <p:spPr>
          <a:xfrm rot="3120000">
            <a:off x="8320541" y="2794608"/>
            <a:ext cx="179536" cy="1412272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antacid (10)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8B5856-C1AE-4434-8250-E3105F87E70C}"/>
              </a:ext>
            </a:extLst>
          </p:cNvPr>
          <p:cNvSpPr txBox="1"/>
          <p:nvPr/>
        </p:nvSpPr>
        <p:spPr>
          <a:xfrm rot="3120000">
            <a:off x="10545228" y="2042040"/>
            <a:ext cx="179536" cy="229066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oven cleaner (13.0)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269FA0-3C44-4A8B-87A3-720A7605B144}"/>
              </a:ext>
            </a:extLst>
          </p:cNvPr>
          <p:cNvSpPr txBox="1"/>
          <p:nvPr/>
        </p:nvSpPr>
        <p:spPr>
          <a:xfrm rot="3120000">
            <a:off x="11185285" y="2082989"/>
            <a:ext cx="179536" cy="2320324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drain cleaner (14.0)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F30B9D-19B1-4576-85FE-3DDBDA982C96}"/>
              </a:ext>
            </a:extLst>
          </p:cNvPr>
          <p:cNvSpPr txBox="1"/>
          <p:nvPr/>
        </p:nvSpPr>
        <p:spPr>
          <a:xfrm rot="3120000">
            <a:off x="9870749" y="1310058"/>
            <a:ext cx="179536" cy="3196070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Arial"/>
              </a:rPr>
              <a:t>household ammonia (11.9)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7BBF08-7BF3-4D34-A599-DD69F9B292CD}"/>
              </a:ext>
            </a:extLst>
          </p:cNvPr>
          <p:cNvSpPr txBox="1"/>
          <p:nvPr/>
        </p:nvSpPr>
        <p:spPr>
          <a:xfrm rot="3120000">
            <a:off x="10343591" y="1693493"/>
            <a:ext cx="179536" cy="2587263"/>
          </a:xfrm>
          <a:prstGeom prst="rect">
            <a:avLst/>
          </a:prstGeom>
          <a:noFill/>
        </p:spPr>
        <p:txBody>
          <a:bodyPr vert="vert270" wrap="square" lIns="0" tIns="0" rIns="0" bIns="0">
            <a:spAutoFit/>
          </a:bodyPr>
          <a:lstStyle/>
          <a:p>
            <a:pPr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/>
              </a:rPr>
              <a:t>c</a:t>
            </a:r>
            <a:r>
              <a:rPr lang="en-US" sz="1400" b="1" dirty="0">
                <a:latin typeface="Arial"/>
              </a:rPr>
              <a:t>hlorine bleach (12.6)</a:t>
            </a:r>
          </a:p>
        </p:txBody>
      </p:sp>
    </p:spTree>
    <p:extLst>
      <p:ext uri="{BB962C8B-B14F-4D97-AF65-F5344CB8AC3E}">
        <p14:creationId xmlns:p14="http://schemas.microsoft.com/office/powerpoint/2010/main" val="387617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The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Atoms are made up of three subatomic particles:</a:t>
            </a:r>
          </a:p>
          <a:p>
            <a:pPr lvl="1"/>
            <a:r>
              <a:rPr lang="en-US" sz="2800" b="1" u="sng" dirty="0"/>
              <a:t>________</a:t>
            </a:r>
            <a:r>
              <a:rPr lang="en-US" sz="2800" dirty="0"/>
              <a:t>: component of the atom’s nucleus with a positive electrical charge. </a:t>
            </a:r>
          </a:p>
          <a:p>
            <a:pPr lvl="2"/>
            <a:r>
              <a:rPr lang="en-US" sz="2400" dirty="0"/>
              <a:t>Elements are defined by number of protons. </a:t>
            </a:r>
          </a:p>
          <a:p>
            <a:pPr lvl="2"/>
            <a:endParaRPr lang="en-US" sz="2800" dirty="0"/>
          </a:p>
          <a:p>
            <a:pPr lvl="1"/>
            <a:r>
              <a:rPr lang="en-US" sz="2800" b="1" dirty="0"/>
              <a:t>Neutrons</a:t>
            </a:r>
            <a:r>
              <a:rPr lang="en-US" sz="2800" dirty="0"/>
              <a:t>: component of the atom’s nucleus with ______________. </a:t>
            </a:r>
          </a:p>
          <a:p>
            <a:pPr lvl="2"/>
            <a:r>
              <a:rPr lang="en-US" sz="2400" dirty="0"/>
              <a:t>Isotopes are defined by number of neutrons.</a:t>
            </a:r>
          </a:p>
          <a:p>
            <a:pPr marL="594360" lvl="2" indent="0">
              <a:buNone/>
            </a:pPr>
            <a:endParaRPr lang="en-US" sz="2800" dirty="0"/>
          </a:p>
          <a:p>
            <a:pPr lvl="1"/>
            <a:r>
              <a:rPr lang="en-US" sz="2800" b="1" dirty="0"/>
              <a:t>Electrons</a:t>
            </a:r>
            <a:r>
              <a:rPr lang="en-US" sz="2800" dirty="0"/>
              <a:t>: located some distance from atom nucleus and has a negative electrical charge.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>
              <a:buNone/>
            </a:pPr>
            <a:endParaRPr lang="en-US" sz="2800" dirty="0"/>
          </a:p>
          <a:p>
            <a:pPr lvl="1"/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Structure</a:t>
            </a:r>
            <a:r>
              <a:rPr lang="en-US" sz="4800" dirty="0"/>
              <a:t> of the Atom</a:t>
            </a:r>
          </a:p>
        </p:txBody>
      </p:sp>
      <p:pic>
        <p:nvPicPr>
          <p:cNvPr id="4" name="Picture 36" descr="02_02Fig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22392"/>
            <a:ext cx="10745660" cy="344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828800" y="2590800"/>
            <a:ext cx="8674100" cy="2694067"/>
            <a:chOff x="241300" y="2124075"/>
            <a:chExt cx="8674100" cy="2694067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241300" y="2419350"/>
              <a:ext cx="10731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Helvetica" pitchFamily="1" charset="0"/>
                </a:rPr>
                <a:t>electron</a:t>
              </a:r>
            </a:p>
            <a:p>
              <a:r>
                <a:rPr lang="en-US" b="1" dirty="0">
                  <a:latin typeface="Helvetica" pitchFamily="1" charset="0"/>
                </a:rPr>
                <a:t>shell</a:t>
              </a: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252413" y="3041650"/>
              <a:ext cx="1047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Helvetica" pitchFamily="1" charset="0"/>
                </a:rPr>
                <a:t>nucleus</a:t>
              </a:r>
            </a:p>
          </p:txBody>
        </p: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1430811" y="4451430"/>
              <a:ext cx="1631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Helvetica" pitchFamily="1" charset="0"/>
                </a:rPr>
                <a:t>Hydrogen (H)</a:t>
              </a:r>
            </a:p>
          </p:txBody>
        </p:sp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4718386" y="4451430"/>
              <a:ext cx="145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Helvetica" pitchFamily="1" charset="0"/>
                </a:rPr>
                <a:t>Helium (He)</a:t>
              </a:r>
            </a:p>
          </p:txBody>
        </p:sp>
        <p:sp>
          <p:nvSpPr>
            <p:cNvPr id="10" name="Text Box 41"/>
            <p:cNvSpPr txBox="1">
              <a:spLocks noChangeArrowheads="1"/>
            </p:cNvSpPr>
            <p:nvPr/>
          </p:nvSpPr>
          <p:spPr bwMode="auto">
            <a:xfrm>
              <a:off x="6832600" y="3360738"/>
              <a:ext cx="14287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Helvetica" pitchFamily="1" charset="0"/>
                </a:rPr>
                <a:t>neutron</a:t>
              </a:r>
            </a:p>
            <a:p>
              <a:r>
                <a:rPr lang="en-US" b="1" dirty="0">
                  <a:latin typeface="Helvetica" pitchFamily="1" charset="0"/>
                </a:rPr>
                <a:t>(no charge)</a:t>
              </a:r>
            </a:p>
          </p:txBody>
        </p:sp>
        <p:sp>
          <p:nvSpPr>
            <p:cNvPr id="11" name="Text Box 42"/>
            <p:cNvSpPr txBox="1">
              <a:spLocks noChangeArrowheads="1"/>
            </p:cNvSpPr>
            <p:nvPr/>
          </p:nvSpPr>
          <p:spPr bwMode="auto">
            <a:xfrm>
              <a:off x="6837363" y="2749550"/>
              <a:ext cx="20129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Helvetica" pitchFamily="1" charset="0"/>
                </a:rPr>
                <a:t>proton</a:t>
              </a:r>
            </a:p>
            <a:p>
              <a:r>
                <a:rPr lang="en-US" b="1">
                  <a:latin typeface="Helvetica" pitchFamily="1" charset="0"/>
                </a:rPr>
                <a:t>(positive charge)</a:t>
              </a:r>
            </a:p>
          </p:txBody>
        </p: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6838950" y="2124075"/>
              <a:ext cx="20764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Helvetica" pitchFamily="1" charset="0"/>
                </a:rPr>
                <a:t>electron </a:t>
              </a:r>
            </a:p>
            <a:p>
              <a:r>
                <a:rPr lang="en-US" b="1">
                  <a:latin typeface="Helvetica" pitchFamily="1" charset="0"/>
                </a:rPr>
                <a:t>(negative charge)</a:t>
              </a:r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 flipH="1">
              <a:off x="1330325" y="2603500"/>
              <a:ext cx="7842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45"/>
            <p:cNvSpPr>
              <a:spLocks noChangeShapeType="1"/>
            </p:cNvSpPr>
            <p:nvPr/>
          </p:nvSpPr>
          <p:spPr bwMode="auto">
            <a:xfrm flipH="1">
              <a:off x="1301750" y="3222625"/>
              <a:ext cx="11842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>
              <a:off x="5835650" y="2301875"/>
              <a:ext cx="1016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>
              <a:off x="5546725" y="2930525"/>
              <a:ext cx="13049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>
              <a:off x="5568950" y="3546475"/>
              <a:ext cx="12827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2554416" y="2277190"/>
            <a:ext cx="2559740" cy="25717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881" y="2130017"/>
            <a:ext cx="522139" cy="35969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562600" y="2277190"/>
            <a:ext cx="2603037" cy="257175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639" y="2240403"/>
            <a:ext cx="553743" cy="3814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3" y="2255022"/>
            <a:ext cx="553743" cy="3814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Elements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9753600" cy="5105400"/>
          </a:xfrm>
        </p:spPr>
        <p:txBody>
          <a:bodyPr>
            <a:normAutofit/>
          </a:bodyPr>
          <a:lstStyle/>
          <a:p>
            <a:pPr marL="1427163" indent="-1427163">
              <a:buNone/>
            </a:pPr>
            <a:r>
              <a:rPr lang="en-US" b="1" dirty="0"/>
              <a:t>Element</a:t>
            </a:r>
            <a:r>
              <a:rPr lang="en-US" dirty="0"/>
              <a:t>: a substance that can not be reduced to a more simple set of components through chemical processes. </a:t>
            </a:r>
          </a:p>
          <a:p>
            <a:r>
              <a:rPr lang="en-US" sz="2400" dirty="0"/>
              <a:t>Elements are </a:t>
            </a:r>
            <a:r>
              <a:rPr lang="en-US" sz="2400" i="1" dirty="0"/>
              <a:t>pure</a:t>
            </a:r>
            <a:r>
              <a:rPr lang="en-US" sz="2400" dirty="0"/>
              <a:t> forms of chemicals consisting of a </a:t>
            </a:r>
            <a:r>
              <a:rPr lang="en-US" sz="2400" u="sng" dirty="0"/>
              <a:t>single type of atom</a:t>
            </a:r>
            <a:endParaRPr lang="en-US" sz="2400" b="1" u="sng" dirty="0"/>
          </a:p>
          <a:p>
            <a:pPr marL="1427163" indent="-1427163">
              <a:buNone/>
            </a:pPr>
            <a:endParaRPr lang="en-US" sz="1800" dirty="0"/>
          </a:p>
          <a:p>
            <a:pPr marL="1427163" indent="-1427163">
              <a:buNone/>
            </a:pPr>
            <a:r>
              <a:rPr lang="en-US" dirty="0"/>
              <a:t>Currently 118 elements have been discovered/created</a:t>
            </a:r>
          </a:p>
          <a:p>
            <a:pPr marL="1427163" indent="-1427163">
              <a:buNone/>
            </a:pPr>
            <a:r>
              <a:rPr lang="en-US" dirty="0"/>
              <a:t>*</a:t>
            </a:r>
            <a:r>
              <a:rPr lang="en-US" sz="2200" dirty="0"/>
              <a:t>Carbon, Oxygen, Nitrogen and Hydrogen make up </a:t>
            </a:r>
            <a:r>
              <a:rPr lang="en-US" sz="2200" u="sng" dirty="0"/>
              <a:t>96% of human body</a:t>
            </a:r>
            <a:r>
              <a:rPr lang="en-US" sz="2200" dirty="0"/>
              <a:t> mass</a:t>
            </a:r>
            <a:endParaRPr lang="en-US" dirty="0"/>
          </a:p>
          <a:p>
            <a:pPr marL="1427163" indent="-1427163">
              <a:buNone/>
            </a:pPr>
            <a:endParaRPr lang="en-US" sz="1800" dirty="0"/>
          </a:p>
          <a:p>
            <a:pPr marL="1427163" indent="-1427163">
              <a:buNone/>
            </a:pPr>
            <a:r>
              <a:rPr lang="en-US" sz="2400" b="1" u="sng" dirty="0"/>
              <a:t>__________</a:t>
            </a:r>
            <a:r>
              <a:rPr lang="en-US" sz="2400" b="1" dirty="0"/>
              <a:t>:</a:t>
            </a:r>
            <a:r>
              <a:rPr lang="en-US" sz="2400" dirty="0"/>
              <a:t> two or more atoms together</a:t>
            </a:r>
          </a:p>
          <a:p>
            <a:pPr marL="730250" lvl="1" indent="-273050"/>
            <a:r>
              <a:rPr lang="en-US" sz="2000" dirty="0"/>
              <a:t>Ex. O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427163" indent="-1427163">
              <a:buNone/>
            </a:pPr>
            <a:endParaRPr lang="en-US" sz="900" b="1" dirty="0"/>
          </a:p>
          <a:p>
            <a:pPr marL="1427163" indent="-1427163">
              <a:buNone/>
            </a:pPr>
            <a:r>
              <a:rPr lang="en-US" sz="2400" b="1" dirty="0"/>
              <a:t>Compound:</a:t>
            </a:r>
            <a:r>
              <a:rPr lang="en-US" sz="2400" dirty="0"/>
              <a:t>  two or more </a:t>
            </a:r>
            <a:r>
              <a:rPr lang="en-US" sz="2400" u="sng" dirty="0"/>
              <a:t>elements</a:t>
            </a:r>
            <a:r>
              <a:rPr lang="en-US" sz="2400" dirty="0"/>
              <a:t> together</a:t>
            </a:r>
          </a:p>
          <a:p>
            <a:pPr marL="730250" lvl="1" indent="-273050"/>
            <a:r>
              <a:rPr lang="en-US" sz="2000" dirty="0"/>
              <a:t>Ex.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</a:p>
        </p:txBody>
      </p:sp>
      <p:pic>
        <p:nvPicPr>
          <p:cNvPr id="20482" name="Picture 2" descr="http://www.haolekid.com/Merchant2/graphics/00000002/Element%20Skateboards%20and%20Clothing%2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6380" y="6858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"/>
            <a:ext cx="10058400" cy="61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Understanding the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99060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Atomic number</a:t>
            </a:r>
            <a:r>
              <a:rPr lang="en-US" sz="2800" dirty="0"/>
              <a:t>: number of protons in the atom’s nucleus</a:t>
            </a:r>
          </a:p>
          <a:p>
            <a:pPr lvl="1"/>
            <a:r>
              <a:rPr lang="en-US" sz="2400" dirty="0"/>
              <a:t>Elements differ in the ______________ in their nucleus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800" b="1" dirty="0"/>
              <a:t>Element symbol: </a:t>
            </a:r>
            <a:r>
              <a:rPr lang="en-US" sz="2800" dirty="0"/>
              <a:t>abbreviation of element’s name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800" b="1" dirty="0"/>
              <a:t>Atomic mass</a:t>
            </a:r>
            <a:r>
              <a:rPr lang="en-US" sz="2800" dirty="0"/>
              <a:t>: combined mass of atom’s protons and neutrons</a:t>
            </a:r>
          </a:p>
          <a:p>
            <a:pPr lvl="1"/>
            <a:r>
              <a:rPr lang="en-US" sz="2400" dirty="0"/>
              <a:t>Neutron = 1</a:t>
            </a:r>
          </a:p>
          <a:p>
            <a:pPr lvl="1"/>
            <a:r>
              <a:rPr lang="en-US" sz="2400" dirty="0"/>
              <a:t>Proton = 0.99862349, 99.86% mass of neutrons</a:t>
            </a:r>
          </a:p>
          <a:p>
            <a:pPr lvl="1"/>
            <a:r>
              <a:rPr lang="en-US" sz="2400" dirty="0"/>
              <a:t>Electron = 0.00054386734, 0.054% mass of neutrons</a:t>
            </a:r>
          </a:p>
          <a:p>
            <a:pPr marL="0" indent="0">
              <a:buNone/>
            </a:pPr>
            <a:endParaRPr lang="en-US" sz="11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308106" y="5442969"/>
            <a:ext cx="9463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Lithium</a:t>
            </a:r>
          </a:p>
          <a:p>
            <a:r>
              <a:rPr lang="en-US" dirty="0"/>
              <a:t>  6.941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7386" y="4387245"/>
            <a:ext cx="2895600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Atomic number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Element symbol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Element name</a:t>
            </a:r>
          </a:p>
          <a:p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Atomic mass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2649" y="4210332"/>
            <a:ext cx="1752600" cy="1852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29122" y="4471941"/>
            <a:ext cx="874734" cy="119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2061" y="4291736"/>
            <a:ext cx="45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683622" y="4554458"/>
            <a:ext cx="288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698233" y="5136602"/>
            <a:ext cx="552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695653" y="5670454"/>
            <a:ext cx="552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01253" y="5943600"/>
            <a:ext cx="627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517B-1A65-4353-9800-75A1B32F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Elements in the Human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AD152-C172-4B5A-B23E-3E40DEA84E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6248400" cy="4632960"/>
          </a:xfrm>
        </p:spPr>
        <p:txBody>
          <a:bodyPr>
            <a:normAutofit/>
          </a:bodyPr>
          <a:lstStyle/>
          <a:p>
            <a:r>
              <a:rPr lang="en-US" sz="3000" dirty="0"/>
              <a:t>Only 10 elements make up 99% of the human body. Four of these ten elements (oxygen, ______, hydrogen and nitrogen) making up around 96% of your body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81E9B-F37C-4A9F-9796-140046917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219200"/>
            <a:ext cx="4462462" cy="50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66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5201</TotalTime>
  <Words>1506</Words>
  <Application>Microsoft Office PowerPoint</Application>
  <PresentationFormat>Widescreen</PresentationFormat>
  <Paragraphs>300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Bookman Old Style</vt:lpstr>
      <vt:lpstr>Calibri</vt:lpstr>
      <vt:lpstr>Gill Sans MT</vt:lpstr>
      <vt:lpstr>Helvetica</vt:lpstr>
      <vt:lpstr>Times New Roman</vt:lpstr>
      <vt:lpstr>Wingdings</vt:lpstr>
      <vt:lpstr>Wingdings 3</vt:lpstr>
      <vt:lpstr>Origin</vt:lpstr>
      <vt:lpstr>Fundamental Building Blocks: Chemistry, Water and pH</vt:lpstr>
      <vt:lpstr>From dust were ye made!</vt:lpstr>
      <vt:lpstr>Matter, Mass, and the Atom</vt:lpstr>
      <vt:lpstr>The Atom</vt:lpstr>
      <vt:lpstr>Structure of the Atom</vt:lpstr>
      <vt:lpstr>Elements</vt:lpstr>
      <vt:lpstr>PowerPoint Presentation</vt:lpstr>
      <vt:lpstr>Understanding the Elements</vt:lpstr>
      <vt:lpstr>Elements in the Human Body</vt:lpstr>
      <vt:lpstr>Check Your Understanding</vt:lpstr>
      <vt:lpstr>Isotopes</vt:lpstr>
      <vt:lpstr>Radiometric Dating</vt:lpstr>
      <vt:lpstr>Electron Energy Levels</vt:lpstr>
      <vt:lpstr>Electron Energy Levels</vt:lpstr>
      <vt:lpstr>Another look at the Periodic Table</vt:lpstr>
      <vt:lpstr>Check Your Understanding</vt:lpstr>
      <vt:lpstr>Check Your Understanding</vt:lpstr>
      <vt:lpstr>Making Stable Compounds</vt:lpstr>
      <vt:lpstr>Types of Chemical Bonding</vt:lpstr>
      <vt:lpstr>Types of Chemical Bonding</vt:lpstr>
      <vt:lpstr>Ionic Bond</vt:lpstr>
      <vt:lpstr>Types of Chemical Bonding</vt:lpstr>
      <vt:lpstr>Summary of Molecule Bonding</vt:lpstr>
      <vt:lpstr>The Importance of Molecule Shape</vt:lpstr>
      <vt:lpstr>The Importance of Molecule Shape</vt:lpstr>
      <vt:lpstr>The Amazing H2O</vt:lpstr>
      <vt:lpstr>Properties of Water</vt:lpstr>
      <vt:lpstr>Properties of Water</vt:lpstr>
      <vt:lpstr>Properties of Water</vt:lpstr>
      <vt:lpstr>Properties of Water</vt:lpstr>
      <vt:lpstr>Properties of Water</vt:lpstr>
      <vt:lpstr>Properties of Water</vt:lpstr>
      <vt:lpstr>Properties of Water</vt:lpstr>
      <vt:lpstr>Molecular Attraction to Water</vt:lpstr>
      <vt:lpstr>Acids and Bases</vt:lpstr>
      <vt:lpstr>   Acids and Bases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</dc:creator>
  <cp:lastModifiedBy>Tyler Flisik</cp:lastModifiedBy>
  <cp:revision>155</cp:revision>
  <cp:lastPrinted>2014-02-27T02:29:59Z</cp:lastPrinted>
  <dcterms:created xsi:type="dcterms:W3CDTF">2014-01-28T05:33:40Z</dcterms:created>
  <dcterms:modified xsi:type="dcterms:W3CDTF">2019-02-22T06:43:34Z</dcterms:modified>
</cp:coreProperties>
</file>