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7" r:id="rId2"/>
    <p:sldId id="259" r:id="rId3"/>
    <p:sldId id="307" r:id="rId4"/>
    <p:sldId id="316" r:id="rId5"/>
    <p:sldId id="274" r:id="rId6"/>
    <p:sldId id="278" r:id="rId7"/>
    <p:sldId id="279" r:id="rId8"/>
    <p:sldId id="287" r:id="rId9"/>
    <p:sldId id="281" r:id="rId10"/>
    <p:sldId id="288" r:id="rId11"/>
    <p:sldId id="289" r:id="rId12"/>
    <p:sldId id="290" r:id="rId13"/>
    <p:sldId id="292" r:id="rId14"/>
    <p:sldId id="270" r:id="rId15"/>
    <p:sldId id="261" r:id="rId16"/>
    <p:sldId id="262" r:id="rId17"/>
    <p:sldId id="267" r:id="rId18"/>
    <p:sldId id="266" r:id="rId19"/>
    <p:sldId id="265" r:id="rId20"/>
    <p:sldId id="264" r:id="rId21"/>
    <p:sldId id="263" r:id="rId22"/>
    <p:sldId id="313" r:id="rId23"/>
    <p:sldId id="315" r:id="rId24"/>
    <p:sldId id="314" r:id="rId25"/>
    <p:sldId id="282" r:id="rId26"/>
    <p:sldId id="312" r:id="rId27"/>
    <p:sldId id="286" r:id="rId28"/>
    <p:sldId id="285" r:id="rId29"/>
    <p:sldId id="294" r:id="rId30"/>
    <p:sldId id="295" r:id="rId31"/>
    <p:sldId id="303" r:id="rId32"/>
    <p:sldId id="296" r:id="rId33"/>
    <p:sldId id="297" r:id="rId34"/>
    <p:sldId id="301" r:id="rId35"/>
    <p:sldId id="300" r:id="rId36"/>
    <p:sldId id="304" r:id="rId37"/>
    <p:sldId id="305" r:id="rId38"/>
    <p:sldId id="302" r:id="rId39"/>
    <p:sldId id="308" r:id="rId40"/>
    <p:sldId id="272" r:id="rId41"/>
    <p:sldId id="283" r:id="rId42"/>
    <p:sldId id="284" r:id="rId43"/>
    <p:sldId id="306" r:id="rId44"/>
    <p:sldId id="317" r:id="rId45"/>
    <p:sldId id="318" r:id="rId46"/>
    <p:sldId id="319" r:id="rId47"/>
  </p:sldIdLst>
  <p:sldSz cx="12192000" cy="6858000"/>
  <p:notesSz cx="9144000" cy="6858000"/>
  <p:defaultTextStyle>
    <a:defPPr>
      <a:defRPr lang="en-US"/>
    </a:defPPr>
    <a:lvl1pPr marL="0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04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008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013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015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020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023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028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032" algn="l" defTabSz="91400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0" autoAdjust="0"/>
    <p:restoredTop sz="86934" autoAdjust="0"/>
  </p:normalViewPr>
  <p:slideViewPr>
    <p:cSldViewPr snapToGrid="0">
      <p:cViewPr>
        <p:scale>
          <a:sx n="50" d="100"/>
          <a:sy n="50" d="100"/>
        </p:scale>
        <p:origin x="258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10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5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757CF-A518-4F33-B570-4216822DF29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5" y="651391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60BDA-827F-4162-9220-24DCBA20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38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5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85A9B-4EB6-432C-A48A-160A5862DCB1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5" y="651391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12968-2372-4B38-BC8E-EA72B97E1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3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004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008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013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015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020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023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028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032" algn="l" defTabSz="9140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48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48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5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46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53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6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68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30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05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9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Capsule layer</a:t>
            </a:r>
            <a:r>
              <a:rPr lang="en-US" baseline="0" dirty="0"/>
              <a:t> allows bacteria to adhere to other substrates or other individuals in the colony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1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71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2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6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2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7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2" y="3886200"/>
            <a:ext cx="9144001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2" y="5124452"/>
            <a:ext cx="9144001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141" indent="0" algn="ctr">
              <a:buNone/>
            </a:lvl2pPr>
            <a:lvl3pPr marL="914282" indent="0" algn="ctr">
              <a:buNone/>
            </a:lvl3pPr>
            <a:lvl4pPr marL="1371421" indent="0" algn="ctr">
              <a:buNone/>
            </a:lvl4pPr>
            <a:lvl5pPr marL="1828563" indent="0" algn="ctr">
              <a:buNone/>
            </a:lvl5pPr>
            <a:lvl6pPr marL="2285703" indent="0" algn="ctr">
              <a:buNone/>
            </a:lvl6pPr>
            <a:lvl7pPr marL="2742843" indent="0" algn="ctr">
              <a:buNone/>
            </a:lvl7pPr>
            <a:lvl8pPr marL="3199984" indent="0" algn="ctr">
              <a:buNone/>
            </a:lvl8pPr>
            <a:lvl9pPr marL="365712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1" y="6355083"/>
            <a:ext cx="3047999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6" y="6355083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8" y="6355083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5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4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2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9" y="274647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27464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1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2" y="6447431"/>
            <a:ext cx="190850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3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0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381002"/>
            <a:ext cx="103631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4" y="1766891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7" y="1766891"/>
            <a:ext cx="5077886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1" y="400057"/>
            <a:ext cx="103631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86FCF-4662-4D4C-B201-AF3D76A45C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2" y="2971808"/>
            <a:ext cx="9144001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2" y="4267203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1" y="6355083"/>
            <a:ext cx="3047999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2/21/2017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6" y="6355083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6" y="6355083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4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0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1" y="1219201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8475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606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5" y="1219201"/>
            <a:ext cx="5388863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6" y="1216156"/>
            <a:ext cx="5388863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4780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606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7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1" y="2133603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1" y="2133603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984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606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2" y="6447431"/>
            <a:ext cx="190850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8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1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2" y="6447431"/>
            <a:ext cx="190850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0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2" y="304803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2" y="1219204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1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9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2" y="6447431"/>
            <a:ext cx="190850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5" y="304803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907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00858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1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219202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2/21/2017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1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2" y="6447431"/>
            <a:ext cx="190850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1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62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1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1" y="1219201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1" y="6356352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7" y="6356352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73" y="6356352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1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1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58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2" y="6447431"/>
            <a:ext cx="190850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5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8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285" indent="-274285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69" indent="-274285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853" indent="-22857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38" indent="-22857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1" indent="-22857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706" indent="-182856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563" indent="-182856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420" indent="-182856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275" indent="-182856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6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25601" y="3647330"/>
            <a:ext cx="9144000" cy="1229474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Bacteria and Archaea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971" y="1195756"/>
            <a:ext cx="114534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“We learn . . . 10% of what we read, 20% of what we hear, 30% of what we see, 50% of what we see and hear, 70% of what we discuss, 80% of what we experience, 95% of what we teach others.”</a:t>
            </a:r>
          </a:p>
          <a:p>
            <a:pPr algn="ctr"/>
            <a:r>
              <a:rPr lang="en-US" sz="2600" dirty="0"/>
              <a:t> ~ William Glasser</a:t>
            </a:r>
          </a:p>
        </p:txBody>
      </p:sp>
    </p:spTree>
    <p:extLst>
      <p:ext uri="{BB962C8B-B14F-4D97-AF65-F5344CB8AC3E}">
        <p14:creationId xmlns:p14="http://schemas.microsoft.com/office/powerpoint/2010/main" val="147176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Prokaryotic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53072"/>
            <a:ext cx="10972800" cy="490389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Asexual Reproduction</a:t>
            </a:r>
          </a:p>
          <a:p>
            <a:r>
              <a:rPr lang="en-US" b="1" u="sng" dirty="0"/>
              <a:t>______________</a:t>
            </a:r>
            <a:r>
              <a:rPr lang="en-US" dirty="0"/>
              <a:t>: DNA replicates and then the cell divides into two separate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2" y="2947041"/>
            <a:ext cx="4362450" cy="3209925"/>
          </a:xfrm>
          <a:prstGeom prst="rect">
            <a:avLst/>
          </a:prstGeom>
        </p:spPr>
      </p:pic>
      <p:pic>
        <p:nvPicPr>
          <p:cNvPr id="6" name="Picture 8" descr="18_14BactChromReplication_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9" y="2894941"/>
            <a:ext cx="2424113" cy="326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58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288227"/>
            <a:ext cx="10972800" cy="4880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______________ </a:t>
            </a:r>
            <a:r>
              <a:rPr lang="en-US" b="1" dirty="0"/>
              <a:t> : </a:t>
            </a:r>
            <a:r>
              <a:rPr lang="en-US" dirty="0"/>
              <a:t>DNA of prokaryotic cells are altered by the uptake of foreign DNA from its surroundings.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810" y="2324699"/>
            <a:ext cx="198782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1</a:t>
            </a:r>
            <a:r>
              <a:rPr lang="en-US" sz="1100" dirty="0"/>
              <a:t>. Living encapsulated bacteria injected into mouse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67078" y="2324699"/>
            <a:ext cx="198782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1</a:t>
            </a:r>
            <a:r>
              <a:rPr lang="en-US" sz="1100" dirty="0"/>
              <a:t>. Living nonencapsulated bacteria injected into mouse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3014" y="2330327"/>
            <a:ext cx="198782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1</a:t>
            </a:r>
            <a:r>
              <a:rPr lang="en-US" sz="1100" dirty="0"/>
              <a:t>. Heat-killed encapsulated bacteria injected into mouse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25317" y="2324699"/>
            <a:ext cx="245234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1</a:t>
            </a:r>
            <a:r>
              <a:rPr lang="en-US" sz="1100" dirty="0"/>
              <a:t>. Living nonencapsulated and heat-killed bacteria injected into mouse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838" y="4613404"/>
            <a:ext cx="1036319" cy="18774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Mouse died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4740" y="4622929"/>
            <a:ext cx="2127117" cy="18774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Mouse remained healthy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1804" y="4627894"/>
            <a:ext cx="2127117" cy="18774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Mouse remained healthy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838" y="5683735"/>
            <a:ext cx="2284833" cy="357021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3</a:t>
            </a:r>
            <a:r>
              <a:rPr lang="en-US" sz="1100" dirty="0"/>
              <a:t>. Colonies of encapsulated bacteria isolated from dead mouse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54740" y="5694445"/>
            <a:ext cx="2713061" cy="5262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3</a:t>
            </a:r>
            <a:r>
              <a:rPr lang="en-US" sz="1100" dirty="0"/>
              <a:t>. Few colonies of nonencapsulated bacteria isolated from mouse, phagocytes destroyed nonencapsulated bacteria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0785" y="5663411"/>
            <a:ext cx="2488588" cy="18774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  3</a:t>
            </a:r>
            <a:r>
              <a:rPr lang="en-US" sz="1100" dirty="0"/>
              <a:t>. No colonies isolated from mouse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11300" y="5646760"/>
            <a:ext cx="2302305" cy="357021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3</a:t>
            </a:r>
            <a:r>
              <a:rPr lang="en-US" sz="1100" dirty="0"/>
              <a:t>. Colonies of encapsulated bacteria isolated from dead mouse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90" y="2761214"/>
            <a:ext cx="1552621" cy="1857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90" y="4830683"/>
            <a:ext cx="1533525" cy="819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023" y="2742795"/>
            <a:ext cx="1309689" cy="1875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398" y="4856499"/>
            <a:ext cx="1447800" cy="819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485" y="2806744"/>
            <a:ext cx="1246509" cy="18435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747" y="4856499"/>
            <a:ext cx="1438275" cy="8286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180" y="2755586"/>
            <a:ext cx="1758619" cy="18306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2180" y="4459997"/>
            <a:ext cx="2009775" cy="1238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7712" y="4613404"/>
            <a:ext cx="1036319" cy="18774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Mouse died</a:t>
            </a:r>
          </a:p>
        </p:txBody>
      </p:sp>
    </p:spTree>
    <p:extLst>
      <p:ext uri="{BB962C8B-B14F-4D97-AF65-F5344CB8AC3E}">
        <p14:creationId xmlns:p14="http://schemas.microsoft.com/office/powerpoint/2010/main" val="231475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2399"/>
            <a:ext cx="10972800" cy="101931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9575" y="1454467"/>
            <a:ext cx="4819650" cy="4613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___________</a:t>
            </a:r>
            <a:r>
              <a:rPr lang="en-US" b="1" dirty="0"/>
              <a:t>: </a:t>
            </a:r>
            <a:r>
              <a:rPr lang="en-US" dirty="0"/>
              <a:t>bacteriophages (viruses) transfer DNA from one host cell to another.</a:t>
            </a:r>
          </a:p>
          <a:p>
            <a:r>
              <a:rPr lang="en-US" sz="2000" u="sng" dirty="0"/>
              <a:t>Crossing over</a:t>
            </a:r>
            <a:r>
              <a:rPr lang="en-US" sz="2000" dirty="0"/>
              <a:t> incorporates new genetic material into recipient cell DNA creating recombinant cell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5" y="1171717"/>
            <a:ext cx="5629276" cy="51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_____________</a:t>
            </a:r>
            <a:r>
              <a:rPr lang="en-US" b="1" dirty="0"/>
              <a:t>: </a:t>
            </a:r>
            <a:r>
              <a:rPr lang="en-US" dirty="0"/>
              <a:t>DNA transferred between two prokaryotic cells that are temporarily joined together.</a:t>
            </a:r>
          </a:p>
          <a:p>
            <a:r>
              <a:rPr lang="en-US" u="sng" dirty="0"/>
              <a:t>________</a:t>
            </a:r>
            <a:r>
              <a:rPr lang="en-US" dirty="0"/>
              <a:t> transfer</a:t>
            </a:r>
          </a:p>
          <a:p>
            <a:r>
              <a:rPr lang="en-US" dirty="0" err="1"/>
              <a:t>Pili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39" y="2387794"/>
            <a:ext cx="6585439" cy="35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6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US" sz="4400" dirty="0"/>
              <a:t>Domain: Bacteria</a:t>
            </a:r>
          </a:p>
        </p:txBody>
      </p:sp>
      <p:pic>
        <p:nvPicPr>
          <p:cNvPr id="7171" name="Picture 9" descr="27-03a-SphericalProkaryot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3" y="3581410"/>
            <a:ext cx="2362200" cy="167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729449" y="1254711"/>
            <a:ext cx="5047896" cy="493776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No membrane bound nucleus or organelles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2800" dirty="0"/>
              <a:t>Single-celled organisms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2800" dirty="0"/>
              <a:t>Asexual reproduction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2800" u="sng" dirty="0"/>
              <a:t>____________</a:t>
            </a:r>
            <a:r>
              <a:rPr lang="en-US" sz="2800" dirty="0"/>
              <a:t> in cell wall separates bacteria from archaea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8" name="Picture 15" descr="27-09-Coloni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1603"/>
            <a:ext cx="254923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11" descr="27-03c-HelicalProkaryot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53" y="2362203"/>
            <a:ext cx="2401053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096000" y="1371603"/>
            <a:ext cx="4572000" cy="4890294"/>
            <a:chOff x="6096000" y="1410494"/>
            <a:chExt cx="4572000" cy="4890294"/>
          </a:xfrm>
        </p:grpSpPr>
        <p:pic>
          <p:nvPicPr>
            <p:cNvPr id="12" name="Picture 13" descr="27-03b-RodShapedProkaryot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4495800"/>
              <a:ext cx="2362200" cy="180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9" descr="27-03a-SphericalProkaryot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3620295"/>
              <a:ext cx="2362200" cy="167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15" descr="27-09-Coloni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410494"/>
              <a:ext cx="2549236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1" descr="27-03c-HelicalProkaryot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947" y="2401094"/>
              <a:ext cx="2401053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003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Classifying 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2" y="1219200"/>
            <a:ext cx="4818185" cy="4937760"/>
          </a:xfrm>
        </p:spPr>
        <p:txBody>
          <a:bodyPr>
            <a:normAutofit/>
          </a:bodyPr>
          <a:lstStyle/>
          <a:p>
            <a:r>
              <a:rPr lang="en-US" sz="2800" dirty="0"/>
              <a:t>Shape</a:t>
            </a:r>
          </a:p>
          <a:p>
            <a:endParaRPr lang="en-US" sz="1600" dirty="0"/>
          </a:p>
          <a:p>
            <a:r>
              <a:rPr lang="en-US" sz="2800" dirty="0"/>
              <a:t>Gram-stain</a:t>
            </a:r>
          </a:p>
          <a:p>
            <a:endParaRPr lang="en-US" sz="1600" dirty="0"/>
          </a:p>
          <a:p>
            <a:r>
              <a:rPr lang="en-US" sz="2800" dirty="0"/>
              <a:t>Oxygen requirements</a:t>
            </a:r>
          </a:p>
          <a:p>
            <a:endParaRPr lang="en-US" sz="1600" dirty="0"/>
          </a:p>
          <a:p>
            <a:r>
              <a:rPr lang="en-US" sz="2800" dirty="0"/>
              <a:t>Nutritional requirements</a:t>
            </a:r>
          </a:p>
          <a:p>
            <a:endParaRPr lang="en-US" sz="2800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153704"/>
              </p:ext>
            </p:extLst>
          </p:nvPr>
        </p:nvGraphicFramePr>
        <p:xfrm>
          <a:off x="6740393" y="2607110"/>
          <a:ext cx="3740427" cy="259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Photo Editor Photo" r:id="rId3" imgW="7621064" imgH="5285714" progId="MSPhotoEd.3">
                  <p:embed/>
                </p:oleObj>
              </mc:Choice>
              <mc:Fallback>
                <p:oleObj name="Photo Editor Photo" r:id="rId3" imgW="7621064" imgH="52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393" y="2607110"/>
                        <a:ext cx="3740427" cy="259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27-03b-RodShapedProkaryo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26" y="4303469"/>
            <a:ext cx="23622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 descr="27-03a-SphericalProkaryo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7" y="1356893"/>
            <a:ext cx="2362200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5" descr="27-09-Coloni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26" y="4520496"/>
            <a:ext cx="254923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1" descr="27-03c-HelicalProkaryo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22" y="1335335"/>
            <a:ext cx="24010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5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Bacterial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Coccus or cocci </a:t>
            </a:r>
          </a:p>
          <a:p>
            <a:pPr lvl="1"/>
            <a:r>
              <a:rPr lang="en-US" sz="2800" dirty="0"/>
              <a:t>Round or spherical shaped</a:t>
            </a:r>
          </a:p>
        </p:txBody>
      </p:sp>
      <p:pic>
        <p:nvPicPr>
          <p:cNvPr id="2050" name="Picture 2" descr="http://sci.waikato.ac.nz/farm/images/Staphylococcus%20aur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93" y="2646999"/>
            <a:ext cx="4126634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391" y="1983187"/>
            <a:ext cx="4211511" cy="376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339" y="5825731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of Gram + bacteria from lab</a:t>
            </a:r>
          </a:p>
        </p:txBody>
      </p:sp>
    </p:spTree>
    <p:extLst>
      <p:ext uri="{BB962C8B-B14F-4D97-AF65-F5344CB8AC3E}">
        <p14:creationId xmlns:p14="http://schemas.microsoft.com/office/powerpoint/2010/main" val="99782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Bacterial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Bacillus or Bacilli</a:t>
            </a:r>
            <a:endParaRPr lang="en-US" sz="3600" dirty="0"/>
          </a:p>
          <a:p>
            <a:pPr lvl="1"/>
            <a:r>
              <a:rPr lang="en-US" sz="2800" dirty="0"/>
              <a:t>Rod or pill shaped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355" y="1294970"/>
            <a:ext cx="4704051" cy="4498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3476" y="5793099"/>
            <a:ext cx="405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Clostridium </a:t>
            </a:r>
            <a:r>
              <a:rPr lang="en-US" sz="2000" i="1" dirty="0" err="1"/>
              <a:t>tetani</a:t>
            </a:r>
            <a:r>
              <a:rPr lang="en-US" sz="2000" i="1" dirty="0"/>
              <a:t> </a:t>
            </a:r>
            <a:r>
              <a:rPr lang="en-US" sz="2000" dirty="0"/>
              <a:t>from lab photo</a:t>
            </a:r>
          </a:p>
        </p:txBody>
      </p:sp>
      <p:pic>
        <p:nvPicPr>
          <p:cNvPr id="1026" name="Picture 2" descr="http://imgc.allpostersimages.com/images/P-473-488-90/64/6469/DHSH100Z/posters/david-phillips-bacillus-subtilis-is-a-rod-shaped-gram-positive-bacteria-s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46" y="2551258"/>
            <a:ext cx="35179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50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Bacterial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Helical </a:t>
            </a:r>
          </a:p>
          <a:p>
            <a:pPr lvl="1"/>
            <a:r>
              <a:rPr lang="en-US" sz="2800" dirty="0"/>
              <a:t>Spiral shaped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8902" y="5591993"/>
            <a:ext cx="4333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Treponema pallidum </a:t>
            </a:r>
            <a:r>
              <a:rPr lang="en-US" sz="2000" dirty="0"/>
              <a:t>from lab photo</a:t>
            </a:r>
          </a:p>
        </p:txBody>
      </p:sp>
      <p:pic>
        <p:nvPicPr>
          <p:cNvPr id="3076" name="Picture 4" descr="https://encrypted-tbn3.gstatic.com/images?q=tbn:ANd9GcTGHbdYN9Ut0brJO-ByuFWBQ2vyTUMLAUADAa2V23Hw9aphK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2" y="2566274"/>
            <a:ext cx="4680194" cy="29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113" y="1836810"/>
            <a:ext cx="3952232" cy="37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7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Bacterial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Filamentous</a:t>
            </a:r>
            <a:r>
              <a:rPr lang="en-US" sz="3600" dirty="0"/>
              <a:t> </a:t>
            </a:r>
          </a:p>
          <a:p>
            <a:pPr lvl="1"/>
            <a:r>
              <a:rPr lang="en-US" sz="2800" dirty="0"/>
              <a:t>Elongated “chain” of cells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ttp://protist.i.hosei.ac.jp/pdb/images/prokaryotes/nostocaceae/anabaena/Anabaena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84" y="2936632"/>
            <a:ext cx="4322178" cy="28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962" y="1794441"/>
            <a:ext cx="4020438" cy="3787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5300" y="5640343"/>
            <a:ext cx="407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Cyanobacteria from lab photo </a:t>
            </a:r>
          </a:p>
        </p:txBody>
      </p:sp>
    </p:spTree>
    <p:extLst>
      <p:ext uri="{BB962C8B-B14F-4D97-AF65-F5344CB8AC3E}">
        <p14:creationId xmlns:p14="http://schemas.microsoft.com/office/powerpoint/2010/main" val="154935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Domains of 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184342" cy="493776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Bacteria</a:t>
            </a:r>
          </a:p>
          <a:p>
            <a:pPr lvl="1"/>
            <a:r>
              <a:rPr lang="en-US" dirty="0"/>
              <a:t>Unicellular prokaryotes</a:t>
            </a:r>
          </a:p>
          <a:p>
            <a:pPr lvl="1"/>
            <a:endParaRPr lang="en-US" dirty="0"/>
          </a:p>
          <a:p>
            <a:r>
              <a:rPr lang="en-US" b="1" dirty="0"/>
              <a:t>Archaea</a:t>
            </a:r>
          </a:p>
          <a:p>
            <a:pPr lvl="1"/>
            <a:r>
              <a:rPr lang="en-US" dirty="0"/>
              <a:t>Unicellular prokaryotes</a:t>
            </a:r>
          </a:p>
          <a:p>
            <a:pPr lvl="2"/>
            <a:r>
              <a:rPr lang="en-US" dirty="0"/>
              <a:t>Extremeophiles</a:t>
            </a:r>
          </a:p>
          <a:p>
            <a:endParaRPr lang="en-US" sz="1400" dirty="0"/>
          </a:p>
          <a:p>
            <a:r>
              <a:rPr lang="en-US" b="1" dirty="0"/>
              <a:t>Eukarya</a:t>
            </a:r>
          </a:p>
          <a:p>
            <a:pPr lvl="1"/>
            <a:r>
              <a:rPr lang="en-US" dirty="0"/>
              <a:t>Unicellular and multicellular eukaryotes</a:t>
            </a:r>
          </a:p>
          <a:p>
            <a:pPr lvl="2"/>
            <a:r>
              <a:rPr lang="en-US" dirty="0"/>
              <a:t>Protists</a:t>
            </a:r>
          </a:p>
          <a:p>
            <a:pPr lvl="2"/>
            <a:r>
              <a:rPr lang="en-US" dirty="0"/>
              <a:t>Fungi</a:t>
            </a:r>
          </a:p>
          <a:p>
            <a:pPr lvl="2"/>
            <a:r>
              <a:rPr lang="en-US" dirty="0"/>
              <a:t>Plants</a:t>
            </a:r>
          </a:p>
          <a:p>
            <a:pPr lvl="2"/>
            <a:r>
              <a:rPr lang="en-US" dirty="0"/>
              <a:t>Animals</a:t>
            </a:r>
          </a:p>
        </p:txBody>
      </p:sp>
      <p:pic>
        <p:nvPicPr>
          <p:cNvPr id="6" name="Picture 5" descr="26_21_ThreeDomains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23" y="1356283"/>
            <a:ext cx="6599499" cy="492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29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Cell Walls and Gram Staining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999" b="1" dirty="0"/>
              <a:t>Gram staining identifies differences in bacterial cell wall structures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5500" dirty="0"/>
              <a:t>Most bacterial cell walls contain peptidoglycan</a:t>
            </a:r>
          </a:p>
          <a:p>
            <a:pPr lvl="1"/>
            <a:r>
              <a:rPr lang="en-US" sz="5000" b="1" u="sng" dirty="0"/>
              <a:t>_______________</a:t>
            </a:r>
            <a:r>
              <a:rPr lang="en-US" sz="5000" dirty="0"/>
              <a:t>: a polymer composed of modified sugars cross-linked by short polypeptides</a:t>
            </a:r>
          </a:p>
          <a:p>
            <a:pPr lvl="2"/>
            <a:r>
              <a:rPr lang="en-US" sz="4499" dirty="0"/>
              <a:t>Antibiotics inhibit polypeptide formation</a:t>
            </a:r>
          </a:p>
          <a:p>
            <a:pPr marL="274285" lvl="1" indent="0">
              <a:buNone/>
            </a:pPr>
            <a:endParaRPr lang="en-US" sz="2900" dirty="0"/>
          </a:p>
          <a:p>
            <a:pPr marL="274285" lvl="1" indent="0">
              <a:buNone/>
            </a:pPr>
            <a:endParaRPr lang="en-US" sz="2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7000" b="1" dirty="0"/>
              <a:t>The staining procedure is as follows: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5000" i="1" dirty="0"/>
              <a:t>1.  Application of </a:t>
            </a:r>
            <a:r>
              <a:rPr lang="en-US" sz="5000" i="1" dirty="0">
                <a:solidFill>
                  <a:srgbClr val="CC0099"/>
                </a:solidFill>
              </a:rPr>
              <a:t>crystal violet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5000" i="1" dirty="0"/>
              <a:t>2. Application of iodine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5000" i="1" dirty="0"/>
              <a:t>3. Alcohol wash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5000" i="1" dirty="0"/>
              <a:t>4. Application of </a:t>
            </a:r>
            <a:r>
              <a:rPr lang="en-US" sz="5000" i="1" dirty="0">
                <a:solidFill>
                  <a:srgbClr val="FF0000"/>
                </a:solidFill>
              </a:rPr>
              <a:t>safranin</a:t>
            </a:r>
          </a:p>
          <a:p>
            <a:pPr marL="0" indent="0">
              <a:lnSpc>
                <a:spcPct val="80000"/>
              </a:lnSpc>
              <a:buNone/>
            </a:pPr>
            <a:endParaRPr lang="en-US" sz="5000" dirty="0"/>
          </a:p>
          <a:p>
            <a:pPr marL="0" indent="0">
              <a:buNone/>
            </a:pPr>
            <a:r>
              <a:rPr lang="en-US" sz="5000" b="1" dirty="0"/>
              <a:t>Gram-positive – </a:t>
            </a:r>
            <a:r>
              <a:rPr lang="en-US" sz="5000" b="1" dirty="0">
                <a:solidFill>
                  <a:srgbClr val="7030A0"/>
                </a:solidFill>
              </a:rPr>
              <a:t>Violet in Color</a:t>
            </a:r>
          </a:p>
          <a:p>
            <a:endParaRPr lang="en-US" sz="5000" b="1" dirty="0"/>
          </a:p>
          <a:p>
            <a:pPr marL="0" indent="0">
              <a:buNone/>
            </a:pPr>
            <a:r>
              <a:rPr lang="en-US" sz="5000" b="1" dirty="0"/>
              <a:t>Gram-negative – </a:t>
            </a:r>
            <a:r>
              <a:rPr lang="en-US" sz="5000" b="1" dirty="0">
                <a:solidFill>
                  <a:srgbClr val="FF0000"/>
                </a:solidFill>
              </a:rPr>
              <a:t>Red in Color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178" y="3501335"/>
            <a:ext cx="5358093" cy="27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42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Gram+ and Gram- Bacteria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418380"/>
            <a:ext cx="5313118" cy="4808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7" y="1418378"/>
            <a:ext cx="5546481" cy="44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7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1941513" indent="-1941513">
              <a:buNone/>
            </a:pPr>
            <a:r>
              <a:rPr lang="en-US" sz="3200" dirty="0"/>
              <a:t>True or False: Eu	karyotic and prokaryotic cells both have a     </a:t>
            </a:r>
          </a:p>
          <a:p>
            <a:pPr marL="1941513" indent="-1941513">
              <a:buNone/>
            </a:pPr>
            <a:r>
              <a:rPr lang="en-US" sz="3200" dirty="0"/>
              <a:t>	   membrane-bound nucleus</a:t>
            </a:r>
          </a:p>
          <a:p>
            <a:pPr marL="1941513" indent="-1941513">
              <a:buNone/>
            </a:pPr>
            <a:endParaRPr lang="en-US" sz="3200" dirty="0"/>
          </a:p>
          <a:p>
            <a:pPr marL="1941513" indent="-1941513">
              <a:buNone/>
            </a:pPr>
            <a:r>
              <a:rPr lang="en-US" sz="3200" dirty="0"/>
              <a:t>True or False: Spherical shaped bacteria are known as bacillus</a:t>
            </a:r>
          </a:p>
          <a:p>
            <a:pPr marL="1941513" indent="-1941513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0038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sticky outer coating that enables many prokaryotic cells to stick to each other or their host is known as the ___________.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	a. capsule	</a:t>
            </a:r>
          </a:p>
          <a:p>
            <a:pPr marL="0" indent="0">
              <a:buNone/>
            </a:pPr>
            <a:r>
              <a:rPr lang="en-US" sz="3200" dirty="0"/>
              <a:t>				b. endospore</a:t>
            </a:r>
          </a:p>
          <a:p>
            <a:pPr marL="0" indent="0">
              <a:buNone/>
            </a:pPr>
            <a:r>
              <a:rPr lang="en-US" sz="3200" dirty="0"/>
              <a:t>				c. cell wall</a:t>
            </a:r>
          </a:p>
          <a:p>
            <a:pPr marL="0" indent="0">
              <a:buNone/>
            </a:pPr>
            <a:r>
              <a:rPr lang="en-US" sz="3200" dirty="0"/>
              <a:t>				d. flagella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734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recombination of bacterial DNA as a result of introductions by bacteriophages is known as _______________.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	a. conjugation	</a:t>
            </a:r>
          </a:p>
          <a:p>
            <a:pPr marL="0" indent="0">
              <a:buNone/>
            </a:pPr>
            <a:r>
              <a:rPr lang="en-US" sz="3200" dirty="0"/>
              <a:t>				b. transformation</a:t>
            </a:r>
          </a:p>
          <a:p>
            <a:pPr marL="0" indent="0">
              <a:buNone/>
            </a:pPr>
            <a:r>
              <a:rPr lang="en-US" sz="3200" dirty="0"/>
              <a:t>				c. transduction</a:t>
            </a:r>
          </a:p>
          <a:p>
            <a:pPr marL="0" indent="0">
              <a:buNone/>
            </a:pPr>
            <a:r>
              <a:rPr lang="en-US" sz="3200" dirty="0"/>
              <a:t>				d. binary fission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6281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Oxygen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Obligate aerobes</a:t>
            </a:r>
            <a:r>
              <a:rPr lang="en-US" dirty="0"/>
              <a:t>: must use oxygen (O</a:t>
            </a:r>
            <a:r>
              <a:rPr lang="en-US" baseline="-25000" dirty="0"/>
              <a:t>2</a:t>
            </a:r>
            <a:r>
              <a:rPr lang="en-US" dirty="0"/>
              <a:t>) for cellular respiration</a:t>
            </a:r>
          </a:p>
          <a:p>
            <a:endParaRPr lang="en-US" dirty="0"/>
          </a:p>
          <a:p>
            <a:r>
              <a:rPr lang="en-US" b="1" dirty="0"/>
              <a:t>Obligate anaerobes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________ by oxygen and live by fermentation or anaerobic respiration (ions other than O</a:t>
            </a:r>
            <a:r>
              <a:rPr lang="en-US" baseline="-25000" dirty="0"/>
              <a:t>2</a:t>
            </a:r>
            <a:r>
              <a:rPr lang="en-US" dirty="0"/>
              <a:t> act as electron acceptors)</a:t>
            </a:r>
          </a:p>
          <a:p>
            <a:endParaRPr lang="en-US" dirty="0"/>
          </a:p>
          <a:p>
            <a:r>
              <a:rPr lang="en-US" b="1" dirty="0"/>
              <a:t>___________ anaerobes</a:t>
            </a:r>
            <a:r>
              <a:rPr lang="en-US" dirty="0"/>
              <a:t>: use O</a:t>
            </a:r>
            <a:r>
              <a:rPr lang="en-US" baseline="-25000" dirty="0"/>
              <a:t>2</a:t>
            </a:r>
            <a:r>
              <a:rPr lang="en-US" dirty="0"/>
              <a:t> if present, but can survive by fermentation or anaerobic respiration in anaerobic environments</a:t>
            </a:r>
          </a:p>
        </p:txBody>
      </p:sp>
    </p:spTree>
    <p:extLst>
      <p:ext uri="{BB962C8B-B14F-4D97-AF65-F5344CB8AC3E}">
        <p14:creationId xmlns:p14="http://schemas.microsoft.com/office/powerpoint/2010/main" val="331053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Energy source: how they obtain energy</a:t>
            </a:r>
          </a:p>
          <a:p>
            <a:r>
              <a:rPr lang="en-US" sz="2400" b="1" dirty="0"/>
              <a:t>Phototrophs:</a:t>
            </a:r>
            <a:r>
              <a:rPr lang="en-US" sz="2400" dirty="0"/>
              <a:t> obtain energy from light</a:t>
            </a:r>
          </a:p>
          <a:p>
            <a:r>
              <a:rPr lang="en-US" sz="2400" b="1" dirty="0"/>
              <a:t>Chemotrophs:</a:t>
            </a:r>
            <a:r>
              <a:rPr lang="en-US" sz="2400" dirty="0"/>
              <a:t> obtain energy from __________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/>
              <a:t>Carbon source: source of carbon used in organic molecules that make up cells</a:t>
            </a:r>
          </a:p>
          <a:p>
            <a:r>
              <a:rPr lang="en-US" sz="2400" b="1" dirty="0"/>
              <a:t>Autotrophs:</a:t>
            </a:r>
            <a:r>
              <a:rPr lang="en-US" sz="2400" dirty="0"/>
              <a:t> need only CO</a:t>
            </a:r>
            <a:r>
              <a:rPr lang="en-US" sz="2400" baseline="-25000" dirty="0"/>
              <a:t>2</a:t>
            </a:r>
            <a:r>
              <a:rPr lang="en-US" sz="2400" dirty="0"/>
              <a:t> or related compounds for carbon source</a:t>
            </a:r>
          </a:p>
          <a:p>
            <a:r>
              <a:rPr lang="en-US" sz="2400" b="1" dirty="0"/>
              <a:t>Heterotrophs</a:t>
            </a:r>
            <a:r>
              <a:rPr lang="en-US" sz="2400" dirty="0"/>
              <a:t>: require at least one ______________ (ex. glucose) to make organic molecules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18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 Requirements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62548041"/>
              </p:ext>
            </p:extLst>
          </p:nvPr>
        </p:nvGraphicFramePr>
        <p:xfrm>
          <a:off x="609602" y="1219200"/>
          <a:ext cx="10875963" cy="48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98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Energy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Carbon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Organisms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58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Autotrophs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Photoautotroph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Light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HCO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baseline="300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Photosynthetic prokaryotes</a:t>
                      </a:r>
                      <a:r>
                        <a:rPr lang="en-US" sz="1800" baseline="0" dirty="0"/>
                        <a:t> (cyanobacteria), plants, some protists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34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Chemoautotroph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Inorganic chemicals (H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S, NH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dirty="0"/>
                        <a:t>, or Fe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)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HCO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baseline="30000" dirty="0"/>
                        <a:t>-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Unique to some prokaryotes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358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Heterotrophs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Photoheterotroph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Light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Organic compounds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Unique to some aquatic and salt-loving prokaryotes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09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Chemoheterotroph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Organic</a:t>
                      </a:r>
                      <a:r>
                        <a:rPr lang="en-US" sz="1800" baseline="0" dirty="0"/>
                        <a:t> compounds</a:t>
                      </a:r>
                      <a:endParaRPr lang="en-US" sz="1800" dirty="0"/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Organic</a:t>
                      </a:r>
                      <a:r>
                        <a:rPr lang="en-US" sz="1800" baseline="0" dirty="0"/>
                        <a:t> compounds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Many prokaryotes, protists, fungi, animals,</a:t>
                      </a:r>
                      <a:r>
                        <a:rPr lang="en-US" sz="1800" baseline="0" dirty="0"/>
                        <a:t> and some plants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716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Nitrogen Metabolism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2" y="1219202"/>
            <a:ext cx="10753725" cy="147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Nitrogen fixation</a:t>
            </a:r>
            <a:r>
              <a:rPr lang="en-US" dirty="0"/>
              <a:t>: conversion of </a:t>
            </a:r>
            <a:r>
              <a:rPr lang="en-US" u="sng" dirty="0"/>
              <a:t>_____________</a:t>
            </a:r>
            <a:r>
              <a:rPr lang="en-US" dirty="0"/>
              <a:t>(N</a:t>
            </a:r>
            <a:r>
              <a:rPr lang="en-US" baseline="-25000" dirty="0"/>
              <a:t>2</a:t>
            </a:r>
            <a:r>
              <a:rPr lang="en-US" dirty="0"/>
              <a:t>) to ammonia (NH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lvl="1"/>
            <a:r>
              <a:rPr lang="en-US" sz="2400" u="sng" dirty="0"/>
              <a:t>___________</a:t>
            </a:r>
            <a:r>
              <a:rPr lang="en-US" sz="2400" dirty="0"/>
              <a:t> carry out nitrogen fixation</a:t>
            </a:r>
          </a:p>
          <a:p>
            <a:pPr lvl="1"/>
            <a:r>
              <a:rPr lang="en-US" sz="2400" dirty="0"/>
              <a:t>Nitrogen used in formation of proteins and organic compounds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80" y="2771779"/>
            <a:ext cx="6962843" cy="3354460"/>
          </a:xfrm>
          <a:prstGeom prst="rect">
            <a:avLst/>
          </a:prstGeom>
        </p:spPr>
      </p:pic>
      <p:pic>
        <p:nvPicPr>
          <p:cNvPr id="15362" name="Picture 2" descr="http://nonsibihighschool.org/intbasch9_files/image04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572" y="2865911"/>
            <a:ext cx="2346120" cy="6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people.uwplatt.edu/~sundin/images/lewnh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68" y="4183138"/>
            <a:ext cx="26289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98800" y="2573523"/>
            <a:ext cx="78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</a:t>
            </a:r>
            <a:r>
              <a:rPr lang="en-US" sz="3600" b="1" baseline="-250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8800" y="4177445"/>
            <a:ext cx="96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NH</a:t>
            </a:r>
            <a:r>
              <a:rPr lang="en-US" sz="3200" b="1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229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964" y="5547616"/>
            <a:ext cx="1602376" cy="122477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603" y="4387492"/>
            <a:ext cx="1535365" cy="111371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539" y="3071526"/>
            <a:ext cx="1597484" cy="126955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986" y="1744626"/>
            <a:ext cx="1592590" cy="124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9979" y="1111785"/>
            <a:ext cx="4366300" cy="1442662"/>
          </a:xfrm>
        </p:spPr>
        <p:txBody>
          <a:bodyPr>
            <a:noAutofit/>
          </a:bodyPr>
          <a:lstStyle/>
          <a:p>
            <a:r>
              <a:rPr lang="en-US" sz="4000" dirty="0"/>
              <a:t>Five Major Clades of Bacteria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986" y="294888"/>
            <a:ext cx="1727912" cy="144973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089265" y="3320336"/>
            <a:ext cx="262731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699804" y="873331"/>
            <a:ext cx="16770" cy="466158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00002" y="886031"/>
            <a:ext cx="4175557" cy="106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98528" y="2242329"/>
            <a:ext cx="0" cy="13142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31145" y="2273750"/>
            <a:ext cx="2752793" cy="1169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41218" y="2830360"/>
            <a:ext cx="1357312" cy="476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98536" y="3546632"/>
            <a:ext cx="2811399" cy="895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085137" y="4839356"/>
            <a:ext cx="0" cy="125243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085139" y="4839352"/>
            <a:ext cx="2824790" cy="69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727826" y="5509145"/>
            <a:ext cx="1357312" cy="476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085138" y="6082406"/>
            <a:ext cx="2824790" cy="2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840762" y="2779143"/>
            <a:ext cx="242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Bacteria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356216" y="385199"/>
            <a:ext cx="266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Proteobacteria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651160" y="3058728"/>
            <a:ext cx="242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Spirochetes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772409" y="1750353"/>
            <a:ext cx="2035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Chlamydia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186603" y="5635883"/>
            <a:ext cx="300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Gram + Bacteria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356220" y="4328608"/>
            <a:ext cx="266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Cyanobacteria</a:t>
            </a:r>
          </a:p>
        </p:txBody>
      </p:sp>
    </p:spTree>
    <p:extLst>
      <p:ext uri="{BB962C8B-B14F-4D97-AF65-F5344CB8AC3E}">
        <p14:creationId xmlns:p14="http://schemas.microsoft.com/office/powerpoint/2010/main" val="177817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588" y="103833"/>
            <a:ext cx="5016090" cy="6213842"/>
          </a:xfrm>
          <a:prstGeom prst="rect">
            <a:avLst/>
          </a:prstGeom>
        </p:spPr>
      </p:pic>
      <p:pic>
        <p:nvPicPr>
          <p:cNvPr id="5" name="Picture 4" descr="26_21_ThreeDomains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2" y="561635"/>
            <a:ext cx="6262386" cy="46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523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Proteobacteria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11582400" cy="5080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Large, diverse group of gram-negative bacteria made up of five subgroups</a:t>
            </a:r>
          </a:p>
          <a:p>
            <a:pPr lvl="1"/>
            <a:r>
              <a:rPr lang="en-US" sz="2400" dirty="0"/>
              <a:t>Group includes pathogens </a:t>
            </a:r>
            <a:r>
              <a:rPr lang="en-US" sz="2400" i="1" dirty="0"/>
              <a:t>E. coli, Vibrio cholerea</a:t>
            </a:r>
            <a:r>
              <a:rPr lang="en-US" sz="2400" dirty="0"/>
              <a:t>, and </a:t>
            </a:r>
            <a:r>
              <a:rPr lang="en-US" sz="2400" i="1" dirty="0"/>
              <a:t>Salmonella, </a:t>
            </a:r>
            <a:r>
              <a:rPr lang="en-US" sz="2400" dirty="0"/>
              <a:t>and</a:t>
            </a:r>
            <a:r>
              <a:rPr lang="en-US" sz="2400" i="1" dirty="0"/>
              <a:t> Rhizobium</a:t>
            </a:r>
          </a:p>
          <a:p>
            <a:pPr lvl="1"/>
            <a:r>
              <a:rPr lang="en-US" sz="2400" b="1" dirty="0"/>
              <a:t>_________:</a:t>
            </a:r>
            <a:r>
              <a:rPr lang="en-US" sz="2400" dirty="0"/>
              <a:t> finger-like projections for attachment</a:t>
            </a:r>
          </a:p>
          <a:p>
            <a:pPr marL="0" indent="0"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i="1" dirty="0"/>
              <a:t>Escherichia coli </a:t>
            </a:r>
            <a:r>
              <a:rPr lang="en-US" dirty="0"/>
              <a:t>(</a:t>
            </a:r>
            <a:r>
              <a:rPr lang="en-US" i="1" dirty="0"/>
              <a:t>E. coli</a:t>
            </a:r>
            <a:r>
              <a:rPr lang="en-US" dirty="0"/>
              <a:t>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bacillus 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negative 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facultative anaerobic</a:t>
            </a:r>
          </a:p>
        </p:txBody>
      </p:sp>
      <p:pic>
        <p:nvPicPr>
          <p:cNvPr id="9" name="Picture 8" descr="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524" y="2441112"/>
            <a:ext cx="3417008" cy="341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629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Proteobacteria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599" y="1266092"/>
            <a:ext cx="11372603" cy="495690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Large, diverse group of gram-negative bacteria made up of five subgroups</a:t>
            </a:r>
          </a:p>
          <a:p>
            <a:pPr lvl="1"/>
            <a:r>
              <a:rPr lang="en-US" sz="2400" dirty="0"/>
              <a:t>Group includes pathogens </a:t>
            </a:r>
            <a:r>
              <a:rPr lang="en-US" sz="2400" i="1" dirty="0"/>
              <a:t>E. coli, Vibrio cholerea</a:t>
            </a:r>
            <a:r>
              <a:rPr lang="en-US" sz="2400" dirty="0"/>
              <a:t>, and </a:t>
            </a:r>
            <a:r>
              <a:rPr lang="en-US" sz="2400" i="1" dirty="0"/>
              <a:t>Salmonella, </a:t>
            </a:r>
            <a:r>
              <a:rPr lang="en-US" sz="2400" dirty="0"/>
              <a:t>and</a:t>
            </a:r>
            <a:r>
              <a:rPr lang="en-US" sz="2400" i="1" dirty="0"/>
              <a:t> Rhizobium</a:t>
            </a:r>
          </a:p>
          <a:p>
            <a:pPr lvl="1"/>
            <a:r>
              <a:rPr lang="en-US" sz="2400" b="1" dirty="0"/>
              <a:t>Fimbrae:</a:t>
            </a:r>
            <a:r>
              <a:rPr lang="en-US" sz="2400" dirty="0"/>
              <a:t> finger-like projections for attachment</a:t>
            </a:r>
          </a:p>
          <a:p>
            <a:pPr marL="0" indent="0"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i="1" dirty="0"/>
              <a:t>Salmonella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bacillus </a:t>
            </a:r>
            <a:endParaRPr lang="en-US" sz="12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negative 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__________________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Causes</a:t>
            </a:r>
            <a:r>
              <a:rPr lang="en-US" sz="2400" dirty="0"/>
              <a:t>: Food poisoning </a:t>
            </a:r>
          </a:p>
        </p:txBody>
      </p:sp>
      <p:pic>
        <p:nvPicPr>
          <p:cNvPr id="12290" name="Picture 2" descr="http://www.fivesparrows.org/wp-content/uploads/2014/11/4437717a83b39d810c75547fd0472f3f53e938d669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22" y="2834426"/>
            <a:ext cx="40005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26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</a:t>
            </a:r>
            <a:r>
              <a:rPr lang="en-US" sz="4400" dirty="0" err="1"/>
              <a:t>Chlamydias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3002"/>
            <a:ext cx="10972800" cy="5106634"/>
          </a:xfrm>
        </p:spPr>
        <p:txBody>
          <a:bodyPr>
            <a:normAutofit/>
          </a:bodyPr>
          <a:lstStyle/>
          <a:p>
            <a:r>
              <a:rPr lang="en-US" sz="2800" dirty="0"/>
              <a:t>Parasites that can only survive within animal cells</a:t>
            </a:r>
          </a:p>
          <a:p>
            <a:pPr lvl="1"/>
            <a:r>
              <a:rPr lang="en-US" sz="2400" dirty="0"/>
              <a:t>Intercellular parasite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i="1" dirty="0" err="1"/>
              <a:t>Chlamydias</a:t>
            </a:r>
            <a:r>
              <a:rPr lang="en-US" i="1" dirty="0"/>
              <a:t> trachomatis </a:t>
            </a: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_______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negative 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parasitic (heterotrophs)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uncertain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Causes</a:t>
            </a:r>
            <a:r>
              <a:rPr lang="en-US" sz="2400" dirty="0"/>
              <a:t>: Blindness, Most common STD in U.S.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116" y="1296636"/>
            <a:ext cx="3764889" cy="2734026"/>
          </a:xfrm>
          <a:prstGeom prst="rect">
            <a:avLst/>
          </a:prstGeom>
        </p:spPr>
      </p:pic>
      <p:pic>
        <p:nvPicPr>
          <p:cNvPr id="7" name="Picture 5" descr="1023948620_Foto_chlamy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26" y="4105455"/>
            <a:ext cx="3206261" cy="21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8435" y="5911082"/>
            <a:ext cx="1770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351070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Spirochetes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7667501" cy="5156200"/>
          </a:xfrm>
        </p:spPr>
        <p:txBody>
          <a:bodyPr>
            <a:normAutofit/>
          </a:bodyPr>
          <a:lstStyle/>
          <a:p>
            <a:r>
              <a:rPr lang="en-US" sz="2800" dirty="0"/>
              <a:t>Some free living, others parasitic</a:t>
            </a:r>
          </a:p>
          <a:p>
            <a:pPr lvl="1"/>
            <a:r>
              <a:rPr lang="en-US" sz="2400" b="1" dirty="0"/>
              <a:t>Fibrils</a:t>
            </a:r>
            <a:r>
              <a:rPr lang="en-US" sz="2400" dirty="0"/>
              <a:t>: flagella like filaments used for movement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i="1" dirty="0"/>
              <a:t>Treponema pallidum 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________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negative 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anaerobic, but oxygen tolerant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Causes:</a:t>
            </a:r>
            <a:r>
              <a:rPr lang="en-US" sz="2400" dirty="0"/>
              <a:t> Syphilis</a:t>
            </a:r>
          </a:p>
        </p:txBody>
      </p:sp>
      <p:pic>
        <p:nvPicPr>
          <p:cNvPr id="9" name="Picture 10" descr="http://pathmicro.med.sc.edu/tre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084" y="1260272"/>
            <a:ext cx="3190433" cy="21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204" y="3561116"/>
            <a:ext cx="2846192" cy="2712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2972" y="5866729"/>
            <a:ext cx="1765464" cy="3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246478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</a:t>
            </a:r>
            <a:r>
              <a:rPr lang="en-US" sz="4000" dirty="0"/>
              <a:t>: </a:t>
            </a:r>
            <a:r>
              <a:rPr lang="en-US" sz="4400" dirty="0"/>
              <a:t>Spirochetes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8648700" cy="5156200"/>
          </a:xfrm>
        </p:spPr>
        <p:txBody>
          <a:bodyPr>
            <a:normAutofit/>
          </a:bodyPr>
          <a:lstStyle/>
          <a:p>
            <a:r>
              <a:rPr lang="en-US" sz="2800" dirty="0"/>
              <a:t>Some free living, others parasitic</a:t>
            </a:r>
          </a:p>
          <a:p>
            <a:pPr lvl="1"/>
            <a:r>
              <a:rPr lang="en-US" sz="2400" b="1" dirty="0"/>
              <a:t>Fibrils</a:t>
            </a:r>
            <a:r>
              <a:rPr lang="en-US" sz="2400" dirty="0"/>
              <a:t>: flagella like filaments used for movement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None/>
            </a:pPr>
            <a:r>
              <a:rPr lang="en-US" sz="2600" b="1" dirty="0">
                <a:solidFill>
                  <a:schemeClr val="tx1"/>
                </a:solidFill>
              </a:rPr>
              <a:t>Example: </a:t>
            </a:r>
            <a:r>
              <a:rPr lang="en-US" sz="2600" i="1" dirty="0">
                <a:solidFill>
                  <a:schemeClr val="tx1"/>
                </a:solidFill>
              </a:rPr>
              <a:t>Borrelia burgdorferi</a:t>
            </a:r>
            <a:endParaRPr lang="en-US" sz="2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helical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negative 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_______, but low oxygen requirement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Causes:</a:t>
            </a:r>
            <a:r>
              <a:rPr lang="en-US" sz="2400" dirty="0"/>
              <a:t> Lyme disease</a:t>
            </a: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974559"/>
              </p:ext>
            </p:extLst>
          </p:nvPr>
        </p:nvGraphicFramePr>
        <p:xfrm>
          <a:off x="9633086" y="3454404"/>
          <a:ext cx="1873628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Photo Editor Photo" r:id="rId3" imgW="3761905" imgH="5714286" progId="MSPhotoEd.3">
                  <p:embed/>
                </p:oleObj>
              </mc:Choice>
              <mc:Fallback>
                <p:oleObj name="Photo Editor Photo" r:id="rId3" imgW="3761905" imgH="5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3086" y="3454404"/>
                        <a:ext cx="1873628" cy="284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349" y="1305661"/>
            <a:ext cx="273180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87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Gram Positive 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6870700" cy="5466522"/>
          </a:xfrm>
        </p:spPr>
        <p:txBody>
          <a:bodyPr>
            <a:normAutofit/>
          </a:bodyPr>
          <a:lstStyle/>
          <a:p>
            <a:r>
              <a:rPr lang="en-US" sz="2800" dirty="0"/>
              <a:t>Large, diverse group of mostly chemoheterotrophic bacteria</a:t>
            </a:r>
          </a:p>
          <a:p>
            <a:pPr lvl="1"/>
            <a:r>
              <a:rPr lang="en-US" sz="2400" dirty="0"/>
              <a:t>Endospore</a:t>
            </a:r>
          </a:p>
          <a:p>
            <a:pPr marL="274285" lvl="1" indent="0">
              <a:buNone/>
            </a:pPr>
            <a:endParaRPr lang="en-US" sz="1400" b="1" dirty="0"/>
          </a:p>
          <a:p>
            <a:pPr marL="274285" lvl="1" indent="0">
              <a:buNone/>
            </a:pPr>
            <a:endParaRPr lang="en-US" sz="14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Example: </a:t>
            </a:r>
            <a:r>
              <a:rPr lang="en-US" i="1" dirty="0"/>
              <a:t>Clostridium </a:t>
            </a:r>
            <a:r>
              <a:rPr lang="en-US" i="1" dirty="0" err="1"/>
              <a:t>tetani</a:t>
            </a:r>
            <a:endParaRPr lang="en-US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bacillus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positive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________________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Causes</a:t>
            </a:r>
            <a:r>
              <a:rPr lang="en-US" sz="2400" dirty="0"/>
              <a:t>: lockjaw, tetanus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Exotoxin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456140"/>
              </p:ext>
            </p:extLst>
          </p:nvPr>
        </p:nvGraphicFramePr>
        <p:xfrm>
          <a:off x="7626950" y="1262168"/>
          <a:ext cx="4067348" cy="272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Bitmap Image" r:id="rId4" imgW="3657143" imgH="2448267" progId="Paint.Picture">
                  <p:embed/>
                </p:oleObj>
              </mc:Choice>
              <mc:Fallback>
                <p:oleObj name="Bitmap Image" r:id="rId4" imgW="3657143" imgH="24482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6950" y="1262168"/>
                        <a:ext cx="4067348" cy="272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869" y="4103023"/>
            <a:ext cx="2389545" cy="2190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4843" y="5924402"/>
            <a:ext cx="1765464" cy="3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photo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00208" y="2826326"/>
            <a:ext cx="148441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Endospore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882455" y="3029274"/>
            <a:ext cx="119477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70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Gram Positive 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2999"/>
            <a:ext cx="8902700" cy="528155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Large, diverse group of mostly                              chemoheterotrophic bacteria</a:t>
            </a:r>
          </a:p>
          <a:p>
            <a:pPr lvl="1"/>
            <a:r>
              <a:rPr lang="en-US" sz="2400" dirty="0"/>
              <a:t>Endospore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Example: </a:t>
            </a:r>
            <a:r>
              <a:rPr lang="en-US" i="1" dirty="0"/>
              <a:t>Streptococcus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coccus 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positive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__________, but oxygen tolerant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Causes</a:t>
            </a:r>
            <a:r>
              <a:rPr lang="en-US" sz="2400" dirty="0"/>
              <a:t>: Strep throat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6" y="1662854"/>
            <a:ext cx="38385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66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Gram Positive 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2999"/>
            <a:ext cx="8902700" cy="523404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Large, diverse group of mostly                          chemoheterotrophic bacteria</a:t>
            </a:r>
          </a:p>
          <a:p>
            <a:pPr lvl="1"/>
            <a:r>
              <a:rPr lang="en-US" sz="2400" dirty="0"/>
              <a:t>Endospore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Example: </a:t>
            </a:r>
            <a:r>
              <a:rPr lang="en-US" i="1" dirty="0"/>
              <a:t>Staphylococcus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Shape</a:t>
            </a:r>
            <a:r>
              <a:rPr lang="en-US" sz="2400" dirty="0"/>
              <a:t>: coccus 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Gram stain</a:t>
            </a:r>
            <a:r>
              <a:rPr lang="en-US" sz="2400" dirty="0"/>
              <a:t>: positive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Nutritional requirements</a:t>
            </a:r>
            <a:r>
              <a:rPr lang="en-US" sz="2400" dirty="0"/>
              <a:t>: chemoheterotrophs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Oxygen requirements</a:t>
            </a:r>
            <a:r>
              <a:rPr lang="en-US" sz="2400" dirty="0"/>
              <a:t>: facultative anaerobic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Causes</a:t>
            </a:r>
            <a:r>
              <a:rPr lang="en-US" sz="2400" dirty="0"/>
              <a:t>: Food poisoning, toxic shock syndrome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428856"/>
              </p:ext>
            </p:extLst>
          </p:nvPr>
        </p:nvGraphicFramePr>
        <p:xfrm>
          <a:off x="7956468" y="1687823"/>
          <a:ext cx="3735940" cy="276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Bitmap Image" r:id="rId3" imgW="3685714" imgH="2723810" progId="Paint.Picture">
                  <p:embed/>
                </p:oleObj>
              </mc:Choice>
              <mc:Fallback>
                <p:oleObj name="Bitmap Image" r:id="rId3" imgW="3685714" imgH="2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468" y="1687823"/>
                        <a:ext cx="3735940" cy="2761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482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Cyanobacteria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6870700" cy="5156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Contains Chlorophyll A and phycocyanin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Only organism that can _______________ ___________(product of photosynthesis)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Example: </a:t>
            </a:r>
            <a:r>
              <a:rPr lang="en-US" i="1" dirty="0"/>
              <a:t>Oscillatoria</a:t>
            </a:r>
            <a:endParaRPr lang="en-US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/>
              <a:t>Shape</a:t>
            </a:r>
            <a:r>
              <a:rPr lang="en-US" sz="2200" dirty="0"/>
              <a:t>: filamentous</a:t>
            </a:r>
            <a:endParaRPr lang="en-US" sz="11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/>
              <a:t>Gram stain</a:t>
            </a:r>
            <a:r>
              <a:rPr lang="en-US" sz="2200" dirty="0"/>
              <a:t>: no stain</a:t>
            </a:r>
            <a:endParaRPr lang="en-US" sz="19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/>
              <a:t>Nutritional requirements</a:t>
            </a:r>
            <a:r>
              <a:rPr lang="en-US" sz="2200" dirty="0"/>
              <a:t>: photoautotrophs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/>
              <a:t>Oxygen requirements</a:t>
            </a:r>
            <a:r>
              <a:rPr lang="en-US" sz="2200" dirty="0"/>
              <a:t>: facultative anaerobes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/>
              <a:t>Causes</a:t>
            </a:r>
            <a:r>
              <a:rPr lang="en-US" sz="2200" dirty="0"/>
              <a:t>: nitrogen fixation and photosynthesis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27" y="1235687"/>
            <a:ext cx="3239964" cy="2500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207" y="3829122"/>
            <a:ext cx="2541710" cy="2388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59071" y="5878584"/>
            <a:ext cx="169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3893366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05600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_____________</a:t>
            </a:r>
            <a:r>
              <a:rPr lang="en-US" sz="2800" dirty="0"/>
              <a:t>: layered bio-chemical structures formed through the cementation of bio-films produced by cyanobacteria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800" dirty="0"/>
              <a:t>Oldest known fossils</a:t>
            </a:r>
          </a:p>
          <a:p>
            <a:pPr lvl="1"/>
            <a:r>
              <a:rPr lang="en-US" sz="2400" dirty="0"/>
              <a:t>3.5 billion years old</a:t>
            </a:r>
          </a:p>
          <a:p>
            <a:r>
              <a:rPr lang="en-US" sz="2800" dirty="0"/>
              <a:t>Only organisms for                                 1.5 billion years</a:t>
            </a:r>
          </a:p>
          <a:p>
            <a:r>
              <a:rPr lang="en-US" sz="2800" dirty="0"/>
              <a:t>Found in shallow seas</a:t>
            </a:r>
          </a:p>
          <a:p>
            <a:endParaRPr lang="en-US" dirty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Cyanobacteria</a:t>
            </a:r>
          </a:p>
        </p:txBody>
      </p:sp>
      <p:pic>
        <p:nvPicPr>
          <p:cNvPr id="12290" name="Picture 2" descr="http://go2add.com/images/TheEarliestLife/Stromatolites,%20Hamelin%20Pool,%20Shark%20B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759" y="1295241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f/fd/Stromatolites_Cochabamba.jpg/375px-Stromatolites_Cochabam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47" y="3373813"/>
            <a:ext cx="2178872" cy="278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1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2" y="1584665"/>
            <a:ext cx="4020845" cy="4751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027" y="1245793"/>
            <a:ext cx="3667125" cy="40290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3609700" y="1282318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368256" y="1445352"/>
            <a:ext cx="1241449" cy="72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2015236" y="1429835"/>
            <a:ext cx="1587347" cy="4571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602580" y="1221069"/>
            <a:ext cx="407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charset="0"/>
              </a:rPr>
              <a:t>Fimbriae</a:t>
            </a:r>
            <a:r>
              <a:rPr lang="en-US" sz="1800" dirty="0">
                <a:latin typeface="Arial" charset="0"/>
              </a:rPr>
              <a:t>: attachment structures on the surface of some prokaryotes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612128" y="1990732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012333" y="2014975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Left Brace 19"/>
          <p:cNvSpPr/>
          <p:nvPr/>
        </p:nvSpPr>
        <p:spPr bwMode="auto">
          <a:xfrm rot="9016941">
            <a:off x="2361630" y="2549919"/>
            <a:ext cx="68373" cy="1383267"/>
          </a:xfrm>
          <a:prstGeom prst="leftBrace">
            <a:avLst>
              <a:gd name="adj1" fmla="val 20377"/>
              <a:gd name="adj2" fmla="val 51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1" name="Straight Connector 20"/>
          <p:cNvCxnSpPr>
            <a:stCxn id="20" idx="1"/>
          </p:cNvCxnSpPr>
          <p:nvPr/>
        </p:nvCxnSpPr>
        <p:spPr bwMode="auto">
          <a:xfrm flipV="1">
            <a:off x="2418136" y="2166151"/>
            <a:ext cx="1177485" cy="10455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Left Brace 21"/>
          <p:cNvSpPr/>
          <p:nvPr/>
        </p:nvSpPr>
        <p:spPr bwMode="auto">
          <a:xfrm rot="19821418">
            <a:off x="9261388" y="2267239"/>
            <a:ext cx="114948" cy="548709"/>
          </a:xfrm>
          <a:prstGeom prst="leftBrace">
            <a:avLst>
              <a:gd name="adj1" fmla="val 2037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 bwMode="auto">
          <a:xfrm flipH="1" flipV="1">
            <a:off x="7012333" y="2197389"/>
            <a:ext cx="2342071" cy="3723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595620" y="1887016"/>
            <a:ext cx="346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/>
              <a:t>_________</a:t>
            </a:r>
            <a:r>
              <a:rPr lang="en-US" sz="1800" dirty="0"/>
              <a:t>: location of cell’s DNA (not enclosed in a membrane)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3937956" y="2675548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7584223" y="2669705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2588073" y="2814758"/>
            <a:ext cx="1342570" cy="6350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>
            <a:cxnSpLocks/>
            <a:endCxn id="39" idx="3"/>
          </p:cNvCxnSpPr>
          <p:nvPr/>
        </p:nvCxnSpPr>
        <p:spPr bwMode="auto">
          <a:xfrm flipH="1" flipV="1">
            <a:off x="7584223" y="2820881"/>
            <a:ext cx="1959350" cy="216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oup 41"/>
          <p:cNvGrpSpPr/>
          <p:nvPr/>
        </p:nvGrpSpPr>
        <p:grpSpPr>
          <a:xfrm>
            <a:off x="427141" y="3447585"/>
            <a:ext cx="1813315" cy="1120324"/>
            <a:chOff x="1901436" y="2644322"/>
            <a:chExt cx="1813315" cy="1120324"/>
          </a:xfrm>
        </p:grpSpPr>
        <p:sp>
          <p:nvSpPr>
            <p:cNvPr id="43" name="Text Box 31"/>
            <p:cNvSpPr txBox="1">
              <a:spLocks noChangeArrowheads="1"/>
            </p:cNvSpPr>
            <p:nvPr/>
          </p:nvSpPr>
          <p:spPr bwMode="auto">
            <a:xfrm>
              <a:off x="1901436" y="3269350"/>
              <a:ext cx="1468070" cy="495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1800" dirty="0">
                  <a:latin typeface="+mn-lt"/>
                </a:rPr>
                <a:t>Bacterial</a:t>
              </a:r>
            </a:p>
            <a:p>
              <a:pPr>
                <a:lnSpc>
                  <a:spcPct val="90000"/>
                </a:lnSpc>
              </a:pPr>
              <a:r>
                <a:rPr lang="en-US" sz="1800" dirty="0">
                  <a:latin typeface="+mn-lt"/>
                </a:rPr>
                <a:t>chromosome</a:t>
              </a: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flipV="1">
              <a:off x="2907393" y="2644322"/>
              <a:ext cx="807358" cy="7483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433098" y="4017910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H="1" flipV="1">
            <a:off x="3617130" y="4842658"/>
            <a:ext cx="1080423" cy="4112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3354661" y="5274865"/>
            <a:ext cx="1342888" cy="2789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4703075" y="5102770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4697555" y="5102771"/>
            <a:ext cx="343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Flagella</a:t>
            </a:r>
            <a:r>
              <a:rPr lang="en-US" sz="1800" dirty="0"/>
              <a:t>: locomotion organelles in some bacteria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427587" y="3210222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7064026" y="3231486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2805273" y="3382665"/>
            <a:ext cx="1622323" cy="2579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 flipH="1" flipV="1">
            <a:off x="7063088" y="3367036"/>
            <a:ext cx="2453145" cy="668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>
            <a:cxnSpLocks/>
            <a:endCxn id="47" idx="3"/>
          </p:cNvCxnSpPr>
          <p:nvPr/>
        </p:nvCxnSpPr>
        <p:spPr bwMode="auto">
          <a:xfrm flipH="1">
            <a:off x="7464829" y="3856260"/>
            <a:ext cx="2329446" cy="2691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4422483" y="3802267"/>
            <a:ext cx="304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/>
              <a:t>________</a:t>
            </a:r>
            <a:r>
              <a:rPr lang="en-US" sz="1800" dirty="0"/>
              <a:t>: sticky outer coating on many prokaryotes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4433971" y="3915503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2868360" y="3894583"/>
            <a:ext cx="1565617" cy="1715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>
            <a:cxnSpLocks/>
          </p:cNvCxnSpPr>
          <p:nvPr/>
        </p:nvCxnSpPr>
        <p:spPr bwMode="auto">
          <a:xfrm>
            <a:off x="7464829" y="3921437"/>
            <a:ext cx="0" cy="30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1097158" y="5152904"/>
            <a:ext cx="1320974" cy="80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 typical</a:t>
            </a:r>
          </a:p>
          <a:p>
            <a:r>
              <a:rPr lang="en-US" sz="1800" dirty="0">
                <a:latin typeface="Arial" charset="0"/>
              </a:rPr>
              <a:t>rod-shaped</a:t>
            </a:r>
          </a:p>
          <a:p>
            <a:r>
              <a:rPr lang="en-US" sz="1800" dirty="0">
                <a:latin typeface="Arial" charset="0"/>
              </a:rPr>
              <a:t>bacterium</a:t>
            </a: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8738054" y="5166634"/>
            <a:ext cx="3327275" cy="7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 thin section through the </a:t>
            </a:r>
          </a:p>
          <a:p>
            <a:r>
              <a:rPr lang="en-US" sz="1800" dirty="0">
                <a:latin typeface="Arial" charset="0"/>
              </a:rPr>
              <a:t>bacterium </a:t>
            </a:r>
            <a:r>
              <a:rPr lang="en-US" sz="1800" i="1" dirty="0">
                <a:latin typeface="Arial" charset="0"/>
              </a:rPr>
              <a:t>Bacillus coagulans</a:t>
            </a:r>
            <a:endParaRPr lang="en-US" sz="1800" dirty="0"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5270" y="2636215"/>
            <a:ext cx="363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Ribosomes</a:t>
            </a:r>
            <a:r>
              <a:rPr lang="en-US" sz="1800" dirty="0"/>
              <a:t>: site of protein synthesis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9782" y="3155197"/>
            <a:ext cx="257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Cell wall</a:t>
            </a:r>
            <a:r>
              <a:rPr lang="en-US" sz="1800" dirty="0"/>
              <a:t>: rigid structure outside of cell membrane</a:t>
            </a:r>
          </a:p>
        </p:txBody>
      </p:sp>
    </p:spTree>
    <p:extLst>
      <p:ext uri="{BB962C8B-B14F-4D97-AF65-F5344CB8AC3E}">
        <p14:creationId xmlns:p14="http://schemas.microsoft.com/office/powerpoint/2010/main" val="1588424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42902" y="1282700"/>
            <a:ext cx="6753108" cy="49961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Carl Woese </a:t>
            </a:r>
            <a:r>
              <a:rPr lang="en-US" sz="3600" dirty="0"/>
              <a:t>– </a:t>
            </a:r>
            <a:r>
              <a:rPr lang="en-US" sz="2800" dirty="0"/>
              <a:t>Prokaryotic cell but similar to Eukaryotes in DNA replication and Protein synthesis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____________</a:t>
            </a:r>
            <a:r>
              <a:rPr lang="en-US" sz="2800" b="1" dirty="0"/>
              <a:t>: </a:t>
            </a:r>
            <a:r>
              <a:rPr lang="en-US" sz="2800" dirty="0"/>
              <a:t>organisms that live grow best in one or more conditions that would kill most organisms</a:t>
            </a:r>
          </a:p>
          <a:p>
            <a:pPr lvl="1"/>
            <a:r>
              <a:rPr lang="en-US" sz="2400" b="1" dirty="0"/>
              <a:t>Thermophiles</a:t>
            </a:r>
            <a:r>
              <a:rPr lang="en-US" sz="2400" dirty="0"/>
              <a:t>: live in extremely </a:t>
            </a:r>
            <a:r>
              <a:rPr lang="en-US" sz="2400" u="sng" dirty="0"/>
              <a:t>___</a:t>
            </a:r>
            <a:r>
              <a:rPr lang="en-US" sz="2400" dirty="0"/>
              <a:t> environments</a:t>
            </a:r>
          </a:p>
          <a:p>
            <a:pPr lvl="1"/>
            <a:r>
              <a:rPr lang="en-US" sz="2400" b="1" dirty="0"/>
              <a:t>Halophiles</a:t>
            </a:r>
            <a:r>
              <a:rPr lang="en-US" sz="2400" dirty="0"/>
              <a:t>: live in extremely </a:t>
            </a:r>
            <a:r>
              <a:rPr lang="en-US" sz="2400" u="sng" dirty="0"/>
              <a:t>_____</a:t>
            </a:r>
            <a:r>
              <a:rPr lang="en-US" sz="2400" dirty="0"/>
              <a:t> environments</a:t>
            </a:r>
          </a:p>
          <a:p>
            <a:pPr lvl="1"/>
            <a:r>
              <a:rPr lang="en-US" sz="2400" b="1" dirty="0"/>
              <a:t>Methanogens</a:t>
            </a:r>
            <a:r>
              <a:rPr lang="en-US" sz="2400" dirty="0"/>
              <a:t>: Methane releasing archaea that are poisoned by </a:t>
            </a:r>
            <a:r>
              <a:rPr lang="en-US" sz="2400" u="sng" dirty="0"/>
              <a:t>_______</a:t>
            </a:r>
            <a:endParaRPr lang="en-US" sz="2800" dirty="0"/>
          </a:p>
        </p:txBody>
      </p:sp>
      <p:pic>
        <p:nvPicPr>
          <p:cNvPr id="7" name="Picture 6" descr="http://researchmagazine.uga.edu/fall2006/fall06art/newsscans/fp_newhypothe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10" y="4029337"/>
            <a:ext cx="3048001" cy="224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Domain: Archaea</a:t>
            </a:r>
          </a:p>
        </p:txBody>
      </p:sp>
      <p:pic>
        <p:nvPicPr>
          <p:cNvPr id="41986" name="Picture 2" descr="https://encrypted-tbn3.gstatic.com/images?q=tbn:ANd9GcTwOPxEp79KV2LaD_QQFOFnYdWB1Yf8GUbY2EXf_7nGSo8w-PQz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1" y="1508769"/>
            <a:ext cx="2409825" cy="26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2.bp.blogspot.com/-Cbx_OjOIOmo/UEYERvsttiI/AAAAAAAAEHQ/SCKL4XRinHc/s1600/cont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72" y="1282705"/>
            <a:ext cx="2209438" cy="26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1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Comparison of Three Domains of Life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53799217"/>
              </p:ext>
            </p:extLst>
          </p:nvPr>
        </p:nvGraphicFramePr>
        <p:xfrm>
          <a:off x="266705" y="1320803"/>
          <a:ext cx="11683999" cy="488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9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9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8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Characteristics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Bacteria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Archaea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Eukarya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Nuclear envelope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Membrane-bound</a:t>
                      </a:r>
                      <a:r>
                        <a:rPr lang="en-US" sz="1800" baseline="0" dirty="0"/>
                        <a:t> organelles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Peptidoglycan in cell 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Absent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2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Membrane lipids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Unbranched</a:t>
                      </a:r>
                      <a:r>
                        <a:rPr lang="en-US" sz="1800" baseline="0" dirty="0"/>
                        <a:t> hydrocarbons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Some</a:t>
                      </a:r>
                      <a:r>
                        <a:rPr lang="en-US" sz="1800" baseline="0" dirty="0"/>
                        <a:t> branched hydrocarbons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Unbranched</a:t>
                      </a:r>
                      <a:r>
                        <a:rPr lang="en-US" sz="1800" baseline="0" dirty="0"/>
                        <a:t> hydrocarbons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RNA polymerase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One kind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Several kinds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Several kinds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55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Initiator amino acid</a:t>
                      </a:r>
                      <a:r>
                        <a:rPr lang="en-US" sz="1800" baseline="0" dirty="0"/>
                        <a:t> for protein synthesis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Formylmethionine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Methionine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Response to antibiotics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Growth</a:t>
                      </a:r>
                      <a:r>
                        <a:rPr lang="en-US" sz="1800" baseline="0" dirty="0"/>
                        <a:t> inhibited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Growth not</a:t>
                      </a:r>
                      <a:r>
                        <a:rPr lang="en-US" sz="1800" baseline="0" dirty="0"/>
                        <a:t> inhibited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Growth not</a:t>
                      </a:r>
                      <a:r>
                        <a:rPr lang="en-US" sz="1800" baseline="0" dirty="0"/>
                        <a:t> inhibited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16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Histones</a:t>
                      </a:r>
                      <a:r>
                        <a:rPr lang="en-US" sz="1800" baseline="0" dirty="0"/>
                        <a:t> associated with DNA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  <a:r>
                        <a:rPr lang="en-US" sz="1800" baseline="0" dirty="0"/>
                        <a:t> in some species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Introns</a:t>
                      </a:r>
                      <a:r>
                        <a:rPr lang="en-US" sz="1800" baseline="0" dirty="0"/>
                        <a:t> in genes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Very</a:t>
                      </a:r>
                      <a:r>
                        <a:rPr lang="en-US" sz="1800" baseline="0" dirty="0"/>
                        <a:t> rare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 in some genes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 in many genes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Circular</a:t>
                      </a:r>
                      <a:r>
                        <a:rPr lang="en-US" sz="1800" baseline="0" dirty="0"/>
                        <a:t> chromosome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Absent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Growth at temps above 100°C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Some 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631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25" y="1410882"/>
            <a:ext cx="9683313" cy="481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Comparison of Three Domains of Life</a:t>
            </a:r>
          </a:p>
        </p:txBody>
      </p:sp>
    </p:spTree>
    <p:extLst>
      <p:ext uri="{BB962C8B-B14F-4D97-AF65-F5344CB8AC3E}">
        <p14:creationId xmlns:p14="http://schemas.microsoft.com/office/powerpoint/2010/main" val="177248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Prokaryotes Role on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257300"/>
            <a:ext cx="8499231" cy="4937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dirty="0"/>
              <a:t>Decomposers</a:t>
            </a:r>
          </a:p>
          <a:p>
            <a:pPr lvl="1"/>
            <a:r>
              <a:rPr lang="en-US" sz="2800" u="sng" dirty="0"/>
              <a:t>__________________</a:t>
            </a:r>
            <a:r>
              <a:rPr lang="en-US" sz="2800" dirty="0"/>
              <a:t> bacteria breakdown organic matter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3300" dirty="0"/>
              <a:t>Symbiosis with other organisms</a:t>
            </a:r>
          </a:p>
          <a:p>
            <a:pPr lvl="1"/>
            <a:r>
              <a:rPr lang="en-US" sz="2800" dirty="0"/>
              <a:t>Mutualism (+ host, + symbiont)</a:t>
            </a:r>
          </a:p>
          <a:p>
            <a:pPr lvl="2"/>
            <a:r>
              <a:rPr lang="en-US" sz="2400" dirty="0"/>
              <a:t>Intestinal bacteria</a:t>
            </a:r>
          </a:p>
          <a:p>
            <a:pPr lvl="2"/>
            <a:r>
              <a:rPr lang="en-US" sz="2400" dirty="0"/>
              <a:t>Sulfate consuming bacteria and methane consuming archaea</a:t>
            </a:r>
          </a:p>
          <a:p>
            <a:pPr lvl="1"/>
            <a:r>
              <a:rPr lang="en-US" sz="2800" dirty="0"/>
              <a:t>Commensalism (N/A host, + symbiont)</a:t>
            </a:r>
          </a:p>
          <a:p>
            <a:pPr lvl="2"/>
            <a:r>
              <a:rPr lang="en-US" sz="2400" dirty="0"/>
              <a:t>Bacteria on skin</a:t>
            </a:r>
          </a:p>
          <a:p>
            <a:pPr lvl="1"/>
            <a:r>
              <a:rPr lang="en-US" sz="2800" dirty="0"/>
              <a:t>Parasitism (- host, + symbiont)</a:t>
            </a:r>
          </a:p>
          <a:p>
            <a:pPr lvl="2"/>
            <a:r>
              <a:rPr lang="en-US" sz="2400" dirty="0"/>
              <a:t>Pathogens</a:t>
            </a:r>
          </a:p>
          <a:p>
            <a:pPr lvl="3"/>
            <a:r>
              <a:rPr lang="en-US" sz="2100" dirty="0"/>
              <a:t>Endotoxins: only release when bacteria die or cell walls break down</a:t>
            </a:r>
          </a:p>
          <a:p>
            <a:pPr lvl="3"/>
            <a:r>
              <a:rPr lang="en-US" sz="2100" dirty="0"/>
              <a:t>Exotoxins: released by bacteria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800" b="1" u="sng" dirty="0"/>
              <a:t>______________</a:t>
            </a:r>
            <a:r>
              <a:rPr lang="en-US" sz="2800" dirty="0"/>
              <a:t>: use of organisms to remove pollutants from soil, air, or water</a:t>
            </a:r>
          </a:p>
          <a:p>
            <a:endParaRPr lang="en-US" sz="2800" dirty="0"/>
          </a:p>
        </p:txBody>
      </p:sp>
      <p:pic>
        <p:nvPicPr>
          <p:cNvPr id="4" name="Picture 3" descr="27_22Bioremedia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7" y="3094736"/>
            <a:ext cx="2437900" cy="3100324"/>
          </a:xfrm>
          <a:prstGeom prst="rect">
            <a:avLst/>
          </a:prstGeom>
        </p:spPr>
      </p:pic>
      <p:pic>
        <p:nvPicPr>
          <p:cNvPr id="5" name="Picture 4" descr="27_19BiolumBactinFish-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912" y="1305609"/>
            <a:ext cx="2663575" cy="16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82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1941513" indent="-1941513">
              <a:buNone/>
            </a:pPr>
            <a:r>
              <a:rPr lang="en-US" sz="3200" dirty="0"/>
              <a:t>True or False: Gram-negative bacteria have a thin plasma membrane sandwiched between two layers of peptidoglycan</a:t>
            </a:r>
          </a:p>
          <a:p>
            <a:pPr marL="1941513" indent="-1941513">
              <a:buNone/>
            </a:pPr>
            <a:endParaRPr lang="en-US" sz="3200" dirty="0"/>
          </a:p>
          <a:p>
            <a:pPr marL="1941513" indent="-1941513">
              <a:buNone/>
            </a:pPr>
            <a:r>
              <a:rPr lang="en-US" sz="3200" dirty="0"/>
              <a:t>True or False: Cyanobacteria are the only organism that can perform nitrogen fixation and photosynthesis</a:t>
            </a:r>
          </a:p>
          <a:p>
            <a:pPr marL="1941513" indent="-1941513">
              <a:buNone/>
            </a:pPr>
            <a:endParaRPr lang="en-US" sz="3200" dirty="0"/>
          </a:p>
          <a:p>
            <a:pPr marL="1941513" indent="-1941513">
              <a:buNone/>
            </a:pPr>
            <a:r>
              <a:rPr lang="en-US" sz="3200" dirty="0"/>
              <a:t>True or False: Bacteria and Archaea are both made up of prokaryotic cells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081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modes of nutrient acquisition use inorganic compounds as an energy source and organic compounds as a carbon source? </a:t>
            </a:r>
          </a:p>
          <a:p>
            <a:pPr marL="0" indent="0">
              <a:buNone/>
            </a:pPr>
            <a:r>
              <a:rPr lang="en-US" sz="3200" dirty="0"/>
              <a:t>		</a:t>
            </a:r>
          </a:p>
          <a:p>
            <a:pPr marL="0" indent="0">
              <a:buNone/>
            </a:pPr>
            <a:r>
              <a:rPr lang="en-US" sz="3200" dirty="0"/>
              <a:t>				</a:t>
            </a:r>
            <a:r>
              <a:rPr lang="en-US" sz="2800" dirty="0"/>
              <a:t>a. photoautotrophs</a:t>
            </a:r>
          </a:p>
          <a:p>
            <a:pPr marL="0" indent="0">
              <a:buNone/>
            </a:pPr>
            <a:r>
              <a:rPr lang="en-US" sz="2800" dirty="0"/>
              <a:t>				b. chemoheterotrophs</a:t>
            </a:r>
          </a:p>
          <a:p>
            <a:pPr marL="0" indent="0">
              <a:buNone/>
            </a:pPr>
            <a:r>
              <a:rPr lang="en-US" sz="2800" dirty="0"/>
              <a:t>				c. photoheterotrophs</a:t>
            </a:r>
          </a:p>
          <a:p>
            <a:pPr marL="0" indent="0">
              <a:buNone/>
            </a:pPr>
            <a:r>
              <a:rPr lang="en-US" sz="2800" dirty="0"/>
              <a:t>				d. chemoautotrophs  </a:t>
            </a:r>
          </a:p>
        </p:txBody>
      </p:sp>
    </p:spTree>
    <p:extLst>
      <p:ext uri="{BB962C8B-B14F-4D97-AF65-F5344CB8AC3E}">
        <p14:creationId xmlns:p14="http://schemas.microsoft.com/office/powerpoint/2010/main" val="1771310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bacteria that is poisoned by oxygen and must synthesize energy through fermentation is known as a(n)______________.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	</a:t>
            </a:r>
            <a:r>
              <a:rPr lang="en-US" sz="2800" dirty="0"/>
              <a:t>a. obligate anaerobe</a:t>
            </a:r>
          </a:p>
          <a:p>
            <a:pPr marL="0" indent="0">
              <a:buNone/>
            </a:pPr>
            <a:r>
              <a:rPr lang="en-US" sz="2800" dirty="0"/>
              <a:t>				b. obligate aerobe</a:t>
            </a:r>
          </a:p>
          <a:p>
            <a:pPr marL="0" indent="0">
              <a:buNone/>
            </a:pPr>
            <a:r>
              <a:rPr lang="en-US" sz="2800" dirty="0"/>
              <a:t>				c. facultative anaerobe</a:t>
            </a:r>
          </a:p>
          <a:p>
            <a:pPr marL="0" indent="0">
              <a:buNone/>
            </a:pPr>
            <a:r>
              <a:rPr lang="en-US" sz="2800" dirty="0"/>
              <a:t>				d. facultative aerobe</a:t>
            </a:r>
          </a:p>
        </p:txBody>
      </p:sp>
    </p:spTree>
    <p:extLst>
      <p:ext uri="{BB962C8B-B14F-4D97-AF65-F5344CB8AC3E}">
        <p14:creationId xmlns:p14="http://schemas.microsoft.com/office/powerpoint/2010/main" val="204242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and Eukaryotic Cells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10842018"/>
              </p:ext>
            </p:extLst>
          </p:nvPr>
        </p:nvGraphicFramePr>
        <p:xfrm>
          <a:off x="317500" y="1219205"/>
          <a:ext cx="11569700" cy="5457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Prokaryotic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Eukaryotic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Small (0.2 – 2.0 µm in diameter)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Large (10 – 100 µm in diameter)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__________________</a:t>
                      </a:r>
                      <a:r>
                        <a:rPr lang="en-US" sz="1600" dirty="0"/>
                        <a:t> or nucleoli, Nucleoid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Nuclear</a:t>
                      </a:r>
                      <a:r>
                        <a:rPr lang="en-US" sz="1600" baseline="0" dirty="0"/>
                        <a:t> membrane and nucleoli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725">
                <a:tc>
                  <a:txBody>
                    <a:bodyPr/>
                    <a:lstStyle/>
                    <a:p>
                      <a:r>
                        <a:rPr lang="en-US" sz="1600" b="1" dirty="0"/>
                        <a:t>Membrane-enclosed organelles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Present</a:t>
                      </a:r>
                      <a:r>
                        <a:rPr lang="en-US" sz="1600" dirty="0"/>
                        <a:t> (e.g.</a:t>
                      </a:r>
                      <a:r>
                        <a:rPr lang="en-US" sz="1600" baseline="0" dirty="0"/>
                        <a:t> lysosomes, Golgi complex, mitochondria)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Flagella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Consists of two protein building blocks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Consists</a:t>
                      </a:r>
                      <a:r>
                        <a:rPr lang="en-US" sz="1600" baseline="0" dirty="0"/>
                        <a:t> of multiple microtubules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Glycocalyx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Present</a:t>
                      </a:r>
                      <a:r>
                        <a:rPr lang="en-US" sz="1600" baseline="0" dirty="0"/>
                        <a:t> as a capsule of slime layer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Present</a:t>
                      </a:r>
                      <a:r>
                        <a:rPr lang="en-US" sz="1600" baseline="0" dirty="0"/>
                        <a:t> in some cells that lack a cell wall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725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Usually present,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="0" u="sng" baseline="0" dirty="0"/>
                        <a:t>____________</a:t>
                      </a:r>
                      <a:r>
                        <a:rPr lang="en-US" sz="1600" baseline="0" dirty="0"/>
                        <a:t> (bacteria)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Chemically simple when present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600" baseline="0" dirty="0"/>
                        <a:t>(</a:t>
                      </a:r>
                      <a:r>
                        <a:rPr lang="en-US" sz="1600" u="none" baseline="0" dirty="0"/>
                        <a:t>cellulose and chitin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Plasma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 carbohydrates,</a:t>
                      </a:r>
                      <a:r>
                        <a:rPr lang="en-US" sz="1600" baseline="0" dirty="0"/>
                        <a:t> typically lack </a:t>
                      </a:r>
                      <a:r>
                        <a:rPr lang="en-US" sz="1600" dirty="0"/>
                        <a:t>sterols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Sterols and Carbohydrates serve</a:t>
                      </a:r>
                      <a:r>
                        <a:rPr lang="en-US" sz="1600" baseline="0" dirty="0"/>
                        <a:t> as receptors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Cyto</a:t>
                      </a:r>
                      <a:r>
                        <a:rPr lang="en-US" sz="1600" b="1" baseline="0" dirty="0"/>
                        <a:t>plasm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 cytoskeleton or cytoplasmic streaming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Cytoskeleton,</a:t>
                      </a:r>
                      <a:r>
                        <a:rPr lang="en-US" sz="1600" baseline="0" dirty="0"/>
                        <a:t> cytoplasmic streaming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0725">
                <a:tc>
                  <a:txBody>
                    <a:bodyPr/>
                    <a:lstStyle/>
                    <a:p>
                      <a:r>
                        <a:rPr lang="en-US" sz="1600" b="1" dirty="0"/>
                        <a:t>Ribosomes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Smaller</a:t>
                      </a:r>
                      <a:r>
                        <a:rPr lang="en-US" sz="1600" baseline="0" dirty="0"/>
                        <a:t> size (</a:t>
                      </a:r>
                      <a:r>
                        <a:rPr lang="en-US" sz="1600" u="sng" baseline="0" dirty="0"/>
                        <a:t>___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Larger size (</a:t>
                      </a:r>
                      <a:r>
                        <a:rPr lang="en-US" sz="1600" u="sng" dirty="0"/>
                        <a:t>___</a:t>
                      </a:r>
                      <a:r>
                        <a:rPr lang="en-US" sz="1600" dirty="0"/>
                        <a:t>),</a:t>
                      </a:r>
                      <a:r>
                        <a:rPr lang="en-US" sz="1600" baseline="0" dirty="0"/>
                        <a:t> smaller size (70S) in organelles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Chromosomes (DNA)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Usually </a:t>
                      </a:r>
                      <a:r>
                        <a:rPr lang="en-US" sz="1600" u="sng" dirty="0"/>
                        <a:t>____________ </a:t>
                      </a:r>
                      <a:r>
                        <a:rPr lang="en-US" sz="1600" u="none" dirty="0"/>
                        <a:t> </a:t>
                      </a:r>
                      <a:r>
                        <a:rPr lang="en-US" sz="1600" baseline="0" dirty="0"/>
                        <a:t>chromosome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____________</a:t>
                      </a:r>
                      <a:r>
                        <a:rPr lang="en-US" sz="1600" u="none" dirty="0"/>
                        <a:t> </a:t>
                      </a:r>
                      <a:r>
                        <a:rPr lang="en-US" sz="1600" dirty="0"/>
                        <a:t>chromosomes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division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________________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Involves mitosis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325">
                <a:tc>
                  <a:txBody>
                    <a:bodyPr/>
                    <a:lstStyle/>
                    <a:p>
                      <a:r>
                        <a:rPr lang="en-US" sz="1600" b="1" dirty="0"/>
                        <a:t>Sexual Recombination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None,</a:t>
                      </a:r>
                      <a:r>
                        <a:rPr lang="en-US" sz="1600" baseline="0" dirty="0"/>
                        <a:t> transfer of DNA only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Involves</a:t>
                      </a:r>
                      <a:r>
                        <a:rPr lang="en-US" sz="1600" baseline="0" dirty="0"/>
                        <a:t> meiosis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35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and Eukaryotic Cells</a:t>
            </a:r>
          </a:p>
        </p:txBody>
      </p:sp>
      <p:pic>
        <p:nvPicPr>
          <p:cNvPr id="4" name="Picture 5" descr="27_02x2ProkaryotesAndE_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6" y="1292952"/>
            <a:ext cx="7294419" cy="50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771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 Capsule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219201"/>
            <a:ext cx="10972800" cy="835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Capsule</a:t>
            </a:r>
            <a:r>
              <a:rPr lang="en-US" dirty="0"/>
              <a:t>: sticky outer layer of </a:t>
            </a:r>
            <a:r>
              <a:rPr lang="en-US" u="sng" dirty="0"/>
              <a:t>_____________________</a:t>
            </a:r>
            <a:r>
              <a:rPr lang="en-US" dirty="0"/>
              <a:t> that enables bacteria to adhere to substrates or other individuals in the colony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38" y="2359599"/>
            <a:ext cx="6135715" cy="39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Bacterial Endospore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4"/>
            <a:ext cx="10972800" cy="1617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Endospore:</a:t>
            </a:r>
            <a:r>
              <a:rPr lang="en-US" dirty="0"/>
              <a:t> structure consisting of a copy of the bacterium's chromosome protected by a </a:t>
            </a:r>
            <a:r>
              <a:rPr lang="en-US" u="sng" dirty="0"/>
              <a:t>_______________ </a:t>
            </a:r>
          </a:p>
          <a:p>
            <a:pPr lvl="1"/>
            <a:r>
              <a:rPr lang="en-US" dirty="0"/>
              <a:t>Resistance to ______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822" y="2836239"/>
            <a:ext cx="5242371" cy="33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0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Fimbriae and Pili</a:t>
            </a:r>
          </a:p>
        </p:txBody>
      </p:sp>
      <p:pic>
        <p:nvPicPr>
          <p:cNvPr id="6146" name="Picture 2" descr="https://classconnection.s3.amazonaws.com/801/flashcards/3736801/png/bacteria_pili_fimbriae-145E3E678A61B542C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7" y="1295402"/>
            <a:ext cx="8862573" cy="478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5" descr="27_05ProkFimbriae_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6" y="1295403"/>
            <a:ext cx="3409950" cy="20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7064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1824</Words>
  <Application>Microsoft Office PowerPoint</Application>
  <PresentationFormat>Widescreen</PresentationFormat>
  <Paragraphs>453</Paragraphs>
  <Slides>46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ＭＳ Ｐゴシック</vt:lpstr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Photo Editor Photo</vt:lpstr>
      <vt:lpstr>Bitmap Image</vt:lpstr>
      <vt:lpstr> Bacteria and Archaea</vt:lpstr>
      <vt:lpstr>Domains of Life</vt:lpstr>
      <vt:lpstr>PowerPoint Presentation</vt:lpstr>
      <vt:lpstr>Prokaryotic Cells</vt:lpstr>
      <vt:lpstr>Prokaryotic and Eukaryotic Cells</vt:lpstr>
      <vt:lpstr>Prokaryotic and Eukaryotic Cells</vt:lpstr>
      <vt:lpstr>Bacteria Capsule</vt:lpstr>
      <vt:lpstr>Bacterial Endospore</vt:lpstr>
      <vt:lpstr>Prokaryotic Fimbriae and Pili</vt:lpstr>
      <vt:lpstr>Prokaryotic Reproduction</vt:lpstr>
      <vt:lpstr>Genetic Recombination</vt:lpstr>
      <vt:lpstr>Genetic Recombination</vt:lpstr>
      <vt:lpstr>Genetic Recombination</vt:lpstr>
      <vt:lpstr>Domain: Bacteria</vt:lpstr>
      <vt:lpstr>Classifying Bacteria</vt:lpstr>
      <vt:lpstr>Bacterial Shapes</vt:lpstr>
      <vt:lpstr>Bacterial Shapes</vt:lpstr>
      <vt:lpstr>Bacterial Shapes</vt:lpstr>
      <vt:lpstr>Bacterial Shapes</vt:lpstr>
      <vt:lpstr>Cell Walls and Gram Staining</vt:lpstr>
      <vt:lpstr>Gram+ and Gram- Bacteria</vt:lpstr>
      <vt:lpstr>Check Your Understanding</vt:lpstr>
      <vt:lpstr>Check Your Understanding</vt:lpstr>
      <vt:lpstr>Check Your Understanding</vt:lpstr>
      <vt:lpstr>Oxygen Requirements</vt:lpstr>
      <vt:lpstr>Nutritional Requirements</vt:lpstr>
      <vt:lpstr>Nutritional Requirements</vt:lpstr>
      <vt:lpstr>Nitrogen Metabolism</vt:lpstr>
      <vt:lpstr>Five Major Clades of Bacteria </vt:lpstr>
      <vt:lpstr>Bacteria: Proteobacteria</vt:lpstr>
      <vt:lpstr>Bacteria: Proteobacteria</vt:lpstr>
      <vt:lpstr>Bacteria: Chlamydias</vt:lpstr>
      <vt:lpstr>Bacteria: Spirochetes</vt:lpstr>
      <vt:lpstr>Bacteria: Spirochetes</vt:lpstr>
      <vt:lpstr>Bacteria: Gram Positive Bacteria</vt:lpstr>
      <vt:lpstr>Bacteria: Gram Positive Bacteria</vt:lpstr>
      <vt:lpstr>Bacteria: Gram Positive Bacteria</vt:lpstr>
      <vt:lpstr>Bacteria: Cyanobacteria</vt:lpstr>
      <vt:lpstr>Bacteria: Cyanobacteria</vt:lpstr>
      <vt:lpstr>Domain: Archaea</vt:lpstr>
      <vt:lpstr>Comparison of Three Domains of Life</vt:lpstr>
      <vt:lpstr>Comparison of Three Domains of Life</vt:lpstr>
      <vt:lpstr>Prokaryotes Role on Earth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 and Archaea</dc:title>
  <dc:creator>Tyler Flisik</dc:creator>
  <cp:lastModifiedBy>Tyler Flisik</cp:lastModifiedBy>
  <cp:revision>122</cp:revision>
  <cp:lastPrinted>2015-08-22T18:01:48Z</cp:lastPrinted>
  <dcterms:created xsi:type="dcterms:W3CDTF">2015-06-17T16:25:15Z</dcterms:created>
  <dcterms:modified xsi:type="dcterms:W3CDTF">2017-02-22T05:49:07Z</dcterms:modified>
</cp:coreProperties>
</file>