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7" r:id="rId2"/>
    <p:sldId id="259" r:id="rId3"/>
    <p:sldId id="267" r:id="rId4"/>
    <p:sldId id="322" r:id="rId5"/>
    <p:sldId id="266" r:id="rId6"/>
    <p:sldId id="260" r:id="rId7"/>
    <p:sldId id="275" r:id="rId8"/>
    <p:sldId id="277" r:id="rId9"/>
    <p:sldId id="270" r:id="rId10"/>
    <p:sldId id="273" r:id="rId11"/>
    <p:sldId id="269" r:id="rId12"/>
    <p:sldId id="274" r:id="rId13"/>
    <p:sldId id="271" r:id="rId14"/>
    <p:sldId id="321" r:id="rId15"/>
    <p:sldId id="276" r:id="rId16"/>
    <p:sldId id="278" r:id="rId17"/>
    <p:sldId id="264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01" r:id="rId41"/>
    <p:sldId id="332" r:id="rId42"/>
    <p:sldId id="333" r:id="rId43"/>
    <p:sldId id="334" r:id="rId44"/>
    <p:sldId id="336" r:id="rId45"/>
    <p:sldId id="337" r:id="rId46"/>
    <p:sldId id="335" r:id="rId47"/>
    <p:sldId id="307" r:id="rId48"/>
    <p:sldId id="308" r:id="rId49"/>
    <p:sldId id="309" r:id="rId50"/>
    <p:sldId id="310" r:id="rId51"/>
    <p:sldId id="312" r:id="rId52"/>
    <p:sldId id="338" r:id="rId53"/>
    <p:sldId id="314" r:id="rId54"/>
    <p:sldId id="315" r:id="rId55"/>
    <p:sldId id="339" r:id="rId56"/>
    <p:sldId id="340" r:id="rId57"/>
    <p:sldId id="318" r:id="rId58"/>
    <p:sldId id="341" r:id="rId59"/>
    <p:sldId id="319" r:id="rId60"/>
    <p:sldId id="342" r:id="rId61"/>
    <p:sldId id="345" r:id="rId62"/>
    <p:sldId id="346" r:id="rId63"/>
    <p:sldId id="34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0" autoAdjust="0"/>
    <p:restoredTop sz="84889" autoAdjust="0"/>
  </p:normalViewPr>
  <p:slideViewPr>
    <p:cSldViewPr snapToGrid="0">
      <p:cViewPr varScale="1">
        <p:scale>
          <a:sx n="58" d="100"/>
          <a:sy n="58" d="100"/>
        </p:scale>
        <p:origin x="90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04CE3-2BFB-4461-B1CC-804407B72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301B9-AA73-48F4-AD02-46A740FC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5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75293-FEDE-45C9-8E0F-6EFE833BDC8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3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6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5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76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Coeloms and segmentation</a:t>
            </a:r>
            <a:r>
              <a:rPr lang="en-US" baseline="0" dirty="0"/>
              <a:t> arose independently many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20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90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debate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47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3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0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63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1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0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3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Endothermy</a:t>
            </a:r>
            <a:r>
              <a:rPr lang="en-US" baseline="0" dirty="0"/>
              <a:t> and ectothermy are not mutually exclusive (Ex. Bird warming itself in the sun)</a:t>
            </a:r>
          </a:p>
          <a:p>
            <a:r>
              <a:rPr lang="en-US" baseline="0" dirty="0"/>
              <a:t>Endotherms have much greater food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A8C-1799-4A23-B186-B0BCD5BA19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0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A8C-1799-4A23-B186-B0BCD5BA19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A8C-1799-4A23-B186-B0BCD5BA19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1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Brown</a:t>
            </a:r>
            <a:r>
              <a:rPr lang="en-US" baseline="0" dirty="0"/>
              <a:t> fat has a high mitochondrial density</a:t>
            </a:r>
          </a:p>
          <a:p>
            <a:r>
              <a:rPr lang="en-US" baseline="0" dirty="0"/>
              <a:t>Non-shivering thermogenesis: increase in metabolic activity of mitochondria to produce heat instead of ATP</a:t>
            </a:r>
          </a:p>
          <a:p>
            <a:endParaRPr lang="en-US" baseline="0" dirty="0"/>
          </a:p>
          <a:p>
            <a:r>
              <a:rPr lang="en-US" baseline="0" dirty="0" err="1"/>
              <a:t>Hawkmoth</a:t>
            </a:r>
            <a:r>
              <a:rPr lang="en-US" baseline="0" dirty="0"/>
              <a:t> shivers to warm up before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A8C-1799-4A23-B186-B0BCD5BA19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Counter-current heat exchange = transfer of heat</a:t>
            </a:r>
            <a:r>
              <a:rPr lang="en-US" baseline="0" dirty="0"/>
              <a:t> between fluids flowing in opposite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A8C-1799-4A23-B186-B0BCD5BA19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96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Negative feedback: when a change in a variable triggers a response that counteracts the initial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A8C-1799-4A23-B186-B0BCD5BA19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07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AE54-0627-4FF1-BAD0-25356DB7B6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2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04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AE54-0627-4FF1-BAD0-25356DB7B6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23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50" indent="-1678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18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300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02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03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7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47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405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9865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64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78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5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036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9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0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1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1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5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4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5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3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1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4/11/2017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127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698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3197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3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0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972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4/11/2017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48295" y="3872948"/>
            <a:ext cx="9298609" cy="990600"/>
          </a:xfrm>
        </p:spPr>
        <p:txBody>
          <a:bodyPr>
            <a:normAutofit/>
          </a:bodyPr>
          <a:lstStyle/>
          <a:p>
            <a:r>
              <a:rPr lang="en-US" sz="4000" dirty="0"/>
              <a:t>Animal Diversity and Physiology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32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444" y="1339702"/>
            <a:ext cx="10423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"The surest way to corrupt a youth is to instruct him to hold in higher esteem those who think alike than those who think differently." </a:t>
            </a:r>
          </a:p>
          <a:p>
            <a:pPr algn="ctr"/>
            <a:r>
              <a:rPr lang="en-US" sz="2800" dirty="0"/>
              <a:t>-Friedrich Nietzsche</a:t>
            </a:r>
          </a:p>
        </p:txBody>
      </p:sp>
    </p:spTree>
    <p:extLst>
      <p:ext uri="{BB962C8B-B14F-4D97-AF65-F5344CB8AC3E}">
        <p14:creationId xmlns:p14="http://schemas.microsoft.com/office/powerpoint/2010/main" val="3400126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5326" y="1315453"/>
            <a:ext cx="5500619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Asymmetry</a:t>
            </a:r>
            <a:r>
              <a:rPr lang="en-US" sz="2400" dirty="0"/>
              <a:t>: no symmetry</a:t>
            </a:r>
          </a:p>
          <a:p>
            <a:pPr lvl="1"/>
            <a:r>
              <a:rPr lang="en-US" sz="2000" dirty="0"/>
              <a:t>Some sponges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b="1" dirty="0"/>
              <a:t>Radial symmetry</a:t>
            </a:r>
            <a:r>
              <a:rPr lang="en-US" sz="2400" dirty="0"/>
              <a:t>: Identical morphology along _____________ trough the center</a:t>
            </a:r>
          </a:p>
          <a:p>
            <a:pPr lvl="1"/>
            <a:r>
              <a:rPr lang="en-US" sz="2000" dirty="0"/>
              <a:t>Echinoderms (adult), sea jellies, and some sponges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b="1" dirty="0"/>
              <a:t>Bilateral symmetry</a:t>
            </a:r>
            <a:r>
              <a:rPr lang="en-US" sz="2400" dirty="0"/>
              <a:t>: Identical morphology along a </a:t>
            </a:r>
            <a:r>
              <a:rPr lang="en-US" sz="2400" b="1" dirty="0"/>
              <a:t>_________________</a:t>
            </a:r>
            <a:r>
              <a:rPr lang="en-US" sz="2400" dirty="0"/>
              <a:t>, yielding a left and right side</a:t>
            </a:r>
          </a:p>
          <a:p>
            <a:pPr lvl="1"/>
            <a:r>
              <a:rPr lang="en-US" sz="2000" dirty="0"/>
              <a:t>Dorsal (top), ventral (bottom),                 anterior (front), posterior (back)</a:t>
            </a:r>
          </a:p>
          <a:p>
            <a:pPr lvl="1"/>
            <a:r>
              <a:rPr lang="en-US" sz="2000" dirty="0"/>
              <a:t>Most animals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642" y="1195780"/>
            <a:ext cx="4967789" cy="50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3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Organization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0704" y="1219200"/>
            <a:ext cx="511569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Tissue:</a:t>
            </a:r>
            <a:r>
              <a:rPr lang="en-US" dirty="0"/>
              <a:t> collection of specialized cells that act as functional unit</a:t>
            </a:r>
          </a:p>
          <a:p>
            <a:pPr lvl="1"/>
            <a:r>
              <a:rPr lang="en-US" dirty="0"/>
              <a:t>All animals except sponges (Porifera)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Cellular-level organization</a:t>
            </a:r>
            <a:r>
              <a:rPr lang="en-US" dirty="0"/>
              <a:t>: </a:t>
            </a:r>
            <a:r>
              <a:rPr lang="en-US" b="1" dirty="0"/>
              <a:t>_____________</a:t>
            </a:r>
            <a:r>
              <a:rPr lang="en-US" dirty="0"/>
              <a:t> between cells and environment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Tissue-level organization</a:t>
            </a:r>
            <a:r>
              <a:rPr lang="en-US" dirty="0"/>
              <a:t>: diffusion between cells, and cells and the 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91839"/>
            <a:ext cx="5829302" cy="2946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7567" y="1622507"/>
            <a:ext cx="478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Cellular level                         Tissue level</a:t>
            </a:r>
          </a:p>
        </p:txBody>
      </p:sp>
    </p:spTree>
    <p:extLst>
      <p:ext uri="{BB962C8B-B14F-4D97-AF65-F5344CB8AC3E}">
        <p14:creationId xmlns:p14="http://schemas.microsoft.com/office/powerpoint/2010/main" val="132738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Germ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552209" cy="4937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Endoderm</a:t>
            </a:r>
            <a:r>
              <a:rPr lang="en-US" sz="2400" dirty="0"/>
              <a:t>: gives rise to lining of digestive tract and some organs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Mesoderm</a:t>
            </a:r>
            <a:r>
              <a:rPr lang="en-US" sz="2400" dirty="0"/>
              <a:t>: lines the coelom and gives rise to muscle, bone, blood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Ectoderm</a:t>
            </a:r>
            <a:r>
              <a:rPr lang="en-US" sz="2400" dirty="0"/>
              <a:t>: gives rise to outer covering and nervous system</a:t>
            </a:r>
          </a:p>
          <a:p>
            <a:endParaRPr lang="en-US" sz="1500" dirty="0"/>
          </a:p>
          <a:p>
            <a:pPr marL="0" indent="0">
              <a:buNone/>
            </a:pPr>
            <a:r>
              <a:rPr lang="en-US" sz="2400" b="1" u="sng" dirty="0"/>
              <a:t>________________</a:t>
            </a:r>
            <a:r>
              <a:rPr lang="en-US" sz="2400" dirty="0"/>
              <a:t>: Two germ layers             (endoderm and ectoderm)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u="sng" dirty="0"/>
              <a:t>________________</a:t>
            </a:r>
            <a:r>
              <a:rPr lang="en-US" sz="2400" dirty="0"/>
              <a:t>: Three germ layers (endoderm, mesoderm, and ectoderm)</a:t>
            </a:r>
          </a:p>
          <a:p>
            <a:endParaRPr lang="en-US" sz="2400" dirty="0"/>
          </a:p>
        </p:txBody>
      </p:sp>
      <p:pic>
        <p:nvPicPr>
          <p:cNvPr id="4" name="Picture 2" descr="http://cnx.org/resources/ed3a0cde35ca44f3ff5fad20cfec41ad1870b59f/Figure_27_02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95" y="2039974"/>
            <a:ext cx="5229814" cy="29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2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404264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Body Cavities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6888" y="1219199"/>
            <a:ext cx="6277806" cy="509737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Body cavity</a:t>
            </a:r>
            <a:r>
              <a:rPr lang="en-US" sz="2400" dirty="0"/>
              <a:t>: fluid or air-filled space between the digestive tract and outer body wall</a:t>
            </a:r>
          </a:p>
          <a:p>
            <a:pPr lvl="1">
              <a:spcBef>
                <a:spcPts val="0"/>
              </a:spcBef>
            </a:pPr>
            <a:r>
              <a:rPr lang="en-US" sz="2100" u="sng" dirty="0"/>
              <a:t>____________</a:t>
            </a:r>
            <a:endParaRPr lang="en-US" sz="17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Acoelomates: </a:t>
            </a:r>
            <a:r>
              <a:rPr lang="en-US" sz="2400" dirty="0"/>
              <a:t>animals that lack body cavity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Platyhelminthes</a:t>
            </a:r>
            <a:endParaRPr lang="en-US" sz="16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Pseudocoelomates</a:t>
            </a:r>
            <a:r>
              <a:rPr lang="en-US" sz="2400" dirty="0"/>
              <a:t>: animals with a “false” coelom, derived from ____________________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Nematodes, Rotifers</a:t>
            </a:r>
            <a:endParaRPr lang="en-US" sz="16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Coelomates</a:t>
            </a:r>
            <a:r>
              <a:rPr lang="en-US" sz="2400" dirty="0"/>
              <a:t>: animals with a “true” coelom,  derived from _____________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All other animals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32" y="152400"/>
            <a:ext cx="4762500" cy="6543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77" y="4234547"/>
            <a:ext cx="2739409" cy="174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77" y="2066533"/>
            <a:ext cx="2739409" cy="174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77" y="6411892"/>
            <a:ext cx="2739409" cy="1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4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Skeletal Systems</a:t>
            </a:r>
          </a:p>
        </p:txBody>
      </p:sp>
      <p:pic>
        <p:nvPicPr>
          <p:cNvPr id="9220" name="Picture 4" descr="http://d12tusb9bq3y6m.cloudfront.net/wp-content/uploads/2012/09/408340_10151090778257979_120483764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51" y="1219200"/>
            <a:ext cx="2576623" cy="18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naturemath.com/wp-content/uploads/2012/11/european-rhinoceros-bee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87" y="2672670"/>
            <a:ext cx="2707759" cy="20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res.cloudinary.com/dk-find-out/image/upload/q_80,w_1440/AL645089_akzuz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1421" y="4732701"/>
            <a:ext cx="4648202" cy="15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1623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Hydrostatic skeleton</a:t>
            </a:r>
            <a:r>
              <a:rPr lang="en-US" dirty="0"/>
              <a:t>: _______ held under pressure within a closed body compartment</a:t>
            </a:r>
          </a:p>
          <a:p>
            <a:r>
              <a:rPr lang="en-US" sz="2000" dirty="0"/>
              <a:t>Cnidarians, Platyhelminthes, Nematodes, Annelids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b="1" dirty="0"/>
              <a:t>Exoskeleton</a:t>
            </a:r>
            <a:r>
              <a:rPr lang="en-US" dirty="0"/>
              <a:t>: hard covering deposited on the animals surface that provides protection and points for muscle attachment</a:t>
            </a:r>
          </a:p>
          <a:p>
            <a:r>
              <a:rPr lang="en-US" sz="2000" dirty="0"/>
              <a:t>Arthropods, Molluscs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b="1" dirty="0"/>
              <a:t>Endoskeleton:</a:t>
            </a:r>
            <a:r>
              <a:rPr lang="en-US" dirty="0"/>
              <a:t> hard _______ skeleton buried within soft tissue</a:t>
            </a:r>
          </a:p>
          <a:p>
            <a:r>
              <a:rPr lang="en-US" sz="2000" dirty="0"/>
              <a:t>Porifera, Echinodermata, Chordata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8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288456" cy="4937760"/>
          </a:xfrm>
        </p:spPr>
        <p:txBody>
          <a:bodyPr/>
          <a:lstStyle/>
          <a:p>
            <a:r>
              <a:rPr lang="en-US" dirty="0"/>
              <a:t>Series of _________ parts or body segments</a:t>
            </a:r>
          </a:p>
          <a:p>
            <a:pPr lvl="1"/>
            <a:r>
              <a:rPr lang="en-US" dirty="0"/>
              <a:t>Efficient movement </a:t>
            </a:r>
          </a:p>
          <a:p>
            <a:pPr lvl="1"/>
            <a:r>
              <a:rPr lang="en-US" dirty="0"/>
              <a:t>Specialization of parts</a:t>
            </a:r>
          </a:p>
          <a:p>
            <a:pPr marL="27432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Evolved (independently?) in four phyla</a:t>
            </a:r>
          </a:p>
          <a:p>
            <a:r>
              <a:rPr lang="en-US" dirty="0"/>
              <a:t>Annelida </a:t>
            </a:r>
          </a:p>
          <a:p>
            <a:r>
              <a:rPr lang="en-US" dirty="0" err="1"/>
              <a:t>Onychophora</a:t>
            </a:r>
            <a:endParaRPr lang="en-US" dirty="0"/>
          </a:p>
          <a:p>
            <a:r>
              <a:rPr lang="en-US" dirty="0"/>
              <a:t>Arthropoda</a:t>
            </a:r>
          </a:p>
          <a:p>
            <a:r>
              <a:rPr lang="en-US" dirty="0"/>
              <a:t>Chordata</a:t>
            </a:r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</p:txBody>
      </p:sp>
      <p:pic>
        <p:nvPicPr>
          <p:cNvPr id="3078" name="Picture 6" descr="http://www.issg.org/database/species/images/ecology/efetida2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00" y="3566289"/>
            <a:ext cx="1845767" cy="24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655.photobucket.com/albums/uu279/hunter37/JEFFSAVATARWAL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30" y="1478410"/>
            <a:ext cx="4374314" cy="18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tatic1.squarespace.com/static/50e64606e4b0d72d4f10729e/t/50fd7dade4b000014e7c7e54/1358790061628/lobster+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1" y="3994000"/>
            <a:ext cx="3398233" cy="20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842" y="214546"/>
            <a:ext cx="7931519" cy="6390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6" y="82199"/>
            <a:ext cx="4403558" cy="990600"/>
          </a:xfrm>
        </p:spPr>
        <p:txBody>
          <a:bodyPr>
            <a:noAutofit/>
          </a:bodyPr>
          <a:lstStyle/>
          <a:p>
            <a:r>
              <a:rPr lang="en-US" sz="3600" dirty="0"/>
              <a:t>Animal Phylogeny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0033" y="1621214"/>
            <a:ext cx="3943841" cy="46581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US" sz="2800" dirty="0"/>
              <a:t>Animals Classified by:</a:t>
            </a:r>
          </a:p>
          <a:p>
            <a:r>
              <a:rPr lang="en-US" sz="2800" dirty="0"/>
              <a:t>Development</a:t>
            </a:r>
          </a:p>
          <a:p>
            <a:r>
              <a:rPr lang="en-US" sz="2800" dirty="0"/>
              <a:t>Symmetry</a:t>
            </a:r>
          </a:p>
          <a:p>
            <a:r>
              <a:rPr lang="en-US" sz="2800" dirty="0"/>
              <a:t>Organization level</a:t>
            </a:r>
          </a:p>
          <a:p>
            <a:r>
              <a:rPr lang="en-US" sz="2800" dirty="0"/>
              <a:t>Germ layers</a:t>
            </a:r>
          </a:p>
          <a:p>
            <a:r>
              <a:rPr lang="en-US" sz="2800" dirty="0"/>
              <a:t>Body cavities</a:t>
            </a:r>
          </a:p>
          <a:p>
            <a:r>
              <a:rPr lang="en-US" sz="2800" dirty="0"/>
              <a:t>Skeletal Systems</a:t>
            </a:r>
          </a:p>
          <a:p>
            <a:r>
              <a:rPr lang="en-US" sz="2800" dirty="0"/>
              <a:t>Segmentation</a:t>
            </a:r>
          </a:p>
          <a:p>
            <a:r>
              <a:rPr lang="en-US" sz="2800" dirty="0"/>
              <a:t>Molecular data</a:t>
            </a:r>
          </a:p>
        </p:txBody>
      </p:sp>
    </p:spTree>
    <p:extLst>
      <p:ext uri="{BB962C8B-B14F-4D97-AF65-F5344CB8AC3E}">
        <p14:creationId xmlns:p14="http://schemas.microsoft.com/office/powerpoint/2010/main" val="60151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Which Phylogeny is Correct?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584359"/>
              </p:ext>
            </p:extLst>
          </p:nvPr>
        </p:nvGraphicFramePr>
        <p:xfrm>
          <a:off x="609600" y="1384891"/>
          <a:ext cx="5264075" cy="493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Photo Editor Photo" r:id="rId4" imgW="10952381" imgH="10278910" progId="MSPhotoEd.3">
                  <p:embed/>
                </p:oleObj>
              </mc:Choice>
              <mc:Fallback>
                <p:oleObj name="Photo Editor Photo" r:id="rId4" imgW="10952381" imgH="10278910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84891"/>
                        <a:ext cx="5264075" cy="4938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61296"/>
            <a:ext cx="5597562" cy="4975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867571"/>
            <a:ext cx="25531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	2008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5374" y="5835470"/>
            <a:ext cx="25531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	2014</a:t>
            </a:r>
          </a:p>
        </p:txBody>
      </p:sp>
    </p:spTree>
    <p:extLst>
      <p:ext uri="{BB962C8B-B14F-4D97-AF65-F5344CB8AC3E}">
        <p14:creationId xmlns:p14="http://schemas.microsoft.com/office/powerpoint/2010/main" val="113970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Animal Classification: What we agree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9020" y="1233433"/>
            <a:ext cx="6285853" cy="50738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1. All animals share a common ancestor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______________ clade</a:t>
            </a:r>
            <a:endParaRPr lang="en-US" sz="1100" dirty="0"/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2. Sponges are the ___________ of animals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3. All animals except sponges have </a:t>
            </a:r>
            <a:r>
              <a:rPr lang="en-US" b="1" dirty="0"/>
              <a:t>________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Cnidarians and Ctenophores are diploblastic</a:t>
            </a:r>
            <a:endParaRPr lang="en-US" sz="1100" dirty="0"/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4. Most animals have bilateral symmetry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Bilatarians are triploblastic</a:t>
            </a:r>
            <a:endParaRPr lang="en-US" sz="1100" dirty="0"/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5. Three major clades of bilaterian animals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Deuterostomia, Lophotrochozoa, and Ecdysozoa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344488" indent="-344488">
              <a:spcBef>
                <a:spcPts val="0"/>
              </a:spcBef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10" y="1443640"/>
            <a:ext cx="5286888" cy="32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63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Animal Classification: Under debate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1. Are sponges (“Porifera”) a monophyletic group?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Are sponges (Porifera) or comb jellies (Ctenophora) the basal group of animals?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 Are acoelomate flatworms (Acoela) basal bilaterians?</a:t>
            </a:r>
          </a:p>
        </p:txBody>
      </p:sp>
    </p:spTree>
    <p:extLst>
      <p:ext uri="{BB962C8B-B14F-4D97-AF65-F5344CB8AC3E}">
        <p14:creationId xmlns:p14="http://schemas.microsoft.com/office/powerpoint/2010/main" val="233401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an Animal?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17632" cy="49377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Multicellular, heterotrophic, eukaryotes</a:t>
            </a:r>
          </a:p>
          <a:p>
            <a:r>
              <a:rPr lang="en-US" sz="2800" dirty="0"/>
              <a:t>Lack cell walls</a:t>
            </a:r>
          </a:p>
          <a:p>
            <a:pPr lvl="1">
              <a:spcAft>
                <a:spcPts val="1200"/>
              </a:spcAft>
            </a:pPr>
            <a:r>
              <a:rPr lang="en-US" sz="2400" b="1" u="sng" dirty="0"/>
              <a:t>______________</a:t>
            </a:r>
          </a:p>
          <a:p>
            <a:r>
              <a:rPr lang="en-US" sz="2800" dirty="0"/>
              <a:t>Contain muscle and nervous tissue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Allow for movement and nerve impulses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Most reproduce sexually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Diploid stage dominate the life cycle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10244" name="Picture 4" descr="http://www.spongeguide.org/2ndedition/images/Aarcheri3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317" y="1434803"/>
            <a:ext cx="1563370" cy="268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yourshot.nationalgeographic.com/u/ss/fQYSUbVfts-T7pS2VP2wnKyN8wxywmXtY0-FwsgxoQUUu64xTHoh4QtE4gfZ1c2E7eHDcd_DPzchhzA96lON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99" y="3957668"/>
            <a:ext cx="2856491" cy="20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a-z-animals.com/media/animals/images/original/insects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87" y="1480904"/>
            <a:ext cx="1983590" cy="14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88584" y="4541504"/>
            <a:ext cx="1917515" cy="1407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287" y="2814972"/>
            <a:ext cx="2019918" cy="17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Exchange with the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1650467"/>
            <a:ext cx="6722909" cy="439600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987066" y="2424742"/>
            <a:ext cx="308610" cy="35433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3475690" y="2424019"/>
            <a:ext cx="308610" cy="35433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630" y="1219200"/>
            <a:ext cx="5158447" cy="4937760"/>
          </a:xfrm>
        </p:spPr>
        <p:txBody>
          <a:bodyPr>
            <a:normAutofit/>
          </a:bodyPr>
          <a:lstStyle/>
          <a:p>
            <a:r>
              <a:rPr lang="en-US" sz="2400" dirty="0"/>
              <a:t>Exchange nutrients, gases and waste products with the environment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 </a:t>
            </a:r>
            <a:r>
              <a:rPr lang="en-US" sz="2400" dirty="0"/>
              <a:t>     __________ =        exchange</a:t>
            </a:r>
          </a:p>
          <a:p>
            <a:endParaRPr lang="en-US" sz="1800" dirty="0"/>
          </a:p>
          <a:p>
            <a:r>
              <a:rPr lang="en-US" sz="2400" dirty="0"/>
              <a:t>Every cells needs aqueous environment to work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2400" b="1" u="sng" dirty="0"/>
              <a:t>___________</a:t>
            </a:r>
            <a:r>
              <a:rPr lang="en-US" sz="2400" b="1" dirty="0"/>
              <a:t> fluid</a:t>
            </a:r>
            <a:r>
              <a:rPr lang="en-US" sz="2400" dirty="0"/>
              <a:t>: fluid surrounding cells that function in exchange of nutrients and waste products</a:t>
            </a:r>
          </a:p>
        </p:txBody>
      </p:sp>
    </p:spTree>
    <p:extLst>
      <p:ext uri="{BB962C8B-B14F-4D97-AF65-F5344CB8AC3E}">
        <p14:creationId xmlns:p14="http://schemas.microsoft.com/office/powerpoint/2010/main" val="142562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Overview of Animal Organ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83920" y="1287780"/>
            <a:ext cx="992886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Organ system</a:t>
            </a:r>
            <a:r>
              <a:rPr lang="en-US" sz="2800" dirty="0"/>
              <a:t>: a group of organs that work together to perform one or more functions</a:t>
            </a:r>
          </a:p>
          <a:p>
            <a:pPr marL="628650" indent="-228600"/>
            <a:r>
              <a:rPr lang="en-US" sz="2800" dirty="0"/>
              <a:t>Digestive system</a:t>
            </a:r>
          </a:p>
          <a:p>
            <a:pPr marL="628650" indent="-228600"/>
            <a:r>
              <a:rPr lang="en-US" sz="2800" dirty="0"/>
              <a:t>Nervous system</a:t>
            </a:r>
          </a:p>
          <a:p>
            <a:pPr marL="628650" indent="-228600"/>
            <a:r>
              <a:rPr lang="en-US" sz="2800" dirty="0"/>
              <a:t>Excretory system</a:t>
            </a:r>
          </a:p>
          <a:p>
            <a:pPr marL="628650" indent="-228600"/>
            <a:r>
              <a:rPr lang="en-US" sz="2800" dirty="0"/>
              <a:t>Circulatory system</a:t>
            </a:r>
          </a:p>
          <a:p>
            <a:pPr marL="628650" indent="-228600"/>
            <a:r>
              <a:rPr lang="en-US" sz="2800" dirty="0"/>
              <a:t>Immune system</a:t>
            </a:r>
          </a:p>
          <a:p>
            <a:pPr marL="628650" indent="-228600"/>
            <a:r>
              <a:rPr lang="en-US" sz="2800" dirty="0"/>
              <a:t>Respiratory system</a:t>
            </a:r>
          </a:p>
        </p:txBody>
      </p:sp>
    </p:spTree>
    <p:extLst>
      <p:ext uri="{BB962C8B-B14F-4D97-AF65-F5344CB8AC3E}">
        <p14:creationId xmlns:p14="http://schemas.microsoft.com/office/powerpoint/2010/main" val="302676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59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23158"/>
            <a:ext cx="11135096" cy="5013812"/>
          </a:xfrm>
        </p:spPr>
        <p:txBody>
          <a:bodyPr>
            <a:normAutofit/>
          </a:bodyPr>
          <a:lstStyle/>
          <a:p>
            <a:r>
              <a:rPr lang="en-US" sz="2400" dirty="0"/>
              <a:t>Network of sensory receptors, nerve cells (neurons) connected to muscles and glands, which respond to external stimuli, control movement and regulate internal homeostasis through _________________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2586847"/>
            <a:ext cx="5875020" cy="365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5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59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Nervous Systems in Animals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30" y="1269339"/>
            <a:ext cx="8542020" cy="49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6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Immune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37285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System of defense against agents (pathogens) that cause disease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Innate immunity </a:t>
            </a:r>
            <a:r>
              <a:rPr lang="en-US" dirty="0"/>
              <a:t>(all animals)</a:t>
            </a:r>
          </a:p>
          <a:p>
            <a:r>
              <a:rPr lang="en-US" sz="2400" dirty="0"/>
              <a:t>Rapid, ___________ response                                                                                       to antigens</a:t>
            </a:r>
          </a:p>
          <a:p>
            <a:pPr lvl="1"/>
            <a:r>
              <a:rPr lang="en-US" sz="2000" dirty="0"/>
              <a:t>Phagocytosis</a:t>
            </a:r>
          </a:p>
          <a:p>
            <a:pPr lvl="1"/>
            <a:r>
              <a:rPr lang="en-US" sz="2000" dirty="0"/>
              <a:t>Inflammatory response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Adaptive immunity </a:t>
            </a:r>
            <a:r>
              <a:rPr lang="en-US" dirty="0"/>
              <a:t>(vertebrates)</a:t>
            </a:r>
          </a:p>
          <a:p>
            <a:r>
              <a:rPr lang="en-US" sz="2400" dirty="0"/>
              <a:t>Recognition and response to                                                                                     ________________</a:t>
            </a:r>
          </a:p>
          <a:p>
            <a:pPr lvl="1"/>
            <a:r>
              <a:rPr lang="en-US" sz="2000" dirty="0"/>
              <a:t>B-cells and T-cells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90" y="2026744"/>
            <a:ext cx="5261610" cy="42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96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Excretory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990" y="1295400"/>
            <a:ext cx="4751070" cy="4931776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4715764" y="1500871"/>
          <a:ext cx="2310638" cy="472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Bitmap Image" r:id="rId5" imgW="3723810" imgH="7621064" progId="Paint.Picture">
                  <p:embed/>
                </p:oleObj>
              </mc:Choice>
              <mc:Fallback>
                <p:oleObj name="Bitmap Image" r:id="rId5" imgW="3723810" imgH="76210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5764" y="1500871"/>
                        <a:ext cx="2310638" cy="472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37119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Disposal of ________-containing metabolites and other waste products (nitrogenous wastes)</a:t>
            </a:r>
          </a:p>
          <a:p>
            <a:r>
              <a:rPr lang="en-US" sz="2400" dirty="0"/>
              <a:t>Ammonia</a:t>
            </a:r>
          </a:p>
          <a:p>
            <a:r>
              <a:rPr lang="en-US" sz="2400" dirty="0"/>
              <a:t>Urea</a:t>
            </a:r>
          </a:p>
          <a:p>
            <a:r>
              <a:rPr lang="en-US" sz="2400" dirty="0"/>
              <a:t>Uric acid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Excretory System</a:t>
            </a:r>
            <a:r>
              <a:rPr lang="en-US" sz="2400" dirty="0"/>
              <a:t>:</a:t>
            </a:r>
          </a:p>
          <a:p>
            <a:pPr marL="457200" lvl="1" indent="-184150"/>
            <a:r>
              <a:rPr lang="en-US" sz="2100" dirty="0"/>
              <a:t>Filtration</a:t>
            </a:r>
          </a:p>
          <a:p>
            <a:pPr marL="457200" lvl="1" indent="-184150"/>
            <a:r>
              <a:rPr lang="en-US" sz="2100" dirty="0"/>
              <a:t>Reabsorption</a:t>
            </a:r>
          </a:p>
          <a:p>
            <a:pPr marL="457200" lvl="1" indent="-184150"/>
            <a:r>
              <a:rPr lang="en-US" sz="2100" dirty="0"/>
              <a:t>Secretion</a:t>
            </a:r>
          </a:p>
          <a:p>
            <a:pPr marL="457200" lvl="1" indent="-184150"/>
            <a:r>
              <a:rPr lang="en-US" sz="2100" dirty="0"/>
              <a:t>Excretion</a:t>
            </a:r>
          </a:p>
        </p:txBody>
      </p:sp>
    </p:spTree>
    <p:extLst>
      <p:ext uri="{BB962C8B-B14F-4D97-AF65-F5344CB8AC3E}">
        <p14:creationId xmlns:p14="http://schemas.microsoft.com/office/powerpoint/2010/main" val="191489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the Excretory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6883" y="1244366"/>
            <a:ext cx="6094951" cy="5003745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__________</a:t>
            </a:r>
            <a:r>
              <a:rPr lang="en-US" sz="2400" dirty="0"/>
              <a:t>: multicellular unit of the kidney, comprised of a tubule and the surrounding vasculature</a:t>
            </a:r>
          </a:p>
          <a:p>
            <a:r>
              <a:rPr lang="en-US" sz="2400" b="1" dirty="0"/>
              <a:t>Glomerulus:</a:t>
            </a:r>
            <a:r>
              <a:rPr lang="en-US" sz="2400" dirty="0"/>
              <a:t> cluster of blood vessels</a:t>
            </a:r>
          </a:p>
          <a:p>
            <a:r>
              <a:rPr lang="en-US" sz="2400" b="1" dirty="0"/>
              <a:t>Bowman’s capsule</a:t>
            </a:r>
            <a:r>
              <a:rPr lang="en-US" sz="2400" dirty="0"/>
              <a:t>: membranous structure surrounding glomerulus at the start of the nephron in vertebrates</a:t>
            </a:r>
          </a:p>
        </p:txBody>
      </p:sp>
      <p:pic>
        <p:nvPicPr>
          <p:cNvPr id="11266" name="Picture 2" descr="http://suffagah.com/wp-content/uploads/2014/12/figure_18_08_1_labe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76" y="4265032"/>
            <a:ext cx="3436857" cy="20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classconnection.s3.amazonaws.com/511/flashcards/1615511/jpg/nephron13427926349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67" y="1244366"/>
            <a:ext cx="4766309" cy="50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59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Respiratory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9570" y="1234440"/>
            <a:ext cx="4156710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Uptake O</a:t>
            </a:r>
            <a:r>
              <a:rPr lang="en-US" sz="2400" baseline="-25000" dirty="0"/>
              <a:t>2</a:t>
            </a:r>
            <a:r>
              <a:rPr lang="en-US" sz="2400" dirty="0"/>
              <a:t> from environment and discharge CO</a:t>
            </a:r>
            <a:r>
              <a:rPr lang="en-US" sz="2400" baseline="-25000" dirty="0"/>
              <a:t>2</a:t>
            </a:r>
            <a:r>
              <a:rPr lang="en-US" sz="2400" dirty="0"/>
              <a:t> into the environment</a:t>
            </a:r>
          </a:p>
          <a:p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Diffusion through skin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Many invertebrates, amphibians</a:t>
            </a:r>
          </a:p>
          <a:p>
            <a:r>
              <a:rPr lang="en-US" sz="2400" dirty="0"/>
              <a:t>Gills (internal of external)</a:t>
            </a:r>
          </a:p>
          <a:p>
            <a:pPr lvl="1"/>
            <a:r>
              <a:rPr lang="en-US" sz="2000" dirty="0"/>
              <a:t>Some arthropods, fish</a:t>
            </a: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2400" dirty="0"/>
              <a:t>__________ system</a:t>
            </a:r>
          </a:p>
          <a:p>
            <a:pPr lvl="1"/>
            <a:r>
              <a:rPr lang="en-US" sz="2000" dirty="0"/>
              <a:t>Insects</a:t>
            </a: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2400" dirty="0"/>
              <a:t>Lungs</a:t>
            </a:r>
          </a:p>
          <a:p>
            <a:pPr lvl="1"/>
            <a:r>
              <a:rPr lang="en-US" sz="2000" dirty="0"/>
              <a:t>Amphibians, reptiles, birds and mammals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29" y="1922613"/>
            <a:ext cx="7139914" cy="41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Circulatory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357610" cy="515874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Circulatory system</a:t>
            </a:r>
            <a:r>
              <a:rPr lang="en-US" sz="2800" dirty="0"/>
              <a:t>: transport of gases, nutrients, and waste throughout the body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Circulatory fluid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Interconnecting vessels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Muscular pump (heart)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800" b="1" dirty="0"/>
              <a:t>Gastrovascular cavity</a:t>
            </a:r>
            <a:r>
              <a:rPr lang="en-US" sz="2800" dirty="0"/>
              <a:t>: central cavity with </a:t>
            </a:r>
            <a:r>
              <a:rPr lang="en-US" sz="2800" u="sng" dirty="0"/>
              <a:t>single opening</a:t>
            </a:r>
            <a:r>
              <a:rPr lang="en-US" sz="2800" dirty="0"/>
              <a:t> that functions in both digestion and distribution of nutrients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Cnidarians, Platyhelminthes</a:t>
            </a:r>
          </a:p>
          <a:p>
            <a:pPr>
              <a:lnSpc>
                <a:spcPct val="90000"/>
              </a:lnSpc>
            </a:pPr>
            <a:endParaRPr lang="en-US" sz="11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Open circulatory system</a:t>
            </a:r>
            <a:r>
              <a:rPr lang="en-US" sz="2800" dirty="0"/>
              <a:t>: </a:t>
            </a:r>
            <a:r>
              <a:rPr lang="en-US" sz="2800" u="sng" dirty="0"/>
              <a:t>hemolymph</a:t>
            </a:r>
            <a:r>
              <a:rPr lang="en-US" sz="2800" dirty="0"/>
              <a:t> baths body cells directly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Arthropods and some molluscs</a:t>
            </a:r>
          </a:p>
          <a:p>
            <a:pPr>
              <a:lnSpc>
                <a:spcPct val="90000"/>
              </a:lnSpc>
            </a:pPr>
            <a:endParaRPr lang="en-US" sz="105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Closed circulatory system</a:t>
            </a:r>
            <a:r>
              <a:rPr lang="en-US" sz="2800" dirty="0"/>
              <a:t>: blood confined within </a:t>
            </a:r>
            <a:r>
              <a:rPr lang="en-US" sz="2800" u="sng" dirty="0"/>
              <a:t>vessels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Annelids and chordates</a:t>
            </a:r>
          </a:p>
        </p:txBody>
      </p:sp>
    </p:spTree>
    <p:extLst>
      <p:ext uri="{BB962C8B-B14F-4D97-AF65-F5344CB8AC3E}">
        <p14:creationId xmlns:p14="http://schemas.microsoft.com/office/powerpoint/2010/main" val="2760966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153" y="1737360"/>
            <a:ext cx="9804058" cy="40195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Circulatory System</a:t>
            </a:r>
          </a:p>
        </p:txBody>
      </p:sp>
    </p:spTree>
    <p:extLst>
      <p:ext uri="{BB962C8B-B14F-4D97-AF65-F5344CB8AC3E}">
        <p14:creationId xmlns:p14="http://schemas.microsoft.com/office/powerpoint/2010/main" val="304077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Origin of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05" y="1917464"/>
            <a:ext cx="6914147" cy="35400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8635" y="1265613"/>
            <a:ext cx="4474470" cy="4989714"/>
          </a:xfrm>
        </p:spPr>
        <p:txBody>
          <a:bodyPr>
            <a:normAutofit lnSpcReduction="10000"/>
          </a:bodyPr>
          <a:lstStyle/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800" dirty="0"/>
              <a:t>DNA sequence data supports Choanoflagellates as sister group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endParaRPr lang="en-US" sz="2800" dirty="0"/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800" dirty="0"/>
              <a:t>Choanoflagellate cells and collar cells of sponges are nearly identical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endParaRPr lang="en-US" sz="2800" dirty="0"/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800" dirty="0"/>
              <a:t>Similar collar cells have been observed in other animals</a:t>
            </a:r>
          </a:p>
        </p:txBody>
      </p:sp>
    </p:spTree>
    <p:extLst>
      <p:ext uri="{BB962C8B-B14F-4D97-AF65-F5344CB8AC3E}">
        <p14:creationId xmlns:p14="http://schemas.microsoft.com/office/powerpoint/2010/main" val="2124373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08834"/>
            <a:ext cx="10972800" cy="9144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Open and Closed Circulatory Systems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9373" y="1298089"/>
            <a:ext cx="5175027" cy="685800"/>
          </a:xfrm>
        </p:spPr>
        <p:txBody>
          <a:bodyPr/>
          <a:lstStyle/>
          <a:p>
            <a:r>
              <a:rPr lang="en-US" sz="3200" dirty="0"/>
              <a:t>Open Circulatory System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6239932" y="1298089"/>
            <a:ext cx="5515288" cy="685800"/>
          </a:xfrm>
        </p:spPr>
        <p:txBody>
          <a:bodyPr>
            <a:normAutofit/>
          </a:bodyPr>
          <a:lstStyle/>
          <a:p>
            <a:r>
              <a:rPr lang="en-US" sz="3200" dirty="0"/>
              <a:t>Closed Circulatory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Arthropods and mollusks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Less efficient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Lack of capillaries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_________ transports nutrients and wastes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Tissues and cells bathed in hemolymph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Slow, uncontrolled blood 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412754" y="2133600"/>
            <a:ext cx="5169645" cy="4038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Vertebrates and annelids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More efficient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Capillaries present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________ transports gases, nutrients and wastes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Fast, controlled blood flow</a:t>
            </a:r>
          </a:p>
        </p:txBody>
      </p:sp>
    </p:spTree>
    <p:extLst>
      <p:ext uri="{BB962C8B-B14F-4D97-AF65-F5344CB8AC3E}">
        <p14:creationId xmlns:p14="http://schemas.microsoft.com/office/powerpoint/2010/main" val="55845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97040" cy="51224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Animals have diverse nutritional requirements and feeding strategies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b="1" dirty="0"/>
              <a:t>Digestive System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2400" dirty="0"/>
              <a:t>Ingestion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2400" dirty="0"/>
              <a:t>Digestion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2400" dirty="0"/>
              <a:t>Absorption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2400" dirty="0"/>
              <a:t>Elimination</a:t>
            </a:r>
          </a:p>
          <a:p>
            <a:endParaRPr lang="en-US" sz="1500" dirty="0"/>
          </a:p>
          <a:p>
            <a:pPr marL="0" indent="0">
              <a:buNone/>
            </a:pPr>
            <a:r>
              <a:rPr lang="en-US" b="1" dirty="0"/>
              <a:t>Intercellular digestion: </a:t>
            </a:r>
            <a:r>
              <a:rPr lang="en-US" dirty="0"/>
              <a:t>digestion inside cells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u="sng" dirty="0"/>
              <a:t>________________</a:t>
            </a:r>
            <a:r>
              <a:rPr lang="en-US" b="1" dirty="0"/>
              <a:t> cavity</a:t>
            </a:r>
            <a:r>
              <a:rPr lang="en-US" dirty="0"/>
              <a:t>: central cavity with single opening that functions in both digestion and distribution of nutrients</a:t>
            </a:r>
          </a:p>
          <a:p>
            <a:endParaRPr lang="en-US" sz="1500" dirty="0"/>
          </a:p>
          <a:p>
            <a:pPr marL="0" indent="0">
              <a:buNone/>
            </a:pPr>
            <a:r>
              <a:rPr lang="en-US" b="1" dirty="0"/>
              <a:t>Alimentary canal</a:t>
            </a:r>
            <a:r>
              <a:rPr lang="en-US" dirty="0"/>
              <a:t>: digestive tract with </a:t>
            </a:r>
            <a:r>
              <a:rPr lang="en-US" u="sng" dirty="0"/>
              <a:t>____________ </a:t>
            </a:r>
            <a:r>
              <a:rPr lang="en-US" dirty="0"/>
              <a:t>(mouth and anus)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4300292"/>
            <a:ext cx="4455160" cy="1681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2490" y="597229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Alimentary canal</a:t>
            </a:r>
          </a:p>
        </p:txBody>
      </p:sp>
      <p:pic>
        <p:nvPicPr>
          <p:cNvPr id="1030" name="Picture 6" descr="http://img3.wikia.nocookie.net/__cb20140514020227/heyerbio6a/images/a/ae/Cnidarian-GastroVascul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20" y="1353866"/>
            <a:ext cx="4043680" cy="25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109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Homeostasis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6324601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Homeostasis</a:t>
            </a:r>
            <a:r>
              <a:rPr lang="en-US" dirty="0"/>
              <a:t>: a physiological state where internal conditions are _______________</a:t>
            </a:r>
          </a:p>
          <a:p>
            <a:endParaRPr lang="en-US" dirty="0"/>
          </a:p>
          <a:p>
            <a:r>
              <a:rPr lang="en-US" b="1" dirty="0"/>
              <a:t>Regulators</a:t>
            </a:r>
            <a:r>
              <a:rPr lang="en-US" dirty="0"/>
              <a:t>: use internal mechanisms to _________ external fluctuations</a:t>
            </a:r>
          </a:p>
          <a:p>
            <a:endParaRPr lang="en-US" b="1" dirty="0"/>
          </a:p>
          <a:p>
            <a:r>
              <a:rPr lang="en-US" b="1" dirty="0"/>
              <a:t>Conformers</a:t>
            </a:r>
            <a:r>
              <a:rPr lang="en-US" dirty="0"/>
              <a:t>: allow internal conditions to ______________ to external fluctuations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1" y="2209800"/>
            <a:ext cx="4050176" cy="3849929"/>
          </a:xfrm>
          <a:prstGeom prst="rect">
            <a:avLst/>
          </a:prstGeom>
        </p:spPr>
      </p:pic>
      <p:pic>
        <p:nvPicPr>
          <p:cNvPr id="5" name="Picture 4" descr="40_07cTempRegAndConform-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62" y="3864776"/>
            <a:ext cx="1563582" cy="1192400"/>
          </a:xfrm>
          <a:prstGeom prst="rect">
            <a:avLst/>
          </a:prstGeom>
        </p:spPr>
      </p:pic>
      <p:pic>
        <p:nvPicPr>
          <p:cNvPr id="6" name="Picture 5" descr="40_07bTempRegAndConform-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43" y="1868729"/>
            <a:ext cx="1591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5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Thermoregulation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Thermoregulation</a:t>
            </a:r>
            <a:r>
              <a:rPr lang="en-US" sz="2800" dirty="0"/>
              <a:t>: Process by which animals maintain their body temperature within a normal range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2800" b="1" dirty="0"/>
              <a:t>Endothermic</a:t>
            </a:r>
            <a:r>
              <a:rPr lang="en-US" sz="2800" dirty="0"/>
              <a:t>: body temperature maintained by ________________</a:t>
            </a:r>
          </a:p>
          <a:p>
            <a:pPr lvl="1"/>
            <a:r>
              <a:rPr lang="en-US" sz="2400" dirty="0"/>
              <a:t>Birds, mammals, and some insects</a:t>
            </a:r>
          </a:p>
          <a:p>
            <a:pPr marL="205740" lvl="1" indent="0">
              <a:buNone/>
            </a:pPr>
            <a:endParaRPr lang="en-US" sz="1100" dirty="0"/>
          </a:p>
          <a:p>
            <a:r>
              <a:rPr lang="en-US" sz="2800" b="1" dirty="0"/>
              <a:t>Ectothermic</a:t>
            </a:r>
            <a:r>
              <a:rPr lang="en-US" sz="2800" dirty="0"/>
              <a:t>: body temperature controlled by _____________</a:t>
            </a:r>
          </a:p>
          <a:p>
            <a:pPr lvl="1"/>
            <a:r>
              <a:rPr lang="en-US" sz="2400" dirty="0"/>
              <a:t>Most reptile, fish, and invertebrates</a:t>
            </a:r>
          </a:p>
          <a:p>
            <a:endParaRPr lang="en-US" sz="1100" dirty="0"/>
          </a:p>
          <a:p>
            <a:r>
              <a:rPr lang="en-US" sz="2800" b="1" dirty="0"/>
              <a:t>Poikilotherm</a:t>
            </a:r>
            <a:r>
              <a:rPr lang="en-US" sz="2800" dirty="0"/>
              <a:t>: animals whose body temperature fluctuates with the environment.</a:t>
            </a:r>
          </a:p>
          <a:p>
            <a:endParaRPr lang="en-US" sz="1100" dirty="0"/>
          </a:p>
          <a:p>
            <a:r>
              <a:rPr lang="en-US" sz="2800" b="1" dirty="0"/>
              <a:t>Homeotherm</a:t>
            </a:r>
            <a:r>
              <a:rPr lang="en-US" sz="2800" dirty="0"/>
              <a:t>: animals with a relatively constant body temperature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5207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277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Variation in Thermoregulatory Strategies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29790" y="1447800"/>
            <a:ext cx="8224075" cy="4821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9790" y="3124200"/>
            <a:ext cx="190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Poikilotherms</a:t>
            </a:r>
          </a:p>
        </p:txBody>
      </p:sp>
      <p:pic>
        <p:nvPicPr>
          <p:cNvPr id="6" name="Picture 6" descr="http://mtnhp.org/thumbnail/defaultGen.aspx?itemid=250788&amp;maxWidth=434&amp;maxHeight=400&amp;names=Pika%20Ochotona%20princeps&amp;copyright=Brad%20Christensen%202013&amp;photographer=Brad%20Christen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19199"/>
            <a:ext cx="1509788" cy="12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carnegiemnh.org/graphics/adopt/birds/CedarWaxw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00" y="1219200"/>
            <a:ext cx="1743155" cy="12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1-news.softpedia-static.com/images/news2/US-Citizens-Tune-in-to-Hear-News-About-Radioactive-Tuna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923" y="4495800"/>
            <a:ext cx="282388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ildlifezone.files.wordpress.com/2010/08/desert-iguana-ocotillo-2010-s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2" y="4419600"/>
            <a:ext cx="251853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mole r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35" y="1435480"/>
            <a:ext cx="277000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596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Heat Exchange with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333500"/>
            <a:ext cx="6374766" cy="4953000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2800" b="1" dirty="0"/>
              <a:t>Conduction</a:t>
            </a:r>
            <a:r>
              <a:rPr lang="en-US" sz="2800" dirty="0"/>
              <a:t> - ____________ of heat</a:t>
            </a:r>
            <a:endParaRPr lang="en-US" sz="2800" b="1" dirty="0"/>
          </a:p>
          <a:p>
            <a:pPr>
              <a:spcAft>
                <a:spcPts val="2400"/>
              </a:spcAft>
            </a:pPr>
            <a:r>
              <a:rPr lang="en-US" sz="2800" b="1" dirty="0"/>
              <a:t>Convection</a:t>
            </a:r>
            <a:r>
              <a:rPr lang="en-US" sz="2800" dirty="0"/>
              <a:t> - transfer of heat by the movement of ___________ across a surface</a:t>
            </a:r>
            <a:endParaRPr lang="en-US" sz="2800" b="1" dirty="0"/>
          </a:p>
          <a:p>
            <a:pPr>
              <a:spcAft>
                <a:spcPts val="2400"/>
              </a:spcAft>
            </a:pPr>
            <a:r>
              <a:rPr lang="en-US" sz="2800" b="1" dirty="0"/>
              <a:t>Radiation</a:t>
            </a:r>
            <a:r>
              <a:rPr lang="en-US" sz="2800" dirty="0"/>
              <a:t> - emission of electromagnetic waves</a:t>
            </a:r>
            <a:endParaRPr lang="en-US" sz="2800" b="1" dirty="0"/>
          </a:p>
          <a:p>
            <a:pPr>
              <a:spcAft>
                <a:spcPts val="2400"/>
              </a:spcAft>
            </a:pPr>
            <a:r>
              <a:rPr lang="en-US" sz="2800" b="1" dirty="0"/>
              <a:t>Evaporation </a:t>
            </a:r>
            <a:r>
              <a:rPr lang="en-US" sz="2800" dirty="0"/>
              <a:t>- loss of heat from changing a liquid into a gas</a:t>
            </a:r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6692035" y="2133600"/>
          <a:ext cx="5259294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Bitmap Image" r:id="rId3" imgW="7621064" imgH="4858428" progId="Paint.Picture">
                  <p:embed/>
                </p:oleObj>
              </mc:Choice>
              <mc:Fallback>
                <p:oleObj name="Bitmap Image" r:id="rId3" imgW="7621064" imgH="4858428" progId="Paint.Picture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035" y="2133600"/>
                        <a:ext cx="5259294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227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Adaptations for Thermoregulation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53871"/>
            <a:ext cx="3460433" cy="3331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Insulation</a:t>
            </a:r>
          </a:p>
          <a:p>
            <a:pPr lvl="1"/>
            <a:r>
              <a:rPr lang="en-US" sz="3200" dirty="0"/>
              <a:t>Hair</a:t>
            </a:r>
          </a:p>
          <a:p>
            <a:pPr lvl="1"/>
            <a:r>
              <a:rPr lang="en-US" sz="3200" dirty="0"/>
              <a:t>Feathers</a:t>
            </a:r>
          </a:p>
          <a:p>
            <a:pPr lvl="1"/>
            <a:r>
              <a:rPr lang="en-US" sz="3200" dirty="0"/>
              <a:t>Fat (blubber)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pPr lvl="1"/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3871"/>
            <a:ext cx="2971800" cy="2362764"/>
          </a:xfrm>
          <a:prstGeom prst="rect">
            <a:avLst/>
          </a:prstGeom>
        </p:spPr>
      </p:pic>
      <p:pic>
        <p:nvPicPr>
          <p:cNvPr id="8196" name="Picture 4" descr="http://cdn2.kidsdiscover.com/wp-content/uploads/2014/02/Goose_Bum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39" y="3953120"/>
            <a:ext cx="3843614" cy="22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iant: An elephant seal gears up for feeding time at a Japanese Zoo, even holding his own bucket. The bulls can grow to be up to 16ft l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67" y="1379485"/>
            <a:ext cx="3372707" cy="23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personal.psu.edu/afr3/blogs/SIOW/goosebump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58" y="3956664"/>
            <a:ext cx="4874195" cy="228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85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398072"/>
            <a:ext cx="3964834" cy="2990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Behavior Responses</a:t>
            </a:r>
          </a:p>
          <a:p>
            <a:pPr lvl="1"/>
            <a:r>
              <a:rPr lang="en-US" sz="3200" dirty="0"/>
              <a:t>________</a:t>
            </a:r>
          </a:p>
          <a:p>
            <a:pPr lvl="1"/>
            <a:r>
              <a:rPr lang="en-US" sz="3200" dirty="0"/>
              <a:t>Huddling</a:t>
            </a:r>
          </a:p>
          <a:p>
            <a:pPr lvl="1"/>
            <a:r>
              <a:rPr lang="en-US" sz="3200" dirty="0"/>
              <a:t>Burrowing</a:t>
            </a:r>
          </a:p>
          <a:p>
            <a:pPr lvl="1"/>
            <a:r>
              <a:rPr lang="en-US" sz="3200" dirty="0"/>
              <a:t>Hot </a:t>
            </a:r>
            <a:r>
              <a:rPr lang="en-US" sz="3200" dirty="0" err="1"/>
              <a:t>tubbin</a:t>
            </a:r>
            <a:r>
              <a:rPr lang="en-US" sz="3200" dirty="0"/>
              <a:t>’</a:t>
            </a: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Adaptations for Thermoregulation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233" y="1808187"/>
            <a:ext cx="3801896" cy="1970326"/>
          </a:xfrm>
          <a:prstGeom prst="rect">
            <a:avLst/>
          </a:prstGeom>
        </p:spPr>
      </p:pic>
      <p:pic>
        <p:nvPicPr>
          <p:cNvPr id="6" name="Picture 2" descr="http://anewscafe.com/wp-content/uploads/2009/05/swa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751" y="1302631"/>
            <a:ext cx="2818076" cy="24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dn2.arkive.org/media/D4/D41E5BDF-B44D-41BA-8375-262D4B179E3A/Presentation.Large/Meerkat-resting-at-burrow-entr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06362"/>
            <a:ext cx="3327400" cy="222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mitweb.co.uk/wp-content/uploads/2013/01/Snow-Monkey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06362"/>
            <a:ext cx="3373324" cy="22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23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Adaptations for Thermoregulation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1879" y="1391201"/>
            <a:ext cx="4132521" cy="3714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Evaporative heat loss</a:t>
            </a:r>
          </a:p>
          <a:p>
            <a:pPr lvl="1"/>
            <a:r>
              <a:rPr lang="en-US" sz="3200" dirty="0"/>
              <a:t>Sweating </a:t>
            </a:r>
          </a:p>
          <a:p>
            <a:pPr lvl="1"/>
            <a:r>
              <a:rPr lang="en-US" sz="3200" dirty="0"/>
              <a:t>Panting </a:t>
            </a:r>
          </a:p>
          <a:p>
            <a:pPr lvl="1"/>
            <a:r>
              <a:rPr lang="en-US" sz="3200" dirty="0"/>
              <a:t>Defecating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9222" name="Picture 6" descr="http://0.tqn.com/w/experts/Horses-702/2010/09/horse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9" y="1398806"/>
            <a:ext cx="287118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orthstreetvet.files.wordpress.com/2012/07/panting-d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405056"/>
            <a:ext cx="3549545" cy="23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farm4.static.flickr.com/3240/2300869443_a4eeaee0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2914778" cy="23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3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Energy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3124" y="1342072"/>
            <a:ext cx="57912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u="sng" dirty="0"/>
              <a:t>_________</a:t>
            </a:r>
            <a:r>
              <a:rPr lang="en-US" sz="3200" dirty="0"/>
              <a:t>: physiological state of decreased activity and metabolism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Hibernation</a:t>
            </a:r>
            <a:r>
              <a:rPr lang="en-US" sz="2800" dirty="0"/>
              <a:t>: long term torpor and a decreased body temperature in response to winter cold and food scarcity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u="sng" dirty="0"/>
              <a:t>_________</a:t>
            </a:r>
            <a:r>
              <a:rPr lang="en-US" sz="2800" dirty="0"/>
              <a:t>: decreased metabolic rate and activity during hot summer months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3314" name="Picture 2" descr="http://lh3.ggpht.com/-rlo1anmxlcA/Ul_QCYR6LcI/AAAAAAAAALw/VDmBn9Ugjjk/Hibernating%25255B8%25255D.jp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1"/>
            <a:ext cx="2500721" cy="17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cms.ipressroom.com.s3.amazonaws.com/166/files/20151/54ee52fbfe058b75cf94b41b_Desert-Tortoise1/Desert-Tortoise1_mi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3877768" cy="21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allaboutbirds.org/guide/PHOTO/LARGE/cos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17" y="1676401"/>
            <a:ext cx="2406943" cy="17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2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5878286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Origin of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36821" cy="4937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Earliest animals appeared              </a:t>
            </a:r>
            <a:r>
              <a:rPr lang="en-US" dirty="0">
                <a:cs typeface="Times New Roman" panose="02020603050405020304" pitchFamily="18" charset="0"/>
              </a:rPr>
              <a:t>~ 700mya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First fossils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cs typeface="Times New Roman" panose="02020603050405020304" pitchFamily="18" charset="0"/>
              </a:rPr>
              <a:t> 560 </a:t>
            </a:r>
            <a:r>
              <a:rPr lang="en-US" dirty="0" err="1">
                <a:cs typeface="Times New Roman" panose="02020603050405020304" pitchFamily="18" charset="0"/>
              </a:rPr>
              <a:t>mya</a:t>
            </a:r>
            <a:endParaRPr lang="en-US" dirty="0"/>
          </a:p>
          <a:p>
            <a:endParaRPr lang="en-US" sz="16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Most animal phyla appear suddenly around 535 </a:t>
            </a:r>
            <a:r>
              <a:rPr lang="en-US" dirty="0" err="1">
                <a:cs typeface="Times New Roman" panose="02020603050405020304" pitchFamily="18" charset="0"/>
              </a:rPr>
              <a:t>mya</a:t>
            </a:r>
            <a:endParaRPr lang="en-US" dirty="0"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___________________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Large predators (&gt; 1m)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Hard bodied 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Bilateral symmetry</a:t>
            </a:r>
          </a:p>
          <a:p>
            <a:endParaRPr lang="en-US" sz="17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DNA analysis suggests earlier divergence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pPr lvl="2"/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6" y="647700"/>
            <a:ext cx="5486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7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08838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Adjusting metabolic heat production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_______________</a:t>
            </a:r>
          </a:p>
          <a:p>
            <a:pPr lvl="1"/>
            <a:r>
              <a:rPr lang="en-US" sz="2400" dirty="0"/>
              <a:t>Moving or shivering</a:t>
            </a:r>
          </a:p>
          <a:p>
            <a:endParaRPr lang="en-US" sz="2800" dirty="0"/>
          </a:p>
          <a:p>
            <a:r>
              <a:rPr lang="en-US" sz="2800" dirty="0"/>
              <a:t>Nonshivering thermogenesis</a:t>
            </a:r>
          </a:p>
          <a:p>
            <a:pPr lvl="1"/>
            <a:r>
              <a:rPr lang="en-US" sz="2400" dirty="0"/>
              <a:t>Hormones increase metabolic activity</a:t>
            </a:r>
          </a:p>
          <a:p>
            <a:pPr lvl="1"/>
            <a:r>
              <a:rPr lang="en-US" sz="2400" dirty="0"/>
              <a:t>Brown fat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80" y="1691641"/>
            <a:ext cx="5122445" cy="42367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Adaptations for Thermoregulation</a:t>
            </a:r>
          </a:p>
        </p:txBody>
      </p:sp>
    </p:spTree>
    <p:extLst>
      <p:ext uri="{BB962C8B-B14F-4D97-AF65-F5344CB8AC3E}">
        <p14:creationId xmlns:p14="http://schemas.microsoft.com/office/powerpoint/2010/main" val="1652767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99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Adaptations for Thermoregulation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3777" y="1405891"/>
            <a:ext cx="5099291" cy="4690109"/>
          </a:xfrm>
        </p:spPr>
        <p:txBody>
          <a:bodyPr>
            <a:normAutofit/>
          </a:bodyPr>
          <a:lstStyle/>
          <a:p>
            <a:r>
              <a:rPr lang="en-US" sz="2800" b="1" dirty="0"/>
              <a:t>Vasodilation</a:t>
            </a:r>
            <a:r>
              <a:rPr lang="en-US" sz="2800" dirty="0"/>
              <a:t>: the widening of superficial blood vessels</a:t>
            </a:r>
          </a:p>
          <a:p>
            <a:pPr lvl="1"/>
            <a:r>
              <a:rPr lang="en-US" sz="2400" dirty="0"/>
              <a:t>Increases heat transfer</a:t>
            </a:r>
          </a:p>
          <a:p>
            <a:endParaRPr lang="en-US" sz="2800" dirty="0"/>
          </a:p>
          <a:p>
            <a:r>
              <a:rPr lang="en-US" sz="2800" b="1" dirty="0"/>
              <a:t>Vasoconstriction</a:t>
            </a:r>
            <a:r>
              <a:rPr lang="en-US" sz="2800" dirty="0"/>
              <a:t>: ________ the diameter of superficial blood vessels</a:t>
            </a:r>
          </a:p>
        </p:txBody>
      </p:sp>
      <p:pic>
        <p:nvPicPr>
          <p:cNvPr id="11266" name="Picture 2" descr="https://pmgbiology.files.wordpress.com/2014/05/va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22" y="1204562"/>
            <a:ext cx="5019556" cy="356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190" y="4917410"/>
            <a:ext cx="1150144" cy="964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204" y="4858598"/>
            <a:ext cx="1200150" cy="10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76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Adaptations for Thermoregulation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7048" y="1267846"/>
            <a:ext cx="5821352" cy="49805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/>
              <a:t>_________________</a:t>
            </a:r>
            <a:r>
              <a:rPr lang="en-US" sz="2800" b="1" dirty="0"/>
              <a:t> heat exchange</a:t>
            </a:r>
          </a:p>
          <a:p>
            <a:pPr marL="0" indent="0">
              <a:buNone/>
            </a:pPr>
            <a:endParaRPr lang="en-US" sz="1200" dirty="0"/>
          </a:p>
          <a:p>
            <a:pPr marL="214313" indent="-214313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Warm blood in arteries from animals core comes in close contact with veins returning from extremities</a:t>
            </a:r>
          </a:p>
          <a:p>
            <a:pPr marL="214313" indent="-214313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1600" dirty="0"/>
          </a:p>
          <a:p>
            <a:pPr marL="214313" indent="-214313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Blood in arteries remains slightly warmer than blood in veins resulting in heat transfer</a:t>
            </a:r>
          </a:p>
          <a:p>
            <a:pPr marL="214313" indent="-214313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1600" dirty="0"/>
          </a:p>
          <a:p>
            <a:pPr marL="214313" indent="-214313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Returning blood almost as warm as arterial blood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24000"/>
            <a:ext cx="5677814" cy="4381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600" y="5254480"/>
            <a:ext cx="3557153" cy="8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7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Negative Feedback Loops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371600"/>
            <a:ext cx="5289234" cy="48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72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12014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Trade-offs of Thermoregulatory Strategy</a:t>
            </a:r>
          </a:p>
        </p:txBody>
      </p:sp>
      <p:pic>
        <p:nvPicPr>
          <p:cNvPr id="11266" name="Picture 2" descr="http://crossroadsfitnessnyc.files.wordpress.com/2012/06/giant_bu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90" y="1369768"/>
            <a:ext cx="278546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7756" y="171139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=</a:t>
            </a:r>
          </a:p>
        </p:txBody>
      </p:sp>
      <p:pic>
        <p:nvPicPr>
          <p:cNvPr id="11268" name="Picture 4" descr="http://www.kentsport.org/graphics/ath_s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369769"/>
            <a:ext cx="2514600" cy="23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coolcosmos.ipac.caltech.edu/image_galleries/ir_zoo/images/lizard_co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59" y="3990438"/>
            <a:ext cx="34671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backwaterreptiles.com/images/chameleons/flapneck-chameleon-for-sa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3990438"/>
            <a:ext cx="29337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07756" y="4099101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62974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gapanalysis.usgs.gov/species/files/2012/03/Birds_Richness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1149"/>
            <a:ext cx="5562600" cy="41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Trade-offs of Thermoregulatory Strategy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86507"/>
            <a:ext cx="5462865" cy="40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2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Animal</a:t>
            </a:r>
            <a:r>
              <a:rPr lang="en-US" dirty="0"/>
              <a:t> </a:t>
            </a:r>
            <a:r>
              <a:rPr lang="en-US" sz="4400" dirty="0"/>
              <a:t>Diets</a:t>
            </a:r>
            <a:endParaRPr lang="en-US" dirty="0"/>
          </a:p>
        </p:txBody>
      </p:sp>
      <p:pic>
        <p:nvPicPr>
          <p:cNvPr id="36874" name="Picture 10" descr="41-00-AnimalsEatingColla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828801"/>
            <a:ext cx="5225843" cy="3506816"/>
          </a:xfrm>
        </p:spPr>
      </p:pic>
      <p:sp>
        <p:nvSpPr>
          <p:cNvPr id="36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295400"/>
            <a:ext cx="57150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All animals are heterotrophic:</a:t>
            </a:r>
          </a:p>
          <a:p>
            <a:pPr lvl="1"/>
            <a:r>
              <a:rPr lang="en-US" sz="2400" dirty="0"/>
              <a:t>Herbivores</a:t>
            </a:r>
          </a:p>
          <a:p>
            <a:pPr lvl="1"/>
            <a:r>
              <a:rPr lang="en-US" sz="2400" dirty="0"/>
              <a:t>Carnivores</a:t>
            </a:r>
          </a:p>
          <a:p>
            <a:pPr lvl="1"/>
            <a:r>
              <a:rPr lang="en-US" sz="2400" dirty="0"/>
              <a:t>Omnivores </a:t>
            </a:r>
          </a:p>
          <a:p>
            <a:pPr lvl="1"/>
            <a:r>
              <a:rPr lang="en-US" sz="2400" dirty="0"/>
              <a:t>Insectivores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dirty="0"/>
              <a:t>Three nutritional needs:</a:t>
            </a:r>
          </a:p>
          <a:p>
            <a:r>
              <a:rPr lang="en-US" sz="2400" dirty="0"/>
              <a:t>______________ for cellular processes</a:t>
            </a:r>
          </a:p>
          <a:p>
            <a:r>
              <a:rPr lang="en-US" sz="2400" dirty="0"/>
              <a:t>Organic building blocks for macromolecules</a:t>
            </a:r>
          </a:p>
          <a:p>
            <a:r>
              <a:rPr lang="en-US" sz="2400" dirty="0"/>
              <a:t>Acquisition of ________________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20574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5680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169026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Feeding Behavior</a:t>
            </a:r>
          </a:p>
        </p:txBody>
      </p:sp>
      <p:pic>
        <p:nvPicPr>
          <p:cNvPr id="37894" name="Picture 6" descr="41-06-SuspensionFeedi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0" y="3690317"/>
            <a:ext cx="3958542" cy="2622534"/>
          </a:xfrm>
        </p:spPr>
      </p:pic>
      <p:sp>
        <p:nvSpPr>
          <p:cNvPr id="378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0080" y="1292160"/>
            <a:ext cx="543687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Filter feeders</a:t>
            </a:r>
            <a:r>
              <a:rPr lang="en-US" sz="2800" dirty="0"/>
              <a:t>: obtain nutrients from particles _________ in the water</a:t>
            </a:r>
          </a:p>
          <a:p>
            <a:r>
              <a:rPr lang="en-US" sz="2800" dirty="0"/>
              <a:t>Baleen whales</a:t>
            </a:r>
          </a:p>
          <a:p>
            <a:r>
              <a:rPr lang="en-US" sz="2800" dirty="0"/>
              <a:t>Many aquatic invertebrates</a:t>
            </a:r>
          </a:p>
          <a:p>
            <a:endParaRPr lang="en-US" sz="2800" dirty="0"/>
          </a:p>
        </p:txBody>
      </p:sp>
      <p:pic>
        <p:nvPicPr>
          <p:cNvPr id="8194" name="Picture 2" descr="http://pandasthumb.org/archives/2010/08/08/Denelsbeck.Balanus_improvis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48" y="1292160"/>
            <a:ext cx="3281424" cy="25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59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Feeding Behavior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497967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Substrate feeders</a:t>
            </a:r>
            <a:r>
              <a:rPr lang="en-US" sz="2800" dirty="0"/>
              <a:t>: ________ _____ their food source and eat their way through it</a:t>
            </a:r>
          </a:p>
          <a:p>
            <a:r>
              <a:rPr lang="en-US" sz="2800" dirty="0"/>
              <a:t>Caterpillar</a:t>
            </a:r>
          </a:p>
          <a:p>
            <a:r>
              <a:rPr lang="en-US" sz="2800" dirty="0"/>
              <a:t>Earthworm</a:t>
            </a:r>
          </a:p>
        </p:txBody>
      </p:sp>
      <p:pic>
        <p:nvPicPr>
          <p:cNvPr id="67588" name="Picture 4" descr="41-07-SubstrateFee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30" y="3372298"/>
            <a:ext cx="4187190" cy="27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omafra.gov.on.ca/english/engineer/facts/10-009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18260"/>
            <a:ext cx="32575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00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Feeding Behavior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9" y="1219200"/>
            <a:ext cx="558680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Fluid Feeders</a:t>
            </a:r>
            <a:r>
              <a:rPr lang="en-US" sz="2800" dirty="0"/>
              <a:t>: obtain nutrients by consuming another organisms _____</a:t>
            </a:r>
          </a:p>
          <a:p>
            <a:r>
              <a:rPr lang="en-US" sz="2800" dirty="0"/>
              <a:t>Mosquitos</a:t>
            </a:r>
          </a:p>
          <a:p>
            <a:r>
              <a:rPr lang="en-US" sz="2800" dirty="0"/>
              <a:t>Hummingbirds</a:t>
            </a:r>
          </a:p>
        </p:txBody>
      </p:sp>
      <p:pic>
        <p:nvPicPr>
          <p:cNvPr id="68612" name="Picture 4" descr="41-08-Mosqu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0" y="3197089"/>
            <a:ext cx="4392930" cy="29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890" y="1339714"/>
            <a:ext cx="3660577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174" y="1509804"/>
            <a:ext cx="3943841" cy="4658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Animals Classified by:</a:t>
            </a:r>
          </a:p>
          <a:p>
            <a:r>
              <a:rPr lang="en-US" sz="2800" dirty="0"/>
              <a:t>Development</a:t>
            </a:r>
          </a:p>
          <a:p>
            <a:r>
              <a:rPr lang="en-US" sz="2800" dirty="0"/>
              <a:t>Symmetry</a:t>
            </a:r>
          </a:p>
          <a:p>
            <a:r>
              <a:rPr lang="en-US" sz="2800" dirty="0"/>
              <a:t>Organization level</a:t>
            </a:r>
          </a:p>
          <a:p>
            <a:r>
              <a:rPr lang="en-US" sz="2800" dirty="0"/>
              <a:t>Germ layers</a:t>
            </a:r>
          </a:p>
          <a:p>
            <a:r>
              <a:rPr lang="en-US" sz="2800" dirty="0"/>
              <a:t>Body cavities</a:t>
            </a:r>
          </a:p>
          <a:p>
            <a:r>
              <a:rPr lang="en-US" sz="2800" dirty="0"/>
              <a:t>Skeletal Systems</a:t>
            </a:r>
          </a:p>
          <a:p>
            <a:r>
              <a:rPr lang="en-US" sz="2800" dirty="0"/>
              <a:t>Segmentation</a:t>
            </a:r>
          </a:p>
          <a:p>
            <a:r>
              <a:rPr lang="en-US" sz="2800" dirty="0"/>
              <a:t>Molecular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842" y="214546"/>
            <a:ext cx="7931519" cy="6390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16" y="123492"/>
            <a:ext cx="4403558" cy="738683"/>
          </a:xfrm>
        </p:spPr>
        <p:txBody>
          <a:bodyPr>
            <a:noAutofit/>
          </a:bodyPr>
          <a:lstStyle/>
          <a:p>
            <a:r>
              <a:rPr lang="en-US" sz="3600" dirty="0"/>
              <a:t>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4253702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Feeding Behavior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4385310" cy="329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Bulk Feeders</a:t>
            </a:r>
            <a:r>
              <a:rPr lang="en-US" sz="2800" dirty="0"/>
              <a:t>: ingest fairly large pieces of food</a:t>
            </a:r>
          </a:p>
          <a:p>
            <a:r>
              <a:rPr lang="en-US" sz="2800" dirty="0"/>
              <a:t>Most vertebrates</a:t>
            </a:r>
          </a:p>
          <a:p>
            <a:endParaRPr lang="en-US" sz="2800" dirty="0"/>
          </a:p>
        </p:txBody>
      </p:sp>
      <p:pic>
        <p:nvPicPr>
          <p:cNvPr id="69636" name="Picture 4" descr="41-09-BulkFe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427572"/>
            <a:ext cx="442722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170" y="1472566"/>
            <a:ext cx="3614737" cy="28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8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Essential nutrients</a:t>
            </a:r>
            <a:r>
              <a:rPr lang="en-US" sz="2800" dirty="0"/>
              <a:t>: a substance that an animal ______________ from any other material and therefore must be obtained by the diet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800" dirty="0"/>
              <a:t>Essential macronutrients</a:t>
            </a:r>
          </a:p>
          <a:p>
            <a:pPr lvl="1"/>
            <a:r>
              <a:rPr lang="en-US" sz="2400" dirty="0"/>
              <a:t>Amino acids</a:t>
            </a:r>
          </a:p>
          <a:p>
            <a:pPr lvl="1"/>
            <a:r>
              <a:rPr lang="en-US" sz="2400" dirty="0"/>
              <a:t>Fatty acids</a:t>
            </a:r>
          </a:p>
          <a:p>
            <a:pPr lvl="1"/>
            <a:endParaRPr lang="en-US" sz="2400" dirty="0"/>
          </a:p>
          <a:p>
            <a:r>
              <a:rPr lang="en-US" sz="2800" dirty="0"/>
              <a:t>Essential micronutrients</a:t>
            </a:r>
          </a:p>
          <a:p>
            <a:pPr lvl="1"/>
            <a:r>
              <a:rPr lang="en-US" sz="2400" dirty="0"/>
              <a:t>Vitamins</a:t>
            </a:r>
          </a:p>
          <a:p>
            <a:pPr lvl="1"/>
            <a:r>
              <a:rPr lang="en-US" sz="2400" dirty="0"/>
              <a:t>Minerals</a:t>
            </a:r>
          </a:p>
          <a:p>
            <a:pPr marL="205740" lvl="1" indent="0">
              <a:buNone/>
            </a:pPr>
            <a:endParaRPr lang="en-US" sz="2400" dirty="0"/>
          </a:p>
        </p:txBody>
      </p:sp>
      <p:pic>
        <p:nvPicPr>
          <p:cNvPr id="5" name="Picture 2" descr="http://2.bp.blogspot.com/-pqtc1C50nRQ/TWfJZTJ9KMI/AAAAAAAABbI/aKI_mQ78yEQ/s1600/flintstones-pi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84" y="2821379"/>
            <a:ext cx="28956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88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</a:t>
            </a:r>
            <a:r>
              <a:rPr lang="en-US" sz="4400" b="1" dirty="0"/>
              <a:t> </a:t>
            </a:r>
            <a:r>
              <a:rPr lang="en-US" sz="44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9601200" cy="47891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/>
              <a:t>Lipids, carbohydrates and proteins provide energy!</a:t>
            </a:r>
          </a:p>
          <a:p>
            <a:pPr>
              <a:buNone/>
            </a:pPr>
            <a:endParaRPr lang="en-US" sz="1400" dirty="0"/>
          </a:p>
          <a:p>
            <a:r>
              <a:rPr lang="en-US" sz="2800" dirty="0"/>
              <a:t>1 Calorie (</a:t>
            </a:r>
            <a:r>
              <a:rPr lang="en-US" sz="2800" u="sng" dirty="0"/>
              <a:t>C</a:t>
            </a:r>
            <a:r>
              <a:rPr lang="en-US" sz="2800" dirty="0"/>
              <a:t>al) = 1kcal = 4.184 joules</a:t>
            </a:r>
          </a:p>
          <a:p>
            <a:pPr lvl="1"/>
            <a:r>
              <a:rPr lang="en-US" sz="2400" dirty="0"/>
              <a:t>Energy required to heat 1 kg of H</a:t>
            </a:r>
            <a:r>
              <a:rPr lang="en-US" sz="2400" baseline="-25000" dirty="0"/>
              <a:t>2</a:t>
            </a:r>
            <a:r>
              <a:rPr lang="en-US" sz="2400" dirty="0"/>
              <a:t>O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spcAft>
                <a:spcPts val="1350"/>
              </a:spcAft>
              <a:buNone/>
            </a:pPr>
            <a:r>
              <a:rPr lang="en-US" sz="2800" dirty="0"/>
              <a:t>Energy producing nutrients</a:t>
            </a:r>
          </a:p>
          <a:p>
            <a:pPr marL="349250" lvl="1" indent="-228600">
              <a:spcAft>
                <a:spcPts val="600"/>
              </a:spcAft>
            </a:pPr>
            <a:r>
              <a:rPr lang="en-US" sz="2800" dirty="0"/>
              <a:t>__ Cal/g protein</a:t>
            </a:r>
          </a:p>
          <a:p>
            <a:pPr marL="349250" lvl="1" indent="-228600">
              <a:spcAft>
                <a:spcPts val="600"/>
              </a:spcAft>
            </a:pPr>
            <a:r>
              <a:rPr lang="en-US" sz="2800" dirty="0"/>
              <a:t>__ Cal/g carbohydrate</a:t>
            </a:r>
          </a:p>
          <a:p>
            <a:pPr marL="349250" lvl="1" indent="-228600">
              <a:spcAft>
                <a:spcPts val="600"/>
              </a:spcAft>
            </a:pPr>
            <a:r>
              <a:rPr lang="en-US" sz="2800" dirty="0"/>
              <a:t>__ Cal/g fat</a:t>
            </a:r>
          </a:p>
        </p:txBody>
      </p:sp>
      <p:pic>
        <p:nvPicPr>
          <p:cNvPr id="10242" name="Picture 2" descr="http://www.diabetes-and-lifestyle.com/images/food_label_en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495114"/>
            <a:ext cx="2804582" cy="45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4101" y="3104091"/>
            <a:ext cx="2829780" cy="2980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419163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077" y="479323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533110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943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</a:t>
            </a:r>
            <a:r>
              <a:rPr lang="en-US" sz="4400" b="1" dirty="0"/>
              <a:t> </a:t>
            </a:r>
            <a:r>
              <a:rPr lang="en-US" sz="44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Undernourished</a:t>
            </a:r>
          </a:p>
          <a:p>
            <a:pPr lvl="1">
              <a:defRPr/>
            </a:pPr>
            <a:r>
              <a:rPr lang="en-US" sz="2400" dirty="0"/>
              <a:t>Not enough calories</a:t>
            </a:r>
          </a:p>
          <a:p>
            <a:pPr>
              <a:defRPr/>
            </a:pPr>
            <a:r>
              <a:rPr lang="en-US" sz="2800" dirty="0" err="1"/>
              <a:t>Overnourished</a:t>
            </a:r>
            <a:endParaRPr lang="en-US" sz="2800" dirty="0"/>
          </a:p>
          <a:p>
            <a:pPr lvl="1">
              <a:defRPr/>
            </a:pPr>
            <a:r>
              <a:rPr lang="en-US" sz="2400" dirty="0"/>
              <a:t>Too many calories</a:t>
            </a:r>
          </a:p>
          <a:p>
            <a:pPr>
              <a:defRPr/>
            </a:pPr>
            <a:r>
              <a:rPr lang="en-US" sz="2800" dirty="0"/>
              <a:t>____________</a:t>
            </a:r>
          </a:p>
          <a:p>
            <a:pPr lvl="1">
              <a:defRPr/>
            </a:pPr>
            <a:r>
              <a:rPr lang="en-US" sz="2400" dirty="0"/>
              <a:t>Missing one or more essential nutrients</a:t>
            </a:r>
          </a:p>
          <a:p>
            <a:endParaRPr lang="en-US" sz="2800" dirty="0"/>
          </a:p>
        </p:txBody>
      </p:sp>
      <p:pic>
        <p:nvPicPr>
          <p:cNvPr id="1026" name="Picture 2" descr="http://i.dailymail.co.uk/i/pix/2010/10/15/article-1320728-0B9F8225000005DC-23_470x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65" y="1388225"/>
            <a:ext cx="3720935" cy="459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1-02-ObeseM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3" y="4290289"/>
            <a:ext cx="3190875" cy="194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Amino Acids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246909"/>
            <a:ext cx="6009904" cy="125878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Make up proteins</a:t>
            </a:r>
          </a:p>
          <a:p>
            <a:pPr lvl="1"/>
            <a:r>
              <a:rPr lang="en-US" sz="2000" dirty="0"/>
              <a:t>20 in humans</a:t>
            </a:r>
          </a:p>
          <a:p>
            <a:r>
              <a:rPr lang="en-US" sz="2400" dirty="0"/>
              <a:t>Nine essential to humans</a:t>
            </a:r>
          </a:p>
          <a:p>
            <a:pPr lvl="1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454401" y="3100917"/>
            <a:ext cx="216746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921169"/>
              </p:ext>
            </p:extLst>
          </p:nvPr>
        </p:nvGraphicFramePr>
        <p:xfrm>
          <a:off x="6096000" y="1635637"/>
          <a:ext cx="567640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Essential Amino Acid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Non-essential Amino</a:t>
                      </a:r>
                      <a:r>
                        <a:rPr lang="en-US" sz="1600" baseline="0" dirty="0"/>
                        <a:t> Acids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Histidine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Alanine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Isoleucine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Arginine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Leucine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Asparagine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Lysine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Aspartic Acid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Methionine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Cysteine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Phenylalanine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Glutamic Acid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Theronine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Glutamine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Tryptophan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Glycine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Serine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Tyrosine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59" y="2665206"/>
            <a:ext cx="4839757" cy="36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2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Fatty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295400"/>
            <a:ext cx="8458201" cy="495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b="1" dirty="0"/>
              <a:t>Low-density lipoproteins </a:t>
            </a:r>
            <a:r>
              <a:rPr lang="en-US" sz="2400" dirty="0"/>
              <a:t>(LDLs): cholesterol that travels from liver to body and can clog arteries of the heart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“Bad cholesterol”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Saturated fats and trans fats</a:t>
            </a:r>
          </a:p>
          <a:p>
            <a:pPr>
              <a:lnSpc>
                <a:spcPct val="85000"/>
              </a:lnSpc>
            </a:pPr>
            <a:endParaRPr lang="en-US" sz="1800" b="1" dirty="0"/>
          </a:p>
          <a:p>
            <a:pPr>
              <a:lnSpc>
                <a:spcPct val="85000"/>
              </a:lnSpc>
            </a:pPr>
            <a:r>
              <a:rPr lang="en-US" sz="2400" b="1" dirty="0"/>
              <a:t>High-density Lipoproteins </a:t>
            </a:r>
            <a:r>
              <a:rPr lang="en-US" sz="2400" dirty="0"/>
              <a:t>(HDLs): cholesterol that travels from body to liver, clearing cholesterol from the system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“Good cholesterol”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Omega-3 fatty acids</a:t>
            </a:r>
          </a:p>
          <a:p>
            <a:pPr>
              <a:lnSpc>
                <a:spcPct val="85000"/>
              </a:lnSpc>
            </a:pPr>
            <a:endParaRPr lang="en-US" sz="2000" dirty="0"/>
          </a:p>
          <a:p>
            <a:pPr>
              <a:lnSpc>
                <a:spcPct val="85000"/>
              </a:lnSpc>
            </a:pPr>
            <a:r>
              <a:rPr lang="en-US" sz="2800" dirty="0"/>
              <a:t>Two fatty acids are </a:t>
            </a:r>
            <a:r>
              <a:rPr lang="en-US" sz="2800" u="sng" dirty="0"/>
              <a:t>essential</a:t>
            </a:r>
            <a:r>
              <a:rPr lang="en-US" sz="2800" dirty="0"/>
              <a:t> to humans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Alpha-linolenic acid (omega-3 fatty acid)</a:t>
            </a:r>
            <a:endParaRPr lang="en-US" sz="2000" dirty="0"/>
          </a:p>
          <a:p>
            <a:pPr lvl="1">
              <a:lnSpc>
                <a:spcPct val="85000"/>
              </a:lnSpc>
            </a:pPr>
            <a:r>
              <a:rPr lang="en-US" sz="2400" dirty="0"/>
              <a:t>Linoleic acid (omega-6 fatty acid)</a:t>
            </a:r>
            <a:endParaRPr lang="en-US" sz="2800" dirty="0"/>
          </a:p>
          <a:p>
            <a:pPr lvl="2">
              <a:lnSpc>
                <a:spcPct val="85000"/>
              </a:lnSpc>
            </a:pPr>
            <a:endParaRPr lang="en-US" dirty="0"/>
          </a:p>
          <a:p>
            <a:pPr lvl="2">
              <a:lnSpc>
                <a:spcPct val="85000"/>
              </a:lnSpc>
            </a:pPr>
            <a:endParaRPr lang="en-US" dirty="0"/>
          </a:p>
        </p:txBody>
      </p:sp>
      <p:pic>
        <p:nvPicPr>
          <p:cNvPr id="1026" name="Picture 2" descr="http://media.tumblr.com/tumblr_lkpikgQCsu1qdetv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3622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507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Vitamins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11582400" cy="493776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Vitamins</a:t>
            </a:r>
            <a:r>
              <a:rPr lang="en-US" sz="2800" dirty="0">
                <a:solidFill>
                  <a:schemeClr val="tx1"/>
                </a:solidFill>
              </a:rPr>
              <a:t>: Organic compounds that aid in chemical reactions within the body</a:t>
            </a:r>
          </a:p>
          <a:p>
            <a:pPr marL="558404" lvl="1" indent="-257175"/>
            <a:r>
              <a:rPr lang="en-US" sz="2800" dirty="0"/>
              <a:t>13 Essential Vitamins </a:t>
            </a:r>
          </a:p>
          <a:p>
            <a:pPr marL="764144" lvl="2" indent="-257175"/>
            <a:r>
              <a:rPr lang="en-US" sz="2400" b="1" dirty="0"/>
              <a:t>Fat soluble</a:t>
            </a:r>
            <a:r>
              <a:rPr lang="en-US" sz="1800" dirty="0"/>
              <a:t>:  </a:t>
            </a:r>
          </a:p>
          <a:p>
            <a:pPr marL="1371600" lvl="3"/>
            <a:r>
              <a:rPr lang="en-US" sz="2400" dirty="0"/>
              <a:t>A, D, E, K </a:t>
            </a:r>
            <a:endParaRPr lang="en-US" sz="2000" dirty="0"/>
          </a:p>
          <a:p>
            <a:pPr marL="764144" lvl="2" indent="-257175"/>
            <a:r>
              <a:rPr lang="en-US" sz="2400" b="1" dirty="0"/>
              <a:t>Water soluble</a:t>
            </a:r>
            <a:r>
              <a:rPr lang="en-US" sz="2400" dirty="0"/>
              <a:t>: co-enzymes</a:t>
            </a:r>
          </a:p>
          <a:p>
            <a:pPr lvl="4"/>
            <a:r>
              <a:rPr lang="en-US" sz="2400" dirty="0"/>
              <a:t>B vitamins (thiamin, riboflavin, niacin, vitamin B6, folate (folic acid), vitamin B12, biotin and pantothenic acid), vitamin C</a:t>
            </a:r>
          </a:p>
          <a:p>
            <a:pPr marL="445770" lvl="2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1" descr="31_09Figure-L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4343400"/>
            <a:ext cx="6110303" cy="196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837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Vitamins</a:t>
            </a:r>
          </a:p>
        </p:txBody>
      </p:sp>
      <p:pic>
        <p:nvPicPr>
          <p:cNvPr id="5" name="Picture 4" descr="41_T01Vitami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75" y="1255776"/>
            <a:ext cx="8546592" cy="56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49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Minerals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295400"/>
            <a:ext cx="10287000" cy="4953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b="1" dirty="0"/>
              <a:t>Minerals</a:t>
            </a:r>
            <a:r>
              <a:rPr lang="en-US" sz="2800" dirty="0"/>
              <a:t>: chemical _________ needed by the body to form bodily structure or facilitate chemical reactions</a:t>
            </a:r>
            <a:endParaRPr lang="en-US" sz="200" dirty="0"/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800" dirty="0"/>
              <a:t>Major Minerals (more than </a:t>
            </a:r>
            <a:r>
              <a:rPr lang="en-US" sz="2800" u="sng" dirty="0"/>
              <a:t>100</a:t>
            </a:r>
            <a:r>
              <a:rPr lang="en-US" sz="2800" dirty="0"/>
              <a:t>mg/day for normal body function)</a:t>
            </a:r>
          </a:p>
          <a:p>
            <a:pPr lvl="2" eaLnBrk="1" hangingPunct="1">
              <a:defRPr/>
            </a:pP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76400" y="3108552"/>
          <a:ext cx="9124655" cy="3139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105">
                  <a:extLst>
                    <a:ext uri="{9D8B030D-6E8A-4147-A177-3AD203B41FA5}">
                      <a16:colId xmlns:a16="http://schemas.microsoft.com/office/drawing/2014/main" val="1265200531"/>
                    </a:ext>
                  </a:extLst>
                </a:gridCol>
                <a:gridCol w="2623339">
                  <a:extLst>
                    <a:ext uri="{9D8B030D-6E8A-4147-A177-3AD203B41FA5}">
                      <a16:colId xmlns:a16="http://schemas.microsoft.com/office/drawing/2014/main" val="2041412614"/>
                    </a:ext>
                  </a:extLst>
                </a:gridCol>
                <a:gridCol w="4334211">
                  <a:extLst>
                    <a:ext uri="{9D8B030D-6E8A-4147-A177-3AD203B41FA5}">
                      <a16:colId xmlns:a16="http://schemas.microsoft.com/office/drawing/2014/main" val="729452726"/>
                    </a:ext>
                  </a:extLst>
                </a:gridCol>
              </a:tblGrid>
              <a:tr h="4065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230364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Calcium (Ca)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Dairy products, leafy green vegetables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Maintenance of bones, muscle contraction, nerve signaling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630258"/>
                  </a:ext>
                </a:extLst>
              </a:tr>
              <a:tr h="4065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Chloride (Cl)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Table salt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Water balance,</a:t>
                      </a:r>
                      <a:r>
                        <a:rPr lang="en-US" sz="1800" baseline="0" dirty="0"/>
                        <a:t> digestion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290714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Phosphorus (P)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Dairy products,</a:t>
                      </a:r>
                      <a:r>
                        <a:rPr lang="en-US" sz="1800" baseline="0" dirty="0"/>
                        <a:t> meat, whole grains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Component of bone, nucleic acids,</a:t>
                      </a:r>
                      <a:r>
                        <a:rPr lang="en-US" sz="1800" baseline="0" dirty="0"/>
                        <a:t> ATP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6937205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Potassium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Fruits and vegetables, dairy</a:t>
                      </a:r>
                      <a:r>
                        <a:rPr lang="en-US" sz="1800" baseline="0" dirty="0"/>
                        <a:t> products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Nerve signaling, fluid</a:t>
                      </a:r>
                      <a:r>
                        <a:rPr lang="en-US" sz="1800" baseline="0" dirty="0"/>
                        <a:t> balance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982889"/>
                  </a:ext>
                </a:extLst>
              </a:tr>
              <a:tr h="4065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Sodium (Na)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Table salt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Nerve signaling,</a:t>
                      </a:r>
                      <a:r>
                        <a:rPr lang="en-US" sz="1800" baseline="0" dirty="0"/>
                        <a:t> fluid balance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9150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69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Minerals</a:t>
            </a:r>
          </a:p>
        </p:txBody>
      </p:sp>
      <p:pic>
        <p:nvPicPr>
          <p:cNvPr id="4" name="Picture 3" descr="41_T02Mineral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98" y="1314203"/>
            <a:ext cx="9189680" cy="48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0313" y="958311"/>
            <a:ext cx="1648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45001" y="6124090"/>
            <a:ext cx="1648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45641"/>
            <a:ext cx="5029200" cy="990600"/>
          </a:xfrm>
        </p:spPr>
        <p:txBody>
          <a:bodyPr>
            <a:normAutofit/>
          </a:bodyPr>
          <a:lstStyle/>
          <a:p>
            <a:r>
              <a:rPr lang="en-US" sz="4000" dirty="0"/>
              <a:t>Early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76047"/>
            <a:ext cx="5437909" cy="521737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Division of zygote (cleavage)</a:t>
            </a:r>
          </a:p>
          <a:p>
            <a:pPr>
              <a:spcAft>
                <a:spcPts val="600"/>
              </a:spcAft>
            </a:pPr>
            <a:r>
              <a:rPr lang="en-US" dirty="0"/>
              <a:t>Formation of </a:t>
            </a:r>
            <a:r>
              <a:rPr lang="en-US" b="1" dirty="0"/>
              <a:t>blastula</a:t>
            </a:r>
            <a:r>
              <a:rPr lang="en-US" dirty="0"/>
              <a:t> = hollow ball of cells with </a:t>
            </a:r>
            <a:r>
              <a:rPr lang="en-US" b="1" dirty="0"/>
              <a:t>blastocoel</a:t>
            </a:r>
          </a:p>
          <a:p>
            <a:pPr>
              <a:spcAft>
                <a:spcPts val="600"/>
              </a:spcAft>
            </a:pPr>
            <a:r>
              <a:rPr lang="en-US" b="1" dirty="0"/>
              <a:t>Gastrulation: </a:t>
            </a:r>
            <a:r>
              <a:rPr lang="en-US" dirty="0"/>
              <a:t>invagination of blastula wall to form embryo with three tissue layers (</a:t>
            </a:r>
            <a:r>
              <a:rPr lang="en-US" b="1" u="sng" dirty="0"/>
              <a:t>__________</a:t>
            </a:r>
            <a:r>
              <a:rPr lang="en-US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Blastopore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Archenteron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Endoderm</a:t>
            </a:r>
            <a:r>
              <a:rPr lang="en-US" dirty="0"/>
              <a:t>: develops into digestive tract tissue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Ectoderm</a:t>
            </a:r>
            <a:r>
              <a:rPr lang="en-US" dirty="0"/>
              <a:t>: develops into nervous system and skin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47" y="433137"/>
            <a:ext cx="4998935" cy="606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47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7322" y="1368829"/>
            <a:ext cx="1144385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In deuterostomes the blastopore becomes the anus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True or False: All animals have true tissue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Ture or False: Open circulatory systems are more efficient than 			     closed circulatory systems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True or False: An essential nutrient is a substance that provides 			     animals with a lot of energy</a:t>
            </a:r>
          </a:p>
        </p:txBody>
      </p:sp>
    </p:spTree>
    <p:extLst>
      <p:ext uri="{BB962C8B-B14F-4D97-AF65-F5344CB8AC3E}">
        <p14:creationId xmlns:p14="http://schemas.microsoft.com/office/powerpoint/2010/main" val="1860227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nitrogenous wastes are the most toxic?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a. Ammonia</a:t>
            </a:r>
          </a:p>
          <a:p>
            <a:pPr marL="0" indent="0">
              <a:buNone/>
            </a:pPr>
            <a:r>
              <a:rPr lang="en-US" sz="3200" dirty="0"/>
              <a:t>			b. Urea</a:t>
            </a:r>
          </a:p>
          <a:p>
            <a:pPr marL="0" indent="0">
              <a:buNone/>
            </a:pPr>
            <a:r>
              <a:rPr lang="en-US" sz="3200" dirty="0"/>
              <a:t>			c. Uric acid</a:t>
            </a:r>
          </a:p>
          <a:p>
            <a:pPr marL="0" indent="0">
              <a:buNone/>
            </a:pPr>
            <a:r>
              <a:rPr lang="en-US" sz="3200" dirty="0"/>
              <a:t>			d. pee-pee </a:t>
            </a:r>
          </a:p>
        </p:txBody>
      </p:sp>
    </p:spTree>
    <p:extLst>
      <p:ext uri="{BB962C8B-B14F-4D97-AF65-F5344CB8AC3E}">
        <p14:creationId xmlns:p14="http://schemas.microsoft.com/office/powerpoint/2010/main" val="3978978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An animal whose body temperature is relatively constant and whose body temperature is controlled by the environment is known as a ______________.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a. Endothermic poikilotherm</a:t>
            </a:r>
          </a:p>
          <a:p>
            <a:pPr marL="0" indent="0">
              <a:buNone/>
            </a:pPr>
            <a:r>
              <a:rPr lang="en-US" sz="3200" dirty="0"/>
              <a:t>			b. Ectothermic homeotherm</a:t>
            </a:r>
          </a:p>
          <a:p>
            <a:pPr marL="0" indent="0">
              <a:buNone/>
            </a:pPr>
            <a:r>
              <a:rPr lang="en-US" sz="3200" dirty="0"/>
              <a:t>			c. Ectothermic poikilotherm</a:t>
            </a:r>
          </a:p>
          <a:p>
            <a:pPr marL="0" indent="0">
              <a:buNone/>
            </a:pPr>
            <a:r>
              <a:rPr lang="en-US" sz="3200" dirty="0"/>
              <a:t>			d. Endothermic homeotherm</a:t>
            </a:r>
          </a:p>
        </p:txBody>
      </p:sp>
    </p:spTree>
    <p:extLst>
      <p:ext uri="{BB962C8B-B14F-4D97-AF65-F5344CB8AC3E}">
        <p14:creationId xmlns:p14="http://schemas.microsoft.com/office/powerpoint/2010/main" val="1407159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Animals with a coelom lined with mesoderm on the outside and endoderm on the inside are known as _______________.</a:t>
            </a:r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sz="3200" dirty="0"/>
              <a:t>a. acoelomates</a:t>
            </a:r>
          </a:p>
          <a:p>
            <a:pPr marL="0" indent="0">
              <a:buNone/>
            </a:pPr>
            <a:r>
              <a:rPr lang="en-US" sz="3200" dirty="0"/>
              <a:t>			b. pseudocoelomates</a:t>
            </a:r>
          </a:p>
          <a:p>
            <a:pPr marL="0" indent="0">
              <a:buNone/>
            </a:pPr>
            <a:r>
              <a:rPr lang="en-US" sz="3200" dirty="0"/>
              <a:t>			c. coelomates</a:t>
            </a:r>
          </a:p>
          <a:p>
            <a:pPr marL="0" indent="0">
              <a:buNone/>
            </a:pPr>
            <a:r>
              <a:rPr lang="en-US" sz="3200" dirty="0"/>
              <a:t>			d. chordates</a:t>
            </a:r>
          </a:p>
        </p:txBody>
      </p:sp>
    </p:spTree>
    <p:extLst>
      <p:ext uri="{BB962C8B-B14F-4D97-AF65-F5344CB8AC3E}">
        <p14:creationId xmlns:p14="http://schemas.microsoft.com/office/powerpoint/2010/main" val="111717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400"/>
            <a:ext cx="11241505" cy="916379"/>
          </a:xfrm>
        </p:spPr>
        <p:txBody>
          <a:bodyPr>
            <a:noAutofit/>
          </a:bodyPr>
          <a:lstStyle/>
          <a:p>
            <a:r>
              <a:rPr lang="en-US" sz="4000" dirty="0"/>
              <a:t>Protostome and Deuterostome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69" y="1167064"/>
            <a:ext cx="6430159" cy="51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2508"/>
            <a:ext cx="11229474" cy="810491"/>
          </a:xfrm>
        </p:spPr>
        <p:txBody>
          <a:bodyPr>
            <a:noAutofit/>
          </a:bodyPr>
          <a:lstStyle/>
          <a:p>
            <a:r>
              <a:rPr lang="en-US" sz="4000" dirty="0"/>
              <a:t>Protostome and Deuterostome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518" y="1283022"/>
            <a:ext cx="4285283" cy="530893"/>
          </a:xfrm>
        </p:spPr>
        <p:txBody>
          <a:bodyPr/>
          <a:lstStyle/>
          <a:p>
            <a:pPr algn="ctr"/>
            <a:r>
              <a:rPr lang="en-US" sz="3200" u="sng" dirty="0"/>
              <a:t>Protostome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6712659" y="1292547"/>
            <a:ext cx="4062429" cy="521368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/>
              <a:t>Deuterostome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16549" y="1816770"/>
            <a:ext cx="4048033" cy="435543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Cleavage</a:t>
            </a:r>
          </a:p>
          <a:p>
            <a:r>
              <a:rPr lang="en-US" sz="2400" dirty="0"/>
              <a:t>Spiral</a:t>
            </a:r>
          </a:p>
          <a:p>
            <a:r>
              <a:rPr lang="en-US" sz="2400" dirty="0"/>
              <a:t>Determinate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Coelom Formation</a:t>
            </a:r>
          </a:p>
          <a:p>
            <a:r>
              <a:rPr lang="en-US" sz="2400" dirty="0"/>
              <a:t>Mass of mesoderm splits                 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Fate of Blastopore</a:t>
            </a:r>
          </a:p>
          <a:p>
            <a:r>
              <a:rPr lang="en-US" sz="2400" dirty="0"/>
              <a:t>Becomes _______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987440" y="1813915"/>
            <a:ext cx="4733505" cy="43582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Cleavage</a:t>
            </a:r>
          </a:p>
          <a:p>
            <a:r>
              <a:rPr lang="en-US" sz="2400" dirty="0"/>
              <a:t>Radial </a:t>
            </a:r>
          </a:p>
          <a:p>
            <a:r>
              <a:rPr lang="en-US" sz="2400" dirty="0"/>
              <a:t>Indeterminate</a:t>
            </a:r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Coelom Formation</a:t>
            </a:r>
          </a:p>
          <a:p>
            <a:r>
              <a:rPr lang="en-US" sz="2400" dirty="0"/>
              <a:t>Mesoderm buds from archenteron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Fate of Blastopore</a:t>
            </a:r>
          </a:p>
          <a:p>
            <a:r>
              <a:rPr lang="en-US" sz="2400" dirty="0"/>
              <a:t>Becomes ______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9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Late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4410"/>
            <a:ext cx="5684322" cy="4862550"/>
          </a:xfrm>
        </p:spPr>
        <p:txBody>
          <a:bodyPr/>
          <a:lstStyle/>
          <a:p>
            <a:r>
              <a:rPr lang="en-US" b="1" dirty="0"/>
              <a:t>Larva</a:t>
            </a:r>
            <a:r>
              <a:rPr lang="en-US" dirty="0"/>
              <a:t>: sexually immature life stage that is __________________ from adult form</a:t>
            </a:r>
          </a:p>
          <a:p>
            <a:pPr lvl="1"/>
            <a:r>
              <a:rPr lang="en-US" dirty="0"/>
              <a:t>Different food, habitat</a:t>
            </a:r>
          </a:p>
          <a:p>
            <a:endParaRPr lang="en-US" dirty="0"/>
          </a:p>
          <a:p>
            <a:r>
              <a:rPr lang="en-US" b="1" u="sng" dirty="0"/>
              <a:t>__________________</a:t>
            </a:r>
            <a:r>
              <a:rPr lang="en-US" dirty="0"/>
              <a:t>: developmental transformation from larval to adult 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678" y="1517873"/>
            <a:ext cx="5237389" cy="441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0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2135</Words>
  <Application>Microsoft Office PowerPoint</Application>
  <PresentationFormat>Widescreen</PresentationFormat>
  <Paragraphs>547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Arial Black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Photo Editor Photo</vt:lpstr>
      <vt:lpstr>Bitmap Image</vt:lpstr>
      <vt:lpstr>Animal Diversity and Physiology</vt:lpstr>
      <vt:lpstr>What is an Animal?</vt:lpstr>
      <vt:lpstr>Origin of Animals</vt:lpstr>
      <vt:lpstr>Origin of Animals</vt:lpstr>
      <vt:lpstr>Animal Phylogeny</vt:lpstr>
      <vt:lpstr>Early Development</vt:lpstr>
      <vt:lpstr>Protostome and Deuterostome Development</vt:lpstr>
      <vt:lpstr>Protostome and Deuterostome Development</vt:lpstr>
      <vt:lpstr>Late Development</vt:lpstr>
      <vt:lpstr>Symmetry</vt:lpstr>
      <vt:lpstr>Organization Level</vt:lpstr>
      <vt:lpstr>Germ Layers</vt:lpstr>
      <vt:lpstr>Body Cavities</vt:lpstr>
      <vt:lpstr>Skeletal Systems</vt:lpstr>
      <vt:lpstr>Segmentation</vt:lpstr>
      <vt:lpstr>Animal Phylogeny</vt:lpstr>
      <vt:lpstr>Which Phylogeny is Correct?</vt:lpstr>
      <vt:lpstr>Animal Classification: What we agree on</vt:lpstr>
      <vt:lpstr>Animal Classification: Under debate</vt:lpstr>
      <vt:lpstr>Exchange with the Environment</vt:lpstr>
      <vt:lpstr>Overview of Animal Organ Systems</vt:lpstr>
      <vt:lpstr>Nervous System</vt:lpstr>
      <vt:lpstr>Nervous Systems in Animals</vt:lpstr>
      <vt:lpstr>Immune System</vt:lpstr>
      <vt:lpstr>Excretory System</vt:lpstr>
      <vt:lpstr>Evolution of the Excretory System</vt:lpstr>
      <vt:lpstr>Respiratory System</vt:lpstr>
      <vt:lpstr>Circulatory System</vt:lpstr>
      <vt:lpstr>Circulatory System</vt:lpstr>
      <vt:lpstr>Open and Closed Circulatory Systems</vt:lpstr>
      <vt:lpstr>Digestive System</vt:lpstr>
      <vt:lpstr>Homeostasis</vt:lpstr>
      <vt:lpstr>Thermoregulation</vt:lpstr>
      <vt:lpstr>Variation in Thermoregulatory Strategies</vt:lpstr>
      <vt:lpstr>Heat Exchange with Environment</vt:lpstr>
      <vt:lpstr>Adaptations for Thermoregulation</vt:lpstr>
      <vt:lpstr>Adaptations for Thermoregulation</vt:lpstr>
      <vt:lpstr>Adaptations for Thermoregulation</vt:lpstr>
      <vt:lpstr>Energy Conservation</vt:lpstr>
      <vt:lpstr>Adaptations for Thermoregulation</vt:lpstr>
      <vt:lpstr>Adaptations for Thermoregulation</vt:lpstr>
      <vt:lpstr>Adaptations for Thermoregulation</vt:lpstr>
      <vt:lpstr>Negative Feedback Loops</vt:lpstr>
      <vt:lpstr>Trade-offs of Thermoregulatory Strategy</vt:lpstr>
      <vt:lpstr>Trade-offs of Thermoregulatory Strategy</vt:lpstr>
      <vt:lpstr>Animal Diets</vt:lpstr>
      <vt:lpstr>Feeding Behavior</vt:lpstr>
      <vt:lpstr>Feeding Behavior</vt:lpstr>
      <vt:lpstr>Feeding Behavior</vt:lpstr>
      <vt:lpstr>Feeding Behavior</vt:lpstr>
      <vt:lpstr>Nutritional Requirements</vt:lpstr>
      <vt:lpstr>Nutritional Requirements</vt:lpstr>
      <vt:lpstr>Nutritional Requirements</vt:lpstr>
      <vt:lpstr>Essential Amino Acids</vt:lpstr>
      <vt:lpstr>Essential Fatty Acids</vt:lpstr>
      <vt:lpstr>Essential Vitamins</vt:lpstr>
      <vt:lpstr>Essential Vitamins</vt:lpstr>
      <vt:lpstr>Essential Minerals</vt:lpstr>
      <vt:lpstr>Essential Minerals</vt:lpstr>
      <vt:lpstr>Check Your Understanding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Animal Diversity</dc:title>
  <dc:creator>Tyler Flisik</dc:creator>
  <cp:lastModifiedBy>Tyler Flisik</cp:lastModifiedBy>
  <cp:revision>99</cp:revision>
  <dcterms:created xsi:type="dcterms:W3CDTF">2015-07-21T15:41:55Z</dcterms:created>
  <dcterms:modified xsi:type="dcterms:W3CDTF">2017-04-12T04:48:47Z</dcterms:modified>
</cp:coreProperties>
</file>