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9" r:id="rId3"/>
    <p:sldId id="262" r:id="rId4"/>
    <p:sldId id="261" r:id="rId5"/>
    <p:sldId id="265" r:id="rId6"/>
    <p:sldId id="266" r:id="rId7"/>
    <p:sldId id="263" r:id="rId8"/>
    <p:sldId id="264" r:id="rId9"/>
    <p:sldId id="268" r:id="rId10"/>
    <p:sldId id="267" r:id="rId11"/>
    <p:sldId id="269" r:id="rId12"/>
    <p:sldId id="270" r:id="rId13"/>
    <p:sldId id="272" r:id="rId14"/>
    <p:sldId id="273" r:id="rId15"/>
    <p:sldId id="275" r:id="rId16"/>
    <p:sldId id="271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81" autoAdjust="0"/>
    <p:restoredTop sz="89489" autoAdjust="0"/>
  </p:normalViewPr>
  <p:slideViewPr>
    <p:cSldViewPr snapToGrid="0">
      <p:cViewPr varScale="1">
        <p:scale>
          <a:sx n="76" d="100"/>
          <a:sy n="76" d="100"/>
        </p:scale>
        <p:origin x="68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77AE4-FD36-49D0-A8FA-2051B34C45F2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56957-7F2B-4403-866B-134EDA8CB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7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75293-FEDE-45C9-8E0F-6EFE833BDC8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0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Arbuscular mycorrhizae are found in 85% of all plant species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56957-7F2B-4403-866B-134EDA8CB97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05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Epi</a:t>
            </a:r>
            <a:r>
              <a:rPr lang="en-US" baseline="0" dirty="0" smtClean="0"/>
              <a:t> = upon,  </a:t>
            </a:r>
            <a:r>
              <a:rPr lang="en-US" baseline="0" dirty="0" err="1" smtClean="0"/>
              <a:t>phyton</a:t>
            </a:r>
            <a:r>
              <a:rPr lang="en-US" baseline="0" dirty="0" smtClean="0"/>
              <a:t> = plant Greek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56957-7F2B-4403-866B-134EDA8CB97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26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56957-7F2B-4403-866B-134EDA8CB97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54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Variation in soils result in different morphologies or growth forms of a single species of plant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Loams have high surface area for adhesion of minerals and water, but spaces that allow for gas exchange with roots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75293-FEDE-45C9-8E0F-6EFE833BDC8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342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56957-7F2B-4403-866B-134EDA8CB9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78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56957-7F2B-4403-866B-134EDA8CB9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60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Cofactors: non-protein</a:t>
            </a:r>
            <a:r>
              <a:rPr lang="en-US" baseline="0" dirty="0" smtClean="0"/>
              <a:t> helpers in enzymatic reactions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56957-7F2B-4403-866B-134EDA8CB9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28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Atmosphere = 79% nitrogen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Triple bond of N2 makes it</a:t>
            </a:r>
            <a:r>
              <a:rPr lang="en-US" baseline="0" dirty="0" smtClean="0"/>
              <a:t> unusable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Nitrogen fixation: conversion of N2 to useable NH3 by nitrogen fixing bacteria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56957-7F2B-4403-866B-134EDA8CB9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Ammonification</a:t>
            </a:r>
            <a:r>
              <a:rPr lang="en-US" baseline="0" dirty="0" smtClean="0"/>
              <a:t> = converting organic nitrogen back to NH4+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56957-7F2B-4403-866B-134EDA8CB9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85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Roots emit chemical that attract bacteria that stimulates root hair growth and formation of an infection thread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Bacteria penetrates the root cortex through infection thread and enter</a:t>
            </a:r>
            <a:r>
              <a:rPr lang="en-US" baseline="0" dirty="0" smtClean="0"/>
              <a:t> vesicles which become bacteriods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Growth continues and includes pericycle which forms a nodule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Growth continues to include vascular tissue which transfer nitrogenous compounds and nutrients between the plant and nodule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mature nodule develops </a:t>
            </a:r>
            <a:r>
              <a:rPr lang="en-US" dirty="0" err="1" smtClean="0"/>
              <a:t>slerenchyma</a:t>
            </a:r>
            <a:r>
              <a:rPr lang="en-US" baseline="0" dirty="0" smtClean="0"/>
              <a:t> cells which aid in creating an </a:t>
            </a:r>
            <a:r>
              <a:rPr lang="en-US" baseline="0" dirty="0" err="1" smtClean="0"/>
              <a:t>anerobic</a:t>
            </a:r>
            <a:r>
              <a:rPr lang="en-US" baseline="0" dirty="0" smtClean="0"/>
              <a:t> environment for the </a:t>
            </a:r>
            <a:r>
              <a:rPr lang="en-US" baseline="0" dirty="0" err="1" smtClean="0"/>
              <a:t>bacteriod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56957-7F2B-4403-866B-134EDA8CB9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24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Mycorrhizae</a:t>
            </a:r>
            <a:r>
              <a:rPr lang="en-US" baseline="0" dirty="0" smtClean="0"/>
              <a:t> in root cortex increases surface area for nutrient exchange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About 10% of plant species form relationships with </a:t>
            </a:r>
            <a:r>
              <a:rPr lang="en-US" baseline="0" dirty="0" err="1" smtClean="0"/>
              <a:t>ectomycorrhizae</a:t>
            </a:r>
            <a:r>
              <a:rPr lang="en-US" baseline="0" dirty="0" smtClean="0"/>
              <a:t> (pines, oaks, birch and eucalyptus)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56957-7F2B-4403-866B-134EDA8CB97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26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9/29/2015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887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9/29/2015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540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9/29/2015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776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810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6051" y="1766888"/>
            <a:ext cx="5077883" cy="4113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7134" y="1766888"/>
            <a:ext cx="5077884" cy="4113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E3B3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E3B3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39943-85C3-4C89-861B-7E966B7E6F4A}" type="slidenum">
              <a:rPr lang="en-US">
                <a:solidFill>
                  <a:srgbClr val="4E3B3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E3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24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810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6051" y="1766888"/>
            <a:ext cx="5077883" cy="4113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7134" y="1766888"/>
            <a:ext cx="5077884" cy="4113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E3B3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E3B3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45614-882F-4EA3-A3D6-9EBC999EE2F6}" type="slidenum">
              <a:rPr lang="en-US">
                <a:solidFill>
                  <a:srgbClr val="4E3B3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E3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4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B4DCFA"/>
                </a:solidFill>
              </a:rPr>
              <a:pPr/>
              <a:t>9/29/2015</a:t>
            </a:fld>
            <a:endParaRPr lang="en-US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3F59CEA0-A23A-41CA-B0C4-ED28FDFF00D0}" type="slidenum">
              <a:rPr lang="en-US" smtClean="0">
                <a:solidFill>
                  <a:srgbClr val="B4DCFA"/>
                </a:solidFill>
              </a:rPr>
              <a:pPr/>
              <a:t>‹#›</a:t>
            </a:fld>
            <a:endParaRPr lang="en-US">
              <a:solidFill>
                <a:srgbClr val="B4DCFA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411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9/29/2015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25283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9/29/2015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47840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2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9/29/2015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55423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9/29/2015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089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9/29/2015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79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3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9/29/2015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2766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B4DCFA"/>
                </a:solidFill>
              </a:rPr>
              <a:pPr/>
              <a:t>9/29/2015</a:t>
            </a:fld>
            <a:endParaRPr lang="en-US">
              <a:solidFill>
                <a:srgbClr val="B4DC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4DC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B4DCFA"/>
                </a:solidFill>
              </a:rPr>
              <a:pPr/>
              <a:t>‹#›</a:t>
            </a:fld>
            <a:endParaRPr lang="en-US">
              <a:solidFill>
                <a:srgbClr val="B4DCFA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099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9/29/2015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039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48295" y="3872948"/>
            <a:ext cx="9298609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Soil and Plant Nutrition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90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Nitrogen Fixation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0937" y="1219200"/>
            <a:ext cx="4441697" cy="493776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Nitrogen is </a:t>
            </a:r>
            <a:r>
              <a:rPr lang="en-US" sz="2400" dirty="0" smtClean="0"/>
              <a:t>_________</a:t>
            </a:r>
            <a:r>
              <a:rPr lang="en-US" sz="2400" u="sng" dirty="0" smtClean="0"/>
              <a:t> </a:t>
            </a:r>
            <a:r>
              <a:rPr lang="en-US" sz="2400" dirty="0" smtClean="0"/>
              <a:t>essential </a:t>
            </a:r>
            <a:r>
              <a:rPr lang="en-US" sz="2400" dirty="0" smtClean="0"/>
              <a:t>nutrient in plants</a:t>
            </a:r>
          </a:p>
          <a:p>
            <a:endParaRPr lang="en-US" sz="2400" dirty="0"/>
          </a:p>
          <a:p>
            <a:r>
              <a:rPr lang="en-US" sz="2400" dirty="0" smtClean="0"/>
              <a:t>_______ </a:t>
            </a:r>
            <a:r>
              <a:rPr lang="en-US" sz="2400" dirty="0" smtClean="0"/>
              <a:t>nitrogen (NH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+</a:t>
            </a:r>
            <a:r>
              <a:rPr lang="en-US" sz="2400" dirty="0"/>
              <a:t> </a:t>
            </a:r>
            <a:r>
              <a:rPr lang="en-US" sz="2400" dirty="0" smtClean="0"/>
              <a:t>and  NO</a:t>
            </a:r>
            <a:r>
              <a:rPr lang="en-US" sz="2400" baseline="-25000" dirty="0" smtClean="0"/>
              <a:t>3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) is not naturally available</a:t>
            </a:r>
          </a:p>
          <a:p>
            <a:pPr lvl="1"/>
            <a:r>
              <a:rPr lang="en-US" sz="2000" dirty="0" smtClean="0"/>
              <a:t>N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must be “fixed” by bacteria 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Ammonification</a:t>
            </a:r>
            <a:r>
              <a:rPr lang="en-US" sz="2400" dirty="0" smtClean="0"/>
              <a:t>: converting organic nitrogen back to </a:t>
            </a:r>
            <a:r>
              <a:rPr lang="en-US" sz="2400" dirty="0"/>
              <a:t>NH</a:t>
            </a:r>
            <a:r>
              <a:rPr lang="en-US" sz="2400" baseline="-25000" dirty="0"/>
              <a:t>4</a:t>
            </a:r>
            <a:r>
              <a:rPr lang="en-US" sz="2400" baseline="30000" dirty="0"/>
              <a:t>+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Nitrification</a:t>
            </a:r>
            <a:r>
              <a:rPr lang="en-US" sz="2400" dirty="0" smtClean="0"/>
              <a:t>: oxidation of ammonia (NH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 then nitrate (NO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) to form nitrate ion (NO</a:t>
            </a:r>
            <a:r>
              <a:rPr lang="en-US" sz="2400" baseline="-25000" dirty="0" smtClean="0"/>
              <a:t>3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)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634" y="1219201"/>
            <a:ext cx="7064111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1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Roles of Soil Bacteria in Nitrogen Cycling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456" y="1741835"/>
            <a:ext cx="10870944" cy="418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5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937" y="152400"/>
            <a:ext cx="11448789" cy="990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Mutualism between </a:t>
            </a:r>
            <a:r>
              <a:rPr lang="en-US" sz="4000" i="1" dirty="0" smtClean="0"/>
              <a:t>Rhizobium</a:t>
            </a:r>
            <a:r>
              <a:rPr lang="en-US" sz="4000" dirty="0" smtClean="0"/>
              <a:t> and Legumes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4100186" cy="4937760"/>
          </a:xfrm>
        </p:spPr>
        <p:txBody>
          <a:bodyPr/>
          <a:lstStyle/>
          <a:p>
            <a:r>
              <a:rPr lang="en-US" dirty="0" smtClean="0"/>
              <a:t>Roots develop nodules containing </a:t>
            </a:r>
            <a:r>
              <a:rPr lang="en-US" i="1" dirty="0" smtClean="0"/>
              <a:t>Rhizobium</a:t>
            </a:r>
            <a:r>
              <a:rPr lang="en-US" dirty="0" smtClean="0"/>
              <a:t> bacteria (bacteriods)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761" y="1343167"/>
            <a:ext cx="6688639" cy="48137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233" y="2697832"/>
            <a:ext cx="3090014" cy="345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7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Mycorrhizae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1202444" cy="1198323"/>
          </a:xfrm>
        </p:spPr>
        <p:txBody>
          <a:bodyPr>
            <a:normAutofit/>
          </a:bodyPr>
          <a:lstStyle/>
          <a:p>
            <a:r>
              <a:rPr lang="en-US" b="1" dirty="0" smtClean="0"/>
              <a:t>________________</a:t>
            </a:r>
            <a:r>
              <a:rPr lang="en-US" dirty="0" smtClean="0"/>
              <a:t>: </a:t>
            </a:r>
            <a:r>
              <a:rPr lang="en-US" dirty="0" smtClean="0"/>
              <a:t>sheath of fungal mycelia (mass of hyphae) cover the surface of the root and also extend into the extracellular spaces of the root cortex.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068" y="2654711"/>
            <a:ext cx="8491864" cy="357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7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Mycorrhizae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0893" y="1231726"/>
            <a:ext cx="11678433" cy="1198323"/>
          </a:xfrm>
        </p:spPr>
        <p:txBody>
          <a:bodyPr>
            <a:normAutofit/>
          </a:bodyPr>
          <a:lstStyle/>
          <a:p>
            <a:r>
              <a:rPr lang="en-US" b="1" dirty="0" smtClean="0"/>
              <a:t>Arbuscular mycorrhizae</a:t>
            </a:r>
            <a:r>
              <a:rPr lang="en-US" dirty="0" smtClean="0"/>
              <a:t>: small, branching structures called </a:t>
            </a:r>
            <a:r>
              <a:rPr lang="en-US" dirty="0" smtClean="0"/>
              <a:t>______ </a:t>
            </a:r>
            <a:r>
              <a:rPr lang="en-US" dirty="0" smtClean="0"/>
              <a:t>(little trees) develop inside the cell walls of cortical cells where nutrient exchange occurs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634" y="2694532"/>
            <a:ext cx="8830952" cy="355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Unique Adaptations in Plants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599" y="1219200"/>
            <a:ext cx="4200395" cy="4956132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_________</a:t>
            </a:r>
            <a:r>
              <a:rPr lang="en-US" dirty="0" smtClean="0"/>
              <a:t>: </a:t>
            </a:r>
            <a:r>
              <a:rPr lang="en-US" dirty="0" smtClean="0"/>
              <a:t>plants that grow on other plants</a:t>
            </a:r>
            <a:r>
              <a:rPr lang="en-US" b="1" dirty="0" smtClean="0"/>
              <a:t> </a:t>
            </a:r>
          </a:p>
          <a:p>
            <a:r>
              <a:rPr lang="en-US" dirty="0" smtClean="0"/>
              <a:t>Not parasitic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6057" y="1367058"/>
            <a:ext cx="3197920" cy="4808274"/>
          </a:xfrm>
          <a:prstGeom prst="rect">
            <a:avLst/>
          </a:prstGeom>
        </p:spPr>
      </p:pic>
      <p:pic>
        <p:nvPicPr>
          <p:cNvPr id="1026" name="Picture 2" descr="http://www.oboylephoto.com/costa_rica/cr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598" y="2244703"/>
            <a:ext cx="428625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ravellogs.us/Plants/Epiphytes/orchid_539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087" y="3156987"/>
            <a:ext cx="2687833" cy="309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580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Unique Adaptations in Plants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4488493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Parasitic plants</a:t>
            </a:r>
            <a:r>
              <a:rPr lang="en-US" sz="2400" dirty="0" smtClean="0"/>
              <a:t>: plants that absorb water, nutrients and/or photosynthetic products from their plant hosts</a:t>
            </a:r>
          </a:p>
          <a:p>
            <a:r>
              <a:rPr lang="en-US" sz="2400" dirty="0" err="1" smtClean="0"/>
              <a:t>Haustoria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2052" name="Picture 4" descr="https://upload.wikimedia.org/wikipedia/commons/3/33/Cuscuta_europaea_bgi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736" y="3792853"/>
            <a:ext cx="3814357" cy="236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blog.legardemots.fr/public/raffles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227" y="1219200"/>
            <a:ext cx="3654400" cy="297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tevenkharper.com/images/SargCypressMistletoeCloseR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178" y="3369501"/>
            <a:ext cx="3812301" cy="286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0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Unique Adaptations in Plants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4651332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Carnivorous plants</a:t>
            </a:r>
            <a:r>
              <a:rPr lang="en-US" sz="2400" dirty="0" smtClean="0"/>
              <a:t>: photosynthetic plants that supplement </a:t>
            </a:r>
            <a:r>
              <a:rPr lang="en-US" sz="2400" dirty="0" smtClean="0"/>
              <a:t>_______________ </a:t>
            </a:r>
            <a:r>
              <a:rPr lang="en-US" sz="2400" dirty="0" smtClean="0"/>
              <a:t>by consuming small insects or other animals</a:t>
            </a:r>
          </a:p>
          <a:p>
            <a:r>
              <a:rPr lang="en-US" sz="2400" dirty="0" smtClean="0"/>
              <a:t>Nitrogen poor soils</a:t>
            </a:r>
            <a:endParaRPr lang="en-US" sz="2400" dirty="0"/>
          </a:p>
        </p:txBody>
      </p:sp>
      <p:pic>
        <p:nvPicPr>
          <p:cNvPr id="3074" name="Picture 2" descr="http://upload.wikimedia.org/wikipedia/en/e/eb/LSoH_West_End_Audrey_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304" y="3875824"/>
            <a:ext cx="3331923" cy="235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tatic1.squarespace.com/static/539d98f4e4b00bc8faf4d8bd/t/53dc1956e4b0dea208c309f2/1406926693503/_green_pitcher_plant__by_foozma73-d368uu1.jpg?format=750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083" y="1456228"/>
            <a:ext cx="2643315" cy="449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venusflytrap.info/wp-content/uploads/2014/10/dionaea-trap-struc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595" y="1840800"/>
            <a:ext cx="3319675" cy="357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83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Respect the Soil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Soils anchor plant and provide water and dissolved minerals </a:t>
            </a:r>
          </a:p>
          <a:p>
            <a:endParaRPr lang="en-US" dirty="0" smtClean="0"/>
          </a:p>
          <a:p>
            <a:r>
              <a:rPr lang="en-US" dirty="0" smtClean="0"/>
              <a:t>______________________ </a:t>
            </a:r>
            <a:r>
              <a:rPr lang="en-US" dirty="0" smtClean="0"/>
              <a:t>that may have taken centuries to develop</a:t>
            </a:r>
          </a:p>
          <a:p>
            <a:pPr lvl="1"/>
            <a:r>
              <a:rPr lang="en-US" dirty="0" smtClean="0"/>
              <a:t>One teaspoon of soil can contain ~5 billion bacteria</a:t>
            </a:r>
          </a:p>
          <a:p>
            <a:endParaRPr lang="en-US" dirty="0"/>
          </a:p>
          <a:p>
            <a:r>
              <a:rPr lang="en-US" dirty="0" smtClean="0"/>
              <a:t>Soil texture depends on the </a:t>
            </a:r>
            <a:r>
              <a:rPr lang="en-US" dirty="0" smtClean="0"/>
              <a:t>____ </a:t>
            </a:r>
            <a:r>
              <a:rPr lang="en-US" dirty="0" smtClean="0"/>
              <a:t>of the particles in the soil, which are the result of erosion of rock</a:t>
            </a:r>
          </a:p>
          <a:p>
            <a:pPr lvl="1"/>
            <a:r>
              <a:rPr lang="en-US" dirty="0" smtClean="0"/>
              <a:t>Water, and acids in soil and roots facilitate break down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Topsoil</a:t>
            </a:r>
            <a:r>
              <a:rPr lang="en-US" dirty="0" smtClean="0"/>
              <a:t>: mixture of mineral particles and </a:t>
            </a:r>
            <a:r>
              <a:rPr lang="en-US" b="1" dirty="0" smtClean="0"/>
              <a:t>________</a:t>
            </a:r>
            <a:r>
              <a:rPr lang="en-US" dirty="0" smtClean="0"/>
              <a:t> </a:t>
            </a:r>
            <a:r>
              <a:rPr lang="en-US" dirty="0" smtClean="0"/>
              <a:t>(organic material)</a:t>
            </a:r>
          </a:p>
          <a:p>
            <a:r>
              <a:rPr lang="en-US" dirty="0" smtClean="0"/>
              <a:t>Loams = equal parts clay, silt and sand = most fertile soil</a:t>
            </a:r>
          </a:p>
          <a:p>
            <a:pPr marL="27432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5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Soil Composition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Inorganic Compounds</a:t>
            </a:r>
          </a:p>
          <a:p>
            <a:r>
              <a:rPr lang="en-US" dirty="0" smtClean="0"/>
              <a:t>Cations:</a:t>
            </a:r>
            <a:r>
              <a:rPr lang="en-US" dirty="0"/>
              <a:t> </a:t>
            </a:r>
            <a:r>
              <a:rPr lang="en-US" dirty="0" smtClean="0"/>
              <a:t>_______ </a:t>
            </a:r>
            <a:r>
              <a:rPr lang="en-US" dirty="0" smtClean="0"/>
              <a:t>charged ions (K</a:t>
            </a:r>
            <a:r>
              <a:rPr lang="en-US" baseline="30000" dirty="0" smtClean="0"/>
              <a:t>+</a:t>
            </a:r>
            <a:r>
              <a:rPr lang="en-US" dirty="0" smtClean="0"/>
              <a:t>, Ca</a:t>
            </a:r>
            <a:r>
              <a:rPr lang="en-US" baseline="30000" dirty="0" smtClean="0"/>
              <a:t>2+</a:t>
            </a:r>
            <a:r>
              <a:rPr lang="en-US" dirty="0" smtClean="0"/>
              <a:t>, Mg</a:t>
            </a:r>
            <a:r>
              <a:rPr lang="en-US" baseline="30000" dirty="0" smtClean="0"/>
              <a:t>2+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/>
              <a:t>Require cation exchange </a:t>
            </a:r>
          </a:p>
          <a:p>
            <a:pPr lvl="1"/>
            <a:endParaRPr lang="en-US" b="1" dirty="0" smtClean="0"/>
          </a:p>
          <a:p>
            <a:r>
              <a:rPr lang="en-US" dirty="0" smtClean="0"/>
              <a:t>Anions: negatively charged ions (NO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 smtClean="0"/>
              <a:t>, H</a:t>
            </a:r>
            <a:r>
              <a:rPr lang="en-US" baseline="-25000" dirty="0" smtClean="0"/>
              <a:t>2</a:t>
            </a:r>
            <a:r>
              <a:rPr lang="en-US" dirty="0" smtClean="0"/>
              <a:t>PO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-</a:t>
            </a:r>
            <a:r>
              <a:rPr lang="en-US" dirty="0" smtClean="0"/>
              <a:t>, SO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2-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Do not bind to soil negatively charged soil particles</a:t>
            </a:r>
          </a:p>
          <a:p>
            <a:pPr lvl="2"/>
            <a:r>
              <a:rPr lang="en-US" dirty="0" smtClean="0"/>
              <a:t>Leaching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Organic Compounds</a:t>
            </a:r>
          </a:p>
          <a:p>
            <a:r>
              <a:rPr lang="en-US" b="1" dirty="0" smtClean="0"/>
              <a:t>Humus</a:t>
            </a:r>
            <a:r>
              <a:rPr lang="en-US" dirty="0" smtClean="0"/>
              <a:t>: organic material produced by the decomposition of leaf litter, dead organisms, feces, bacteria and fungi</a:t>
            </a:r>
          </a:p>
        </p:txBody>
      </p:sp>
    </p:spTree>
    <p:extLst>
      <p:ext uri="{BB962C8B-B14F-4D97-AF65-F5344CB8AC3E}">
        <p14:creationId xmlns:p14="http://schemas.microsoft.com/office/powerpoint/2010/main" val="1300024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Cation Exchange in the Soil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81" y="1326541"/>
            <a:ext cx="3440762" cy="264855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889250" y="2533345"/>
            <a:ext cx="259912" cy="2349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214" y="1554480"/>
            <a:ext cx="7090786" cy="4612016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>
            <a:off x="3149162" y="2683478"/>
            <a:ext cx="3586918" cy="45152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163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Soil Conservation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854700" cy="49377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Irrigation</a:t>
            </a:r>
          </a:p>
          <a:p>
            <a:pPr lvl="1"/>
            <a:r>
              <a:rPr lang="en-US" sz="2200" dirty="0" smtClean="0"/>
              <a:t>Land subsidence</a:t>
            </a:r>
          </a:p>
          <a:p>
            <a:pPr lvl="1"/>
            <a:r>
              <a:rPr lang="en-US" sz="2200" dirty="0" smtClean="0"/>
              <a:t>Soil salinization</a:t>
            </a:r>
          </a:p>
          <a:p>
            <a:pPr lvl="1"/>
            <a:r>
              <a:rPr lang="en-US" sz="2200" dirty="0" smtClean="0"/>
              <a:t>Drip </a:t>
            </a:r>
            <a:r>
              <a:rPr lang="en-US" sz="2200" dirty="0" smtClean="0"/>
              <a:t>irrigation</a:t>
            </a:r>
            <a:endParaRPr lang="en-US" sz="22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800" b="1" dirty="0" smtClean="0"/>
              <a:t>Fertilization</a:t>
            </a:r>
          </a:p>
          <a:p>
            <a:pPr lvl="1"/>
            <a:r>
              <a:rPr lang="en-US" sz="2200" dirty="0" smtClean="0"/>
              <a:t>Off-set nutrient depletion</a:t>
            </a:r>
          </a:p>
          <a:p>
            <a:pPr lvl="1"/>
            <a:r>
              <a:rPr lang="en-US" sz="2200" dirty="0" smtClean="0"/>
              <a:t>Nitrogen (N), Phosphorus (P), and Potassium (K)</a:t>
            </a:r>
          </a:p>
          <a:p>
            <a:pPr lvl="1"/>
            <a:r>
              <a:rPr lang="en-US" sz="2200" dirty="0" smtClean="0"/>
              <a:t>Runoff</a:t>
            </a:r>
          </a:p>
          <a:p>
            <a:pPr lvl="1"/>
            <a:endParaRPr lang="en-US" sz="1400" dirty="0"/>
          </a:p>
          <a:p>
            <a:pPr marL="0" indent="0">
              <a:buNone/>
            </a:pPr>
            <a:r>
              <a:rPr lang="en-US" sz="2800" b="1" dirty="0" smtClean="0"/>
              <a:t>Erosion control</a:t>
            </a:r>
          </a:p>
          <a:p>
            <a:pPr lvl="1"/>
            <a:r>
              <a:rPr lang="en-US" sz="2200" dirty="0" smtClean="0"/>
              <a:t>Wind breaks, terraces and contour planting</a:t>
            </a:r>
            <a:endParaRPr lang="en-US" sz="2200" dirty="0"/>
          </a:p>
        </p:txBody>
      </p:sp>
      <p:pic>
        <p:nvPicPr>
          <p:cNvPr id="4" name="Picture 3" descr="37_04DustStorm-U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40" y="1219200"/>
            <a:ext cx="4623816" cy="2276395"/>
          </a:xfrm>
          <a:prstGeom prst="rect">
            <a:avLst/>
          </a:prstGeom>
        </p:spPr>
      </p:pic>
      <p:pic>
        <p:nvPicPr>
          <p:cNvPr id="6" name="Picture 5" descr="37_06ContourTillage-U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40" y="3742633"/>
            <a:ext cx="4623816" cy="231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72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Curbing the California Drought</a:t>
            </a:r>
            <a:endParaRPr lang="en-US" sz="4000" dirty="0"/>
          </a:p>
        </p:txBody>
      </p:sp>
      <p:pic>
        <p:nvPicPr>
          <p:cNvPr id="1026" name="Picture 2" descr="http://sjvgeology.org/geology/groundwater/calif_relie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303" y="1493350"/>
            <a:ext cx="4154020" cy="475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veer.com/IMG/PIMG/COP/COP0058516_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34" y="3575684"/>
            <a:ext cx="381000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648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Essential Elements for Plants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Essential element</a:t>
            </a:r>
            <a:r>
              <a:rPr lang="en-US" dirty="0" smtClean="0"/>
              <a:t>: an element that is </a:t>
            </a:r>
            <a:r>
              <a:rPr lang="en-US" dirty="0" smtClean="0"/>
              <a:t>______ </a:t>
            </a:r>
            <a:r>
              <a:rPr lang="en-US" dirty="0" smtClean="0"/>
              <a:t>for the plant to complete its </a:t>
            </a:r>
            <a:r>
              <a:rPr lang="en-US" dirty="0" smtClean="0"/>
              <a:t>_______</a:t>
            </a:r>
            <a:endParaRPr lang="en-US" dirty="0" smtClean="0"/>
          </a:p>
          <a:p>
            <a:pPr lvl="1"/>
            <a:r>
              <a:rPr lang="en-US" dirty="0" smtClean="0"/>
              <a:t>17 essential elements needed by all plants</a:t>
            </a:r>
          </a:p>
          <a:p>
            <a:endParaRPr lang="en-US" dirty="0"/>
          </a:p>
          <a:p>
            <a:r>
              <a:rPr lang="en-US" dirty="0" smtClean="0"/>
              <a:t>Macronutrients: nutrients needed in large quantities </a:t>
            </a:r>
          </a:p>
          <a:p>
            <a:pPr lvl="1"/>
            <a:r>
              <a:rPr lang="en-US" dirty="0" smtClean="0"/>
              <a:t>9 macronutrients in plants</a:t>
            </a:r>
          </a:p>
          <a:p>
            <a:pPr lvl="1"/>
            <a:r>
              <a:rPr lang="en-US" dirty="0" smtClean="0"/>
              <a:t>Critical to plant structure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Micronutrients: nutrients needed in low quantities</a:t>
            </a:r>
          </a:p>
          <a:p>
            <a:pPr lvl="1"/>
            <a:r>
              <a:rPr lang="en-US" dirty="0" smtClean="0"/>
              <a:t>8 micronutrients in plants</a:t>
            </a:r>
          </a:p>
          <a:p>
            <a:pPr lvl="1"/>
            <a:r>
              <a:rPr lang="en-US" dirty="0" smtClean="0"/>
              <a:t>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535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Macronutrients in Plants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51943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Carbon - organic compounds</a:t>
            </a:r>
          </a:p>
          <a:p>
            <a:pPr>
              <a:spcAft>
                <a:spcPts val="600"/>
              </a:spcAft>
            </a:pPr>
            <a:r>
              <a:rPr lang="en-US" dirty="0"/>
              <a:t>Oxygen - organic compounds</a:t>
            </a:r>
          </a:p>
          <a:p>
            <a:pPr>
              <a:spcAft>
                <a:spcPts val="600"/>
              </a:spcAft>
            </a:pPr>
            <a:r>
              <a:rPr lang="en-US" dirty="0"/>
              <a:t>Hydrogen - organic compounds</a:t>
            </a:r>
          </a:p>
          <a:p>
            <a:pPr>
              <a:spcAft>
                <a:spcPts val="600"/>
              </a:spcAft>
            </a:pPr>
            <a:r>
              <a:rPr lang="en-US" dirty="0"/>
              <a:t>Nitrogen - nucleic acids, </a:t>
            </a:r>
            <a:r>
              <a:rPr lang="en-US" dirty="0" smtClean="0"/>
              <a:t>proteins, chlorophyll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Sulfur - proteins</a:t>
            </a:r>
          </a:p>
          <a:p>
            <a:pPr>
              <a:spcAft>
                <a:spcPts val="600"/>
              </a:spcAft>
            </a:pPr>
            <a:r>
              <a:rPr lang="en-US" dirty="0"/>
              <a:t>Phosphorus- nucleic acids, lipids</a:t>
            </a:r>
          </a:p>
          <a:p>
            <a:pPr>
              <a:spcAft>
                <a:spcPts val="600"/>
              </a:spcAft>
            </a:pPr>
            <a:r>
              <a:rPr lang="en-US" dirty="0"/>
              <a:t>Potassium - Protein s</a:t>
            </a:r>
            <a:r>
              <a:rPr lang="en-US" dirty="0" smtClean="0"/>
              <a:t>ynthesis, water </a:t>
            </a:r>
            <a:r>
              <a:rPr lang="en-US" dirty="0"/>
              <a:t>balance</a:t>
            </a:r>
          </a:p>
          <a:p>
            <a:pPr>
              <a:spcAft>
                <a:spcPts val="600"/>
              </a:spcAft>
            </a:pPr>
            <a:r>
              <a:rPr lang="en-US" dirty="0"/>
              <a:t>Calcium - cell walls, membranes</a:t>
            </a:r>
            <a:r>
              <a:rPr lang="en-US" dirty="0" smtClean="0"/>
              <a:t>, </a:t>
            </a:r>
            <a:r>
              <a:rPr lang="en-US" dirty="0"/>
              <a:t>permeability</a:t>
            </a:r>
          </a:p>
          <a:p>
            <a:pPr>
              <a:spcAft>
                <a:spcPts val="600"/>
              </a:spcAft>
            </a:pPr>
            <a:r>
              <a:rPr lang="en-US" dirty="0"/>
              <a:t>Magnesium - chlorophyll, enzymes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473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Micronutrients in Plants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5105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Chlorine - water balance, photosynthesis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Iron - cytochromes</a:t>
            </a:r>
          </a:p>
          <a:p>
            <a:pPr>
              <a:spcAft>
                <a:spcPts val="600"/>
              </a:spcAft>
            </a:pPr>
            <a:r>
              <a:rPr lang="en-US" dirty="0"/>
              <a:t>Boron - chlorophyll synthesis</a:t>
            </a:r>
          </a:p>
          <a:p>
            <a:pPr>
              <a:spcAft>
                <a:spcPts val="600"/>
              </a:spcAft>
            </a:pPr>
            <a:r>
              <a:rPr lang="en-US" dirty="0"/>
              <a:t>Manganese - amino </a:t>
            </a:r>
            <a:r>
              <a:rPr lang="en-US" dirty="0" smtClean="0"/>
              <a:t>acids, photosynthesis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Zinc - </a:t>
            </a:r>
            <a:r>
              <a:rPr lang="en-US" dirty="0" smtClean="0"/>
              <a:t>chlorophyll </a:t>
            </a:r>
            <a:r>
              <a:rPr lang="en-US" dirty="0"/>
              <a:t>synthesis</a:t>
            </a:r>
          </a:p>
          <a:p>
            <a:pPr>
              <a:spcAft>
                <a:spcPts val="600"/>
              </a:spcAft>
            </a:pPr>
            <a:r>
              <a:rPr lang="en-US" dirty="0"/>
              <a:t>Copper - enzymes for redox </a:t>
            </a:r>
            <a:r>
              <a:rPr lang="en-US" dirty="0" smtClean="0"/>
              <a:t>reactions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Molybdenum - nitrogen fixation</a:t>
            </a:r>
          </a:p>
          <a:p>
            <a:pPr>
              <a:spcAft>
                <a:spcPts val="600"/>
              </a:spcAft>
            </a:pPr>
            <a:r>
              <a:rPr lang="en-US" dirty="0"/>
              <a:t>Nickel - </a:t>
            </a:r>
            <a:r>
              <a:rPr lang="en-US" dirty="0" smtClean="0"/>
              <a:t>cofactor </a:t>
            </a:r>
            <a:r>
              <a:rPr lang="en-US" dirty="0"/>
              <a:t>in </a:t>
            </a:r>
            <a:r>
              <a:rPr lang="en-US" dirty="0" smtClean="0"/>
              <a:t>nitrogen metabolism</a:t>
            </a: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47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" id="{EEFEF6C1-FFD1-41EC-9613-44313D99FF35}" vid="{332CB9FB-2BB4-44A8-A80C-649DEE821B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748</Words>
  <Application>Microsoft Office PowerPoint</Application>
  <PresentationFormat>Widescreen</PresentationFormat>
  <Paragraphs>123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Bookman Old Style</vt:lpstr>
      <vt:lpstr>Calibri</vt:lpstr>
      <vt:lpstr>Gill Sans MT</vt:lpstr>
      <vt:lpstr>Wingdings</vt:lpstr>
      <vt:lpstr>Wingdings 3</vt:lpstr>
      <vt:lpstr>Origin</vt:lpstr>
      <vt:lpstr>Soil and Plant Nutrition</vt:lpstr>
      <vt:lpstr>Respect the Soil</vt:lpstr>
      <vt:lpstr>Soil Composition</vt:lpstr>
      <vt:lpstr>Cation Exchange in the Soil</vt:lpstr>
      <vt:lpstr>Soil Conservation</vt:lpstr>
      <vt:lpstr>Curbing the California Drought</vt:lpstr>
      <vt:lpstr>Essential Elements for Plants</vt:lpstr>
      <vt:lpstr>Macronutrients in Plants</vt:lpstr>
      <vt:lpstr>Micronutrients in Plants</vt:lpstr>
      <vt:lpstr>Nitrogen Fixation</vt:lpstr>
      <vt:lpstr>Roles of Soil Bacteria in Nitrogen Cycling</vt:lpstr>
      <vt:lpstr>Mutualism between Rhizobium and Legumes</vt:lpstr>
      <vt:lpstr>Mycorrhizae</vt:lpstr>
      <vt:lpstr>Mycorrhizae</vt:lpstr>
      <vt:lpstr>Unique Adaptations in Plants</vt:lpstr>
      <vt:lpstr>Unique Adaptations in Plants</vt:lpstr>
      <vt:lpstr>Unique Adaptations in Plants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Soil and Plant Nutrition</dc:title>
  <dc:creator>Tyler Flisik</dc:creator>
  <cp:lastModifiedBy>Tyler Flisik</cp:lastModifiedBy>
  <cp:revision>33</cp:revision>
  <dcterms:created xsi:type="dcterms:W3CDTF">2015-07-16T03:08:12Z</dcterms:created>
  <dcterms:modified xsi:type="dcterms:W3CDTF">2015-09-29T21:39:31Z</dcterms:modified>
</cp:coreProperties>
</file>