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63" r:id="rId2"/>
    <p:sldId id="266" r:id="rId3"/>
    <p:sldId id="262" r:id="rId4"/>
    <p:sldId id="264" r:id="rId5"/>
    <p:sldId id="257" r:id="rId6"/>
    <p:sldId id="258" r:id="rId7"/>
    <p:sldId id="259" r:id="rId8"/>
    <p:sldId id="260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A6D151-A962-4206-B93E-FD482FA45815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2ABF6B-A4F0-4C4A-97F2-AE72ECA78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11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Gammae</a:t>
            </a:r>
            <a:r>
              <a:rPr lang="en-US" baseline="0" dirty="0"/>
              <a:t> cups contain small gametophytes</a:t>
            </a:r>
          </a:p>
          <a:p>
            <a:endParaRPr lang="en-US" baseline="0" dirty="0"/>
          </a:p>
          <a:p>
            <a:r>
              <a:rPr lang="en-US" baseline="0" dirty="0"/>
              <a:t>Foot: absorbs nutrients from gametophyte</a:t>
            </a:r>
          </a:p>
          <a:p>
            <a:r>
              <a:rPr lang="en-US" baseline="0" dirty="0"/>
              <a:t>Seta: conducts nutrients to sporangium</a:t>
            </a:r>
          </a:p>
          <a:p>
            <a:r>
              <a:rPr lang="en-US" baseline="0" dirty="0"/>
              <a:t>Sporangium or capsule produce spores via meiosis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50 million spores from a single </a:t>
            </a:r>
            <a:r>
              <a:rPr lang="en-US" baseline="0" dirty="0" err="1"/>
              <a:t>capsul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9A13F-2532-4514-9B76-575BDB19F9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19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Liverwort sporophyte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BE8D6-6028-4E78-BFBF-C592D304CF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81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the board</a:t>
            </a:r>
          </a:p>
          <a:p>
            <a:r>
              <a:rPr lang="en-US" dirty="0"/>
              <a:t>Ovule = </a:t>
            </a:r>
            <a:r>
              <a:rPr lang="en-US" dirty="0" err="1"/>
              <a:t>megasporangium</a:t>
            </a:r>
            <a:r>
              <a:rPr lang="en-US" dirty="0"/>
              <a:t> (2n) </a:t>
            </a:r>
            <a:r>
              <a:rPr lang="en-US" dirty="0">
                <a:sym typeface="Wingdings" panose="05000000000000000000" pitchFamily="2" charset="2"/>
              </a:rPr>
              <a:t>and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megasporocyte</a:t>
            </a:r>
            <a:r>
              <a:rPr lang="en-US" baseline="0" dirty="0">
                <a:sym typeface="Wingdings" panose="05000000000000000000" pitchFamily="2" charset="2"/>
              </a:rPr>
              <a:t> (2n)  </a:t>
            </a:r>
            <a:r>
              <a:rPr lang="en-US" baseline="0" dirty="0" err="1">
                <a:sym typeface="Wingdings" panose="05000000000000000000" pitchFamily="2" charset="2"/>
              </a:rPr>
              <a:t>megasporocyte</a:t>
            </a:r>
            <a:r>
              <a:rPr lang="en-US" baseline="0" dirty="0">
                <a:sym typeface="Wingdings" panose="05000000000000000000" pitchFamily="2" charset="2"/>
              </a:rPr>
              <a:t> –meiosis 4 haploid cells (one is surviving megaspore (n))  female gametophyte = two or three archegonium (organ that produce eggs)pollen tube reaches eggs (fertilization)  zygote embryo (2n) ovule = seed coat (integument)(2n) + food reserve (gametophyte (n)) + embryo (2n)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95DD19-8F22-4060-A5BE-4487515C7E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467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Anther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microsporangium (no antheridium)  meiosis  microspores  male gametophyte (in pollen grain)  two sperm + tube cell</a:t>
            </a:r>
          </a:p>
          <a:p>
            <a:r>
              <a:rPr lang="en-US" dirty="0"/>
              <a:t>Ovule</a:t>
            </a:r>
            <a:r>
              <a:rPr lang="en-US" baseline="0" dirty="0"/>
              <a:t> (with megasporangium (2n)) </a:t>
            </a:r>
            <a:r>
              <a:rPr lang="en-US" baseline="0" dirty="0">
                <a:sym typeface="Wingdings" panose="05000000000000000000" pitchFamily="2" charset="2"/>
              </a:rPr>
              <a:t> meiosis  four megaspores  one megaspore (n)  female gametophyte (embryo sac)  3 mitosis divisions  7 cells: 3 antipodal cells + 2 polar nuclei + 2 </a:t>
            </a:r>
            <a:r>
              <a:rPr lang="en-US" baseline="0" dirty="0" err="1">
                <a:sym typeface="Wingdings" panose="05000000000000000000" pitchFamily="2" charset="2"/>
              </a:rPr>
              <a:t>synergids</a:t>
            </a:r>
            <a:r>
              <a:rPr lang="en-US" baseline="0" dirty="0">
                <a:sym typeface="Wingdings" panose="05000000000000000000" pitchFamily="2" charset="2"/>
              </a:rPr>
              <a:t> + 1 egg (n)</a:t>
            </a:r>
          </a:p>
          <a:p>
            <a:endParaRPr lang="en-US" baseline="0" dirty="0">
              <a:sym typeface="Wingdings" panose="05000000000000000000" pitchFamily="2" charset="2"/>
            </a:endParaRPr>
          </a:p>
          <a:p>
            <a:endParaRPr lang="en-US" baseline="0" dirty="0">
              <a:sym typeface="Wingdings" panose="05000000000000000000" pitchFamily="2" charset="2"/>
            </a:endParaRPr>
          </a:p>
          <a:p>
            <a:r>
              <a:rPr lang="en-US" baseline="0" dirty="0">
                <a:sym typeface="Wingdings" panose="05000000000000000000" pitchFamily="2" charset="2"/>
              </a:rPr>
              <a:t>Triploid cell goes on to form endosperm (tissue rich in starch and other food reserves that nourish developing embryo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95DD19-8F22-4060-A5BE-4487515C7E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863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>
            <a:lvl1pPr>
              <a:defRPr sz="1400"/>
            </a:lvl1pPr>
          </a:lstStyle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3/20/2019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621536" y="6355080"/>
            <a:ext cx="1625600" cy="365760"/>
          </a:xfrm>
        </p:spPr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06500" y="364807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6500" y="364807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175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3/20/2019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367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3/20/2019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478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810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16051" y="1766888"/>
            <a:ext cx="5077883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7134" y="1766888"/>
            <a:ext cx="5077884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E3B3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E3B3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39943-85C3-4C89-861B-7E966B7E6F4A}" type="slidenum">
              <a:rPr lang="en-US">
                <a:solidFill>
                  <a:srgbClr val="4E3B3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E3B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689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810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16051" y="1766888"/>
            <a:ext cx="5077883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7134" y="1766888"/>
            <a:ext cx="5077884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E3B3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E3B3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45614-882F-4EA3-A3D6-9EBC999EE2F6}" type="slidenum">
              <a:rPr lang="en-US">
                <a:solidFill>
                  <a:srgbClr val="4E3B3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E3B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673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B4DCFA"/>
                </a:solidFill>
              </a:rPr>
              <a:pPr/>
              <a:t>3/20/2019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>
              <a:solidFill>
                <a:srgbClr val="B4DCF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26464" y="6355080"/>
            <a:ext cx="2027936" cy="365760"/>
          </a:xfrm>
        </p:spPr>
        <p:txBody>
          <a:bodyPr/>
          <a:lstStyle/>
          <a:p>
            <a:fld id="{3F59CEA0-A23A-41CA-B0C4-ED28FDFF00D0}" type="slidenum">
              <a:rPr lang="en-US" smtClean="0">
                <a:solidFill>
                  <a:srgbClr val="B4DCFA"/>
                </a:solidFill>
              </a:rPr>
              <a:pPr/>
              <a:t>‹#›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624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3/20/2019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72750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3/20/2019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0924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7602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3/20/2019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35142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3/20/2019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477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3/20/2019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130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2800" y="1219203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3/20/2019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63720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B4DCFA"/>
                </a:solidFill>
              </a:rPr>
              <a:pPr/>
              <a:t>3/20/2019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4DCF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B4DCFA"/>
                </a:solidFill>
              </a:rPr>
              <a:pPr/>
              <a:t>‹#›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182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534400" y="6356350"/>
            <a:ext cx="3052064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3/20/2019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64864" y="6356350"/>
            <a:ext cx="46736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6864" y="6356350"/>
            <a:ext cx="26416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902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bio1152.nicerweb.com/Locked/media/ch29/29_05Gam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65" y="1527246"/>
            <a:ext cx="4559888" cy="284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3792" y="3844275"/>
            <a:ext cx="2787941" cy="2444737"/>
          </a:xfrm>
          <a:prstGeom prst="rect">
            <a:avLst/>
          </a:prstGeom>
        </p:spPr>
      </p:pic>
      <p:sp>
        <p:nvSpPr>
          <p:cNvPr id="16" name="Left-Right Arrow 15"/>
          <p:cNvSpPr/>
          <p:nvPr/>
        </p:nvSpPr>
        <p:spPr>
          <a:xfrm>
            <a:off x="4528203" y="1870772"/>
            <a:ext cx="1089764" cy="35247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http://cdn.c.photoshelter.com/img-get/I0000PX.WS6bCsOM/s/880/880/AH-Liverwort-gemmae-cups-87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52" y="4612728"/>
            <a:ext cx="2426722" cy="1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eft Brace 3"/>
          <p:cNvSpPr/>
          <p:nvPr/>
        </p:nvSpPr>
        <p:spPr>
          <a:xfrm>
            <a:off x="9339549" y="3988087"/>
            <a:ext cx="491628" cy="1725005"/>
          </a:xfrm>
          <a:prstGeom prst="leftBrace">
            <a:avLst>
              <a:gd name="adj1" fmla="val 8333"/>
              <a:gd name="adj2" fmla="val 47794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137398" y="4612728"/>
            <a:ext cx="1447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Sporophyte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E439F4-515E-4BEA-964B-1479E2C95F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5363" y="114356"/>
            <a:ext cx="2603218" cy="34689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1223BC-843A-43FC-BAD6-7ABB362D9D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0372" y="3213439"/>
            <a:ext cx="3024398" cy="22705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6875F2-0591-408F-B1F2-50FDF2811D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0429" y="297010"/>
            <a:ext cx="3699120" cy="2572903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CF5C7A-0010-4FBC-BBF1-7207909B7BE3}"/>
              </a:ext>
            </a:extLst>
          </p:cNvPr>
          <p:cNvCxnSpPr>
            <a:cxnSpLocks/>
          </p:cNvCxnSpPr>
          <p:nvPr/>
        </p:nvCxnSpPr>
        <p:spPr>
          <a:xfrm flipV="1">
            <a:off x="6700490" y="1144908"/>
            <a:ext cx="3476794" cy="4385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5500E85-3100-4C33-A12A-B486F54A3E33}"/>
              </a:ext>
            </a:extLst>
          </p:cNvPr>
          <p:cNvCxnSpPr>
            <a:cxnSpLocks/>
          </p:cNvCxnSpPr>
          <p:nvPr/>
        </p:nvCxnSpPr>
        <p:spPr>
          <a:xfrm>
            <a:off x="3772321" y="3365011"/>
            <a:ext cx="2088349" cy="6230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48EAAA-7E5F-4883-97F8-B9C9F7D47237}"/>
              </a:ext>
            </a:extLst>
          </p:cNvPr>
          <p:cNvCxnSpPr>
            <a:cxnSpLocks/>
          </p:cNvCxnSpPr>
          <p:nvPr/>
        </p:nvCxnSpPr>
        <p:spPr>
          <a:xfrm flipH="1">
            <a:off x="10139648" y="1301903"/>
            <a:ext cx="243185" cy="26861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9184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C:\Documents and Settings\mcooper\Desktop\Bio 2 Pics\Lab 3\liverwort capsu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2338" y="486507"/>
            <a:ext cx="7260493" cy="544537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919" y="1972185"/>
            <a:ext cx="4011516" cy="244470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3411415" y="2497015"/>
            <a:ext cx="2625970" cy="3165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8155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786" y="110264"/>
            <a:ext cx="5989120" cy="5083691"/>
          </a:xfrm>
          <a:prstGeom prst="rect">
            <a:avLst/>
          </a:prstGeom>
        </p:spPr>
      </p:pic>
      <p:pic>
        <p:nvPicPr>
          <p:cNvPr id="6" name="Picture 2" descr="C:\Documents and Settings\mcooper\Desktop\Bio 2 Pics\Lab 3\Moss Antheridi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7588" y="106010"/>
            <a:ext cx="3019710" cy="226478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0488749" y="139259"/>
            <a:ext cx="1832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Paraphyses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295075" y="1181459"/>
            <a:ext cx="1800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Sterile jacket cells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690795" y="839095"/>
            <a:ext cx="1931002" cy="651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9628100" y="354886"/>
            <a:ext cx="863539" cy="1271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8747710" y="1181459"/>
            <a:ext cx="1547365" cy="2353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1353" y="3440269"/>
            <a:ext cx="4207369" cy="2823161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H="1" flipV="1">
            <a:off x="6760647" y="3226620"/>
            <a:ext cx="1243042" cy="17111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506" y="3388010"/>
            <a:ext cx="2194560" cy="287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24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lassconnection.s3.amazonaws.com/661/flashcards/1041661/jpg/sporophytefern13431969736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984" y="119440"/>
            <a:ext cx="3151281" cy="238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418" y="1420002"/>
            <a:ext cx="7002587" cy="4751019"/>
          </a:xfrm>
          <a:prstGeom prst="rect">
            <a:avLst/>
          </a:prstGeom>
        </p:spPr>
      </p:pic>
      <p:cxnSp>
        <p:nvCxnSpPr>
          <p:cNvPr id="6" name="Straight Arrow Connector 5"/>
          <p:cNvCxnSpPr>
            <a:cxnSpLocks/>
          </p:cNvCxnSpPr>
          <p:nvPr/>
        </p:nvCxnSpPr>
        <p:spPr>
          <a:xfrm flipH="1">
            <a:off x="8132782" y="1420001"/>
            <a:ext cx="1624404" cy="968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339" y="324035"/>
            <a:ext cx="2214707" cy="23864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73" y="4230630"/>
            <a:ext cx="2762545" cy="206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530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Life Cycle of Coniferophyta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4386335" cy="49377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dirty="0" err="1"/>
              <a:t>Heterosporous</a:t>
            </a:r>
            <a:endParaRPr lang="en-US" sz="3200" dirty="0"/>
          </a:p>
          <a:p>
            <a:r>
              <a:rPr lang="en-US" sz="2800" dirty="0"/>
              <a:t>Pollen cone (male)</a:t>
            </a:r>
          </a:p>
          <a:p>
            <a:pPr lvl="1"/>
            <a:r>
              <a:rPr lang="en-US" sz="2400" dirty="0"/>
              <a:t>Microsporangia</a:t>
            </a:r>
          </a:p>
          <a:p>
            <a:r>
              <a:rPr lang="en-US" sz="2800" dirty="0"/>
              <a:t>Ovulate cone (female)</a:t>
            </a:r>
          </a:p>
          <a:p>
            <a:pPr lvl="1"/>
            <a:r>
              <a:rPr lang="en-US" sz="2400" dirty="0"/>
              <a:t>Megasporangium</a:t>
            </a:r>
          </a:p>
          <a:p>
            <a:pPr lvl="2"/>
            <a:r>
              <a:rPr lang="en-US" sz="2400" dirty="0"/>
              <a:t>Two/scale</a:t>
            </a:r>
          </a:p>
          <a:p>
            <a:pPr marL="868680" lvl="3" indent="0">
              <a:buNone/>
            </a:pPr>
            <a:endParaRPr lang="en-US" sz="2000" dirty="0"/>
          </a:p>
          <a:p>
            <a:r>
              <a:rPr lang="en-US" sz="2800" dirty="0"/>
              <a:t>Archegonium, but no Antheridium</a:t>
            </a:r>
          </a:p>
          <a:p>
            <a:endParaRPr lang="en-US" sz="2800" dirty="0"/>
          </a:p>
          <a:p>
            <a:r>
              <a:rPr lang="en-US" sz="2800" dirty="0"/>
              <a:t>Fertilization more then a year after pollination</a:t>
            </a:r>
          </a:p>
          <a:p>
            <a:pPr marL="0" indent="0">
              <a:buNone/>
            </a:pPr>
            <a:endParaRPr lang="en-US" sz="2800" dirty="0"/>
          </a:p>
          <a:p>
            <a:pPr lvl="1"/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852" y="1244625"/>
            <a:ext cx="6135756" cy="498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774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6D96A59-0C93-4E44-B75A-C9D384CF3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719238" y="1330531"/>
            <a:ext cx="2376762" cy="23909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60C9D3-5DD6-4A12-B78D-D08D96E57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Gymnosperm Life Cycle in Lab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F5F435-64A9-4BED-BD30-48869ACA1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78" y="1326253"/>
            <a:ext cx="2823423" cy="247049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B91DFD7-B9E8-4A87-ACFC-0A451756138D}"/>
              </a:ext>
            </a:extLst>
          </p:cNvPr>
          <p:cNvCxnSpPr>
            <a:cxnSpLocks/>
          </p:cNvCxnSpPr>
          <p:nvPr/>
        </p:nvCxnSpPr>
        <p:spPr>
          <a:xfrm flipV="1">
            <a:off x="3130826" y="2723322"/>
            <a:ext cx="1480931" cy="80507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869676F-1747-488F-ACE0-B6AC3D31D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238" y="4016480"/>
            <a:ext cx="2376762" cy="21844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95AAA4-45E4-4315-8CEE-39C8BF4696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51" y="3940247"/>
            <a:ext cx="2297477" cy="23605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675CB1E-66C3-4022-8605-822C166B7365}"/>
              </a:ext>
            </a:extLst>
          </p:cNvPr>
          <p:cNvSpPr txBox="1"/>
          <p:nvPr/>
        </p:nvSpPr>
        <p:spPr>
          <a:xfrm>
            <a:off x="2063371" y="4241599"/>
            <a:ext cx="18983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Megasporangium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AC1E0D5-03E4-4571-8241-0D4545BFC2F7}"/>
              </a:ext>
            </a:extLst>
          </p:cNvPr>
          <p:cNvCxnSpPr>
            <a:cxnSpLocks/>
          </p:cNvCxnSpPr>
          <p:nvPr/>
        </p:nvCxnSpPr>
        <p:spPr>
          <a:xfrm flipH="1">
            <a:off x="1530626" y="4529094"/>
            <a:ext cx="705678" cy="3216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053EE1B-AFFB-40B3-9809-01FB42B9DA63}"/>
              </a:ext>
            </a:extLst>
          </p:cNvPr>
          <p:cNvCxnSpPr>
            <a:cxnSpLocks/>
          </p:cNvCxnSpPr>
          <p:nvPr/>
        </p:nvCxnSpPr>
        <p:spPr>
          <a:xfrm flipV="1">
            <a:off x="3611423" y="5050846"/>
            <a:ext cx="1477412" cy="5952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Left Brace 22">
            <a:extLst>
              <a:ext uri="{FF2B5EF4-FFF2-40B4-BE49-F238E27FC236}">
                <a16:creationId xmlns:a16="http://schemas.microsoft.com/office/drawing/2014/main" id="{AF3EB12E-3292-4616-8E69-E17E922926CC}"/>
              </a:ext>
            </a:extLst>
          </p:cNvPr>
          <p:cNvSpPr/>
          <p:nvPr/>
        </p:nvSpPr>
        <p:spPr>
          <a:xfrm rot="2698557">
            <a:off x="4351825" y="4089627"/>
            <a:ext cx="200881" cy="1403301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F51EB8-1BE6-4C88-8A9E-1EB9C14316AF}"/>
              </a:ext>
            </a:extLst>
          </p:cNvPr>
          <p:cNvSpPr txBox="1"/>
          <p:nvPr/>
        </p:nvSpPr>
        <p:spPr>
          <a:xfrm>
            <a:off x="2351325" y="5258299"/>
            <a:ext cx="1338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Megaspore        Mother Cell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5ECB243-7B2F-4210-9F33-153CDAED8C0C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3463848" y="4529094"/>
            <a:ext cx="917365" cy="1911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C0E98AA-E06A-401B-8A35-42CEF64DD383}"/>
              </a:ext>
            </a:extLst>
          </p:cNvPr>
          <p:cNvSpPr txBox="1"/>
          <p:nvPr/>
        </p:nvSpPr>
        <p:spPr>
          <a:xfrm>
            <a:off x="2273309" y="5924632"/>
            <a:ext cx="1338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Nucellus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B860825-9EB8-48CA-A818-E798946F9B18}"/>
              </a:ext>
            </a:extLst>
          </p:cNvPr>
          <p:cNvCxnSpPr>
            <a:cxnSpLocks/>
          </p:cNvCxnSpPr>
          <p:nvPr/>
        </p:nvCxnSpPr>
        <p:spPr>
          <a:xfrm flipV="1">
            <a:off x="3383029" y="5748613"/>
            <a:ext cx="1470683" cy="3189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C7085AB4-E3F0-4ED2-BEDA-7E7FA0D2A9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2554" y="3873465"/>
            <a:ext cx="3697510" cy="247049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9921C0E-B236-494D-ADC8-57CA9C1288D4}"/>
              </a:ext>
            </a:extLst>
          </p:cNvPr>
          <p:cNvSpPr txBox="1"/>
          <p:nvPr/>
        </p:nvSpPr>
        <p:spPr>
          <a:xfrm>
            <a:off x="8490061" y="3916690"/>
            <a:ext cx="2177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Female gametophyte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3DFA89C-35ED-43FD-855A-5B5DCEDE47EA}"/>
              </a:ext>
            </a:extLst>
          </p:cNvPr>
          <p:cNvCxnSpPr>
            <a:cxnSpLocks/>
          </p:cNvCxnSpPr>
          <p:nvPr/>
        </p:nvCxnSpPr>
        <p:spPr>
          <a:xfrm flipV="1">
            <a:off x="5375805" y="4624690"/>
            <a:ext cx="1631282" cy="2976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7D1DF596-9D72-4C65-BAB3-21DA8E190D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2357" y="1259653"/>
            <a:ext cx="2661271" cy="2652686"/>
          </a:xfrm>
          <a:prstGeom prst="rect">
            <a:avLst/>
          </a:prstGeom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DAC011C-5AA9-4C50-A87D-577F7891A9A7}"/>
              </a:ext>
            </a:extLst>
          </p:cNvPr>
          <p:cNvCxnSpPr>
            <a:cxnSpLocks/>
          </p:cNvCxnSpPr>
          <p:nvPr/>
        </p:nvCxnSpPr>
        <p:spPr>
          <a:xfrm flipV="1">
            <a:off x="7928114" y="2977040"/>
            <a:ext cx="1943330" cy="141844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6094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0C9D3-5DD6-4A12-B78D-D08D96E57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Gymnosperm Life Cycle in Lab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D74A86-E344-4215-AD4B-DB9DF95A5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156" y="1454011"/>
            <a:ext cx="8929687" cy="460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67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Life Cycle of Angiosperms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81670"/>
            <a:ext cx="4638261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Cross pollination</a:t>
            </a:r>
            <a:r>
              <a:rPr lang="en-US" sz="2800" dirty="0"/>
              <a:t>: transfer of pollen from one plant to the stigma of another plant</a:t>
            </a:r>
          </a:p>
          <a:p>
            <a:pPr lvl="1"/>
            <a:r>
              <a:rPr lang="en-US" sz="2400" dirty="0"/>
              <a:t>Genetic variability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b="1" u="sng" dirty="0"/>
              <a:t>Double fertilization</a:t>
            </a:r>
            <a:r>
              <a:rPr lang="en-US" sz="2800" dirty="0"/>
              <a:t>: one sperm fertilizes egg (zygote), other sperm fuses with two polar nuclei (triploid cell 3n)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165" y="1219200"/>
            <a:ext cx="6003235" cy="50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6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8DF4747B-980D-4663-8B86-4062CE77C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7936" y="4006367"/>
            <a:ext cx="2572839" cy="21482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02B653-C344-4C02-8784-82EB090E0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439" y="4026029"/>
            <a:ext cx="2677431" cy="21285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695AD7-C442-4904-8C58-4DF5DF8DB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3427" y="1247131"/>
            <a:ext cx="2488580" cy="16561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54A7A4-2820-46F3-ACAC-A7CE99B12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Angiosperm Life Cycle in Lab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E8DE03-0B1D-4945-8B25-D2CF5A45EA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58" y="2825474"/>
            <a:ext cx="3349680" cy="23617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7DE094-D35B-45F5-B70F-BDB3F78CF56B}"/>
              </a:ext>
            </a:extLst>
          </p:cNvPr>
          <p:cNvSpPr/>
          <p:nvPr/>
        </p:nvSpPr>
        <p:spPr>
          <a:xfrm rot="20100311">
            <a:off x="2316669" y="3281536"/>
            <a:ext cx="127397" cy="1725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80AE11A-DB70-4EF8-971A-F7660AADE9AC}"/>
              </a:ext>
            </a:extLst>
          </p:cNvPr>
          <p:cNvCxnSpPr>
            <a:cxnSpLocks/>
          </p:cNvCxnSpPr>
          <p:nvPr/>
        </p:nvCxnSpPr>
        <p:spPr>
          <a:xfrm flipV="1">
            <a:off x="2418816" y="2307413"/>
            <a:ext cx="1656525" cy="10250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AA09A85-F203-4452-840E-6B2FC446CCA9}"/>
              </a:ext>
            </a:extLst>
          </p:cNvPr>
          <p:cNvCxnSpPr>
            <a:cxnSpLocks/>
          </p:cNvCxnSpPr>
          <p:nvPr/>
        </p:nvCxnSpPr>
        <p:spPr>
          <a:xfrm>
            <a:off x="2968395" y="1773192"/>
            <a:ext cx="110694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DF90143-16C2-411A-9174-68B45DF0C424}"/>
              </a:ext>
            </a:extLst>
          </p:cNvPr>
          <p:cNvSpPr txBox="1"/>
          <p:nvPr/>
        </p:nvSpPr>
        <p:spPr>
          <a:xfrm>
            <a:off x="2288037" y="1580225"/>
            <a:ext cx="1656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Pollen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C3B31B5-A023-4FA2-BA1F-945948F4162B}"/>
              </a:ext>
            </a:extLst>
          </p:cNvPr>
          <p:cNvCxnSpPr>
            <a:cxnSpLocks/>
          </p:cNvCxnSpPr>
          <p:nvPr/>
        </p:nvCxnSpPr>
        <p:spPr>
          <a:xfrm>
            <a:off x="1943102" y="4309222"/>
            <a:ext cx="2505827" cy="4069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34E7C42-F0E7-41FF-A948-1F6C15F172ED}"/>
              </a:ext>
            </a:extLst>
          </p:cNvPr>
          <p:cNvSpPr/>
          <p:nvPr/>
        </p:nvSpPr>
        <p:spPr>
          <a:xfrm>
            <a:off x="1564475" y="4205092"/>
            <a:ext cx="378627" cy="20826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1CC1EC1-D655-4F9E-87AC-BAF45C60702C}"/>
              </a:ext>
            </a:extLst>
          </p:cNvPr>
          <p:cNvCxnSpPr>
            <a:cxnSpLocks/>
          </p:cNvCxnSpPr>
          <p:nvPr/>
        </p:nvCxnSpPr>
        <p:spPr>
          <a:xfrm>
            <a:off x="5844446" y="4594500"/>
            <a:ext cx="1987589" cy="31543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E1140D43-9AF8-45D8-B199-7FCDE9D84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2513" y="1580225"/>
            <a:ext cx="4296523" cy="2275438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181F60C-CED8-4D33-93B7-F50073EE78DB}"/>
              </a:ext>
            </a:extLst>
          </p:cNvPr>
          <p:cNvCxnSpPr>
            <a:cxnSpLocks/>
          </p:cNvCxnSpPr>
          <p:nvPr/>
        </p:nvCxnSpPr>
        <p:spPr>
          <a:xfrm flipH="1" flipV="1">
            <a:off x="7420627" y="3262699"/>
            <a:ext cx="411408" cy="148951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705E372-0454-41D6-8E72-49A1E9D2E0DE}"/>
              </a:ext>
            </a:extLst>
          </p:cNvPr>
          <p:cNvSpPr txBox="1"/>
          <p:nvPr/>
        </p:nvSpPr>
        <p:spPr>
          <a:xfrm>
            <a:off x="8313014" y="1904567"/>
            <a:ext cx="636104" cy="203133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Synergids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D41593-4442-448F-988C-ED239FEA99A7}"/>
              </a:ext>
            </a:extLst>
          </p:cNvPr>
          <p:cNvSpPr txBox="1"/>
          <p:nvPr/>
        </p:nvSpPr>
        <p:spPr>
          <a:xfrm>
            <a:off x="8401920" y="2380784"/>
            <a:ext cx="548549" cy="387798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Central cell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F5CF806-C3A0-41F1-BDEB-A396873513D7}"/>
              </a:ext>
            </a:extLst>
          </p:cNvPr>
          <p:cNvSpPr txBox="1"/>
          <p:nvPr/>
        </p:nvSpPr>
        <p:spPr>
          <a:xfrm>
            <a:off x="8631066" y="2145930"/>
            <a:ext cx="269708" cy="203133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Egg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D6E77A8-B8C3-4FAD-BAC4-E12B8C563580}"/>
              </a:ext>
            </a:extLst>
          </p:cNvPr>
          <p:cNvSpPr txBox="1"/>
          <p:nvPr/>
        </p:nvSpPr>
        <p:spPr>
          <a:xfrm>
            <a:off x="8217022" y="3205807"/>
            <a:ext cx="732096" cy="203133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Antipodals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728011D-B92D-4431-ACD1-C13691D163E3}"/>
              </a:ext>
            </a:extLst>
          </p:cNvPr>
          <p:cNvSpPr txBox="1"/>
          <p:nvPr/>
        </p:nvSpPr>
        <p:spPr>
          <a:xfrm>
            <a:off x="8438386" y="2818356"/>
            <a:ext cx="463783" cy="387798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2 polar nuclei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8BCCF0-7490-470E-9493-1E77FCB6DEB7}"/>
              </a:ext>
            </a:extLst>
          </p:cNvPr>
          <p:cNvSpPr txBox="1"/>
          <p:nvPr/>
        </p:nvSpPr>
        <p:spPr>
          <a:xfrm>
            <a:off x="11216352" y="1590823"/>
            <a:ext cx="732096" cy="203133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Antipodals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85DDF16-3A71-4600-96BB-EC271D2D55CF}"/>
              </a:ext>
            </a:extLst>
          </p:cNvPr>
          <p:cNvSpPr txBox="1"/>
          <p:nvPr/>
        </p:nvSpPr>
        <p:spPr>
          <a:xfrm>
            <a:off x="11439036" y="2962216"/>
            <a:ext cx="269708" cy="203133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Egg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58421C3-2137-4746-A308-5973ADFD2EA5}"/>
              </a:ext>
            </a:extLst>
          </p:cNvPr>
          <p:cNvSpPr txBox="1"/>
          <p:nvPr/>
        </p:nvSpPr>
        <p:spPr>
          <a:xfrm>
            <a:off x="11314085" y="2789638"/>
            <a:ext cx="877915" cy="203133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Central cell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C3877E1-D53C-4066-AF27-A33020E2EF39}"/>
              </a:ext>
            </a:extLst>
          </p:cNvPr>
          <p:cNvSpPr txBox="1"/>
          <p:nvPr/>
        </p:nvSpPr>
        <p:spPr>
          <a:xfrm>
            <a:off x="11377066" y="2453715"/>
            <a:ext cx="463783" cy="387798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2 polar nuclei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E2F12A0-C411-4699-9E53-6A04183AECBA}"/>
              </a:ext>
            </a:extLst>
          </p:cNvPr>
          <p:cNvSpPr txBox="1"/>
          <p:nvPr/>
        </p:nvSpPr>
        <p:spPr>
          <a:xfrm>
            <a:off x="11399098" y="3307373"/>
            <a:ext cx="636104" cy="203133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Synergids</a:t>
            </a:r>
          </a:p>
        </p:txBody>
      </p:sp>
    </p:spTree>
    <p:extLst>
      <p:ext uri="{BB962C8B-B14F-4D97-AF65-F5344CB8AC3E}">
        <p14:creationId xmlns:p14="http://schemas.microsoft.com/office/powerpoint/2010/main" val="39996662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" id="{EEFEF6C1-FFD1-41EC-9613-44313D99FF35}" vid="{332CB9FB-2BB4-44A8-A80C-649DEE821B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330</Words>
  <Application>Microsoft Office PowerPoint</Application>
  <PresentationFormat>Widescreen</PresentationFormat>
  <Paragraphs>55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Bookman Old Style</vt:lpstr>
      <vt:lpstr>Calibri</vt:lpstr>
      <vt:lpstr>Gill Sans MT</vt:lpstr>
      <vt:lpstr>Wingdings</vt:lpstr>
      <vt:lpstr>Wingdings 3</vt:lpstr>
      <vt:lpstr>Origin</vt:lpstr>
      <vt:lpstr>PowerPoint Presentation</vt:lpstr>
      <vt:lpstr>PowerPoint Presentation</vt:lpstr>
      <vt:lpstr>PowerPoint Presentation</vt:lpstr>
      <vt:lpstr>PowerPoint Presentation</vt:lpstr>
      <vt:lpstr>Life Cycle of Coniferophyta</vt:lpstr>
      <vt:lpstr>Gymnosperm Life Cycle in Lab</vt:lpstr>
      <vt:lpstr>Gymnosperm Life Cycle in Lab</vt:lpstr>
      <vt:lpstr>Life Cycle of Angiosperms</vt:lpstr>
      <vt:lpstr>Angiosperm Life Cycle in Lab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Life Cycle of Coniferophyta</dc:title>
  <dc:creator>Tyler Flisik</dc:creator>
  <cp:lastModifiedBy>Flisik, Tyler J.</cp:lastModifiedBy>
  <cp:revision>6</cp:revision>
  <dcterms:created xsi:type="dcterms:W3CDTF">2018-03-29T03:30:35Z</dcterms:created>
  <dcterms:modified xsi:type="dcterms:W3CDTF">2019-03-20T22:24:08Z</dcterms:modified>
</cp:coreProperties>
</file>