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7" r:id="rId2"/>
    <p:sldId id="262" r:id="rId3"/>
    <p:sldId id="266" r:id="rId4"/>
    <p:sldId id="263" r:id="rId5"/>
    <p:sldId id="305" r:id="rId6"/>
    <p:sldId id="265" r:id="rId7"/>
    <p:sldId id="268" r:id="rId8"/>
    <p:sldId id="264" r:id="rId9"/>
    <p:sldId id="271" r:id="rId10"/>
    <p:sldId id="272" r:id="rId11"/>
    <p:sldId id="274" r:id="rId12"/>
    <p:sldId id="275" r:id="rId13"/>
    <p:sldId id="279" r:id="rId14"/>
    <p:sldId id="278" r:id="rId15"/>
    <p:sldId id="277" r:id="rId16"/>
    <p:sldId id="308" r:id="rId17"/>
    <p:sldId id="280" r:id="rId18"/>
    <p:sldId id="281" r:id="rId19"/>
    <p:sldId id="286" r:id="rId20"/>
    <p:sldId id="287" r:id="rId21"/>
    <p:sldId id="288" r:id="rId22"/>
    <p:sldId id="289" r:id="rId23"/>
    <p:sldId id="290" r:id="rId24"/>
    <p:sldId id="292" r:id="rId25"/>
    <p:sldId id="291" r:id="rId26"/>
    <p:sldId id="293" r:id="rId27"/>
    <p:sldId id="285" r:id="rId28"/>
    <p:sldId id="294" r:id="rId29"/>
    <p:sldId id="295" r:id="rId30"/>
    <p:sldId id="296" r:id="rId31"/>
    <p:sldId id="282" r:id="rId32"/>
    <p:sldId id="283" r:id="rId33"/>
    <p:sldId id="297" r:id="rId34"/>
    <p:sldId id="298" r:id="rId35"/>
    <p:sldId id="299" r:id="rId36"/>
    <p:sldId id="300" r:id="rId37"/>
    <p:sldId id="301" r:id="rId38"/>
    <p:sldId id="303" r:id="rId39"/>
    <p:sldId id="304" r:id="rId40"/>
    <p:sldId id="284" r:id="rId41"/>
    <p:sldId id="306" r:id="rId42"/>
    <p:sldId id="309" r:id="rId43"/>
    <p:sldId id="310" r:id="rId44"/>
    <p:sldId id="311" r:id="rId45"/>
    <p:sldId id="307" r:id="rId46"/>
    <p:sldId id="260" r:id="rId47"/>
    <p:sldId id="276" r:id="rId48"/>
    <p:sldId id="261" r:id="rId49"/>
  </p:sldIdLst>
  <p:sldSz cx="12192000" cy="6858000"/>
  <p:notesSz cx="6858000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363"/>
    <a:srgbClr val="339966"/>
    <a:srgbClr val="FDFFA7"/>
    <a:srgbClr val="FFFFCC"/>
    <a:srgbClr val="8D8051"/>
    <a:srgbClr val="A49560"/>
    <a:srgbClr val="978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1" autoAdjust="0"/>
    <p:restoredTop sz="84671" autoAdjust="0"/>
  </p:normalViewPr>
  <p:slideViewPr>
    <p:cSldViewPr snapToGrid="0">
      <p:cViewPr varScale="1">
        <p:scale>
          <a:sx n="77" d="100"/>
          <a:sy n="77" d="100"/>
        </p:scale>
        <p:origin x="4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F1289-4A09-45E3-9307-178AEC4D5E9D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5685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5685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2A941-5963-48E4-BAFA-93183C4AD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31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FBDC4-D5AB-41F9-9ABD-8C4815EF65FC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72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6389"/>
            <a:ext cx="5486400" cy="36379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5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5685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7CE4E-517E-4FF8-BBC3-0F9C9C891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5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spartate_carbamoyltransferase" TargetMode="External"/><Relationship Id="rId3" Type="http://schemas.openxmlformats.org/officeDocument/2006/relationships/hyperlink" Target="https://en.wikipedia.org/wiki/Fusion_gene" TargetMode="External"/><Relationship Id="rId7" Type="http://schemas.openxmlformats.org/officeDocument/2006/relationships/hyperlink" Target="https://en.wikipedia.org/wiki/Dihydroorotase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arbamoyl_phosphate_synthase" TargetMode="External"/><Relationship Id="rId5" Type="http://schemas.openxmlformats.org/officeDocument/2006/relationships/hyperlink" Target="https://en.wikipedia.org/wiki/Nucleotide" TargetMode="External"/><Relationship Id="rId4" Type="http://schemas.openxmlformats.org/officeDocument/2006/relationships/hyperlink" Target="https://en.wikipedia.org/wiki/Pyrimidine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47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79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/>
              <a:t>Trypanosomes</a:t>
            </a:r>
            <a:r>
              <a:rPr lang="en-US" b="0" dirty="0"/>
              <a:t> has ability to switch membrane proteins to avoid</a:t>
            </a:r>
            <a:r>
              <a:rPr lang="en-US" b="0" baseline="0" dirty="0"/>
              <a:t> detection by immune system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5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Includes some of the most important photosynthetic organisms on earth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24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Coenocytic</a:t>
            </a:r>
            <a:r>
              <a:rPr lang="en-US" dirty="0"/>
              <a:t> hyphae: lacks divisions between cells of branching,</a:t>
            </a:r>
            <a:r>
              <a:rPr lang="en-US" baseline="0" dirty="0"/>
              <a:t> filamentous structures (hyphae)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Fungi have chitin cell wall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 grow</a:t>
            </a:r>
            <a:r>
              <a:rPr lang="en-US" baseline="0" dirty="0"/>
              <a:t> on eggs or scales of fish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3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Invasive </a:t>
            </a:r>
            <a:r>
              <a:rPr lang="en-US" dirty="0" err="1"/>
              <a:t>quagga</a:t>
            </a:r>
            <a:r>
              <a:rPr lang="en-US" dirty="0"/>
              <a:t> mussels eating</a:t>
            </a:r>
            <a:r>
              <a:rPr lang="en-US" baseline="0" dirty="0"/>
              <a:t> lipid rich diatoms affecting the entire food chain in great lakes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Some of the most abundant photosynthetic organisms in the</a:t>
            </a:r>
            <a:r>
              <a:rPr lang="en-US" baseline="0" dirty="0"/>
              <a:t> ocean and in lakes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Fertilizing</a:t>
            </a:r>
            <a:r>
              <a:rPr lang="en-US" baseline="0" dirty="0"/>
              <a:t> ocean with Iron to stimulate diatom growth is a proposed solution to global </a:t>
            </a:r>
            <a:r>
              <a:rPr lang="en-US" baseline="0" dirty="0" err="1"/>
              <a:t>waring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Diatomaceous earth used as filter aid, abrasive in metal polish and toothpaste, </a:t>
            </a:r>
            <a:r>
              <a:rPr lang="en-US" baseline="0" dirty="0" err="1"/>
              <a:t>absorbant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0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31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Largest and most complex algae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Seaweeds and kelps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Algin: gel-forming substance used to</a:t>
            </a:r>
            <a:r>
              <a:rPr lang="en-US" baseline="0" dirty="0"/>
              <a:t> thicken foods (pudding and salad dressing)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One of the fastest growing organisms can grow 2ft/day and 48ft per season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63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88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Bioluminescent on contact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18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Apical structure of sporozoite</a:t>
            </a:r>
            <a:r>
              <a:rPr lang="en-US" baseline="0" dirty="0"/>
              <a:t> specialized for penetrating host cells and tissue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Complex life cycles with asexual and sexual stages and often requiring multiple host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20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“Protista” Kingdom is now broken up into multiple</a:t>
            </a:r>
            <a:r>
              <a:rPr lang="en-US" baseline="0" dirty="0"/>
              <a:t> lineages recognized as their own kingdoms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/>
              <a:t>Protists</a:t>
            </a:r>
            <a:r>
              <a:rPr lang="en-US" baseline="0" dirty="0"/>
              <a:t> are hard to classify because they are so diverse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Always exceptions to generalizations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Many single celled </a:t>
            </a:r>
            <a:r>
              <a:rPr lang="en-US" baseline="0" dirty="0" err="1"/>
              <a:t>protists</a:t>
            </a:r>
            <a:r>
              <a:rPr lang="en-US" baseline="0" dirty="0"/>
              <a:t> are also the most complex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80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6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13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Chromatophores are</a:t>
            </a:r>
            <a:r>
              <a:rPr lang="en-US" baseline="0" dirty="0"/>
              <a:t> enclosed in a membrane with a peptidoglycan layer different from other plastids, suggesting that it was derived from the endosymbiosis of a different cyanobacteria.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23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6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Japanese </a:t>
            </a:r>
            <a:r>
              <a:rPr lang="en-US" i="1" dirty="0" err="1"/>
              <a:t>nori</a:t>
            </a:r>
            <a:r>
              <a:rPr lang="en-US" i="1" dirty="0"/>
              <a:t> </a:t>
            </a:r>
            <a:r>
              <a:rPr lang="en-US" i="0" dirty="0"/>
              <a:t>used in making sushi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77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44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Distinctive circular</a:t>
            </a:r>
            <a:r>
              <a:rPr lang="en-US" i="0" baseline="0" dirty="0"/>
              <a:t> proteins in the plasma membrane, which synthesize the cellulose microfibrils in the cell wall.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baseline="0" dirty="0"/>
              <a:t>Phragmoplast: group of microtubules that forms between the daughter nuclei of the dividing cell. Cell plate develops inside of phragmoplast.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baseline="0" dirty="0" err="1"/>
              <a:t>Proxisome</a:t>
            </a:r>
            <a:r>
              <a:rPr lang="en-US" i="0" baseline="0" dirty="0"/>
              <a:t> enzymes:</a:t>
            </a:r>
            <a:endParaRPr lang="en-US" i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77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unikonts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have a triple-gene fusion that is lacking in the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bikonts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The three genes that are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 tooltip="Fusion gene"/>
              </a:rPr>
              <a:t>fused together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in the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unikonts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but not bacteria or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bikonts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encode enzymes for synthesis 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 tooltip="Pyrimidine"/>
              </a:rPr>
              <a:t>pyrimidine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 tooltip="Nucleotide"/>
              </a:rPr>
              <a:t>nucleotides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 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 tooltip="Carbamoyl phosphate synthase"/>
              </a:rPr>
              <a:t>carbamoyl phosphate synthase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Dihydroorotase"/>
              </a:rPr>
              <a:t>dihydroorotase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 tooltip="Aspartate carbamoyltransferase"/>
              </a:rPr>
              <a:t>aspartate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 tooltip="Aspartate carbamoyltransferase"/>
              </a:rPr>
              <a:t>carbamoyltransferase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This must have involved a double fusion, a rare pair of events, supporting the shared ancestry of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Opisthokonta</a:t>
            </a:r>
            <a:r>
              <a:rPr lang="en-US" sz="1200" b="0" i="0" u="none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lang="en-US" sz="1200" b="0" i="0" u="none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Amoebozoa</a:t>
            </a:r>
            <a:endParaRPr lang="en-US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501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Entamoebas are parasitic</a:t>
            </a:r>
            <a:r>
              <a:rPr lang="en-US" baseline="0" dirty="0"/>
              <a:t> to all vertebrate classes</a:t>
            </a:r>
          </a:p>
          <a:p>
            <a:r>
              <a:rPr lang="en-US" baseline="0" dirty="0"/>
              <a:t>Dysentery: infection of the intestines resulting </a:t>
            </a:r>
            <a:r>
              <a:rPr lang="en-US" baseline="0" dirty="0" err="1"/>
              <a:t>diharhea</a:t>
            </a:r>
            <a:r>
              <a:rPr lang="en-US" baseline="0" dirty="0"/>
              <a:t> in bloody shit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18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protist</a:t>
            </a:r>
            <a:r>
              <a:rPr lang="en-US" baseline="0" dirty="0"/>
              <a:t> phylogeny is every changing with new research in DNA and morphological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First protest group to diverge from common ancestor remains uncertain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Protist phylogeny provided is most well supported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sng" dirty="0"/>
              <a:t>*Clades</a:t>
            </a:r>
            <a:r>
              <a:rPr lang="en-US" u="sng" baseline="0" dirty="0"/>
              <a:t> used instead of taxonomy because the current taxonomy is too complicated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u="none" baseline="0" dirty="0"/>
              <a:t>Paraphyletic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430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680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660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Funnel shaped collar with </a:t>
            </a:r>
            <a:r>
              <a:rPr lang="en-US" dirty="0" err="1"/>
              <a:t>microvillia</a:t>
            </a:r>
            <a:r>
              <a:rPr lang="en-US" dirty="0"/>
              <a:t>. Flagella used to create</a:t>
            </a:r>
            <a:r>
              <a:rPr lang="en-US" baseline="0" dirty="0"/>
              <a:t> water currents to drive food into body.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183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protist</a:t>
            </a:r>
            <a:r>
              <a:rPr lang="en-US" baseline="0" dirty="0"/>
              <a:t> phylogeny is every changing with new research in DNA and morphological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First protest group to diverge from common ancestor remains uncertain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Protist phylogeny provided is most well supported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25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Eukaryotes have a well developed cytoskeleton which</a:t>
            </a:r>
            <a:r>
              <a:rPr lang="en-US" baseline="0" dirty="0"/>
              <a:t> allows for eukaryotic cells to have irregular forms and change shape to feed, move, and grow.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Prokaryotic cells lack a cytoskeleton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94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Auto= self,</a:t>
            </a:r>
            <a:r>
              <a:rPr lang="en-US" baseline="0" dirty="0"/>
              <a:t> genesis=beginning, </a:t>
            </a:r>
            <a:r>
              <a:rPr lang="en-US" baseline="0" dirty="0" err="1"/>
              <a:t>orgin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09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Eukaryotic mitochondria is the result of the</a:t>
            </a:r>
            <a:r>
              <a:rPr lang="en-US" baseline="0" dirty="0"/>
              <a:t> endosymbiosis of a bacterium by a eukaryotic cell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Secondary endosymbiosis = engulfed again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/>
              <a:t>Evidence for </a:t>
            </a:r>
            <a:r>
              <a:rPr lang="en-US" baseline="0" dirty="0" err="1"/>
              <a:t>endosymbiotic</a:t>
            </a:r>
            <a:r>
              <a:rPr lang="en-US" baseline="0" dirty="0"/>
              <a:t> origin of mitochondria and plastids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Formed through binary fission like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Transport proteins (</a:t>
            </a:r>
            <a:r>
              <a:rPr lang="en-US" baseline="0" dirty="0" err="1"/>
              <a:t>porins</a:t>
            </a:r>
            <a:r>
              <a:rPr lang="en-US" baseline="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Circular chromosome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Smaller ribosomes (70S)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65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05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Mitosomes</a:t>
            </a:r>
            <a:r>
              <a:rPr lang="en-US" dirty="0"/>
              <a:t>: mitochondrial relics</a:t>
            </a:r>
          </a:p>
          <a:p>
            <a:endParaRPr lang="en-US" dirty="0"/>
          </a:p>
          <a:p>
            <a:r>
              <a:rPr lang="en-US" dirty="0"/>
              <a:t>Gain energy through anaerobic biochemical pathways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43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Mitochondria</a:t>
            </a:r>
            <a:r>
              <a:rPr lang="en-US" b="0" baseline="0" dirty="0"/>
              <a:t> produce energy anaerobically while releasing hydrogen gas as a byproduct</a:t>
            </a:r>
          </a:p>
          <a:p>
            <a:endParaRPr lang="en-US" b="0" baseline="0" dirty="0"/>
          </a:p>
          <a:p>
            <a:r>
              <a:rPr lang="en-US" b="0" baseline="0" dirty="0"/>
              <a:t>Vaginitis is a sexually transmitted parasite that effects 5 million people annually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6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45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7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16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45614-882F-4EA3-A3D6-9EBC999EE2F6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78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0005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7406D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7406D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C86FCF-4662-4D4C-B201-AF3D76A45C64}" type="slidenum">
              <a:rPr lang="en-US">
                <a:solidFill>
                  <a:srgbClr val="17406D"/>
                </a:solidFill>
              </a:rPr>
              <a:pPr/>
              <a:t>‹#›</a:t>
            </a:fld>
            <a:endParaRPr lang="en-US">
              <a:solidFill>
                <a:srgbClr val="1740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3/1/2017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77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19797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9006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741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2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9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9002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3/1/2017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80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3/1/2017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5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gif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25600" y="3394662"/>
            <a:ext cx="9144000" cy="1477124"/>
          </a:xfrm>
        </p:spPr>
        <p:txBody>
          <a:bodyPr>
            <a:noAutofit/>
          </a:bodyPr>
          <a:lstStyle/>
          <a:p>
            <a:br>
              <a:rPr lang="en-US" sz="4000" dirty="0"/>
            </a:br>
            <a:r>
              <a:rPr lang="en-US" sz="5400" dirty="0" err="1"/>
              <a:t>Protists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28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7032" y="1236024"/>
            <a:ext cx="10121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“I strongly encourage you to never use the word “bore” or “boring”. It says a lot about a person. It’s hard for me to imagine being “bored”, ever. The world is so exciting and fascinating, yes?”</a:t>
            </a:r>
          </a:p>
          <a:p>
            <a:pPr algn="ctr"/>
            <a:r>
              <a:rPr lang="en-US" sz="2400" dirty="0"/>
              <a:t>-Bill Nye</a:t>
            </a:r>
          </a:p>
        </p:txBody>
      </p:sp>
    </p:spTree>
    <p:extLst>
      <p:ext uri="{BB962C8B-B14F-4D97-AF65-F5344CB8AC3E}">
        <p14:creationId xmlns:p14="http://schemas.microsoft.com/office/powerpoint/2010/main" val="378449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654" y="4401461"/>
            <a:ext cx="4381222" cy="1831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365" y="4016369"/>
            <a:ext cx="2391464" cy="2179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Excavata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</a:t>
            </a:r>
            <a:r>
              <a:rPr lang="en-US" sz="3400" dirty="0" err="1"/>
              <a:t>Euglenazoans</a:t>
            </a:r>
            <a:r>
              <a:rPr lang="en-US" sz="3400" dirty="0"/>
              <a:t>; Clade</a:t>
            </a:r>
            <a:r>
              <a:rPr lang="en-US" sz="3400" baseline="-25000" dirty="0"/>
              <a:t>2</a:t>
            </a:r>
            <a:r>
              <a:rPr lang="en-US" sz="3400" dirty="0"/>
              <a:t>: </a:t>
            </a:r>
            <a:r>
              <a:rPr lang="en-US" sz="3400" dirty="0" err="1"/>
              <a:t>Euglenids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0108" y="1295400"/>
            <a:ext cx="645890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</a:t>
            </a:r>
            <a:r>
              <a:rPr lang="en-US" sz="2800" i="1" dirty="0"/>
              <a:t>Euglena sp.</a:t>
            </a:r>
          </a:p>
          <a:p>
            <a:r>
              <a:rPr lang="en-US" sz="2800" dirty="0"/>
              <a:t>Crystalline or spiral rod inside of flagella (all </a:t>
            </a:r>
            <a:r>
              <a:rPr lang="en-US" sz="2800" dirty="0" err="1"/>
              <a:t>Euglenazoans</a:t>
            </a:r>
            <a:r>
              <a:rPr lang="en-US" sz="2800" dirty="0"/>
              <a:t>)</a:t>
            </a:r>
          </a:p>
          <a:p>
            <a:r>
              <a:rPr lang="en-US" sz="2800" b="1" u="sng" dirty="0" err="1"/>
              <a:t>Mixotrophs</a:t>
            </a:r>
            <a:r>
              <a:rPr lang="en-US" sz="2800" dirty="0"/>
              <a:t>: photosynthesize when light is present, heterotrophic when its not</a:t>
            </a:r>
          </a:p>
          <a:p>
            <a:r>
              <a:rPr lang="en-US" sz="2800" dirty="0"/>
              <a:t>Flagella emerge from </a:t>
            </a:r>
            <a:r>
              <a:rPr lang="en-US" sz="2800" u="sng" dirty="0"/>
              <a:t>anterior pocket</a:t>
            </a:r>
          </a:p>
          <a:p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8907721" y="5826240"/>
            <a:ext cx="1591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955" y="1216233"/>
            <a:ext cx="4532285" cy="27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76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169" y="4069773"/>
            <a:ext cx="5263629" cy="2200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198" y="4004358"/>
            <a:ext cx="2521839" cy="2256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Excavata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</a:t>
            </a:r>
            <a:r>
              <a:rPr lang="en-US" sz="3400" dirty="0" err="1"/>
              <a:t>Euglenazoans</a:t>
            </a:r>
            <a:r>
              <a:rPr lang="en-US" sz="3400" dirty="0"/>
              <a:t>; Clade</a:t>
            </a:r>
            <a:r>
              <a:rPr lang="en-US" sz="3400" baseline="-25000" dirty="0"/>
              <a:t>2</a:t>
            </a:r>
            <a:r>
              <a:rPr lang="en-US" sz="3400" dirty="0"/>
              <a:t>: </a:t>
            </a:r>
            <a:r>
              <a:rPr lang="en-US" sz="3400" dirty="0" err="1"/>
              <a:t>Kinetoplastids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0703" y="1219200"/>
            <a:ext cx="616072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</a:t>
            </a:r>
            <a:r>
              <a:rPr lang="en-US" sz="2800" i="1" dirty="0" err="1"/>
              <a:t>Trypanosoma</a:t>
            </a:r>
            <a:r>
              <a:rPr lang="en-US" sz="2800" i="1" dirty="0"/>
              <a:t> sp.</a:t>
            </a:r>
          </a:p>
          <a:p>
            <a:r>
              <a:rPr lang="en-US" sz="2800" dirty="0"/>
              <a:t>Crystalline or spiral rod inside of flagella (all </a:t>
            </a:r>
            <a:r>
              <a:rPr lang="en-US" sz="2800" dirty="0" err="1"/>
              <a:t>Euglenazoans</a:t>
            </a:r>
            <a:r>
              <a:rPr lang="en-US" sz="2800" dirty="0"/>
              <a:t>)</a:t>
            </a:r>
          </a:p>
          <a:p>
            <a:r>
              <a:rPr lang="en-US" sz="2800" b="1" u="sng" dirty="0" err="1"/>
              <a:t>Kinetoplast</a:t>
            </a:r>
            <a:r>
              <a:rPr lang="en-US" sz="2800" dirty="0"/>
              <a:t>: Single, large mitochondrion</a:t>
            </a:r>
          </a:p>
          <a:p>
            <a:r>
              <a:rPr lang="en-US" sz="2800" dirty="0"/>
              <a:t>African sleeping sickness from tsetse fly</a:t>
            </a:r>
          </a:p>
          <a:p>
            <a:r>
              <a:rPr lang="en-US" sz="2800" dirty="0"/>
              <a:t>Chagas’ disease from mosquitos</a:t>
            </a:r>
          </a:p>
          <a:p>
            <a:endParaRPr lang="en-US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9904157" y="5863828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pic>
        <p:nvPicPr>
          <p:cNvPr id="4098" name="Picture 2" descr="https://www.bsp.uk.net/public/images/trypanosome-with-e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505" y="1219200"/>
            <a:ext cx="4268532" cy="255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768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Supergroup</a:t>
            </a:r>
            <a:r>
              <a:rPr lang="en-US" sz="4400" dirty="0"/>
              <a:t>: SAR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18054"/>
            <a:ext cx="425782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SAR</a:t>
            </a:r>
          </a:p>
          <a:p>
            <a:r>
              <a:rPr lang="en-US" sz="2800" dirty="0" err="1"/>
              <a:t>Starmenopila</a:t>
            </a:r>
            <a:endParaRPr lang="en-US" sz="2800" dirty="0"/>
          </a:p>
          <a:p>
            <a:r>
              <a:rPr lang="en-US" sz="2800" dirty="0"/>
              <a:t>Alveolata</a:t>
            </a:r>
          </a:p>
          <a:p>
            <a:r>
              <a:rPr lang="en-US" sz="2800" dirty="0" err="1"/>
              <a:t>Rhizaria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Characteristics of SAR:</a:t>
            </a:r>
          </a:p>
          <a:p>
            <a:r>
              <a:rPr lang="en-US" sz="2400" dirty="0"/>
              <a:t>Secondary endosymbiosis of red algae</a:t>
            </a:r>
          </a:p>
          <a:p>
            <a:r>
              <a:rPr lang="en-US" sz="2400" dirty="0"/>
              <a:t>Similar DNA sequences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846" y="1548198"/>
            <a:ext cx="6599954" cy="41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8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1362" y="1318054"/>
            <a:ext cx="5663514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Characteristics of Stramenopila</a:t>
            </a:r>
            <a:r>
              <a:rPr lang="en-US" dirty="0"/>
              <a:t>:</a:t>
            </a:r>
          </a:p>
          <a:p>
            <a:r>
              <a:rPr lang="en-US" sz="2800" dirty="0"/>
              <a:t>One hairy and one smooth </a:t>
            </a:r>
            <a:r>
              <a:rPr lang="en-US" sz="2800" u="sng" dirty="0"/>
              <a:t>flagella</a:t>
            </a:r>
            <a:r>
              <a:rPr lang="en-US" sz="2800" dirty="0"/>
              <a:t> (most Stramenopiles)</a:t>
            </a:r>
          </a:p>
          <a:p>
            <a:pPr lvl="1"/>
            <a:r>
              <a:rPr lang="en-US" sz="2400" i="1" dirty="0" err="1"/>
              <a:t>Stramen</a:t>
            </a:r>
            <a:r>
              <a:rPr lang="en-US" sz="2400" dirty="0"/>
              <a:t> = straw; </a:t>
            </a:r>
            <a:r>
              <a:rPr lang="en-US" sz="2400" i="1" dirty="0" err="1"/>
              <a:t>pilos</a:t>
            </a:r>
            <a:r>
              <a:rPr lang="en-US" sz="2400" dirty="0"/>
              <a:t> = hair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Includes:</a:t>
            </a:r>
          </a:p>
          <a:p>
            <a:r>
              <a:rPr lang="en-US" dirty="0"/>
              <a:t>Oomycetes (water molds)</a:t>
            </a:r>
          </a:p>
          <a:p>
            <a:r>
              <a:rPr lang="en-US" dirty="0"/>
              <a:t>Diatoms</a:t>
            </a:r>
          </a:p>
          <a:p>
            <a:r>
              <a:rPr lang="en-US" dirty="0"/>
              <a:t>Golden algae (</a:t>
            </a:r>
            <a:r>
              <a:rPr lang="en-US" dirty="0" err="1"/>
              <a:t>Chyrsophyta</a:t>
            </a:r>
            <a:r>
              <a:rPr lang="en-US" dirty="0"/>
              <a:t>)</a:t>
            </a:r>
          </a:p>
          <a:p>
            <a:r>
              <a:rPr lang="en-US" dirty="0"/>
              <a:t>Brown algae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Stramenopila</a:t>
            </a:r>
          </a:p>
        </p:txBody>
      </p:sp>
      <p:pic>
        <p:nvPicPr>
          <p:cNvPr id="5" name="Picture 4" descr="28_13Stramenophile_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724" y="1447391"/>
            <a:ext cx="5189838" cy="26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724" y="4375711"/>
            <a:ext cx="5262768" cy="16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8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919003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Water molds</a:t>
            </a:r>
          </a:p>
          <a:p>
            <a:r>
              <a:rPr lang="en-US" sz="2800" dirty="0"/>
              <a:t>Cellulose cell wall</a:t>
            </a:r>
          </a:p>
          <a:p>
            <a:r>
              <a:rPr lang="en-US" sz="2800" u="sng" dirty="0"/>
              <a:t>Coenocytic</a:t>
            </a:r>
            <a:r>
              <a:rPr lang="en-US" sz="2800" dirty="0"/>
              <a:t> hyphae</a:t>
            </a:r>
          </a:p>
          <a:p>
            <a:r>
              <a:rPr lang="en-US" sz="2800" dirty="0"/>
              <a:t>Heterotrophic decomposers</a:t>
            </a:r>
          </a:p>
          <a:p>
            <a:r>
              <a:rPr lang="en-US" sz="2800" dirty="0"/>
              <a:t>Some parasitic</a:t>
            </a:r>
          </a:p>
          <a:p>
            <a:r>
              <a:rPr lang="en-US" sz="2800" dirty="0"/>
              <a:t>Caused </a:t>
            </a:r>
            <a:r>
              <a:rPr lang="en-US" sz="2800" u="sng" dirty="0"/>
              <a:t>Potato Famine</a:t>
            </a:r>
            <a:r>
              <a:rPr lang="en-US" sz="2800" dirty="0"/>
              <a:t> and French Wine Crisis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Stramenopila; Clade</a:t>
            </a:r>
            <a:r>
              <a:rPr lang="en-US" sz="3400" baseline="-25000" dirty="0"/>
              <a:t>2</a:t>
            </a:r>
            <a:r>
              <a:rPr lang="en-US" sz="3400" dirty="0"/>
              <a:t>: </a:t>
            </a:r>
            <a:r>
              <a:rPr lang="en-US" sz="3400" dirty="0" err="1"/>
              <a:t>Oomycota</a:t>
            </a:r>
            <a:endParaRPr lang="en-US" sz="3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349" y="4643323"/>
            <a:ext cx="4699301" cy="1470530"/>
          </a:xfrm>
          <a:prstGeom prst="rect">
            <a:avLst/>
          </a:prstGeom>
        </p:spPr>
      </p:pic>
      <p:pic>
        <p:nvPicPr>
          <p:cNvPr id="6146" name="Picture 2" descr="http://www.apsnet.org/edcenter/intropp/PathogenGroups/Article%20Images/OomycetesEspanol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11" y="1316445"/>
            <a:ext cx="3131322" cy="26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lassconnection.s3.amazonaws.com/686/flashcards/1266686/jpg/oomycetes_-_decomposer13363631165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172" y="4090537"/>
            <a:ext cx="3131322" cy="202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482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044418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Example:</a:t>
            </a:r>
            <a:r>
              <a:rPr lang="en-US" sz="2800" dirty="0"/>
              <a:t> Diatoms</a:t>
            </a:r>
          </a:p>
          <a:p>
            <a:r>
              <a:rPr lang="en-US" sz="2800" dirty="0"/>
              <a:t>Unicellular algae</a:t>
            </a:r>
          </a:p>
          <a:p>
            <a:r>
              <a:rPr lang="en-US" sz="2800" u="sng" dirty="0"/>
              <a:t>Silica</a:t>
            </a:r>
            <a:r>
              <a:rPr lang="en-US" sz="2800" dirty="0"/>
              <a:t> cell wall</a:t>
            </a:r>
          </a:p>
          <a:p>
            <a:r>
              <a:rPr lang="en-US" sz="2800" dirty="0"/>
              <a:t>Important photosynthetic organisms</a:t>
            </a:r>
          </a:p>
          <a:p>
            <a:r>
              <a:rPr lang="en-US" sz="2800" dirty="0"/>
              <a:t>Fossilized diatoms form diatomaceous earth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Stramenopila; Clade</a:t>
            </a:r>
            <a:r>
              <a:rPr lang="en-US" sz="3400" baseline="-25000" dirty="0"/>
              <a:t>2</a:t>
            </a:r>
            <a:r>
              <a:rPr lang="en-US" sz="3400" dirty="0"/>
              <a:t>: Diatoms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219200"/>
            <a:ext cx="4495800" cy="2578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03" y="4686430"/>
            <a:ext cx="4699301" cy="1470530"/>
          </a:xfrm>
          <a:prstGeom prst="rect">
            <a:avLst/>
          </a:prstGeom>
        </p:spPr>
      </p:pic>
      <p:pic>
        <p:nvPicPr>
          <p:cNvPr id="7" name="Picture 2" descr="C:\Documents and Settings\mcooper\Desktop\Bio 2 Pics\Lab 2\Diatom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18" y="3988621"/>
            <a:ext cx="3070412" cy="230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546519" y="5922098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</p:spTree>
    <p:extLst>
      <p:ext uri="{BB962C8B-B14F-4D97-AF65-F5344CB8AC3E}">
        <p14:creationId xmlns:p14="http://schemas.microsoft.com/office/powerpoint/2010/main" val="4150852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Diatoms in the Food Web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83" y="1277389"/>
            <a:ext cx="6582833" cy="4937125"/>
          </a:xfrm>
        </p:spPr>
      </p:pic>
    </p:spTree>
    <p:extLst>
      <p:ext uri="{BB962C8B-B14F-4D97-AF65-F5344CB8AC3E}">
        <p14:creationId xmlns:p14="http://schemas.microsoft.com/office/powerpoint/2010/main" val="2580547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074508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Example:</a:t>
            </a:r>
            <a:r>
              <a:rPr lang="en-US" sz="2800" dirty="0"/>
              <a:t> Golden Algae</a:t>
            </a:r>
          </a:p>
          <a:p>
            <a:r>
              <a:rPr lang="en-US" sz="2800" dirty="0"/>
              <a:t>Yellow and brown carotenoids</a:t>
            </a:r>
          </a:p>
          <a:p>
            <a:pPr lvl="1"/>
            <a:r>
              <a:rPr lang="en-US" sz="2400" b="1" u="sng" dirty="0"/>
              <a:t>Xanthophyll</a:t>
            </a:r>
          </a:p>
          <a:p>
            <a:r>
              <a:rPr lang="en-US" sz="2800" dirty="0"/>
              <a:t>Bi-flagellated cells</a:t>
            </a:r>
          </a:p>
          <a:p>
            <a:r>
              <a:rPr lang="en-US" sz="2800" dirty="0"/>
              <a:t>Many planktonic</a:t>
            </a:r>
          </a:p>
          <a:p>
            <a:r>
              <a:rPr lang="en-US" sz="2800" dirty="0"/>
              <a:t>Some are mixotrophic</a:t>
            </a:r>
          </a:p>
          <a:p>
            <a:r>
              <a:rPr lang="en-US" sz="2800" dirty="0"/>
              <a:t>Most unicellular, some colonial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Stramenopila; Clade</a:t>
            </a:r>
            <a:r>
              <a:rPr lang="en-US" sz="3400" baseline="-25000" dirty="0"/>
              <a:t>2</a:t>
            </a:r>
            <a:r>
              <a:rPr lang="en-US" sz="3400" dirty="0"/>
              <a:t>: </a:t>
            </a:r>
            <a:r>
              <a:rPr lang="en-US" sz="3400" dirty="0" err="1"/>
              <a:t>Chyrsophyta</a:t>
            </a:r>
            <a:endParaRPr lang="en-US" sz="3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268" y="4767985"/>
            <a:ext cx="4682190" cy="1465175"/>
          </a:xfrm>
          <a:prstGeom prst="rect">
            <a:avLst/>
          </a:prstGeom>
        </p:spPr>
      </p:pic>
      <p:pic>
        <p:nvPicPr>
          <p:cNvPr id="8" name="Picture 2" descr="C:\Documents and Settings\mcooper\Desktop\Bio 2 Pics\Lab 2\Vauchar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793" y="3929301"/>
            <a:ext cx="3066794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837049" y="5787628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583" y="1219200"/>
            <a:ext cx="2717210" cy="291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2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383237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Example:</a:t>
            </a:r>
            <a:r>
              <a:rPr lang="en-US" sz="2800" dirty="0"/>
              <a:t> Brown algae</a:t>
            </a:r>
          </a:p>
          <a:p>
            <a:r>
              <a:rPr lang="en-US" sz="2800" dirty="0"/>
              <a:t>Multicellular</a:t>
            </a:r>
          </a:p>
          <a:p>
            <a:r>
              <a:rPr lang="en-US" sz="2800" dirty="0"/>
              <a:t>Most marine (temperate coasts)</a:t>
            </a:r>
          </a:p>
          <a:p>
            <a:r>
              <a:rPr lang="en-US" sz="2800" dirty="0"/>
              <a:t>Brown and yellow carotenoids</a:t>
            </a:r>
          </a:p>
          <a:p>
            <a:pPr lvl="1"/>
            <a:r>
              <a:rPr lang="en-US" sz="2400" b="1" u="sng" dirty="0"/>
              <a:t>Fucoxanthin</a:t>
            </a:r>
          </a:p>
          <a:p>
            <a:r>
              <a:rPr lang="en-US" sz="2800" dirty="0"/>
              <a:t>Algin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Stramenopila; Clade</a:t>
            </a:r>
            <a:r>
              <a:rPr lang="en-US" sz="3400" baseline="-25000" dirty="0"/>
              <a:t>2</a:t>
            </a:r>
            <a:r>
              <a:rPr lang="en-US" sz="3400" dirty="0"/>
              <a:t>: Brown Algae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03" y="4686430"/>
            <a:ext cx="4699301" cy="147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81" y="1450407"/>
            <a:ext cx="4829119" cy="470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74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5074508" cy="4861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Characteristics of Alveolata:</a:t>
            </a:r>
          </a:p>
          <a:p>
            <a:r>
              <a:rPr lang="en-US" sz="2800" dirty="0"/>
              <a:t>Membrane bound sacs (</a:t>
            </a:r>
            <a:r>
              <a:rPr lang="en-US" sz="2800" u="sng" dirty="0"/>
              <a:t>alveoli</a:t>
            </a:r>
            <a:r>
              <a:rPr lang="en-US" sz="2800" dirty="0"/>
              <a:t>)</a:t>
            </a:r>
          </a:p>
          <a:p>
            <a:r>
              <a:rPr lang="en-US" sz="2800" dirty="0"/>
              <a:t>DNA similarities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Includes</a:t>
            </a:r>
            <a:r>
              <a:rPr lang="en-US" sz="2800" dirty="0"/>
              <a:t>:</a:t>
            </a:r>
          </a:p>
          <a:p>
            <a:r>
              <a:rPr lang="en-US" sz="2800" dirty="0"/>
              <a:t>Dinoflagellates</a:t>
            </a:r>
          </a:p>
          <a:p>
            <a:r>
              <a:rPr lang="en-US" sz="2800" dirty="0"/>
              <a:t>Apicomplexans</a:t>
            </a:r>
          </a:p>
          <a:p>
            <a:r>
              <a:rPr lang="en-US" sz="2800" dirty="0"/>
              <a:t>Ciliates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Alveolata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588" y="4935792"/>
            <a:ext cx="4552214" cy="1006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724" y="1295400"/>
            <a:ext cx="4635676" cy="31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02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“Protista” Characteristics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609600" y="1219200"/>
            <a:ext cx="11077184" cy="4937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Eukaryotic organisms that are not plants, animals, or fungi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Most are unicellular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Without </a:t>
            </a:r>
            <a:r>
              <a:rPr lang="en-US" sz="2400" u="sng" dirty="0">
                <a:latin typeface="Verdana" charset="0"/>
                <a:ea typeface="ＭＳ Ｐゴシック" charset="0"/>
                <a:cs typeface="ＭＳ Ｐゴシック" charset="0"/>
              </a:rPr>
              <a:t>true tissue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First eukaryotes arose </a:t>
            </a:r>
            <a:r>
              <a:rPr lang="en-US" sz="24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ea typeface="ＭＳ Ｐゴシック" charset="0"/>
                <a:cs typeface="Times New Roman" panose="02020603050405020304" pitchFamily="18" charset="0"/>
              </a:rPr>
              <a:t>1.5 </a:t>
            </a:r>
            <a:r>
              <a:rPr lang="en-US" sz="2400" dirty="0" err="1">
                <a:ea typeface="ＭＳ Ｐゴシック" charset="0"/>
                <a:cs typeface="Times New Roman" panose="02020603050405020304" pitchFamily="18" charset="0"/>
              </a:rPr>
              <a:t>bya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err="1">
                <a:latin typeface="Verdana" charset="0"/>
                <a:ea typeface="ＭＳ Ｐゴシック" charset="0"/>
                <a:cs typeface="ＭＳ Ｐゴシック" charset="0"/>
              </a:rPr>
              <a:t>Protists</a:t>
            </a:r>
            <a:r>
              <a:rPr lang="en-US" sz="2400" b="1" dirty="0">
                <a:latin typeface="Verdan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similar appearing but diverse phyla that are not related through an exclusive common ancestor, which have different life cycles, trophic levels, modes of locomotion and cellular structures. </a:t>
            </a:r>
            <a:endParaRPr lang="en-US" sz="24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dirty="0">
                <a:solidFill>
                  <a:srgbClr val="FF0000"/>
                </a:solidFill>
                <a:latin typeface="Verdana" charset="0"/>
                <a:ea typeface="ＭＳ Ｐゴシック" charset="0"/>
                <a:cs typeface="ＭＳ Ｐゴシック" charset="0"/>
              </a:rPr>
              <a:t>*Cluster</a:t>
            </a:r>
            <a:r>
              <a:rPr lang="en-US" sz="2800" u="sng" dirty="0">
                <a:solidFill>
                  <a:srgbClr val="FF0000"/>
                </a:solidFill>
                <a:latin typeface="Verdana" charset="0"/>
                <a:ea typeface="ＭＳ Ｐゴシック" charset="0"/>
                <a:cs typeface="ＭＳ Ｐゴシック" charset="0"/>
              </a:rPr>
              <a:t>______</a:t>
            </a:r>
            <a:r>
              <a:rPr lang="en-US" sz="2800" dirty="0">
                <a:solidFill>
                  <a:srgbClr val="FF0000"/>
                </a:solidFill>
                <a:latin typeface="Verdana" charset="0"/>
                <a:ea typeface="ＭＳ Ｐゴシック" charset="0"/>
                <a:cs typeface="ＭＳ Ｐゴシック" charset="0"/>
              </a:rPr>
              <a:t>   that is under constant debate and revision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90927" y="5093549"/>
            <a:ext cx="169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</a:t>
            </a:r>
            <a:r>
              <a:rPr lang="en-US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mess</a:t>
            </a:r>
          </a:p>
        </p:txBody>
      </p:sp>
    </p:spTree>
    <p:extLst>
      <p:ext uri="{BB962C8B-B14F-4D97-AF65-F5344CB8AC3E}">
        <p14:creationId xmlns:p14="http://schemas.microsoft.com/office/powerpoint/2010/main" val="172829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074508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Example:</a:t>
            </a:r>
            <a:r>
              <a:rPr lang="en-US" sz="2800" dirty="0"/>
              <a:t> Dinoflagellates</a:t>
            </a:r>
          </a:p>
          <a:p>
            <a:r>
              <a:rPr lang="en-US" sz="2800" dirty="0"/>
              <a:t>Reinforced cellular plates</a:t>
            </a:r>
          </a:p>
          <a:p>
            <a:r>
              <a:rPr lang="en-US" sz="2800" dirty="0"/>
              <a:t>Move via flagella</a:t>
            </a:r>
          </a:p>
          <a:p>
            <a:pPr lvl="1"/>
            <a:r>
              <a:rPr lang="en-US" sz="2400" dirty="0"/>
              <a:t>Flagella in grooves</a:t>
            </a:r>
          </a:p>
          <a:p>
            <a:r>
              <a:rPr lang="en-US" sz="2800" dirty="0"/>
              <a:t>Cause </a:t>
            </a:r>
            <a:r>
              <a:rPr lang="en-US" sz="2800" u="sng" dirty="0"/>
              <a:t>red tides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Alveolata; Clade</a:t>
            </a:r>
            <a:r>
              <a:rPr lang="en-US" sz="3400" baseline="-25000" dirty="0"/>
              <a:t>2</a:t>
            </a:r>
            <a:r>
              <a:rPr lang="en-US" sz="3400" dirty="0"/>
              <a:t>: Dinoflagellates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356" y="1316474"/>
            <a:ext cx="3291975" cy="2346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228" y="3886200"/>
            <a:ext cx="2549103" cy="23467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4877" y="5787628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75" y="4362757"/>
            <a:ext cx="5065852" cy="1119525"/>
          </a:xfrm>
          <a:prstGeom prst="rect">
            <a:avLst/>
          </a:prstGeom>
        </p:spPr>
      </p:pic>
      <p:pic>
        <p:nvPicPr>
          <p:cNvPr id="3074" name="Picture 2" descr="http://static6.businessinsider.com/~~/f?id=53382f48eab8ea03100d5df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333" y="3949317"/>
            <a:ext cx="3314084" cy="209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-0BCBw1AnBYw/TnDNq_uzSJI/AAAAAAAAAWY/N75MB_HJ8sI/s320/Red+Tid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333" y="1364315"/>
            <a:ext cx="3314084" cy="24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374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0520" y="1219200"/>
            <a:ext cx="5333588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Example:</a:t>
            </a:r>
            <a:r>
              <a:rPr lang="en-US" sz="2800" dirty="0"/>
              <a:t> </a:t>
            </a:r>
            <a:r>
              <a:rPr lang="en-US" sz="2800" i="1" dirty="0"/>
              <a:t>Plasmodium sp. </a:t>
            </a:r>
          </a:p>
          <a:p>
            <a:r>
              <a:rPr lang="en-US" sz="2800" dirty="0"/>
              <a:t>Animal </a:t>
            </a:r>
            <a:r>
              <a:rPr lang="en-US" sz="2800" dirty="0" err="1"/>
              <a:t>parasities</a:t>
            </a:r>
            <a:r>
              <a:rPr lang="en-US" sz="2800" dirty="0"/>
              <a:t> </a:t>
            </a:r>
          </a:p>
          <a:p>
            <a:r>
              <a:rPr lang="en-US" sz="2800" b="1" dirty="0"/>
              <a:t>Sporozoites: </a:t>
            </a:r>
            <a:r>
              <a:rPr lang="en-US" sz="2800" dirty="0"/>
              <a:t>infectious cells</a:t>
            </a:r>
          </a:p>
          <a:p>
            <a:r>
              <a:rPr lang="en-US" sz="2800" u="sng" dirty="0"/>
              <a:t>Apical</a:t>
            </a:r>
            <a:r>
              <a:rPr lang="en-US" sz="2800" dirty="0"/>
              <a:t> structure</a:t>
            </a:r>
          </a:p>
          <a:p>
            <a:r>
              <a:rPr lang="en-US" sz="2800" dirty="0"/>
              <a:t>Cause malaria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Alveolata; Clade</a:t>
            </a:r>
            <a:r>
              <a:rPr lang="en-US" sz="3400" baseline="-25000" dirty="0"/>
              <a:t>2</a:t>
            </a:r>
            <a:r>
              <a:rPr lang="en-US" sz="3400" dirty="0"/>
              <a:t>: Apicomplexans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064" y="4016829"/>
            <a:ext cx="2315194" cy="22339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2479" y="5863828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501" y="4585448"/>
            <a:ext cx="162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Plasmodium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84209" y="4799126"/>
            <a:ext cx="1118650" cy="15565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108" y="1358769"/>
            <a:ext cx="6076088" cy="46349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6335" y="5917115"/>
            <a:ext cx="1079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Mosquito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55290" y="2390104"/>
            <a:ext cx="1079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Mosquito</a:t>
            </a:r>
          </a:p>
        </p:txBody>
      </p:sp>
      <p:cxnSp>
        <p:nvCxnSpPr>
          <p:cNvPr id="16" name="Straight Arrow Connector 15"/>
          <p:cNvCxnSpPr>
            <a:stCxn id="14" idx="0"/>
          </p:cNvCxnSpPr>
          <p:nvPr/>
        </p:nvCxnSpPr>
        <p:spPr>
          <a:xfrm flipV="1">
            <a:off x="7795171" y="2105100"/>
            <a:ext cx="233977" cy="2850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0"/>
          </p:cNvCxnSpPr>
          <p:nvPr/>
        </p:nvCxnSpPr>
        <p:spPr>
          <a:xfrm flipV="1">
            <a:off x="8396216" y="5558844"/>
            <a:ext cx="55824" cy="3582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11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131" y="3858859"/>
            <a:ext cx="3232272" cy="22237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95745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Examples:</a:t>
            </a:r>
            <a:r>
              <a:rPr lang="en-US" sz="2800" dirty="0"/>
              <a:t> </a:t>
            </a:r>
            <a:r>
              <a:rPr lang="en-US" sz="2800" i="1" dirty="0"/>
              <a:t>Paramecium sp., Vorticella sp.  </a:t>
            </a:r>
          </a:p>
          <a:p>
            <a:r>
              <a:rPr lang="en-US" sz="2800" dirty="0"/>
              <a:t>Most are predatory</a:t>
            </a:r>
          </a:p>
          <a:p>
            <a:r>
              <a:rPr lang="en-US" sz="2800" dirty="0"/>
              <a:t>Two types of nuclei</a:t>
            </a:r>
          </a:p>
          <a:p>
            <a:pPr lvl="1"/>
            <a:r>
              <a:rPr lang="en-US" sz="2400" b="1" dirty="0"/>
              <a:t>Micronuclei and Macronuclei</a:t>
            </a:r>
          </a:p>
          <a:p>
            <a:r>
              <a:rPr lang="en-US" sz="2800" b="1" u="sng" dirty="0"/>
              <a:t>Conjugation</a:t>
            </a:r>
            <a:r>
              <a:rPr lang="en-US" sz="2800" dirty="0"/>
              <a:t>: exchange of micronuclei without reproduction</a:t>
            </a:r>
          </a:p>
          <a:p>
            <a:r>
              <a:rPr lang="en-US" sz="2800" dirty="0"/>
              <a:t>Binary fission: asexual reproduction</a:t>
            </a:r>
          </a:p>
          <a:p>
            <a:r>
              <a:rPr lang="en-US" sz="2800" b="1" u="sng" dirty="0"/>
              <a:t>Cilia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Alveolata; Clade</a:t>
            </a:r>
            <a:r>
              <a:rPr lang="en-US" sz="3400" baseline="-25000" dirty="0"/>
              <a:t>2</a:t>
            </a:r>
            <a:r>
              <a:rPr lang="en-US" sz="3400" dirty="0"/>
              <a:t>: Ciliates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09615" y="5713233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863" y="1373474"/>
            <a:ext cx="3233540" cy="23079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09615" y="3312050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529" y="4939075"/>
            <a:ext cx="5510932" cy="12178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81250" y="1373474"/>
            <a:ext cx="171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Spirostomum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641462" y="3845480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Vorticella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4168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5074508" cy="4861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Characteristics of Rhizaria:</a:t>
            </a:r>
          </a:p>
          <a:p>
            <a:r>
              <a:rPr lang="en-US" sz="2800" dirty="0"/>
              <a:t>Amoebas</a:t>
            </a:r>
          </a:p>
          <a:p>
            <a:pPr lvl="1"/>
            <a:r>
              <a:rPr lang="en-US" sz="2400" dirty="0"/>
              <a:t>Thread-like </a:t>
            </a:r>
            <a:r>
              <a:rPr lang="en-US" sz="2400" u="sng" dirty="0"/>
              <a:t>pseudopodia</a:t>
            </a:r>
          </a:p>
          <a:p>
            <a:r>
              <a:rPr lang="en-US" sz="2800" dirty="0"/>
              <a:t>DNA similarities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Includes</a:t>
            </a:r>
            <a:r>
              <a:rPr lang="en-US" sz="2800" dirty="0"/>
              <a:t>:</a:t>
            </a:r>
          </a:p>
          <a:p>
            <a:r>
              <a:rPr lang="en-US" sz="2800" dirty="0"/>
              <a:t>Foraminiferans</a:t>
            </a:r>
          </a:p>
          <a:p>
            <a:r>
              <a:rPr lang="en-US" sz="2800" dirty="0"/>
              <a:t>Cercozoans</a:t>
            </a:r>
          </a:p>
          <a:p>
            <a:r>
              <a:rPr lang="en-US" sz="2800" dirty="0"/>
              <a:t>Radiolarians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Rhizaria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572" y="4476132"/>
            <a:ext cx="5952332" cy="1833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712" y="1295400"/>
            <a:ext cx="4209192" cy="30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53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C:\Documents and Settings\mcooper\Desktop\Bio 2 Pics\Lab 2\foram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023" y="3781127"/>
            <a:ext cx="3269377" cy="245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4200" y="1295698"/>
            <a:ext cx="6140450" cy="3137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Examples:</a:t>
            </a:r>
            <a:r>
              <a:rPr lang="en-US" sz="2800" dirty="0"/>
              <a:t> Foraminiferans</a:t>
            </a:r>
          </a:p>
          <a:p>
            <a:r>
              <a:rPr lang="en-US" sz="2800" dirty="0"/>
              <a:t>Porous, </a:t>
            </a:r>
            <a:r>
              <a:rPr lang="en-US" sz="2800" u="sng" dirty="0"/>
              <a:t>calcium carbonate</a:t>
            </a:r>
            <a:r>
              <a:rPr lang="en-US" sz="2800" dirty="0"/>
              <a:t> tests</a:t>
            </a:r>
          </a:p>
          <a:p>
            <a:pPr lvl="1"/>
            <a:r>
              <a:rPr lang="en-US" sz="2400" i="1" dirty="0"/>
              <a:t>Foramen</a:t>
            </a:r>
            <a:r>
              <a:rPr lang="en-US" sz="2400" dirty="0"/>
              <a:t> (little hole), </a:t>
            </a:r>
            <a:r>
              <a:rPr lang="en-US" sz="2400" i="1" dirty="0"/>
              <a:t>ferre</a:t>
            </a:r>
            <a:r>
              <a:rPr lang="en-US" sz="2400" dirty="0"/>
              <a:t> (to bear)</a:t>
            </a:r>
          </a:p>
          <a:p>
            <a:r>
              <a:rPr lang="en-US" sz="2800" dirty="0"/>
              <a:t>Marine and freshwater</a:t>
            </a:r>
          </a:p>
          <a:p>
            <a:r>
              <a:rPr lang="en-US" sz="2800" dirty="0"/>
              <a:t>Fossilized </a:t>
            </a:r>
            <a:r>
              <a:rPr lang="en-US" sz="2800" dirty="0" err="1"/>
              <a:t>forams</a:t>
            </a:r>
            <a:r>
              <a:rPr lang="en-US" sz="2800" dirty="0"/>
              <a:t> = sedimentary rock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Rhizaria; Clade</a:t>
            </a:r>
            <a:r>
              <a:rPr lang="en-US" sz="3400" baseline="-25000" dirty="0"/>
              <a:t>2</a:t>
            </a:r>
            <a:r>
              <a:rPr lang="en-US" sz="3400" dirty="0"/>
              <a:t>: Foraminiferans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3300" y="5692764"/>
            <a:ext cx="146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Lab photo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699" y="4432935"/>
            <a:ext cx="5845175" cy="1800225"/>
          </a:xfrm>
          <a:prstGeom prst="rect">
            <a:avLst/>
          </a:prstGeom>
        </p:spPr>
      </p:pic>
      <p:pic>
        <p:nvPicPr>
          <p:cNvPr id="12" name="Picture 8" descr="28-28-Foraminifer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3023" y="1365543"/>
            <a:ext cx="3214896" cy="2210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330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4200" y="1295698"/>
            <a:ext cx="5555343" cy="3137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Examples:</a:t>
            </a:r>
            <a:r>
              <a:rPr lang="en-US" sz="2800" dirty="0"/>
              <a:t> Cercozoans</a:t>
            </a:r>
          </a:p>
          <a:p>
            <a:r>
              <a:rPr lang="en-US" sz="2800" dirty="0"/>
              <a:t>Thin pseudopodia</a:t>
            </a:r>
          </a:p>
          <a:p>
            <a:r>
              <a:rPr lang="en-US" sz="2800" b="1" u="sng" dirty="0" err="1"/>
              <a:t>Chromatophore</a:t>
            </a:r>
            <a:r>
              <a:rPr lang="en-US" sz="2800" dirty="0"/>
              <a:t>: photosynthetic structure</a:t>
            </a:r>
          </a:p>
          <a:p>
            <a:r>
              <a:rPr lang="en-US" sz="2800" dirty="0"/>
              <a:t>Marine, freshwater and soil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Rhizaria; Clade</a:t>
            </a:r>
            <a:r>
              <a:rPr lang="en-US" sz="3400" baseline="-25000" dirty="0"/>
              <a:t>2</a:t>
            </a:r>
            <a:r>
              <a:rPr lang="en-US" sz="3400" dirty="0"/>
              <a:t>: Cercozoans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3300" y="5692764"/>
            <a:ext cx="146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Lab photo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62" y="4432935"/>
            <a:ext cx="5845175" cy="1800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43" y="1336444"/>
            <a:ext cx="5274407" cy="32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43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4200" y="1295698"/>
            <a:ext cx="5651500" cy="3137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Examples:</a:t>
            </a:r>
            <a:r>
              <a:rPr lang="en-US" sz="2800" dirty="0"/>
              <a:t> Radiolarians</a:t>
            </a:r>
          </a:p>
          <a:p>
            <a:r>
              <a:rPr lang="en-US" sz="2800" dirty="0"/>
              <a:t>Silica tests</a:t>
            </a:r>
          </a:p>
          <a:p>
            <a:r>
              <a:rPr lang="en-US" sz="2800" dirty="0"/>
              <a:t>Pseudopodia reinforced with microtubules</a:t>
            </a:r>
          </a:p>
          <a:p>
            <a:r>
              <a:rPr lang="en-US" sz="2800" dirty="0"/>
              <a:t>Mostly marine</a:t>
            </a:r>
          </a:p>
          <a:p>
            <a:pPr lvl="1"/>
            <a:r>
              <a:rPr lang="en-US" sz="2400" u="sng" dirty="0"/>
              <a:t>Radiolarian ooze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Rhizaria; Clade</a:t>
            </a:r>
            <a:r>
              <a:rPr lang="en-US" sz="3400" baseline="-25000" dirty="0"/>
              <a:t>2</a:t>
            </a:r>
            <a:r>
              <a:rPr lang="en-US" sz="3400" dirty="0"/>
              <a:t>: Radiolarians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3300" y="5692764"/>
            <a:ext cx="146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Lab photo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62" y="4432935"/>
            <a:ext cx="5845175" cy="1800225"/>
          </a:xfrm>
          <a:prstGeom prst="rect">
            <a:avLst/>
          </a:prstGeom>
        </p:spPr>
      </p:pic>
      <p:pic>
        <p:nvPicPr>
          <p:cNvPr id="9" name="Picture 2" descr="C:\Documents and Settings\mcooper\Desktop\Bio 2 Pics\Lab 2\Radiolarians (close up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615" y="3858904"/>
            <a:ext cx="30607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62950" y="5738930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440" y="1196027"/>
            <a:ext cx="38290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28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Supergroup</a:t>
            </a:r>
            <a:r>
              <a:rPr lang="en-US" sz="4400" dirty="0"/>
              <a:t>: Archaeplastida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00843"/>
            <a:ext cx="6444343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Characteristics of Archaeplastida:</a:t>
            </a:r>
          </a:p>
          <a:p>
            <a:r>
              <a:rPr lang="en-US" sz="2800" dirty="0"/>
              <a:t>Similar DNA sequences</a:t>
            </a:r>
          </a:p>
          <a:p>
            <a:r>
              <a:rPr lang="en-US" sz="2800" dirty="0"/>
              <a:t>Endosymbiosis of cyanobacterium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Includes</a:t>
            </a:r>
            <a:r>
              <a:rPr lang="en-US" sz="2800" dirty="0"/>
              <a:t>:</a:t>
            </a:r>
          </a:p>
          <a:p>
            <a:r>
              <a:rPr lang="en-US" sz="2800" dirty="0"/>
              <a:t>Red algae</a:t>
            </a:r>
          </a:p>
          <a:p>
            <a:r>
              <a:rPr lang="en-US" sz="2800" dirty="0"/>
              <a:t>Chlorophytes</a:t>
            </a:r>
          </a:p>
          <a:p>
            <a:r>
              <a:rPr lang="en-US" sz="2800" dirty="0"/>
              <a:t>Charophytes</a:t>
            </a:r>
          </a:p>
          <a:p>
            <a:r>
              <a:rPr lang="en-US" sz="2800" dirty="0"/>
              <a:t>Land plants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543" y="4362450"/>
            <a:ext cx="6900407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32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4199" y="1295698"/>
            <a:ext cx="6662761" cy="33445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Examples:</a:t>
            </a:r>
            <a:r>
              <a:rPr lang="en-US" sz="2800" dirty="0"/>
              <a:t> </a:t>
            </a:r>
            <a:r>
              <a:rPr lang="en-US" sz="2800" i="1" dirty="0"/>
              <a:t>Chondrus, Coralline</a:t>
            </a:r>
          </a:p>
          <a:p>
            <a:r>
              <a:rPr lang="en-US" sz="2800" dirty="0"/>
              <a:t>Multicellular</a:t>
            </a:r>
          </a:p>
          <a:p>
            <a:r>
              <a:rPr lang="en-US" sz="2800" dirty="0"/>
              <a:t>Cellulose cell wall</a:t>
            </a:r>
          </a:p>
          <a:p>
            <a:r>
              <a:rPr lang="en-US" sz="2800" b="1" u="sng" dirty="0" err="1"/>
              <a:t>Phycoerythrin</a:t>
            </a:r>
            <a:r>
              <a:rPr lang="en-US" sz="2800" b="1" dirty="0"/>
              <a:t>: </a:t>
            </a:r>
            <a:r>
              <a:rPr lang="en-US" sz="2800" dirty="0"/>
              <a:t>photosynthetic pigment</a:t>
            </a:r>
          </a:p>
          <a:p>
            <a:r>
              <a:rPr lang="en-US" sz="2800" dirty="0"/>
              <a:t>Mostly marine (warm tropical)</a:t>
            </a:r>
          </a:p>
          <a:p>
            <a:r>
              <a:rPr lang="en-US" sz="2800" dirty="0"/>
              <a:t>Agar</a:t>
            </a:r>
          </a:p>
          <a:p>
            <a:r>
              <a:rPr lang="en-US" sz="2800" dirty="0"/>
              <a:t>Lack flagellated gametes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Archaeplastida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Red algae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3300" y="5692764"/>
            <a:ext cx="146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Lab photo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4823075"/>
            <a:ext cx="6045200" cy="1368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598" y="1352284"/>
            <a:ext cx="2654515" cy="2576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93300" y="1291070"/>
            <a:ext cx="1354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Chondrus</a:t>
            </a:r>
          </a:p>
        </p:txBody>
      </p:sp>
      <p:pic>
        <p:nvPicPr>
          <p:cNvPr id="4100" name="Picture 4" descr="http://www.seasonsinthesea.com/photos/kelp/branching-coralline-algae-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88" y="4023019"/>
            <a:ext cx="3288936" cy="21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82421" y="4023019"/>
            <a:ext cx="1354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Coralline</a:t>
            </a:r>
          </a:p>
        </p:txBody>
      </p:sp>
    </p:spTree>
    <p:extLst>
      <p:ext uri="{BB962C8B-B14F-4D97-AF65-F5344CB8AC3E}">
        <p14:creationId xmlns:p14="http://schemas.microsoft.com/office/powerpoint/2010/main" val="2985662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4200" y="1295698"/>
            <a:ext cx="5651500" cy="34127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Example:</a:t>
            </a:r>
            <a:r>
              <a:rPr lang="en-US" sz="3200" dirty="0"/>
              <a:t> </a:t>
            </a:r>
            <a:r>
              <a:rPr lang="en-US" sz="3200" i="1" dirty="0"/>
              <a:t>Ulva, Volvox, </a:t>
            </a:r>
            <a:r>
              <a:rPr lang="en-US" sz="3200" i="1" dirty="0" err="1"/>
              <a:t>Ulothrix</a:t>
            </a:r>
            <a:endParaRPr lang="en-US" sz="3200" i="1" dirty="0"/>
          </a:p>
          <a:p>
            <a:pPr marL="0" indent="0">
              <a:buNone/>
            </a:pPr>
            <a:r>
              <a:rPr lang="en-US" sz="2800" dirty="0"/>
              <a:t>Unicellular, Multicellular, and Colonial</a:t>
            </a:r>
          </a:p>
          <a:p>
            <a:r>
              <a:rPr lang="en-US" sz="2800" dirty="0"/>
              <a:t>Cellulose cell wall</a:t>
            </a:r>
          </a:p>
          <a:p>
            <a:r>
              <a:rPr lang="en-US" sz="2800" dirty="0"/>
              <a:t>Pigments</a:t>
            </a:r>
          </a:p>
          <a:p>
            <a:pPr lvl="1"/>
            <a:r>
              <a:rPr lang="en-US" sz="2400" b="1" u="sng" dirty="0"/>
              <a:t>Chlorophyll A, B</a:t>
            </a:r>
            <a:r>
              <a:rPr lang="en-US" sz="2400" b="1" dirty="0"/>
              <a:t> </a:t>
            </a:r>
          </a:p>
          <a:p>
            <a:pPr lvl="1"/>
            <a:r>
              <a:rPr lang="en-US" sz="2400" b="1" dirty="0"/>
              <a:t>Carotenoids </a:t>
            </a:r>
            <a:endParaRPr lang="en-US" sz="2400" dirty="0"/>
          </a:p>
          <a:p>
            <a:r>
              <a:rPr lang="en-US" sz="2800" dirty="0"/>
              <a:t>Mostly freshwater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Archaeplastida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Chlorophytes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3300" y="5692764"/>
            <a:ext cx="146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Lab photo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4823075"/>
            <a:ext cx="6045200" cy="136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631019"/>
            <a:ext cx="2612611" cy="1881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3723" y="1261687"/>
            <a:ext cx="158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Ulva</a:t>
            </a:r>
          </a:p>
        </p:txBody>
      </p:sp>
      <p:pic>
        <p:nvPicPr>
          <p:cNvPr id="9" name="Picture 2" descr="https://upload.wikimedia.org/wikipedia/commons/thumb/e/ee/Mikrofoto.de-volvox-8.jpg/320px-Mikrofoto.de-volvox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511" y="1654026"/>
            <a:ext cx="2792005" cy="185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299159" y="1284694"/>
            <a:ext cx="144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Volvox</a:t>
            </a:r>
          </a:p>
        </p:txBody>
      </p:sp>
      <p:pic>
        <p:nvPicPr>
          <p:cNvPr id="3074" name="Picture 2" descr="Image result for Ulothri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14" y="3686083"/>
            <a:ext cx="2882980" cy="216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28485" y="5871050"/>
            <a:ext cx="144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Ulothrix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152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00600" y="842010"/>
            <a:ext cx="228600" cy="236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109536"/>
            <a:ext cx="5041900" cy="65792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201706" y="488043"/>
            <a:ext cx="6279776" cy="5674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800" b="1" dirty="0">
                <a:latin typeface="Verdana" charset="0"/>
                <a:ea typeface="ＭＳ Ｐゴシック" charset="0"/>
                <a:cs typeface="ＭＳ Ｐゴシック" charset="0"/>
              </a:rPr>
              <a:t>Four  Supergroups: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latin typeface="Verdana" charset="0"/>
                <a:ea typeface="ＭＳ Ｐゴシック" charset="0"/>
                <a:cs typeface="ＭＳ Ｐゴシック" charset="0"/>
              </a:rPr>
              <a:t>Excavata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latin typeface="Verdana" charset="0"/>
                <a:ea typeface="ＭＳ Ｐゴシック" charset="0"/>
                <a:cs typeface="ＭＳ Ｐゴシック" charset="0"/>
              </a:rPr>
              <a:t>SAR (Stramenopiles, Alveolata, Rhizaria)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latin typeface="Verdana" charset="0"/>
                <a:ea typeface="ＭＳ Ｐゴシック" charset="0"/>
                <a:cs typeface="ＭＳ Ｐゴシック" charset="0"/>
              </a:rPr>
              <a:t>Archaeplastida </a:t>
            </a: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2">
              <a:lnSpc>
                <a:spcPct val="90000"/>
              </a:lnSpc>
            </a:pPr>
            <a:r>
              <a:rPr lang="en-US" sz="2100" dirty="0">
                <a:latin typeface="Verdana" charset="0"/>
                <a:ea typeface="ＭＳ Ｐゴシック" charset="0"/>
                <a:cs typeface="ＭＳ Ｐゴシック" charset="0"/>
              </a:rPr>
              <a:t>Includes land plants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latin typeface="Verdana" charset="0"/>
                <a:ea typeface="ＭＳ Ｐゴシック" charset="0"/>
                <a:cs typeface="ＭＳ Ｐゴシック" charset="0"/>
              </a:rPr>
              <a:t>Unikonta </a:t>
            </a: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2">
              <a:lnSpc>
                <a:spcPct val="90000"/>
              </a:lnSpc>
            </a:pPr>
            <a:r>
              <a:rPr lang="en-US" sz="2100" dirty="0">
                <a:latin typeface="Verdana" charset="0"/>
                <a:ea typeface="ＭＳ Ｐゴシック" charset="0"/>
                <a:cs typeface="ＭＳ Ｐゴシック" charset="0"/>
              </a:rPr>
              <a:t>Includes animals and fungi</a:t>
            </a:r>
          </a:p>
          <a:p>
            <a:pPr>
              <a:lnSpc>
                <a:spcPct val="90000"/>
              </a:lnSpc>
              <a:buNone/>
            </a:pPr>
            <a:endParaRPr lang="en-US" sz="28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457200" indent="-457200">
              <a:lnSpc>
                <a:spcPct val="90000"/>
              </a:lnSpc>
              <a:buNone/>
            </a:pPr>
            <a:r>
              <a:rPr lang="en-US" sz="2800" b="1" dirty="0">
                <a:solidFill>
                  <a:schemeClr val="accent6"/>
                </a:solidFill>
                <a:latin typeface="Verdana" charset="0"/>
                <a:ea typeface="ＭＳ Ｐゴシック" charset="0"/>
                <a:cs typeface="ＭＳ Ｐゴシック" charset="0"/>
              </a:rPr>
              <a:t>  *Need to know entire phylogeny for test and practicum</a:t>
            </a:r>
          </a:p>
          <a:p>
            <a:pPr>
              <a:lnSpc>
                <a:spcPct val="90000"/>
              </a:lnSpc>
              <a:buNone/>
            </a:pPr>
            <a:endParaRPr lang="en-US" sz="2800" b="1" dirty="0">
              <a:solidFill>
                <a:schemeClr val="accent6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274320" lvl="1" indent="0">
              <a:lnSpc>
                <a:spcPct val="90000"/>
              </a:lnSpc>
              <a:buNone/>
            </a:pP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91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4200" y="1143000"/>
            <a:ext cx="5400964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Sister taxa of land plants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/>
              <a:t>Rings of cellulose synthesizing proteins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/>
              <a:t>Peroxisome enzymes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/>
              <a:t>Structure of flagellated sperm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/>
              <a:t>Formation of </a:t>
            </a:r>
            <a:r>
              <a:rPr lang="en-US" altLang="en-US" sz="2400" u="sng" dirty="0"/>
              <a:t>phragmoplast</a:t>
            </a:r>
          </a:p>
          <a:p>
            <a:r>
              <a:rPr lang="en-US" sz="2800" dirty="0"/>
              <a:t>Cellulose cell wall</a:t>
            </a:r>
          </a:p>
          <a:p>
            <a:r>
              <a:rPr lang="en-US" sz="2800" dirty="0"/>
              <a:t>Pigments</a:t>
            </a:r>
          </a:p>
          <a:p>
            <a:pPr lvl="1"/>
            <a:r>
              <a:rPr lang="en-US" sz="2400" b="1" dirty="0"/>
              <a:t>Chlorophyll A, B </a:t>
            </a:r>
          </a:p>
          <a:p>
            <a:pPr lvl="1"/>
            <a:r>
              <a:rPr lang="en-US" sz="2400" b="1" dirty="0"/>
              <a:t>Carotenoids </a:t>
            </a:r>
            <a:endParaRPr lang="en-US" sz="2400" dirty="0"/>
          </a:p>
          <a:p>
            <a:r>
              <a:rPr lang="en-US" sz="2800" dirty="0"/>
              <a:t>Mostly freshwater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Archaeplastida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Charophytes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3300" y="5692764"/>
            <a:ext cx="146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Lab photo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14" y="4893410"/>
            <a:ext cx="4550736" cy="1030186"/>
          </a:xfrm>
          <a:prstGeom prst="rect">
            <a:avLst/>
          </a:prstGeom>
        </p:spPr>
      </p:pic>
      <p:pic>
        <p:nvPicPr>
          <p:cNvPr id="6" name="Picture 4" descr="http://protist.i.hosei.ac.jp/PDB/Images/chlorophyta/spirogyra/group_C/varians/sp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226" y="1499026"/>
            <a:ext cx="2810177" cy="223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36372" y="3715411"/>
            <a:ext cx="144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Spirogyra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712" y="1499026"/>
            <a:ext cx="3311613" cy="21154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47391" y="3647432"/>
            <a:ext cx="144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Desmid</a:t>
            </a:r>
          </a:p>
        </p:txBody>
      </p:sp>
    </p:spTree>
    <p:extLst>
      <p:ext uri="{BB962C8B-B14F-4D97-AF65-F5344CB8AC3E}">
        <p14:creationId xmlns:p14="http://schemas.microsoft.com/office/powerpoint/2010/main" val="2006372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Supergroup</a:t>
            </a:r>
            <a:r>
              <a:rPr lang="en-US" sz="4000" dirty="0"/>
              <a:t>: Unikonta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6388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Characteristics of Unikonta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r>
              <a:rPr lang="en-US" sz="2800" dirty="0"/>
              <a:t>Two major subgroups (Amoebazoans and Opisthokonts)</a:t>
            </a:r>
          </a:p>
          <a:p>
            <a:r>
              <a:rPr lang="en-US" sz="2800" dirty="0"/>
              <a:t>Within group relationships support with DNA sequencing</a:t>
            </a:r>
          </a:p>
          <a:p>
            <a:r>
              <a:rPr lang="en-US" sz="2800" dirty="0"/>
              <a:t>May have been first group to diverge from eukaryotes</a:t>
            </a:r>
          </a:p>
          <a:p>
            <a:r>
              <a:rPr lang="en-US" sz="2800" dirty="0"/>
              <a:t>Single </a:t>
            </a:r>
            <a:r>
              <a:rPr lang="en-US" sz="2800" u="sng" dirty="0"/>
              <a:t>flagella</a:t>
            </a:r>
            <a:r>
              <a:rPr lang="en-US" sz="2800" dirty="0"/>
              <a:t> </a:t>
            </a:r>
          </a:p>
          <a:p>
            <a:r>
              <a:rPr lang="en-US" sz="2800" dirty="0"/>
              <a:t>Lobe or tube shaped </a:t>
            </a:r>
            <a:r>
              <a:rPr lang="en-US" sz="2800" u="sng" dirty="0"/>
              <a:t>pseudopodia</a:t>
            </a:r>
          </a:p>
          <a:p>
            <a:r>
              <a:rPr lang="en-US" sz="2800" dirty="0"/>
              <a:t>Fusion of three genes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027" y="2539055"/>
            <a:ext cx="5180974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00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68680" y="1219200"/>
            <a:ext cx="638120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Characteristics of Amoebazoans:</a:t>
            </a:r>
          </a:p>
          <a:p>
            <a:r>
              <a:rPr lang="en-US" sz="2800" u="sng" dirty="0"/>
              <a:t>Lobe or tube-shaped</a:t>
            </a:r>
            <a:r>
              <a:rPr lang="en-US" sz="2800" dirty="0"/>
              <a:t> pseudopod used for movement and feeding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Includes</a:t>
            </a:r>
            <a:r>
              <a:rPr lang="en-US" sz="2800" dirty="0"/>
              <a:t>: </a:t>
            </a:r>
          </a:p>
          <a:p>
            <a:r>
              <a:rPr lang="en-US" sz="2800" dirty="0"/>
              <a:t>Slime molds</a:t>
            </a:r>
          </a:p>
          <a:p>
            <a:pPr lvl="1"/>
            <a:r>
              <a:rPr lang="en-US" sz="2400" dirty="0"/>
              <a:t>Plasmodial</a:t>
            </a:r>
          </a:p>
          <a:p>
            <a:pPr lvl="1"/>
            <a:r>
              <a:rPr lang="en-US" sz="2400" dirty="0"/>
              <a:t>Cellular</a:t>
            </a:r>
          </a:p>
          <a:p>
            <a:r>
              <a:rPr lang="en-US" sz="2800" dirty="0" err="1"/>
              <a:t>Gymnaoembas</a:t>
            </a:r>
            <a:endParaRPr lang="en-US" sz="2800" dirty="0"/>
          </a:p>
          <a:p>
            <a:r>
              <a:rPr lang="en-US" sz="2800" dirty="0"/>
              <a:t>Entamoebas</a:t>
            </a:r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Amoebazoans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281967"/>
            <a:ext cx="7079297" cy="200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85885" y="4476997"/>
            <a:ext cx="237506" cy="10331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71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Plasmodial slime molds</a:t>
            </a:r>
          </a:p>
          <a:p>
            <a:r>
              <a:rPr lang="en-US" sz="2800" dirty="0"/>
              <a:t>Many are brightly colored</a:t>
            </a:r>
          </a:p>
          <a:p>
            <a:r>
              <a:rPr lang="en-US" sz="2800" b="1" u="sng" dirty="0"/>
              <a:t>Plasmodium</a:t>
            </a:r>
            <a:r>
              <a:rPr lang="en-US" sz="2800" dirty="0"/>
              <a:t>: Single mass of cytoplasm</a:t>
            </a:r>
          </a:p>
          <a:p>
            <a:pPr lvl="1"/>
            <a:r>
              <a:rPr lang="en-US" sz="2400" dirty="0" err="1"/>
              <a:t>Supercell</a:t>
            </a:r>
            <a:endParaRPr lang="en-US" sz="2400" dirty="0"/>
          </a:p>
          <a:p>
            <a:r>
              <a:rPr lang="en-US" sz="2800" dirty="0"/>
              <a:t>Single celled with multiple nuclei</a:t>
            </a:r>
          </a:p>
          <a:p>
            <a:r>
              <a:rPr lang="en-US" sz="2800" dirty="0"/>
              <a:t>Coenocytic hyphae</a:t>
            </a:r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Amoebazoans; Clade</a:t>
            </a:r>
            <a:r>
              <a:rPr lang="en-US" sz="3400" baseline="-25000" dirty="0"/>
              <a:t>2</a:t>
            </a:r>
            <a:r>
              <a:rPr lang="en-US" sz="3400" dirty="0"/>
              <a:t>: Slime molds</a:t>
            </a:r>
          </a:p>
        </p:txBody>
      </p:sp>
      <p:pic>
        <p:nvPicPr>
          <p:cNvPr id="5" name="Picture 11" descr="28-29x1-PlasmodialSlimeMo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94251" y="1336365"/>
            <a:ext cx="1885829" cy="279317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49" y="4129537"/>
            <a:ext cx="6469880" cy="1710708"/>
          </a:xfrm>
          <a:prstGeom prst="rect">
            <a:avLst/>
          </a:prstGeom>
        </p:spPr>
      </p:pic>
      <p:pic>
        <p:nvPicPr>
          <p:cNvPr id="6146" name="Picture 2" descr="http://assets.decodedscience.com/wp-content/uploads/2011/10/dog-vomit-slime-mold-close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890" y="3973298"/>
            <a:ext cx="3013149" cy="225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656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01396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Cellular slime molds</a:t>
            </a:r>
          </a:p>
          <a:p>
            <a:r>
              <a:rPr lang="en-US" sz="2800" dirty="0"/>
              <a:t>Solitary feeding stage</a:t>
            </a:r>
          </a:p>
          <a:p>
            <a:r>
              <a:rPr lang="en-US" sz="2800" dirty="0"/>
              <a:t>Form asexual fruiting bodies when food stressed</a:t>
            </a:r>
          </a:p>
          <a:p>
            <a:r>
              <a:rPr lang="en-US" sz="2800" u="sng" dirty="0"/>
              <a:t>________</a:t>
            </a:r>
            <a:r>
              <a:rPr lang="en-US" sz="2800" dirty="0"/>
              <a:t> hyphae</a:t>
            </a:r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Amoebazoans; Clade</a:t>
            </a:r>
            <a:r>
              <a:rPr lang="en-US" sz="3400" baseline="-25000" dirty="0"/>
              <a:t>2</a:t>
            </a:r>
            <a:r>
              <a:rPr lang="en-US" sz="3400" dirty="0"/>
              <a:t>: Slime molds</a:t>
            </a:r>
          </a:p>
        </p:txBody>
      </p:sp>
      <p:pic>
        <p:nvPicPr>
          <p:cNvPr id="5" name="Picture 9" descr="28-30x1-Dictyostel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54104" y="1386840"/>
            <a:ext cx="4526416" cy="305756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73" y="4328505"/>
            <a:ext cx="5505090" cy="145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28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886893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Tubulinids (Gymnamoebas)</a:t>
            </a:r>
          </a:p>
          <a:p>
            <a:r>
              <a:rPr lang="en-US" sz="2800" dirty="0"/>
              <a:t>Lobe or tube-shaped pseudopodia</a:t>
            </a:r>
          </a:p>
          <a:p>
            <a:pPr lvl="1"/>
            <a:r>
              <a:rPr lang="en-US" sz="2400" u="sng" dirty="0"/>
              <a:t>Cytoplasmic</a:t>
            </a:r>
            <a:r>
              <a:rPr lang="en-US" sz="2400" dirty="0"/>
              <a:t> streaming</a:t>
            </a:r>
          </a:p>
          <a:p>
            <a:r>
              <a:rPr lang="en-US" sz="2800" dirty="0"/>
              <a:t>Lack of test</a:t>
            </a:r>
          </a:p>
          <a:p>
            <a:r>
              <a:rPr lang="en-US" sz="2800" dirty="0"/>
              <a:t>Unicellular</a:t>
            </a:r>
          </a:p>
          <a:p>
            <a:r>
              <a:rPr lang="en-US" sz="2800" dirty="0"/>
              <a:t>Mostly heterotrophic</a:t>
            </a:r>
          </a:p>
          <a:p>
            <a:r>
              <a:rPr lang="en-US" sz="2800" dirty="0"/>
              <a:t>Marine, freshwater, and soil</a:t>
            </a:r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Amoebazoans; Clade</a:t>
            </a:r>
            <a:r>
              <a:rPr lang="en-US" sz="3400" baseline="-25000" dirty="0"/>
              <a:t>2</a:t>
            </a:r>
            <a:r>
              <a:rPr lang="en-US" sz="3400" dirty="0"/>
              <a:t>: Gymnamoebas</a:t>
            </a:r>
          </a:p>
        </p:txBody>
      </p:sp>
      <p:pic>
        <p:nvPicPr>
          <p:cNvPr id="6" name="Picture 8" descr="28-26-Pseudopodia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5155" y="1443743"/>
            <a:ext cx="4724400" cy="40957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flipH="1">
            <a:off x="419593" y="5539493"/>
            <a:ext cx="233547" cy="700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14" y="4774691"/>
            <a:ext cx="5227726" cy="13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57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50164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</a:t>
            </a:r>
            <a:r>
              <a:rPr lang="en-US" sz="2800" i="1" dirty="0"/>
              <a:t>Entamoeba histolytica</a:t>
            </a:r>
          </a:p>
          <a:p>
            <a:r>
              <a:rPr lang="en-US" sz="2800" u="sng" dirty="0"/>
              <a:t>Parasitic</a:t>
            </a:r>
          </a:p>
          <a:p>
            <a:r>
              <a:rPr lang="en-US" sz="2800" dirty="0"/>
              <a:t>Amoebic dysentery</a:t>
            </a:r>
          </a:p>
          <a:p>
            <a:pPr lvl="1"/>
            <a:r>
              <a:rPr lang="en-US" sz="2400" dirty="0"/>
              <a:t>Contaminated drinking water or food</a:t>
            </a:r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Amoebazoans; Clade</a:t>
            </a:r>
            <a:r>
              <a:rPr lang="en-US" sz="3400" baseline="-25000" dirty="0"/>
              <a:t>2</a:t>
            </a:r>
            <a:r>
              <a:rPr lang="en-US" sz="3400" dirty="0"/>
              <a:t>: Entamoebas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3739225"/>
            <a:ext cx="2743200" cy="2417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964" y="1337786"/>
            <a:ext cx="2764715" cy="2506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86" y="4330741"/>
            <a:ext cx="6220578" cy="1644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31679" y="5790865"/>
            <a:ext cx="171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 photo</a:t>
            </a:r>
          </a:p>
        </p:txBody>
      </p:sp>
    </p:spTree>
    <p:extLst>
      <p:ext uri="{BB962C8B-B14F-4D97-AF65-F5344CB8AC3E}">
        <p14:creationId xmlns:p14="http://schemas.microsoft.com/office/powerpoint/2010/main" val="2194381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82168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Characteristics of Opisthokonts:</a:t>
            </a:r>
          </a:p>
          <a:p>
            <a:r>
              <a:rPr lang="en-US" sz="2800" dirty="0"/>
              <a:t>Unicellular or multicellular </a:t>
            </a:r>
          </a:p>
          <a:p>
            <a:r>
              <a:rPr lang="en-US" sz="2800" u="sng" dirty="0"/>
              <a:t>Posterior</a:t>
            </a:r>
            <a:r>
              <a:rPr lang="en-US" sz="2800" dirty="0"/>
              <a:t> location of flagellum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Includes</a:t>
            </a:r>
            <a:r>
              <a:rPr lang="en-US" sz="2800" dirty="0"/>
              <a:t>: </a:t>
            </a:r>
          </a:p>
          <a:p>
            <a:r>
              <a:rPr lang="en-US" sz="2800" dirty="0"/>
              <a:t>Nucleariids</a:t>
            </a:r>
          </a:p>
          <a:p>
            <a:r>
              <a:rPr lang="en-US" sz="2800" dirty="0"/>
              <a:t>Fungi</a:t>
            </a:r>
          </a:p>
          <a:p>
            <a:r>
              <a:rPr lang="en-US" sz="2800" dirty="0"/>
              <a:t>Choanoflagellates</a:t>
            </a:r>
          </a:p>
          <a:p>
            <a:r>
              <a:rPr lang="en-US" sz="2800" dirty="0"/>
              <a:t>Animals</a:t>
            </a:r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Opisthokonts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017" y="3158830"/>
            <a:ext cx="5485926" cy="25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03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82168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Example: </a:t>
            </a:r>
            <a:r>
              <a:rPr lang="en-US" sz="2800" dirty="0"/>
              <a:t>Nucleariids</a:t>
            </a:r>
          </a:p>
          <a:p>
            <a:r>
              <a:rPr lang="en-US" sz="2800" dirty="0"/>
              <a:t>Lack distinctive characteristics</a:t>
            </a:r>
          </a:p>
          <a:p>
            <a:r>
              <a:rPr lang="en-US" sz="2800" dirty="0"/>
              <a:t>Unicellular</a:t>
            </a:r>
          </a:p>
          <a:p>
            <a:r>
              <a:rPr lang="en-US" sz="2800" dirty="0"/>
              <a:t>Posterior flagella</a:t>
            </a:r>
          </a:p>
          <a:p>
            <a:r>
              <a:rPr lang="en-US" sz="2800" dirty="0"/>
              <a:t>Temporary pseudopods</a:t>
            </a:r>
          </a:p>
          <a:p>
            <a:r>
              <a:rPr lang="en-US" sz="2800" dirty="0"/>
              <a:t>Feed on algae and bacteria</a:t>
            </a:r>
          </a:p>
          <a:p>
            <a:r>
              <a:rPr lang="en-US" sz="2800" dirty="0"/>
              <a:t>Closely related to fungi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Opisthokonts; Clade</a:t>
            </a:r>
            <a:r>
              <a:rPr lang="en-US" sz="3400" baseline="-25000" dirty="0"/>
              <a:t>2</a:t>
            </a:r>
            <a:r>
              <a:rPr lang="en-US" sz="3400" dirty="0"/>
              <a:t>: Nucleariids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193" y="3658623"/>
            <a:ext cx="5399631" cy="2498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407" y="1405449"/>
            <a:ext cx="38100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597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743560"/>
              </p:ext>
            </p:extLst>
          </p:nvPr>
        </p:nvGraphicFramePr>
        <p:xfrm>
          <a:off x="1399849" y="3191810"/>
          <a:ext cx="6024534" cy="30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Photo Editor Photo" r:id="rId4" imgW="13323810" imgH="6725589" progId="MSPhotoEd.3">
                  <p:embed/>
                </p:oleObj>
              </mc:Choice>
              <mc:Fallback>
                <p:oleObj name="Photo Editor Photo" r:id="rId4" imgW="13323810" imgH="672558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9849" y="3191810"/>
                        <a:ext cx="6024534" cy="30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82168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Example: </a:t>
            </a:r>
            <a:r>
              <a:rPr lang="en-US" sz="2800" dirty="0"/>
              <a:t>Choanoflagellates</a:t>
            </a:r>
          </a:p>
          <a:p>
            <a:r>
              <a:rPr lang="en-US" sz="2800" dirty="0"/>
              <a:t>Unicellular or colonial</a:t>
            </a:r>
          </a:p>
          <a:p>
            <a:r>
              <a:rPr lang="en-US" sz="2800" u="sng" dirty="0"/>
              <a:t>Suspension</a:t>
            </a:r>
            <a:r>
              <a:rPr lang="en-US" sz="2800" dirty="0"/>
              <a:t> feeders</a:t>
            </a:r>
          </a:p>
          <a:p>
            <a:r>
              <a:rPr lang="en-US" sz="2800" dirty="0"/>
              <a:t>Closest relative to animals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Opisthokonts; Clade</a:t>
            </a:r>
            <a:r>
              <a:rPr lang="en-US" sz="3400" baseline="-25000" dirty="0"/>
              <a:t>2</a:t>
            </a:r>
            <a:r>
              <a:rPr lang="en-US" sz="3400" dirty="0"/>
              <a:t>: Choanoflagellates</a:t>
            </a:r>
          </a:p>
        </p:txBody>
      </p:sp>
      <p:pic>
        <p:nvPicPr>
          <p:cNvPr id="2065" name="Picture 17" descr="https://abhsscience.wikispaces.com/file/view/choanoflagellate.jpg/399427348/choanoflagella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49919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68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Eukaryotic Cells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955800" y="1219200"/>
            <a:ext cx="9626599" cy="4809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 Animal cell		  		       Plant cell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926167"/>
              </p:ext>
            </p:extLst>
          </p:nvPr>
        </p:nvGraphicFramePr>
        <p:xfrm>
          <a:off x="5761661" y="1937659"/>
          <a:ext cx="6095341" cy="4343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Bitmap Image" r:id="rId4" imgW="7621064" imgH="5428571" progId="Paint.Picture">
                  <p:embed/>
                </p:oleObj>
              </mc:Choice>
              <mc:Fallback>
                <p:oleObj name="Bitmap Image" r:id="rId4" imgW="7621064" imgH="54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661" y="1937659"/>
                        <a:ext cx="6095341" cy="4343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00034"/>
              </p:ext>
            </p:extLst>
          </p:nvPr>
        </p:nvGraphicFramePr>
        <p:xfrm>
          <a:off x="250371" y="1721960"/>
          <a:ext cx="6085114" cy="4290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" name="Bitmap Image" r:id="rId6" imgW="7621064" imgH="5372850" progId="Paint.Picture">
                  <p:embed/>
                </p:oleObj>
              </mc:Choice>
              <mc:Fallback>
                <p:oleObj name="Bitmap Image" r:id="rId6" imgW="7621064" imgH="53728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71" y="1721960"/>
                        <a:ext cx="6085114" cy="4290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5449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478" y="21266"/>
            <a:ext cx="5476431" cy="673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591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92" y="71836"/>
            <a:ext cx="5476431" cy="6733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1" y="94416"/>
            <a:ext cx="5237654" cy="67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55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True or False:  Organisms are classified as protists if they are multicellular organisms that are not plants, animals or fungi.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True or False: Chloroplast and mitochondria are theorized to have arisen through endosymbiosis </a:t>
            </a:r>
          </a:p>
        </p:txBody>
      </p:sp>
    </p:spTree>
    <p:extLst>
      <p:ext uri="{BB962C8B-B14F-4D97-AF65-F5344CB8AC3E}">
        <p14:creationId xmlns:p14="http://schemas.microsoft.com/office/powerpoint/2010/main" val="1905435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clades do </a:t>
            </a:r>
            <a:r>
              <a:rPr lang="en-US" sz="3200" b="1" u="sng" dirty="0"/>
              <a:t>not</a:t>
            </a:r>
            <a:r>
              <a:rPr lang="en-US" sz="3200" dirty="0"/>
              <a:t> have a reduced or modified mitochondria? </a:t>
            </a:r>
          </a:p>
          <a:p>
            <a:pPr marL="0" indent="0">
              <a:buNone/>
            </a:pPr>
            <a:r>
              <a:rPr lang="en-US" sz="3200" dirty="0"/>
              <a:t>			a. </a:t>
            </a:r>
            <a:r>
              <a:rPr lang="en-US" sz="3200" dirty="0" err="1"/>
              <a:t>Parabasalids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b. Kintoplastids</a:t>
            </a:r>
          </a:p>
          <a:p>
            <a:pPr marL="0" indent="0">
              <a:buNone/>
            </a:pPr>
            <a:r>
              <a:rPr lang="en-US" sz="3200" dirty="0"/>
              <a:t>			c. Cercozoans</a:t>
            </a:r>
          </a:p>
          <a:p>
            <a:pPr marL="0" indent="0">
              <a:buNone/>
            </a:pPr>
            <a:r>
              <a:rPr lang="en-US" sz="3200" dirty="0"/>
              <a:t>			d. Diplomonads</a:t>
            </a:r>
          </a:p>
          <a:p>
            <a:pPr marL="0" indent="0">
              <a:buNone/>
            </a:pPr>
            <a:r>
              <a:rPr lang="en-US" sz="3200" dirty="0"/>
              <a:t>			e. More than one of the above </a:t>
            </a:r>
          </a:p>
        </p:txBody>
      </p:sp>
    </p:spTree>
    <p:extLst>
      <p:ext uri="{BB962C8B-B14F-4D97-AF65-F5344CB8AC3E}">
        <p14:creationId xmlns:p14="http://schemas.microsoft.com/office/powerpoint/2010/main" val="732797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are </a:t>
            </a:r>
            <a:r>
              <a:rPr lang="en-US" sz="3200" b="1" u="sng" dirty="0"/>
              <a:t>not</a:t>
            </a:r>
            <a:r>
              <a:rPr lang="en-US" sz="3200" dirty="0"/>
              <a:t> one of the characteristics of organisms in the supergroup </a:t>
            </a:r>
            <a:r>
              <a:rPr lang="en-US" sz="3200" dirty="0" err="1"/>
              <a:t>Unikonta</a:t>
            </a:r>
            <a:r>
              <a:rPr lang="en-US" sz="3200" dirty="0"/>
              <a:t>? </a:t>
            </a:r>
          </a:p>
          <a:p>
            <a:pPr marL="0" indent="0">
              <a:buNone/>
            </a:pPr>
            <a:r>
              <a:rPr lang="en-US" sz="3200" dirty="0"/>
              <a:t>			a. Fusion of three genes</a:t>
            </a:r>
          </a:p>
          <a:p>
            <a:pPr marL="0" indent="0">
              <a:buNone/>
            </a:pPr>
            <a:r>
              <a:rPr lang="en-US" sz="3200" dirty="0"/>
              <a:t>			b. Secondary endosymbiosis of red algae</a:t>
            </a:r>
          </a:p>
          <a:p>
            <a:pPr marL="0" indent="0">
              <a:buNone/>
            </a:pPr>
            <a:r>
              <a:rPr lang="en-US" sz="3200" dirty="0"/>
              <a:t>			c. Single flagella</a:t>
            </a:r>
          </a:p>
          <a:p>
            <a:pPr marL="0" indent="0">
              <a:buNone/>
            </a:pPr>
            <a:r>
              <a:rPr lang="en-US" sz="3200" dirty="0"/>
              <a:t>			d. Excavated groove </a:t>
            </a:r>
          </a:p>
          <a:p>
            <a:pPr marL="0" indent="0">
              <a:buNone/>
            </a:pPr>
            <a:r>
              <a:rPr lang="en-US" sz="3200" dirty="0"/>
              <a:t>			e. More than one of the above </a:t>
            </a:r>
          </a:p>
        </p:txBody>
      </p:sp>
    </p:spTree>
    <p:extLst>
      <p:ext uri="{BB962C8B-B14F-4D97-AF65-F5344CB8AC3E}">
        <p14:creationId xmlns:p14="http://schemas.microsoft.com/office/powerpoint/2010/main" val="943488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907" y="94416"/>
            <a:ext cx="5768333" cy="67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454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723" y="0"/>
            <a:ext cx="5504677" cy="6931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364" y="952052"/>
            <a:ext cx="4844688" cy="26487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68688" y="752302"/>
            <a:ext cx="228600" cy="236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35585" y="89805"/>
            <a:ext cx="1867989" cy="67839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1200" dirty="0"/>
              <a:t>Diplomonads</a:t>
            </a:r>
          </a:p>
          <a:p>
            <a:pPr>
              <a:spcAft>
                <a:spcPts val="500"/>
              </a:spcAft>
            </a:pPr>
            <a:r>
              <a:rPr lang="en-US" sz="1200" dirty="0"/>
              <a:t>Parabasalids</a:t>
            </a:r>
          </a:p>
          <a:p>
            <a:pPr>
              <a:spcAft>
                <a:spcPts val="1400"/>
              </a:spcAft>
            </a:pPr>
            <a:r>
              <a:rPr lang="en-US" sz="1200" dirty="0"/>
              <a:t>Euglenozoans</a:t>
            </a:r>
          </a:p>
          <a:p>
            <a:pPr>
              <a:spcAft>
                <a:spcPts val="500"/>
              </a:spcAft>
            </a:pPr>
            <a:r>
              <a:rPr lang="en-US" sz="1200" dirty="0"/>
              <a:t>Oomycetes</a:t>
            </a:r>
          </a:p>
          <a:p>
            <a:pPr>
              <a:spcAft>
                <a:spcPts val="500"/>
              </a:spcAft>
            </a:pPr>
            <a:r>
              <a:rPr lang="en-US" sz="1200" dirty="0"/>
              <a:t>Diatoms</a:t>
            </a:r>
          </a:p>
          <a:p>
            <a:pPr>
              <a:spcAft>
                <a:spcPts val="500"/>
              </a:spcAft>
            </a:pPr>
            <a:r>
              <a:rPr lang="en-US" sz="1200" dirty="0"/>
              <a:t>Golden algae</a:t>
            </a:r>
          </a:p>
          <a:p>
            <a:pPr>
              <a:spcAft>
                <a:spcPts val="500"/>
              </a:spcAft>
            </a:pPr>
            <a:r>
              <a:rPr lang="en-US" sz="1200" dirty="0"/>
              <a:t>Brown algae</a:t>
            </a:r>
          </a:p>
          <a:p>
            <a:pPr>
              <a:spcAft>
                <a:spcPts val="500"/>
              </a:spcAft>
            </a:pPr>
            <a:r>
              <a:rPr lang="en-US" sz="1200" dirty="0"/>
              <a:t>Dinoflagellates</a:t>
            </a:r>
          </a:p>
          <a:p>
            <a:pPr>
              <a:spcAft>
                <a:spcPts val="500"/>
              </a:spcAft>
            </a:pPr>
            <a:r>
              <a:rPr lang="en-US" sz="1200" dirty="0"/>
              <a:t>Apicomplexans</a:t>
            </a:r>
          </a:p>
          <a:p>
            <a:pPr>
              <a:spcAft>
                <a:spcPts val="500"/>
              </a:spcAft>
            </a:pPr>
            <a:r>
              <a:rPr lang="en-US" sz="1200" dirty="0"/>
              <a:t>Ciliates</a:t>
            </a:r>
          </a:p>
          <a:p>
            <a:pPr>
              <a:spcAft>
                <a:spcPts val="500"/>
              </a:spcAft>
            </a:pPr>
            <a:r>
              <a:rPr lang="en-US" sz="1200" dirty="0"/>
              <a:t>Forams</a:t>
            </a:r>
          </a:p>
          <a:p>
            <a:pPr>
              <a:spcAft>
                <a:spcPts val="500"/>
              </a:spcAft>
            </a:pPr>
            <a:r>
              <a:rPr lang="en-US" sz="1200" dirty="0"/>
              <a:t>Cercozoans</a:t>
            </a:r>
          </a:p>
          <a:p>
            <a:pPr>
              <a:spcAft>
                <a:spcPts val="500"/>
              </a:spcAft>
            </a:pPr>
            <a:r>
              <a:rPr lang="en-US" sz="1200" dirty="0"/>
              <a:t>Radiolarians</a:t>
            </a:r>
          </a:p>
          <a:p>
            <a:pPr>
              <a:spcAft>
                <a:spcPts val="500"/>
              </a:spcAft>
            </a:pPr>
            <a:endParaRPr lang="en-US" sz="1200" dirty="0"/>
          </a:p>
          <a:p>
            <a:pPr>
              <a:spcAft>
                <a:spcPts val="600"/>
              </a:spcAft>
            </a:pPr>
            <a:r>
              <a:rPr lang="en-US" sz="1200" dirty="0"/>
              <a:t>Red algae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Chlorophytes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Charophytes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Land plants</a:t>
            </a:r>
          </a:p>
          <a:p>
            <a:pPr>
              <a:spcAft>
                <a:spcPts val="600"/>
              </a:spcAft>
            </a:pPr>
            <a:endParaRPr lang="en-US" sz="900" dirty="0"/>
          </a:p>
          <a:p>
            <a:pPr>
              <a:spcAft>
                <a:spcPts val="600"/>
              </a:spcAft>
            </a:pPr>
            <a:r>
              <a:rPr lang="en-US" sz="1200" dirty="0"/>
              <a:t>Slim mold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Gymnamoebas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Entamoebas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Nuclearids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Fungi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Choanoflagellates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Animals</a:t>
            </a:r>
          </a:p>
        </p:txBody>
      </p:sp>
      <p:sp>
        <p:nvSpPr>
          <p:cNvPr id="3" name="TextBox 2"/>
          <p:cNvSpPr txBox="1"/>
          <p:nvPr/>
        </p:nvSpPr>
        <p:spPr>
          <a:xfrm rot="5400000">
            <a:off x="4556804" y="1335054"/>
            <a:ext cx="1063834" cy="224677"/>
          </a:xfrm>
          <a:prstGeom prst="rect">
            <a:avLst/>
          </a:prstGeom>
          <a:solidFill>
            <a:schemeClr val="bg2">
              <a:alpha val="99000"/>
            </a:schemeClr>
          </a:solidFill>
        </p:spPr>
        <p:txBody>
          <a:bodyPr wrap="square" lIns="9144" tIns="27432" rIns="9144" bIns="27432" rtlCol="0">
            <a:spAutoFit/>
          </a:bodyPr>
          <a:lstStyle/>
          <a:p>
            <a:r>
              <a:rPr lang="en-US" sz="1100" b="1" dirty="0"/>
              <a:t>Stramenopiles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4720490" y="2271779"/>
            <a:ext cx="736460" cy="224677"/>
          </a:xfrm>
          <a:prstGeom prst="rect">
            <a:avLst/>
          </a:prstGeom>
          <a:solidFill>
            <a:schemeClr val="bg2">
              <a:alpha val="99000"/>
            </a:schemeClr>
          </a:solidFill>
        </p:spPr>
        <p:txBody>
          <a:bodyPr wrap="square" lIns="9144" tIns="27432" rIns="9144" bIns="27432" rtlCol="0">
            <a:spAutoFit/>
          </a:bodyPr>
          <a:lstStyle/>
          <a:p>
            <a:r>
              <a:rPr lang="en-US" sz="1100" b="1" dirty="0"/>
              <a:t>Alveolates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4668395" y="3116069"/>
            <a:ext cx="858385" cy="224677"/>
          </a:xfrm>
          <a:prstGeom prst="rect">
            <a:avLst/>
          </a:prstGeom>
          <a:solidFill>
            <a:schemeClr val="bg2">
              <a:alpha val="99000"/>
            </a:schemeClr>
          </a:solidFill>
        </p:spPr>
        <p:txBody>
          <a:bodyPr wrap="square" lIns="45720" tIns="27432" rIns="45720" bIns="27432" rtlCol="0">
            <a:spAutoFit/>
          </a:bodyPr>
          <a:lstStyle/>
          <a:p>
            <a:r>
              <a:rPr lang="en-US" sz="1100" b="1" dirty="0"/>
              <a:t> Rhizarians</a:t>
            </a:r>
          </a:p>
        </p:txBody>
      </p:sp>
      <p:sp>
        <p:nvSpPr>
          <p:cNvPr id="10" name="TextBox 9"/>
          <p:cNvSpPr txBox="1"/>
          <p:nvPr/>
        </p:nvSpPr>
        <p:spPr>
          <a:xfrm rot="5400000">
            <a:off x="6545089" y="3963137"/>
            <a:ext cx="511243" cy="393954"/>
          </a:xfrm>
          <a:prstGeom prst="rect">
            <a:avLst/>
          </a:prstGeom>
          <a:solidFill>
            <a:schemeClr val="bg2">
              <a:alpha val="99000"/>
            </a:schemeClr>
          </a:solidFill>
        </p:spPr>
        <p:txBody>
          <a:bodyPr wrap="square" lIns="45720" tIns="27432" rIns="45720" bIns="27432" rtlCol="0">
            <a:spAutoFit/>
          </a:bodyPr>
          <a:lstStyle/>
          <a:p>
            <a:pPr algn="ctr"/>
            <a:r>
              <a:rPr lang="en-US" sz="1100" b="1" dirty="0"/>
              <a:t>Green</a:t>
            </a:r>
          </a:p>
          <a:p>
            <a:pPr algn="ctr"/>
            <a:r>
              <a:rPr lang="en-US" sz="1100" b="1" dirty="0"/>
              <a:t>algae</a:t>
            </a:r>
          </a:p>
        </p:txBody>
      </p:sp>
      <p:sp>
        <p:nvSpPr>
          <p:cNvPr id="11" name="TextBox 10"/>
          <p:cNvSpPr txBox="1"/>
          <p:nvPr/>
        </p:nvSpPr>
        <p:spPr>
          <a:xfrm rot="5400000">
            <a:off x="4554186" y="5059261"/>
            <a:ext cx="1086802" cy="224677"/>
          </a:xfrm>
          <a:prstGeom prst="rect">
            <a:avLst/>
          </a:prstGeom>
          <a:solidFill>
            <a:schemeClr val="bg2">
              <a:alpha val="99000"/>
            </a:schemeClr>
          </a:solidFill>
        </p:spPr>
        <p:txBody>
          <a:bodyPr wrap="square" lIns="45720" tIns="27432" rIns="45720" bIns="27432" rtlCol="0">
            <a:spAutoFit/>
          </a:bodyPr>
          <a:lstStyle/>
          <a:p>
            <a:r>
              <a:rPr lang="en-US" sz="1100" b="1" dirty="0"/>
              <a:t>Amoebazoans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4554188" y="6228070"/>
            <a:ext cx="1086802" cy="224677"/>
          </a:xfrm>
          <a:prstGeom prst="rect">
            <a:avLst/>
          </a:prstGeom>
          <a:solidFill>
            <a:schemeClr val="bg2">
              <a:alpha val="99000"/>
            </a:schemeClr>
          </a:solidFill>
        </p:spPr>
        <p:txBody>
          <a:bodyPr wrap="square" lIns="45720" tIns="27432" rIns="45720" bIns="27432" rtlCol="0">
            <a:spAutoFit/>
          </a:bodyPr>
          <a:lstStyle/>
          <a:p>
            <a:r>
              <a:rPr lang="en-US" sz="1100" b="1" dirty="0"/>
              <a:t>Opisthokonts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3856678" y="354035"/>
            <a:ext cx="669383" cy="224677"/>
          </a:xfrm>
          <a:prstGeom prst="rect">
            <a:avLst/>
          </a:prstGeom>
          <a:solidFill>
            <a:schemeClr val="bg2">
              <a:alpha val="99000"/>
            </a:schemeClr>
          </a:solidFill>
        </p:spPr>
        <p:txBody>
          <a:bodyPr wrap="square" lIns="9144" tIns="27432" rIns="9144" bIns="27432" rtlCol="0">
            <a:spAutoFit/>
          </a:bodyPr>
          <a:lstStyle/>
          <a:p>
            <a:r>
              <a:rPr lang="en-US" sz="1100" b="1" dirty="0"/>
              <a:t>Excavata</a:t>
            </a:r>
          </a:p>
        </p:txBody>
      </p:sp>
      <p:sp>
        <p:nvSpPr>
          <p:cNvPr id="16" name="TextBox 15"/>
          <p:cNvSpPr txBox="1"/>
          <p:nvPr/>
        </p:nvSpPr>
        <p:spPr>
          <a:xfrm rot="5400000">
            <a:off x="3894278" y="2454867"/>
            <a:ext cx="366176" cy="224677"/>
          </a:xfrm>
          <a:prstGeom prst="rect">
            <a:avLst/>
          </a:prstGeom>
          <a:solidFill>
            <a:schemeClr val="bg2">
              <a:alpha val="99000"/>
            </a:schemeClr>
          </a:solidFill>
        </p:spPr>
        <p:txBody>
          <a:bodyPr wrap="square" lIns="9144" tIns="27432" rIns="9144" bIns="27432" rtlCol="0">
            <a:spAutoFit/>
          </a:bodyPr>
          <a:lstStyle/>
          <a:p>
            <a:r>
              <a:rPr lang="en-US" sz="1100" b="1" dirty="0"/>
              <a:t>SAR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3584058" y="3926148"/>
            <a:ext cx="1179427" cy="224677"/>
          </a:xfrm>
          <a:prstGeom prst="rect">
            <a:avLst/>
          </a:prstGeom>
          <a:solidFill>
            <a:schemeClr val="bg2">
              <a:alpha val="99000"/>
            </a:schemeClr>
          </a:solidFill>
        </p:spPr>
        <p:txBody>
          <a:bodyPr wrap="square" lIns="9144" tIns="27432" rIns="9144" bIns="27432" rtlCol="0">
            <a:spAutoFit/>
          </a:bodyPr>
          <a:lstStyle/>
          <a:p>
            <a:r>
              <a:rPr lang="en-US" sz="1100" b="1" dirty="0"/>
              <a:t>Archiaeplastidia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3848678" y="5454717"/>
            <a:ext cx="640080" cy="224677"/>
          </a:xfrm>
          <a:prstGeom prst="rect">
            <a:avLst/>
          </a:prstGeom>
          <a:solidFill>
            <a:schemeClr val="bg2">
              <a:alpha val="99000"/>
            </a:schemeClr>
          </a:solidFill>
        </p:spPr>
        <p:txBody>
          <a:bodyPr wrap="square" lIns="9144" tIns="27432" rIns="9144" bIns="27432" rtlCol="0">
            <a:spAutoFit/>
          </a:bodyPr>
          <a:lstStyle/>
          <a:p>
            <a:r>
              <a:rPr lang="en-US" sz="1100" b="1" dirty="0"/>
              <a:t>Unikonta</a:t>
            </a:r>
          </a:p>
        </p:txBody>
      </p:sp>
    </p:spTree>
    <p:extLst>
      <p:ext uri="{BB962C8B-B14F-4D97-AF65-F5344CB8AC3E}">
        <p14:creationId xmlns:p14="http://schemas.microsoft.com/office/powerpoint/2010/main" val="2369402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1242776"/>
            <a:ext cx="7869452" cy="499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95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755" y="1988684"/>
            <a:ext cx="4905375" cy="284797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5273337" y="2077375"/>
            <a:ext cx="0" cy="417250"/>
          </a:xfrm>
          <a:prstGeom prst="line">
            <a:avLst/>
          </a:prstGeom>
          <a:ln w="28575">
            <a:solidFill>
              <a:srgbClr val="8D8051">
                <a:alpha val="7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273337" y="2077375"/>
            <a:ext cx="1684511" cy="0"/>
          </a:xfrm>
          <a:prstGeom prst="line">
            <a:avLst/>
          </a:prstGeom>
          <a:ln w="34925">
            <a:solidFill>
              <a:srgbClr val="9293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968734" y="1948543"/>
            <a:ext cx="1288081" cy="2616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Oomycetes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61888" y="1959430"/>
            <a:ext cx="276999" cy="2634342"/>
          </a:xfrm>
          <a:prstGeom prst="rect">
            <a:avLst/>
          </a:prstGeom>
          <a:solidFill>
            <a:srgbClr val="339966"/>
          </a:solidFill>
        </p:spPr>
        <p:txBody>
          <a:bodyPr vert="vert" wrap="square" lIns="0" tIns="0" rIns="91440" bIns="0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“SAR” clade</a:t>
            </a:r>
          </a:p>
        </p:txBody>
      </p:sp>
    </p:spTree>
    <p:extLst>
      <p:ext uri="{BB962C8B-B14F-4D97-AF65-F5344CB8AC3E}">
        <p14:creationId xmlns:p14="http://schemas.microsoft.com/office/powerpoint/2010/main" val="2133620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28-04-EukaryoteOrigin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6240" y="1815052"/>
            <a:ext cx="7950200" cy="441810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 of Eukaryotes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424478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Autogenesis</a:t>
            </a:r>
            <a:r>
              <a:rPr lang="en-US" sz="2800" dirty="0"/>
              <a:t>: </a:t>
            </a:r>
            <a:r>
              <a:rPr lang="en-US" sz="2800" u="sng" dirty="0"/>
              <a:t>infoldings</a:t>
            </a:r>
            <a:r>
              <a:rPr lang="en-US" sz="2800" dirty="0"/>
              <a:t> of prokaryote plasma membranes lead to compartmentalization</a:t>
            </a:r>
          </a:p>
          <a:p>
            <a:r>
              <a:rPr lang="en-US" sz="2400" dirty="0"/>
              <a:t>Endoplasmic reticulum</a:t>
            </a:r>
          </a:p>
          <a:p>
            <a:r>
              <a:rPr lang="en-US" sz="2400" dirty="0"/>
              <a:t>Golgi</a:t>
            </a:r>
          </a:p>
          <a:p>
            <a:r>
              <a:rPr lang="en-US" sz="2400" dirty="0"/>
              <a:t>Nuclear membrane</a:t>
            </a:r>
          </a:p>
        </p:txBody>
      </p:sp>
    </p:spTree>
    <p:extLst>
      <p:ext uri="{BB962C8B-B14F-4D97-AF65-F5344CB8AC3E}">
        <p14:creationId xmlns:p14="http://schemas.microsoft.com/office/powerpoint/2010/main" val="1342467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870" y="1219200"/>
            <a:ext cx="7757555" cy="509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 of Eukaryotes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7135" y="1219200"/>
            <a:ext cx="3816865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Endosymbiosis</a:t>
            </a:r>
            <a:r>
              <a:rPr lang="en-US" sz="2800" dirty="0"/>
              <a:t>: one organism lives inside the cell or cells of the other organism</a:t>
            </a:r>
          </a:p>
          <a:p>
            <a:r>
              <a:rPr lang="en-US" sz="2800" dirty="0"/>
              <a:t>Mitochondria</a:t>
            </a:r>
          </a:p>
          <a:p>
            <a:r>
              <a:rPr lang="en-US" sz="2800" dirty="0"/>
              <a:t>Chloroplast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/>
              <a:t>Plastid</a:t>
            </a:r>
            <a:r>
              <a:rPr lang="en-US" sz="2800" dirty="0"/>
              <a:t>: double membrane organelle in plants and algae</a:t>
            </a:r>
          </a:p>
          <a:p>
            <a:pPr lvl="1"/>
            <a:r>
              <a:rPr lang="en-US" sz="2400" dirty="0"/>
              <a:t>Ex: Chloroplast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7633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10" y="3555613"/>
            <a:ext cx="6559955" cy="2742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Supergroup: Excavata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1886" y="1219200"/>
            <a:ext cx="11190514" cy="29589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Characteristics of Excavata</a:t>
            </a:r>
            <a:r>
              <a:rPr lang="en-US" sz="3200" dirty="0"/>
              <a:t>:  </a:t>
            </a:r>
          </a:p>
          <a:p>
            <a:r>
              <a:rPr lang="en-US" sz="2800" dirty="0"/>
              <a:t>“Excavated” groove on side of cell body (some)</a:t>
            </a:r>
          </a:p>
          <a:p>
            <a:r>
              <a:rPr lang="en-US" sz="2800" dirty="0"/>
              <a:t>Free living, symbiotic and parasitic forms</a:t>
            </a:r>
          </a:p>
          <a:p>
            <a:r>
              <a:rPr lang="en-US" sz="2800" dirty="0"/>
              <a:t>Reduced or modified </a:t>
            </a:r>
            <a:r>
              <a:rPr lang="en-US" sz="2800" u="sng" dirty="0"/>
              <a:t>mitochondria</a:t>
            </a:r>
          </a:p>
          <a:p>
            <a:r>
              <a:rPr lang="en-US" sz="2800" dirty="0"/>
              <a:t>Multiple flagella</a:t>
            </a:r>
          </a:p>
          <a:p>
            <a:r>
              <a:rPr lang="en-US" sz="2800" dirty="0"/>
              <a:t>Similar cytoskeleton elements (Simpson 2003)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6411686"/>
            <a:ext cx="8512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Simpson, A.G.B. 2003. Cytoskeletal organization, phylogenetic affinities and systematics in the contentious taxon Excavata (</a:t>
            </a:r>
            <a:r>
              <a:rPr lang="en-US" sz="1200" dirty="0" err="1"/>
              <a:t>Eukaryota</a:t>
            </a:r>
            <a:r>
              <a:rPr lang="en-US" sz="1200" dirty="0"/>
              <a:t>). International Journal of Systematic and Evolutionary Microbiology. 53, 1759-1777</a:t>
            </a:r>
          </a:p>
        </p:txBody>
      </p:sp>
    </p:spTree>
    <p:extLst>
      <p:ext uri="{BB962C8B-B14F-4D97-AF65-F5344CB8AC3E}">
        <p14:creationId xmlns:p14="http://schemas.microsoft.com/office/powerpoint/2010/main" val="456893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981" y="4383741"/>
            <a:ext cx="4563033" cy="19077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139" y="3841702"/>
            <a:ext cx="2332591" cy="2452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</p:spPr>
        <p:txBody>
          <a:bodyPr>
            <a:noAutofit/>
          </a:bodyPr>
          <a:lstStyle/>
          <a:p>
            <a:r>
              <a:rPr lang="en-US" sz="3400" dirty="0"/>
              <a:t>Supergroup: Excavata</a:t>
            </a:r>
            <a:br>
              <a:rPr lang="en-US" sz="3400" dirty="0"/>
            </a:br>
            <a:r>
              <a:rPr lang="en-US" sz="3400" dirty="0"/>
              <a:t>Clade: Diplomonads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60294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</a:t>
            </a:r>
            <a:r>
              <a:rPr lang="en-US" sz="2800" i="1" dirty="0"/>
              <a:t>Giardia </a:t>
            </a:r>
            <a:r>
              <a:rPr lang="en-US" sz="2800" i="1" dirty="0" err="1"/>
              <a:t>lamblia</a:t>
            </a:r>
            <a:endParaRPr lang="en-US" sz="2800" i="1" dirty="0"/>
          </a:p>
          <a:p>
            <a:r>
              <a:rPr lang="en-US" sz="2800" dirty="0"/>
              <a:t>Two equal sized, haploid nuclei</a:t>
            </a:r>
          </a:p>
          <a:p>
            <a:r>
              <a:rPr lang="en-US" sz="2800" dirty="0"/>
              <a:t>Four flagella</a:t>
            </a:r>
          </a:p>
          <a:p>
            <a:r>
              <a:rPr lang="en-US" sz="2800" dirty="0"/>
              <a:t>Reduced mitochondria</a:t>
            </a:r>
          </a:p>
          <a:p>
            <a:pPr lvl="1"/>
            <a:r>
              <a:rPr lang="en-US" sz="2400" b="1" u="sng" dirty="0" err="1"/>
              <a:t>Mitosomes</a:t>
            </a:r>
            <a:endParaRPr lang="en-US" sz="2400" dirty="0"/>
          </a:p>
          <a:p>
            <a:r>
              <a:rPr lang="en-US" sz="2800" dirty="0"/>
              <a:t>Internal parasite to vertebrates</a:t>
            </a:r>
          </a:p>
          <a:p>
            <a:r>
              <a:rPr lang="en-US" sz="2800" dirty="0"/>
              <a:t>Giardiasis infection from drinking contaminated water </a:t>
            </a:r>
          </a:p>
          <a:p>
            <a:endParaRPr lang="en-US" sz="2800" dirty="0"/>
          </a:p>
        </p:txBody>
      </p:sp>
      <p:pic>
        <p:nvPicPr>
          <p:cNvPr id="2050" name="Picture 2" descr="https://leeuwenhoek.files.wordpress.com/2010/02/479px-giardia_lamblia_sem_8698_lor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98" y="1277490"/>
            <a:ext cx="3386046" cy="270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132308" y="5924581"/>
            <a:ext cx="191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</p:spTree>
    <p:extLst>
      <p:ext uri="{BB962C8B-B14F-4D97-AF65-F5344CB8AC3E}">
        <p14:creationId xmlns:p14="http://schemas.microsoft.com/office/powerpoint/2010/main" val="3996064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973" y="4528871"/>
            <a:ext cx="4076474" cy="1704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Excavata</a:t>
            </a:r>
            <a:br>
              <a:rPr lang="en-US" sz="3400" dirty="0"/>
            </a:br>
            <a:r>
              <a:rPr lang="en-US" sz="3400" dirty="0"/>
              <a:t>Clade: Parabasalids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35961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</a:t>
            </a:r>
            <a:r>
              <a:rPr lang="en-US" sz="2800" i="1" dirty="0" err="1"/>
              <a:t>Trichomonas</a:t>
            </a:r>
            <a:r>
              <a:rPr lang="en-US" sz="2800" i="1" dirty="0"/>
              <a:t> </a:t>
            </a:r>
            <a:r>
              <a:rPr lang="en-US" sz="2800" i="1" dirty="0" err="1"/>
              <a:t>vaginalis</a:t>
            </a:r>
            <a:endParaRPr lang="en-US" sz="2800" i="1" dirty="0"/>
          </a:p>
          <a:p>
            <a:r>
              <a:rPr lang="en-US" sz="2800" dirty="0"/>
              <a:t>Multiple flagella</a:t>
            </a:r>
          </a:p>
          <a:p>
            <a:r>
              <a:rPr lang="en-US" sz="2800" u="sng" dirty="0"/>
              <a:t>Undulating</a:t>
            </a:r>
            <a:r>
              <a:rPr lang="en-US" sz="2800" dirty="0"/>
              <a:t> membrane</a:t>
            </a:r>
          </a:p>
          <a:p>
            <a:r>
              <a:rPr lang="en-US" sz="2800" dirty="0"/>
              <a:t>Reduced mitochondria</a:t>
            </a:r>
          </a:p>
          <a:p>
            <a:pPr lvl="1"/>
            <a:r>
              <a:rPr lang="en-US" sz="2400" b="1" u="sng" dirty="0" err="1"/>
              <a:t>Hydrogenosomes</a:t>
            </a:r>
            <a:endParaRPr lang="en-US" sz="2400" b="1" u="sng" dirty="0"/>
          </a:p>
          <a:p>
            <a:r>
              <a:rPr lang="en-US" sz="2800" dirty="0"/>
              <a:t>Sexually transmitted disease</a:t>
            </a:r>
          </a:p>
          <a:p>
            <a:r>
              <a:rPr lang="en-US" sz="2800" dirty="0"/>
              <a:t>Vaginitis infection from skin to skin contact with infected person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876" y="3805788"/>
            <a:ext cx="2469465" cy="242737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91552" y="5787628"/>
            <a:ext cx="1894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pic>
        <p:nvPicPr>
          <p:cNvPr id="2052" name="Picture 4" descr="http://pinkava.asu.edu/starcentral/microscope/msr/rawdata/viewable/trichomonas_vaginalis_1149024183_b_529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70" y="1143000"/>
            <a:ext cx="2599982" cy="307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3263705" y="1841158"/>
            <a:ext cx="4570479" cy="18459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4248443" y="2532185"/>
            <a:ext cx="3389486" cy="147966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888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19304</TotalTime>
  <Words>1796</Words>
  <Application>Microsoft Office PowerPoint</Application>
  <PresentationFormat>Widescreen</PresentationFormat>
  <Paragraphs>456</Paragraphs>
  <Slides>48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ＭＳ Ｐゴシック</vt:lpstr>
      <vt:lpstr>Arial</vt:lpstr>
      <vt:lpstr>Bookman Old Style</vt:lpstr>
      <vt:lpstr>Calibri</vt:lpstr>
      <vt:lpstr>Gill Sans MT</vt:lpstr>
      <vt:lpstr>Times New Roman</vt:lpstr>
      <vt:lpstr>Verdana</vt:lpstr>
      <vt:lpstr>Wingdings</vt:lpstr>
      <vt:lpstr>Wingdings 3</vt:lpstr>
      <vt:lpstr>Origin</vt:lpstr>
      <vt:lpstr>Bitmap Image</vt:lpstr>
      <vt:lpstr>Photo Editor Photo</vt:lpstr>
      <vt:lpstr> Protists</vt:lpstr>
      <vt:lpstr>“Protista” Characteristics</vt:lpstr>
      <vt:lpstr>PowerPoint Presentation</vt:lpstr>
      <vt:lpstr>Eukaryotic Cells</vt:lpstr>
      <vt:lpstr>Evolution of Eukaryotes</vt:lpstr>
      <vt:lpstr>Evolution of Eukaryotes</vt:lpstr>
      <vt:lpstr>Supergroup: Excavata</vt:lpstr>
      <vt:lpstr>Supergroup: Excavata Clade: Diplomonads</vt:lpstr>
      <vt:lpstr>Supergroup: Excavata Clade: Parabasalids</vt:lpstr>
      <vt:lpstr>Supergroup: Excavata Clade1: Euglenazoans; Clade2: Euglenids</vt:lpstr>
      <vt:lpstr>Supergroup: Excavata Clade1: Euglenazoans; Clade2: Kinetoplastids</vt:lpstr>
      <vt:lpstr>Supergroup: SAR</vt:lpstr>
      <vt:lpstr>Supergroup: SAR Clade1: Stramenopila</vt:lpstr>
      <vt:lpstr>Supergroup: SAR Clade1: Stramenopila; Clade2: Oomycota</vt:lpstr>
      <vt:lpstr>Supergroup: SAR Clade1: Stramenopila; Clade2: Diatoms</vt:lpstr>
      <vt:lpstr>Diatoms in the Food Web</vt:lpstr>
      <vt:lpstr>Supergroup: SAR Clade1: Stramenopila; Clade2: Chyrsophyta</vt:lpstr>
      <vt:lpstr>Supergroup: SAR Clade1: Stramenopila; Clade2: Brown Algae</vt:lpstr>
      <vt:lpstr>Supergroup: SAR Clade1: Alveolata</vt:lpstr>
      <vt:lpstr>Supergroup: SAR Clade1: Alveolata; Clade2: Dinoflagellates</vt:lpstr>
      <vt:lpstr>Supergroup: SAR Clade1: Alveolata; Clade2: Apicomplexans</vt:lpstr>
      <vt:lpstr>Supergroup: SAR Clade1: Alveolata; Clade2: Ciliates</vt:lpstr>
      <vt:lpstr>Supergroup: SAR Clade1: Rhizaria</vt:lpstr>
      <vt:lpstr>Supergroup: SAR Clade1: Rhizaria; Clade2: Foraminiferans</vt:lpstr>
      <vt:lpstr>Supergroup: SAR Clade1: Rhizaria; Clade2: Cercozoans</vt:lpstr>
      <vt:lpstr>Supergroup: SAR Clade1: Rhizaria; Clade2: Radiolarians</vt:lpstr>
      <vt:lpstr>Supergroup: Archaeplastida</vt:lpstr>
      <vt:lpstr>Supergroup: Archaeplastida Clade1: Red algae</vt:lpstr>
      <vt:lpstr>Supergroup: Archaeplastida Clade1: Chlorophytes</vt:lpstr>
      <vt:lpstr>Supergroup: Archaeplastida Clade1: Charophytes</vt:lpstr>
      <vt:lpstr>Supergroup: Unikonta</vt:lpstr>
      <vt:lpstr>Supergroup: Unikonta Clade1: Amoebazoans</vt:lpstr>
      <vt:lpstr>Supergroup: Unikonta Clade1: Amoebazoans; Clade2: Slime molds</vt:lpstr>
      <vt:lpstr>Supergroup: Unikonta Clade1: Amoebazoans; Clade2: Slime molds</vt:lpstr>
      <vt:lpstr>Supergroup: Unikonta Clade1: Amoebazoans; Clade2: Gymnamoebas</vt:lpstr>
      <vt:lpstr>Supergroup: Unikonta Clade1: Amoebazoans; Clade2: Entamoebas</vt:lpstr>
      <vt:lpstr>Supergroup: Unikonta Clade1: Opisthokonts</vt:lpstr>
      <vt:lpstr>Supergroup: Unikonta Clade1: Opisthokonts; Clade2: Nucleariids</vt:lpstr>
      <vt:lpstr>Supergroup: Unikonta Clade1: Opisthokonts; Clade2: Choanoflagellates</vt:lpstr>
      <vt:lpstr>PowerPoint Presentation</vt:lpstr>
      <vt:lpstr>PowerPoint Presentation</vt:lpstr>
      <vt:lpstr>Check Your Understanding</vt:lpstr>
      <vt:lpstr>Check Your Understanding</vt:lpstr>
      <vt:lpstr>Check Your Understanding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Protists</dc:title>
  <dc:creator>Tyler Flisik</dc:creator>
  <cp:lastModifiedBy>Tyler Flisik</cp:lastModifiedBy>
  <cp:revision>127</cp:revision>
  <cp:lastPrinted>2016-02-24T03:19:17Z</cp:lastPrinted>
  <dcterms:created xsi:type="dcterms:W3CDTF">2015-06-21T20:01:28Z</dcterms:created>
  <dcterms:modified xsi:type="dcterms:W3CDTF">2017-03-01T16:11:10Z</dcterms:modified>
</cp:coreProperties>
</file>