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258" r:id="rId3"/>
    <p:sldId id="259" r:id="rId4"/>
    <p:sldId id="271" r:id="rId5"/>
    <p:sldId id="302" r:id="rId6"/>
    <p:sldId id="266" r:id="rId7"/>
    <p:sldId id="303" r:id="rId8"/>
    <p:sldId id="269" r:id="rId9"/>
    <p:sldId id="311" r:id="rId10"/>
    <p:sldId id="312" r:id="rId11"/>
    <p:sldId id="267" r:id="rId12"/>
    <p:sldId id="272" r:id="rId13"/>
    <p:sldId id="261" r:id="rId14"/>
    <p:sldId id="268" r:id="rId15"/>
    <p:sldId id="264" r:id="rId16"/>
    <p:sldId id="276" r:id="rId17"/>
    <p:sldId id="273" r:id="rId18"/>
    <p:sldId id="280" r:id="rId19"/>
    <p:sldId id="293" r:id="rId20"/>
    <p:sldId id="290" r:id="rId21"/>
    <p:sldId id="262" r:id="rId22"/>
    <p:sldId id="275" r:id="rId23"/>
    <p:sldId id="284" r:id="rId24"/>
    <p:sldId id="285" r:id="rId25"/>
    <p:sldId id="278" r:id="rId26"/>
    <p:sldId id="288" r:id="rId27"/>
    <p:sldId id="326" r:id="rId28"/>
    <p:sldId id="294" r:id="rId29"/>
    <p:sldId id="295" r:id="rId30"/>
    <p:sldId id="296" r:id="rId31"/>
    <p:sldId id="317" r:id="rId32"/>
    <p:sldId id="297" r:id="rId33"/>
    <p:sldId id="298" r:id="rId34"/>
    <p:sldId id="304" r:id="rId35"/>
    <p:sldId id="318" r:id="rId36"/>
    <p:sldId id="319" r:id="rId37"/>
    <p:sldId id="324" r:id="rId38"/>
    <p:sldId id="325" r:id="rId39"/>
    <p:sldId id="306" r:id="rId40"/>
    <p:sldId id="300" r:id="rId41"/>
    <p:sldId id="301" r:id="rId42"/>
    <p:sldId id="307" r:id="rId43"/>
    <p:sldId id="308" r:id="rId44"/>
    <p:sldId id="309" r:id="rId45"/>
    <p:sldId id="31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3" autoAdjust="0"/>
    <p:restoredTop sz="88923" autoAdjust="0"/>
  </p:normalViewPr>
  <p:slideViewPr>
    <p:cSldViewPr snapToGrid="0">
      <p:cViewPr varScale="1">
        <p:scale>
          <a:sx n="56" d="100"/>
          <a:sy n="56" d="100"/>
        </p:scale>
        <p:origin x="78" y="13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CAFF6-C4C7-48A9-AF2E-653FABC0D27E}" type="datetimeFigureOut">
              <a:rPr lang="en-US" smtClean="0"/>
              <a:t>11/11/2018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C63F3-6BD5-49AB-8DB8-689F05171F66}" type="slidenum">
              <a:rPr lang="en-US" smtClean="0"/>
              <a:t>‹#›</a:t>
            </a:fld>
            <a:endParaRPr lang="en-US"/>
          </a:p>
        </p:txBody>
      </p:sp>
    </p:spTree>
    <p:extLst>
      <p:ext uri="{BB962C8B-B14F-4D97-AF65-F5344CB8AC3E}">
        <p14:creationId xmlns:p14="http://schemas.microsoft.com/office/powerpoint/2010/main" val="148367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a:t>
            </a:fld>
            <a:endParaRPr lang="en-US"/>
          </a:p>
        </p:txBody>
      </p:sp>
    </p:spTree>
    <p:extLst>
      <p:ext uri="{BB962C8B-B14F-4D97-AF65-F5344CB8AC3E}">
        <p14:creationId xmlns:p14="http://schemas.microsoft.com/office/powerpoint/2010/main" val="157563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25</a:t>
            </a:fld>
            <a:endParaRPr lang="en-US"/>
          </a:p>
        </p:txBody>
      </p:sp>
    </p:spTree>
    <p:extLst>
      <p:ext uri="{BB962C8B-B14F-4D97-AF65-F5344CB8AC3E}">
        <p14:creationId xmlns:p14="http://schemas.microsoft.com/office/powerpoint/2010/main" val="185606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28</a:t>
            </a:fld>
            <a:endParaRPr lang="en-US"/>
          </a:p>
        </p:txBody>
      </p:sp>
    </p:spTree>
    <p:extLst>
      <p:ext uri="{BB962C8B-B14F-4D97-AF65-F5344CB8AC3E}">
        <p14:creationId xmlns:p14="http://schemas.microsoft.com/office/powerpoint/2010/main" val="394832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29</a:t>
            </a:fld>
            <a:endParaRPr lang="en-US"/>
          </a:p>
        </p:txBody>
      </p:sp>
    </p:spTree>
    <p:extLst>
      <p:ext uri="{BB962C8B-B14F-4D97-AF65-F5344CB8AC3E}">
        <p14:creationId xmlns:p14="http://schemas.microsoft.com/office/powerpoint/2010/main" val="63791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B4EA2D-6388-4827-9B9E-B11B8EA3F2BF}" type="slidenum">
              <a:rPr lang="en-US" smtClean="0"/>
              <a:pPr/>
              <a:t>30</a:t>
            </a:fld>
            <a:endParaRPr lang="en-US"/>
          </a:p>
        </p:txBody>
      </p:sp>
    </p:spTree>
    <p:extLst>
      <p:ext uri="{BB962C8B-B14F-4D97-AF65-F5344CB8AC3E}">
        <p14:creationId xmlns:p14="http://schemas.microsoft.com/office/powerpoint/2010/main" val="90131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32</a:t>
            </a:fld>
            <a:endParaRPr lang="en-US"/>
          </a:p>
        </p:txBody>
      </p:sp>
    </p:spTree>
    <p:extLst>
      <p:ext uri="{BB962C8B-B14F-4D97-AF65-F5344CB8AC3E}">
        <p14:creationId xmlns:p14="http://schemas.microsoft.com/office/powerpoint/2010/main" val="49682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33</a:t>
            </a:fld>
            <a:endParaRPr lang="en-US"/>
          </a:p>
        </p:txBody>
      </p:sp>
    </p:spTree>
    <p:extLst>
      <p:ext uri="{BB962C8B-B14F-4D97-AF65-F5344CB8AC3E}">
        <p14:creationId xmlns:p14="http://schemas.microsoft.com/office/powerpoint/2010/main" val="269451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39</a:t>
            </a:fld>
            <a:endParaRPr lang="en-US"/>
          </a:p>
        </p:txBody>
      </p:sp>
    </p:spTree>
    <p:extLst>
      <p:ext uri="{BB962C8B-B14F-4D97-AF65-F5344CB8AC3E}">
        <p14:creationId xmlns:p14="http://schemas.microsoft.com/office/powerpoint/2010/main" val="307236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40</a:t>
            </a:fld>
            <a:endParaRPr lang="en-US"/>
          </a:p>
        </p:txBody>
      </p:sp>
    </p:spTree>
    <p:extLst>
      <p:ext uri="{BB962C8B-B14F-4D97-AF65-F5344CB8AC3E}">
        <p14:creationId xmlns:p14="http://schemas.microsoft.com/office/powerpoint/2010/main" val="1664552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41</a:t>
            </a:fld>
            <a:endParaRPr lang="en-US"/>
          </a:p>
        </p:txBody>
      </p:sp>
    </p:spTree>
    <p:extLst>
      <p:ext uri="{BB962C8B-B14F-4D97-AF65-F5344CB8AC3E}">
        <p14:creationId xmlns:p14="http://schemas.microsoft.com/office/powerpoint/2010/main" val="69767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3</a:t>
            </a:fld>
            <a:endParaRPr lang="en-US"/>
          </a:p>
        </p:txBody>
      </p:sp>
    </p:spTree>
    <p:extLst>
      <p:ext uri="{BB962C8B-B14F-4D97-AF65-F5344CB8AC3E}">
        <p14:creationId xmlns:p14="http://schemas.microsoft.com/office/powerpoint/2010/main" val="425511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growth</a:t>
            </a:r>
            <a:r>
              <a:rPr lang="en-US" baseline="0" dirty="0"/>
              <a:t> only occurs when individuals produce more than one offspring (direct replacement)</a:t>
            </a:r>
            <a:endParaRPr lang="en-US" dirty="0"/>
          </a:p>
          <a:p>
            <a:r>
              <a:rPr lang="en-US" dirty="0"/>
              <a:t>Populations can not</a:t>
            </a:r>
            <a:r>
              <a:rPr lang="en-US" baseline="0" dirty="0"/>
              <a:t> grow unchecked forever, so exponential growth never lest long in nature. </a:t>
            </a:r>
          </a:p>
          <a:p>
            <a:endParaRPr lang="en-US" baseline="0" dirty="0"/>
          </a:p>
          <a:p>
            <a:r>
              <a:rPr lang="en-US" baseline="0" dirty="0"/>
              <a:t>Example has growth rate of 0.2 births per individual per year</a:t>
            </a:r>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5</a:t>
            </a:fld>
            <a:endParaRPr lang="en-US"/>
          </a:p>
        </p:txBody>
      </p:sp>
    </p:spTree>
    <p:extLst>
      <p:ext uri="{BB962C8B-B14F-4D97-AF65-F5344CB8AC3E}">
        <p14:creationId xmlns:p14="http://schemas.microsoft.com/office/powerpoint/2010/main" val="80377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6</a:t>
            </a:fld>
            <a:endParaRPr lang="en-US"/>
          </a:p>
        </p:txBody>
      </p:sp>
    </p:spTree>
    <p:extLst>
      <p:ext uri="{BB962C8B-B14F-4D97-AF65-F5344CB8AC3E}">
        <p14:creationId xmlns:p14="http://schemas.microsoft.com/office/powerpoint/2010/main" val="275263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7</a:t>
            </a:fld>
            <a:endParaRPr lang="en-US"/>
          </a:p>
        </p:txBody>
      </p:sp>
    </p:spTree>
    <p:extLst>
      <p:ext uri="{BB962C8B-B14F-4D97-AF65-F5344CB8AC3E}">
        <p14:creationId xmlns:p14="http://schemas.microsoft.com/office/powerpoint/2010/main" val="50614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12</a:t>
            </a:fld>
            <a:endParaRPr lang="en-US"/>
          </a:p>
        </p:txBody>
      </p:sp>
    </p:spTree>
    <p:extLst>
      <p:ext uri="{BB962C8B-B14F-4D97-AF65-F5344CB8AC3E}">
        <p14:creationId xmlns:p14="http://schemas.microsoft.com/office/powerpoint/2010/main" val="233171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15</a:t>
            </a:fld>
            <a:endParaRPr lang="en-US"/>
          </a:p>
        </p:txBody>
      </p:sp>
    </p:spTree>
    <p:extLst>
      <p:ext uri="{BB962C8B-B14F-4D97-AF65-F5344CB8AC3E}">
        <p14:creationId xmlns:p14="http://schemas.microsoft.com/office/powerpoint/2010/main" val="11067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20</a:t>
            </a:fld>
            <a:endParaRPr lang="en-US"/>
          </a:p>
        </p:txBody>
      </p:sp>
    </p:spTree>
    <p:extLst>
      <p:ext uri="{BB962C8B-B14F-4D97-AF65-F5344CB8AC3E}">
        <p14:creationId xmlns:p14="http://schemas.microsoft.com/office/powerpoint/2010/main" val="418955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24</a:t>
            </a:fld>
            <a:endParaRPr lang="en-US"/>
          </a:p>
        </p:txBody>
      </p:sp>
    </p:spTree>
    <p:extLst>
      <p:ext uri="{BB962C8B-B14F-4D97-AF65-F5344CB8AC3E}">
        <p14:creationId xmlns:p14="http://schemas.microsoft.com/office/powerpoint/2010/main" val="217741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7772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242810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1530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222356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7192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11/11/2018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28751044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3687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1667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97350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5000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04990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11/11/2018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2541586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11/11/2018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29152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14.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2.png"/><Relationship Id="rId7" Type="http://schemas.openxmlformats.org/officeDocument/2006/relationships/image" Target="../media/image58.png"/><Relationship Id="rId12"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image" Target="../media/image54.png"/><Relationship Id="rId10" Type="http://schemas.openxmlformats.org/officeDocument/2006/relationships/image" Target="../media/image63.png"/><Relationship Id="rId4" Type="http://schemas.openxmlformats.org/officeDocument/2006/relationships/image" Target="../media/image53.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Population and Community Ecology</a:t>
            </a:r>
          </a:p>
        </p:txBody>
      </p:sp>
      <p:sp>
        <p:nvSpPr>
          <p:cNvPr id="3" name="Subtitle 2"/>
          <p:cNvSpPr>
            <a:spLocks noGrp="1"/>
          </p:cNvSpPr>
          <p:nvPr>
            <p:ph type="subTitle" idx="1"/>
          </p:nvPr>
        </p:nvSpPr>
        <p:spPr/>
        <p:txBody>
          <a:bodyPr/>
          <a:lstStyle/>
          <a:p>
            <a:r>
              <a:rPr lang="en-US" dirty="0"/>
              <a:t>Chapters 34 and 35</a:t>
            </a:r>
          </a:p>
        </p:txBody>
      </p:sp>
      <p:sp>
        <p:nvSpPr>
          <p:cNvPr id="4" name="TextBox 3"/>
          <p:cNvSpPr txBox="1"/>
          <p:nvPr/>
        </p:nvSpPr>
        <p:spPr>
          <a:xfrm>
            <a:off x="659757" y="821803"/>
            <a:ext cx="11239018" cy="2893100"/>
          </a:xfrm>
          <a:prstGeom prst="rect">
            <a:avLst/>
          </a:prstGeom>
          <a:noFill/>
        </p:spPr>
        <p:txBody>
          <a:bodyPr wrap="square" rtlCol="0">
            <a:spAutoFit/>
          </a:bodyPr>
          <a:lstStyle/>
          <a:p>
            <a:pPr algn="ctr"/>
            <a:r>
              <a:rPr lang="en-US" sz="2600" dirty="0"/>
              <a:t>"The more I read, the more I acquire, the more certain I am that I know nothing." – Voltaire</a:t>
            </a:r>
          </a:p>
          <a:p>
            <a:pPr algn="ctr"/>
            <a:endParaRPr lang="en-US" sz="2600" dirty="0"/>
          </a:p>
          <a:p>
            <a:pPr algn="ctr"/>
            <a:r>
              <a:rPr lang="en-US" sz="2600" dirty="0"/>
              <a:t>“Suburbia is where the developer bulldozes out the trees, then                               names the streets after them.” </a:t>
            </a:r>
          </a:p>
          <a:p>
            <a:pPr algn="ctr"/>
            <a:r>
              <a:rPr lang="en-US" sz="2600" dirty="0"/>
              <a:t>- Bill Vaughan</a:t>
            </a:r>
          </a:p>
          <a:p>
            <a:pPr algn="ctr"/>
            <a:endParaRPr lang="en-US" sz="2600" dirty="0"/>
          </a:p>
        </p:txBody>
      </p:sp>
    </p:spTree>
    <p:extLst>
      <p:ext uri="{BB962C8B-B14F-4D97-AF65-F5344CB8AC3E}">
        <p14:creationId xmlns:p14="http://schemas.microsoft.com/office/powerpoint/2010/main" val="232609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4E00-02AA-43DE-864A-C07C2293DF70}"/>
              </a:ext>
            </a:extLst>
          </p:cNvPr>
          <p:cNvSpPr>
            <a:spLocks noGrp="1"/>
          </p:cNvSpPr>
          <p:nvPr>
            <p:ph type="title"/>
          </p:nvPr>
        </p:nvSpPr>
        <p:spPr/>
        <p:txBody>
          <a:bodyPr>
            <a:normAutofit/>
          </a:bodyPr>
          <a:lstStyle/>
          <a:p>
            <a:pPr algn="ctr"/>
            <a:r>
              <a:rPr lang="en-US" sz="4400" dirty="0"/>
              <a:t>Communicable Diseases</a:t>
            </a:r>
          </a:p>
        </p:txBody>
      </p:sp>
      <p:sp>
        <p:nvSpPr>
          <p:cNvPr id="3" name="Content Placeholder 2">
            <a:extLst>
              <a:ext uri="{FF2B5EF4-FFF2-40B4-BE49-F238E27FC236}">
                <a16:creationId xmlns:a16="http://schemas.microsoft.com/office/drawing/2014/main" id="{3F42C5DC-E50C-4466-A6E9-D555DEC75E45}"/>
              </a:ext>
            </a:extLst>
          </p:cNvPr>
          <p:cNvSpPr>
            <a:spLocks noGrp="1"/>
          </p:cNvSpPr>
          <p:nvPr>
            <p:ph sz="quarter" idx="1"/>
          </p:nvPr>
        </p:nvSpPr>
        <p:spPr/>
        <p:txBody>
          <a:bodyPr>
            <a:normAutofit/>
          </a:bodyPr>
          <a:lstStyle/>
          <a:p>
            <a:pPr marL="0" indent="0">
              <a:spcAft>
                <a:spcPts val="1200"/>
              </a:spcAft>
              <a:buNone/>
            </a:pPr>
            <a:r>
              <a:rPr lang="en-US" sz="2800" b="1" dirty="0"/>
              <a:t>_____________</a:t>
            </a:r>
            <a:r>
              <a:rPr lang="en-US" sz="2800" dirty="0"/>
              <a:t> = the infectious agent, what you catch. Viruses, bacteria</a:t>
            </a:r>
          </a:p>
          <a:p>
            <a:pPr marL="0" indent="0">
              <a:spcAft>
                <a:spcPts val="1200"/>
              </a:spcAft>
              <a:buNone/>
            </a:pPr>
            <a:r>
              <a:rPr lang="en-US" sz="2800" b="1" dirty="0"/>
              <a:t>Transmission</a:t>
            </a:r>
            <a:r>
              <a:rPr lang="en-US" sz="2800" dirty="0"/>
              <a:t> = the transfer of a pathogen from one individual to another</a:t>
            </a:r>
          </a:p>
          <a:p>
            <a:pPr>
              <a:spcAft>
                <a:spcPts val="1200"/>
              </a:spcAft>
            </a:pPr>
            <a:r>
              <a:rPr lang="en-US" sz="2800" b="1" dirty="0"/>
              <a:t>Viral</a:t>
            </a:r>
            <a:r>
              <a:rPr lang="en-US" sz="2800" dirty="0"/>
              <a:t> – few treatment options, impossible to cure. Include: HIV, herpes, hepatitis B, </a:t>
            </a:r>
            <a:r>
              <a:rPr lang="en-US" sz="2800" dirty="0" err="1"/>
              <a:t>ebola</a:t>
            </a:r>
            <a:endParaRPr lang="en-US" sz="2800" dirty="0"/>
          </a:p>
          <a:p>
            <a:pPr>
              <a:spcAft>
                <a:spcPts val="1200"/>
              </a:spcAft>
            </a:pPr>
            <a:r>
              <a:rPr lang="en-US" sz="2800" b="1" dirty="0"/>
              <a:t>Bacterial</a:t>
            </a:r>
            <a:r>
              <a:rPr lang="en-US" sz="2800" dirty="0"/>
              <a:t> – most treatable with anti-biotics, some have developed genetic resistance. Includes: </a:t>
            </a:r>
            <a:r>
              <a:rPr lang="en-US" sz="2800" dirty="0" err="1"/>
              <a:t>chlamidia</a:t>
            </a:r>
            <a:r>
              <a:rPr lang="en-US" sz="2800" dirty="0"/>
              <a:t>, gonorrhea, syphilis</a:t>
            </a:r>
          </a:p>
          <a:p>
            <a:pPr>
              <a:spcAft>
                <a:spcPts val="1200"/>
              </a:spcAft>
            </a:pPr>
            <a:r>
              <a:rPr lang="en-US" sz="2800" b="1" dirty="0"/>
              <a:t>Other</a:t>
            </a:r>
            <a:r>
              <a:rPr lang="en-US" sz="2800" dirty="0"/>
              <a:t> – yeasts, mites (scabies), insects (pubic lice). Treatments very</a:t>
            </a:r>
          </a:p>
          <a:p>
            <a:pPr>
              <a:spcAft>
                <a:spcPts val="1200"/>
              </a:spcAft>
            </a:pPr>
            <a:endParaRPr lang="en-US" sz="2800" dirty="0"/>
          </a:p>
        </p:txBody>
      </p:sp>
    </p:spTree>
    <p:extLst>
      <p:ext uri="{BB962C8B-B14F-4D97-AF65-F5344CB8AC3E}">
        <p14:creationId xmlns:p14="http://schemas.microsoft.com/office/powerpoint/2010/main" val="2028981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3929" y="1219200"/>
            <a:ext cx="10556112" cy="4937760"/>
          </a:xfrm>
        </p:spPr>
        <p:txBody>
          <a:bodyPr>
            <a:normAutofit lnSpcReduction="10000"/>
          </a:bodyPr>
          <a:lstStyle/>
          <a:p>
            <a:pPr marL="0" indent="0">
              <a:buNone/>
            </a:pPr>
            <a:r>
              <a:rPr lang="en-US" sz="2800" b="1" dirty="0"/>
              <a:t>Density dependent</a:t>
            </a:r>
            <a:r>
              <a:rPr lang="en-US" sz="2800" dirty="0"/>
              <a:t>: when the density of the population becomes limited by factors that limit population growth</a:t>
            </a:r>
          </a:p>
          <a:p>
            <a:pPr lvl="1"/>
            <a:r>
              <a:rPr lang="en-US" sz="2400" dirty="0"/>
              <a:t>Food supply, space </a:t>
            </a:r>
            <a:endParaRPr lang="en-US" sz="2400" b="1" i="1" dirty="0"/>
          </a:p>
          <a:p>
            <a:pPr marL="0" indent="0">
              <a:buNone/>
            </a:pPr>
            <a:endParaRPr lang="en-US" sz="2800" b="1" i="1" dirty="0"/>
          </a:p>
          <a:p>
            <a:pPr marL="0" indent="0">
              <a:buNone/>
            </a:pPr>
            <a:r>
              <a:rPr lang="en-US" sz="2800" b="1" i="1" dirty="0"/>
              <a:t>K</a:t>
            </a:r>
            <a:r>
              <a:rPr lang="en-US" sz="2800" b="1" dirty="0"/>
              <a:t>-selected species</a:t>
            </a:r>
            <a:r>
              <a:rPr lang="en-US" sz="2800" dirty="0"/>
              <a:t>: one whose population sizes tend to be limited by </a:t>
            </a:r>
            <a:r>
              <a:rPr lang="en-US" sz="2800" b="1" dirty="0"/>
              <a:t>_____________________</a:t>
            </a:r>
          </a:p>
          <a:p>
            <a:pPr lvl="1"/>
            <a:r>
              <a:rPr lang="en-US" sz="2400" dirty="0"/>
              <a:t>Density dependent</a:t>
            </a:r>
          </a:p>
          <a:p>
            <a:pPr marL="0" indent="0">
              <a:buNone/>
            </a:pPr>
            <a:endParaRPr lang="en-US" sz="2800" dirty="0"/>
          </a:p>
          <a:p>
            <a:pPr marL="0" indent="0">
              <a:buNone/>
            </a:pPr>
            <a:r>
              <a:rPr lang="en-US" sz="2800" b="1" dirty="0"/>
              <a:t>r-selected species</a:t>
            </a:r>
            <a:r>
              <a:rPr lang="en-US" sz="2800" dirty="0"/>
              <a:t>: one whose population size is limited by </a:t>
            </a:r>
            <a:r>
              <a:rPr lang="en-US" sz="2800" b="1" dirty="0"/>
              <a:t>_________________</a:t>
            </a:r>
          </a:p>
          <a:p>
            <a:pPr lvl="1"/>
            <a:r>
              <a:rPr lang="en-US" sz="2400" dirty="0"/>
              <a:t>Density independent</a:t>
            </a:r>
          </a:p>
          <a:p>
            <a:pPr marL="274320" lvl="1" indent="0">
              <a:buNone/>
            </a:pPr>
            <a:endParaRPr lang="en-US" sz="2400" dirty="0"/>
          </a:p>
        </p:txBody>
      </p:sp>
      <p:sp>
        <p:nvSpPr>
          <p:cNvPr id="4" name="Title 1"/>
          <p:cNvSpPr>
            <a:spLocks noGrp="1"/>
          </p:cNvSpPr>
          <p:nvPr>
            <p:ph type="title"/>
          </p:nvPr>
        </p:nvSpPr>
        <p:spPr/>
        <p:txBody>
          <a:bodyPr>
            <a:normAutofit/>
          </a:bodyPr>
          <a:lstStyle/>
          <a:p>
            <a:pPr algn="ctr"/>
            <a:r>
              <a:rPr lang="en-US" sz="4400" dirty="0"/>
              <a:t>Different Life History Strategies</a:t>
            </a:r>
          </a:p>
        </p:txBody>
      </p:sp>
    </p:spTree>
    <p:extLst>
      <p:ext uri="{BB962C8B-B14F-4D97-AF65-F5344CB8AC3E}">
        <p14:creationId xmlns:p14="http://schemas.microsoft.com/office/powerpoint/2010/main" val="55383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i="1" dirty="0"/>
              <a:t>r</a:t>
            </a:r>
            <a:r>
              <a:rPr lang="en-US" sz="4400" dirty="0"/>
              <a:t>-Selected and </a:t>
            </a:r>
            <a:r>
              <a:rPr lang="en-US" sz="4400" i="1" dirty="0"/>
              <a:t>K</a:t>
            </a:r>
            <a:r>
              <a:rPr lang="en-US" sz="4400" dirty="0"/>
              <a:t>-selected Species</a:t>
            </a:r>
          </a:p>
        </p:txBody>
      </p:sp>
      <p:sp>
        <p:nvSpPr>
          <p:cNvPr id="4" name="Text Placeholder 3"/>
          <p:cNvSpPr>
            <a:spLocks noGrp="1"/>
          </p:cNvSpPr>
          <p:nvPr>
            <p:ph type="body" idx="1"/>
          </p:nvPr>
        </p:nvSpPr>
        <p:spPr>
          <a:xfrm>
            <a:off x="609600" y="1285875"/>
            <a:ext cx="5386917" cy="457865"/>
          </a:xfrm>
        </p:spPr>
        <p:txBody>
          <a:bodyPr/>
          <a:lstStyle/>
          <a:p>
            <a:pPr algn="ctr"/>
            <a:r>
              <a:rPr lang="en-US" sz="3200" i="1" dirty="0"/>
              <a:t>r</a:t>
            </a:r>
            <a:r>
              <a:rPr lang="en-US" sz="3200" dirty="0"/>
              <a:t>-selected</a:t>
            </a:r>
          </a:p>
        </p:txBody>
      </p:sp>
      <p:sp>
        <p:nvSpPr>
          <p:cNvPr id="6" name="Text Placeholder 5"/>
          <p:cNvSpPr>
            <a:spLocks noGrp="1"/>
          </p:cNvSpPr>
          <p:nvPr>
            <p:ph type="body" sz="half" idx="3"/>
          </p:nvPr>
        </p:nvSpPr>
        <p:spPr>
          <a:xfrm>
            <a:off x="6197601" y="1295400"/>
            <a:ext cx="5389034" cy="448340"/>
          </a:xfrm>
        </p:spPr>
        <p:txBody>
          <a:bodyPr>
            <a:noAutofit/>
          </a:bodyPr>
          <a:lstStyle/>
          <a:p>
            <a:pPr algn="ctr"/>
            <a:r>
              <a:rPr lang="en-US" sz="3200" i="1" dirty="0"/>
              <a:t>K</a:t>
            </a:r>
            <a:r>
              <a:rPr lang="en-US" sz="3200" dirty="0"/>
              <a:t>-selected</a:t>
            </a:r>
          </a:p>
        </p:txBody>
      </p:sp>
      <p:sp>
        <p:nvSpPr>
          <p:cNvPr id="5" name="Content Placeholder 4"/>
          <p:cNvSpPr>
            <a:spLocks noGrp="1"/>
          </p:cNvSpPr>
          <p:nvPr>
            <p:ph sz="quarter" idx="2"/>
          </p:nvPr>
        </p:nvSpPr>
        <p:spPr>
          <a:xfrm>
            <a:off x="281354" y="1743740"/>
            <a:ext cx="5338070" cy="4428460"/>
          </a:xfrm>
        </p:spPr>
        <p:txBody>
          <a:bodyPr>
            <a:normAutofit/>
          </a:bodyPr>
          <a:lstStyle/>
          <a:p>
            <a:r>
              <a:rPr lang="en-US" sz="2800" b="1" dirty="0"/>
              <a:t>__________</a:t>
            </a:r>
            <a:r>
              <a:rPr lang="en-US" sz="2800" dirty="0"/>
              <a:t> environment</a:t>
            </a:r>
          </a:p>
          <a:p>
            <a:r>
              <a:rPr lang="en-US" sz="2800" dirty="0"/>
              <a:t>Small organism size</a:t>
            </a:r>
          </a:p>
          <a:p>
            <a:r>
              <a:rPr lang="en-US" sz="2800" dirty="0"/>
              <a:t>Little energy used to produce each offspring</a:t>
            </a:r>
          </a:p>
          <a:p>
            <a:r>
              <a:rPr lang="en-US" sz="2800" b="1" dirty="0"/>
              <a:t>______ </a:t>
            </a:r>
            <a:r>
              <a:rPr lang="en-US" sz="2800" dirty="0"/>
              <a:t>offspring produced</a:t>
            </a:r>
          </a:p>
          <a:p>
            <a:r>
              <a:rPr lang="en-US" sz="2800" dirty="0"/>
              <a:t>Early maturity</a:t>
            </a:r>
          </a:p>
          <a:p>
            <a:r>
              <a:rPr lang="en-US" sz="2800" dirty="0"/>
              <a:t>Short life expectancy</a:t>
            </a:r>
          </a:p>
          <a:p>
            <a:r>
              <a:rPr lang="en-US" sz="2800" dirty="0"/>
              <a:t>Single reproduction in lifetime</a:t>
            </a:r>
          </a:p>
          <a:p>
            <a:endParaRPr lang="en-US" sz="2800" dirty="0"/>
          </a:p>
        </p:txBody>
      </p:sp>
      <p:sp>
        <p:nvSpPr>
          <p:cNvPr id="7" name="Content Placeholder 6"/>
          <p:cNvSpPr>
            <a:spLocks noGrp="1"/>
          </p:cNvSpPr>
          <p:nvPr>
            <p:ph sz="quarter" idx="4"/>
          </p:nvPr>
        </p:nvSpPr>
        <p:spPr>
          <a:xfrm>
            <a:off x="6095836" y="1743739"/>
            <a:ext cx="5967211" cy="4569137"/>
          </a:xfrm>
        </p:spPr>
        <p:txBody>
          <a:bodyPr>
            <a:normAutofit/>
          </a:bodyPr>
          <a:lstStyle/>
          <a:p>
            <a:r>
              <a:rPr lang="en-US" sz="2800" b="1" dirty="0"/>
              <a:t>________</a:t>
            </a:r>
            <a:r>
              <a:rPr lang="en-US" sz="2800" dirty="0"/>
              <a:t> environment</a:t>
            </a:r>
          </a:p>
          <a:p>
            <a:r>
              <a:rPr lang="en-US" sz="2800" dirty="0"/>
              <a:t>Large organism size</a:t>
            </a:r>
          </a:p>
          <a:p>
            <a:r>
              <a:rPr lang="en-US" sz="2800" dirty="0"/>
              <a:t>Large amount of energy used to produce each offspring</a:t>
            </a:r>
          </a:p>
          <a:p>
            <a:r>
              <a:rPr lang="en-US" sz="2800" b="1" dirty="0"/>
              <a:t>_____</a:t>
            </a:r>
            <a:r>
              <a:rPr lang="en-US" sz="2800" dirty="0"/>
              <a:t> offspring produced</a:t>
            </a:r>
          </a:p>
          <a:p>
            <a:r>
              <a:rPr lang="en-US" sz="2800" dirty="0"/>
              <a:t>Late maturity (long parental care)</a:t>
            </a:r>
          </a:p>
          <a:p>
            <a:r>
              <a:rPr lang="en-US" sz="2800" dirty="0"/>
              <a:t>Long life expectancy</a:t>
            </a:r>
          </a:p>
          <a:p>
            <a:r>
              <a:rPr lang="en-US" sz="2800" dirty="0"/>
              <a:t>Multiple reproductions in lifetime</a:t>
            </a:r>
          </a:p>
        </p:txBody>
      </p:sp>
    </p:spTree>
    <p:extLst>
      <p:ext uri="{BB962C8B-B14F-4D97-AF65-F5344CB8AC3E}">
        <p14:creationId xmlns:p14="http://schemas.microsoft.com/office/powerpoint/2010/main" val="24808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Population Dynamics</a:t>
            </a:r>
          </a:p>
        </p:txBody>
      </p:sp>
      <p:pic>
        <p:nvPicPr>
          <p:cNvPr id="3" name="Picture 2"/>
          <p:cNvPicPr>
            <a:picLocks noChangeAspect="1"/>
          </p:cNvPicPr>
          <p:nvPr/>
        </p:nvPicPr>
        <p:blipFill>
          <a:blip r:embed="rId2"/>
          <a:stretch>
            <a:fillRect/>
          </a:stretch>
        </p:blipFill>
        <p:spPr>
          <a:xfrm>
            <a:off x="2540648" y="3528376"/>
            <a:ext cx="7110704" cy="2381868"/>
          </a:xfrm>
          <a:prstGeom prst="rect">
            <a:avLst/>
          </a:prstGeom>
        </p:spPr>
      </p:pic>
      <p:sp>
        <p:nvSpPr>
          <p:cNvPr id="4" name="TextBox 3"/>
          <p:cNvSpPr txBox="1"/>
          <p:nvPr/>
        </p:nvSpPr>
        <p:spPr>
          <a:xfrm>
            <a:off x="345580" y="3819459"/>
            <a:ext cx="2215997" cy="1477328"/>
          </a:xfrm>
          <a:prstGeom prst="rect">
            <a:avLst/>
          </a:prstGeom>
          <a:noFill/>
        </p:spPr>
        <p:txBody>
          <a:bodyPr wrap="square" rtlCol="0">
            <a:spAutoFit/>
          </a:bodyPr>
          <a:lstStyle/>
          <a:p>
            <a:r>
              <a:rPr lang="en-US" dirty="0"/>
              <a:t>Population size:</a:t>
            </a:r>
          </a:p>
          <a:p>
            <a:pPr marL="173038" indent="-173038">
              <a:buFont typeface="Arial" panose="020B0604020202020204" pitchFamily="34" charset="0"/>
              <a:buChar char="•"/>
            </a:pPr>
            <a:r>
              <a:rPr lang="en-US" dirty="0"/>
              <a:t>limited by carrying capacity</a:t>
            </a:r>
          </a:p>
          <a:p>
            <a:pPr marL="173038" indent="-173038">
              <a:buFont typeface="Arial" panose="020B0604020202020204" pitchFamily="34" charset="0"/>
              <a:buChar char="•"/>
            </a:pPr>
            <a:r>
              <a:rPr lang="en-US" dirty="0"/>
              <a:t>density dependent</a:t>
            </a:r>
          </a:p>
          <a:p>
            <a:pPr marL="173038" indent="-173038">
              <a:buFont typeface="Arial" panose="020B0604020202020204" pitchFamily="34" charset="0"/>
              <a:buChar char="•"/>
            </a:pPr>
            <a:r>
              <a:rPr lang="en-US" dirty="0"/>
              <a:t>relatively stable</a:t>
            </a:r>
          </a:p>
        </p:txBody>
      </p:sp>
      <p:sp>
        <p:nvSpPr>
          <p:cNvPr id="6" name="TextBox 5"/>
          <p:cNvSpPr txBox="1"/>
          <p:nvPr/>
        </p:nvSpPr>
        <p:spPr>
          <a:xfrm>
            <a:off x="9809543" y="3819459"/>
            <a:ext cx="2382457" cy="1477328"/>
          </a:xfrm>
          <a:prstGeom prst="rect">
            <a:avLst/>
          </a:prstGeom>
          <a:noFill/>
        </p:spPr>
        <p:txBody>
          <a:bodyPr wrap="square" rtlCol="0">
            <a:spAutoFit/>
          </a:bodyPr>
          <a:lstStyle/>
          <a:p>
            <a:r>
              <a:rPr lang="en-US" dirty="0"/>
              <a:t>Population size:</a:t>
            </a:r>
          </a:p>
          <a:p>
            <a:pPr marL="173038" indent="-173038">
              <a:buFont typeface="Arial" panose="020B0604020202020204" pitchFamily="34" charset="0"/>
              <a:buChar char="•"/>
            </a:pPr>
            <a:r>
              <a:rPr lang="en-US" dirty="0"/>
              <a:t>limited by reproductive rate</a:t>
            </a:r>
          </a:p>
          <a:p>
            <a:pPr marL="173038" indent="-173038">
              <a:buFont typeface="Arial" panose="020B0604020202020204" pitchFamily="34" charset="0"/>
              <a:buChar char="•"/>
            </a:pPr>
            <a:r>
              <a:rPr lang="en-US" dirty="0"/>
              <a:t>density independent</a:t>
            </a:r>
          </a:p>
          <a:p>
            <a:pPr marL="173038" indent="-173038">
              <a:buFont typeface="Arial" panose="020B0604020202020204" pitchFamily="34" charset="0"/>
              <a:buChar char="•"/>
            </a:pPr>
            <a:r>
              <a:rPr lang="en-US" dirty="0"/>
              <a:t>relatively unstable</a:t>
            </a:r>
          </a:p>
        </p:txBody>
      </p:sp>
      <p:pic>
        <p:nvPicPr>
          <p:cNvPr id="7" name="Picture 6"/>
          <p:cNvPicPr>
            <a:picLocks noChangeAspect="1"/>
          </p:cNvPicPr>
          <p:nvPr/>
        </p:nvPicPr>
        <p:blipFill>
          <a:blip r:embed="rId3"/>
          <a:stretch>
            <a:fillRect/>
          </a:stretch>
        </p:blipFill>
        <p:spPr>
          <a:xfrm>
            <a:off x="2561577" y="1254663"/>
            <a:ext cx="2693329" cy="1957801"/>
          </a:xfrm>
          <a:prstGeom prst="rect">
            <a:avLst/>
          </a:prstGeom>
        </p:spPr>
      </p:pic>
      <p:pic>
        <p:nvPicPr>
          <p:cNvPr id="8" name="Picture 7"/>
          <p:cNvPicPr>
            <a:picLocks noChangeAspect="1"/>
          </p:cNvPicPr>
          <p:nvPr/>
        </p:nvPicPr>
        <p:blipFill>
          <a:blip r:embed="rId4"/>
          <a:stretch>
            <a:fillRect/>
          </a:stretch>
        </p:blipFill>
        <p:spPr>
          <a:xfrm>
            <a:off x="6748040" y="1254663"/>
            <a:ext cx="2581878" cy="1883501"/>
          </a:xfrm>
          <a:prstGeom prst="rect">
            <a:avLst/>
          </a:prstGeom>
        </p:spPr>
      </p:pic>
    </p:spTree>
    <p:extLst>
      <p:ext uri="{BB962C8B-B14F-4D97-AF65-F5344CB8AC3E}">
        <p14:creationId xmlns:p14="http://schemas.microsoft.com/office/powerpoint/2010/main" val="3240334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481" y="2972582"/>
            <a:ext cx="6746097" cy="3122836"/>
          </a:xfrm>
          <a:prstGeom prst="rect">
            <a:avLst/>
          </a:prstGeom>
        </p:spPr>
      </p:pic>
      <p:pic>
        <p:nvPicPr>
          <p:cNvPr id="7" name="Picture 6"/>
          <p:cNvPicPr>
            <a:picLocks noChangeAspect="1"/>
          </p:cNvPicPr>
          <p:nvPr/>
        </p:nvPicPr>
        <p:blipFill>
          <a:blip r:embed="rId3"/>
          <a:stretch>
            <a:fillRect/>
          </a:stretch>
        </p:blipFill>
        <p:spPr>
          <a:xfrm>
            <a:off x="7387744" y="2839401"/>
            <a:ext cx="4703135" cy="3256017"/>
          </a:xfrm>
          <a:prstGeom prst="rect">
            <a:avLst/>
          </a:prstGeom>
        </p:spPr>
      </p:pic>
      <p:sp>
        <p:nvSpPr>
          <p:cNvPr id="8" name="Title 7"/>
          <p:cNvSpPr>
            <a:spLocks noGrp="1"/>
          </p:cNvSpPr>
          <p:nvPr>
            <p:ph type="title"/>
          </p:nvPr>
        </p:nvSpPr>
        <p:spPr/>
        <p:txBody>
          <a:bodyPr>
            <a:normAutofit/>
          </a:bodyPr>
          <a:lstStyle/>
          <a:p>
            <a:pPr algn="ctr"/>
            <a:r>
              <a:rPr lang="en-US" sz="4400" dirty="0"/>
              <a:t>Survivorship Curves</a:t>
            </a:r>
          </a:p>
        </p:txBody>
      </p:sp>
      <p:sp>
        <p:nvSpPr>
          <p:cNvPr id="2" name="Content Placeholder 1"/>
          <p:cNvSpPr>
            <a:spLocks noGrp="1"/>
          </p:cNvSpPr>
          <p:nvPr>
            <p:ph sz="quarter" idx="1"/>
          </p:nvPr>
        </p:nvSpPr>
        <p:spPr>
          <a:xfrm>
            <a:off x="609600" y="1219200"/>
            <a:ext cx="10972800" cy="1292506"/>
          </a:xfrm>
        </p:spPr>
        <p:txBody>
          <a:bodyPr>
            <a:normAutofit/>
          </a:bodyPr>
          <a:lstStyle/>
          <a:p>
            <a:r>
              <a:rPr lang="en-US" sz="2800" dirty="0"/>
              <a:t>Type I and Type II = </a:t>
            </a:r>
            <a:r>
              <a:rPr lang="en-US" sz="2800" i="1" dirty="0"/>
              <a:t>K</a:t>
            </a:r>
            <a:r>
              <a:rPr lang="en-US" sz="2800" dirty="0"/>
              <a:t>-selected species</a:t>
            </a:r>
          </a:p>
          <a:p>
            <a:r>
              <a:rPr lang="en-US" sz="2800" dirty="0"/>
              <a:t>Type III = </a:t>
            </a:r>
            <a:r>
              <a:rPr lang="en-US" sz="2800" i="1" dirty="0"/>
              <a:t>r</a:t>
            </a:r>
            <a:r>
              <a:rPr lang="en-US" sz="2800" dirty="0"/>
              <a:t>-selected species</a:t>
            </a:r>
          </a:p>
        </p:txBody>
      </p:sp>
    </p:spTree>
    <p:extLst>
      <p:ext uri="{BB962C8B-B14F-4D97-AF65-F5344CB8AC3E}">
        <p14:creationId xmlns:p14="http://schemas.microsoft.com/office/powerpoint/2010/main" val="1685394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Community Ecology</a:t>
            </a:r>
          </a:p>
        </p:txBody>
      </p:sp>
      <p:graphicFrame>
        <p:nvGraphicFramePr>
          <p:cNvPr id="6" name="Table 5"/>
          <p:cNvGraphicFramePr>
            <a:graphicFrameLocks noGrp="1"/>
          </p:cNvGraphicFramePr>
          <p:nvPr>
            <p:extLst>
              <p:ext uri="{D42A27DB-BD31-4B8C-83A1-F6EECF244321}">
                <p14:modId xmlns:p14="http://schemas.microsoft.com/office/powerpoint/2010/main" val="2359720229"/>
              </p:ext>
            </p:extLst>
          </p:nvPr>
        </p:nvGraphicFramePr>
        <p:xfrm>
          <a:off x="312517" y="1238489"/>
          <a:ext cx="11539129" cy="5392537"/>
        </p:xfrm>
        <a:graphic>
          <a:graphicData uri="http://schemas.openxmlformats.org/drawingml/2006/table">
            <a:tbl>
              <a:tblPr firstRow="1" bandRow="1">
                <a:tableStyleId>{5C22544A-7EE6-4342-B048-85BDC9FD1C3A}</a:tableStyleId>
              </a:tblPr>
              <a:tblGrid>
                <a:gridCol w="6458674">
                  <a:extLst>
                    <a:ext uri="{9D8B030D-6E8A-4147-A177-3AD203B41FA5}">
                      <a16:colId xmlns:a16="http://schemas.microsoft.com/office/drawing/2014/main" val="20000"/>
                    </a:ext>
                  </a:extLst>
                </a:gridCol>
                <a:gridCol w="2523281">
                  <a:extLst>
                    <a:ext uri="{9D8B030D-6E8A-4147-A177-3AD203B41FA5}">
                      <a16:colId xmlns:a16="http://schemas.microsoft.com/office/drawing/2014/main" val="20001"/>
                    </a:ext>
                  </a:extLst>
                </a:gridCol>
                <a:gridCol w="2557174">
                  <a:extLst>
                    <a:ext uri="{9D8B030D-6E8A-4147-A177-3AD203B41FA5}">
                      <a16:colId xmlns:a16="http://schemas.microsoft.com/office/drawing/2014/main" val="20002"/>
                    </a:ext>
                  </a:extLst>
                </a:gridCol>
              </a:tblGrid>
              <a:tr h="1127231">
                <a:tc>
                  <a:txBody>
                    <a:bodyPr/>
                    <a:lstStyle/>
                    <a:p>
                      <a:pPr algn="ctr"/>
                      <a:r>
                        <a:rPr lang="en-US" sz="2800" dirty="0"/>
                        <a:t>Interactions among different</a:t>
                      </a:r>
                      <a:r>
                        <a:rPr lang="en-US" sz="2800" baseline="0" dirty="0"/>
                        <a:t> species</a:t>
                      </a:r>
                      <a:endParaRPr lang="en-US" sz="2800" dirty="0"/>
                    </a:p>
                  </a:txBody>
                  <a:tcPr anchor="ctr"/>
                </a:tc>
                <a:tc>
                  <a:txBody>
                    <a:bodyPr/>
                    <a:lstStyle/>
                    <a:p>
                      <a:pPr algn="ctr"/>
                      <a:r>
                        <a:rPr lang="en-US" sz="2400" dirty="0"/>
                        <a:t>Affect on fitness for species 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Affect on fitness for species 2</a:t>
                      </a:r>
                    </a:p>
                  </a:txBody>
                  <a:tcPr anchor="ctr"/>
                </a:tc>
                <a:extLst>
                  <a:ext uri="{0D108BD9-81ED-4DB2-BD59-A6C34878D82A}">
                    <a16:rowId xmlns:a16="http://schemas.microsoft.com/office/drawing/2014/main" val="10000"/>
                  </a:ext>
                </a:extLst>
              </a:tr>
              <a:tr h="943933">
                <a:tc>
                  <a:txBody>
                    <a:bodyPr/>
                    <a:lstStyle/>
                    <a:p>
                      <a:pPr marL="1604963" indent="-1604963"/>
                      <a:r>
                        <a:rPr lang="en-US" sz="2400" b="1" dirty="0"/>
                        <a:t>Competition</a:t>
                      </a:r>
                      <a:r>
                        <a:rPr lang="en-US" sz="2400" dirty="0"/>
                        <a:t>: occurs when individuals use the same resources</a:t>
                      </a:r>
                    </a:p>
                  </a:txBody>
                  <a:tcPr anchor="ctr"/>
                </a:tc>
                <a:tc>
                  <a:txBody>
                    <a:bodyPr/>
                    <a:lstStyle/>
                    <a:p>
                      <a:pPr algn="ctr"/>
                      <a:r>
                        <a:rPr lang="en-US" sz="2400" u="none" dirty="0"/>
                        <a:t>__________</a:t>
                      </a:r>
                    </a:p>
                  </a:txBody>
                  <a:tcPr anchor="ctr"/>
                </a:tc>
                <a:tc>
                  <a:txBody>
                    <a:bodyPr/>
                    <a:lstStyle/>
                    <a:p>
                      <a:pPr algn="ctr"/>
                      <a:r>
                        <a:rPr lang="en-US" sz="2400" dirty="0"/>
                        <a:t>Negative</a:t>
                      </a:r>
                    </a:p>
                  </a:txBody>
                  <a:tcPr anchor="ctr"/>
                </a:tc>
                <a:extLst>
                  <a:ext uri="{0D108BD9-81ED-4DB2-BD59-A6C34878D82A}">
                    <a16:rowId xmlns:a16="http://schemas.microsoft.com/office/drawing/2014/main" val="10001"/>
                  </a:ext>
                </a:extLst>
              </a:tr>
              <a:tr h="1188720">
                <a:tc>
                  <a:txBody>
                    <a:bodyPr/>
                    <a:lstStyle/>
                    <a:p>
                      <a:r>
                        <a:rPr lang="en-US" sz="2400" b="1" dirty="0"/>
                        <a:t>Predation and parasitism</a:t>
                      </a:r>
                      <a:r>
                        <a:rPr lang="en-US" sz="2400" dirty="0"/>
                        <a:t>: occurs when</a:t>
                      </a:r>
                      <a:r>
                        <a:rPr lang="en-US" sz="2400" baseline="0" dirty="0"/>
                        <a:t> one organism eats or absorbs nutrients from another</a:t>
                      </a:r>
                      <a:endParaRPr lang="en-US" sz="2400" dirty="0"/>
                    </a:p>
                  </a:txBody>
                  <a:tcPr anchor="ctr"/>
                </a:tc>
                <a:tc>
                  <a:txBody>
                    <a:bodyPr/>
                    <a:lstStyle/>
                    <a:p>
                      <a:pPr algn="ctr"/>
                      <a:r>
                        <a:rPr lang="en-US" sz="2400" dirty="0"/>
                        <a:t>Positive</a:t>
                      </a:r>
                    </a:p>
                  </a:txBody>
                  <a:tcPr anchor="ctr"/>
                </a:tc>
                <a:tc>
                  <a:txBody>
                    <a:bodyPr/>
                    <a:lstStyle/>
                    <a:p>
                      <a:pPr algn="ctr"/>
                      <a:r>
                        <a:rPr lang="en-US" sz="2400" dirty="0"/>
                        <a:t>Negative</a:t>
                      </a:r>
                    </a:p>
                  </a:txBody>
                  <a:tcPr anchor="ctr"/>
                </a:tc>
                <a:extLst>
                  <a:ext uri="{0D108BD9-81ED-4DB2-BD59-A6C34878D82A}">
                    <a16:rowId xmlns:a16="http://schemas.microsoft.com/office/drawing/2014/main" val="10002"/>
                  </a:ext>
                </a:extLst>
              </a:tr>
              <a:tr h="1188720">
                <a:tc>
                  <a:txBody>
                    <a:bodyPr/>
                    <a:lstStyle/>
                    <a:p>
                      <a:r>
                        <a:rPr lang="en-US" sz="2400" b="1" u="sng" dirty="0"/>
                        <a:t>___________</a:t>
                      </a:r>
                      <a:r>
                        <a:rPr lang="en-US" sz="2400" dirty="0"/>
                        <a:t>: occurs when two</a:t>
                      </a:r>
                      <a:r>
                        <a:rPr lang="en-US" sz="2400" baseline="0" dirty="0"/>
                        <a:t> species interact in a way that confers fitness benefits to both</a:t>
                      </a:r>
                      <a:endParaRPr lang="en-US" sz="2400" dirty="0"/>
                    </a:p>
                  </a:txBody>
                  <a:tcPr anchor="ctr"/>
                </a:tc>
                <a:tc>
                  <a:txBody>
                    <a:bodyPr/>
                    <a:lstStyle/>
                    <a:p>
                      <a:pPr algn="ctr"/>
                      <a:r>
                        <a:rPr lang="en-US" sz="2400" dirty="0"/>
                        <a:t>Positive</a:t>
                      </a:r>
                    </a:p>
                  </a:txBody>
                  <a:tcPr anchor="ctr"/>
                </a:tc>
                <a:tc>
                  <a:txBody>
                    <a:bodyPr/>
                    <a:lstStyle/>
                    <a:p>
                      <a:pPr algn="ctr"/>
                      <a:r>
                        <a:rPr lang="en-US" sz="2400" dirty="0"/>
                        <a:t>Positive</a:t>
                      </a:r>
                    </a:p>
                  </a:txBody>
                  <a:tcPr anchor="ctr"/>
                </a:tc>
                <a:extLst>
                  <a:ext uri="{0D108BD9-81ED-4DB2-BD59-A6C34878D82A}">
                    <a16:rowId xmlns:a16="http://schemas.microsoft.com/office/drawing/2014/main" val="10003"/>
                  </a:ext>
                </a:extLst>
              </a:tr>
              <a:tr h="943933">
                <a:tc>
                  <a:txBody>
                    <a:bodyPr/>
                    <a:lstStyle/>
                    <a:p>
                      <a:r>
                        <a:rPr lang="en-US" sz="2400" b="1" dirty="0"/>
                        <a:t>Commensalism</a:t>
                      </a:r>
                      <a:r>
                        <a:rPr lang="en-US" sz="2400" dirty="0"/>
                        <a:t>: occurs when one species benefits but the other species is</a:t>
                      </a:r>
                      <a:r>
                        <a:rPr lang="en-US" sz="2400" baseline="0" dirty="0"/>
                        <a:t> unaffected</a:t>
                      </a:r>
                      <a:endParaRPr lang="en-US" sz="2400" dirty="0"/>
                    </a:p>
                  </a:txBody>
                  <a:tcPr anchor="ctr"/>
                </a:tc>
                <a:tc>
                  <a:txBody>
                    <a:bodyPr/>
                    <a:lstStyle/>
                    <a:p>
                      <a:pPr algn="ctr"/>
                      <a:r>
                        <a:rPr lang="en-US" sz="2400" dirty="0"/>
                        <a:t>Positive</a:t>
                      </a:r>
                    </a:p>
                  </a:txBody>
                  <a:tcPr anchor="ctr"/>
                </a:tc>
                <a:tc>
                  <a:txBody>
                    <a:bodyPr/>
                    <a:lstStyle/>
                    <a:p>
                      <a:pPr algn="ctr"/>
                      <a:r>
                        <a:rPr lang="en-US" sz="2400" dirty="0"/>
                        <a:t>Unaffected</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3533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Community Ecology</a:t>
            </a:r>
          </a:p>
        </p:txBody>
      </p:sp>
      <p:sp>
        <p:nvSpPr>
          <p:cNvPr id="3" name="Content Placeholder 2"/>
          <p:cNvSpPr>
            <a:spLocks noGrp="1"/>
          </p:cNvSpPr>
          <p:nvPr>
            <p:ph sz="quarter" idx="1"/>
          </p:nvPr>
        </p:nvSpPr>
        <p:spPr>
          <a:xfrm>
            <a:off x="350874" y="1304261"/>
            <a:ext cx="11711138" cy="4937760"/>
          </a:xfrm>
        </p:spPr>
        <p:txBody>
          <a:bodyPr>
            <a:normAutofit/>
          </a:bodyPr>
          <a:lstStyle/>
          <a:p>
            <a:pPr marL="0" indent="0">
              <a:buNone/>
            </a:pPr>
            <a:r>
              <a:rPr lang="en-US" sz="2800" b="1" dirty="0"/>
              <a:t>Intraspecific competition</a:t>
            </a:r>
            <a:r>
              <a:rPr lang="en-US" sz="2800" dirty="0"/>
              <a:t>: completion among members of the </a:t>
            </a:r>
            <a:r>
              <a:rPr lang="en-US" sz="2800" b="1" dirty="0"/>
              <a:t>___________</a:t>
            </a:r>
          </a:p>
          <a:p>
            <a:pPr lvl="1"/>
            <a:r>
              <a:rPr lang="en-US" sz="2400" dirty="0"/>
              <a:t>Resources, space, sunlight, food, mates</a:t>
            </a:r>
          </a:p>
          <a:p>
            <a:pPr lvl="1"/>
            <a:r>
              <a:rPr lang="en-US" sz="2400" dirty="0"/>
              <a:t>Increases as pop. density increases</a:t>
            </a:r>
          </a:p>
          <a:p>
            <a:pPr lvl="1"/>
            <a:endParaRPr lang="en-US" sz="1200" dirty="0"/>
          </a:p>
          <a:p>
            <a:pPr marL="0" indent="0">
              <a:buNone/>
            </a:pPr>
            <a:r>
              <a:rPr lang="en-US" sz="2800" b="1" dirty="0"/>
              <a:t>Interspecific competition</a:t>
            </a:r>
            <a:r>
              <a:rPr lang="en-US" sz="2800" dirty="0"/>
              <a:t>: competition among individuals of </a:t>
            </a:r>
            <a:r>
              <a:rPr lang="en-US" sz="2800" b="1" dirty="0"/>
              <a:t>_____________</a:t>
            </a:r>
            <a:r>
              <a:rPr lang="en-US" sz="2800" u="sng" dirty="0"/>
              <a:t> </a:t>
            </a:r>
            <a:r>
              <a:rPr lang="en-US" sz="2800" dirty="0"/>
              <a:t>for the same limited resources </a:t>
            </a:r>
          </a:p>
          <a:p>
            <a:pPr marL="0" indent="0">
              <a:buNone/>
            </a:pPr>
            <a:endParaRPr lang="en-US" sz="2800" dirty="0"/>
          </a:p>
          <a:p>
            <a:pPr marL="0" indent="0">
              <a:buNone/>
            </a:pPr>
            <a:r>
              <a:rPr lang="en-US" sz="2800" dirty="0"/>
              <a:t>	 </a:t>
            </a:r>
          </a:p>
        </p:txBody>
      </p:sp>
      <p:pic>
        <p:nvPicPr>
          <p:cNvPr id="5122" name="Picture 2" descr="http://flochalmers.files.wordpress.com/2013/03/animal_f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431" y="4239913"/>
            <a:ext cx="3425406" cy="20021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hyenas.zoology.msu.edu/uploads/images/crocuta/LionHyenaFight_2008_BrittanyGunt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567" y="4239913"/>
            <a:ext cx="5032618" cy="200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78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27709" y="1233029"/>
            <a:ext cx="3615481" cy="5096067"/>
          </a:xfrm>
          <a:prstGeom prst="rect">
            <a:avLst/>
          </a:prstGeom>
        </p:spPr>
      </p:pic>
      <p:sp>
        <p:nvSpPr>
          <p:cNvPr id="6" name="Title 5"/>
          <p:cNvSpPr>
            <a:spLocks noGrp="1"/>
          </p:cNvSpPr>
          <p:nvPr>
            <p:ph type="title"/>
          </p:nvPr>
        </p:nvSpPr>
        <p:spPr>
          <a:xfrm>
            <a:off x="538716" y="131135"/>
            <a:ext cx="10972800" cy="990600"/>
          </a:xfrm>
        </p:spPr>
        <p:txBody>
          <a:bodyPr>
            <a:normAutofit/>
          </a:bodyPr>
          <a:lstStyle/>
          <a:p>
            <a:pPr algn="ctr"/>
            <a:r>
              <a:rPr lang="en-US" sz="4400" dirty="0"/>
              <a:t>Interaction Through Competition</a:t>
            </a:r>
          </a:p>
        </p:txBody>
      </p:sp>
      <p:sp>
        <p:nvSpPr>
          <p:cNvPr id="7" name="Content Placeholder 6"/>
          <p:cNvSpPr>
            <a:spLocks noGrp="1"/>
          </p:cNvSpPr>
          <p:nvPr>
            <p:ph sz="quarter" idx="1"/>
          </p:nvPr>
        </p:nvSpPr>
        <p:spPr>
          <a:xfrm>
            <a:off x="642888" y="1233030"/>
            <a:ext cx="6672312" cy="5096066"/>
          </a:xfrm>
        </p:spPr>
        <p:txBody>
          <a:bodyPr>
            <a:normAutofit/>
          </a:bodyPr>
          <a:lstStyle/>
          <a:p>
            <a:pPr marL="0" indent="0">
              <a:buNone/>
            </a:pPr>
            <a:endParaRPr lang="en-US" sz="1400" b="1" dirty="0"/>
          </a:p>
          <a:p>
            <a:pPr marL="0" indent="0">
              <a:buNone/>
            </a:pPr>
            <a:r>
              <a:rPr lang="en-US" sz="2800" b="1" u="sng" dirty="0"/>
              <a:t>_________________</a:t>
            </a:r>
            <a:r>
              <a:rPr lang="en-US" sz="2800" dirty="0"/>
              <a:t>: an organism’s place or role within a community</a:t>
            </a:r>
          </a:p>
          <a:p>
            <a:r>
              <a:rPr lang="en-US" sz="2400" dirty="0"/>
              <a:t>Space it requires, food it consumes, reproductive requirements</a:t>
            </a:r>
          </a:p>
          <a:p>
            <a:endParaRPr lang="en-US" sz="1600" dirty="0"/>
          </a:p>
          <a:p>
            <a:pPr marL="0" indent="0">
              <a:buNone/>
            </a:pPr>
            <a:r>
              <a:rPr lang="en-US" sz="2800" b="1" dirty="0"/>
              <a:t>Competitive exclusion principle</a:t>
            </a:r>
            <a:r>
              <a:rPr lang="en-US" sz="2800" dirty="0"/>
              <a:t>: two species cannot occupy the same ecological niche in the same area, because one species will always out compete the other </a:t>
            </a:r>
          </a:p>
          <a:p>
            <a:r>
              <a:rPr lang="en-US" sz="2400" dirty="0"/>
              <a:t>G.F. </a:t>
            </a:r>
            <a:r>
              <a:rPr lang="en-US" sz="2400" dirty="0" err="1"/>
              <a:t>Gause</a:t>
            </a:r>
            <a:r>
              <a:rPr lang="en-US" sz="2400" dirty="0"/>
              <a:t> – It is not possible for two species to occupy the same ecological niche in the same area </a:t>
            </a:r>
          </a:p>
          <a:p>
            <a:endParaRPr lang="en-US" sz="2400" dirty="0"/>
          </a:p>
          <a:p>
            <a:pPr marL="0" indent="0">
              <a:buNone/>
            </a:pPr>
            <a:endParaRPr lang="en-US" sz="2400" b="1" dirty="0"/>
          </a:p>
          <a:p>
            <a:pPr marL="0" indent="0">
              <a:buNone/>
            </a:pPr>
            <a:endParaRPr lang="en-US" sz="2400" dirty="0"/>
          </a:p>
        </p:txBody>
      </p:sp>
    </p:spTree>
    <p:extLst>
      <p:ext uri="{BB962C8B-B14F-4D97-AF65-F5344CB8AC3E}">
        <p14:creationId xmlns:p14="http://schemas.microsoft.com/office/powerpoint/2010/main" val="35808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Resource Partitioning</a:t>
            </a:r>
          </a:p>
        </p:txBody>
      </p:sp>
      <p:sp>
        <p:nvSpPr>
          <p:cNvPr id="3" name="Content Placeholder 2"/>
          <p:cNvSpPr>
            <a:spLocks noGrp="1"/>
          </p:cNvSpPr>
          <p:nvPr>
            <p:ph sz="quarter" idx="1"/>
          </p:nvPr>
        </p:nvSpPr>
        <p:spPr/>
        <p:txBody>
          <a:bodyPr>
            <a:normAutofit/>
          </a:bodyPr>
          <a:lstStyle/>
          <a:p>
            <a:pPr marL="0" indent="0">
              <a:buNone/>
            </a:pPr>
            <a:r>
              <a:rPr lang="en-US" sz="2800" b="1" dirty="0"/>
              <a:t>Resource partitioning</a:t>
            </a:r>
            <a:r>
              <a:rPr lang="en-US" sz="2800" dirty="0"/>
              <a:t>: dividing up of scarce resources among species with similar requirements</a:t>
            </a:r>
          </a:p>
          <a:p>
            <a:pPr lvl="1"/>
            <a:r>
              <a:rPr lang="en-US" sz="2400" b="1" dirty="0"/>
              <a:t>______________</a:t>
            </a:r>
          </a:p>
          <a:p>
            <a:endParaRPr lang="en-US" sz="2800" dirty="0"/>
          </a:p>
        </p:txBody>
      </p:sp>
      <p:pic>
        <p:nvPicPr>
          <p:cNvPr id="4" name="Picture 3"/>
          <p:cNvPicPr>
            <a:picLocks noChangeAspect="1"/>
          </p:cNvPicPr>
          <p:nvPr/>
        </p:nvPicPr>
        <p:blipFill>
          <a:blip r:embed="rId2"/>
          <a:stretch>
            <a:fillRect/>
          </a:stretch>
        </p:blipFill>
        <p:spPr>
          <a:xfrm>
            <a:off x="7048982" y="2041044"/>
            <a:ext cx="4788061" cy="4307863"/>
          </a:xfrm>
          <a:prstGeom prst="rect">
            <a:avLst/>
          </a:prstGeom>
        </p:spPr>
      </p:pic>
      <p:pic>
        <p:nvPicPr>
          <p:cNvPr id="6" name="Picture 5"/>
          <p:cNvPicPr>
            <a:picLocks noChangeAspect="1"/>
          </p:cNvPicPr>
          <p:nvPr/>
        </p:nvPicPr>
        <p:blipFill>
          <a:blip r:embed="rId3"/>
          <a:stretch>
            <a:fillRect/>
          </a:stretch>
        </p:blipFill>
        <p:spPr>
          <a:xfrm>
            <a:off x="1013931" y="3199518"/>
            <a:ext cx="4738687" cy="3053416"/>
          </a:xfrm>
          <a:prstGeom prst="rect">
            <a:avLst/>
          </a:prstGeom>
        </p:spPr>
      </p:pic>
    </p:spTree>
    <p:extLst>
      <p:ext uri="{BB962C8B-B14F-4D97-AF65-F5344CB8AC3E}">
        <p14:creationId xmlns:p14="http://schemas.microsoft.com/office/powerpoint/2010/main" val="268011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Fundamental vs. Realized Niche</a:t>
            </a:r>
          </a:p>
        </p:txBody>
      </p:sp>
      <p:sp>
        <p:nvSpPr>
          <p:cNvPr id="3" name="Content Placeholder 2"/>
          <p:cNvSpPr>
            <a:spLocks noGrp="1"/>
          </p:cNvSpPr>
          <p:nvPr>
            <p:ph sz="quarter" idx="1"/>
          </p:nvPr>
        </p:nvSpPr>
        <p:spPr>
          <a:xfrm>
            <a:off x="588493" y="1328339"/>
            <a:ext cx="5706319" cy="4755482"/>
          </a:xfrm>
        </p:spPr>
        <p:txBody>
          <a:bodyPr>
            <a:normAutofit/>
          </a:bodyPr>
          <a:lstStyle/>
          <a:p>
            <a:pPr marL="0" indent="0">
              <a:buNone/>
            </a:pPr>
            <a:r>
              <a:rPr lang="en-US" sz="2800" b="1" dirty="0"/>
              <a:t>Fundamental niche</a:t>
            </a:r>
            <a:r>
              <a:rPr lang="en-US" sz="2800" dirty="0"/>
              <a:t>: the full range of environmental conditions and resources an organism can possible occupy and use in the absence of competitors</a:t>
            </a:r>
          </a:p>
          <a:p>
            <a:pPr marL="0" indent="0">
              <a:buNone/>
            </a:pPr>
            <a:endParaRPr lang="en-US" sz="2800" dirty="0"/>
          </a:p>
          <a:p>
            <a:pPr marL="0" indent="0">
              <a:buNone/>
            </a:pPr>
            <a:r>
              <a:rPr lang="en-US" sz="2800" b="1" u="sng" dirty="0"/>
              <a:t>___________</a:t>
            </a:r>
            <a:r>
              <a:rPr lang="en-US" sz="2800" b="1" dirty="0"/>
              <a:t> niche</a:t>
            </a:r>
            <a:r>
              <a:rPr lang="en-US" sz="2800" dirty="0"/>
              <a:t>: the part of the fundamental niche that an organism occupies as a result of competitors in the habitat</a:t>
            </a:r>
          </a:p>
        </p:txBody>
      </p:sp>
      <p:pic>
        <p:nvPicPr>
          <p:cNvPr id="5" name="Picture 4"/>
          <p:cNvPicPr>
            <a:picLocks noChangeAspect="1"/>
          </p:cNvPicPr>
          <p:nvPr/>
        </p:nvPicPr>
        <p:blipFill>
          <a:blip r:embed="rId2"/>
          <a:stretch>
            <a:fillRect/>
          </a:stretch>
        </p:blipFill>
        <p:spPr>
          <a:xfrm>
            <a:off x="7152827" y="1143000"/>
            <a:ext cx="4766563" cy="2563080"/>
          </a:xfrm>
          <a:prstGeom prst="rect">
            <a:avLst/>
          </a:prstGeom>
        </p:spPr>
      </p:pic>
      <p:pic>
        <p:nvPicPr>
          <p:cNvPr id="7" name="Picture 6"/>
          <p:cNvPicPr>
            <a:picLocks noChangeAspect="1"/>
          </p:cNvPicPr>
          <p:nvPr/>
        </p:nvPicPr>
        <p:blipFill>
          <a:blip r:embed="rId3"/>
          <a:stretch>
            <a:fillRect/>
          </a:stretch>
        </p:blipFill>
        <p:spPr>
          <a:xfrm>
            <a:off x="7101555" y="3689921"/>
            <a:ext cx="4817835" cy="2580224"/>
          </a:xfrm>
          <a:prstGeom prst="rect">
            <a:avLst/>
          </a:prstGeom>
        </p:spPr>
      </p:pic>
    </p:spTree>
    <p:extLst>
      <p:ext uri="{BB962C8B-B14F-4D97-AF65-F5344CB8AC3E}">
        <p14:creationId xmlns:p14="http://schemas.microsoft.com/office/powerpoint/2010/main" val="107114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Studying Ecosystems</a:t>
            </a:r>
          </a:p>
        </p:txBody>
      </p:sp>
      <p:sp>
        <p:nvSpPr>
          <p:cNvPr id="3" name="Content Placeholder 2"/>
          <p:cNvSpPr>
            <a:spLocks noGrp="1"/>
          </p:cNvSpPr>
          <p:nvPr>
            <p:ph sz="quarter" idx="1"/>
          </p:nvPr>
        </p:nvSpPr>
        <p:spPr>
          <a:xfrm>
            <a:off x="609599" y="1219200"/>
            <a:ext cx="11089341" cy="4937760"/>
          </a:xfrm>
        </p:spPr>
        <p:txBody>
          <a:bodyPr>
            <a:normAutofit/>
          </a:bodyPr>
          <a:lstStyle/>
          <a:p>
            <a:pPr marL="1423988" indent="-1423988">
              <a:buNone/>
            </a:pPr>
            <a:r>
              <a:rPr lang="en-US" sz="2800" b="1" dirty="0"/>
              <a:t>Ecology</a:t>
            </a:r>
            <a:r>
              <a:rPr lang="en-US" sz="2800" dirty="0"/>
              <a:t>: Study of </a:t>
            </a:r>
            <a:r>
              <a:rPr lang="en-US" sz="2800" b="1" dirty="0"/>
              <a:t>___________</a:t>
            </a:r>
            <a:r>
              <a:rPr lang="en-US" sz="2800" dirty="0"/>
              <a:t> that living things have with each other and with their environment</a:t>
            </a:r>
          </a:p>
          <a:p>
            <a:pPr marL="1423988" indent="-1423988">
              <a:buNone/>
            </a:pP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313" y="2740153"/>
            <a:ext cx="7885983" cy="3493007"/>
          </a:xfrm>
          <a:prstGeom prst="rect">
            <a:avLst/>
          </a:prstGeom>
        </p:spPr>
      </p:pic>
    </p:spTree>
    <p:extLst>
      <p:ext uri="{BB962C8B-B14F-4D97-AF65-F5344CB8AC3E}">
        <p14:creationId xmlns:p14="http://schemas.microsoft.com/office/powerpoint/2010/main" val="3889614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Parasitism</a:t>
            </a:r>
          </a:p>
        </p:txBody>
      </p:sp>
      <p:sp>
        <p:nvSpPr>
          <p:cNvPr id="3" name="Content Placeholder 2"/>
          <p:cNvSpPr>
            <a:spLocks noGrp="1"/>
          </p:cNvSpPr>
          <p:nvPr>
            <p:ph sz="quarter" idx="1"/>
          </p:nvPr>
        </p:nvSpPr>
        <p:spPr>
          <a:xfrm>
            <a:off x="609600" y="1219200"/>
            <a:ext cx="11242876" cy="1141228"/>
          </a:xfrm>
        </p:spPr>
        <p:txBody>
          <a:bodyPr>
            <a:normAutofit/>
          </a:bodyPr>
          <a:lstStyle/>
          <a:p>
            <a:pPr marL="0" indent="0">
              <a:buNone/>
            </a:pPr>
            <a:r>
              <a:rPr lang="en-US" sz="2800" b="1" dirty="0"/>
              <a:t>Parasitism</a:t>
            </a:r>
            <a:r>
              <a:rPr lang="en-US" sz="2800" dirty="0"/>
              <a:t>: a non-mutual symbiotic relationship, where one species       (the parasite) benefits at the expense of the other (the host)</a:t>
            </a:r>
          </a:p>
          <a:p>
            <a:pPr marL="0" indent="0">
              <a:buNone/>
            </a:pPr>
            <a:endParaRPr lang="en-US" sz="2800" dirty="0"/>
          </a:p>
          <a:p>
            <a:pPr marL="0" indent="0">
              <a:buNone/>
            </a:pPr>
            <a:endParaRPr lang="en-US" sz="2800" dirty="0"/>
          </a:p>
        </p:txBody>
      </p:sp>
      <p:pic>
        <p:nvPicPr>
          <p:cNvPr id="1026" name="Picture 2" descr="http://852740825722746832.weebly.com/uploads/1/2/0/1/12012943/337349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875" y="2736977"/>
            <a:ext cx="1802027"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ttawacitizen.com/cms/binary/32942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723" y="2526701"/>
            <a:ext cx="3944310" cy="2526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ontent.ornith.cornell.edu/UEWebApp/images/pub_brown_headed_cowbi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6145" y="4410841"/>
            <a:ext cx="2478533" cy="1768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hetrustygardener.com/blog/wp-content/uploads/2010/12/mistletoe-in-tre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3903" y="2526701"/>
            <a:ext cx="3779170" cy="37682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lawestvector.org/images/Ticks/tick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383" y="4070477"/>
            <a:ext cx="2727012" cy="210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26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Predator and Prey Relationships</a:t>
            </a:r>
          </a:p>
        </p:txBody>
      </p:sp>
      <p:sp>
        <p:nvSpPr>
          <p:cNvPr id="6" name="Content Placeholder 5"/>
          <p:cNvSpPr>
            <a:spLocks noGrp="1"/>
          </p:cNvSpPr>
          <p:nvPr>
            <p:ph sz="quarter" idx="1"/>
          </p:nvPr>
        </p:nvSpPr>
        <p:spPr>
          <a:xfrm>
            <a:off x="381966" y="1284790"/>
            <a:ext cx="6076708" cy="2777924"/>
          </a:xfrm>
        </p:spPr>
        <p:txBody>
          <a:bodyPr>
            <a:normAutofit/>
          </a:bodyPr>
          <a:lstStyle/>
          <a:p>
            <a:r>
              <a:rPr lang="en-US" sz="2800" dirty="0"/>
              <a:t>Predator and prey populations are often linked in a dynamic relationship of population increases and decreases</a:t>
            </a:r>
          </a:p>
        </p:txBody>
      </p:sp>
      <p:pic>
        <p:nvPicPr>
          <p:cNvPr id="3" name="Picture 2"/>
          <p:cNvPicPr>
            <a:picLocks noChangeAspect="1"/>
          </p:cNvPicPr>
          <p:nvPr/>
        </p:nvPicPr>
        <p:blipFill>
          <a:blip r:embed="rId2"/>
          <a:stretch>
            <a:fillRect/>
          </a:stretch>
        </p:blipFill>
        <p:spPr>
          <a:xfrm>
            <a:off x="6668280" y="1166150"/>
            <a:ext cx="5222776" cy="5142053"/>
          </a:xfrm>
          <a:prstGeom prst="rect">
            <a:avLst/>
          </a:prstGeom>
        </p:spPr>
      </p:pic>
      <p:pic>
        <p:nvPicPr>
          <p:cNvPr id="5" name="Picture 4"/>
          <p:cNvPicPr>
            <a:picLocks noChangeAspect="1"/>
          </p:cNvPicPr>
          <p:nvPr/>
        </p:nvPicPr>
        <p:blipFill>
          <a:blip r:embed="rId3"/>
          <a:stretch>
            <a:fillRect/>
          </a:stretch>
        </p:blipFill>
        <p:spPr>
          <a:xfrm>
            <a:off x="1969715" y="3785305"/>
            <a:ext cx="3759754" cy="2479493"/>
          </a:xfrm>
          <a:prstGeom prst="rect">
            <a:avLst/>
          </a:prstGeom>
        </p:spPr>
      </p:pic>
    </p:spTree>
    <p:extLst>
      <p:ext uri="{BB962C8B-B14F-4D97-AF65-F5344CB8AC3E}">
        <p14:creationId xmlns:p14="http://schemas.microsoft.com/office/powerpoint/2010/main" val="623288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11200894" cy="4937760"/>
          </a:xfrm>
        </p:spPr>
        <p:txBody>
          <a:bodyPr/>
          <a:lstStyle/>
          <a:p>
            <a:r>
              <a:rPr lang="en-US" sz="2800" dirty="0"/>
              <a:t>Predators act to control prey populations </a:t>
            </a:r>
          </a:p>
          <a:p>
            <a:pPr lvl="1"/>
            <a:r>
              <a:rPr lang="en-US" sz="2400" b="1" u="sng" dirty="0"/>
              <a:t>_________________</a:t>
            </a:r>
            <a:r>
              <a:rPr lang="en-US" sz="2400" dirty="0"/>
              <a:t>: a species whose absence in the community would bring about significant change in that community</a:t>
            </a:r>
          </a:p>
          <a:p>
            <a:pPr marL="0" indent="0">
              <a:buNone/>
            </a:pPr>
            <a:endParaRPr lang="en-US" dirty="0"/>
          </a:p>
        </p:txBody>
      </p:sp>
      <p:pic>
        <p:nvPicPr>
          <p:cNvPr id="6" name="Picture 5"/>
          <p:cNvPicPr>
            <a:picLocks noChangeAspect="1"/>
          </p:cNvPicPr>
          <p:nvPr/>
        </p:nvPicPr>
        <p:blipFill>
          <a:blip r:embed="rId2"/>
          <a:stretch>
            <a:fillRect/>
          </a:stretch>
        </p:blipFill>
        <p:spPr>
          <a:xfrm>
            <a:off x="6526589" y="2627274"/>
            <a:ext cx="5546810" cy="3728948"/>
          </a:xfrm>
          <a:prstGeom prst="rect">
            <a:avLst/>
          </a:prstGeom>
        </p:spPr>
      </p:pic>
      <p:pic>
        <p:nvPicPr>
          <p:cNvPr id="3074" name="Picture 2" descr="http://www.seastars.ca/vimages/purple_pis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242" y="2783949"/>
            <a:ext cx="2011382" cy="1508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71492" y="3125276"/>
            <a:ext cx="2259009" cy="646331"/>
          </a:xfrm>
          <a:prstGeom prst="rect">
            <a:avLst/>
          </a:prstGeom>
          <a:noFill/>
        </p:spPr>
        <p:txBody>
          <a:bodyPr wrap="square" rtlCol="0">
            <a:spAutoFit/>
          </a:bodyPr>
          <a:lstStyle/>
          <a:p>
            <a:r>
              <a:rPr lang="en-US" b="1" dirty="0"/>
              <a:t>Predator</a:t>
            </a:r>
            <a:r>
              <a:rPr lang="en-US" dirty="0"/>
              <a:t>: </a:t>
            </a:r>
          </a:p>
          <a:p>
            <a:r>
              <a:rPr lang="en-US" i="1" dirty="0" err="1"/>
              <a:t>Pisaster</a:t>
            </a:r>
            <a:r>
              <a:rPr lang="en-US" i="1" dirty="0"/>
              <a:t> </a:t>
            </a:r>
            <a:r>
              <a:rPr lang="en-US" i="1" dirty="0" err="1"/>
              <a:t>ochraceous</a:t>
            </a:r>
            <a:endParaRPr lang="en-US" i="1" dirty="0"/>
          </a:p>
        </p:txBody>
      </p:sp>
      <p:sp>
        <p:nvSpPr>
          <p:cNvPr id="10" name="TextBox 9"/>
          <p:cNvSpPr txBox="1"/>
          <p:nvPr/>
        </p:nvSpPr>
        <p:spPr>
          <a:xfrm>
            <a:off x="2271491" y="4880594"/>
            <a:ext cx="2259009" cy="646331"/>
          </a:xfrm>
          <a:prstGeom prst="rect">
            <a:avLst/>
          </a:prstGeom>
          <a:noFill/>
        </p:spPr>
        <p:txBody>
          <a:bodyPr wrap="square" rtlCol="0">
            <a:spAutoFit/>
          </a:bodyPr>
          <a:lstStyle/>
          <a:p>
            <a:r>
              <a:rPr lang="en-US" b="1" dirty="0"/>
              <a:t>Prey</a:t>
            </a:r>
            <a:r>
              <a:rPr lang="en-US" dirty="0"/>
              <a:t>: </a:t>
            </a:r>
          </a:p>
          <a:p>
            <a:r>
              <a:rPr lang="en-US" i="1" dirty="0" err="1"/>
              <a:t>Mytilus</a:t>
            </a:r>
            <a:r>
              <a:rPr lang="en-US" i="1" dirty="0"/>
              <a:t> </a:t>
            </a:r>
            <a:r>
              <a:rPr lang="en-US" i="1" dirty="0" err="1"/>
              <a:t>californianus</a:t>
            </a:r>
            <a:endParaRPr lang="en-US" i="1" dirty="0"/>
          </a:p>
        </p:txBody>
      </p:sp>
      <p:pic>
        <p:nvPicPr>
          <p:cNvPr id="3078" name="Picture 6" descr="http://californiawatch.org/files/imagecache/image-insert/muss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742" y="4537276"/>
            <a:ext cx="2012882" cy="148245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87224" y="12201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Predator and Prey Relationships</a:t>
            </a:r>
          </a:p>
        </p:txBody>
      </p:sp>
    </p:spTree>
    <p:extLst>
      <p:ext uri="{BB962C8B-B14F-4D97-AF65-F5344CB8AC3E}">
        <p14:creationId xmlns:p14="http://schemas.microsoft.com/office/powerpoint/2010/main" val="252899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000" dirty="0"/>
              <a:t>Predatory Defenses</a:t>
            </a:r>
          </a:p>
        </p:txBody>
      </p:sp>
      <p:pic>
        <p:nvPicPr>
          <p:cNvPr id="5" name="Picture 4"/>
          <p:cNvPicPr>
            <a:picLocks noChangeAspect="1"/>
          </p:cNvPicPr>
          <p:nvPr/>
        </p:nvPicPr>
        <p:blipFill>
          <a:blip r:embed="rId2"/>
          <a:stretch>
            <a:fillRect/>
          </a:stretch>
        </p:blipFill>
        <p:spPr>
          <a:xfrm>
            <a:off x="965547" y="2367022"/>
            <a:ext cx="10260905" cy="3856296"/>
          </a:xfrm>
          <a:prstGeom prst="rect">
            <a:avLst/>
          </a:prstGeom>
        </p:spPr>
      </p:pic>
      <p:sp>
        <p:nvSpPr>
          <p:cNvPr id="6" name="Content Placeholder 2"/>
          <p:cNvSpPr>
            <a:spLocks noGrp="1"/>
          </p:cNvSpPr>
          <p:nvPr>
            <p:ph sz="quarter" idx="1"/>
          </p:nvPr>
        </p:nvSpPr>
        <p:spPr>
          <a:xfrm>
            <a:off x="609600" y="1219200"/>
            <a:ext cx="11298238" cy="811619"/>
          </a:xfrm>
        </p:spPr>
        <p:txBody>
          <a:bodyPr>
            <a:normAutofit/>
          </a:bodyPr>
          <a:lstStyle/>
          <a:p>
            <a:pPr marL="0" indent="0" algn="ctr">
              <a:buNone/>
            </a:pPr>
            <a:r>
              <a:rPr lang="en-US" sz="2800" b="1" dirty="0"/>
              <a:t>Coevolutionary </a:t>
            </a:r>
            <a:r>
              <a:rPr lang="en-US" sz="2800" b="1" u="sng" dirty="0"/>
              <a:t>____________</a:t>
            </a:r>
            <a:r>
              <a:rPr lang="en-US" sz="2800" dirty="0"/>
              <a:t>: a repeating cycle of reciprocal adaptation</a:t>
            </a:r>
          </a:p>
        </p:txBody>
      </p:sp>
    </p:spTree>
    <p:extLst>
      <p:ext uri="{BB962C8B-B14F-4D97-AF65-F5344CB8AC3E}">
        <p14:creationId xmlns:p14="http://schemas.microsoft.com/office/powerpoint/2010/main" val="1076007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Evolutionary Arms Race</a:t>
            </a:r>
          </a:p>
        </p:txBody>
      </p:sp>
      <p:sp>
        <p:nvSpPr>
          <p:cNvPr id="4" name="Rectangle 3"/>
          <p:cNvSpPr/>
          <p:nvPr/>
        </p:nvSpPr>
        <p:spPr>
          <a:xfrm>
            <a:off x="308611" y="3782763"/>
            <a:ext cx="11574777" cy="2246769"/>
          </a:xfrm>
          <a:prstGeom prst="rect">
            <a:avLst/>
          </a:prstGeom>
          <a:solidFill>
            <a:schemeClr val="bg1"/>
          </a:solidFill>
        </p:spPr>
        <p:txBody>
          <a:bodyPr wrap="square">
            <a:spAutoFit/>
          </a:bodyPr>
          <a:lstStyle/>
          <a:p>
            <a:pPr algn="ctr"/>
            <a:r>
              <a:rPr lang="en-US" sz="2000" dirty="0">
                <a:solidFill>
                  <a:srgbClr val="000000"/>
                </a:solidFill>
                <a:latin typeface="Verdana" panose="020B0604030504040204" pitchFamily="34" charset="0"/>
              </a:rPr>
              <a:t>"Arms races . . . it is a colorful way of talking about coevolution, particularly when it is coevolution between enemies: between predator and prey, between parasite and host. Adaptations on one side call forth counter adaptations on the other side, and the counter adaptations call forth more and so on, escalating all the time.</a:t>
            </a:r>
          </a:p>
          <a:p>
            <a:pPr algn="ctr"/>
            <a:r>
              <a:rPr lang="en-US" sz="2000" dirty="0">
                <a:solidFill>
                  <a:srgbClr val="000000"/>
                </a:solidFill>
                <a:latin typeface="Verdana" panose="020B0604030504040204" pitchFamily="34" charset="0"/>
              </a:rPr>
              <a:t>The consequence is that the apparatus that we see gets better but the efficacy of it does not necessarily get better because the other side is getting better at the same time."</a:t>
            </a:r>
          </a:p>
          <a:p>
            <a:pPr algn="ctr"/>
            <a:r>
              <a:rPr lang="en-US" sz="2000" dirty="0">
                <a:solidFill>
                  <a:srgbClr val="000000"/>
                </a:solidFill>
                <a:latin typeface="Verdana" panose="020B0604030504040204" pitchFamily="34" charset="0"/>
              </a:rPr>
              <a:t>-Richard Dawkins</a:t>
            </a:r>
            <a:endParaRPr lang="en-US" sz="2000" b="0" i="0" dirty="0">
              <a:solidFill>
                <a:srgbClr val="000000"/>
              </a:solidFill>
              <a:effectLst/>
              <a:latin typeface="Verdana" panose="020B0604030504040204" pitchFamily="34" charset="0"/>
            </a:endParaRPr>
          </a:p>
        </p:txBody>
      </p:sp>
      <p:pic>
        <p:nvPicPr>
          <p:cNvPr id="2052" name="Picture 4" descr="https://c1.staticflickr.com/5/4070/4442836670_9b1bddb5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49" y="1499862"/>
            <a:ext cx="2535673" cy="166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loximages.chicago2.vip.townnews.com/gazettetimes.com/content/tncms/assets/v3/editorial/b/64/b64a7043-00d3-5c18-8511-ce5c8b817b93/502fdf435edfb.preview-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8721" y="1499862"/>
            <a:ext cx="2439680" cy="18179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evolution.berkeley.edu/evosite/evo101/images/cra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68" y="1539500"/>
            <a:ext cx="2582689" cy="18467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evolution.berkeley.edu/evosite/evo101/images/mur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0300" y="1532423"/>
            <a:ext cx="2453200" cy="18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0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Mutualism</a:t>
            </a:r>
          </a:p>
        </p:txBody>
      </p:sp>
      <p:sp>
        <p:nvSpPr>
          <p:cNvPr id="3" name="Content Placeholder 2"/>
          <p:cNvSpPr>
            <a:spLocks noGrp="1"/>
          </p:cNvSpPr>
          <p:nvPr>
            <p:ph sz="quarter" idx="1"/>
          </p:nvPr>
        </p:nvSpPr>
        <p:spPr>
          <a:xfrm>
            <a:off x="609599" y="1295400"/>
            <a:ext cx="6598025" cy="4937760"/>
          </a:xfrm>
        </p:spPr>
        <p:txBody>
          <a:bodyPr>
            <a:normAutofit lnSpcReduction="10000"/>
          </a:bodyPr>
          <a:lstStyle/>
          <a:p>
            <a:pPr marL="0" indent="0">
              <a:buNone/>
            </a:pPr>
            <a:r>
              <a:rPr lang="en-US" sz="2800" b="1" dirty="0"/>
              <a:t>Mutualism</a:t>
            </a:r>
            <a:r>
              <a:rPr lang="en-US" sz="2800" dirty="0"/>
              <a:t>:  An interaction between individuals of two species that is </a:t>
            </a:r>
            <a:r>
              <a:rPr lang="en-US" sz="2800" b="1" dirty="0"/>
              <a:t>_________</a:t>
            </a:r>
            <a:r>
              <a:rPr lang="en-US" sz="2800" dirty="0"/>
              <a:t> to both individuals</a:t>
            </a:r>
          </a:p>
          <a:p>
            <a:pPr marL="0" indent="0">
              <a:buNone/>
            </a:pPr>
            <a:endParaRPr lang="en-US" sz="2800" dirty="0"/>
          </a:p>
          <a:p>
            <a:pPr marL="0" indent="0">
              <a:buNone/>
            </a:pPr>
            <a:r>
              <a:rPr lang="en-US" sz="2800" u="sng" dirty="0"/>
              <a:t>Examples of mutualistic relationships</a:t>
            </a:r>
          </a:p>
          <a:p>
            <a:r>
              <a:rPr lang="en-US" sz="2400" dirty="0"/>
              <a:t>Flowers and pollinators</a:t>
            </a:r>
          </a:p>
          <a:p>
            <a:r>
              <a:rPr lang="en-US" sz="2400" dirty="0"/>
              <a:t>Mycorrhizal fungi and plants root systems</a:t>
            </a:r>
          </a:p>
          <a:p>
            <a:r>
              <a:rPr lang="en-US" sz="2400" dirty="0"/>
              <a:t>Ants and acacia trees</a:t>
            </a:r>
          </a:p>
          <a:p>
            <a:r>
              <a:rPr lang="en-US" sz="2400" dirty="0"/>
              <a:t>Cleaner shrimp or fish and larger fish</a:t>
            </a:r>
          </a:p>
          <a:p>
            <a:r>
              <a:rPr lang="en-US" sz="2400" dirty="0"/>
              <a:t>E.coli and humans</a:t>
            </a:r>
          </a:p>
          <a:p>
            <a:r>
              <a:rPr lang="en-US" sz="2400" dirty="0"/>
              <a:t>Termites and trichonympha</a:t>
            </a:r>
          </a:p>
        </p:txBody>
      </p:sp>
      <p:pic>
        <p:nvPicPr>
          <p:cNvPr id="4" name="Picture 3"/>
          <p:cNvPicPr>
            <a:picLocks noChangeAspect="1"/>
          </p:cNvPicPr>
          <p:nvPr/>
        </p:nvPicPr>
        <p:blipFill>
          <a:blip r:embed="rId3"/>
          <a:stretch>
            <a:fillRect/>
          </a:stretch>
        </p:blipFill>
        <p:spPr>
          <a:xfrm>
            <a:off x="7622737" y="1264960"/>
            <a:ext cx="3539484" cy="4968200"/>
          </a:xfrm>
          <a:prstGeom prst="rect">
            <a:avLst/>
          </a:prstGeom>
        </p:spPr>
      </p:pic>
    </p:spTree>
    <p:extLst>
      <p:ext uri="{BB962C8B-B14F-4D97-AF65-F5344CB8AC3E}">
        <p14:creationId xmlns:p14="http://schemas.microsoft.com/office/powerpoint/2010/main" val="81670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0725"/>
            <a:ext cx="10972800" cy="990600"/>
          </a:xfrm>
        </p:spPr>
        <p:txBody>
          <a:bodyPr>
            <a:normAutofit/>
          </a:bodyPr>
          <a:lstStyle/>
          <a:p>
            <a:pPr algn="ctr"/>
            <a:r>
              <a:rPr lang="en-US" sz="4000" dirty="0"/>
              <a:t>Coevolution</a:t>
            </a:r>
          </a:p>
        </p:txBody>
      </p:sp>
      <p:sp>
        <p:nvSpPr>
          <p:cNvPr id="3" name="Content Placeholder 2"/>
          <p:cNvSpPr>
            <a:spLocks noGrp="1"/>
          </p:cNvSpPr>
          <p:nvPr>
            <p:ph sz="quarter" idx="1"/>
          </p:nvPr>
        </p:nvSpPr>
        <p:spPr/>
        <p:txBody>
          <a:bodyPr>
            <a:normAutofit/>
          </a:bodyPr>
          <a:lstStyle/>
          <a:p>
            <a:pPr marL="0" indent="0">
              <a:buNone/>
            </a:pPr>
            <a:r>
              <a:rPr lang="en-US" sz="2800" b="1" dirty="0"/>
              <a:t>Coevolution</a:t>
            </a:r>
            <a:r>
              <a:rPr lang="en-US" sz="2800" dirty="0"/>
              <a:t>: interdependent evolution of two or more species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057797"/>
            <a:ext cx="3804737" cy="2059769"/>
          </a:xfrm>
          <a:prstGeom prst="rect">
            <a:avLst/>
          </a:prstGeom>
        </p:spPr>
      </p:pic>
      <p:pic>
        <p:nvPicPr>
          <p:cNvPr id="3074" name="Picture 2" descr="http://media.smithsonianmag.com/images/mall_castle_main_dec07_3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123" y="2074360"/>
            <a:ext cx="3837723" cy="20672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904254" y="4193766"/>
            <a:ext cx="5606268" cy="2039394"/>
          </a:xfrm>
          <a:prstGeom prst="rect">
            <a:avLst/>
          </a:prstGeom>
        </p:spPr>
      </p:pic>
      <p:pic>
        <p:nvPicPr>
          <p:cNvPr id="3076" name="Picture 4" descr="http://2.bp.blogspot.com/-HrOSUufOxJ8/T2ZbWd5Cr1I/AAAAAAAAAME/B9I4LrzoYj8/s1600/angraecum_sesquiped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249" y="2076183"/>
            <a:ext cx="2491933" cy="332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27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Commensalism</a:t>
            </a:r>
          </a:p>
        </p:txBody>
      </p:sp>
      <p:sp>
        <p:nvSpPr>
          <p:cNvPr id="3" name="Content Placeholder 2"/>
          <p:cNvSpPr>
            <a:spLocks noGrp="1"/>
          </p:cNvSpPr>
          <p:nvPr>
            <p:ph sz="quarter" idx="1"/>
          </p:nvPr>
        </p:nvSpPr>
        <p:spPr>
          <a:xfrm>
            <a:off x="478420" y="1392820"/>
            <a:ext cx="5617580" cy="4937760"/>
          </a:xfrm>
        </p:spPr>
        <p:txBody>
          <a:bodyPr>
            <a:normAutofit/>
          </a:bodyPr>
          <a:lstStyle/>
          <a:p>
            <a:pPr marL="0" indent="0">
              <a:buNone/>
            </a:pPr>
            <a:r>
              <a:rPr lang="en-US" sz="2800" b="1" dirty="0"/>
              <a:t>Commensalism</a:t>
            </a:r>
            <a:r>
              <a:rPr lang="en-US" sz="2800" dirty="0"/>
              <a:t>: an interaction between individuals of two species in which one benefits while the other is neither harmed nor helped </a:t>
            </a:r>
          </a:p>
          <a:p>
            <a:r>
              <a:rPr lang="en-US" sz="2800" dirty="0"/>
              <a:t>Whale poo stimulates phytoplankton growth</a:t>
            </a:r>
          </a:p>
          <a:p>
            <a:r>
              <a:rPr lang="en-US" sz="2800" dirty="0"/>
              <a:t>Elephants kicking up insects for cattle egrets</a:t>
            </a: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5797" y="3591294"/>
            <a:ext cx="4148364" cy="2739286"/>
          </a:xfrm>
          <a:prstGeom prst="rect">
            <a:avLst/>
          </a:prstGeom>
        </p:spPr>
      </p:pic>
      <p:pic>
        <p:nvPicPr>
          <p:cNvPr id="6" name="Picture 5">
            <a:extLst>
              <a:ext uri="{FF2B5EF4-FFF2-40B4-BE49-F238E27FC236}">
                <a16:creationId xmlns:a16="http://schemas.microsoft.com/office/drawing/2014/main" id="{298E6B53-E814-4E4B-899D-866B6C6927C3}"/>
              </a:ext>
            </a:extLst>
          </p:cNvPr>
          <p:cNvPicPr>
            <a:picLocks noChangeAspect="1"/>
          </p:cNvPicPr>
          <p:nvPr/>
        </p:nvPicPr>
        <p:blipFill>
          <a:blip r:embed="rId3"/>
          <a:stretch>
            <a:fillRect/>
          </a:stretch>
        </p:blipFill>
        <p:spPr>
          <a:xfrm>
            <a:off x="7215798" y="1277467"/>
            <a:ext cx="4148364" cy="2443557"/>
          </a:xfrm>
          <a:prstGeom prst="rect">
            <a:avLst/>
          </a:prstGeom>
        </p:spPr>
      </p:pic>
    </p:spTree>
    <p:extLst>
      <p:ext uri="{BB962C8B-B14F-4D97-AF65-F5344CB8AC3E}">
        <p14:creationId xmlns:p14="http://schemas.microsoft.com/office/powerpoint/2010/main" val="3897509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Biodiversity</a:t>
            </a:r>
          </a:p>
        </p:txBody>
      </p:sp>
      <p:sp>
        <p:nvSpPr>
          <p:cNvPr id="3" name="Content Placeholder 2"/>
          <p:cNvSpPr>
            <a:spLocks noGrp="1"/>
          </p:cNvSpPr>
          <p:nvPr>
            <p:ph sz="quarter" idx="1"/>
          </p:nvPr>
        </p:nvSpPr>
        <p:spPr>
          <a:xfrm>
            <a:off x="435935" y="1288474"/>
            <a:ext cx="11306299" cy="4792286"/>
          </a:xfrm>
        </p:spPr>
        <p:txBody>
          <a:bodyPr>
            <a:normAutofit/>
          </a:bodyPr>
          <a:lstStyle/>
          <a:p>
            <a:pPr marL="0" indent="0">
              <a:buNone/>
            </a:pPr>
            <a:r>
              <a:rPr lang="en-US" sz="2800" b="1" dirty="0"/>
              <a:t>Biological diversity or biodiversity</a:t>
            </a:r>
            <a:r>
              <a:rPr lang="en-US" sz="2800" dirty="0"/>
              <a:t>: the </a:t>
            </a:r>
            <a:r>
              <a:rPr lang="en-US" sz="2800" b="1" dirty="0"/>
              <a:t>______</a:t>
            </a:r>
            <a:r>
              <a:rPr lang="en-US" sz="2800" dirty="0"/>
              <a:t> of plants and animals, or other living things, in a particular area or region</a:t>
            </a:r>
          </a:p>
          <a:p>
            <a:pPr marL="0" indent="0">
              <a:buNone/>
            </a:pPr>
            <a:endParaRPr lang="en-US" sz="2400" b="1" dirty="0"/>
          </a:p>
          <a:p>
            <a:pPr marL="0" indent="0" algn="ctr">
              <a:buNone/>
            </a:pPr>
            <a:r>
              <a:rPr lang="en-US" sz="2800" b="1" u="sng" dirty="0"/>
              <a:t>Three levels of Biodiversity</a:t>
            </a:r>
            <a:endParaRPr lang="en-US" sz="2800" u="sng" dirty="0"/>
          </a:p>
          <a:p>
            <a:pPr marL="0" indent="0">
              <a:spcBef>
                <a:spcPts val="1200"/>
              </a:spcBef>
              <a:buNone/>
            </a:pPr>
            <a:r>
              <a:rPr lang="en-US" sz="2000" dirty="0"/>
              <a:t>           </a:t>
            </a:r>
            <a:r>
              <a:rPr lang="en-US" sz="2000" u="sng" dirty="0"/>
              <a:t>Genetic</a:t>
            </a:r>
            <a:r>
              <a:rPr lang="en-US" sz="2000" dirty="0"/>
              <a:t> diversity                                 Species diversity                              Ecosystem diversity</a:t>
            </a:r>
          </a:p>
          <a:p>
            <a:pPr marL="0" indent="0">
              <a:buNone/>
            </a:pPr>
            <a:endParaRPr lang="en-US" sz="2000" dirty="0"/>
          </a:p>
          <a:p>
            <a:pPr marL="0" indent="0">
              <a:buNone/>
            </a:pPr>
            <a:endParaRPr lang="en-US" sz="2000" dirty="0"/>
          </a:p>
          <a:p>
            <a:endParaRPr lang="en-US" sz="2000" dirty="0"/>
          </a:p>
        </p:txBody>
      </p:sp>
      <p:pic>
        <p:nvPicPr>
          <p:cNvPr id="1026" name="Picture 2" descr="http://www.caopenspace.org/sitebuildercontent/sitebuilderpictures/abcov3-21-0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346" y="3658803"/>
            <a:ext cx="3319888" cy="2532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inkukel.com/wordpress/wp-content/uploads/2012/08/01-Monterey-Kelp-for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513" y="3684617"/>
            <a:ext cx="3527436" cy="25320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ontereybayaquarium.org/-/m/images/animal-guide/fishes/kelp-bass.jpg?bc=white&amp;h=405&amp;mh=738&amp;mw=1312&amp;w=716&amp;usecustomfunctions=1&amp;cropx=0&amp;cropy=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35" y="3684617"/>
            <a:ext cx="3530182" cy="250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61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Genetic Diversity</a:t>
            </a:r>
          </a:p>
        </p:txBody>
      </p:sp>
      <p:sp>
        <p:nvSpPr>
          <p:cNvPr id="3" name="Content Placeholder 2"/>
          <p:cNvSpPr>
            <a:spLocks noGrp="1"/>
          </p:cNvSpPr>
          <p:nvPr>
            <p:ph sz="quarter" idx="1"/>
          </p:nvPr>
        </p:nvSpPr>
        <p:spPr>
          <a:xfrm>
            <a:off x="609600" y="1242696"/>
            <a:ext cx="11452412" cy="1841879"/>
          </a:xfrm>
        </p:spPr>
        <p:txBody>
          <a:bodyPr>
            <a:normAutofit/>
          </a:bodyPr>
          <a:lstStyle/>
          <a:p>
            <a:pPr marL="0" indent="0">
              <a:buNone/>
            </a:pPr>
            <a:r>
              <a:rPr lang="en-US" sz="2800" b="1" dirty="0"/>
              <a:t>Genetic diversity</a:t>
            </a:r>
            <a:r>
              <a:rPr lang="en-US" sz="2800" dirty="0"/>
              <a:t>: genetic variation among individuals of the </a:t>
            </a:r>
            <a:r>
              <a:rPr lang="en-US" sz="2800" b="1" dirty="0"/>
              <a:t>___________</a:t>
            </a:r>
          </a:p>
          <a:p>
            <a:r>
              <a:rPr lang="en-US" b="1" dirty="0"/>
              <a:t>__________</a:t>
            </a:r>
            <a:r>
              <a:rPr lang="en-US" dirty="0"/>
              <a:t> potential</a:t>
            </a:r>
          </a:p>
          <a:p>
            <a:pPr lvl="1"/>
            <a:r>
              <a:rPr lang="en-US" dirty="0"/>
              <a:t>Disease resistance</a:t>
            </a:r>
          </a:p>
          <a:p>
            <a:pPr lvl="1"/>
            <a:r>
              <a:rPr lang="en-US" dirty="0"/>
              <a:t>Antibiotic resistance</a:t>
            </a:r>
          </a:p>
        </p:txBody>
      </p:sp>
      <p:pic>
        <p:nvPicPr>
          <p:cNvPr id="1028" name="Picture 4" descr="http://cdn.c.photoshelter.com/img-get/I00005CxmStARhI4/s/860/860/0729A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016" y="3277934"/>
            <a:ext cx="4425696" cy="2892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292352" y="3279772"/>
            <a:ext cx="4529414" cy="2890302"/>
          </a:xfrm>
          <a:prstGeom prst="rect">
            <a:avLst/>
          </a:prstGeom>
        </p:spPr>
      </p:pic>
    </p:spTree>
    <p:extLst>
      <p:ext uri="{BB962C8B-B14F-4D97-AF65-F5344CB8AC3E}">
        <p14:creationId xmlns:p14="http://schemas.microsoft.com/office/powerpoint/2010/main" val="10902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Different Levels of Study</a:t>
            </a:r>
          </a:p>
        </p:txBody>
      </p:sp>
      <p:sp>
        <p:nvSpPr>
          <p:cNvPr id="3" name="Content Placeholder 2"/>
          <p:cNvSpPr>
            <a:spLocks noGrp="1"/>
          </p:cNvSpPr>
          <p:nvPr>
            <p:ph sz="quarter" idx="1"/>
          </p:nvPr>
        </p:nvSpPr>
        <p:spPr>
          <a:xfrm>
            <a:off x="609600" y="1219200"/>
            <a:ext cx="7857067" cy="5123822"/>
          </a:xfrm>
        </p:spPr>
        <p:txBody>
          <a:bodyPr>
            <a:normAutofit/>
          </a:bodyPr>
          <a:lstStyle/>
          <a:p>
            <a:pPr marL="0" indent="0">
              <a:spcAft>
                <a:spcPts val="1800"/>
              </a:spcAft>
              <a:buNone/>
            </a:pPr>
            <a:r>
              <a:rPr lang="en-US" sz="2800" b="1" dirty="0"/>
              <a:t>Individuals: </a:t>
            </a:r>
            <a:r>
              <a:rPr lang="en-US" sz="2800" dirty="0"/>
              <a:t>study of individual organisms within an environment</a:t>
            </a:r>
          </a:p>
          <a:p>
            <a:pPr marL="0" indent="0">
              <a:spcAft>
                <a:spcPts val="1800"/>
              </a:spcAft>
              <a:buNone/>
            </a:pPr>
            <a:r>
              <a:rPr lang="en-US" sz="2800" b="1" dirty="0"/>
              <a:t>Population</a:t>
            </a:r>
            <a:r>
              <a:rPr lang="en-US" sz="2800" dirty="0"/>
              <a:t>: all the members of a single species living in the same geographic area at the same time</a:t>
            </a:r>
          </a:p>
          <a:p>
            <a:pPr marL="0" indent="0">
              <a:spcAft>
                <a:spcPts val="1800"/>
              </a:spcAft>
              <a:buNone/>
            </a:pPr>
            <a:r>
              <a:rPr lang="en-US" sz="2800" b="1" dirty="0"/>
              <a:t>___________</a:t>
            </a:r>
            <a:r>
              <a:rPr lang="en-US" sz="2800" dirty="0"/>
              <a:t>: populations of all species that interact with one another in the same geographic area</a:t>
            </a:r>
          </a:p>
          <a:p>
            <a:pPr marL="0" indent="0">
              <a:buNone/>
            </a:pPr>
            <a:r>
              <a:rPr lang="en-US" sz="2800" b="1" dirty="0"/>
              <a:t>Ecosystem</a:t>
            </a:r>
            <a:r>
              <a:rPr lang="en-US" sz="2800" dirty="0"/>
              <a:t>: community of organisms and the </a:t>
            </a:r>
            <a:r>
              <a:rPr lang="en-US" sz="2800" b="1" dirty="0"/>
              <a:t>_________</a:t>
            </a:r>
            <a:r>
              <a:rPr lang="en-US" sz="2800" dirty="0"/>
              <a:t> environment with which they interact</a:t>
            </a:r>
          </a:p>
          <a:p>
            <a:pPr lvl="1">
              <a:spcAft>
                <a:spcPts val="1800"/>
              </a:spcAft>
            </a:pPr>
            <a:r>
              <a:rPr lang="en-US" sz="2400" dirty="0"/>
              <a:t>Biotic and abiotic factors</a:t>
            </a:r>
          </a:p>
        </p:txBody>
      </p:sp>
      <p:pic>
        <p:nvPicPr>
          <p:cNvPr id="4" name="Picture 3"/>
          <p:cNvPicPr>
            <a:picLocks noChangeAspect="1"/>
          </p:cNvPicPr>
          <p:nvPr/>
        </p:nvPicPr>
        <p:blipFill>
          <a:blip r:embed="rId3"/>
          <a:stretch>
            <a:fillRect/>
          </a:stretch>
        </p:blipFill>
        <p:spPr>
          <a:xfrm>
            <a:off x="8647288" y="1219200"/>
            <a:ext cx="2246489" cy="5088200"/>
          </a:xfrm>
          <a:prstGeom prst="rect">
            <a:avLst/>
          </a:prstGeom>
        </p:spPr>
      </p:pic>
    </p:spTree>
    <p:extLst>
      <p:ext uri="{BB962C8B-B14F-4D97-AF65-F5344CB8AC3E}">
        <p14:creationId xmlns:p14="http://schemas.microsoft.com/office/powerpoint/2010/main" val="4100369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Species Diversity</a:t>
            </a:r>
          </a:p>
        </p:txBody>
      </p:sp>
      <p:sp>
        <p:nvSpPr>
          <p:cNvPr id="5" name="Content Placeholder 4"/>
          <p:cNvSpPr>
            <a:spLocks noGrp="1"/>
          </p:cNvSpPr>
          <p:nvPr>
            <p:ph sz="quarter" idx="1"/>
          </p:nvPr>
        </p:nvSpPr>
        <p:spPr/>
        <p:txBody>
          <a:bodyPr/>
          <a:lstStyle/>
          <a:p>
            <a:pPr marL="0" indent="0">
              <a:buNone/>
            </a:pPr>
            <a:r>
              <a:rPr lang="en-US" sz="2800" b="1" dirty="0"/>
              <a:t>Species diversity</a:t>
            </a:r>
            <a:r>
              <a:rPr lang="en-US" sz="2800" dirty="0"/>
              <a:t>: the variety of species within an ecosystem</a:t>
            </a:r>
          </a:p>
          <a:p>
            <a:pPr>
              <a:spcBef>
                <a:spcPts val="1200"/>
              </a:spcBef>
            </a:pPr>
            <a:r>
              <a:rPr lang="en-US" dirty="0"/>
              <a:t>Health of an ecosystem</a:t>
            </a:r>
          </a:p>
          <a:p>
            <a:pPr lvl="1"/>
            <a:r>
              <a:rPr lang="en-US" dirty="0"/>
              <a:t>Diverse ecosystems are have a greater adaptive potential</a:t>
            </a:r>
            <a:endParaRPr lang="en-US" sz="1200" dirty="0"/>
          </a:p>
          <a:p>
            <a:endParaRPr lang="en-US" sz="1400" dirty="0"/>
          </a:p>
          <a:p>
            <a:r>
              <a:rPr lang="en-US" dirty="0"/>
              <a:t>Potential benefits to humans</a:t>
            </a:r>
          </a:p>
          <a:p>
            <a:pPr lvl="1">
              <a:spcBef>
                <a:spcPts val="0"/>
              </a:spcBef>
              <a:spcAft>
                <a:spcPts val="400"/>
              </a:spcAft>
            </a:pPr>
            <a:r>
              <a:rPr lang="en-US" dirty="0"/>
              <a:t>Medications</a:t>
            </a:r>
          </a:p>
          <a:p>
            <a:pPr lvl="2">
              <a:spcBef>
                <a:spcPts val="0"/>
              </a:spcBef>
              <a:spcAft>
                <a:spcPts val="400"/>
              </a:spcAft>
            </a:pPr>
            <a:r>
              <a:rPr lang="en-US" dirty="0"/>
              <a:t>Approximately </a:t>
            </a:r>
            <a:r>
              <a:rPr lang="en-US" b="1" dirty="0"/>
              <a:t>_____%</a:t>
            </a:r>
            <a:r>
              <a:rPr lang="en-US" dirty="0"/>
              <a:t> of all prescriptions originated from                                                                    plants and animals</a:t>
            </a:r>
          </a:p>
          <a:p>
            <a:pPr lvl="1">
              <a:spcBef>
                <a:spcPts val="0"/>
              </a:spcBef>
              <a:spcAft>
                <a:spcPts val="400"/>
              </a:spcAft>
            </a:pPr>
            <a:r>
              <a:rPr lang="en-US" dirty="0"/>
              <a:t>Food</a:t>
            </a:r>
          </a:p>
          <a:p>
            <a:pPr lvl="2">
              <a:spcBef>
                <a:spcPts val="0"/>
              </a:spcBef>
              <a:spcAft>
                <a:spcPts val="400"/>
              </a:spcAft>
            </a:pPr>
            <a:r>
              <a:rPr lang="en-US" b="1" dirty="0"/>
              <a:t>____________</a:t>
            </a:r>
            <a:r>
              <a:rPr lang="en-US" dirty="0"/>
              <a:t> species of edible plants on Earth</a:t>
            </a:r>
          </a:p>
          <a:p>
            <a:pPr lvl="1">
              <a:spcBef>
                <a:spcPts val="0"/>
              </a:spcBef>
              <a:spcAft>
                <a:spcPts val="400"/>
              </a:spcAft>
            </a:pPr>
            <a:r>
              <a:rPr lang="en-US" dirty="0"/>
              <a:t>Products</a:t>
            </a:r>
          </a:p>
          <a:p>
            <a:pPr lvl="2">
              <a:spcBef>
                <a:spcPts val="0"/>
              </a:spcBef>
              <a:spcAft>
                <a:spcPts val="400"/>
              </a:spcAft>
            </a:pPr>
            <a:r>
              <a:rPr lang="en-US" dirty="0"/>
              <a:t>Wood, fibers for clothing and other uses, lotions, oils, etc..</a:t>
            </a:r>
          </a:p>
          <a:p>
            <a:endParaRPr lang="en-US" dirty="0"/>
          </a:p>
          <a:p>
            <a:endParaRPr lang="en-US" dirty="0"/>
          </a:p>
          <a:p>
            <a:endParaRPr lang="en-US" dirty="0"/>
          </a:p>
          <a:p>
            <a:pPr lvl="1"/>
            <a:endParaRPr lang="en-US" dirty="0"/>
          </a:p>
        </p:txBody>
      </p:sp>
      <p:pic>
        <p:nvPicPr>
          <p:cNvPr id="6" name="Picture 5"/>
          <p:cNvPicPr>
            <a:picLocks noChangeAspect="1"/>
          </p:cNvPicPr>
          <p:nvPr/>
        </p:nvPicPr>
        <p:blipFill>
          <a:blip r:embed="rId3"/>
          <a:stretch>
            <a:fillRect/>
          </a:stretch>
        </p:blipFill>
        <p:spPr>
          <a:xfrm>
            <a:off x="10515600" y="3522324"/>
            <a:ext cx="1396857" cy="1340662"/>
          </a:xfrm>
          <a:prstGeom prst="rect">
            <a:avLst/>
          </a:prstGeom>
        </p:spPr>
      </p:pic>
      <p:pic>
        <p:nvPicPr>
          <p:cNvPr id="2052" name="Picture 4" descr="http://i1106.photobucket.com/albums/h367/nickdavison/Covance/Aspirin/willow-aspir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4647" y="1849312"/>
            <a:ext cx="2297810" cy="15395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imonsblogpark.com/legalhigh/wp-content/uploads/2015/11/papaver-somniferum_opium-poppy-e14490663215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0833" y="3504144"/>
            <a:ext cx="1787949" cy="13588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10496430" y="5039728"/>
            <a:ext cx="1416027" cy="1193432"/>
          </a:xfrm>
          <a:prstGeom prst="rect">
            <a:avLst/>
          </a:prstGeom>
        </p:spPr>
      </p:pic>
      <p:pic>
        <p:nvPicPr>
          <p:cNvPr id="9" name="Picture 8"/>
          <p:cNvPicPr>
            <a:picLocks noChangeAspect="1"/>
          </p:cNvPicPr>
          <p:nvPr/>
        </p:nvPicPr>
        <p:blipFill>
          <a:blip r:embed="rId7"/>
          <a:stretch>
            <a:fillRect/>
          </a:stretch>
        </p:blipFill>
        <p:spPr>
          <a:xfrm>
            <a:off x="9105657" y="5000914"/>
            <a:ext cx="618944" cy="1271345"/>
          </a:xfrm>
          <a:prstGeom prst="rect">
            <a:avLst/>
          </a:prstGeom>
        </p:spPr>
      </p:pic>
    </p:spTree>
    <p:extLst>
      <p:ext uri="{BB962C8B-B14F-4D97-AF65-F5344CB8AC3E}">
        <p14:creationId xmlns:p14="http://schemas.microsoft.com/office/powerpoint/2010/main" val="648636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B9D-412D-4485-86CB-03C1A5D0988F}"/>
              </a:ext>
            </a:extLst>
          </p:cNvPr>
          <p:cNvSpPr>
            <a:spLocks noGrp="1"/>
          </p:cNvSpPr>
          <p:nvPr>
            <p:ph type="title"/>
          </p:nvPr>
        </p:nvSpPr>
        <p:spPr/>
        <p:txBody>
          <a:bodyPr>
            <a:normAutofit/>
          </a:bodyPr>
          <a:lstStyle/>
          <a:p>
            <a:pPr algn="ctr"/>
            <a:r>
              <a:rPr lang="en-US" sz="4400" dirty="0"/>
              <a:t>Food Webs</a:t>
            </a:r>
          </a:p>
        </p:txBody>
      </p:sp>
      <p:sp>
        <p:nvSpPr>
          <p:cNvPr id="3" name="Content Placeholder 2">
            <a:extLst>
              <a:ext uri="{FF2B5EF4-FFF2-40B4-BE49-F238E27FC236}">
                <a16:creationId xmlns:a16="http://schemas.microsoft.com/office/drawing/2014/main" id="{A9A4CC62-FC46-418D-A813-0F042B74AC45}"/>
              </a:ext>
            </a:extLst>
          </p:cNvPr>
          <p:cNvSpPr>
            <a:spLocks noGrp="1"/>
          </p:cNvSpPr>
          <p:nvPr>
            <p:ph sz="quarter" idx="1"/>
          </p:nvPr>
        </p:nvSpPr>
        <p:spPr>
          <a:xfrm>
            <a:off x="609600" y="1219200"/>
            <a:ext cx="5486400" cy="4937760"/>
          </a:xfrm>
        </p:spPr>
        <p:txBody>
          <a:bodyPr>
            <a:normAutofit/>
          </a:bodyPr>
          <a:lstStyle/>
          <a:p>
            <a:pPr marL="0" indent="0">
              <a:buNone/>
            </a:pPr>
            <a:r>
              <a:rPr lang="en-US" sz="2800" b="1" dirty="0"/>
              <a:t>Food chain</a:t>
            </a:r>
            <a:r>
              <a:rPr lang="en-US" sz="2800" dirty="0"/>
              <a:t>: the linear transfer of energy between organisms in an ecosystem from producers to consumers</a:t>
            </a:r>
          </a:p>
          <a:p>
            <a:r>
              <a:rPr lang="en-US" sz="2400" dirty="0"/>
              <a:t>Phytoplankton </a:t>
            </a:r>
            <a:r>
              <a:rPr lang="en-US" sz="2400" dirty="0">
                <a:sym typeface="Wingdings" panose="05000000000000000000" pitchFamily="2" charset="2"/>
              </a:rPr>
              <a:t> Krill  Whale</a:t>
            </a:r>
            <a:endParaRPr lang="en-US" sz="2400" dirty="0"/>
          </a:p>
          <a:p>
            <a:pPr marL="0" indent="0">
              <a:buNone/>
            </a:pPr>
            <a:endParaRPr lang="en-US" sz="2800" dirty="0"/>
          </a:p>
          <a:p>
            <a:pPr marL="0" indent="0">
              <a:buNone/>
            </a:pPr>
            <a:r>
              <a:rPr lang="en-US" sz="2800" b="1" dirty="0"/>
              <a:t>Food web</a:t>
            </a:r>
            <a:r>
              <a:rPr lang="en-US" sz="2800" dirty="0"/>
              <a:t>: the interconnection of all the food chains within a particular ecosystem</a:t>
            </a:r>
          </a:p>
        </p:txBody>
      </p:sp>
      <p:pic>
        <p:nvPicPr>
          <p:cNvPr id="5" name="Picture 4">
            <a:extLst>
              <a:ext uri="{FF2B5EF4-FFF2-40B4-BE49-F238E27FC236}">
                <a16:creationId xmlns:a16="http://schemas.microsoft.com/office/drawing/2014/main" id="{81DF6476-9288-4BBE-B168-02CD8674FE15}"/>
              </a:ext>
            </a:extLst>
          </p:cNvPr>
          <p:cNvPicPr>
            <a:picLocks noChangeAspect="1"/>
          </p:cNvPicPr>
          <p:nvPr/>
        </p:nvPicPr>
        <p:blipFill>
          <a:blip r:embed="rId2"/>
          <a:stretch>
            <a:fillRect/>
          </a:stretch>
        </p:blipFill>
        <p:spPr>
          <a:xfrm>
            <a:off x="6470957" y="1219200"/>
            <a:ext cx="5114987" cy="5108891"/>
          </a:xfrm>
          <a:prstGeom prst="rect">
            <a:avLst/>
          </a:prstGeom>
        </p:spPr>
      </p:pic>
    </p:spTree>
    <p:extLst>
      <p:ext uri="{BB962C8B-B14F-4D97-AF65-F5344CB8AC3E}">
        <p14:creationId xmlns:p14="http://schemas.microsoft.com/office/powerpoint/2010/main" val="4099342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845142" y="2860328"/>
            <a:ext cx="862433" cy="685680"/>
          </a:xfrm>
          <a:prstGeom prst="rect">
            <a:avLst/>
          </a:prstGeom>
        </p:spPr>
      </p:pic>
      <p:sp>
        <p:nvSpPr>
          <p:cNvPr id="18" name="Rectangle 17"/>
          <p:cNvSpPr/>
          <p:nvPr/>
        </p:nvSpPr>
        <p:spPr>
          <a:xfrm>
            <a:off x="419936" y="6050362"/>
            <a:ext cx="11384480" cy="669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4400" dirty="0"/>
              <a:t>Species Diversity</a:t>
            </a:r>
          </a:p>
        </p:txBody>
      </p:sp>
      <p:sp>
        <p:nvSpPr>
          <p:cNvPr id="8" name="TextBox 7"/>
          <p:cNvSpPr txBox="1"/>
          <p:nvPr/>
        </p:nvSpPr>
        <p:spPr>
          <a:xfrm>
            <a:off x="5419768" y="6475033"/>
            <a:ext cx="1282589" cy="307777"/>
          </a:xfrm>
          <a:prstGeom prst="rect">
            <a:avLst/>
          </a:prstGeom>
          <a:noFill/>
        </p:spPr>
        <p:txBody>
          <a:bodyPr wrap="square" rtlCol="0">
            <a:spAutoFit/>
          </a:bodyPr>
          <a:lstStyle/>
          <a:p>
            <a:r>
              <a:rPr lang="en-US" sz="1400" dirty="0"/>
              <a:t>Coast live oak</a:t>
            </a:r>
          </a:p>
        </p:txBody>
      </p:sp>
      <p:pic>
        <p:nvPicPr>
          <p:cNvPr id="7" name="Picture 6"/>
          <p:cNvPicPr>
            <a:picLocks noChangeAspect="1"/>
          </p:cNvPicPr>
          <p:nvPr/>
        </p:nvPicPr>
        <p:blipFill>
          <a:blip r:embed="rId4"/>
          <a:stretch>
            <a:fillRect/>
          </a:stretch>
        </p:blipFill>
        <p:spPr>
          <a:xfrm>
            <a:off x="8704768" y="4152793"/>
            <a:ext cx="1343905" cy="901467"/>
          </a:xfrm>
          <a:prstGeom prst="rect">
            <a:avLst/>
          </a:prstGeom>
        </p:spPr>
      </p:pic>
      <p:pic>
        <p:nvPicPr>
          <p:cNvPr id="9" name="Picture 8"/>
          <p:cNvPicPr>
            <a:picLocks noChangeAspect="1"/>
          </p:cNvPicPr>
          <p:nvPr/>
        </p:nvPicPr>
        <p:blipFill>
          <a:blip r:embed="rId5"/>
          <a:stretch>
            <a:fillRect/>
          </a:stretch>
        </p:blipFill>
        <p:spPr>
          <a:xfrm>
            <a:off x="2650193" y="1504217"/>
            <a:ext cx="878060" cy="1349139"/>
          </a:xfrm>
          <a:prstGeom prst="rect">
            <a:avLst/>
          </a:prstGeom>
        </p:spPr>
      </p:pic>
      <p:pic>
        <p:nvPicPr>
          <p:cNvPr id="10" name="Picture 9"/>
          <p:cNvPicPr>
            <a:picLocks noChangeAspect="1"/>
          </p:cNvPicPr>
          <p:nvPr/>
        </p:nvPicPr>
        <p:blipFill>
          <a:blip r:embed="rId6"/>
          <a:stretch>
            <a:fillRect/>
          </a:stretch>
        </p:blipFill>
        <p:spPr>
          <a:xfrm>
            <a:off x="5916832" y="2626618"/>
            <a:ext cx="881551" cy="1233580"/>
          </a:xfrm>
          <a:prstGeom prst="rect">
            <a:avLst/>
          </a:prstGeom>
        </p:spPr>
      </p:pic>
      <p:pic>
        <p:nvPicPr>
          <p:cNvPr id="1030" name="Picture 6" descr="http://www.snowmancam.com/images/grey_squirre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4309" y="3031527"/>
            <a:ext cx="842930" cy="842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9963109" y="1484703"/>
            <a:ext cx="757432" cy="1496391"/>
          </a:xfrm>
          <a:prstGeom prst="rect">
            <a:avLst/>
          </a:prstGeom>
        </p:spPr>
      </p:pic>
      <p:pic>
        <p:nvPicPr>
          <p:cNvPr id="13" name="Picture 12"/>
          <p:cNvPicPr>
            <a:picLocks noChangeAspect="1"/>
          </p:cNvPicPr>
          <p:nvPr/>
        </p:nvPicPr>
        <p:blipFill>
          <a:blip r:embed="rId9"/>
          <a:stretch>
            <a:fillRect/>
          </a:stretch>
        </p:blipFill>
        <p:spPr>
          <a:xfrm>
            <a:off x="419936" y="4303409"/>
            <a:ext cx="1008903" cy="1001730"/>
          </a:xfrm>
          <a:prstGeom prst="rect">
            <a:avLst/>
          </a:prstGeom>
        </p:spPr>
      </p:pic>
      <p:pic>
        <p:nvPicPr>
          <p:cNvPr id="1026" name="Picture 2" descr="http://bugguide.net/images/raw/ML8/ZSL/ML8ZSL6ZZL6ZQL8ZZLDH9HZRWHLRNHWZNHLRGLLR8H8Z8H2Z0LAH0LEZKL4Z4HGZ4HPZ0L2ZRL8ZM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4094" y="3318461"/>
            <a:ext cx="982863" cy="702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hXSUrSidOLc/VH7AUfUV7DI/AAAAAAAAnJg/IeLHgEYcJN8/s1600/coast-live%2520oa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1317" y="4096999"/>
            <a:ext cx="3864340" cy="2400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www.sanelijo.org/sites/sanelijo.org/files/Western%20Fence%20Lizar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0541" y="5643090"/>
            <a:ext cx="1259499" cy="942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stretch>
            <a:fillRect/>
          </a:stretch>
        </p:blipFill>
        <p:spPr>
          <a:xfrm>
            <a:off x="1946418" y="4007586"/>
            <a:ext cx="2097853" cy="1344933"/>
          </a:xfrm>
          <a:prstGeom prst="rect">
            <a:avLst/>
          </a:prstGeom>
        </p:spPr>
      </p:pic>
      <p:pic>
        <p:nvPicPr>
          <p:cNvPr id="15" name="Picture 14"/>
          <p:cNvPicPr>
            <a:picLocks noChangeAspect="1"/>
          </p:cNvPicPr>
          <p:nvPr/>
        </p:nvPicPr>
        <p:blipFill>
          <a:blip r:embed="rId14"/>
          <a:stretch>
            <a:fillRect/>
          </a:stretch>
        </p:blipFill>
        <p:spPr>
          <a:xfrm>
            <a:off x="579344" y="2402724"/>
            <a:ext cx="1415676" cy="1156740"/>
          </a:xfrm>
          <a:prstGeom prst="rect">
            <a:avLst/>
          </a:prstGeom>
        </p:spPr>
      </p:pic>
      <p:pic>
        <p:nvPicPr>
          <p:cNvPr id="16" name="Picture 15"/>
          <p:cNvPicPr>
            <a:picLocks noChangeAspect="1"/>
          </p:cNvPicPr>
          <p:nvPr/>
        </p:nvPicPr>
        <p:blipFill>
          <a:blip r:embed="rId15"/>
          <a:stretch>
            <a:fillRect/>
          </a:stretch>
        </p:blipFill>
        <p:spPr>
          <a:xfrm>
            <a:off x="10730103" y="3787631"/>
            <a:ext cx="793668" cy="823245"/>
          </a:xfrm>
          <a:prstGeom prst="rect">
            <a:avLst/>
          </a:prstGeom>
        </p:spPr>
      </p:pic>
      <p:sp>
        <p:nvSpPr>
          <p:cNvPr id="25" name="Right Arrow 24"/>
          <p:cNvSpPr/>
          <p:nvPr/>
        </p:nvSpPr>
        <p:spPr>
          <a:xfrm rot="19091905">
            <a:off x="6392639" y="4265291"/>
            <a:ext cx="1439252" cy="176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6456525">
            <a:off x="5760518" y="4048344"/>
            <a:ext cx="919403" cy="170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3909037" flipV="1">
            <a:off x="4316874" y="4147153"/>
            <a:ext cx="1227443" cy="180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2566987" flipV="1">
            <a:off x="3814026" y="5106138"/>
            <a:ext cx="969332" cy="14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4880408" flipV="1">
            <a:off x="1309095" y="3621883"/>
            <a:ext cx="1210913" cy="169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20501352">
            <a:off x="7370038" y="4886044"/>
            <a:ext cx="1484082" cy="171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6548748" flipV="1">
            <a:off x="634353" y="3723191"/>
            <a:ext cx="1179743" cy="16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8655758" flipV="1">
            <a:off x="943132" y="3573047"/>
            <a:ext cx="2291185" cy="184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4701975">
            <a:off x="8780762" y="3836328"/>
            <a:ext cx="948922" cy="160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20351169">
            <a:off x="8083589" y="3333829"/>
            <a:ext cx="871152" cy="151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261078">
            <a:off x="9548297" y="5254750"/>
            <a:ext cx="757582" cy="18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9589068">
            <a:off x="9827689" y="4512423"/>
            <a:ext cx="1107535" cy="194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1972947" flipV="1">
            <a:off x="1827604" y="3325531"/>
            <a:ext cx="2154689" cy="154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3904848" flipV="1">
            <a:off x="3339401" y="2827098"/>
            <a:ext cx="741135" cy="175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6"/>
          <a:stretch>
            <a:fillRect/>
          </a:stretch>
        </p:blipFill>
        <p:spPr>
          <a:xfrm>
            <a:off x="868852" y="5542909"/>
            <a:ext cx="1219200" cy="1014046"/>
          </a:xfrm>
          <a:prstGeom prst="rect">
            <a:avLst/>
          </a:prstGeom>
        </p:spPr>
      </p:pic>
      <p:sp>
        <p:nvSpPr>
          <p:cNvPr id="43" name="Right Arrow 42"/>
          <p:cNvSpPr/>
          <p:nvPr/>
        </p:nvSpPr>
        <p:spPr>
          <a:xfrm rot="18526075" flipV="1">
            <a:off x="1721572" y="5535290"/>
            <a:ext cx="969332" cy="14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5488416" flipV="1">
            <a:off x="1002742" y="5398387"/>
            <a:ext cx="713951" cy="17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20784676">
            <a:off x="6657136" y="2399940"/>
            <a:ext cx="3417356" cy="1873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7060291">
            <a:off x="9349117" y="3339275"/>
            <a:ext cx="1622542" cy="172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9100480">
            <a:off x="9419185" y="2714776"/>
            <a:ext cx="715494" cy="180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7652424">
            <a:off x="9845709" y="5095323"/>
            <a:ext cx="1554655" cy="190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2815501">
            <a:off x="9353503" y="3591149"/>
            <a:ext cx="1622542" cy="172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716312" y="2148567"/>
            <a:ext cx="1282589" cy="523220"/>
          </a:xfrm>
          <a:prstGeom prst="rect">
            <a:avLst/>
          </a:prstGeom>
          <a:noFill/>
        </p:spPr>
        <p:txBody>
          <a:bodyPr wrap="square" rtlCol="0">
            <a:spAutoFit/>
          </a:bodyPr>
          <a:lstStyle/>
          <a:p>
            <a:pPr algn="ctr"/>
            <a:r>
              <a:rPr lang="en-US" sz="1400" dirty="0"/>
              <a:t>Acorn woodpecker</a:t>
            </a:r>
          </a:p>
        </p:txBody>
      </p:sp>
      <p:sp>
        <p:nvSpPr>
          <p:cNvPr id="50" name="TextBox 49"/>
          <p:cNvSpPr txBox="1"/>
          <p:nvPr/>
        </p:nvSpPr>
        <p:spPr>
          <a:xfrm>
            <a:off x="7459078" y="3024901"/>
            <a:ext cx="1282589" cy="307777"/>
          </a:xfrm>
          <a:prstGeom prst="rect">
            <a:avLst/>
          </a:prstGeom>
          <a:noFill/>
        </p:spPr>
        <p:txBody>
          <a:bodyPr wrap="square" rtlCol="0">
            <a:spAutoFit/>
          </a:bodyPr>
          <a:lstStyle/>
          <a:p>
            <a:r>
              <a:rPr lang="en-US" sz="1400" dirty="0"/>
              <a:t>Gall wasp</a:t>
            </a:r>
          </a:p>
        </p:txBody>
      </p:sp>
      <p:sp>
        <p:nvSpPr>
          <p:cNvPr id="51" name="TextBox 50"/>
          <p:cNvSpPr txBox="1"/>
          <p:nvPr/>
        </p:nvSpPr>
        <p:spPr>
          <a:xfrm>
            <a:off x="3700594" y="2736391"/>
            <a:ext cx="1282589" cy="307777"/>
          </a:xfrm>
          <a:prstGeom prst="rect">
            <a:avLst/>
          </a:prstGeom>
          <a:noFill/>
        </p:spPr>
        <p:txBody>
          <a:bodyPr wrap="square" rtlCol="0">
            <a:spAutoFit/>
          </a:bodyPr>
          <a:lstStyle/>
          <a:p>
            <a:r>
              <a:rPr lang="en-US" sz="1400" dirty="0"/>
              <a:t>Gray squirrel</a:t>
            </a:r>
          </a:p>
        </p:txBody>
      </p:sp>
      <p:sp>
        <p:nvSpPr>
          <p:cNvPr id="52" name="TextBox 51"/>
          <p:cNvSpPr txBox="1"/>
          <p:nvPr/>
        </p:nvSpPr>
        <p:spPr>
          <a:xfrm>
            <a:off x="2501300" y="5321750"/>
            <a:ext cx="1282589" cy="307777"/>
          </a:xfrm>
          <a:prstGeom prst="rect">
            <a:avLst/>
          </a:prstGeom>
          <a:noFill/>
        </p:spPr>
        <p:txBody>
          <a:bodyPr wrap="square" rtlCol="0">
            <a:spAutoFit/>
          </a:bodyPr>
          <a:lstStyle/>
          <a:p>
            <a:r>
              <a:rPr lang="en-US" sz="1400" dirty="0"/>
              <a:t>Mule deer</a:t>
            </a:r>
          </a:p>
        </p:txBody>
      </p:sp>
      <p:sp>
        <p:nvSpPr>
          <p:cNvPr id="53" name="TextBox 52"/>
          <p:cNvSpPr txBox="1"/>
          <p:nvPr/>
        </p:nvSpPr>
        <p:spPr>
          <a:xfrm>
            <a:off x="804976" y="6511722"/>
            <a:ext cx="1426801" cy="307777"/>
          </a:xfrm>
          <a:prstGeom prst="rect">
            <a:avLst/>
          </a:prstGeom>
          <a:noFill/>
        </p:spPr>
        <p:txBody>
          <a:bodyPr wrap="square" rtlCol="0">
            <a:spAutoFit/>
          </a:bodyPr>
          <a:lstStyle/>
          <a:p>
            <a:r>
              <a:rPr lang="en-US" sz="1400" dirty="0"/>
              <a:t>Purple awn grass</a:t>
            </a:r>
          </a:p>
        </p:txBody>
      </p:sp>
      <p:sp>
        <p:nvSpPr>
          <p:cNvPr id="54" name="TextBox 53"/>
          <p:cNvSpPr txBox="1"/>
          <p:nvPr/>
        </p:nvSpPr>
        <p:spPr>
          <a:xfrm>
            <a:off x="292948" y="5241728"/>
            <a:ext cx="1426801" cy="307777"/>
          </a:xfrm>
          <a:prstGeom prst="rect">
            <a:avLst/>
          </a:prstGeom>
          <a:noFill/>
        </p:spPr>
        <p:txBody>
          <a:bodyPr wrap="square" rtlCol="0">
            <a:spAutoFit/>
          </a:bodyPr>
          <a:lstStyle/>
          <a:p>
            <a:r>
              <a:rPr lang="en-US" sz="1400" dirty="0"/>
              <a:t>Brush rabbit</a:t>
            </a:r>
          </a:p>
        </p:txBody>
      </p:sp>
      <p:sp>
        <p:nvSpPr>
          <p:cNvPr id="55" name="TextBox 54"/>
          <p:cNvSpPr txBox="1"/>
          <p:nvPr/>
        </p:nvSpPr>
        <p:spPr>
          <a:xfrm>
            <a:off x="924387" y="2088617"/>
            <a:ext cx="1426801" cy="307777"/>
          </a:xfrm>
          <a:prstGeom prst="rect">
            <a:avLst/>
          </a:prstGeom>
          <a:noFill/>
        </p:spPr>
        <p:txBody>
          <a:bodyPr wrap="square" rtlCol="0">
            <a:spAutoFit/>
          </a:bodyPr>
          <a:lstStyle/>
          <a:p>
            <a:r>
              <a:rPr lang="en-US" sz="1400" dirty="0"/>
              <a:t>Coyote</a:t>
            </a:r>
          </a:p>
        </p:txBody>
      </p:sp>
      <p:sp>
        <p:nvSpPr>
          <p:cNvPr id="56" name="TextBox 55"/>
          <p:cNvSpPr txBox="1"/>
          <p:nvPr/>
        </p:nvSpPr>
        <p:spPr>
          <a:xfrm>
            <a:off x="2438786" y="1200416"/>
            <a:ext cx="1426801" cy="307777"/>
          </a:xfrm>
          <a:prstGeom prst="rect">
            <a:avLst/>
          </a:prstGeom>
          <a:noFill/>
        </p:spPr>
        <p:txBody>
          <a:bodyPr wrap="square" rtlCol="0">
            <a:spAutoFit/>
          </a:bodyPr>
          <a:lstStyle/>
          <a:p>
            <a:r>
              <a:rPr lang="en-US" sz="1400" dirty="0"/>
              <a:t>Red-tailed hawk</a:t>
            </a:r>
          </a:p>
        </p:txBody>
      </p:sp>
      <p:sp>
        <p:nvSpPr>
          <p:cNvPr id="57" name="TextBox 56"/>
          <p:cNvSpPr txBox="1"/>
          <p:nvPr/>
        </p:nvSpPr>
        <p:spPr>
          <a:xfrm>
            <a:off x="8819851" y="6539718"/>
            <a:ext cx="1775448" cy="307777"/>
          </a:xfrm>
          <a:prstGeom prst="rect">
            <a:avLst/>
          </a:prstGeom>
          <a:noFill/>
        </p:spPr>
        <p:txBody>
          <a:bodyPr wrap="square" rtlCol="0">
            <a:spAutoFit/>
          </a:bodyPr>
          <a:lstStyle/>
          <a:p>
            <a:r>
              <a:rPr lang="en-US" sz="1400" dirty="0"/>
              <a:t>Western fence lizard</a:t>
            </a:r>
          </a:p>
        </p:txBody>
      </p:sp>
      <p:sp>
        <p:nvSpPr>
          <p:cNvPr id="58" name="TextBox 57"/>
          <p:cNvSpPr txBox="1"/>
          <p:nvPr/>
        </p:nvSpPr>
        <p:spPr>
          <a:xfrm>
            <a:off x="8889208" y="5024072"/>
            <a:ext cx="1775448" cy="307777"/>
          </a:xfrm>
          <a:prstGeom prst="rect">
            <a:avLst/>
          </a:prstGeom>
          <a:noFill/>
        </p:spPr>
        <p:txBody>
          <a:bodyPr wrap="square" rtlCol="0">
            <a:spAutoFit/>
          </a:bodyPr>
          <a:lstStyle/>
          <a:p>
            <a:r>
              <a:rPr lang="en-US" sz="1400" dirty="0"/>
              <a:t>Scrub jay</a:t>
            </a:r>
          </a:p>
        </p:txBody>
      </p:sp>
      <p:sp>
        <p:nvSpPr>
          <p:cNvPr id="59" name="TextBox 58"/>
          <p:cNvSpPr txBox="1"/>
          <p:nvPr/>
        </p:nvSpPr>
        <p:spPr>
          <a:xfrm>
            <a:off x="8853176" y="2537732"/>
            <a:ext cx="1775448" cy="307777"/>
          </a:xfrm>
          <a:prstGeom prst="rect">
            <a:avLst/>
          </a:prstGeom>
          <a:noFill/>
        </p:spPr>
        <p:txBody>
          <a:bodyPr wrap="square" rtlCol="0">
            <a:spAutoFit/>
          </a:bodyPr>
          <a:lstStyle/>
          <a:p>
            <a:r>
              <a:rPr lang="en-US" sz="1400" dirty="0"/>
              <a:t>Warbler</a:t>
            </a:r>
          </a:p>
        </p:txBody>
      </p:sp>
      <p:sp>
        <p:nvSpPr>
          <p:cNvPr id="60" name="TextBox 59"/>
          <p:cNvSpPr txBox="1"/>
          <p:nvPr/>
        </p:nvSpPr>
        <p:spPr>
          <a:xfrm>
            <a:off x="9680290" y="1194479"/>
            <a:ext cx="1775448" cy="307777"/>
          </a:xfrm>
          <a:prstGeom prst="rect">
            <a:avLst/>
          </a:prstGeom>
          <a:noFill/>
        </p:spPr>
        <p:txBody>
          <a:bodyPr wrap="square" rtlCol="0">
            <a:spAutoFit/>
          </a:bodyPr>
          <a:lstStyle/>
          <a:p>
            <a:r>
              <a:rPr lang="en-US" sz="1400" dirty="0"/>
              <a:t>Cooper’s Hawk</a:t>
            </a:r>
          </a:p>
        </p:txBody>
      </p:sp>
      <p:sp>
        <p:nvSpPr>
          <p:cNvPr id="61" name="TextBox 60"/>
          <p:cNvSpPr txBox="1"/>
          <p:nvPr/>
        </p:nvSpPr>
        <p:spPr>
          <a:xfrm>
            <a:off x="10594271" y="3292335"/>
            <a:ext cx="1026088" cy="523220"/>
          </a:xfrm>
          <a:prstGeom prst="rect">
            <a:avLst/>
          </a:prstGeom>
          <a:noFill/>
        </p:spPr>
        <p:txBody>
          <a:bodyPr wrap="square" rtlCol="0">
            <a:spAutoFit/>
          </a:bodyPr>
          <a:lstStyle/>
          <a:p>
            <a:pPr algn="ctr"/>
            <a:r>
              <a:rPr lang="en-US" sz="1400" dirty="0"/>
              <a:t>Spotted orbweaver</a:t>
            </a:r>
          </a:p>
        </p:txBody>
      </p:sp>
      <p:sp>
        <p:nvSpPr>
          <p:cNvPr id="6" name="TextBox 5"/>
          <p:cNvSpPr txBox="1"/>
          <p:nvPr/>
        </p:nvSpPr>
        <p:spPr>
          <a:xfrm>
            <a:off x="4298692" y="1225658"/>
            <a:ext cx="4378690" cy="523220"/>
          </a:xfrm>
          <a:prstGeom prst="rect">
            <a:avLst/>
          </a:prstGeom>
          <a:noFill/>
        </p:spPr>
        <p:txBody>
          <a:bodyPr wrap="square" rtlCol="0">
            <a:spAutoFit/>
          </a:bodyPr>
          <a:lstStyle/>
          <a:p>
            <a:r>
              <a:rPr lang="en-US" sz="2800" dirty="0"/>
              <a:t>Oak woodland food web</a:t>
            </a:r>
          </a:p>
        </p:txBody>
      </p:sp>
    </p:spTree>
    <p:extLst>
      <p:ext uri="{BB962C8B-B14F-4D97-AF65-F5344CB8AC3E}">
        <p14:creationId xmlns:p14="http://schemas.microsoft.com/office/powerpoint/2010/main" val="199740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030"/>
                                        </p:tgtEl>
                                        <p:attrNameLst>
                                          <p:attrName>ppt_w</p:attrName>
                                        </p:attrNameLst>
                                      </p:cBhvr>
                                      <p:tavLst>
                                        <p:tav tm="0">
                                          <p:val>
                                            <p:strVal val="ppt_w"/>
                                          </p:val>
                                        </p:tav>
                                        <p:tav tm="100000">
                                          <p:val>
                                            <p:fltVal val="0"/>
                                          </p:val>
                                        </p:tav>
                                      </p:tavLst>
                                    </p:anim>
                                    <p:anim calcmode="lin" valueType="num">
                                      <p:cBhvr>
                                        <p:cTn id="12" dur="1000"/>
                                        <p:tgtEl>
                                          <p:spTgt spid="1030"/>
                                        </p:tgtEl>
                                        <p:attrNameLst>
                                          <p:attrName>ppt_h</p:attrName>
                                        </p:attrNameLst>
                                      </p:cBhvr>
                                      <p:tavLst>
                                        <p:tav tm="0">
                                          <p:val>
                                            <p:strVal val="ppt_h"/>
                                          </p:val>
                                        </p:tav>
                                        <p:tav tm="100000">
                                          <p:val>
                                            <p:fltVal val="0"/>
                                          </p:val>
                                        </p:tav>
                                      </p:tavLst>
                                    </p:anim>
                                    <p:anim calcmode="lin" valueType="num">
                                      <p:cBhvr>
                                        <p:cTn id="13" dur="1000"/>
                                        <p:tgtEl>
                                          <p:spTgt spid="1030"/>
                                        </p:tgtEl>
                                        <p:attrNameLst>
                                          <p:attrName>style.rotation</p:attrName>
                                        </p:attrNameLst>
                                      </p:cBhvr>
                                      <p:tavLst>
                                        <p:tav tm="0">
                                          <p:val>
                                            <p:fltVal val="0"/>
                                          </p:val>
                                        </p:tav>
                                        <p:tav tm="100000">
                                          <p:val>
                                            <p:fltVal val="90"/>
                                          </p:val>
                                        </p:tav>
                                      </p:tavLst>
                                    </p:anim>
                                    <p:animEffect transition="out" filter="fade">
                                      <p:cBhvr>
                                        <p:cTn id="14" dur="1000"/>
                                        <p:tgtEl>
                                          <p:spTgt spid="1030"/>
                                        </p:tgtEl>
                                      </p:cBhvr>
                                    </p:animEffect>
                                    <p:set>
                                      <p:cBhvr>
                                        <p:cTn id="15" dur="1" fill="hold">
                                          <p:stCondLst>
                                            <p:cond delay="999"/>
                                          </p:stCondLst>
                                        </p:cTn>
                                        <p:tgtEl>
                                          <p:spTgt spid="10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nodeType="clickEffect">
                                  <p:stCondLst>
                                    <p:cond delay="0"/>
                                  </p:stCondLst>
                                  <p:childTnLst>
                                    <p:anim calcmode="lin" valueType="num">
                                      <p:cBhvr>
                                        <p:cTn id="19" dur="1000"/>
                                        <p:tgtEl>
                                          <p:spTgt spid="10"/>
                                        </p:tgtEl>
                                        <p:attrNameLst>
                                          <p:attrName>ppt_w</p:attrName>
                                        </p:attrNameLst>
                                      </p:cBhvr>
                                      <p:tavLst>
                                        <p:tav tm="0">
                                          <p:val>
                                            <p:strVal val="ppt_w"/>
                                          </p:val>
                                        </p:tav>
                                        <p:tav tm="100000">
                                          <p:val>
                                            <p:fltVal val="0"/>
                                          </p:val>
                                        </p:tav>
                                      </p:tavLst>
                                    </p:anim>
                                    <p:anim calcmode="lin" valueType="num">
                                      <p:cBhvr>
                                        <p:cTn id="20" dur="1000"/>
                                        <p:tgtEl>
                                          <p:spTgt spid="10"/>
                                        </p:tgtEl>
                                        <p:attrNameLst>
                                          <p:attrName>ppt_h</p:attrName>
                                        </p:attrNameLst>
                                      </p:cBhvr>
                                      <p:tavLst>
                                        <p:tav tm="0">
                                          <p:val>
                                            <p:strVal val="ppt_h"/>
                                          </p:val>
                                        </p:tav>
                                        <p:tav tm="100000">
                                          <p:val>
                                            <p:fltVal val="0"/>
                                          </p:val>
                                        </p:tav>
                                      </p:tavLst>
                                    </p:anim>
                                    <p:anim calcmode="lin" valueType="num">
                                      <p:cBhvr>
                                        <p:cTn id="21" dur="1000"/>
                                        <p:tgtEl>
                                          <p:spTgt spid="10"/>
                                        </p:tgtEl>
                                        <p:attrNameLst>
                                          <p:attrName>style.rotation</p:attrName>
                                        </p:attrNameLst>
                                      </p:cBhvr>
                                      <p:tavLst>
                                        <p:tav tm="0">
                                          <p:val>
                                            <p:fltVal val="0"/>
                                          </p:val>
                                        </p:tav>
                                        <p:tav tm="100000">
                                          <p:val>
                                            <p:fltVal val="90"/>
                                          </p:val>
                                        </p:tav>
                                      </p:tavLst>
                                    </p:anim>
                                    <p:animEffect transition="out" filter="fade">
                                      <p:cBhvr>
                                        <p:cTn id="22" dur="1000"/>
                                        <p:tgtEl>
                                          <p:spTgt spid="10"/>
                                        </p:tgtEl>
                                      </p:cBhvr>
                                    </p:animEffect>
                                    <p:set>
                                      <p:cBhvr>
                                        <p:cTn id="23" dur="1" fill="hold">
                                          <p:stCondLst>
                                            <p:cond delay="9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nodeType="clickEffect">
                                  <p:stCondLst>
                                    <p:cond delay="0"/>
                                  </p:stCondLst>
                                  <p:childTnLst>
                                    <p:anim calcmode="lin" valueType="num">
                                      <p:cBhvr>
                                        <p:cTn id="27" dur="1000"/>
                                        <p:tgtEl>
                                          <p:spTgt spid="1026"/>
                                        </p:tgtEl>
                                        <p:attrNameLst>
                                          <p:attrName>ppt_w</p:attrName>
                                        </p:attrNameLst>
                                      </p:cBhvr>
                                      <p:tavLst>
                                        <p:tav tm="0">
                                          <p:val>
                                            <p:strVal val="ppt_w"/>
                                          </p:val>
                                        </p:tav>
                                        <p:tav tm="100000">
                                          <p:val>
                                            <p:fltVal val="0"/>
                                          </p:val>
                                        </p:tav>
                                      </p:tavLst>
                                    </p:anim>
                                    <p:anim calcmode="lin" valueType="num">
                                      <p:cBhvr>
                                        <p:cTn id="28" dur="1000"/>
                                        <p:tgtEl>
                                          <p:spTgt spid="1026"/>
                                        </p:tgtEl>
                                        <p:attrNameLst>
                                          <p:attrName>ppt_h</p:attrName>
                                        </p:attrNameLst>
                                      </p:cBhvr>
                                      <p:tavLst>
                                        <p:tav tm="0">
                                          <p:val>
                                            <p:strVal val="ppt_h"/>
                                          </p:val>
                                        </p:tav>
                                        <p:tav tm="100000">
                                          <p:val>
                                            <p:fltVal val="0"/>
                                          </p:val>
                                        </p:tav>
                                      </p:tavLst>
                                    </p:anim>
                                    <p:anim calcmode="lin" valueType="num">
                                      <p:cBhvr>
                                        <p:cTn id="29" dur="1000"/>
                                        <p:tgtEl>
                                          <p:spTgt spid="1026"/>
                                        </p:tgtEl>
                                        <p:attrNameLst>
                                          <p:attrName>style.rotation</p:attrName>
                                        </p:attrNameLst>
                                      </p:cBhvr>
                                      <p:tavLst>
                                        <p:tav tm="0">
                                          <p:val>
                                            <p:fltVal val="0"/>
                                          </p:val>
                                        </p:tav>
                                        <p:tav tm="100000">
                                          <p:val>
                                            <p:fltVal val="90"/>
                                          </p:val>
                                        </p:tav>
                                      </p:tavLst>
                                    </p:anim>
                                    <p:animEffect transition="out" filter="fade">
                                      <p:cBhvr>
                                        <p:cTn id="30" dur="1000"/>
                                        <p:tgtEl>
                                          <p:spTgt spid="1026"/>
                                        </p:tgtEl>
                                      </p:cBhvr>
                                    </p:animEffect>
                                    <p:set>
                                      <p:cBhvr>
                                        <p:cTn id="31"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845142" y="2860328"/>
            <a:ext cx="862433" cy="685680"/>
          </a:xfrm>
          <a:prstGeom prst="rect">
            <a:avLst/>
          </a:prstGeom>
        </p:spPr>
      </p:pic>
      <p:sp>
        <p:nvSpPr>
          <p:cNvPr id="18" name="Rectangle 17"/>
          <p:cNvSpPr/>
          <p:nvPr/>
        </p:nvSpPr>
        <p:spPr>
          <a:xfrm>
            <a:off x="419936" y="6050362"/>
            <a:ext cx="11384480" cy="669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4400" dirty="0"/>
              <a:t>Species Diversity</a:t>
            </a:r>
          </a:p>
        </p:txBody>
      </p:sp>
      <p:pic>
        <p:nvPicPr>
          <p:cNvPr id="7" name="Picture 6"/>
          <p:cNvPicPr>
            <a:picLocks noChangeAspect="1"/>
          </p:cNvPicPr>
          <p:nvPr/>
        </p:nvPicPr>
        <p:blipFill>
          <a:blip r:embed="rId4"/>
          <a:stretch>
            <a:fillRect/>
          </a:stretch>
        </p:blipFill>
        <p:spPr>
          <a:xfrm>
            <a:off x="8704768" y="4152793"/>
            <a:ext cx="1343905" cy="901467"/>
          </a:xfrm>
          <a:prstGeom prst="rect">
            <a:avLst/>
          </a:prstGeom>
        </p:spPr>
      </p:pic>
      <p:pic>
        <p:nvPicPr>
          <p:cNvPr id="9" name="Picture 8"/>
          <p:cNvPicPr>
            <a:picLocks noChangeAspect="1"/>
          </p:cNvPicPr>
          <p:nvPr/>
        </p:nvPicPr>
        <p:blipFill>
          <a:blip r:embed="rId5"/>
          <a:stretch>
            <a:fillRect/>
          </a:stretch>
        </p:blipFill>
        <p:spPr>
          <a:xfrm>
            <a:off x="2650193" y="1504217"/>
            <a:ext cx="878060" cy="1349139"/>
          </a:xfrm>
          <a:prstGeom prst="rect">
            <a:avLst/>
          </a:prstGeom>
        </p:spPr>
      </p:pic>
      <p:pic>
        <p:nvPicPr>
          <p:cNvPr id="11" name="Picture 10"/>
          <p:cNvPicPr>
            <a:picLocks noChangeAspect="1"/>
          </p:cNvPicPr>
          <p:nvPr/>
        </p:nvPicPr>
        <p:blipFill>
          <a:blip r:embed="rId6"/>
          <a:stretch>
            <a:fillRect/>
          </a:stretch>
        </p:blipFill>
        <p:spPr>
          <a:xfrm>
            <a:off x="9963109" y="1484703"/>
            <a:ext cx="757432" cy="1496391"/>
          </a:xfrm>
          <a:prstGeom prst="rect">
            <a:avLst/>
          </a:prstGeom>
        </p:spPr>
      </p:pic>
      <p:pic>
        <p:nvPicPr>
          <p:cNvPr id="13" name="Picture 12"/>
          <p:cNvPicPr>
            <a:picLocks noChangeAspect="1"/>
          </p:cNvPicPr>
          <p:nvPr/>
        </p:nvPicPr>
        <p:blipFill>
          <a:blip r:embed="rId7"/>
          <a:stretch>
            <a:fillRect/>
          </a:stretch>
        </p:blipFill>
        <p:spPr>
          <a:xfrm>
            <a:off x="419936" y="4303409"/>
            <a:ext cx="1008903" cy="1001730"/>
          </a:xfrm>
          <a:prstGeom prst="rect">
            <a:avLst/>
          </a:prstGeom>
        </p:spPr>
      </p:pic>
      <p:pic>
        <p:nvPicPr>
          <p:cNvPr id="5" name="Picture 6" descr="https://www.sanelijo.org/sites/sanelijo.org/files/Western%20Fence%20Lizar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0541" y="5643090"/>
            <a:ext cx="1259499" cy="942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stretch>
            <a:fillRect/>
          </a:stretch>
        </p:blipFill>
        <p:spPr>
          <a:xfrm>
            <a:off x="1946418" y="4007586"/>
            <a:ext cx="2097853" cy="1344933"/>
          </a:xfrm>
          <a:prstGeom prst="rect">
            <a:avLst/>
          </a:prstGeom>
        </p:spPr>
      </p:pic>
      <p:pic>
        <p:nvPicPr>
          <p:cNvPr id="15" name="Picture 14"/>
          <p:cNvPicPr>
            <a:picLocks noChangeAspect="1"/>
          </p:cNvPicPr>
          <p:nvPr/>
        </p:nvPicPr>
        <p:blipFill>
          <a:blip r:embed="rId10"/>
          <a:stretch>
            <a:fillRect/>
          </a:stretch>
        </p:blipFill>
        <p:spPr>
          <a:xfrm>
            <a:off x="579344" y="2402724"/>
            <a:ext cx="1415676" cy="1156740"/>
          </a:xfrm>
          <a:prstGeom prst="rect">
            <a:avLst/>
          </a:prstGeom>
        </p:spPr>
      </p:pic>
      <p:pic>
        <p:nvPicPr>
          <p:cNvPr id="16" name="Picture 15"/>
          <p:cNvPicPr>
            <a:picLocks noChangeAspect="1"/>
          </p:cNvPicPr>
          <p:nvPr/>
        </p:nvPicPr>
        <p:blipFill>
          <a:blip r:embed="rId11"/>
          <a:stretch>
            <a:fillRect/>
          </a:stretch>
        </p:blipFill>
        <p:spPr>
          <a:xfrm>
            <a:off x="10730103" y="3787631"/>
            <a:ext cx="793668" cy="823245"/>
          </a:xfrm>
          <a:prstGeom prst="rect">
            <a:avLst/>
          </a:prstGeom>
        </p:spPr>
      </p:pic>
      <p:sp>
        <p:nvSpPr>
          <p:cNvPr id="32" name="Right Arrow 31"/>
          <p:cNvSpPr/>
          <p:nvPr/>
        </p:nvSpPr>
        <p:spPr>
          <a:xfrm rot="14880408" flipV="1">
            <a:off x="1309095" y="3621883"/>
            <a:ext cx="1210913" cy="1692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6548748" flipV="1">
            <a:off x="527083" y="3604448"/>
            <a:ext cx="1179743" cy="385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8655758" flipV="1">
            <a:off x="852457" y="3374404"/>
            <a:ext cx="2291185" cy="424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4701975">
            <a:off x="8769469" y="3827123"/>
            <a:ext cx="948922" cy="183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5261078">
            <a:off x="9475074" y="5199218"/>
            <a:ext cx="757582" cy="340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9589068">
            <a:off x="9800668" y="4360596"/>
            <a:ext cx="1107535" cy="350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2"/>
          <a:stretch>
            <a:fillRect/>
          </a:stretch>
        </p:blipFill>
        <p:spPr>
          <a:xfrm>
            <a:off x="868852" y="5542909"/>
            <a:ext cx="1219200" cy="1014046"/>
          </a:xfrm>
          <a:prstGeom prst="rect">
            <a:avLst/>
          </a:prstGeom>
        </p:spPr>
      </p:pic>
      <p:sp>
        <p:nvSpPr>
          <p:cNvPr id="43" name="Right Arrow 42"/>
          <p:cNvSpPr/>
          <p:nvPr/>
        </p:nvSpPr>
        <p:spPr>
          <a:xfrm rot="18526075" flipV="1">
            <a:off x="1629735" y="5343749"/>
            <a:ext cx="969332" cy="375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5488416" flipV="1">
            <a:off x="963648" y="5446542"/>
            <a:ext cx="713951" cy="94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7060291">
            <a:off x="9349077" y="3240596"/>
            <a:ext cx="1622542" cy="362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9100480">
            <a:off x="9381412" y="2615492"/>
            <a:ext cx="715494" cy="293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7652424">
            <a:off x="9879862" y="5023190"/>
            <a:ext cx="1554655" cy="3854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2815501">
            <a:off x="9297886" y="3574361"/>
            <a:ext cx="1622542" cy="373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501300" y="5321750"/>
            <a:ext cx="1282589" cy="307777"/>
          </a:xfrm>
          <a:prstGeom prst="rect">
            <a:avLst/>
          </a:prstGeom>
          <a:noFill/>
        </p:spPr>
        <p:txBody>
          <a:bodyPr wrap="square" rtlCol="0">
            <a:spAutoFit/>
          </a:bodyPr>
          <a:lstStyle/>
          <a:p>
            <a:r>
              <a:rPr lang="en-US" sz="1400" dirty="0"/>
              <a:t>Mule deer</a:t>
            </a:r>
          </a:p>
        </p:txBody>
      </p:sp>
      <p:sp>
        <p:nvSpPr>
          <p:cNvPr id="53" name="TextBox 52"/>
          <p:cNvSpPr txBox="1"/>
          <p:nvPr/>
        </p:nvSpPr>
        <p:spPr>
          <a:xfrm>
            <a:off x="804976" y="6511722"/>
            <a:ext cx="1426801" cy="307777"/>
          </a:xfrm>
          <a:prstGeom prst="rect">
            <a:avLst/>
          </a:prstGeom>
          <a:noFill/>
        </p:spPr>
        <p:txBody>
          <a:bodyPr wrap="square" rtlCol="0">
            <a:spAutoFit/>
          </a:bodyPr>
          <a:lstStyle/>
          <a:p>
            <a:r>
              <a:rPr lang="en-US" sz="1400" dirty="0"/>
              <a:t>Purple awn grass</a:t>
            </a:r>
          </a:p>
        </p:txBody>
      </p:sp>
      <p:sp>
        <p:nvSpPr>
          <p:cNvPr id="54" name="TextBox 53"/>
          <p:cNvSpPr txBox="1"/>
          <p:nvPr/>
        </p:nvSpPr>
        <p:spPr>
          <a:xfrm>
            <a:off x="292948" y="5241728"/>
            <a:ext cx="1426801" cy="307777"/>
          </a:xfrm>
          <a:prstGeom prst="rect">
            <a:avLst/>
          </a:prstGeom>
          <a:noFill/>
        </p:spPr>
        <p:txBody>
          <a:bodyPr wrap="square" rtlCol="0">
            <a:spAutoFit/>
          </a:bodyPr>
          <a:lstStyle/>
          <a:p>
            <a:r>
              <a:rPr lang="en-US" sz="1400" dirty="0"/>
              <a:t>Brush rabbit</a:t>
            </a:r>
          </a:p>
        </p:txBody>
      </p:sp>
      <p:sp>
        <p:nvSpPr>
          <p:cNvPr id="55" name="TextBox 54"/>
          <p:cNvSpPr txBox="1"/>
          <p:nvPr/>
        </p:nvSpPr>
        <p:spPr>
          <a:xfrm>
            <a:off x="924387" y="2088617"/>
            <a:ext cx="1426801" cy="307777"/>
          </a:xfrm>
          <a:prstGeom prst="rect">
            <a:avLst/>
          </a:prstGeom>
          <a:noFill/>
        </p:spPr>
        <p:txBody>
          <a:bodyPr wrap="square" rtlCol="0">
            <a:spAutoFit/>
          </a:bodyPr>
          <a:lstStyle/>
          <a:p>
            <a:r>
              <a:rPr lang="en-US" sz="1400" dirty="0"/>
              <a:t>Coyote</a:t>
            </a:r>
          </a:p>
        </p:txBody>
      </p:sp>
      <p:sp>
        <p:nvSpPr>
          <p:cNvPr id="56" name="TextBox 55"/>
          <p:cNvSpPr txBox="1"/>
          <p:nvPr/>
        </p:nvSpPr>
        <p:spPr>
          <a:xfrm>
            <a:off x="2438786" y="1200416"/>
            <a:ext cx="1426801" cy="307777"/>
          </a:xfrm>
          <a:prstGeom prst="rect">
            <a:avLst/>
          </a:prstGeom>
          <a:noFill/>
        </p:spPr>
        <p:txBody>
          <a:bodyPr wrap="square" rtlCol="0">
            <a:spAutoFit/>
          </a:bodyPr>
          <a:lstStyle/>
          <a:p>
            <a:r>
              <a:rPr lang="en-US" sz="1400" dirty="0"/>
              <a:t>Red-tailed hawk</a:t>
            </a:r>
          </a:p>
        </p:txBody>
      </p:sp>
      <p:sp>
        <p:nvSpPr>
          <p:cNvPr id="57" name="TextBox 56"/>
          <p:cNvSpPr txBox="1"/>
          <p:nvPr/>
        </p:nvSpPr>
        <p:spPr>
          <a:xfrm>
            <a:off x="8819851" y="6539718"/>
            <a:ext cx="1775448" cy="307777"/>
          </a:xfrm>
          <a:prstGeom prst="rect">
            <a:avLst/>
          </a:prstGeom>
          <a:noFill/>
        </p:spPr>
        <p:txBody>
          <a:bodyPr wrap="square" rtlCol="0">
            <a:spAutoFit/>
          </a:bodyPr>
          <a:lstStyle/>
          <a:p>
            <a:r>
              <a:rPr lang="en-US" sz="1400" dirty="0"/>
              <a:t>Western fence lizard</a:t>
            </a:r>
          </a:p>
        </p:txBody>
      </p:sp>
      <p:sp>
        <p:nvSpPr>
          <p:cNvPr id="58" name="TextBox 57"/>
          <p:cNvSpPr txBox="1"/>
          <p:nvPr/>
        </p:nvSpPr>
        <p:spPr>
          <a:xfrm>
            <a:off x="8826952" y="5025147"/>
            <a:ext cx="1775448" cy="307777"/>
          </a:xfrm>
          <a:prstGeom prst="rect">
            <a:avLst/>
          </a:prstGeom>
          <a:noFill/>
        </p:spPr>
        <p:txBody>
          <a:bodyPr wrap="square" rtlCol="0">
            <a:spAutoFit/>
          </a:bodyPr>
          <a:lstStyle/>
          <a:p>
            <a:r>
              <a:rPr lang="en-US" sz="1400" dirty="0"/>
              <a:t>Scrub jay</a:t>
            </a:r>
          </a:p>
        </p:txBody>
      </p:sp>
      <p:sp>
        <p:nvSpPr>
          <p:cNvPr id="59" name="TextBox 58"/>
          <p:cNvSpPr txBox="1"/>
          <p:nvPr/>
        </p:nvSpPr>
        <p:spPr>
          <a:xfrm>
            <a:off x="8853176" y="2537733"/>
            <a:ext cx="854399" cy="307714"/>
          </a:xfrm>
          <a:prstGeom prst="rect">
            <a:avLst/>
          </a:prstGeom>
          <a:noFill/>
        </p:spPr>
        <p:txBody>
          <a:bodyPr wrap="square" rtlCol="0">
            <a:spAutoFit/>
          </a:bodyPr>
          <a:lstStyle/>
          <a:p>
            <a:r>
              <a:rPr lang="en-US" sz="1400" dirty="0"/>
              <a:t>Warbler</a:t>
            </a:r>
          </a:p>
        </p:txBody>
      </p:sp>
      <p:sp>
        <p:nvSpPr>
          <p:cNvPr id="60" name="TextBox 59"/>
          <p:cNvSpPr txBox="1"/>
          <p:nvPr/>
        </p:nvSpPr>
        <p:spPr>
          <a:xfrm>
            <a:off x="9680290" y="1194479"/>
            <a:ext cx="1775448" cy="307777"/>
          </a:xfrm>
          <a:prstGeom prst="rect">
            <a:avLst/>
          </a:prstGeom>
          <a:noFill/>
        </p:spPr>
        <p:txBody>
          <a:bodyPr wrap="square" rtlCol="0">
            <a:spAutoFit/>
          </a:bodyPr>
          <a:lstStyle/>
          <a:p>
            <a:r>
              <a:rPr lang="en-US" sz="1400" dirty="0"/>
              <a:t>Cooper’s Hawk</a:t>
            </a:r>
          </a:p>
        </p:txBody>
      </p:sp>
      <p:sp>
        <p:nvSpPr>
          <p:cNvPr id="61" name="TextBox 60"/>
          <p:cNvSpPr txBox="1"/>
          <p:nvPr/>
        </p:nvSpPr>
        <p:spPr>
          <a:xfrm>
            <a:off x="10594271" y="3292335"/>
            <a:ext cx="1026088" cy="523220"/>
          </a:xfrm>
          <a:prstGeom prst="rect">
            <a:avLst/>
          </a:prstGeom>
          <a:noFill/>
        </p:spPr>
        <p:txBody>
          <a:bodyPr wrap="square" rtlCol="0">
            <a:spAutoFit/>
          </a:bodyPr>
          <a:lstStyle/>
          <a:p>
            <a:pPr algn="ctr"/>
            <a:r>
              <a:rPr lang="en-US" sz="1400" dirty="0"/>
              <a:t>Spotted orbweaver</a:t>
            </a:r>
          </a:p>
        </p:txBody>
      </p:sp>
      <p:sp>
        <p:nvSpPr>
          <p:cNvPr id="62" name="TextBox 61"/>
          <p:cNvSpPr txBox="1"/>
          <p:nvPr/>
        </p:nvSpPr>
        <p:spPr>
          <a:xfrm>
            <a:off x="4326078" y="1216834"/>
            <a:ext cx="4378690" cy="523220"/>
          </a:xfrm>
          <a:prstGeom prst="rect">
            <a:avLst/>
          </a:prstGeom>
          <a:noFill/>
        </p:spPr>
        <p:txBody>
          <a:bodyPr wrap="square" rtlCol="0">
            <a:spAutoFit/>
          </a:bodyPr>
          <a:lstStyle/>
          <a:p>
            <a:r>
              <a:rPr lang="en-US" sz="2800" dirty="0"/>
              <a:t>Oak woodland food web</a:t>
            </a:r>
          </a:p>
        </p:txBody>
      </p:sp>
    </p:spTree>
    <p:extLst>
      <p:ext uri="{BB962C8B-B14F-4D97-AF65-F5344CB8AC3E}">
        <p14:creationId xmlns:p14="http://schemas.microsoft.com/office/powerpoint/2010/main" val="11566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Trophic Levels</a:t>
            </a:r>
          </a:p>
        </p:txBody>
      </p:sp>
      <p:pic>
        <p:nvPicPr>
          <p:cNvPr id="3" name="Picture 2"/>
          <p:cNvPicPr>
            <a:picLocks noChangeAspect="1"/>
          </p:cNvPicPr>
          <p:nvPr/>
        </p:nvPicPr>
        <p:blipFill>
          <a:blip r:embed="rId2"/>
          <a:stretch>
            <a:fillRect/>
          </a:stretch>
        </p:blipFill>
        <p:spPr>
          <a:xfrm>
            <a:off x="7353395" y="1320150"/>
            <a:ext cx="4535648" cy="4951922"/>
          </a:xfrm>
          <a:prstGeom prst="rect">
            <a:avLst/>
          </a:prstGeom>
        </p:spPr>
      </p:pic>
      <p:sp>
        <p:nvSpPr>
          <p:cNvPr id="5" name="Content Placeholder 4"/>
          <p:cNvSpPr>
            <a:spLocks noGrp="1"/>
          </p:cNvSpPr>
          <p:nvPr>
            <p:ph sz="quarter" idx="1"/>
          </p:nvPr>
        </p:nvSpPr>
        <p:spPr>
          <a:xfrm>
            <a:off x="609600" y="1219200"/>
            <a:ext cx="4742549" cy="5052872"/>
          </a:xfrm>
        </p:spPr>
        <p:txBody>
          <a:bodyPr>
            <a:normAutofit lnSpcReduction="10000"/>
          </a:bodyPr>
          <a:lstStyle/>
          <a:p>
            <a:pPr marL="0" indent="0">
              <a:spcAft>
                <a:spcPts val="1200"/>
              </a:spcAft>
              <a:buNone/>
            </a:pPr>
            <a:r>
              <a:rPr lang="en-US" sz="2400" b="1" dirty="0"/>
              <a:t>Primary producers</a:t>
            </a:r>
            <a:r>
              <a:rPr lang="en-US" sz="2400" dirty="0"/>
              <a:t>: autotrophs (plants) that convert solar energy to chemical energy</a:t>
            </a:r>
          </a:p>
          <a:p>
            <a:pPr marL="0" indent="0">
              <a:spcAft>
                <a:spcPts val="1200"/>
              </a:spcAft>
              <a:buNone/>
            </a:pPr>
            <a:r>
              <a:rPr lang="en-US" sz="2400" b="1" dirty="0"/>
              <a:t>Primary consumers</a:t>
            </a:r>
            <a:r>
              <a:rPr lang="en-US" sz="2400" dirty="0"/>
              <a:t>: herbivores are animals that eat plants</a:t>
            </a:r>
          </a:p>
          <a:p>
            <a:pPr marL="0" indent="0">
              <a:spcAft>
                <a:spcPts val="1200"/>
              </a:spcAft>
              <a:buNone/>
            </a:pPr>
            <a:r>
              <a:rPr lang="en-US" sz="2400" b="1" dirty="0"/>
              <a:t>Secondary consumers</a:t>
            </a:r>
            <a:r>
              <a:rPr lang="en-US" sz="2400" dirty="0"/>
              <a:t>: carnivores are animals that eat herbivores</a:t>
            </a:r>
          </a:p>
          <a:p>
            <a:pPr marL="0" indent="0">
              <a:spcAft>
                <a:spcPts val="1200"/>
              </a:spcAft>
              <a:buNone/>
            </a:pPr>
            <a:r>
              <a:rPr lang="en-US" sz="2400" b="1" dirty="0"/>
              <a:t>Tertiary consumers</a:t>
            </a:r>
            <a:r>
              <a:rPr lang="en-US" sz="2400" dirty="0"/>
              <a:t>: carnivores that eat other carnivores</a:t>
            </a:r>
          </a:p>
          <a:p>
            <a:pPr marL="173038" indent="-173038">
              <a:spcAft>
                <a:spcPts val="1200"/>
              </a:spcAft>
            </a:pPr>
            <a:r>
              <a:rPr lang="en-US" sz="2400" dirty="0"/>
              <a:t>Only about </a:t>
            </a:r>
            <a:r>
              <a:rPr lang="en-US" sz="2400" u="sng" dirty="0"/>
              <a:t>10</a:t>
            </a:r>
            <a:r>
              <a:rPr lang="en-US" sz="2400" dirty="0"/>
              <a:t>% of the biomass from one trophic level is converted to biomass in the next trophic level</a:t>
            </a:r>
          </a:p>
        </p:txBody>
      </p:sp>
      <p:sp>
        <p:nvSpPr>
          <p:cNvPr id="6" name="Rectangle 3"/>
          <p:cNvSpPr>
            <a:spLocks noChangeArrowheads="1"/>
          </p:cNvSpPr>
          <p:nvPr/>
        </p:nvSpPr>
        <p:spPr bwMode="auto">
          <a:xfrm>
            <a:off x="6175765" y="1462458"/>
            <a:ext cx="2355260"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TERTIARY CONSUMERS</a:t>
            </a:r>
          </a:p>
        </p:txBody>
      </p:sp>
      <p:sp>
        <p:nvSpPr>
          <p:cNvPr id="7" name="Rectangle 4"/>
          <p:cNvSpPr>
            <a:spLocks noChangeArrowheads="1"/>
          </p:cNvSpPr>
          <p:nvPr/>
        </p:nvSpPr>
        <p:spPr bwMode="auto">
          <a:xfrm>
            <a:off x="5749844" y="2325102"/>
            <a:ext cx="2615844"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SECONDARY CONSUMERS</a:t>
            </a:r>
          </a:p>
        </p:txBody>
      </p:sp>
      <p:sp>
        <p:nvSpPr>
          <p:cNvPr id="8" name="Rectangle 5"/>
          <p:cNvSpPr>
            <a:spLocks noChangeArrowheads="1"/>
          </p:cNvSpPr>
          <p:nvPr/>
        </p:nvSpPr>
        <p:spPr bwMode="auto">
          <a:xfrm>
            <a:off x="5687644" y="3384529"/>
            <a:ext cx="2268250"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PRIMARY CONSUMERS</a:t>
            </a:r>
          </a:p>
        </p:txBody>
      </p:sp>
      <p:sp>
        <p:nvSpPr>
          <p:cNvPr id="9" name="Rectangle 6"/>
          <p:cNvSpPr>
            <a:spLocks noChangeArrowheads="1"/>
          </p:cNvSpPr>
          <p:nvPr/>
        </p:nvSpPr>
        <p:spPr bwMode="auto">
          <a:xfrm>
            <a:off x="5406176" y="4720519"/>
            <a:ext cx="2228687" cy="307777"/>
          </a:xfrm>
          <a:prstGeom prst="rect">
            <a:avLst/>
          </a:prstGeom>
          <a:solidFill>
            <a:srgbClr val="FFFFFF"/>
          </a:solidFill>
          <a:ln w="9525">
            <a:solidFill>
              <a:srgbClr val="F2F2F2"/>
            </a:solidFill>
            <a:miter lim="800000"/>
            <a:headEnd/>
            <a:tailEnd/>
          </a:ln>
          <a:effectLst>
            <a:outerShdw blurRad="50800" dist="38100" dir="2700000">
              <a:srgbClr val="000000">
                <a:alpha val="43000"/>
              </a:srgbClr>
            </a:outerShdw>
          </a:effectLst>
        </p:spPr>
        <p:txBody>
          <a:bodyPr wrap="none">
            <a:prstTxWarp prst="textNoShape">
              <a:avLst/>
            </a:prstTxWarp>
            <a:spAutoFit/>
          </a:bodyPr>
          <a:lstStyle/>
          <a:p>
            <a:r>
              <a:rPr lang="en-US" sz="1400" b="1" dirty="0">
                <a:solidFill>
                  <a:srgbClr val="FF6600"/>
                </a:solidFill>
              </a:rPr>
              <a:t>PRIMARY PRODUCERS</a:t>
            </a:r>
          </a:p>
        </p:txBody>
      </p:sp>
    </p:spTree>
    <p:extLst>
      <p:ext uri="{BB962C8B-B14F-4D97-AF65-F5344CB8AC3E}">
        <p14:creationId xmlns:p14="http://schemas.microsoft.com/office/powerpoint/2010/main" val="1687907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60AA-A3E3-452A-8C0F-34759B7B3FA5}"/>
              </a:ext>
            </a:extLst>
          </p:cNvPr>
          <p:cNvSpPr>
            <a:spLocks noGrp="1"/>
          </p:cNvSpPr>
          <p:nvPr>
            <p:ph type="title"/>
          </p:nvPr>
        </p:nvSpPr>
        <p:spPr/>
        <p:txBody>
          <a:bodyPr>
            <a:normAutofit/>
          </a:bodyPr>
          <a:lstStyle/>
          <a:p>
            <a:pPr algn="ctr"/>
            <a:r>
              <a:rPr lang="en-US" sz="4000" dirty="0"/>
              <a:t>Energy Transfer Between Trophic Levels</a:t>
            </a:r>
          </a:p>
        </p:txBody>
      </p:sp>
      <p:pic>
        <p:nvPicPr>
          <p:cNvPr id="4" name="Picture 3">
            <a:extLst>
              <a:ext uri="{FF2B5EF4-FFF2-40B4-BE49-F238E27FC236}">
                <a16:creationId xmlns:a16="http://schemas.microsoft.com/office/drawing/2014/main" id="{E6DC3939-59A7-46D2-8094-25091CDC0BF6}"/>
              </a:ext>
            </a:extLst>
          </p:cNvPr>
          <p:cNvPicPr>
            <a:picLocks noChangeAspect="1"/>
          </p:cNvPicPr>
          <p:nvPr/>
        </p:nvPicPr>
        <p:blipFill>
          <a:blip r:embed="rId2"/>
          <a:stretch>
            <a:fillRect/>
          </a:stretch>
        </p:blipFill>
        <p:spPr>
          <a:xfrm>
            <a:off x="5393495" y="1500187"/>
            <a:ext cx="6798505" cy="4028743"/>
          </a:xfrm>
          <a:prstGeom prst="rect">
            <a:avLst/>
          </a:prstGeom>
        </p:spPr>
      </p:pic>
      <p:sp>
        <p:nvSpPr>
          <p:cNvPr id="3" name="Content Placeholder 2">
            <a:extLst>
              <a:ext uri="{FF2B5EF4-FFF2-40B4-BE49-F238E27FC236}">
                <a16:creationId xmlns:a16="http://schemas.microsoft.com/office/drawing/2014/main" id="{4D7562FE-55E9-4087-8162-6A3ACE524B2F}"/>
              </a:ext>
            </a:extLst>
          </p:cNvPr>
          <p:cNvSpPr>
            <a:spLocks noGrp="1"/>
          </p:cNvSpPr>
          <p:nvPr>
            <p:ph sz="quarter" idx="1"/>
          </p:nvPr>
        </p:nvSpPr>
        <p:spPr>
          <a:xfrm>
            <a:off x="482009" y="1307805"/>
            <a:ext cx="4685414" cy="4891685"/>
          </a:xfrm>
        </p:spPr>
        <p:txBody>
          <a:bodyPr/>
          <a:lstStyle/>
          <a:p>
            <a:pPr>
              <a:spcAft>
                <a:spcPts val="1200"/>
              </a:spcAft>
            </a:pPr>
            <a:r>
              <a:rPr lang="en-US" dirty="0"/>
              <a:t>Most energy consumed is lost as waste or is used in cellular respiration and is lost as heat. </a:t>
            </a:r>
          </a:p>
          <a:p>
            <a:pPr>
              <a:spcAft>
                <a:spcPts val="1200"/>
              </a:spcAft>
            </a:pPr>
            <a:r>
              <a:rPr lang="en-US" dirty="0"/>
              <a:t>Only about 10% of consumed energy goes toward growth (stored energy), which can then be passed on to the next trophic level </a:t>
            </a:r>
          </a:p>
          <a:p>
            <a:pPr>
              <a:spcAft>
                <a:spcPts val="1200"/>
              </a:spcAft>
            </a:pPr>
            <a:r>
              <a:rPr lang="en-US" b="1"/>
              <a:t>__________ </a:t>
            </a:r>
            <a:r>
              <a:rPr lang="en-US" dirty="0"/>
              <a:t>available at higher trophic levels</a:t>
            </a:r>
          </a:p>
        </p:txBody>
      </p:sp>
    </p:spTree>
    <p:extLst>
      <p:ext uri="{BB962C8B-B14F-4D97-AF65-F5344CB8AC3E}">
        <p14:creationId xmlns:p14="http://schemas.microsoft.com/office/powerpoint/2010/main" val="294021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Trophic Levels</a:t>
            </a:r>
          </a:p>
        </p:txBody>
      </p:sp>
      <p:sp>
        <p:nvSpPr>
          <p:cNvPr id="5" name="Content Placeholder 4"/>
          <p:cNvSpPr>
            <a:spLocks noGrp="1"/>
          </p:cNvSpPr>
          <p:nvPr>
            <p:ph sz="quarter" idx="1"/>
          </p:nvPr>
        </p:nvSpPr>
        <p:spPr>
          <a:xfrm>
            <a:off x="425116" y="1201457"/>
            <a:ext cx="11157284" cy="990601"/>
          </a:xfrm>
        </p:spPr>
        <p:txBody>
          <a:bodyPr>
            <a:normAutofit/>
          </a:bodyPr>
          <a:lstStyle/>
          <a:p>
            <a:pPr marL="173038" indent="-173038">
              <a:spcAft>
                <a:spcPts val="1200"/>
              </a:spcAft>
            </a:pPr>
            <a:r>
              <a:rPr lang="en-US" sz="2800" dirty="0"/>
              <a:t>Only about 10% of the biomass from one trophic level is converted to biomass in the next trophic level, which results in fewer top predators</a:t>
            </a:r>
          </a:p>
        </p:txBody>
      </p:sp>
      <p:pic>
        <p:nvPicPr>
          <p:cNvPr id="10" name="Picture 9">
            <a:extLst>
              <a:ext uri="{FF2B5EF4-FFF2-40B4-BE49-F238E27FC236}">
                <a16:creationId xmlns:a16="http://schemas.microsoft.com/office/drawing/2014/main" id="{9C4AC657-A2E6-48B5-B79A-0FB8AA65D698}"/>
              </a:ext>
            </a:extLst>
          </p:cNvPr>
          <p:cNvPicPr>
            <a:picLocks noChangeAspect="1"/>
          </p:cNvPicPr>
          <p:nvPr/>
        </p:nvPicPr>
        <p:blipFill>
          <a:blip r:embed="rId2"/>
          <a:stretch>
            <a:fillRect/>
          </a:stretch>
        </p:blipFill>
        <p:spPr>
          <a:xfrm>
            <a:off x="1264569" y="2361425"/>
            <a:ext cx="3969168" cy="3858072"/>
          </a:xfrm>
          <a:prstGeom prst="rect">
            <a:avLst/>
          </a:prstGeom>
        </p:spPr>
      </p:pic>
      <p:pic>
        <p:nvPicPr>
          <p:cNvPr id="11" name="Picture 10">
            <a:extLst>
              <a:ext uri="{FF2B5EF4-FFF2-40B4-BE49-F238E27FC236}">
                <a16:creationId xmlns:a16="http://schemas.microsoft.com/office/drawing/2014/main" id="{2AFE3658-A899-4BAF-BD7E-4A5FB2FD4B66}"/>
              </a:ext>
            </a:extLst>
          </p:cNvPr>
          <p:cNvPicPr>
            <a:picLocks noChangeAspect="1"/>
          </p:cNvPicPr>
          <p:nvPr/>
        </p:nvPicPr>
        <p:blipFill>
          <a:blip r:embed="rId3"/>
          <a:stretch>
            <a:fillRect/>
          </a:stretch>
        </p:blipFill>
        <p:spPr>
          <a:xfrm>
            <a:off x="7240163" y="2305970"/>
            <a:ext cx="3603047" cy="3968981"/>
          </a:xfrm>
          <a:prstGeom prst="rect">
            <a:avLst/>
          </a:prstGeom>
        </p:spPr>
      </p:pic>
    </p:spTree>
    <p:extLst>
      <p:ext uri="{BB962C8B-B14F-4D97-AF65-F5344CB8AC3E}">
        <p14:creationId xmlns:p14="http://schemas.microsoft.com/office/powerpoint/2010/main" val="261723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AA3C-FA3F-4057-9645-53D25B07776C}"/>
              </a:ext>
            </a:extLst>
          </p:cNvPr>
          <p:cNvSpPr>
            <a:spLocks noGrp="1"/>
          </p:cNvSpPr>
          <p:nvPr>
            <p:ph type="title"/>
          </p:nvPr>
        </p:nvSpPr>
        <p:spPr/>
        <p:txBody>
          <a:bodyPr>
            <a:normAutofit/>
          </a:bodyPr>
          <a:lstStyle/>
          <a:p>
            <a:pPr algn="ctr"/>
            <a:r>
              <a:rPr lang="en-US" sz="4400" dirty="0"/>
              <a:t>Trophic Levels</a:t>
            </a:r>
          </a:p>
        </p:txBody>
      </p:sp>
      <p:sp>
        <p:nvSpPr>
          <p:cNvPr id="3" name="Content Placeholder 2">
            <a:extLst>
              <a:ext uri="{FF2B5EF4-FFF2-40B4-BE49-F238E27FC236}">
                <a16:creationId xmlns:a16="http://schemas.microsoft.com/office/drawing/2014/main" id="{715303B9-7EE1-4D60-A99F-399B9F0743FA}"/>
              </a:ext>
            </a:extLst>
          </p:cNvPr>
          <p:cNvSpPr>
            <a:spLocks noGrp="1"/>
          </p:cNvSpPr>
          <p:nvPr>
            <p:ph sz="quarter" idx="1"/>
          </p:nvPr>
        </p:nvSpPr>
        <p:spPr>
          <a:xfrm>
            <a:off x="609599" y="1219201"/>
            <a:ext cx="11213805" cy="1853608"/>
          </a:xfrm>
        </p:spPr>
        <p:txBody>
          <a:bodyPr>
            <a:normAutofit/>
          </a:bodyPr>
          <a:lstStyle/>
          <a:p>
            <a:r>
              <a:rPr lang="en-US" sz="2800" dirty="0"/>
              <a:t>Eating meat is an inefficient way of using the available energy from primary production</a:t>
            </a:r>
          </a:p>
          <a:p>
            <a:pPr lvl="1"/>
            <a:r>
              <a:rPr lang="en-US" sz="2400" dirty="0"/>
              <a:t>It takes 10 pounds of feed corn to produce 1 pound of bacon or beef steak </a:t>
            </a:r>
          </a:p>
        </p:txBody>
      </p:sp>
      <p:pic>
        <p:nvPicPr>
          <p:cNvPr id="5" name="Picture 4">
            <a:extLst>
              <a:ext uri="{FF2B5EF4-FFF2-40B4-BE49-F238E27FC236}">
                <a16:creationId xmlns:a16="http://schemas.microsoft.com/office/drawing/2014/main" id="{2234032A-578D-49EA-A249-1385DC549D4D}"/>
              </a:ext>
            </a:extLst>
          </p:cNvPr>
          <p:cNvPicPr>
            <a:picLocks noChangeAspect="1"/>
          </p:cNvPicPr>
          <p:nvPr/>
        </p:nvPicPr>
        <p:blipFill>
          <a:blip r:embed="rId2"/>
          <a:stretch>
            <a:fillRect/>
          </a:stretch>
        </p:blipFill>
        <p:spPr>
          <a:xfrm>
            <a:off x="1952754" y="2982431"/>
            <a:ext cx="8286491" cy="3339332"/>
          </a:xfrm>
          <a:prstGeom prst="rect">
            <a:avLst/>
          </a:prstGeom>
        </p:spPr>
      </p:pic>
    </p:spTree>
    <p:extLst>
      <p:ext uri="{BB962C8B-B14F-4D97-AF65-F5344CB8AC3E}">
        <p14:creationId xmlns:p14="http://schemas.microsoft.com/office/powerpoint/2010/main" val="6736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FB9D-412D-4485-86CB-03C1A5D0988F}"/>
              </a:ext>
            </a:extLst>
          </p:cNvPr>
          <p:cNvSpPr>
            <a:spLocks noGrp="1"/>
          </p:cNvSpPr>
          <p:nvPr>
            <p:ph type="title"/>
          </p:nvPr>
        </p:nvSpPr>
        <p:spPr/>
        <p:txBody>
          <a:bodyPr>
            <a:normAutofit/>
          </a:bodyPr>
          <a:lstStyle/>
          <a:p>
            <a:pPr algn="ctr"/>
            <a:r>
              <a:rPr lang="en-US" sz="4400" dirty="0"/>
              <a:t>Trophic Levels</a:t>
            </a:r>
          </a:p>
        </p:txBody>
      </p:sp>
      <p:pic>
        <p:nvPicPr>
          <p:cNvPr id="6" name="Picture 5">
            <a:extLst>
              <a:ext uri="{FF2B5EF4-FFF2-40B4-BE49-F238E27FC236}">
                <a16:creationId xmlns:a16="http://schemas.microsoft.com/office/drawing/2014/main" id="{48C89D0B-8002-4313-BD0C-A8E7B7567CB5}"/>
              </a:ext>
            </a:extLst>
          </p:cNvPr>
          <p:cNvPicPr>
            <a:picLocks noChangeAspect="1"/>
          </p:cNvPicPr>
          <p:nvPr/>
        </p:nvPicPr>
        <p:blipFill>
          <a:blip r:embed="rId2"/>
          <a:stretch>
            <a:fillRect/>
          </a:stretch>
        </p:blipFill>
        <p:spPr>
          <a:xfrm>
            <a:off x="6302694" y="1217572"/>
            <a:ext cx="5056266" cy="5056266"/>
          </a:xfrm>
          <a:prstGeom prst="rect">
            <a:avLst/>
          </a:prstGeom>
        </p:spPr>
      </p:pic>
      <p:pic>
        <p:nvPicPr>
          <p:cNvPr id="7" name="Picture 6">
            <a:extLst>
              <a:ext uri="{FF2B5EF4-FFF2-40B4-BE49-F238E27FC236}">
                <a16:creationId xmlns:a16="http://schemas.microsoft.com/office/drawing/2014/main" id="{DE302AF0-120B-418B-8692-5F426051CCE1}"/>
              </a:ext>
            </a:extLst>
          </p:cNvPr>
          <p:cNvPicPr>
            <a:picLocks noChangeAspect="1"/>
          </p:cNvPicPr>
          <p:nvPr/>
        </p:nvPicPr>
        <p:blipFill>
          <a:blip r:embed="rId3"/>
          <a:stretch>
            <a:fillRect/>
          </a:stretch>
        </p:blipFill>
        <p:spPr>
          <a:xfrm>
            <a:off x="833040" y="1217572"/>
            <a:ext cx="5117823" cy="5108937"/>
          </a:xfrm>
          <a:prstGeom prst="rect">
            <a:avLst/>
          </a:prstGeom>
        </p:spPr>
      </p:pic>
    </p:spTree>
    <p:extLst>
      <p:ext uri="{BB962C8B-B14F-4D97-AF65-F5344CB8AC3E}">
        <p14:creationId xmlns:p14="http://schemas.microsoft.com/office/powerpoint/2010/main" val="1637348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Biomagnification</a:t>
            </a:r>
          </a:p>
        </p:txBody>
      </p:sp>
      <p:sp>
        <p:nvSpPr>
          <p:cNvPr id="3" name="Content Placeholder 2"/>
          <p:cNvSpPr>
            <a:spLocks noGrp="1"/>
          </p:cNvSpPr>
          <p:nvPr>
            <p:ph sz="quarter" idx="1"/>
          </p:nvPr>
        </p:nvSpPr>
        <p:spPr>
          <a:xfrm>
            <a:off x="609599" y="1219200"/>
            <a:ext cx="6925519" cy="4937760"/>
          </a:xfrm>
        </p:spPr>
        <p:txBody>
          <a:bodyPr/>
          <a:lstStyle/>
          <a:p>
            <a:pPr marL="0" indent="0">
              <a:buNone/>
            </a:pPr>
            <a:r>
              <a:rPr lang="en-US" sz="2800" b="1" dirty="0"/>
              <a:t>Biomagnification</a:t>
            </a:r>
            <a:r>
              <a:rPr lang="en-US" sz="2800" dirty="0"/>
              <a:t>: toxic substances become increasingly </a:t>
            </a:r>
            <a:r>
              <a:rPr lang="en-US" sz="2800" b="1" dirty="0"/>
              <a:t>____________</a:t>
            </a:r>
            <a:r>
              <a:rPr lang="en-US" sz="2800" dirty="0"/>
              <a:t> within living things as they move up each trophic level</a:t>
            </a:r>
          </a:p>
          <a:p>
            <a:r>
              <a:rPr lang="en-US" sz="2400" dirty="0"/>
              <a:t>Common with DDT, Mercury, and PCB’s</a:t>
            </a:r>
          </a:p>
        </p:txBody>
      </p:sp>
      <p:pic>
        <p:nvPicPr>
          <p:cNvPr id="10250" name="Picture 10" descr="http://www.currentscienceevent.org/wp-content/uploads/2011/04/Biomagnificatio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337" y="1219200"/>
            <a:ext cx="4083107" cy="5024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2.bp.blogspot.com/-MOnm4O-tDmI/UGYwu6WWwlI/AAAAAAAAA4o/O7d78zBx7q8/s640/fish-ch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157" y="3356164"/>
            <a:ext cx="4922292" cy="287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8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Factors that Influence Population Growth</a:t>
            </a:r>
          </a:p>
        </p:txBody>
      </p:sp>
      <p:sp>
        <p:nvSpPr>
          <p:cNvPr id="3" name="Content Placeholder 2"/>
          <p:cNvSpPr>
            <a:spLocks noGrp="1"/>
          </p:cNvSpPr>
          <p:nvPr>
            <p:ph sz="quarter" idx="1"/>
          </p:nvPr>
        </p:nvSpPr>
        <p:spPr/>
        <p:txBody>
          <a:bodyPr>
            <a:normAutofit lnSpcReduction="10000"/>
          </a:bodyPr>
          <a:lstStyle/>
          <a:p>
            <a:pPr marL="0" indent="0">
              <a:buNone/>
            </a:pPr>
            <a:r>
              <a:rPr lang="en-US" b="1" dirty="0"/>
              <a:t>Demography</a:t>
            </a:r>
            <a:r>
              <a:rPr lang="en-US" dirty="0"/>
              <a:t>: the study of factors that determine the size and structure of populations through time</a:t>
            </a:r>
          </a:p>
          <a:p>
            <a:pPr marL="0" indent="0">
              <a:buNone/>
            </a:pPr>
            <a:endParaRPr lang="en-US" dirty="0"/>
          </a:p>
          <a:p>
            <a:pPr marL="0" indent="0">
              <a:buNone/>
            </a:pPr>
            <a:r>
              <a:rPr lang="en-US" sz="2800" dirty="0"/>
              <a:t>Four factors that determine the actual size of a population</a:t>
            </a:r>
          </a:p>
          <a:p>
            <a:pPr lvl="1"/>
            <a:r>
              <a:rPr lang="en-US" sz="2400" dirty="0"/>
              <a:t>Natality:  birth rate</a:t>
            </a:r>
          </a:p>
          <a:p>
            <a:pPr lvl="1"/>
            <a:r>
              <a:rPr lang="en-US" sz="2400" dirty="0"/>
              <a:t>Mortality: death rate</a:t>
            </a:r>
          </a:p>
          <a:p>
            <a:pPr lvl="1"/>
            <a:r>
              <a:rPr lang="en-US" sz="2400" dirty="0"/>
              <a:t>Immigration: migrate into a population</a:t>
            </a:r>
          </a:p>
          <a:p>
            <a:pPr lvl="1"/>
            <a:r>
              <a:rPr lang="en-US" sz="2400" dirty="0"/>
              <a:t>Emigration: migrate out of an area</a:t>
            </a:r>
          </a:p>
          <a:p>
            <a:pPr marL="0" indent="0">
              <a:buNone/>
            </a:pPr>
            <a:endParaRPr lang="en-US" dirty="0"/>
          </a:p>
          <a:p>
            <a:pPr marL="0" indent="0">
              <a:buNone/>
            </a:pPr>
            <a:r>
              <a:rPr lang="en-US" b="1" dirty="0"/>
              <a:t>Fecundity</a:t>
            </a:r>
            <a:r>
              <a:rPr lang="en-US" dirty="0"/>
              <a:t>: the number of </a:t>
            </a:r>
            <a:r>
              <a:rPr lang="en-US" b="1" dirty="0"/>
              <a:t>_______________</a:t>
            </a:r>
            <a:r>
              <a:rPr lang="en-US" dirty="0"/>
              <a:t> produced by each female in the population</a:t>
            </a:r>
          </a:p>
          <a:p>
            <a:pPr lvl="1"/>
            <a:r>
              <a:rPr lang="en-US" sz="2400" dirty="0"/>
              <a:t>Actual reproductive rate of the population</a:t>
            </a:r>
          </a:p>
        </p:txBody>
      </p:sp>
    </p:spTree>
    <p:extLst>
      <p:ext uri="{BB962C8B-B14F-4D97-AF65-F5344CB8AC3E}">
        <p14:creationId xmlns:p14="http://schemas.microsoft.com/office/powerpoint/2010/main" val="4233220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Ecosystem Diversity</a:t>
            </a:r>
          </a:p>
        </p:txBody>
      </p:sp>
      <p:sp>
        <p:nvSpPr>
          <p:cNvPr id="3" name="Content Placeholder 2"/>
          <p:cNvSpPr>
            <a:spLocks noGrp="1"/>
          </p:cNvSpPr>
          <p:nvPr>
            <p:ph sz="quarter" idx="1"/>
          </p:nvPr>
        </p:nvSpPr>
        <p:spPr>
          <a:xfrm>
            <a:off x="462988" y="1219200"/>
            <a:ext cx="5116009" cy="4724400"/>
          </a:xfrm>
        </p:spPr>
        <p:txBody>
          <a:bodyPr>
            <a:normAutofit/>
          </a:bodyPr>
          <a:lstStyle/>
          <a:p>
            <a:pPr marL="0" indent="0">
              <a:buNone/>
            </a:pPr>
            <a:r>
              <a:rPr lang="en-US" b="1" dirty="0"/>
              <a:t>Ecosystem diversity</a:t>
            </a:r>
            <a:r>
              <a:rPr lang="en-US" dirty="0"/>
              <a:t>: variation of types of ecosystems in a given area</a:t>
            </a:r>
          </a:p>
          <a:p>
            <a:pPr>
              <a:spcBef>
                <a:spcPts val="1200"/>
              </a:spcBef>
            </a:pPr>
            <a:r>
              <a:rPr lang="en-US" dirty="0"/>
              <a:t>Many ecosystems under threat in developing areas</a:t>
            </a:r>
          </a:p>
          <a:p>
            <a:pPr lvl="1">
              <a:spcBef>
                <a:spcPts val="1200"/>
              </a:spcBef>
            </a:pPr>
            <a:r>
              <a:rPr lang="en-US" sz="2400" dirty="0"/>
              <a:t>&gt;50% of </a:t>
            </a:r>
            <a:r>
              <a:rPr lang="en-US" sz="2400" b="1" dirty="0"/>
              <a:t>__________________</a:t>
            </a:r>
            <a:r>
              <a:rPr lang="en-US" sz="2400" dirty="0"/>
              <a:t> on earth have been lost</a:t>
            </a:r>
          </a:p>
          <a:p>
            <a:pPr lvl="1"/>
            <a:r>
              <a:rPr lang="en-US" sz="2400" dirty="0"/>
              <a:t>&gt;85% of coastal sage scrub habitat lost in southern California</a:t>
            </a:r>
          </a:p>
          <a:p>
            <a:pPr lvl="1"/>
            <a:r>
              <a:rPr lang="en-US" sz="2400" dirty="0"/>
              <a:t>&gt;</a:t>
            </a:r>
            <a:r>
              <a:rPr lang="en-US" sz="2400" b="1" dirty="0"/>
              <a:t>____</a:t>
            </a:r>
            <a:r>
              <a:rPr lang="en-US" sz="2400" dirty="0"/>
              <a:t>% of estuaries and other riparian habitats lost in California </a:t>
            </a:r>
          </a:p>
          <a:p>
            <a:pPr marL="0" indent="0">
              <a:buNone/>
            </a:pPr>
            <a:endParaRPr lang="en-US" dirty="0"/>
          </a:p>
          <a:p>
            <a:pPr marL="0" indent="0">
              <a:buNone/>
            </a:pPr>
            <a:endParaRPr lang="en-US" dirty="0"/>
          </a:p>
        </p:txBody>
      </p:sp>
      <p:pic>
        <p:nvPicPr>
          <p:cNvPr id="4100" name="Picture 4" descr="http://powerof3info.fatcow.com/wp-content/uploads/2015/06/kel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926" y="1363520"/>
            <a:ext cx="2937903" cy="23351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d/de/Redwood_National_Park,_fog_in_the_for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5926" y="3919200"/>
            <a:ext cx="2937903" cy="220342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1.staticflickr.com/1/23/183526432_7f3477b1ef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7819" y="3919200"/>
            <a:ext cx="3057352" cy="2178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8927819" y="1363520"/>
            <a:ext cx="3057352" cy="2335159"/>
          </a:xfrm>
          <a:prstGeom prst="rect">
            <a:avLst/>
          </a:prstGeom>
        </p:spPr>
      </p:pic>
    </p:spTree>
    <p:extLst>
      <p:ext uri="{BB962C8B-B14F-4D97-AF65-F5344CB8AC3E}">
        <p14:creationId xmlns:p14="http://schemas.microsoft.com/office/powerpoint/2010/main" val="341750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Ecosystem Diversity</a:t>
            </a:r>
          </a:p>
        </p:txBody>
      </p:sp>
      <p:sp>
        <p:nvSpPr>
          <p:cNvPr id="3" name="Content Placeholder 2"/>
          <p:cNvSpPr>
            <a:spLocks noGrp="1"/>
          </p:cNvSpPr>
          <p:nvPr>
            <p:ph sz="quarter" idx="1"/>
          </p:nvPr>
        </p:nvSpPr>
        <p:spPr/>
        <p:txBody>
          <a:bodyPr>
            <a:normAutofit/>
          </a:bodyPr>
          <a:lstStyle/>
          <a:p>
            <a:r>
              <a:rPr lang="en-US" sz="2800" b="1" dirty="0"/>
              <a:t>Ecosystem services</a:t>
            </a:r>
            <a:r>
              <a:rPr lang="en-US" sz="2800" dirty="0"/>
              <a:t>: all the processes through which natural ecosystems benefit </a:t>
            </a:r>
            <a:r>
              <a:rPr lang="en-US" sz="2800" b="1" dirty="0"/>
              <a:t>_____________</a:t>
            </a:r>
            <a:r>
              <a:rPr lang="en-US" sz="2800" dirty="0"/>
              <a:t>.</a:t>
            </a:r>
          </a:p>
          <a:p>
            <a:pPr lvl="1">
              <a:spcBef>
                <a:spcPts val="600"/>
              </a:spcBef>
            </a:pPr>
            <a:r>
              <a:rPr lang="en-US" dirty="0"/>
              <a:t>Provide water, food and building materials</a:t>
            </a:r>
          </a:p>
          <a:p>
            <a:pPr lvl="1">
              <a:spcBef>
                <a:spcPts val="600"/>
              </a:spcBef>
            </a:pPr>
            <a:r>
              <a:rPr lang="en-US" b="1" dirty="0"/>
              <a:t>__________</a:t>
            </a:r>
            <a:r>
              <a:rPr lang="en-US" dirty="0"/>
              <a:t> production and nutrient cycling</a:t>
            </a:r>
          </a:p>
          <a:p>
            <a:pPr lvl="1">
              <a:spcBef>
                <a:spcPts val="600"/>
              </a:spcBef>
            </a:pPr>
            <a:r>
              <a:rPr lang="en-US" dirty="0"/>
              <a:t>Medicinal benefits derived from plants</a:t>
            </a:r>
          </a:p>
          <a:p>
            <a:pPr lvl="1">
              <a:spcBef>
                <a:spcPts val="600"/>
              </a:spcBef>
            </a:pPr>
            <a:r>
              <a:rPr lang="en-US" dirty="0"/>
              <a:t>Pollinators</a:t>
            </a:r>
          </a:p>
          <a:p>
            <a:pPr lvl="1">
              <a:spcBef>
                <a:spcPts val="600"/>
              </a:spcBef>
            </a:pPr>
            <a:r>
              <a:rPr lang="en-US" b="1" dirty="0"/>
              <a:t>__________ </a:t>
            </a:r>
            <a:r>
              <a:rPr lang="en-US" dirty="0"/>
              <a:t>control</a:t>
            </a:r>
          </a:p>
          <a:p>
            <a:pPr lvl="1">
              <a:spcBef>
                <a:spcPts val="600"/>
              </a:spcBef>
            </a:pPr>
            <a:r>
              <a:rPr lang="en-US" dirty="0"/>
              <a:t>Water filtration</a:t>
            </a:r>
          </a:p>
          <a:p>
            <a:pPr lvl="1">
              <a:spcBef>
                <a:spcPts val="600"/>
              </a:spcBef>
            </a:pPr>
            <a:r>
              <a:rPr lang="en-US" b="1" dirty="0"/>
              <a:t>______________</a:t>
            </a:r>
            <a:r>
              <a:rPr lang="en-US" dirty="0"/>
              <a:t> of organic material</a:t>
            </a:r>
          </a:p>
          <a:p>
            <a:pPr lvl="1">
              <a:spcBef>
                <a:spcPts val="600"/>
              </a:spcBef>
            </a:pPr>
            <a:r>
              <a:rPr lang="en-US" dirty="0"/>
              <a:t>Recreation and cultural services</a:t>
            </a:r>
          </a:p>
        </p:txBody>
      </p:sp>
      <p:pic>
        <p:nvPicPr>
          <p:cNvPr id="4098" name="Picture 2" descr="https://upload.wikimedia.org/wikipedia/commons/thumb/5/5b/Lipotriches_sp..jpg/220px-Lipotriches_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681" y="4144068"/>
            <a:ext cx="2049386" cy="13693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all-free-download.com/images/graphicthumb/mountain_run_off_2040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5421" y="2304402"/>
            <a:ext cx="2207962" cy="163629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ridgefielddiscovery.org/images/Decompos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7050" y="4144068"/>
            <a:ext cx="2516333" cy="16775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tx-globalservices.eu/fotos/noti2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681" y="2304402"/>
            <a:ext cx="2486081" cy="163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741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b="1" dirty="0"/>
              <a:t>True or False</a:t>
            </a:r>
            <a:r>
              <a:rPr lang="en-US" sz="3200" dirty="0"/>
              <a:t>: population growth in </a:t>
            </a:r>
            <a:r>
              <a:rPr lang="en-US" sz="3200" i="1" dirty="0"/>
              <a:t>r</a:t>
            </a:r>
            <a:r>
              <a:rPr lang="en-US" sz="3200" dirty="0"/>
              <a:t>-selected species tends to be limited by carrying capacity</a:t>
            </a:r>
          </a:p>
          <a:p>
            <a:pPr marL="0" indent="0">
              <a:buNone/>
            </a:pPr>
            <a:endParaRPr lang="en-US" sz="3200" dirty="0"/>
          </a:p>
          <a:p>
            <a:pPr marL="0" indent="0">
              <a:buNone/>
            </a:pPr>
            <a:r>
              <a:rPr lang="en-US" sz="3200" b="1" dirty="0"/>
              <a:t>True or False</a:t>
            </a:r>
            <a:r>
              <a:rPr lang="en-US" sz="3200" dirty="0"/>
              <a:t>: humans are currently experiencing exponential growth</a:t>
            </a:r>
          </a:p>
          <a:p>
            <a:pPr marL="0" indent="0">
              <a:buNone/>
            </a:pPr>
            <a:endParaRPr lang="en-US" sz="3200" dirty="0"/>
          </a:p>
          <a:p>
            <a:pPr marL="0" indent="0">
              <a:buNone/>
            </a:pPr>
            <a:r>
              <a:rPr lang="en-US" sz="3200" b="1" dirty="0"/>
              <a:t>True or False</a:t>
            </a:r>
            <a:r>
              <a:rPr lang="en-US" sz="3200" dirty="0"/>
              <a:t>: Two species with the same ecological niche can coexist within the same area</a:t>
            </a:r>
          </a:p>
        </p:txBody>
      </p:sp>
    </p:spTree>
    <p:extLst>
      <p:ext uri="{BB962C8B-B14F-4D97-AF65-F5344CB8AC3E}">
        <p14:creationId xmlns:p14="http://schemas.microsoft.com/office/powerpoint/2010/main" val="1384536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A(n) _________________ consists of all the different species that interact and live within a given area. </a:t>
            </a:r>
          </a:p>
          <a:p>
            <a:pPr marL="0" indent="0">
              <a:buNone/>
            </a:pPr>
            <a:endParaRPr lang="en-US" sz="3200" dirty="0"/>
          </a:p>
          <a:p>
            <a:pPr marL="0" indent="0">
              <a:buNone/>
            </a:pPr>
            <a:r>
              <a:rPr lang="en-US" sz="3200" dirty="0"/>
              <a:t>				a. population</a:t>
            </a:r>
          </a:p>
          <a:p>
            <a:pPr marL="0" indent="0">
              <a:buNone/>
            </a:pPr>
            <a:r>
              <a:rPr lang="en-US" sz="3200" dirty="0"/>
              <a:t>				b. community</a:t>
            </a:r>
          </a:p>
          <a:p>
            <a:pPr marL="0" indent="0">
              <a:buNone/>
            </a:pPr>
            <a:r>
              <a:rPr lang="en-US" sz="3200" dirty="0"/>
              <a:t>				c. ecosystem</a:t>
            </a:r>
          </a:p>
          <a:p>
            <a:pPr marL="0" indent="0">
              <a:buNone/>
            </a:pPr>
            <a:r>
              <a:rPr lang="en-US" sz="3200" dirty="0"/>
              <a:t>				d. demography</a:t>
            </a:r>
          </a:p>
        </p:txBody>
      </p:sp>
    </p:spTree>
    <p:extLst>
      <p:ext uri="{BB962C8B-B14F-4D97-AF65-F5344CB8AC3E}">
        <p14:creationId xmlns:p14="http://schemas.microsoft.com/office/powerpoint/2010/main" val="1109102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Which of the following characterizes the relationship between two species where one species benefits at a cost to the other species?</a:t>
            </a:r>
          </a:p>
          <a:p>
            <a:pPr marL="0" indent="0">
              <a:buNone/>
            </a:pPr>
            <a:r>
              <a:rPr lang="en-US" sz="3200" dirty="0"/>
              <a:t>				a. Commensalism</a:t>
            </a:r>
          </a:p>
          <a:p>
            <a:pPr marL="0" indent="0">
              <a:buNone/>
            </a:pPr>
            <a:r>
              <a:rPr lang="en-US" sz="3200" dirty="0"/>
              <a:t>				b. Mutualism</a:t>
            </a:r>
          </a:p>
          <a:p>
            <a:pPr marL="0" indent="0">
              <a:buNone/>
            </a:pPr>
            <a:r>
              <a:rPr lang="en-US" sz="3200" dirty="0"/>
              <a:t>				c. Predation</a:t>
            </a:r>
          </a:p>
          <a:p>
            <a:pPr marL="0" indent="0">
              <a:buNone/>
            </a:pPr>
            <a:r>
              <a:rPr lang="en-US" sz="3200" dirty="0"/>
              <a:t>				d. Competition</a:t>
            </a:r>
          </a:p>
        </p:txBody>
      </p:sp>
    </p:spTree>
    <p:extLst>
      <p:ext uri="{BB962C8B-B14F-4D97-AF65-F5344CB8AC3E}">
        <p14:creationId xmlns:p14="http://schemas.microsoft.com/office/powerpoint/2010/main" val="1212240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Check</a:t>
            </a:r>
            <a:r>
              <a:rPr lang="en-US" dirty="0"/>
              <a:t> </a:t>
            </a:r>
            <a:r>
              <a:rPr lang="en-US" sz="4000" dirty="0"/>
              <a:t>Your Understanding</a:t>
            </a:r>
            <a:endParaRPr lang="en-US" dirty="0"/>
          </a:p>
        </p:txBody>
      </p:sp>
      <p:sp>
        <p:nvSpPr>
          <p:cNvPr id="3" name="Content Placeholder 2"/>
          <p:cNvSpPr>
            <a:spLocks noGrp="1"/>
          </p:cNvSpPr>
          <p:nvPr>
            <p:ph sz="quarter" idx="1"/>
          </p:nvPr>
        </p:nvSpPr>
        <p:spPr/>
        <p:txBody>
          <a:bodyPr>
            <a:normAutofit/>
          </a:bodyPr>
          <a:lstStyle/>
          <a:p>
            <a:pPr marL="0" indent="0">
              <a:buNone/>
            </a:pPr>
            <a:r>
              <a:rPr lang="en-US" sz="3200" dirty="0"/>
              <a:t>Describe the differences between the fundamental niche and realized niche of an organism. </a:t>
            </a:r>
          </a:p>
        </p:txBody>
      </p:sp>
    </p:spTree>
    <p:extLst>
      <p:ext uri="{BB962C8B-B14F-4D97-AF65-F5344CB8AC3E}">
        <p14:creationId xmlns:p14="http://schemas.microsoft.com/office/powerpoint/2010/main" val="222483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Population Growth</a:t>
            </a:r>
          </a:p>
        </p:txBody>
      </p:sp>
      <p:sp>
        <p:nvSpPr>
          <p:cNvPr id="5" name="Content Placeholder 4"/>
          <p:cNvSpPr>
            <a:spLocks noGrp="1"/>
          </p:cNvSpPr>
          <p:nvPr>
            <p:ph sz="quarter" idx="1"/>
          </p:nvPr>
        </p:nvSpPr>
        <p:spPr>
          <a:xfrm>
            <a:off x="505427" y="1289094"/>
            <a:ext cx="5837499" cy="4927993"/>
          </a:xfrm>
        </p:spPr>
        <p:txBody>
          <a:bodyPr>
            <a:noAutofit/>
          </a:bodyPr>
          <a:lstStyle/>
          <a:p>
            <a:pPr marL="0" indent="0">
              <a:buNone/>
            </a:pPr>
            <a:r>
              <a:rPr lang="en-US" sz="2800" b="1" u="sng" dirty="0"/>
              <a:t>______________</a:t>
            </a:r>
            <a:r>
              <a:rPr lang="en-US" sz="2800" b="1" dirty="0"/>
              <a:t>(</a:t>
            </a:r>
            <a:r>
              <a:rPr lang="en-US" sz="2800" b="1" i="1" dirty="0"/>
              <a:t>r</a:t>
            </a:r>
            <a:r>
              <a:rPr lang="en-US" sz="2800" b="1" dirty="0"/>
              <a:t>): </a:t>
            </a:r>
            <a:r>
              <a:rPr lang="en-US" sz="2800" dirty="0"/>
              <a:t>the change in the number of individuals in the population over some unit of time (year)</a:t>
            </a:r>
          </a:p>
          <a:p>
            <a:r>
              <a:rPr lang="en-US" sz="2400" dirty="0"/>
              <a:t>Growth rate = natality – mortality</a:t>
            </a:r>
          </a:p>
          <a:p>
            <a:pPr marL="0" indent="0">
              <a:buNone/>
            </a:pPr>
            <a:endParaRPr lang="en-US" sz="2800" dirty="0"/>
          </a:p>
          <a:p>
            <a:pPr marL="0" indent="0">
              <a:buNone/>
            </a:pPr>
            <a:r>
              <a:rPr lang="en-US" sz="3200" dirty="0"/>
              <a:t>Population growth = </a:t>
            </a:r>
            <a:r>
              <a:rPr lang="en-US" sz="3200" i="1" dirty="0"/>
              <a:t>r</a:t>
            </a:r>
            <a:r>
              <a:rPr lang="en-US" sz="3200" dirty="0"/>
              <a:t> x </a:t>
            </a:r>
            <a:r>
              <a:rPr lang="en-US" sz="3200" i="1" dirty="0"/>
              <a:t>N</a:t>
            </a:r>
          </a:p>
          <a:p>
            <a:r>
              <a:rPr lang="en-US" sz="2400" dirty="0"/>
              <a:t>where </a:t>
            </a:r>
            <a:r>
              <a:rPr lang="en-US" sz="2400" i="1" dirty="0"/>
              <a:t>N</a:t>
            </a:r>
            <a:r>
              <a:rPr lang="en-US" sz="2400" dirty="0"/>
              <a:t> equals the current number of individuals in the population</a:t>
            </a:r>
          </a:p>
          <a:p>
            <a:pPr marL="0" indent="0">
              <a:buNone/>
            </a:pPr>
            <a:endParaRPr lang="en-US" sz="2800" i="1" dirty="0"/>
          </a:p>
        </p:txBody>
      </p:sp>
      <p:pic>
        <p:nvPicPr>
          <p:cNvPr id="3" name="Picture 2"/>
          <p:cNvPicPr>
            <a:picLocks noChangeAspect="1"/>
          </p:cNvPicPr>
          <p:nvPr/>
        </p:nvPicPr>
        <p:blipFill>
          <a:blip r:embed="rId3"/>
          <a:stretch>
            <a:fillRect/>
          </a:stretch>
        </p:blipFill>
        <p:spPr>
          <a:xfrm>
            <a:off x="6591300" y="1228966"/>
            <a:ext cx="4991100" cy="5048250"/>
          </a:xfrm>
          <a:prstGeom prst="rect">
            <a:avLst/>
          </a:prstGeom>
        </p:spPr>
      </p:pic>
    </p:spTree>
    <p:extLst>
      <p:ext uri="{BB962C8B-B14F-4D97-AF65-F5344CB8AC3E}">
        <p14:creationId xmlns:p14="http://schemas.microsoft.com/office/powerpoint/2010/main" val="356328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Types of Population Growth</a:t>
            </a:r>
          </a:p>
        </p:txBody>
      </p:sp>
      <p:sp>
        <p:nvSpPr>
          <p:cNvPr id="6" name="Content Placeholder 5"/>
          <p:cNvSpPr>
            <a:spLocks noGrp="1"/>
          </p:cNvSpPr>
          <p:nvPr>
            <p:ph sz="quarter" idx="1"/>
          </p:nvPr>
        </p:nvSpPr>
        <p:spPr>
          <a:xfrm>
            <a:off x="451412" y="1275331"/>
            <a:ext cx="5317376" cy="4872671"/>
          </a:xfrm>
        </p:spPr>
        <p:txBody>
          <a:bodyPr>
            <a:normAutofit/>
          </a:bodyPr>
          <a:lstStyle/>
          <a:p>
            <a:pPr marL="0" indent="0">
              <a:buNone/>
            </a:pPr>
            <a:r>
              <a:rPr lang="en-US" sz="2800" b="1" dirty="0"/>
              <a:t>Exponential growth</a:t>
            </a:r>
            <a:r>
              <a:rPr lang="en-US" sz="2800" dirty="0"/>
              <a:t>: when the population’s size increases at a rate proportional to its current size</a:t>
            </a:r>
          </a:p>
          <a:p>
            <a:pPr lvl="1"/>
            <a:r>
              <a:rPr lang="en-US" sz="2400" dirty="0"/>
              <a:t>J-shaped curve</a:t>
            </a:r>
          </a:p>
          <a:p>
            <a:pPr marL="0" indent="0">
              <a:buNone/>
            </a:pPr>
            <a:endParaRPr lang="en-US" sz="1600" dirty="0"/>
          </a:p>
          <a:p>
            <a:pPr marL="0" indent="0">
              <a:buNone/>
            </a:pPr>
            <a:endParaRPr lang="en-US" sz="1600" dirty="0"/>
          </a:p>
          <a:p>
            <a:pPr marL="0" indent="0">
              <a:buNone/>
            </a:pPr>
            <a:r>
              <a:rPr lang="en-US" sz="2800" b="1" dirty="0"/>
              <a:t>Logistic growth</a:t>
            </a:r>
            <a:r>
              <a:rPr lang="en-US" sz="2800" dirty="0"/>
              <a:t>: the density-</a:t>
            </a:r>
            <a:r>
              <a:rPr lang="en-US" sz="2800" b="1" dirty="0"/>
              <a:t>_________</a:t>
            </a:r>
            <a:r>
              <a:rPr lang="en-US" sz="2800" dirty="0"/>
              <a:t> decrease in growth rate as population size reaches the carrying capacity</a:t>
            </a:r>
          </a:p>
          <a:p>
            <a:pPr lvl="1"/>
            <a:r>
              <a:rPr lang="en-US" sz="2400" dirty="0"/>
              <a:t>S-shaped curve</a:t>
            </a:r>
          </a:p>
          <a:p>
            <a:pPr marL="0" indent="0">
              <a:buNone/>
            </a:pPr>
            <a:endParaRPr lang="en-US" sz="1600" dirty="0"/>
          </a:p>
          <a:p>
            <a:pPr lvl="1"/>
            <a:endParaRPr lang="en-US" sz="2400" dirty="0"/>
          </a:p>
        </p:txBody>
      </p:sp>
      <p:pic>
        <p:nvPicPr>
          <p:cNvPr id="3" name="Picture 2"/>
          <p:cNvPicPr>
            <a:picLocks noChangeAspect="1"/>
          </p:cNvPicPr>
          <p:nvPr/>
        </p:nvPicPr>
        <p:blipFill>
          <a:blip r:embed="rId3"/>
          <a:stretch>
            <a:fillRect/>
          </a:stretch>
        </p:blipFill>
        <p:spPr>
          <a:xfrm>
            <a:off x="6300142" y="1508672"/>
            <a:ext cx="5652647" cy="4405991"/>
          </a:xfrm>
          <a:prstGeom prst="rect">
            <a:avLst/>
          </a:prstGeom>
        </p:spPr>
      </p:pic>
    </p:spTree>
    <p:extLst>
      <p:ext uri="{BB962C8B-B14F-4D97-AF65-F5344CB8AC3E}">
        <p14:creationId xmlns:p14="http://schemas.microsoft.com/office/powerpoint/2010/main" val="136732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Types of Population Growth</a:t>
            </a:r>
          </a:p>
        </p:txBody>
      </p:sp>
      <p:sp>
        <p:nvSpPr>
          <p:cNvPr id="6" name="Content Placeholder 5"/>
          <p:cNvSpPr>
            <a:spLocks noGrp="1"/>
          </p:cNvSpPr>
          <p:nvPr>
            <p:ph sz="quarter" idx="1"/>
          </p:nvPr>
        </p:nvSpPr>
        <p:spPr>
          <a:xfrm>
            <a:off x="329610" y="1219199"/>
            <a:ext cx="5365134" cy="5054009"/>
          </a:xfrm>
        </p:spPr>
        <p:txBody>
          <a:bodyPr>
            <a:normAutofit/>
          </a:bodyPr>
          <a:lstStyle/>
          <a:p>
            <a:pPr marL="0" indent="0">
              <a:buNone/>
            </a:pPr>
            <a:endParaRPr lang="en-US" sz="1600" dirty="0"/>
          </a:p>
          <a:p>
            <a:pPr marL="0" indent="0">
              <a:buNone/>
            </a:pPr>
            <a:r>
              <a:rPr lang="en-US" sz="2800" b="1" dirty="0"/>
              <a:t>Carry capacity (</a:t>
            </a:r>
            <a:r>
              <a:rPr lang="en-US" sz="2800" b="1" i="1" dirty="0"/>
              <a:t>K</a:t>
            </a:r>
            <a:r>
              <a:rPr lang="en-US" sz="2800" b="1" dirty="0"/>
              <a:t>)</a:t>
            </a:r>
            <a:r>
              <a:rPr lang="en-US" sz="2800" dirty="0"/>
              <a:t>: the maximum population size of a certain species that a given habitat can support</a:t>
            </a:r>
          </a:p>
          <a:p>
            <a:pPr marL="0" indent="0">
              <a:buNone/>
            </a:pPr>
            <a:endParaRPr lang="en-US" sz="1600" dirty="0"/>
          </a:p>
          <a:p>
            <a:pPr marL="0" indent="0">
              <a:buNone/>
            </a:pPr>
            <a:endParaRPr lang="en-US" sz="1600" dirty="0"/>
          </a:p>
          <a:p>
            <a:pPr marL="0" indent="0">
              <a:buNone/>
            </a:pPr>
            <a:r>
              <a:rPr lang="en-US" sz="2800" b="1" dirty="0"/>
              <a:t>Environmental resistance</a:t>
            </a:r>
            <a:r>
              <a:rPr lang="en-US" sz="2800" dirty="0"/>
              <a:t>: forces of the environment that act to </a:t>
            </a:r>
            <a:r>
              <a:rPr lang="en-US" sz="2800" b="1" dirty="0"/>
              <a:t>______________________</a:t>
            </a:r>
          </a:p>
          <a:p>
            <a:pPr lvl="1"/>
            <a:r>
              <a:rPr lang="en-US" sz="2400" dirty="0"/>
              <a:t>Competition for resources, predation, disease </a:t>
            </a:r>
          </a:p>
          <a:p>
            <a:pPr lvl="1"/>
            <a:endParaRPr lang="en-US" sz="2400" dirty="0"/>
          </a:p>
        </p:txBody>
      </p:sp>
      <p:pic>
        <p:nvPicPr>
          <p:cNvPr id="3" name="Picture 2"/>
          <p:cNvPicPr>
            <a:picLocks noChangeAspect="1"/>
          </p:cNvPicPr>
          <p:nvPr/>
        </p:nvPicPr>
        <p:blipFill>
          <a:blip r:embed="rId3"/>
          <a:stretch>
            <a:fillRect/>
          </a:stretch>
        </p:blipFill>
        <p:spPr>
          <a:xfrm>
            <a:off x="6300142" y="1508672"/>
            <a:ext cx="5652647" cy="4405991"/>
          </a:xfrm>
          <a:prstGeom prst="rect">
            <a:avLst/>
          </a:prstGeom>
        </p:spPr>
      </p:pic>
    </p:spTree>
    <p:extLst>
      <p:ext uri="{BB962C8B-B14F-4D97-AF65-F5344CB8AC3E}">
        <p14:creationId xmlns:p14="http://schemas.microsoft.com/office/powerpoint/2010/main" val="2866912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Human Population Growth</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20479" y="2503233"/>
            <a:ext cx="11351042" cy="3481418"/>
          </a:xfrm>
        </p:spPr>
      </p:pic>
    </p:spTree>
    <p:extLst>
      <p:ext uri="{BB962C8B-B14F-4D97-AF65-F5344CB8AC3E}">
        <p14:creationId xmlns:p14="http://schemas.microsoft.com/office/powerpoint/2010/main" val="3988543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9AC8-FABA-4285-AA23-15F65704D7B1}"/>
              </a:ext>
            </a:extLst>
          </p:cNvPr>
          <p:cNvSpPr>
            <a:spLocks noGrp="1"/>
          </p:cNvSpPr>
          <p:nvPr>
            <p:ph type="title"/>
          </p:nvPr>
        </p:nvSpPr>
        <p:spPr/>
        <p:txBody>
          <a:bodyPr>
            <a:normAutofit/>
          </a:bodyPr>
          <a:lstStyle/>
          <a:p>
            <a:pPr algn="ctr"/>
            <a:r>
              <a:rPr lang="en-US" sz="4400" dirty="0"/>
              <a:t>Types of Disease</a:t>
            </a:r>
          </a:p>
        </p:txBody>
      </p:sp>
      <p:sp>
        <p:nvSpPr>
          <p:cNvPr id="3" name="Content Placeholder 2">
            <a:extLst>
              <a:ext uri="{FF2B5EF4-FFF2-40B4-BE49-F238E27FC236}">
                <a16:creationId xmlns:a16="http://schemas.microsoft.com/office/drawing/2014/main" id="{42214370-D573-4EDE-9EFB-EB3F949C5543}"/>
              </a:ext>
            </a:extLst>
          </p:cNvPr>
          <p:cNvSpPr>
            <a:spLocks noGrp="1"/>
          </p:cNvSpPr>
          <p:nvPr>
            <p:ph sz="quarter" idx="1"/>
          </p:nvPr>
        </p:nvSpPr>
        <p:spPr>
          <a:xfrm>
            <a:off x="609599" y="1219199"/>
            <a:ext cx="11246069" cy="5008179"/>
          </a:xfrm>
        </p:spPr>
        <p:txBody>
          <a:bodyPr>
            <a:normAutofit/>
          </a:bodyPr>
          <a:lstStyle/>
          <a:p>
            <a:pPr marL="0" indent="0">
              <a:buNone/>
            </a:pPr>
            <a:r>
              <a:rPr lang="en-US" sz="2800" b="1" dirty="0"/>
              <a:t>Genetic</a:t>
            </a:r>
            <a:r>
              <a:rPr lang="en-US" sz="2800" dirty="0"/>
              <a:t> = caused by a defective gene or abnormal chromosome number. </a:t>
            </a:r>
          </a:p>
          <a:p>
            <a:pPr lvl="1"/>
            <a:r>
              <a:rPr lang="en-US" sz="2400" dirty="0"/>
              <a:t>Non-contagious, but few if any treatments. Down-syndrome, cystic fibrosis</a:t>
            </a:r>
          </a:p>
          <a:p>
            <a:pPr marL="0" indent="0">
              <a:buNone/>
            </a:pPr>
            <a:endParaRPr lang="en-US" sz="1600" b="1" dirty="0"/>
          </a:p>
          <a:p>
            <a:pPr marL="0" indent="0">
              <a:buNone/>
            </a:pPr>
            <a:r>
              <a:rPr lang="en-US" sz="2800" b="1" dirty="0"/>
              <a:t>Deficiency</a:t>
            </a:r>
            <a:r>
              <a:rPr lang="en-US" sz="2800" dirty="0"/>
              <a:t> = individuals are lacking certain necessary vitamins or minerals.</a:t>
            </a:r>
          </a:p>
          <a:p>
            <a:pPr lvl="1"/>
            <a:r>
              <a:rPr lang="en-US" sz="2400" dirty="0"/>
              <a:t>Non contagious but usually treatable. Scurvy, rickets</a:t>
            </a:r>
          </a:p>
          <a:p>
            <a:pPr marL="0" indent="0">
              <a:buNone/>
            </a:pPr>
            <a:endParaRPr lang="en-US" sz="1600" b="1" dirty="0"/>
          </a:p>
          <a:p>
            <a:pPr marL="0" indent="0">
              <a:buNone/>
            </a:pPr>
            <a:r>
              <a:rPr lang="en-US" sz="2800" b="1" dirty="0"/>
              <a:t>Degenerative</a:t>
            </a:r>
            <a:r>
              <a:rPr lang="en-US" sz="2800" dirty="0"/>
              <a:t> = manifest with aging process. </a:t>
            </a:r>
          </a:p>
          <a:p>
            <a:pPr lvl="1"/>
            <a:r>
              <a:rPr lang="en-US" sz="2400" dirty="0"/>
              <a:t>Non contagious with minimal treatment. </a:t>
            </a:r>
            <a:r>
              <a:rPr lang="en-US" sz="2400" dirty="0" err="1"/>
              <a:t>Alzheimers</a:t>
            </a:r>
            <a:r>
              <a:rPr lang="en-US" sz="2400" dirty="0"/>
              <a:t>, osteoarthritis</a:t>
            </a:r>
          </a:p>
          <a:p>
            <a:pPr marL="0" indent="0">
              <a:buNone/>
            </a:pPr>
            <a:endParaRPr lang="en-US" sz="1600" b="1" dirty="0"/>
          </a:p>
          <a:p>
            <a:pPr marL="0" indent="0">
              <a:buNone/>
            </a:pPr>
            <a:r>
              <a:rPr lang="en-US" sz="2800" b="1" dirty="0"/>
              <a:t>Communicable</a:t>
            </a:r>
            <a:r>
              <a:rPr lang="en-US" sz="2800" dirty="0"/>
              <a:t> = caused by the transfer of a pathogen. </a:t>
            </a:r>
          </a:p>
          <a:p>
            <a:pPr lvl="1"/>
            <a:r>
              <a:rPr lang="en-US" sz="2400" dirty="0"/>
              <a:t>Contagious, treatment varies. Influenza, chicken pox, STD’s</a:t>
            </a:r>
          </a:p>
          <a:p>
            <a:endParaRPr lang="en-US" sz="2800" dirty="0"/>
          </a:p>
        </p:txBody>
      </p:sp>
    </p:spTree>
    <p:extLst>
      <p:ext uri="{BB962C8B-B14F-4D97-AF65-F5344CB8AC3E}">
        <p14:creationId xmlns:p14="http://schemas.microsoft.com/office/powerpoint/2010/main" val="14462268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2513</TotalTime>
  <Words>1889</Words>
  <Application>Microsoft Office PowerPoint</Application>
  <PresentationFormat>Widescreen</PresentationFormat>
  <Paragraphs>317</Paragraphs>
  <Slides>45</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Bookman Old Style</vt:lpstr>
      <vt:lpstr>Calibri</vt:lpstr>
      <vt:lpstr>Gill Sans MT</vt:lpstr>
      <vt:lpstr>Verdana</vt:lpstr>
      <vt:lpstr>Wingdings</vt:lpstr>
      <vt:lpstr>Wingdings 3</vt:lpstr>
      <vt:lpstr>Origin</vt:lpstr>
      <vt:lpstr>Population and Community Ecology</vt:lpstr>
      <vt:lpstr>Studying Ecosystems</vt:lpstr>
      <vt:lpstr>Different Levels of Study</vt:lpstr>
      <vt:lpstr>Factors that Influence Population Growth</vt:lpstr>
      <vt:lpstr>Population Growth</vt:lpstr>
      <vt:lpstr>Types of Population Growth</vt:lpstr>
      <vt:lpstr>Types of Population Growth</vt:lpstr>
      <vt:lpstr>Human Population Growth</vt:lpstr>
      <vt:lpstr>Types of Disease</vt:lpstr>
      <vt:lpstr>Communicable Diseases</vt:lpstr>
      <vt:lpstr>Different Life History Strategies</vt:lpstr>
      <vt:lpstr>r-Selected and K-selected Species</vt:lpstr>
      <vt:lpstr>Population Dynamics</vt:lpstr>
      <vt:lpstr>Survivorship Curves</vt:lpstr>
      <vt:lpstr>Community Ecology</vt:lpstr>
      <vt:lpstr>Community Ecology</vt:lpstr>
      <vt:lpstr>Interaction Through Competition</vt:lpstr>
      <vt:lpstr>Resource Partitioning</vt:lpstr>
      <vt:lpstr>Fundamental vs. Realized Niche</vt:lpstr>
      <vt:lpstr>Parasitism</vt:lpstr>
      <vt:lpstr>Predator and Prey Relationships</vt:lpstr>
      <vt:lpstr>PowerPoint Presentation</vt:lpstr>
      <vt:lpstr>Predatory Defenses</vt:lpstr>
      <vt:lpstr>Evolutionary Arms Race</vt:lpstr>
      <vt:lpstr>Mutualism</vt:lpstr>
      <vt:lpstr>Coevolution</vt:lpstr>
      <vt:lpstr>Commensalism</vt:lpstr>
      <vt:lpstr>Biodiversity</vt:lpstr>
      <vt:lpstr>Genetic Diversity</vt:lpstr>
      <vt:lpstr>Species Diversity</vt:lpstr>
      <vt:lpstr>Food Webs</vt:lpstr>
      <vt:lpstr>Species Diversity</vt:lpstr>
      <vt:lpstr>Species Diversity</vt:lpstr>
      <vt:lpstr>Trophic Levels</vt:lpstr>
      <vt:lpstr>Energy Transfer Between Trophic Levels</vt:lpstr>
      <vt:lpstr>Trophic Levels</vt:lpstr>
      <vt:lpstr>Trophic Levels</vt:lpstr>
      <vt:lpstr>Trophic Levels</vt:lpstr>
      <vt:lpstr>Biomagnification</vt:lpstr>
      <vt:lpstr>Ecosystem Diversity</vt:lpstr>
      <vt:lpstr>Ecosystem Diversity</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Ecology</dc:title>
  <dc:creator>Tyler Flisik</dc:creator>
  <cp:lastModifiedBy>Tyler Flisik</cp:lastModifiedBy>
  <cp:revision>82</cp:revision>
  <dcterms:created xsi:type="dcterms:W3CDTF">2014-05-18T00:56:43Z</dcterms:created>
  <dcterms:modified xsi:type="dcterms:W3CDTF">2018-11-12T02:52:53Z</dcterms:modified>
</cp:coreProperties>
</file>