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99" r:id="rId2"/>
    <p:sldId id="310" r:id="rId3"/>
    <p:sldId id="258" r:id="rId4"/>
    <p:sldId id="311" r:id="rId5"/>
    <p:sldId id="259" r:id="rId6"/>
    <p:sldId id="260" r:id="rId7"/>
    <p:sldId id="337" r:id="rId8"/>
    <p:sldId id="324" r:id="rId9"/>
    <p:sldId id="277" r:id="rId10"/>
    <p:sldId id="261" r:id="rId11"/>
    <p:sldId id="318" r:id="rId12"/>
    <p:sldId id="263" r:id="rId13"/>
    <p:sldId id="317" r:id="rId14"/>
    <p:sldId id="265" r:id="rId15"/>
    <p:sldId id="331" r:id="rId16"/>
    <p:sldId id="314" r:id="rId17"/>
    <p:sldId id="315" r:id="rId18"/>
    <p:sldId id="306" r:id="rId19"/>
    <p:sldId id="309" r:id="rId20"/>
    <p:sldId id="316" r:id="rId21"/>
    <p:sldId id="313" r:id="rId22"/>
    <p:sldId id="332" r:id="rId23"/>
    <p:sldId id="328" r:id="rId24"/>
    <p:sldId id="302" r:id="rId25"/>
    <p:sldId id="326" r:id="rId26"/>
    <p:sldId id="330" r:id="rId27"/>
    <p:sldId id="325" r:id="rId28"/>
    <p:sldId id="307" r:id="rId29"/>
    <p:sldId id="291" r:id="rId30"/>
    <p:sldId id="329" r:id="rId31"/>
    <p:sldId id="319" r:id="rId32"/>
    <p:sldId id="320" r:id="rId33"/>
    <p:sldId id="321" r:id="rId34"/>
    <p:sldId id="322" r:id="rId35"/>
    <p:sldId id="334" r:id="rId36"/>
    <p:sldId id="336" r:id="rId37"/>
    <p:sldId id="335" r:id="rId38"/>
    <p:sldId id="333" r:id="rId39"/>
  </p:sldIdLst>
  <p:sldSz cx="12192000" cy="6858000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00" autoAdjust="0"/>
    <p:restoredTop sz="90123" autoAdjust="0"/>
  </p:normalViewPr>
  <p:slideViewPr>
    <p:cSldViewPr>
      <p:cViewPr varScale="1">
        <p:scale>
          <a:sx n="60" d="100"/>
          <a:sy n="60" d="100"/>
        </p:scale>
        <p:origin x="102" y="12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2E382B7A-6EAF-4087-AA21-8D7C324A8DA6}" type="datetimeFigureOut">
              <a:rPr lang="en-US" smtClean="0"/>
              <a:pPr/>
              <a:t>9/28/2017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87AE4218-9F2A-4E4D-B62B-E32912868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6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seeds over 2000 years old have been successfully</a:t>
            </a:r>
            <a:r>
              <a:rPr lang="en-US" baseline="0" dirty="0"/>
              <a:t> germinated.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DD19-8F22-4060-A5BE-4487515C7E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Conifers = pines, fir, spruce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Bristlecone pine</a:t>
            </a:r>
            <a:r>
              <a:rPr lang="en-US" baseline="0" dirty="0"/>
              <a:t> (4,900 </a:t>
            </a:r>
            <a:r>
              <a:rPr lang="en-US" baseline="0" dirty="0" err="1"/>
              <a:t>yo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Ginkgo = one species </a:t>
            </a:r>
            <a:r>
              <a:rPr lang="en-US" i="1" dirty="0"/>
              <a:t>Ginkgo </a:t>
            </a:r>
            <a:r>
              <a:rPr lang="en-US" i="1" dirty="0" err="1"/>
              <a:t>biloba</a:t>
            </a:r>
            <a:r>
              <a:rPr lang="en-US" i="1" dirty="0"/>
              <a:t>. </a:t>
            </a:r>
            <a:r>
              <a:rPr lang="en-US" i="0" dirty="0"/>
              <a:t>Deciduous</a:t>
            </a:r>
            <a:r>
              <a:rPr lang="en-US" i="0" baseline="0" dirty="0"/>
              <a:t> = loses leaves during dormant months</a:t>
            </a:r>
          </a:p>
          <a:p>
            <a:pPr lvl="1">
              <a:buFont typeface="Arial" pitchFamily="34" charset="0"/>
              <a:buChar char="•"/>
            </a:pPr>
            <a:r>
              <a:rPr lang="en-US" i="0" baseline="0" dirty="0"/>
              <a:t>male or female trees</a:t>
            </a:r>
            <a:endParaRPr lang="en-US" i="1" dirty="0"/>
          </a:p>
          <a:p>
            <a:endParaRPr lang="en-US" i="1" dirty="0"/>
          </a:p>
          <a:p>
            <a:r>
              <a:rPr lang="en-US" i="0" dirty="0"/>
              <a:t>Cycads</a:t>
            </a:r>
            <a:r>
              <a:rPr lang="en-US" i="0" baseline="0" dirty="0"/>
              <a:t> = sago palms (not real palms)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5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0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98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</a:rPr>
              <a:t>Figure 44-2  </a:t>
            </a:r>
            <a:r>
              <a:rPr lang="en-US" b="1" dirty="0">
                <a:latin typeface="Arial"/>
              </a:rPr>
              <a:t>Characteristics of monocots and dicots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965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Carpel and stamen may develop</a:t>
            </a:r>
            <a:r>
              <a:rPr lang="en-US" baseline="0" dirty="0"/>
              <a:t> at different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Stamen and carpel may be arranged to avoid contact</a:t>
            </a:r>
          </a:p>
          <a:p>
            <a:endParaRPr lang="en-US" dirty="0"/>
          </a:p>
          <a:p>
            <a:r>
              <a:rPr lang="en-US" dirty="0"/>
              <a:t>Flowers are often pollinator specific</a:t>
            </a:r>
          </a:p>
          <a:p>
            <a:endParaRPr lang="en-US" dirty="0"/>
          </a:p>
          <a:p>
            <a:r>
              <a:rPr lang="en-US" dirty="0"/>
              <a:t>Flowers have</a:t>
            </a:r>
            <a:r>
              <a:rPr lang="en-US" baseline="0" dirty="0"/>
              <a:t> nectar and sweet fragrance to attract pollinators</a:t>
            </a:r>
          </a:p>
          <a:p>
            <a:endParaRPr lang="en-US" baseline="0" dirty="0"/>
          </a:p>
          <a:p>
            <a:r>
              <a:rPr lang="en-US" baseline="0" dirty="0"/>
              <a:t>Color of flower of attracts certain kinds of pollinators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Bees – bright white, yellow, blue, shallow flower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Bats – white, green, purple, musty odor, lots of nectar, bowl shaped flower closed during day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Birds – scarlet, orange red, large, funnel shaped flower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Moth – pale red, purple white, lots of nectar, strong scent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Beetle – white, green 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Wind – pale green, brown, no scent or nectar, lots of pollen</a:t>
            </a:r>
          </a:p>
          <a:p>
            <a:pPr lvl="1">
              <a:buFont typeface="Arial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0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fertilization: one sperm fertilizes the egg while the other fertilizes two</a:t>
            </a:r>
            <a:r>
              <a:rPr lang="en-US" baseline="0" dirty="0"/>
              <a:t> nuclei, which go on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18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Transpiration</a:t>
            </a:r>
            <a:r>
              <a:rPr lang="en-US" baseline="0" dirty="0"/>
              <a:t> creates force within leaves to pull xylem sap upward.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Sugars produced through photosynthesis are transported both ways via phloem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75293-FEDE-45C9-8E0F-6EFE833BDC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6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5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Single corn plant transpires 60L of water (170 water bottle) in a single growing season.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75293-FEDE-45C9-8E0F-6EFE833BDC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Vascular tissue</a:t>
            </a:r>
            <a:r>
              <a:rPr lang="en-US" baseline="0" dirty="0"/>
              <a:t> (xylem and phloem) </a:t>
            </a:r>
            <a:r>
              <a:rPr lang="en-US" baseline="0" dirty="0">
                <a:sym typeface="Wingdings" pitchFamily="2" charset="2"/>
              </a:rPr>
              <a:t> seeds  flowers</a:t>
            </a:r>
          </a:p>
          <a:p>
            <a:endParaRPr lang="en-US" baseline="0" dirty="0">
              <a:sym typeface="Wingdings" pitchFamily="2" charset="2"/>
            </a:endParaRPr>
          </a:p>
          <a:p>
            <a:r>
              <a:rPr lang="en-US" baseline="0" dirty="0">
                <a:sym typeface="Wingdings" pitchFamily="2" charset="2"/>
              </a:rPr>
              <a:t>Vascular tissue = specialized groups of cells that transport water and dissolved nutrients throughout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3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leaves</a:t>
            </a:r>
            <a:r>
              <a:rPr lang="en-US" baseline="0" dirty="0"/>
              <a:t> in warm, in warm hot environments with low light conditions.</a:t>
            </a:r>
          </a:p>
          <a:p>
            <a:r>
              <a:rPr lang="en-US" baseline="0" dirty="0"/>
              <a:t>Small leaves in sunny, dry environments and cold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54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Xerophytes:</a:t>
            </a:r>
            <a:r>
              <a:rPr lang="en-US" baseline="0" dirty="0"/>
              <a:t> plants adapted for desert conditions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Plants need free water to open stomata and photosynthesize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Crassulacean</a:t>
            </a:r>
            <a:r>
              <a:rPr lang="en-US" dirty="0"/>
              <a:t> acid metabolism CAM plants open stomata at night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75293-FEDE-45C9-8E0F-6EFE833BDC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01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Sugar rich food is stored in xylem cells of maple trees </a:t>
            </a:r>
            <a:r>
              <a:rPr lang="en-US"/>
              <a:t>not phloem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29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90%</a:t>
            </a:r>
            <a:r>
              <a:rPr lang="en-US" baseline="0" dirty="0"/>
              <a:t> of plants are dead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7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46 million acres of forest lost to bark beetle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5DD19-8F22-4060-A5BE-4487515C7E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7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 of land plants 475 </a:t>
            </a:r>
            <a:r>
              <a:rPr lang="en-US" dirty="0" err="1"/>
              <a:t>mya</a:t>
            </a:r>
            <a:r>
              <a:rPr lang="en-US" dirty="0"/>
              <a:t> was significant because it provided a food source on land and thus paved the way for the evolution and diversification of animals on land.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E4218-9F2A-4E4D-B62B-E329128686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2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25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Presence of vascular tissue allows</a:t>
            </a:r>
            <a:r>
              <a:rPr lang="en-US" baseline="0" dirty="0"/>
              <a:t> for vertical growth</a:t>
            </a:r>
          </a:p>
          <a:p>
            <a:endParaRPr lang="en-US" baseline="0" dirty="0"/>
          </a:p>
          <a:p>
            <a:r>
              <a:rPr lang="en-US" baseline="0" dirty="0"/>
              <a:t>Spores located under fronds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8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Vascular bundles =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95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Three basic organs in plants (roots, stems and leaves)</a:t>
            </a:r>
          </a:p>
          <a:p>
            <a:endParaRPr lang="en-US" sz="1200" dirty="0"/>
          </a:p>
          <a:p>
            <a:r>
              <a:rPr lang="en-US" sz="1200" dirty="0"/>
              <a:t>Nodes: point where leaves attach to stem</a:t>
            </a:r>
          </a:p>
          <a:p>
            <a:r>
              <a:rPr lang="en-US" sz="1200" dirty="0"/>
              <a:t>Internodes: Space between nodes</a:t>
            </a:r>
          </a:p>
          <a:p>
            <a:r>
              <a:rPr lang="en-US" sz="1200" dirty="0"/>
              <a:t>Apical bud: growing shoot tip</a:t>
            </a:r>
          </a:p>
          <a:p>
            <a:r>
              <a:rPr lang="en-US" sz="1200" dirty="0"/>
              <a:t>Axillary bud: embryonic stem at base of petiole that contains meristematic cells, can develop</a:t>
            </a:r>
            <a:r>
              <a:rPr lang="en-US" sz="1200" baseline="0" dirty="0"/>
              <a:t> into branch, thorn or flower. </a:t>
            </a:r>
            <a:endParaRPr lang="en-US" sz="1200" dirty="0"/>
          </a:p>
          <a:p>
            <a:endParaRPr lang="en-US" dirty="0"/>
          </a:p>
          <a:p>
            <a:r>
              <a:rPr lang="en-US" sz="1200" dirty="0"/>
              <a:t>Taproot: main vertical root in eudicots. Allows for plants (trees) to grow</a:t>
            </a:r>
            <a:r>
              <a:rPr lang="en-US" sz="1200" baseline="0" dirty="0"/>
              <a:t> taller</a:t>
            </a:r>
            <a:endParaRPr lang="en-US" sz="1200" dirty="0"/>
          </a:p>
          <a:p>
            <a:r>
              <a:rPr lang="en-US" sz="1200" dirty="0"/>
              <a:t>Lateral roots: roots that branch off of taproot</a:t>
            </a:r>
          </a:p>
          <a:p>
            <a:r>
              <a:rPr lang="en-US" sz="1200" dirty="0"/>
              <a:t>Root hairs: increase surface</a:t>
            </a:r>
            <a:r>
              <a:rPr lang="en-US" sz="1200" baseline="0" dirty="0"/>
              <a:t> area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E102B-ECB8-4F72-AD13-7FCBE3A3738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58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Taproot</a:t>
            </a:r>
            <a:r>
              <a:rPr lang="en-US" baseline="0" dirty="0"/>
              <a:t> = large central root</a:t>
            </a:r>
          </a:p>
          <a:p>
            <a:r>
              <a:rPr lang="en-US" baseline="0" dirty="0"/>
              <a:t>Fibrous root = many smaller roots</a:t>
            </a:r>
            <a:endParaRPr lang="en-US" dirty="0"/>
          </a:p>
          <a:p>
            <a:endParaRPr lang="en-US" dirty="0"/>
          </a:p>
          <a:p>
            <a:r>
              <a:rPr lang="en-US" dirty="0"/>
              <a:t>Surface area!! Roots can have the same coverage as the crown of the tree</a:t>
            </a:r>
          </a:p>
          <a:p>
            <a:endParaRPr lang="en-US" dirty="0"/>
          </a:p>
          <a:p>
            <a:r>
              <a:rPr lang="en-US" dirty="0"/>
              <a:t>Mycorrhizae = fungus with symbiotic relationship with plant roots</a:t>
            </a:r>
          </a:p>
          <a:p>
            <a:r>
              <a:rPr lang="en-US" dirty="0"/>
              <a:t>	Fungus gets carbohydrates,</a:t>
            </a:r>
            <a:r>
              <a:rPr lang="en-US" baseline="0" dirty="0"/>
              <a:t> plant gets more water and minerals from higher absorptive capacity of fungus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8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Seed = baby plant package =</a:t>
            </a:r>
            <a:r>
              <a:rPr lang="en-US" baseline="0" dirty="0"/>
              <a:t> plant embryo and stored carbohydrates (starch) in a tough protective covering</a:t>
            </a:r>
            <a:endParaRPr lang="en-US" dirty="0"/>
          </a:p>
          <a:p>
            <a:r>
              <a:rPr lang="en-US" dirty="0"/>
              <a:t>Pollen = air borne sperm dispersal = 1 pollen grain =</a:t>
            </a:r>
            <a:r>
              <a:rPr lang="en-US" baseline="0" dirty="0"/>
              <a:t> 2 sperm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 Long distance dispersal</a:t>
            </a:r>
          </a:p>
          <a:p>
            <a:endParaRPr lang="en-US" baseline="0" dirty="0"/>
          </a:p>
          <a:p>
            <a:r>
              <a:rPr lang="en-US" baseline="0" dirty="0"/>
              <a:t>Gymnosperms = “naked seed” 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 mostly wind pollinated</a:t>
            </a:r>
          </a:p>
          <a:p>
            <a:r>
              <a:rPr lang="en-US" baseline="0" dirty="0"/>
              <a:t>Angiosperms = “enclosed seeds” in fruit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/>
              <a:t>wind and animal pollinated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4BBC1E-7E74-46EA-801D-0AEABBBDCCC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1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19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2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3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16052" y="1766888"/>
            <a:ext cx="10358967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F6470-8C80-4580-B582-3AC23D25B626}" type="slidenum">
              <a:rPr lang="en-US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6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E3DED1"/>
                </a:solidFill>
              </a:rPr>
              <a:pPr/>
              <a:t>9/28/2017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52AB08C6-12CC-417D-A2BB-713CF32B1324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0437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0066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820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131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E7E4E-566B-40F5-9139-39154FDEFA16}" type="datetimeFigureOut">
              <a:rPr lang="en-US" smtClean="0">
                <a:solidFill>
                  <a:srgbClr val="E3DED1"/>
                </a:solidFill>
              </a:rPr>
              <a:pPr/>
              <a:t>9/28/2017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08C6-12CC-417D-A2BB-713CF32B1324}" type="slidenum">
              <a:rPr lang="en-US" smtClean="0">
                <a:solidFill>
                  <a:srgbClr val="E3DED1"/>
                </a:solidFill>
              </a:rPr>
              <a:pPr/>
              <a:t>‹#›</a:t>
            </a:fld>
            <a:endParaRPr lang="en-US">
              <a:solidFill>
                <a:srgbClr val="E3DED1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0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BE7E4E-566B-40F5-9139-39154FDEFA16}" type="datetimeFigureOut">
              <a:rPr lang="en-US" smtClean="0">
                <a:solidFill>
                  <a:srgbClr val="455F51"/>
                </a:solidFill>
              </a:rPr>
              <a:pPr/>
              <a:t>9/28/2017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AB08C6-12CC-417D-A2BB-713CF32B1324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Documents%20and%20Settings\rajesh.ACEPRO\Desktop\02-Feb\Chapter%2044\Unlabeled\44_02Figure-U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43200" y="3810000"/>
            <a:ext cx="8153400" cy="1066800"/>
          </a:xfrm>
        </p:spPr>
        <p:txBody>
          <a:bodyPr/>
          <a:lstStyle/>
          <a:p>
            <a:r>
              <a:rPr lang="en-US" dirty="0"/>
              <a:t>Plant Form and Function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Chapters 24 and 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143000"/>
            <a:ext cx="1082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“Consider the lilies how they grow, they neither toil nor spin, yet I assure you, even Solomon in all his glory was not arrayed like one of these”</a:t>
            </a:r>
          </a:p>
          <a:p>
            <a:pPr algn="ctr"/>
            <a:r>
              <a:rPr lang="en-US" sz="2800" dirty="0"/>
              <a:t>-Luke 12:27</a:t>
            </a:r>
          </a:p>
        </p:txBody>
      </p:sp>
    </p:spTree>
    <p:extLst>
      <p:ext uri="{BB962C8B-B14F-4D97-AF65-F5344CB8AC3E}">
        <p14:creationId xmlns:p14="http://schemas.microsoft.com/office/powerpoint/2010/main" val="1377458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Vascular Seed Plants</a:t>
            </a:r>
          </a:p>
        </p:txBody>
      </p:sp>
      <p:pic>
        <p:nvPicPr>
          <p:cNvPr id="3074" name="Picture 2" descr="Image result for male and female cones of gymnospe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92" y="1288569"/>
            <a:ext cx="2754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340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/>
              <a:t>Gymnosperms:</a:t>
            </a:r>
            <a:r>
              <a:rPr lang="en-US" sz="3000" dirty="0"/>
              <a:t> seed bearing vascular plants in which the seed is </a:t>
            </a:r>
            <a:r>
              <a:rPr lang="en-US" sz="3000" u="sng" dirty="0"/>
              <a:t>not enclosed</a:t>
            </a:r>
            <a:r>
              <a:rPr lang="en-US" sz="3000" dirty="0"/>
              <a:t> in an ovary </a:t>
            </a:r>
          </a:p>
          <a:p>
            <a:r>
              <a:rPr lang="en-US" dirty="0"/>
              <a:t>“naked seed” </a:t>
            </a:r>
          </a:p>
          <a:p>
            <a:r>
              <a:rPr lang="en-US" dirty="0"/>
              <a:t>Cone bearing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000" b="1" dirty="0"/>
              <a:t>Angiosperms</a:t>
            </a:r>
            <a:r>
              <a:rPr lang="en-US" sz="3000" dirty="0"/>
              <a:t>: seed bearing vascular plant in which the seed is enclosed in an ovary</a:t>
            </a:r>
          </a:p>
          <a:p>
            <a:r>
              <a:rPr lang="en-US" dirty="0"/>
              <a:t>“enclosed seed”</a:t>
            </a:r>
          </a:p>
          <a:p>
            <a:r>
              <a:rPr lang="en-US" dirty="0"/>
              <a:t>Flowering plants</a:t>
            </a:r>
          </a:p>
          <a:p>
            <a:pPr lvl="1"/>
            <a:r>
              <a:rPr lang="en-US" sz="2400" dirty="0"/>
              <a:t>Fruits</a:t>
            </a:r>
          </a:p>
        </p:txBody>
      </p:sp>
      <p:pic>
        <p:nvPicPr>
          <p:cNvPr id="1026" name="Picture 2" descr="Image result for angiosperm ovary 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654835"/>
            <a:ext cx="5234961" cy="30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3600" y="1844919"/>
            <a:ext cx="146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 cone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80416" y="208092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cone</a:t>
            </a: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7403742" y="2029585"/>
            <a:ext cx="90205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9757875" y="2298792"/>
            <a:ext cx="722541" cy="21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Seeds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25217"/>
            <a:ext cx="5317435" cy="49692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Seed</a:t>
            </a:r>
            <a:r>
              <a:rPr lang="en-US" sz="2800" dirty="0"/>
              <a:t>: </a:t>
            </a:r>
            <a:r>
              <a:rPr lang="en-US" sz="2800" u="sng" dirty="0"/>
              <a:t>embryonic plant</a:t>
            </a:r>
            <a:r>
              <a:rPr lang="en-US" sz="2800" dirty="0"/>
              <a:t> and food supply</a:t>
            </a:r>
            <a:endParaRPr lang="en-US" sz="1700" dirty="0"/>
          </a:p>
          <a:p>
            <a:r>
              <a:rPr lang="en-US" dirty="0"/>
              <a:t>Protective layer (seed coat)</a:t>
            </a:r>
          </a:p>
          <a:p>
            <a:pPr lvl="1"/>
            <a:r>
              <a:rPr lang="en-US" dirty="0"/>
              <a:t>Longer lifespan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2800" b="1" u="sng" dirty="0"/>
              <a:t>Cotyledons</a:t>
            </a:r>
            <a:r>
              <a:rPr lang="en-US" sz="2800" dirty="0"/>
              <a:t>: seed leaves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Endosperm</a:t>
            </a:r>
            <a:r>
              <a:rPr lang="en-US" sz="2800" dirty="0"/>
              <a:t>: energy rich tissue that nourishes developing embryo</a:t>
            </a:r>
          </a:p>
          <a:p>
            <a:pPr marL="27432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s://classconnection.s3.amazonaws.com/583/flashcards/482583/jpg/picture81317063743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57" y="2133600"/>
            <a:ext cx="5959098" cy="30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Gymnosperms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7620000" cy="4785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Conifers, </a:t>
            </a:r>
            <a:r>
              <a:rPr lang="en-US" sz="2800" dirty="0" err="1"/>
              <a:t>Ginkgos</a:t>
            </a:r>
            <a:r>
              <a:rPr lang="en-US" sz="2800" dirty="0"/>
              <a:t>, and Cycads</a:t>
            </a:r>
          </a:p>
          <a:p>
            <a:r>
              <a:rPr lang="en-US" sz="2400" dirty="0"/>
              <a:t>Approximately 1000 species</a:t>
            </a:r>
          </a:p>
          <a:p>
            <a:pPr lvl="1"/>
            <a:r>
              <a:rPr lang="en-US" sz="2400" dirty="0"/>
              <a:t>680 are conifers</a:t>
            </a:r>
          </a:p>
          <a:p>
            <a:r>
              <a:rPr lang="en-US" sz="2400" dirty="0"/>
              <a:t>Major ___________ importance</a:t>
            </a:r>
          </a:p>
        </p:txBody>
      </p:sp>
      <p:pic>
        <p:nvPicPr>
          <p:cNvPr id="72706" name="Picture 2" descr="http://sharonapbio-taxonomy.wikispaces.com/file/view/gymnosperm.JPG/50773567/gymnospe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721449"/>
            <a:ext cx="2693068" cy="2537470"/>
          </a:xfrm>
          <a:prstGeom prst="rect">
            <a:avLst/>
          </a:prstGeom>
          <a:noFill/>
        </p:spPr>
      </p:pic>
      <p:pic>
        <p:nvPicPr>
          <p:cNvPr id="72708" name="Picture 4" descr="https://encrypted-tbn1.gstatic.com/images?q=tbn:ANd9GcTpoN1oakX0VClY_GyT26MLmnaDdTz3yzjlt_iWMSJa3kZ_ntf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2580" y="1267966"/>
            <a:ext cx="1637949" cy="2324185"/>
          </a:xfrm>
          <a:prstGeom prst="rect">
            <a:avLst/>
          </a:prstGeom>
          <a:noFill/>
        </p:spPr>
      </p:pic>
      <p:pic>
        <p:nvPicPr>
          <p:cNvPr id="72710" name="Picture 6" descr="http://images.travelpod.com/tripwow/photos/ta-00f9-afda-6ae6/state-tree-california-redwood-n5-california-united-states+1152_12989323785-tpfil02aw-25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1228301"/>
            <a:ext cx="2483299" cy="5076967"/>
          </a:xfrm>
          <a:prstGeom prst="rect">
            <a:avLst/>
          </a:prstGeom>
          <a:noFill/>
        </p:spPr>
      </p:pic>
      <p:pic>
        <p:nvPicPr>
          <p:cNvPr id="72712" name="Picture 8" descr="http://us.123rf.com/400wm/400/400/jenniferleig/jenniferleig0511/jenniferleig051100003/273874-bristlecone-p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2805" y="3717118"/>
            <a:ext cx="2857500" cy="2543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58000" y="3247205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Ginkgo biloba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0974" y="5863251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Cycads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82301" y="585216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Conifers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72794" y="5879293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Conifers</a:t>
            </a:r>
          </a:p>
        </p:txBody>
      </p:sp>
      <p:sp>
        <p:nvSpPr>
          <p:cNvPr id="5" name="AutoShape 2" descr="Related image">
            <a:extLst>
              <a:ext uri="{FF2B5EF4-FFF2-40B4-BE49-F238E27FC236}">
                <a16:creationId xmlns:a16="http://schemas.microsoft.com/office/drawing/2014/main" id="{9B4B3156-DFBD-4C54-A157-CE6D22FA6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50949-80FE-4A80-A5DF-A6D2F9E21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20" y="3732358"/>
            <a:ext cx="2869912" cy="25160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8DE67F-F1D4-4807-A29E-2AD8ABEDF23B}"/>
              </a:ext>
            </a:extLst>
          </p:cNvPr>
          <p:cNvSpPr txBox="1"/>
          <p:nvPr/>
        </p:nvSpPr>
        <p:spPr>
          <a:xfrm>
            <a:off x="2133600" y="376428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Gnetophytes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Gymnosperm Dispersal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587057" y="1381196"/>
            <a:ext cx="6326384" cy="1143000"/>
          </a:xfrm>
        </p:spPr>
        <p:txBody>
          <a:bodyPr>
            <a:normAutofit/>
          </a:bodyPr>
          <a:lstStyle/>
          <a:p>
            <a:r>
              <a:rPr lang="en-US" sz="2800" u="sng" dirty="0"/>
              <a:t>Wind dispersal</a:t>
            </a:r>
            <a:r>
              <a:rPr lang="en-US" sz="2800" dirty="0"/>
              <a:t> of pollen and seeds</a:t>
            </a:r>
          </a:p>
        </p:txBody>
      </p:sp>
      <p:pic>
        <p:nvPicPr>
          <p:cNvPr id="74753" name="Picture 1" descr="C:\Users\username\Desktop\Mt SAC Bio 1\Mastering Biology lectures\Chapter art and photos\24_Labeled_Art_and_Photos\24_11Figure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919" y="1215356"/>
            <a:ext cx="4634281" cy="5105496"/>
          </a:xfrm>
          <a:prstGeom prst="rect">
            <a:avLst/>
          </a:prstGeom>
          <a:noFill/>
        </p:spPr>
      </p:pic>
      <p:pic>
        <p:nvPicPr>
          <p:cNvPr id="74757" name="Picture 5" descr="http://online.wsj.com/media/pollen_G_20120309041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7057" y="3478490"/>
            <a:ext cx="3124200" cy="2779578"/>
          </a:xfrm>
          <a:prstGeom prst="rect">
            <a:avLst/>
          </a:prstGeom>
          <a:noFill/>
        </p:spPr>
      </p:pic>
      <p:pic>
        <p:nvPicPr>
          <p:cNvPr id="1026" name="Picture 2" descr="http://imgur.com/ANwL6l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716" y="3905393"/>
            <a:ext cx="3133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75130">
            <a:off x="6261901" y="2313883"/>
            <a:ext cx="1774512" cy="7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Angiosperms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300,000 species of flowering plants</a:t>
            </a:r>
          </a:p>
          <a:p>
            <a:pPr lvl="1"/>
            <a:r>
              <a:rPr lang="en-US" dirty="0"/>
              <a:t>Food crops (fruits, corn, vegetables, wheat)</a:t>
            </a:r>
          </a:p>
          <a:p>
            <a:pPr lvl="1"/>
            <a:r>
              <a:rPr lang="en-US" dirty="0"/>
              <a:t>Most all trees other than conifers</a:t>
            </a:r>
          </a:p>
          <a:p>
            <a:pPr lvl="1"/>
            <a:r>
              <a:rPr lang="en-US" dirty="0"/>
              <a:t>Grasses</a:t>
            </a:r>
          </a:p>
        </p:txBody>
      </p:sp>
      <p:pic>
        <p:nvPicPr>
          <p:cNvPr id="76804" name="Picture 4" descr="http://thebellhouse.weebly.com/uploads/4/0/5/0/4050611/7657965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206" y="2692787"/>
            <a:ext cx="1932536" cy="3452884"/>
          </a:xfrm>
          <a:prstGeom prst="rect">
            <a:avLst/>
          </a:prstGeom>
          <a:noFill/>
        </p:spPr>
      </p:pic>
      <p:pic>
        <p:nvPicPr>
          <p:cNvPr id="76806" name="Picture 6" descr="http://2.bp.blogspot.com/-0gs7nQrdxEE/TZko79CWJ3I/AAAAAAAAAf4/ZOh0U8MjQIA/s1600/Wheat+Fie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3532" y="3459620"/>
            <a:ext cx="3036094" cy="2686051"/>
          </a:xfrm>
          <a:prstGeom prst="rect">
            <a:avLst/>
          </a:prstGeom>
          <a:noFill/>
        </p:spPr>
      </p:pic>
      <p:pic>
        <p:nvPicPr>
          <p:cNvPr id="76808" name="Picture 8" descr="http://31.media.tumblr.com/tumblr_mboypjF1581qc93qfo1_r1_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240" y="3037637"/>
            <a:ext cx="1664352" cy="3108034"/>
          </a:xfrm>
          <a:prstGeom prst="rect">
            <a:avLst/>
          </a:prstGeom>
          <a:noFill/>
        </p:spPr>
      </p:pic>
      <p:pic>
        <p:nvPicPr>
          <p:cNvPr id="76802" name="Picture 2" descr="http://allegancd.org/wp-content/uploads/2014/02/dogwood-tre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1373695"/>
            <a:ext cx="3146658" cy="4771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62" y="429041"/>
            <a:ext cx="10142938" cy="5902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1626" y="503115"/>
            <a:ext cx="872034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Flowers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496361"/>
            <a:ext cx="782265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Leaves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3956" y="504296"/>
            <a:ext cx="692497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Stems</a:t>
            </a:r>
            <a:endParaRPr lang="en-US" sz="14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0289" y="503115"/>
            <a:ext cx="654025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Roots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58759" y="457200"/>
            <a:ext cx="679673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Seeds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650" y="1225541"/>
            <a:ext cx="369332" cy="1452321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Monocots</a:t>
            </a:r>
            <a:endParaRPr lang="en-US" sz="10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650" y="3935943"/>
            <a:ext cx="369332" cy="94096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Dicots</a:t>
            </a:r>
            <a:endParaRPr lang="en-US" sz="105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0328404" y="1304174"/>
            <a:ext cx="222986" cy="106756"/>
          </a:xfrm>
          <a:custGeom>
            <a:avLst/>
            <a:gdLst>
              <a:gd name="connsiteX0" fmla="*/ 216636 w 222986"/>
              <a:gd name="connsiteY0" fmla="*/ 100406 h 106756"/>
              <a:gd name="connsiteX1" fmla="*/ 6350 w 222986"/>
              <a:gd name="connsiteY1" fmla="*/ 6350 h 10675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986" h="106756">
                <a:moveTo>
                  <a:pt x="216636" y="100406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29" name="Freeform 3"/>
          <p:cNvSpPr/>
          <p:nvPr/>
        </p:nvSpPr>
        <p:spPr>
          <a:xfrm>
            <a:off x="10508724" y="1967315"/>
            <a:ext cx="258251" cy="133675"/>
          </a:xfrm>
          <a:custGeom>
            <a:avLst/>
            <a:gdLst>
              <a:gd name="connsiteX0" fmla="*/ 195160 w 201510"/>
              <a:gd name="connsiteY0" fmla="*/ 6350 h 26149"/>
              <a:gd name="connsiteX1" fmla="*/ 6350 w 201510"/>
              <a:gd name="connsiteY1" fmla="*/ 19799 h 261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1510" h="26149">
                <a:moveTo>
                  <a:pt x="195160" y="6350"/>
                </a:moveTo>
                <a:lnTo>
                  <a:pt x="6350" y="19799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30" name="Freeform 3"/>
          <p:cNvSpPr/>
          <p:nvPr/>
        </p:nvSpPr>
        <p:spPr>
          <a:xfrm>
            <a:off x="10360857" y="4209794"/>
            <a:ext cx="158076" cy="38023"/>
          </a:xfrm>
          <a:custGeom>
            <a:avLst/>
            <a:gdLst>
              <a:gd name="connsiteX0" fmla="*/ 151727 w 158076"/>
              <a:gd name="connsiteY0" fmla="*/ 31673 h 38023"/>
              <a:gd name="connsiteX1" fmla="*/ 6350 w 158076"/>
              <a:gd name="connsiteY1" fmla="*/ 6350 h 3802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076" h="38023">
                <a:moveTo>
                  <a:pt x="151727" y="31673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1" name="Freeform 3"/>
          <p:cNvSpPr/>
          <p:nvPr/>
        </p:nvSpPr>
        <p:spPr>
          <a:xfrm>
            <a:off x="9990952" y="4769734"/>
            <a:ext cx="158699" cy="165315"/>
          </a:xfrm>
          <a:custGeom>
            <a:avLst/>
            <a:gdLst>
              <a:gd name="connsiteX0" fmla="*/ 152348 w 158699"/>
              <a:gd name="connsiteY0" fmla="*/ 6350 h 165315"/>
              <a:gd name="connsiteX1" fmla="*/ 6350 w 158699"/>
              <a:gd name="connsiteY1" fmla="*/ 158965 h 1653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699" h="165315">
                <a:moveTo>
                  <a:pt x="152348" y="6350"/>
                </a:moveTo>
                <a:lnTo>
                  <a:pt x="6350" y="158965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32" name="Freeform 3"/>
          <p:cNvSpPr/>
          <p:nvPr/>
        </p:nvSpPr>
        <p:spPr>
          <a:xfrm>
            <a:off x="10770940" y="4769233"/>
            <a:ext cx="158673" cy="165315"/>
          </a:xfrm>
          <a:custGeom>
            <a:avLst/>
            <a:gdLst>
              <a:gd name="connsiteX0" fmla="*/ 6350 w 158673"/>
              <a:gd name="connsiteY0" fmla="*/ 6350 h 165315"/>
              <a:gd name="connsiteX1" fmla="*/ 152324 w 158673"/>
              <a:gd name="connsiteY1" fmla="*/ 158965 h 1653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58673" h="165315">
                <a:moveTo>
                  <a:pt x="6350" y="6350"/>
                </a:moveTo>
                <a:lnTo>
                  <a:pt x="152324" y="158965"/>
                </a:lnTo>
              </a:path>
            </a:pathLst>
          </a:custGeom>
          <a:ln w="12700">
            <a:solidFill>
              <a:srgbClr val="231F2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sp>
        <p:nvSpPr>
          <p:cNvPr id="53" name="TextBox 52"/>
          <p:cNvSpPr txBox="1"/>
          <p:nvPr/>
        </p:nvSpPr>
        <p:spPr>
          <a:xfrm>
            <a:off x="1727899" y="2654018"/>
            <a:ext cx="176520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Flower parts usually in multiples of three.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639297" y="2637085"/>
            <a:ext cx="2044181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Leaves have smooth edges, often narrow, with parallel veins.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934211" y="2637085"/>
            <a:ext cx="1787349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Vascular tissue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are scattered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throughout the stem.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789807" y="2637271"/>
            <a:ext cx="1585127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Monocots have        a fibrous root system.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595199" y="2657375"/>
            <a:ext cx="1825821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The seed has one</a:t>
            </a:r>
          </a:p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cotyledon (seed leaf).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666331" y="5542910"/>
            <a:ext cx="2037417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Flower parts usually in </a:t>
            </a:r>
          </a:p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multiples of four or five.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84419" y="5542910"/>
            <a:ext cx="1693501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Leaves are palmate or oval with netlike veins.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934211" y="5542909"/>
            <a:ext cx="1829027" cy="64633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Vascular bundles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are arranged in 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ring around the stem.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77518" y="5542909"/>
            <a:ext cx="1332096" cy="43088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Dicots have 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taproot system.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868915" y="5542909"/>
            <a:ext cx="1300036" cy="64633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The seed has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two cotyledons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Arial"/>
              </a:rPr>
              <a:t>(seed leaves).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9631881" y="1151788"/>
            <a:ext cx="684483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embryo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631881" y="1967315"/>
            <a:ext cx="876843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cotyledon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551390" y="4159107"/>
            <a:ext cx="684483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embryo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950178" y="4525581"/>
            <a:ext cx="979435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cotyledons</a:t>
            </a:r>
          </a:p>
        </p:txBody>
      </p:sp>
    </p:spTree>
    <p:extLst>
      <p:ext uri="{BB962C8B-B14F-4D97-AF65-F5344CB8AC3E}">
        <p14:creationId xmlns:p14="http://schemas.microsoft.com/office/powerpoint/2010/main" val="181733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Flower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738191" cy="4999382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800" b="1" dirty="0"/>
              <a:t>Sepal: </a:t>
            </a:r>
            <a:r>
              <a:rPr lang="en-US" sz="2800" dirty="0"/>
              <a:t>protects developing flower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2800" b="1" dirty="0"/>
              <a:t>Petals: </a:t>
            </a:r>
            <a:r>
              <a:rPr lang="en-US" sz="2800" dirty="0"/>
              <a:t>attract pollinators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u="sng" dirty="0"/>
              <a:t>Carpel</a:t>
            </a:r>
            <a:r>
              <a:rPr lang="en-US" sz="2800" dirty="0"/>
              <a:t>: Female reproductive parts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Stigma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Style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Ovary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800" b="1" u="sng" dirty="0"/>
              <a:t>Stamen</a:t>
            </a:r>
            <a:r>
              <a:rPr lang="en-US" sz="2800" dirty="0"/>
              <a:t>: Male reproductive parts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Filament: stalk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Anther: pollen production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721" y="1426927"/>
            <a:ext cx="6029739" cy="452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5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Variation</a:t>
            </a:r>
            <a:r>
              <a:rPr lang="en-US" sz="4800" dirty="0"/>
              <a:t> in Flowers</a:t>
            </a:r>
          </a:p>
        </p:txBody>
      </p:sp>
      <p:sp>
        <p:nvSpPr>
          <p:cNvPr id="84996" name="AutoShape 4" descr="data:image/jpeg;base64,/9j/4AAQSkZJRgABAQAAAQABAAD/2wCEAAkGBxQTEhUUExQWFhUXFxkYGBcUGBcZGhgZFxYYGhUYFRgYHSggGholGxcUIjEhJikrLi4uFx8zODMsNygtLisBCgoKDg0OGhAQGywkICQsLCwsLCwsLCwsLCwsLCwsLCwsLCwsLCwsLCwsLCwsLCwsLCwsLCwsLCwsLCwsLCwsLP/AABEIAL4BCgMBIgACEQEDEQH/xAAcAAEAAgMBAQEAAAAAAAAAAAAABQYDBAcBAgj/xAA+EAABAwEGAwUGBAUDBQEAAAABAAIRAwQFEiExQQZRYRMicYGRBzKhscHRQlLh8BQjcoLxFWKSQ1RzstIW/8QAGAEBAAMBAAAAAAAAAAAAAAAAAAECAwT/xAAjEQEBAAIDAQACAQUAAAAAAAAAAQIRAxIhMUFRIhNCYYGR/9oADAMBAAIRAxEAPwDiCIihAiIgIty7rCahgAnwW/aLpLci0g9Qq3LQhEW7UsSwPoEKe0GFF6QvFIIiICIiAiIgIiICIiAiIgIiICIiAiIgIiICIiAiIgIiICIiDq3sLt9CnWqdphDy0YC7xOIDrou03zw5Zbcz+YwF0ZPbAcPMa+BX5HsloLDKvPC3G9oszgWVHFu7SZBHmp7STVRVxv8A9kdZkuoObVby913ocj6rnt5XDVpEh7HNjmF+iuFeMqNsY2Dhfu37KZvC7aNdpbUY1wPMZ+RVbxw8fkG02NaD6BC/QvEnsvouk0XYDsHZj4Lm9+8DWmhJdTLmj8TO8Phoo65Ypc+IXima9g6LQrWUhJkNVF6RC8VgREQEREBERAREQEREBERAREQEREBERAREQEREBERAWSjWLVjRBa+HL8dSeC1xGe23Vd+4R4kFanDjDxr4/ZfluhVgrofCN9mmGvnQhjvD8J+itx3V61XLx3+11cTc+UhaFgtILsJPjKrFsv0mkXDMgSFFXDxCKocZlw25wei6esnivZb764NsdpBJYGu/NTyPmNCubcRey2tTDn0SKrBnl3XAdQV0ujeIMFoidnGFuvrOcMMsh2sgunxzCyy4pV4/MVuul7ZxMI8vqoatSwlfp+3cGUrQHYsJOGBgbg00mCfkuUcScC4XGm2o0VB+F2RdOmF2hWPW41fX6czRbt53XVoOLarC09QtJFRERAREQEREBERAREQEREBERARFJXRSh+bZMZDUjMSTsMp1Qa9ju6pVBLGkganb1WqrtWrEAgENyzaBl5zqqSESIiIgREQEREBTnDlfN1M/jaY8Rm1Qa37nqYKrHHQOBPhOaF+OhXJfLeziq4gQWuIzjLkqnTtvZvljjE5HQnlK2L2oltSoG5NcZ8tVDVWkK2WVup+mcjoFg4sL4k94ZeKvXDd84yGuOuX2hcDs1owOBK6HwnfzGva+HEt2yW3Hnvyos1XaS8UyYO0hc89sFjBp067d8j8wpGy8R9o4uOQ5LLxTRFe76zdS1uNv9vJRy4bx20wv2OT3PxBP8i1jtaJyGPN1PkWu1hfV9cCgDtKD+6dJ0z0Adt5qsVNVd+B+IcANN8OacodmI5QdlljN+G9Oe26wVKTsNRpaeoWsu4XjcNOs3FRAezei8zh603agdFQL24QknsSWuGtKpkf7XbqLLPq2vypyLJXoOY4te0tcNQcisahAiIgIiICIiAi9aJ0z8FkbR568hmfPYIMS+iyNfTf9Ft0bI86COo19VJWS5sxOZPx5z0U/DaMsVldVdhYIG5Ow6n6KfoUmUhhZ/c7cn7LaqhrBgb5nmtSOSr9Mrrwc6QfNVUK0Ycjnt9FVwrK4iIihYREQEREGWz0sRUkLNCleB7gdaa7Kbcie8TEwBqYOuwjqu4XxwLZqwGNgD4AL6cMJgakCWnzCpq5IcV/1hhjGwjIAkQdN4XlWysqiaTmu6DUeIKneKuAKtnDnsPa0xmYEPaObm6EdQfILn7w5jsTSQRuNVMy/FRps2yxkbLy7ba6m7WFJWC8m1u5VgVPwu2d0PIrSvGxFpOSuf4qzWG9shBXQeD71bWa6i/VzXNBPUFcOstoLTEqz3BffZvDpjNa45/iq663au3mzBUc3k4j0MLJYKkHInyXvFTotVXkXYhH+7P6rBYNtM9Oqz/C1dMue31KYYARhESefRWC9rLTqs7QRkYJBGWneBnbcclUuDbWXtcwjFgGUaxtrutK/LaXucAHNAgESYMbxMKLyXWq0wvWbn/C/bLZKndqVcRGj6YJc3z0LehVO/wBG70Co3D+Ygg/8f1U5QpAqUu+6WPOZGWsfvVZ3NGrVfsfDtNwOKo6ekD4FalsuEgnA4ED833CvVa5mt7w8CtepZ2taZ8SVS8ululUyjczfxOJ/pgD1IWevw+0+49w/8gGfgRCnrFZw98xLQPjOyka9AGOXT95K+OVqunPH3XUBiB4zl91mp3XzJ8Bl8V0WhZ2HWeun2X0+x0HaiD0jNX2TG3456bGYgZDpl6nUrasF2Qry/hbEJYQ4ctx5LE+6DTkuBHQjUrTqpZlPKg7PYwMyPCN1kccJOeZy8PDoB+81sW2oGgkHP96dFGCp3S475Dw3Kwyu7qOnDGYY9r9Yqhk/JfLmr7OWxRhPh6fqtHJa8OhzGQOhPJVIK5kmD4a/4AVMCVbERbV5NAeY3z891qqJdrQREQFkswGNuKcOITGsTnE7wsayUB3glH6J9mtns/Y9rRp4BLmAuAxvDYlzjrmdp2V2NGdDCrvs9FMWWkabC2mWy1riC6Du6Nzr5q0VKY2y8FbH4qh7fQdBP0055clwjjG5hTtlRlMSHEOa1on388IA6kgDwXfbe57eo3UVdVmpCsXhg7V4jHvGXdk6CQDA5LLkaSbfm612UtOhBHkVL3XaRXYabz/NaMifxD7hdJ9o/CRqTUo02h4Bc4NBxVcRGee4AceZ0XHXF1N4c0wQZBUYZfhXLH8M9vspBXtmYSMtlO1WCvSFZo1ycOThqFoXdSh8HdaqbaPENN2Jjjq5jfgIWpZGHeY5/vZTl60cdQDZrWjz1W5dljDWueGtcWObAdpmHTPTIJvxb742OGrM6kTWdILTDGmRidoSf9oz8SvKr5JlwzOZ08fmtqtbHVBLnZxqdugjZQVtsDyZa4E5jfKdCIIMrK3daXHUSFanmA3IEbfLooy7LW+nXdibhzjDBGRPLfxU6+h3B+aB8Fp2izAmT70a/bp0Vdws0kql+BzMAJyOvnkoi+r1OENBzOqxilhGS0H05eDyUTH3aLnVqu9kU2jeNllqO0G607PaO4NkYZdrt6q29I23GHOJ15qRtdzYGtcHYpzkZeihRVg81ONvXJrSMoEqdrzWmkLyDO65k+DnN+IKzi86JHebWHhVcfgStC+rGB32+6fuFFMqc1qp/UylSF59nUdk84eo73+Uo2Vjtj8VFuqr6bby1VmOrsy5bl9SThTb/wBNp6lzviBCdo06YB0Af85UcbwDtdfn4rPTqzrhI2kA/Jaysm26mC0nLxzG3iubhX9z8iIjI6EjbkqCFXJbFt2hzXPOIkDYj6ry02B7G4tWH8Q+vJa5aSY3P1V4uSgC0sdnIzB0iM1lb1Rb1UVFs3nZeyqvp/lOXhqPgQtZXXF9UnQQvlZbNSLnAASSYA67KL8HY/Z1f76rRRfj7kYajQIDQ0AMI55T1z8+t3bSgZOLgdyuS8O2T+HpNb+XvOI3dqT8h4ALoXDt64mgkDMSQNjvHTfwKz4uSW6ZTLaftVnkKBfRwOjeRCslOuCNVp22zhy2s21wy00bdZi5oPw8fBfn7ji6TStFTuYWOJLOUbxyzlfoSlUPunfIH97qs8ccOtrUnANBdBLZnumABBJ30zXPZ1rWztHD+GbX2dTs3+5UyPQ/hKlLfYsD55H/ACoq8rtdSe5jxDmmD+nRWK7qvbWfm+nAd1H4T9Fthd+MMo0RSxPe7bFl5Bb9gY33HuLWuIkgYtiM2yJEE7r2y2fI5ak/NZOwV9IZGXZZmGXVHVWie6xppjugEzicTudOSWO97JOGpQLGiTia44jlkIOXP1CwGkRp4rSqWLoq3GfpParVRfYqtMua/AWGCXZzlMidtfRad4MsdJ5L3moA4CGx7rs5B8j6dVU6tjIWjVokKOs/Se9rpl63NZOymkMMtDg9xJBBzE+IlUC2UcDyDtp4bQp3g7iAUpo1zNJ2k54D/wDJUnxNw3jZ2lGDhgQN2RkcvmpuMs3C+qdQrE5en0Un2oDct/nP79VEYC0wRBCz9rlE5arJErbbUzW9SlR1lbJUhVrgCFC8bwGJjm65SFWq1QtJCl7Lad18XjZ2PzaYdyV8cvDLHfxCPdKxkTut3+Afyn0Xz2I5EfFW2z1Wg2yystOyOGbXOHgfupAUVu2OzHTZTPT1oUxVgzDhB6HTmFTQrhefFDacss4a46Go7MdcA38SqdClaRtV3FtTFEZ5eSut3mWtj8UGeYhQLLIHvcCBha2PAnPLwWzRt/8AD0u8CTEM+k/NZ/WeXvxEcSOm01YM5j4NAUavXuJJJzJMnxOq8V2smoK7ez65Q89u4aOhg6gSXdYkfFUumwkgDMkwPNdp4asDaNJlLdrecDEc3H1WPNf46jPkvmkjVogw3YZu+y8NUtc0wWgEZwYjf4L6bUy8TP2W9TZjgEyDkuTj3lLYwn1O2a+g1vu5xMzIjmFt3ZeBqieZMeH7lUipScSSB3cwT0Byjms12X8KTwO0aZyLdCI6FdfHzdvrfHKL5WYte0NmQcwYW7Y67ajZC++zyW2WMybY56VW/uFaNoacY2OEjIgkAA9Y6rkVmY6wWs06wGXcqgGRBAMg7wu/GiQcvJUH2v2ej2LSWj+ILhDpGLAAcnCZLOo0I6rHVxu1s5LNqTauIrLTkBznRPutOefVRlbjSl+Gi8/1ED7qq3iyCtNbzO2MtLaeNjtQb5vP2Xx/+0P/AG7P+TlVUTtTUWp/F7TrZx5PP2WnaL/Y6f5Mf3/ooFE2aiYbelPdjvIhWThni8UThNTEw5FlQEZH8rtvDRUNE+GnZLfZKNqGKg9pnMs7sjqAVV7XcdVhMAmOhHPQFUejXcwy1xaehhWS6eN7RSye7G3rmR65FLq/UWMzMbXRBWc2OrUcGsa4gnUggepy0UxT4ldWbLOydnJIaMQ6OBWG2XjVeZc45ACBkNM8h5qlkg2P9HbTAxvzH4W+HMqHt16Uabw19N4afde13rIPJbfalxAJ1EZ7RooriKlNF06tIcP/AFd81XH3xrlOurEpQfkHMJcCJEkEEdEa4OGmfy8VUrkvh1B0EYqZPeb9WnYq5MLKrQ+k4EHQ9fyvGxU2Ul35WCM8znCi7/tjqdLCDnVy/tHvesgKWfRmcocMiFXOMHfzKbPy0xPQuJJ+ijG7qMsLigURFoqubbOGUZcY3J+aq95W41XTo0ZNHIdepV1v6hZXNwutmQ1bSpOdMc3GBCrFd9iZkxleqeb3tYPRoJSY6Z4T81DIs9es0+7TDR4ucfUn6KQ4euKpaqmFgy1c46NHM/QbqMrIvbpI8D3T2lQ1XDu04jq86emvoulU+6MtTl6hYLHd1OzsDaY7o8y525J3XtOoS45fpzlcOeXeuXPLdbI5LYp1XTDPMnQLCC0DMDxP7yWtUt7WktbnEZDqAfqq/P8AaqSNTC0CcgInRU3i6owlpaO9ueamqlZur5cdmgwB4ndQ97tbUEQGjp91tNzyRbC+rz7NOIsdJzXmTTgGd9mmeZE+hVxF4BzgBovzzdFvfZ6ocJLZ7zQYxD7ro1n4toFoLHQ8gkNfrlzwyJ18V0YZSTVdMdMAkgTkVr3tcdK1U8FamHxME5OH9LtQVAXLxAakTHTqrlYa4cBkQeqv5VtvzL7ReGHWKu6kTLYxU3R7zDME9RBB6hUhfoL2/UW9jZ3fjx1AD/twtJH/ACw+q/PpVcfNwERFYEREBERAREQfVKqWmWkg8wYKnbDxM4QKrcY/M3J3pofgoBEF6sFspViMLt82nJw6x9ltcQWI9lUy/CZ8QJB88iueNcQZBgjQjZdSuW9A+zUalQYi9lSk9v5iwFrTOxgtVeurtpj/ACxuLli3LrvJ9B+Jhy3adHDr91qFsZHIjJeKzN0WjfFGpS7Yva2Dm1570/ljU7GQtK/+HzaQLRRwuLhPdcCHQNOjhyVHW/dV6voOEElky5kmD4cj1UaWmXmq1rRZHs99jm+IWFdhstvu80aVStVxdoHx2jRIw93viM26xOeS46RyUosjojqtgtTMDQ+zOEmIL6ZO5c5px6bmYVavS5HB8UmsqM0D6Ty4c+/+XeZCkrHd1Sm51CmzHWOTiATg3jTXy+imbo4TrNf3/wCXTyJfUwtc8jZrTLok8vJLfGe1QuHh99oq4WnujN79mj6nkuqXbYm06Yo0GwMpcd+ZJ3JStRp04azLm1rYaCd84PPZfTrwbTbAzPTquPk5PfWGeVtbNvaKcZyXHCJjzIjZaVstzKYif8r6NAvh9UxHutBgjqVB3jTY55w5AbyTPqVhlNVWesda8y8xMBfZtECGiOp3WjaKzaYkw1vNxj05qDtXELB7oLz/AMR8c1thhb8aTDacfWfMGB5r4q3jTp++9s8v01KplsvSpUObiBsGkgD7rSW84mk41pvHiGm8Q1snYkQOvVfPD1r/AJ9IkYh2jZaNwXAEDqQSqwpXhy8uwr06kBxY9rwHaEtMifNWuEnxeYyR3S+LD/D1e5kARBnf/KuLbyaHNhwMgRhzBMZx0AXHr39o/avDuwbAZEOc498x3pbhka5Kt3nxTVq1O0xFkEYW0yWtZBJbhAOxJzOeeqrjlrdJ4s/twvnHaG0ZnsWQf63953wwLkakL4tzqry5xLnOJc4nMkkySTuSZUetMf2kREVgREQEREBERAREQFcOGqzn2OqxutCoKmWzHiHHyLZVPUrcV9vswrBokVqTqRnbFv1OvqlTLpK3zw7VfSfaWsdDBL3QRI0xDn1VVVytftBrusn8KIaw0m0nbkhusk81TUhdfgRERD2V4iIOp2C/69YOax5Ywa9lLG/24YcNspU1dDCATExPeJznpPzWpZW0GNwMY+mDmQ5wdB3bm0Hfqs9S1ggASGAxP0XLnn2y9cnJlds7KAf3qnuiTE6nxC0HWlnamCCxugjcj5hfFftezJHuA67gc4XlkFNlF9RzQYaSXO2Gnj6LLLeV88Vxx8e1LX2sgGBz5c1TOIL+DHdnZ3BzQBNSNSdQAcoHNaV83+Xg06fdp7/md/UeXT5qBK24uDXtdGGH7ZLRaHPMvcXHm4z6cgsaIulqIiICAoiDL25Q1isSKNQCURFIIiICIiAiIgIiICIiAiIgIiICIiAiIg61RcHNY0aCTPis9W1kltNgnmMs4z38FSLNxeGiDTI5wQfSQsli4wa12IU3T/UPsuD+nyfpzXjv1fBVLnCm5py94HqOnioHi+x1jQHYND7OTiJpuxkETAeNQADrmOZUfU4wpuaZZUDnTiLXNGusEgwvLt4rpWdjuwoOY8jU1XOHiQcifILp48Z/cvhhpRXBeKz3zfdlrQ99litGZY7Ax5OpcBn8VXbRVxGQ1rRyaDHxJJW7ZiREUAiIgIiICIiAiIgIiICIiAiIgIiICIiAiIgIiICIiAiIg//Z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5002" name="Picture 10" descr="http://static.ddmcdn.com/gif/pollinators-morgans-sphinx-and-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2427" y="1315095"/>
            <a:ext cx="3672240" cy="3215495"/>
          </a:xfrm>
          <a:prstGeom prst="rect">
            <a:avLst/>
          </a:prstGeom>
          <a:noFill/>
        </p:spPr>
      </p:pic>
      <p:pic>
        <p:nvPicPr>
          <p:cNvPr id="84998" name="Picture 6" descr="http://agrilifecdn.tamu.edu/batsinschools/files/2010/10/8141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9761" y="1315095"/>
            <a:ext cx="3048000" cy="2902858"/>
          </a:xfrm>
          <a:prstGeom prst="rect">
            <a:avLst/>
          </a:prstGeom>
          <a:noFill/>
        </p:spPr>
      </p:pic>
      <p:pic>
        <p:nvPicPr>
          <p:cNvPr id="3074" name="Picture 2" descr="http://images.fineartamerica.com/images-medium-large-5/white-tiger-lily-still-life-garry-g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69" y="1315095"/>
            <a:ext cx="3996227" cy="26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0" name="Picture 8" descr="http://www.colegioweb.com.br/wp-content/uploads/93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8102" y="3824589"/>
            <a:ext cx="2700333" cy="2390695"/>
          </a:xfrm>
          <a:prstGeom prst="rect">
            <a:avLst/>
          </a:prstGeom>
          <a:noFill/>
        </p:spPr>
      </p:pic>
      <p:pic>
        <p:nvPicPr>
          <p:cNvPr id="3078" name="Picture 6" descr="http://spqetr.net/wp-content/uploads/2014/07/DACTGLOM-florets-10Jun09-O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73" y="3808043"/>
            <a:ext cx="3608042" cy="240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7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Pollination in Angiosperms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706880"/>
            <a:ext cx="6111176" cy="4114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295400"/>
            <a:ext cx="51816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pollen grain contains two sperm cells and one tube cell</a:t>
            </a:r>
          </a:p>
          <a:p>
            <a:pPr lvl="1"/>
            <a:r>
              <a:rPr lang="en-US" dirty="0"/>
              <a:t>Tube cell forms pollen tube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b="1" dirty="0"/>
              <a:t>Pollination</a:t>
            </a:r>
            <a:r>
              <a:rPr lang="en-US" dirty="0"/>
              <a:t>: the transfer of pollen from the male anther to the female stigma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b="1" u="sng" dirty="0"/>
              <a:t>Double</a:t>
            </a:r>
            <a:r>
              <a:rPr lang="en-US" b="1" dirty="0"/>
              <a:t> fertilization</a:t>
            </a:r>
            <a:r>
              <a:rPr lang="en-US" dirty="0"/>
              <a:t>: one sperm cell fuses with egg forming the zygote, while the other sperm cell fuses with nuclei within the ovule to form endosperm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20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Angiosperm Life Cycle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28600" y="1155510"/>
            <a:ext cx="6118150" cy="5153850"/>
          </a:xfrm>
        </p:spPr>
        <p:txBody>
          <a:bodyPr>
            <a:normAutofit/>
          </a:bodyPr>
          <a:lstStyle/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Microspores in anther develop into pollen grains, with one tube cell and two sperm cells</a:t>
            </a:r>
          </a:p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Megaspore in ovary develops into embryo sac with egg. </a:t>
            </a:r>
          </a:p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Pollen grain contacts stigma (pollination) and pollen tube forms</a:t>
            </a:r>
          </a:p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One sperm fertilizes egg forming zygote, one sperm fertilizes nuclei forming endosperm</a:t>
            </a:r>
          </a:p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Embryo and endosperm develop into  a seed</a:t>
            </a:r>
          </a:p>
          <a:p>
            <a:pPr marL="341313" indent="-341313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Seed grows into a mature plant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513" y="1155510"/>
            <a:ext cx="5514975" cy="49181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763000" y="1676400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58400" y="3215395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86864" y="3704002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44200" y="4953000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4648200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76030" y="2444655"/>
            <a:ext cx="252213" cy="30480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64148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 plant?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/>
              <a:t>Multicellular eukaryote that produces its own food through photosynthesis</a:t>
            </a:r>
          </a:p>
          <a:p>
            <a:pPr lvl="1"/>
            <a:r>
              <a:rPr lang="en-US" sz="2800" dirty="0"/>
              <a:t>Mostly terrestrial (land dwelling) </a:t>
            </a:r>
          </a:p>
          <a:p>
            <a:pPr lvl="1"/>
            <a:r>
              <a:rPr lang="en-US" sz="2800" u="sng" dirty="0"/>
              <a:t>Sessile</a:t>
            </a:r>
            <a:r>
              <a:rPr lang="en-US" sz="2800" dirty="0"/>
              <a:t> (stay in one place)</a:t>
            </a:r>
          </a:p>
          <a:p>
            <a:pPr lvl="1"/>
            <a:r>
              <a:rPr lang="en-US" sz="2800" dirty="0"/>
              <a:t>Range from 1 millimeter to 380ft tall!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2336"/>
            <a:ext cx="2662956" cy="1849594"/>
          </a:xfrm>
          <a:prstGeom prst="rect">
            <a:avLst/>
          </a:prstGeom>
        </p:spPr>
      </p:pic>
      <p:pic>
        <p:nvPicPr>
          <p:cNvPr id="2050" name="Picture 2" descr="Image result for Giant sequo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489960"/>
            <a:ext cx="3505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Orch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71" y="4157625"/>
            <a:ext cx="2594375" cy="20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ER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48" y="4267200"/>
            <a:ext cx="2515069" cy="196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75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Fruit Development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295400"/>
            <a:ext cx="4114800" cy="493776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Simple fruit</a:t>
            </a:r>
            <a:r>
              <a:rPr lang="en-US" dirty="0"/>
              <a:t>: develops from </a:t>
            </a:r>
            <a:r>
              <a:rPr lang="en-US" u="sng" dirty="0"/>
              <a:t>single</a:t>
            </a:r>
            <a:r>
              <a:rPr lang="en-US" dirty="0"/>
              <a:t> ovary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Aggregate fruit</a:t>
            </a:r>
            <a:r>
              <a:rPr lang="en-US" dirty="0"/>
              <a:t>: develops from several ovaries (carpels) in the same flower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Multiple fruit:</a:t>
            </a:r>
            <a:r>
              <a:rPr lang="en-US" dirty="0"/>
              <a:t> develops from </a:t>
            </a:r>
            <a:r>
              <a:rPr lang="en-US" u="sng" dirty="0"/>
              <a:t>fusion</a:t>
            </a:r>
            <a:r>
              <a:rPr lang="en-US" dirty="0"/>
              <a:t> of multiple flowers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447800"/>
            <a:ext cx="6367323" cy="4441783"/>
          </a:xfrm>
          <a:prstGeom prst="rect">
            <a:avLst/>
          </a:prstGeom>
        </p:spPr>
      </p:pic>
      <p:pic>
        <p:nvPicPr>
          <p:cNvPr id="4098" name="Picture 2" descr="Image result for strawberry germin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34275"/>
            <a:ext cx="3791549" cy="252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ineapple pl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060" y="1310063"/>
            <a:ext cx="331575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13" y="1292406"/>
            <a:ext cx="2011889" cy="24668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Angiosperm Seed Dispersal</a:t>
            </a:r>
          </a:p>
        </p:txBody>
      </p:sp>
      <p:pic>
        <p:nvPicPr>
          <p:cNvPr id="89090" name="Picture 2" descr="http://www.hsu.edu/uploadedImages/bachelors_degree/majors/Bachelor_of_Science/Biology/Nature_Trivia/Plants/Mistletoe/mistletoe%20tree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15" y="1292406"/>
            <a:ext cx="2734897" cy="48674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140" y="1419210"/>
            <a:ext cx="1980469" cy="170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507" y="1349286"/>
            <a:ext cx="3563663" cy="2353078"/>
          </a:xfrm>
          <a:prstGeom prst="rect">
            <a:avLst/>
          </a:prstGeom>
        </p:spPr>
      </p:pic>
      <p:pic>
        <p:nvPicPr>
          <p:cNvPr id="89092" name="Picture 4" descr="http://www.allaboutbirds.org/guide/PHOTO/LARGE/phai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1167" y="1311755"/>
            <a:ext cx="1799996" cy="1709399"/>
          </a:xfrm>
          <a:prstGeom prst="rect">
            <a:avLst/>
          </a:prstGeom>
          <a:noFill/>
        </p:spPr>
      </p:pic>
      <p:pic>
        <p:nvPicPr>
          <p:cNvPr id="89094" name="Picture 6" descr="http://www.dailyperricone.com/wp-content/uploads/2010/03/istock_avocad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74527">
            <a:off x="5996530" y="4175624"/>
            <a:ext cx="1890645" cy="167724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6236" y="3828481"/>
            <a:ext cx="3694272" cy="2371535"/>
          </a:xfrm>
          <a:prstGeom prst="rect">
            <a:avLst/>
          </a:prstGeom>
        </p:spPr>
      </p:pic>
      <p:pic>
        <p:nvPicPr>
          <p:cNvPr id="2054" name="Picture 6" descr="http://downtowniowacity.com/media/directory/363/the-university-of-iowa-museum-of-natural-history-777-lghtbx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60" y="3304335"/>
            <a:ext cx="2878648" cy="289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16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456E-575C-45B2-85AD-1A8BDF17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Defenses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21C85-A65C-4B49-9B57-91EB3279A49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230489"/>
            <a:ext cx="5943600" cy="4948866"/>
          </a:xfrm>
        </p:spPr>
        <p:txBody>
          <a:bodyPr>
            <a:normAutofit/>
          </a:bodyPr>
          <a:lstStyle/>
          <a:p>
            <a:r>
              <a:rPr lang="en-US" sz="3200" dirty="0"/>
              <a:t>Anatomical structures</a:t>
            </a:r>
          </a:p>
          <a:p>
            <a:pPr lvl="1"/>
            <a:r>
              <a:rPr lang="en-US" sz="2800" dirty="0"/>
              <a:t>Thornes and thick bark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Sticky traps</a:t>
            </a:r>
          </a:p>
          <a:p>
            <a:pPr lvl="1"/>
            <a:r>
              <a:rPr lang="en-US" sz="2800" dirty="0"/>
              <a:t>Plant sap traps                                       insect invaders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________ compounds</a:t>
            </a:r>
          </a:p>
          <a:p>
            <a:pPr lvl="1"/>
            <a:r>
              <a:rPr lang="en-US" sz="2800" dirty="0"/>
              <a:t>Reduce herbivory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DD72A-CA2E-474B-B635-CBBEA71A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1" y="1230489"/>
            <a:ext cx="3857085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3A371-87AA-4BE4-B08C-A3A104DC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50" y="2548848"/>
            <a:ext cx="3390900" cy="2087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EF9B9-17AF-401A-AFD2-7AFA2BE7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1" y="3800337"/>
            <a:ext cx="3884112" cy="237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1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304104" cy="990600"/>
          </a:xfrm>
        </p:spPr>
        <p:txBody>
          <a:bodyPr>
            <a:normAutofit/>
          </a:bodyPr>
          <a:lstStyle/>
          <a:p>
            <a:r>
              <a:rPr lang="en-US" dirty="0"/>
              <a:t>Resource Acquisition and Transport in Vascular Plants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343" y="1216055"/>
            <a:ext cx="4784272" cy="5079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7343" y="4005943"/>
            <a:ext cx="201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Water moves upward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9481" y="4082143"/>
            <a:ext cx="2412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Phloem sap flows both to the roots and the shoots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306" y="5473509"/>
            <a:ext cx="3069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Water and minerals are absorbed by the roots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1615" y="1333748"/>
            <a:ext cx="3630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Photosynthesis uses light energy and CO2 to make sugar and oxygen (byproduct)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3612" y="1949301"/>
            <a:ext cx="1773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Transpiration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59589" y="5497285"/>
            <a:ext cx="301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Roots exchange gases with air spaces in soil</a:t>
            </a:r>
          </a:p>
        </p:txBody>
      </p:sp>
    </p:spTree>
    <p:extLst>
      <p:ext uri="{BB962C8B-B14F-4D97-AF65-F5344CB8AC3E}">
        <p14:creationId xmlns:p14="http://schemas.microsoft.com/office/powerpoint/2010/main" val="176247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Stomata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447800"/>
            <a:ext cx="8686800" cy="36237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49902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Stomata open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7232" y="499024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Stomata closed</a:t>
            </a:r>
          </a:p>
        </p:txBody>
      </p:sp>
    </p:spTree>
    <p:extLst>
      <p:ext uri="{BB962C8B-B14F-4D97-AF65-F5344CB8AC3E}">
        <p14:creationId xmlns:p14="http://schemas.microsoft.com/office/powerpoint/2010/main" val="188982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6_02TransportOverview_1-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6" y="1395106"/>
            <a:ext cx="4599518" cy="4761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Water Transport in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010275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Transpiration</a:t>
            </a:r>
            <a:r>
              <a:rPr lang="en-US" dirty="0"/>
              <a:t>: </a:t>
            </a:r>
            <a:r>
              <a:rPr lang="en-US" u="sng" dirty="0"/>
              <a:t>water loss</a:t>
            </a:r>
            <a:r>
              <a:rPr lang="en-US" dirty="0"/>
              <a:t> from above ground plant parts by diffusion and/or evaporation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b="1" dirty="0"/>
              <a:t>Cohesion-tension hypothesis</a:t>
            </a:r>
            <a:r>
              <a:rPr lang="en-US" dirty="0"/>
              <a:t>: transpiration provides </a:t>
            </a:r>
            <a:r>
              <a:rPr lang="en-US" u="sng" dirty="0"/>
              <a:t>negative pressure</a:t>
            </a:r>
            <a:r>
              <a:rPr lang="en-US" dirty="0"/>
              <a:t> that pulls water molecules bound by cohesion, from the roots to the leaves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2348" y="5443753"/>
            <a:ext cx="86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205" y="4781944"/>
            <a:ext cx="3746676" cy="1448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7098" y="2062378"/>
            <a:ext cx="86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156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95618"/>
            <a:ext cx="11658600" cy="9906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Trade-off between Leaf Size and Transpiration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19892"/>
            <a:ext cx="4724400" cy="4737067"/>
          </a:xfrm>
        </p:spPr>
        <p:txBody>
          <a:bodyPr>
            <a:normAutofit/>
          </a:bodyPr>
          <a:lstStyle/>
          <a:p>
            <a:r>
              <a:rPr lang="en-US" sz="2800" dirty="0"/>
              <a:t>Larger leaf size = more light capture, but </a:t>
            </a:r>
            <a:r>
              <a:rPr lang="en-US" sz="2800" u="sng" dirty="0"/>
              <a:t>more</a:t>
            </a:r>
            <a:r>
              <a:rPr lang="en-US" sz="2800" dirty="0"/>
              <a:t> water loss</a:t>
            </a:r>
          </a:p>
          <a:p>
            <a:pPr lvl="1"/>
            <a:r>
              <a:rPr lang="en-US" sz="2400" dirty="0"/>
              <a:t>Tropical environments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Small leaf size = less light capture, but </a:t>
            </a:r>
            <a:r>
              <a:rPr lang="en-US" sz="2800" u="sng" dirty="0"/>
              <a:t>less</a:t>
            </a:r>
            <a:r>
              <a:rPr lang="en-US" sz="2800" dirty="0"/>
              <a:t> water loss</a:t>
            </a:r>
          </a:p>
          <a:p>
            <a:pPr lvl="1"/>
            <a:r>
              <a:rPr lang="en-US" sz="2400" dirty="0"/>
              <a:t>Dry, exposed environments</a:t>
            </a:r>
          </a:p>
          <a:p>
            <a:pPr lvl="2"/>
            <a:r>
              <a:rPr lang="en-US" sz="2400" dirty="0"/>
              <a:t>Deserts</a:t>
            </a:r>
          </a:p>
          <a:p>
            <a:pPr lvl="2"/>
            <a:r>
              <a:rPr lang="en-US" sz="2400" dirty="0"/>
              <a:t>Temperate forests</a:t>
            </a:r>
          </a:p>
        </p:txBody>
      </p:sp>
      <p:pic>
        <p:nvPicPr>
          <p:cNvPr id="2054" name="Picture 6" descr="Image result for giant thai elephant ear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35122"/>
            <a:ext cx="3308331" cy="330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reosote bus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3328689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958" y="1419893"/>
            <a:ext cx="1710342" cy="17240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0214958" y="3143918"/>
            <a:ext cx="376842" cy="127568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0744200" y="3145247"/>
            <a:ext cx="1181100" cy="12743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05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Adaptations to Reduce Transpiration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36918" cy="493776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Small, thick leaves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Reduce </a:t>
            </a:r>
            <a:r>
              <a:rPr lang="en-US" sz="2800" u="sng" dirty="0"/>
              <a:t>surface area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800" dirty="0"/>
              <a:t>Thick cuticle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800" u="sng" dirty="0"/>
              <a:t>Recessed</a:t>
            </a:r>
            <a:r>
              <a:rPr lang="en-US" sz="2800" dirty="0"/>
              <a:t> stomata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800" dirty="0"/>
              <a:t>Lose their leaves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Drought deciduous</a:t>
            </a:r>
            <a:endParaRPr lang="en-US" sz="1600" dirty="0"/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800" dirty="0"/>
              <a:t>C</a:t>
            </a:r>
            <a:r>
              <a:rPr lang="en-US" sz="2800" baseline="-25000" dirty="0"/>
              <a:t>4 </a:t>
            </a:r>
            <a:r>
              <a:rPr lang="en-US" sz="2800" dirty="0"/>
              <a:t>and CAM plants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Grasses, cacti</a:t>
            </a:r>
          </a:p>
        </p:txBody>
      </p:sp>
      <p:pic>
        <p:nvPicPr>
          <p:cNvPr id="4" name="Picture 3" descr="36_14bXerophyticAdapt-U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01893"/>
            <a:ext cx="2780720" cy="391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04" y="1301893"/>
            <a:ext cx="1589886" cy="1787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3248457"/>
            <a:ext cx="3564082" cy="30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60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Nutrient Transport in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46002"/>
            <a:ext cx="4361828" cy="4810957"/>
          </a:xfrm>
        </p:spPr>
        <p:txBody>
          <a:bodyPr/>
          <a:lstStyle/>
          <a:p>
            <a:r>
              <a:rPr lang="en-US" sz="2800" dirty="0"/>
              <a:t>Sugar-rich xylem sap rises up the trunk in late winter to fuel leaf and flower production</a:t>
            </a:r>
          </a:p>
          <a:p>
            <a:pPr lvl="1"/>
            <a:r>
              <a:rPr lang="en-US" sz="2400" dirty="0"/>
              <a:t>“Real” maple syrup</a:t>
            </a:r>
          </a:p>
        </p:txBody>
      </p:sp>
      <p:pic>
        <p:nvPicPr>
          <p:cNvPr id="1026" name="Picture 2" descr="https://encrypted-tbn3.gstatic.com/images?q=tbn:ANd9GcSYwzpI39VtMfWr90yHYcL00NeKFvLDTxV9c2tV9BU92UHd1j3qc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54" y="1346002"/>
            <a:ext cx="3904628" cy="2655148"/>
          </a:xfrm>
          <a:prstGeom prst="rect">
            <a:avLst/>
          </a:prstGeom>
          <a:noFill/>
        </p:spPr>
      </p:pic>
      <p:pic>
        <p:nvPicPr>
          <p:cNvPr id="1028" name="Picture 4" descr="http://www.north-eastkingdom.com/wp-content/uploads/2014/03/maple_sap_buc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8442" y="1346002"/>
            <a:ext cx="2861275" cy="2145957"/>
          </a:xfrm>
          <a:prstGeom prst="rect">
            <a:avLst/>
          </a:prstGeom>
          <a:noFill/>
        </p:spPr>
      </p:pic>
      <p:pic>
        <p:nvPicPr>
          <p:cNvPr id="1030" name="Picture 6" descr="http://i159.photobucket.com/albums/t127/anthonyjh63/SuperTrooper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0094" y="3990419"/>
            <a:ext cx="4002306" cy="2247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5181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Apical meristem</a:t>
            </a:r>
            <a:r>
              <a:rPr lang="en-US" sz="2800" dirty="0"/>
              <a:t>: group of cells located in the root and shoot tips, that give rise to all plant tissues</a:t>
            </a:r>
          </a:p>
          <a:p>
            <a:r>
              <a:rPr lang="en-US" sz="2800" dirty="0"/>
              <a:t>Regions of </a:t>
            </a:r>
            <a:r>
              <a:rPr lang="en-US" sz="2800" u="sng" dirty="0"/>
              <a:t>cell division</a:t>
            </a:r>
            <a:r>
              <a:rPr lang="en-US" sz="2800" dirty="0"/>
              <a:t> and differentiation</a:t>
            </a:r>
          </a:p>
          <a:p>
            <a:endParaRPr lang="en-US" sz="2800" dirty="0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371600"/>
            <a:ext cx="4012266" cy="496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5434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9" y="1196177"/>
            <a:ext cx="3995134" cy="5128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Evolutionary History of Plants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5181600" cy="4861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Phylogenetic tree</a:t>
            </a:r>
            <a:r>
              <a:rPr lang="en-US" sz="2800" dirty="0"/>
              <a:t>: diagram showing evolutionary </a:t>
            </a:r>
            <a:r>
              <a:rPr lang="en-US" sz="2800" u="sng" dirty="0"/>
              <a:t>relationships</a:t>
            </a:r>
            <a:r>
              <a:rPr lang="en-US" sz="2800" dirty="0"/>
              <a:t> among organisms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Groups organized by their shared characteristics</a:t>
            </a:r>
          </a:p>
          <a:p>
            <a:pPr lvl="1"/>
            <a:r>
              <a:rPr lang="en-US" sz="2500" dirty="0"/>
              <a:t>Common </a:t>
            </a:r>
            <a:r>
              <a:rPr lang="en-US" sz="2500" u="sng" dirty="0"/>
              <a:t>ancestor</a:t>
            </a:r>
          </a:p>
          <a:p>
            <a:pPr lvl="1"/>
            <a:endParaRPr lang="en-US" sz="2500" dirty="0"/>
          </a:p>
          <a:p>
            <a:pPr marL="0" indent="0">
              <a:buNone/>
            </a:pP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8763000" y="4466743"/>
            <a:ext cx="1299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113025" y="5281754"/>
            <a:ext cx="1299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66322" y="3581400"/>
            <a:ext cx="1299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12975" y="5097088"/>
            <a:ext cx="269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Vascular tissue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2950" y="4282077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Seeds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4983" y="3391057"/>
            <a:ext cx="135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Flowers</a:t>
            </a:r>
          </a:p>
        </p:txBody>
      </p:sp>
    </p:spTree>
    <p:extLst>
      <p:ext uri="{BB962C8B-B14F-4D97-AF65-F5344CB8AC3E}">
        <p14:creationId xmlns:p14="http://schemas.microsoft.com/office/powerpoint/2010/main" val="2842331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Primary and Secondary 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77461" y="1376404"/>
            <a:ext cx="4572000" cy="4777143"/>
          </a:xfrm>
        </p:spPr>
        <p:txBody>
          <a:bodyPr>
            <a:normAutofit/>
          </a:bodyPr>
          <a:lstStyle/>
          <a:p>
            <a:r>
              <a:rPr lang="en-US" sz="2800" b="1" dirty="0"/>
              <a:t>Vascular </a:t>
            </a:r>
            <a:r>
              <a:rPr lang="en-US" sz="2800" b="1" u="sng" dirty="0"/>
              <a:t>cambium</a:t>
            </a:r>
            <a:r>
              <a:rPr lang="en-US" sz="2800" dirty="0"/>
              <a:t>: gives rise to secondary xylem and phloem </a:t>
            </a:r>
          </a:p>
          <a:p>
            <a:pPr lvl="1"/>
            <a:r>
              <a:rPr lang="en-US" sz="2500" dirty="0"/>
              <a:t>Secondary xylem = tree rings</a:t>
            </a:r>
          </a:p>
          <a:p>
            <a:endParaRPr lang="en-US" sz="2800" dirty="0"/>
          </a:p>
        </p:txBody>
      </p:sp>
      <p:pic>
        <p:nvPicPr>
          <p:cNvPr id="4" name="Picture 2" descr="Image result for secondary growth in pl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23227"/>
            <a:ext cx="6553200" cy="48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tree r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399"/>
            <a:ext cx="3280418" cy="25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05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Human uses of Seed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5562600" cy="4979581"/>
          </a:xfrm>
        </p:spPr>
        <p:txBody>
          <a:bodyPr>
            <a:noAutofit/>
          </a:bodyPr>
          <a:lstStyle/>
          <a:p>
            <a:pPr>
              <a:lnSpc>
                <a:spcPct val="87000"/>
              </a:lnSpc>
            </a:pPr>
            <a:r>
              <a:rPr lang="en-US" sz="2800" dirty="0"/>
              <a:t>Six crops = </a:t>
            </a:r>
            <a:r>
              <a:rPr lang="en-US" sz="2800" u="sng" dirty="0"/>
              <a:t>80</a:t>
            </a:r>
            <a:r>
              <a:rPr lang="en-US" sz="2800" dirty="0"/>
              <a:t>% of all calories consumed by humans</a:t>
            </a:r>
          </a:p>
          <a:p>
            <a:pPr lvl="1">
              <a:lnSpc>
                <a:spcPct val="87000"/>
              </a:lnSpc>
            </a:pPr>
            <a:r>
              <a:rPr lang="en-US" sz="2800" dirty="0"/>
              <a:t>Maize, rice, wheat, potatoes, cassava, sweet potatoes</a:t>
            </a:r>
          </a:p>
          <a:p>
            <a:pPr lvl="1">
              <a:lnSpc>
                <a:spcPct val="87000"/>
              </a:lnSpc>
            </a:pPr>
            <a:endParaRPr lang="en-US" sz="1600" dirty="0"/>
          </a:p>
          <a:p>
            <a:pPr>
              <a:lnSpc>
                <a:spcPct val="87000"/>
              </a:lnSpc>
            </a:pPr>
            <a:r>
              <a:rPr lang="en-US" sz="2800" dirty="0"/>
              <a:t>Medications</a:t>
            </a:r>
          </a:p>
          <a:p>
            <a:pPr lvl="1">
              <a:lnSpc>
                <a:spcPct val="87000"/>
              </a:lnSpc>
            </a:pPr>
            <a:r>
              <a:rPr lang="en-US" sz="2800" dirty="0"/>
              <a:t>25% of medications come from plants</a:t>
            </a:r>
            <a:endParaRPr lang="en-US" sz="1600" dirty="0"/>
          </a:p>
          <a:p>
            <a:pPr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Oxygen!</a:t>
            </a:r>
            <a:endParaRPr lang="en-US" sz="1100" dirty="0"/>
          </a:p>
          <a:p>
            <a:pPr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Wood</a:t>
            </a:r>
            <a:endParaRPr lang="en-US" sz="1600" dirty="0"/>
          </a:p>
          <a:p>
            <a:pPr>
              <a:lnSpc>
                <a:spcPct val="8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Paper</a:t>
            </a:r>
          </a:p>
          <a:p>
            <a:pPr>
              <a:lnSpc>
                <a:spcPct val="87000"/>
              </a:lnSpc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447800"/>
            <a:ext cx="5715000" cy="2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64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6222"/>
            <a:ext cx="11651306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Treats to Plant Diversity: Habitat Destruction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3591493" cy="4864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Deforestation</a:t>
            </a:r>
          </a:p>
          <a:p>
            <a:r>
              <a:rPr lang="en-US" sz="2400" dirty="0"/>
              <a:t>14 million acres of tropical rain forest cleared every year!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Causes: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48% due to </a:t>
            </a:r>
            <a:r>
              <a:rPr lang="en-US" sz="2400" u="sng" dirty="0"/>
              <a:t>subsistence</a:t>
            </a:r>
            <a:r>
              <a:rPr lang="en-US" sz="2400" dirty="0"/>
              <a:t> farming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32% due to commercial agriculture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14% due to logging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5% used as wood for fuel</a:t>
            </a:r>
          </a:p>
          <a:p>
            <a:endParaRPr lang="en-US" sz="1600" dirty="0"/>
          </a:p>
          <a:p>
            <a:endParaRPr lang="en-US" sz="2400" dirty="0"/>
          </a:p>
        </p:txBody>
      </p:sp>
      <p:pic>
        <p:nvPicPr>
          <p:cNvPr id="4" name="Picture 6" descr="http://www.aqua-firma.co.uk/editorfiles/Image/Sabah/Habitat-Loss-390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263" y="2118265"/>
            <a:ext cx="4500843" cy="31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65843" y="1626720"/>
            <a:ext cx="2694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Habitat loss in Borneo</a:t>
            </a:r>
          </a:p>
        </p:txBody>
      </p:sp>
      <p:pic>
        <p:nvPicPr>
          <p:cNvPr id="6" name="Picture 6" descr="http://speakupforthevoiceless.files.wordpress.com/2013/05/41145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80" y="1393099"/>
            <a:ext cx="3149996" cy="207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7063" y="3841518"/>
            <a:ext cx="3111236" cy="20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95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5500"/>
            <a:ext cx="112141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Threats to Plant Diversity: Invasive Bark Beetle</a:t>
            </a:r>
          </a:p>
        </p:txBody>
      </p:sp>
      <p:pic>
        <p:nvPicPr>
          <p:cNvPr id="5122" name="Picture 2" descr="http://4.bp.blogspot.com/-D6w6F8XugWs/UxotTFUKt1I/AAAAAAAAAkw/om9qbehvChY/s1600/tree+da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05" y="3847398"/>
            <a:ext cx="3751023" cy="244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publicradio.org/content/2013/07/08/20130708_bark-beetle8_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2" y="3977103"/>
            <a:ext cx="3091283" cy="231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00" y="1176100"/>
            <a:ext cx="2791414" cy="2359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628" y="1246273"/>
            <a:ext cx="2696499" cy="2289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877" y="1281360"/>
            <a:ext cx="3222771" cy="2289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648" y="1281359"/>
            <a:ext cx="2983095" cy="2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08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Bark Beetle Impacts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219200"/>
            <a:ext cx="6324600" cy="508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1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E5B1-8798-4F34-8B88-87C00A4B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2860-1041-4C75-B6B0-2FAA4F4A91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characteristics of monocots?</a:t>
            </a:r>
          </a:p>
          <a:p>
            <a:pPr marL="0" indent="0">
              <a:buNone/>
            </a:pPr>
            <a:r>
              <a:rPr lang="en-US" sz="3200" dirty="0"/>
              <a:t>			</a:t>
            </a:r>
          </a:p>
          <a:p>
            <a:pPr marL="0" indent="0">
              <a:buNone/>
            </a:pPr>
            <a:r>
              <a:rPr lang="en-US" sz="3200" dirty="0"/>
              <a:t>		a. Flower parts in multiples of threes</a:t>
            </a:r>
          </a:p>
          <a:p>
            <a:pPr marL="0" indent="0">
              <a:buNone/>
            </a:pPr>
            <a:r>
              <a:rPr lang="en-US" sz="3200" dirty="0"/>
              <a:t>		b. Single cotyledon</a:t>
            </a:r>
          </a:p>
          <a:p>
            <a:pPr marL="0" indent="0">
              <a:buNone/>
            </a:pPr>
            <a:r>
              <a:rPr lang="en-US" sz="3200" dirty="0"/>
              <a:t>		c. Taproot</a:t>
            </a:r>
          </a:p>
          <a:p>
            <a:pPr marL="0" indent="0">
              <a:buNone/>
            </a:pPr>
            <a:r>
              <a:rPr lang="en-US" sz="3200" dirty="0"/>
              <a:t>		d. Parallel veins in the leaves</a:t>
            </a:r>
          </a:p>
          <a:p>
            <a:pPr marL="0" indent="0">
              <a:buNone/>
            </a:pPr>
            <a:r>
              <a:rPr lang="en-US" sz="3200" dirty="0"/>
              <a:t>		e. Vascular bundles scattered in stem</a:t>
            </a:r>
          </a:p>
        </p:txBody>
      </p:sp>
    </p:spTree>
    <p:extLst>
      <p:ext uri="{BB962C8B-B14F-4D97-AF65-F5344CB8AC3E}">
        <p14:creationId xmlns:p14="http://schemas.microsoft.com/office/powerpoint/2010/main" val="1407894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E5B1-8798-4F34-8B88-87C00A4B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2860-1041-4C75-B6B0-2FAA4F4A91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Which of the following parts of the flower are responsible for the production of pollen?</a:t>
            </a:r>
          </a:p>
          <a:p>
            <a:pPr marL="0" indent="0">
              <a:buNone/>
            </a:pPr>
            <a:r>
              <a:rPr lang="en-US" dirty="0"/>
              <a:t>				</a:t>
            </a:r>
          </a:p>
          <a:p>
            <a:pPr marL="0" indent="0">
              <a:buNone/>
            </a:pPr>
            <a:r>
              <a:rPr lang="en-US" sz="3200" dirty="0"/>
              <a:t>				a. Stigma	</a:t>
            </a:r>
          </a:p>
          <a:p>
            <a:pPr marL="0" indent="0">
              <a:buNone/>
            </a:pPr>
            <a:r>
              <a:rPr lang="en-US" sz="3200" dirty="0"/>
              <a:t>				b. Anther</a:t>
            </a:r>
          </a:p>
          <a:p>
            <a:pPr marL="0" indent="0">
              <a:buNone/>
            </a:pPr>
            <a:r>
              <a:rPr lang="en-US" sz="3200" dirty="0"/>
              <a:t>				c. Style</a:t>
            </a:r>
          </a:p>
          <a:p>
            <a:pPr marL="0" indent="0">
              <a:buNone/>
            </a:pPr>
            <a:r>
              <a:rPr lang="en-US" sz="3200" dirty="0"/>
              <a:t>				d. Ovary</a:t>
            </a:r>
          </a:p>
          <a:p>
            <a:pPr marL="0" indent="0">
              <a:buNone/>
            </a:pPr>
            <a:r>
              <a:rPr lang="en-US" sz="3200" dirty="0"/>
              <a:t>				e. Filament </a:t>
            </a:r>
          </a:p>
        </p:txBody>
      </p:sp>
    </p:spTree>
    <p:extLst>
      <p:ext uri="{BB962C8B-B14F-4D97-AF65-F5344CB8AC3E}">
        <p14:creationId xmlns:p14="http://schemas.microsoft.com/office/powerpoint/2010/main" val="3486556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E5B1-8798-4F34-8B88-87C00A4B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2860-1041-4C75-B6B0-2FAA4F4A91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Draw the phylogenetic tree for the evolutionary history of plants. Be sure to include the three major adaptations that occurred in plants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9F95F3-DE8D-487D-B023-C2E8002D02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00400"/>
            <a:ext cx="3962400" cy="2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1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E5B1-8798-4F34-8B88-87C00A4B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2860-1041-4C75-B6B0-2FAA4F4A91F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Explain the cohesion-tension hypothesis. </a:t>
            </a:r>
          </a:p>
        </p:txBody>
      </p:sp>
    </p:spTree>
    <p:extLst>
      <p:ext uri="{BB962C8B-B14F-4D97-AF65-F5344CB8AC3E}">
        <p14:creationId xmlns:p14="http://schemas.microsoft.com/office/powerpoint/2010/main" val="4228204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270441"/>
            <a:ext cx="8677275" cy="48865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Evolutionary History of Plants</a:t>
            </a:r>
          </a:p>
        </p:txBody>
      </p:sp>
    </p:spTree>
    <p:extLst>
      <p:ext uri="{BB962C8B-B14F-4D97-AF65-F5344CB8AC3E}">
        <p14:creationId xmlns:p14="http://schemas.microsoft.com/office/powerpoint/2010/main" val="96009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Nonvascular</a:t>
            </a:r>
            <a:r>
              <a:rPr lang="en-US" sz="4800" dirty="0"/>
              <a:t> </a:t>
            </a:r>
            <a:r>
              <a:rPr lang="en-US" sz="4400" dirty="0"/>
              <a:t>Seedless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355677"/>
            <a:ext cx="5181600" cy="493776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Mosses, Liverworts, Hornworts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Lack vascular tissue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Limited vertical growth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Water and nutrients enter plant though diffusion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US" sz="2800" dirty="0"/>
              <a:t>Lack seeds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500" u="sng" dirty="0"/>
              <a:t>_______</a:t>
            </a:r>
            <a:r>
              <a:rPr lang="en-US" sz="2500" dirty="0"/>
              <a:t>: asexual reproduction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Haploid generation dominant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Flagellated sperm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Wet environments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374799"/>
            <a:ext cx="5397873" cy="2406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3814870"/>
            <a:ext cx="2633817" cy="2323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019" y="3814870"/>
            <a:ext cx="2603254" cy="2370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2272" y="333779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Mosses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26474" y="578558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Hornworts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62418" y="3813241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Liverworts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Vascular Seedless 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43000"/>
            <a:ext cx="5142359" cy="51713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dirty="0"/>
              <a:t>Ferns, Clubmosses and Horsetails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spcBef>
                <a:spcPts val="0"/>
              </a:spcBef>
            </a:pPr>
            <a:r>
              <a:rPr lang="en-US" sz="2800" dirty="0"/>
              <a:t>Vascular tissue present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________ growth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Lack seeds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Spores: asexual reproduction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US" sz="2800" dirty="0"/>
              <a:t>Diploid generation dominant</a:t>
            </a:r>
          </a:p>
          <a:p>
            <a:r>
              <a:rPr lang="en-US" sz="2800" dirty="0"/>
              <a:t>Flagellated sperm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Wet environments</a:t>
            </a:r>
          </a:p>
        </p:txBody>
      </p:sp>
      <p:pic>
        <p:nvPicPr>
          <p:cNvPr id="1026" name="Picture 2" descr="Image result for fer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959" y="1372541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rsetai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99" y="1898712"/>
            <a:ext cx="265314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lub mo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85" y="4107127"/>
            <a:ext cx="2771774" cy="207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711" y="360994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Ferns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58582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Clubmosses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9400" y="5405896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Horsetails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800" dirty="0"/>
              <a:t>Evolution of Vascular Tissue</a:t>
            </a:r>
          </a:p>
        </p:txBody>
      </p:sp>
      <p:sp>
        <p:nvSpPr>
          <p:cNvPr id="25603" name="Content Placeholder 1"/>
          <p:cNvSpPr>
            <a:spLocks noGrp="1"/>
          </p:cNvSpPr>
          <p:nvPr>
            <p:ph idx="1"/>
          </p:nvPr>
        </p:nvSpPr>
        <p:spPr>
          <a:xfrm>
            <a:off x="419100" y="1214735"/>
            <a:ext cx="6096000" cy="47981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/>
              <a:t>Vascular tissue</a:t>
            </a:r>
            <a:r>
              <a:rPr lang="en-US" sz="2800" dirty="0"/>
              <a:t>: tube-like vessels that transport water and nutrients</a:t>
            </a:r>
          </a:p>
          <a:p>
            <a:r>
              <a:rPr lang="en-US" sz="2800" b="1" u="sng" dirty="0"/>
              <a:t>_______</a:t>
            </a:r>
            <a:r>
              <a:rPr lang="en-US" sz="2800" dirty="0"/>
              <a:t> – Moves water up a plant</a:t>
            </a:r>
          </a:p>
          <a:p>
            <a:r>
              <a:rPr lang="en-US" sz="2800" b="1" u="sng" dirty="0"/>
              <a:t>_______</a:t>
            </a:r>
            <a:r>
              <a:rPr lang="en-US" sz="2800" dirty="0"/>
              <a:t> – Moves food up or down a plant</a:t>
            </a:r>
          </a:p>
          <a:p>
            <a:pPr lvl="1"/>
            <a:r>
              <a:rPr lang="en-US" sz="2500" dirty="0"/>
              <a:t>Allowed for vertical growth in plants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Vascular bundles</a:t>
            </a:r>
            <a:r>
              <a:rPr lang="en-US" sz="2800" dirty="0"/>
              <a:t>: bundles of xylem and phloem within plant roots, shoots and leaves</a:t>
            </a:r>
          </a:p>
        </p:txBody>
      </p:sp>
      <p:pic>
        <p:nvPicPr>
          <p:cNvPr id="1026" name="Picture 2" descr="Image result for Xylem and phloem diagram">
            <a:extLst>
              <a:ext uri="{FF2B5EF4-FFF2-40B4-BE49-F238E27FC236}">
                <a16:creationId xmlns:a16="http://schemas.microsoft.com/office/drawing/2014/main" id="{F70EAA95-B232-422B-AC02-EB83525A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6464"/>
            <a:ext cx="3733800" cy="494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F2D43-E96C-4791-97EB-CD012DEC2110}"/>
              </a:ext>
            </a:extLst>
          </p:cNvPr>
          <p:cNvSpPr txBox="1"/>
          <p:nvPr/>
        </p:nvSpPr>
        <p:spPr>
          <a:xfrm>
            <a:off x="7010400" y="1214735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Xylem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04DD2-B62C-4D09-8A52-4A349615E1E4}"/>
              </a:ext>
            </a:extLst>
          </p:cNvPr>
          <p:cNvSpPr txBox="1"/>
          <p:nvPr/>
        </p:nvSpPr>
        <p:spPr>
          <a:xfrm>
            <a:off x="8229600" y="1220379"/>
            <a:ext cx="1205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Phloem</a:t>
            </a:r>
          </a:p>
        </p:txBody>
      </p:sp>
    </p:spTree>
    <p:extLst>
      <p:ext uri="{BB962C8B-B14F-4D97-AF65-F5344CB8AC3E}">
        <p14:creationId xmlns:p14="http://schemas.microsoft.com/office/powerpoint/2010/main" val="3826033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Plant Morphology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13656" y="1143000"/>
            <a:ext cx="6444343" cy="5475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Shoot system: </a:t>
            </a:r>
            <a:r>
              <a:rPr lang="en-US" sz="2800" dirty="0"/>
              <a:t>photosynthesis and ______________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Stem</a:t>
            </a:r>
            <a:r>
              <a:rPr lang="en-US" sz="2400" dirty="0"/>
              <a:t>: produce leaves, branches and flowers, transports nutrients and water from roots to leaves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Leaves</a:t>
            </a:r>
            <a:r>
              <a:rPr lang="en-US" sz="2400" dirty="0"/>
              <a:t>: primary location of photosynthesis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Buds</a:t>
            </a:r>
            <a:r>
              <a:rPr lang="en-US" sz="2400" dirty="0"/>
              <a:t>: undeveloped shoot</a:t>
            </a:r>
            <a:endParaRPr lang="en-US" sz="12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/>
              <a:t>Root System: </a:t>
            </a:r>
            <a:r>
              <a:rPr lang="en-US" sz="2800" dirty="0"/>
              <a:t>anchors plant, absorbs minerals and water, and stores carbohydrates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447800"/>
            <a:ext cx="5529396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3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Roots</a:t>
            </a:r>
          </a:p>
        </p:txBody>
      </p:sp>
      <p:sp>
        <p:nvSpPr>
          <p:cNvPr id="24579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4648200" cy="5181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900" dirty="0"/>
              <a:t>Taproot or fibrous root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800" dirty="0"/>
              <a:t>Absorb water, minerals, nutrients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Root hairs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Increase </a:t>
            </a:r>
            <a:r>
              <a:rPr lang="en-US" sz="2200" u="sng" dirty="0"/>
              <a:t>surface area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sz="2800" b="1" u="sng" dirty="0"/>
              <a:t>Mycorrhizae</a:t>
            </a:r>
            <a:r>
              <a:rPr lang="en-US" sz="2800" dirty="0"/>
              <a:t>: symbiotic relationship between a fungus and plant roots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Fungus get carbohydrates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Plant gets more water and nutrients</a:t>
            </a:r>
          </a:p>
          <a:p>
            <a:pPr lvl="1" eaLnBrk="1" hangingPunct="1"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4580" name="Picture 2" descr="D:\Chapter_25\B_Jpeg_Images\25_Labeled_Art_and_Photos\25_06Figure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653" y="1278374"/>
            <a:ext cx="1949291" cy="248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https://encrypted-tbn0.gstatic.com/images?q=tbn:ANd9GcRtnJEjH4a1UGeYIPgWIjcW3eFnprbFI3Z_zc-_gBNKIXrOGiSSv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22377" y="103214"/>
            <a:ext cx="720046" cy="1017208"/>
          </a:xfrm>
          <a:prstGeom prst="rect">
            <a:avLst/>
          </a:prstGeom>
          <a:noFill/>
        </p:spPr>
      </p:pic>
      <p:pic>
        <p:nvPicPr>
          <p:cNvPr id="49155" name="Picture 3" descr="C:\Users\username\Desktop\Mt SAC Bio 1\Mastering Biology lectures\Chapter art and photos\25_Labeled_Art_and_Photos\25_05Figure-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7290" y="1413748"/>
            <a:ext cx="4691987" cy="381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231900" y="1229082"/>
            <a:ext cx="2326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Taproot system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88191" y="1233474"/>
            <a:ext cx="2388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Fibrous root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9076" y="2656201"/>
            <a:ext cx="138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Root hairs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283512" y="2728618"/>
            <a:ext cx="954784" cy="1122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Image result for mycorrhiza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834" y="3835698"/>
            <a:ext cx="1914247" cy="23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18175" y="5756961"/>
            <a:ext cx="138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Mycorrhizae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203733" y="5829378"/>
            <a:ext cx="954784" cy="1122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437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1781</Words>
  <Application>Microsoft Office PowerPoint</Application>
  <PresentationFormat>Widescreen</PresentationFormat>
  <Paragraphs>365</Paragraphs>
  <Slides>38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华文新魏</vt:lpstr>
      <vt:lpstr>Arial</vt:lpstr>
      <vt:lpstr>Arial Black</vt:lpstr>
      <vt:lpstr>Bookman Old Style</vt:lpstr>
      <vt:lpstr>Calibri</vt:lpstr>
      <vt:lpstr>Gill Sans MT</vt:lpstr>
      <vt:lpstr>Wingdings</vt:lpstr>
      <vt:lpstr>Wingdings 3</vt:lpstr>
      <vt:lpstr>Origin</vt:lpstr>
      <vt:lpstr>Plant Form and Function </vt:lpstr>
      <vt:lpstr>What is a plant?</vt:lpstr>
      <vt:lpstr>Evolutionary History of Plants</vt:lpstr>
      <vt:lpstr>Evolutionary History of Plants</vt:lpstr>
      <vt:lpstr>Nonvascular Seedless Plants</vt:lpstr>
      <vt:lpstr>Vascular Seedless Plants</vt:lpstr>
      <vt:lpstr>Evolution of Vascular Tissue</vt:lpstr>
      <vt:lpstr>Plant Morphology</vt:lpstr>
      <vt:lpstr>Roots</vt:lpstr>
      <vt:lpstr>Vascular Seed Plants</vt:lpstr>
      <vt:lpstr>Evolution of Seeds</vt:lpstr>
      <vt:lpstr>Gymnosperms</vt:lpstr>
      <vt:lpstr>Gymnosperm Dispersal</vt:lpstr>
      <vt:lpstr>Angiosperms</vt:lpstr>
      <vt:lpstr>PowerPoint Presentation</vt:lpstr>
      <vt:lpstr>Flower Anatomy</vt:lpstr>
      <vt:lpstr>Variation in Flowers</vt:lpstr>
      <vt:lpstr>Pollination in Angiosperms</vt:lpstr>
      <vt:lpstr>Angiosperm Life Cycle</vt:lpstr>
      <vt:lpstr>Fruit Development</vt:lpstr>
      <vt:lpstr>Angiosperm Seed Dispersal</vt:lpstr>
      <vt:lpstr>Plant Defenses</vt:lpstr>
      <vt:lpstr>Resource Acquisition and Transport in Vascular Plants</vt:lpstr>
      <vt:lpstr>Stomata</vt:lpstr>
      <vt:lpstr>Water Transport in Plants</vt:lpstr>
      <vt:lpstr>Trade-off between Leaf Size and Transpiration</vt:lpstr>
      <vt:lpstr>Adaptations to Reduce Transpiration</vt:lpstr>
      <vt:lpstr>Nutrient Transport in Plants</vt:lpstr>
      <vt:lpstr>Plant Growth</vt:lpstr>
      <vt:lpstr>Primary and Secondary Growth</vt:lpstr>
      <vt:lpstr>Human uses of Seed Plants</vt:lpstr>
      <vt:lpstr>Treats to Plant Diversity: Habitat Destruction</vt:lpstr>
      <vt:lpstr>Threats to Plant Diversity: Invasive Bark Beetle</vt:lpstr>
      <vt:lpstr>Bark Beetle Impacts</vt:lpstr>
      <vt:lpstr>Check Your Understanding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Tyler Flisik</dc:creator>
  <cp:lastModifiedBy>Tyler Flisik</cp:lastModifiedBy>
  <cp:revision>105</cp:revision>
  <dcterms:created xsi:type="dcterms:W3CDTF">2014-03-24T19:52:20Z</dcterms:created>
  <dcterms:modified xsi:type="dcterms:W3CDTF">2017-09-29T05:55:52Z</dcterms:modified>
</cp:coreProperties>
</file>