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 id="2147483713" r:id="rId4"/>
  </p:sldMasterIdLst>
  <p:notesMasterIdLst>
    <p:notesMasterId r:id="rId54"/>
  </p:notesMasterIdLst>
  <p:sldIdLst>
    <p:sldId id="257" r:id="rId5"/>
    <p:sldId id="258" r:id="rId6"/>
    <p:sldId id="260" r:id="rId7"/>
    <p:sldId id="261" r:id="rId8"/>
    <p:sldId id="259" r:id="rId9"/>
    <p:sldId id="262" r:id="rId10"/>
    <p:sldId id="265" r:id="rId11"/>
    <p:sldId id="264" r:id="rId12"/>
    <p:sldId id="263" r:id="rId13"/>
    <p:sldId id="313" r:id="rId14"/>
    <p:sldId id="268" r:id="rId15"/>
    <p:sldId id="300" r:id="rId16"/>
    <p:sldId id="269" r:id="rId17"/>
    <p:sldId id="267" r:id="rId18"/>
    <p:sldId id="274" r:id="rId19"/>
    <p:sldId id="273" r:id="rId20"/>
    <p:sldId id="272" r:id="rId21"/>
    <p:sldId id="314" r:id="rId22"/>
    <p:sldId id="308" r:id="rId23"/>
    <p:sldId id="309" r:id="rId24"/>
    <p:sldId id="284" r:id="rId25"/>
    <p:sldId id="270" r:id="rId26"/>
    <p:sldId id="279" r:id="rId27"/>
    <p:sldId id="286" r:id="rId28"/>
    <p:sldId id="277" r:id="rId29"/>
    <p:sldId id="299" r:id="rId30"/>
    <p:sldId id="283" r:id="rId31"/>
    <p:sldId id="276" r:id="rId32"/>
    <p:sldId id="311" r:id="rId33"/>
    <p:sldId id="310" r:id="rId34"/>
    <p:sldId id="275" r:id="rId35"/>
    <p:sldId id="288" r:id="rId36"/>
    <p:sldId id="289" r:id="rId37"/>
    <p:sldId id="290" r:id="rId38"/>
    <p:sldId id="296" r:id="rId39"/>
    <p:sldId id="291" r:id="rId40"/>
    <p:sldId id="292" r:id="rId41"/>
    <p:sldId id="295" r:id="rId42"/>
    <p:sldId id="294" r:id="rId43"/>
    <p:sldId id="293" r:id="rId44"/>
    <p:sldId id="297" r:id="rId45"/>
    <p:sldId id="298" r:id="rId46"/>
    <p:sldId id="271" r:id="rId47"/>
    <p:sldId id="301" r:id="rId48"/>
    <p:sldId id="303" r:id="rId49"/>
    <p:sldId id="304" r:id="rId50"/>
    <p:sldId id="305" r:id="rId51"/>
    <p:sldId id="306" r:id="rId52"/>
    <p:sldId id="3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83931" autoAdjust="0"/>
  </p:normalViewPr>
  <p:slideViewPr>
    <p:cSldViewPr snapToGrid="0">
      <p:cViewPr varScale="1">
        <p:scale>
          <a:sx n="87" d="100"/>
          <a:sy n="87" d="100"/>
        </p:scale>
        <p:origin x="3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F9532-FBCD-47E9-905C-02037AA56C11}" type="datetimeFigureOut">
              <a:rPr lang="en-US" smtClean="0"/>
              <a:t>3/20/2020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5DD19-8F22-4060-A5BE-4487515C7E02}" type="slidenum">
              <a:rPr lang="en-US" smtClean="0"/>
              <a:t>‹#›</a:t>
            </a:fld>
            <a:endParaRPr lang="en-US"/>
          </a:p>
        </p:txBody>
      </p:sp>
    </p:spTree>
    <p:extLst>
      <p:ext uri="{BB962C8B-B14F-4D97-AF65-F5344CB8AC3E}">
        <p14:creationId xmlns:p14="http://schemas.microsoft.com/office/powerpoint/2010/main" val="379716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E102B-ECB8-4F72-AD13-7FCBE3A3738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6143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Dieocious</a:t>
            </a:r>
            <a:r>
              <a:rPr lang="en-US" dirty="0"/>
              <a:t> plants have separate male and female plants</a:t>
            </a:r>
            <a:endParaRPr lang="en-US" baseline="0" dirty="0"/>
          </a:p>
          <a:p>
            <a:r>
              <a:rPr lang="en-US" baseline="0" dirty="0"/>
              <a:t>Monecious plants have both the male and female reproductive parts on the same plant</a:t>
            </a:r>
            <a:endParaRPr lang="en-US" dirty="0"/>
          </a:p>
          <a:p>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12</a:t>
            </a:fld>
            <a:endParaRPr lang="en-US"/>
          </a:p>
        </p:txBody>
      </p:sp>
    </p:spTree>
    <p:extLst>
      <p:ext uri="{BB962C8B-B14F-4D97-AF65-F5344CB8AC3E}">
        <p14:creationId xmlns:p14="http://schemas.microsoft.com/office/powerpoint/2010/main" val="304962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Extant means present on Earth. It is the opposite of extinct. There is only one species in the entire phylum </a:t>
            </a:r>
            <a:r>
              <a:rPr lang="en-US" dirty="0" err="1"/>
              <a:t>Ginkgophyta</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13</a:t>
            </a:fld>
            <a:endParaRPr lang="en-US"/>
          </a:p>
        </p:txBody>
      </p:sp>
    </p:spTree>
    <p:extLst>
      <p:ext uri="{BB962C8B-B14F-4D97-AF65-F5344CB8AC3E}">
        <p14:creationId xmlns:p14="http://schemas.microsoft.com/office/powerpoint/2010/main" val="382916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Cycads are often called palms because they look kind of like palm trees, but they are not even closely related. Palm trees are flowering plant in the phylum Anthophyta. </a:t>
            </a:r>
          </a:p>
        </p:txBody>
      </p:sp>
      <p:sp>
        <p:nvSpPr>
          <p:cNvPr id="4" name="Slide Number Placeholder 3"/>
          <p:cNvSpPr>
            <a:spLocks noGrp="1"/>
          </p:cNvSpPr>
          <p:nvPr>
            <p:ph type="sldNum" sz="quarter" idx="10"/>
          </p:nvPr>
        </p:nvSpPr>
        <p:spPr/>
        <p:txBody>
          <a:bodyPr/>
          <a:lstStyle/>
          <a:p>
            <a:fld id="{CF95DD19-8F22-4060-A5BE-4487515C7E02}" type="slidenum">
              <a:rPr lang="en-US" smtClean="0"/>
              <a:t>14</a:t>
            </a:fld>
            <a:endParaRPr lang="en-US"/>
          </a:p>
        </p:txBody>
      </p:sp>
    </p:spTree>
    <p:extLst>
      <p:ext uri="{BB962C8B-B14F-4D97-AF65-F5344CB8AC3E}">
        <p14:creationId xmlns:p14="http://schemas.microsoft.com/office/powerpoint/2010/main" val="329572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vessel elements in the tissue of </a:t>
            </a:r>
            <a:r>
              <a:rPr lang="en-US" dirty="0" err="1"/>
              <a:t>gnteophytes</a:t>
            </a:r>
            <a:r>
              <a:rPr lang="en-US" dirty="0"/>
              <a:t> is why they are hypothesized to be the most closely related to Angiosperms (phylum Anthophyta). No other gymnosperms have vessel elements. They is also a hypothesis that vessel elements evolved independently in the two groups because some basal Angiosperms lack vessel elements. </a:t>
            </a:r>
          </a:p>
        </p:txBody>
      </p:sp>
      <p:sp>
        <p:nvSpPr>
          <p:cNvPr id="4" name="Slide Number Placeholder 3"/>
          <p:cNvSpPr>
            <a:spLocks noGrp="1"/>
          </p:cNvSpPr>
          <p:nvPr>
            <p:ph type="sldNum" sz="quarter" idx="5"/>
          </p:nvPr>
        </p:nvSpPr>
        <p:spPr/>
        <p:txBody>
          <a:bodyPr/>
          <a:lstStyle/>
          <a:p>
            <a:fld id="{CF95DD19-8F22-4060-A5BE-4487515C7E02}" type="slidenum">
              <a:rPr lang="en-US" smtClean="0"/>
              <a:t>15</a:t>
            </a:fld>
            <a:endParaRPr lang="en-US"/>
          </a:p>
        </p:txBody>
      </p:sp>
    </p:spTree>
    <p:extLst>
      <p:ext uri="{BB962C8B-B14F-4D97-AF65-F5344CB8AC3E}">
        <p14:creationId xmlns:p14="http://schemas.microsoft.com/office/powerpoint/2010/main" val="335796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Conifers are the most familiar gymnosperm because they are the dominant type of tree in temperate regions. </a:t>
            </a:r>
          </a:p>
        </p:txBody>
      </p:sp>
      <p:sp>
        <p:nvSpPr>
          <p:cNvPr id="4" name="Slide Number Placeholder 3"/>
          <p:cNvSpPr>
            <a:spLocks noGrp="1"/>
          </p:cNvSpPr>
          <p:nvPr>
            <p:ph type="sldNum" sz="quarter" idx="5"/>
          </p:nvPr>
        </p:nvSpPr>
        <p:spPr/>
        <p:txBody>
          <a:bodyPr/>
          <a:lstStyle/>
          <a:p>
            <a:fld id="{CF95DD19-8F22-4060-A5BE-4487515C7E02}" type="slidenum">
              <a:rPr lang="en-US" smtClean="0"/>
              <a:t>16</a:t>
            </a:fld>
            <a:endParaRPr lang="en-US"/>
          </a:p>
        </p:txBody>
      </p:sp>
    </p:spTree>
    <p:extLst>
      <p:ext uri="{BB962C8B-B14F-4D97-AF65-F5344CB8AC3E}">
        <p14:creationId xmlns:p14="http://schemas.microsoft.com/office/powerpoint/2010/main" val="398740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transcript: The gymnosperm life cycle is more complex than the moss and fern cycles we learned in the first lecture. Here the male cones contain microsporangia, which produce pollen grains. The female cone contains the megasporangium which produces a megaspore mother cell. The megaspore mother cell goes through meiosis to make 4 </a:t>
            </a:r>
            <a:r>
              <a:rPr lang="en-US" dirty="0" err="1"/>
              <a:t>megespores</a:t>
            </a:r>
            <a:r>
              <a:rPr lang="en-US" dirty="0"/>
              <a:t>, of which only one of the megaspores survive to develop into the female gametophyte. Two archegonia develop from the female gametophyte, and each archegonia develops a single egg. The pollen grain develops a pollen tube to transport the sperm to the egg. Once fertilized the zygote develops into the embryo and the female gametophyte develops into the food source. </a:t>
            </a:r>
          </a:p>
          <a:p>
            <a:endParaRPr lang="en-US" dirty="0"/>
          </a:p>
          <a:p>
            <a:endParaRPr lang="en-US" dirty="0"/>
          </a:p>
          <a:p>
            <a:r>
              <a:rPr lang="en-US" dirty="0"/>
              <a:t>Ovule = megasporangium (2n) </a:t>
            </a:r>
            <a:r>
              <a:rPr lang="en-US" dirty="0">
                <a:sym typeface="Wingdings" panose="05000000000000000000" pitchFamily="2" charset="2"/>
              </a:rPr>
              <a:t>and</a:t>
            </a:r>
            <a:r>
              <a:rPr lang="en-US" baseline="0" dirty="0">
                <a:sym typeface="Wingdings" panose="05000000000000000000" pitchFamily="2" charset="2"/>
              </a:rPr>
              <a:t> </a:t>
            </a:r>
            <a:r>
              <a:rPr lang="en-US" baseline="0" dirty="0" err="1">
                <a:sym typeface="Wingdings" panose="05000000000000000000" pitchFamily="2" charset="2"/>
              </a:rPr>
              <a:t>megasporocyte</a:t>
            </a:r>
            <a:r>
              <a:rPr lang="en-US" baseline="0" dirty="0">
                <a:sym typeface="Wingdings" panose="05000000000000000000" pitchFamily="2" charset="2"/>
              </a:rPr>
              <a:t> (2n)  </a:t>
            </a:r>
            <a:r>
              <a:rPr lang="en-US" baseline="0" dirty="0" err="1">
                <a:sym typeface="Wingdings" panose="05000000000000000000" pitchFamily="2" charset="2"/>
              </a:rPr>
              <a:t>megasporocyte</a:t>
            </a:r>
            <a:r>
              <a:rPr lang="en-US" baseline="0" dirty="0">
                <a:sym typeface="Wingdings" panose="05000000000000000000" pitchFamily="2" charset="2"/>
              </a:rPr>
              <a:t> –meiosis 4 haploid cells (one is surviving megaspore (n))  female gametophyte = two or three archegonium (organ that produce eggs)pollen tube reaches eggs (fertilization)  zygote embryo (2n) ovule = seed coat (integument)(2n) + food reserve (gametophyte (n)) + embryo (2n)</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17</a:t>
            </a:fld>
            <a:endParaRPr lang="en-US"/>
          </a:p>
        </p:txBody>
      </p:sp>
    </p:spTree>
    <p:extLst>
      <p:ext uri="{BB962C8B-B14F-4D97-AF65-F5344CB8AC3E}">
        <p14:creationId xmlns:p14="http://schemas.microsoft.com/office/powerpoint/2010/main" val="70482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images here are similar to the ones you will see in the lab photos. Again the key is to associate each one of the lab images with the different stages of the life cycle. The male cone contains microsporangia which produce pollen grains. The female cone contains megasporangia which produce the megaspore mother cell and later the surviving megaspore. The surviving megaspore develops into the female gametophyte which contains the two archegonia and eggs. Once fertilized the zygote develops into the embryonic plant with the female gametophyte acting as a food source. </a:t>
            </a:r>
          </a:p>
        </p:txBody>
      </p:sp>
      <p:sp>
        <p:nvSpPr>
          <p:cNvPr id="4" name="Slide Number Placeholder 3"/>
          <p:cNvSpPr>
            <a:spLocks noGrp="1"/>
          </p:cNvSpPr>
          <p:nvPr>
            <p:ph type="sldNum" sz="quarter" idx="5"/>
          </p:nvPr>
        </p:nvSpPr>
        <p:spPr/>
        <p:txBody>
          <a:bodyPr/>
          <a:lstStyle/>
          <a:p>
            <a:fld id="{CF95DD19-8F22-4060-A5BE-4487515C7E02}" type="slidenum">
              <a:rPr lang="en-US" smtClean="0"/>
              <a:t>19</a:t>
            </a:fld>
            <a:endParaRPr lang="en-US"/>
          </a:p>
        </p:txBody>
      </p:sp>
    </p:spTree>
    <p:extLst>
      <p:ext uri="{BB962C8B-B14F-4D97-AF65-F5344CB8AC3E}">
        <p14:creationId xmlns:p14="http://schemas.microsoft.com/office/powerpoint/2010/main" val="230751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3820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Carpel and stamen may develop</a:t>
            </a:r>
            <a:r>
              <a:rPr lang="en-US" baseline="0" dirty="0"/>
              <a:t> at different times</a:t>
            </a:r>
          </a:p>
          <a:p>
            <a:pPr marL="171450" indent="-171450">
              <a:buFont typeface="Arial" panose="020B0604020202020204" pitchFamily="34" charset="0"/>
              <a:buChar char="•"/>
            </a:pPr>
            <a:r>
              <a:rPr lang="en-US" baseline="0" dirty="0"/>
              <a:t>Stamen and carpel may be arranged to avoid contact</a:t>
            </a:r>
          </a:p>
          <a:p>
            <a:endParaRPr lang="en-US" dirty="0"/>
          </a:p>
          <a:p>
            <a:r>
              <a:rPr lang="en-US" dirty="0"/>
              <a:t>Flowers are often pollinator specific</a:t>
            </a:r>
          </a:p>
          <a:p>
            <a:endParaRPr lang="en-US" dirty="0"/>
          </a:p>
          <a:p>
            <a:r>
              <a:rPr lang="en-US" dirty="0"/>
              <a:t>Flowers have</a:t>
            </a:r>
            <a:r>
              <a:rPr lang="en-US" baseline="0" dirty="0"/>
              <a:t> nectar and sweet fragrance to attract pollinators</a:t>
            </a:r>
          </a:p>
          <a:p>
            <a:endParaRPr lang="en-US" baseline="0" dirty="0"/>
          </a:p>
          <a:p>
            <a:r>
              <a:rPr lang="en-US" baseline="0" dirty="0"/>
              <a:t>Color of flower of attracts certain kinds of pollinators</a:t>
            </a:r>
          </a:p>
          <a:p>
            <a:pPr lvl="1">
              <a:buFont typeface="Arial" pitchFamily="34" charset="0"/>
              <a:buChar char="•"/>
            </a:pPr>
            <a:r>
              <a:rPr lang="en-US" baseline="0" dirty="0"/>
              <a:t> Bees – bright white, yellow, blue, shallow flower</a:t>
            </a:r>
          </a:p>
          <a:p>
            <a:pPr lvl="1">
              <a:buFont typeface="Arial" pitchFamily="34" charset="0"/>
              <a:buChar char="•"/>
            </a:pPr>
            <a:r>
              <a:rPr lang="en-US" baseline="0" dirty="0"/>
              <a:t> Bats – white, green, purple, musty odor, lots of nectar, bowl shaped flower closed during day</a:t>
            </a:r>
          </a:p>
          <a:p>
            <a:pPr lvl="1">
              <a:buFont typeface="Arial" pitchFamily="34" charset="0"/>
              <a:buChar char="•"/>
            </a:pPr>
            <a:r>
              <a:rPr lang="en-US" baseline="0" dirty="0"/>
              <a:t> Birds – scarlet, orange red, large, funnel shaped flower</a:t>
            </a:r>
          </a:p>
          <a:p>
            <a:pPr lvl="1">
              <a:buFont typeface="Arial" pitchFamily="34" charset="0"/>
              <a:buChar char="•"/>
            </a:pPr>
            <a:r>
              <a:rPr lang="en-US" baseline="0" dirty="0"/>
              <a:t> Moth – pale red, purple white, lots of nectar, strong scent</a:t>
            </a:r>
          </a:p>
          <a:p>
            <a:pPr lvl="1">
              <a:buFont typeface="Arial" pitchFamily="34" charset="0"/>
              <a:buChar char="•"/>
            </a:pPr>
            <a:r>
              <a:rPr lang="en-US" baseline="0" dirty="0"/>
              <a:t> Beetle – white, green </a:t>
            </a:r>
          </a:p>
          <a:p>
            <a:pPr lvl="1">
              <a:buFont typeface="Arial" pitchFamily="34" charset="0"/>
              <a:buChar char="•"/>
            </a:pPr>
            <a:r>
              <a:rPr lang="en-US" baseline="0" dirty="0"/>
              <a:t> Wind – pale green, brown, no scent or nectar, lots of pollen</a:t>
            </a:r>
          </a:p>
          <a:p>
            <a:pPr lvl="1">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65958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extant animal can successfully consume and pass an avocado seed because they are too big. It is hypothesized that the giant ground sloths would eat the avocados and disperse their seeds. The phainopepla is bird that facilitates the spread of mistletoe. Mistletoe is a parasitic plant that taps into the vascular tissue of trees when its seeds are deposited (pooped) on its branches. Coconuts can float which is why they are often the first plant to colonize remote islands. </a:t>
            </a:r>
          </a:p>
        </p:txBody>
      </p:sp>
      <p:sp>
        <p:nvSpPr>
          <p:cNvPr id="4" name="Slide Number Placeholder 3"/>
          <p:cNvSpPr>
            <a:spLocks noGrp="1"/>
          </p:cNvSpPr>
          <p:nvPr>
            <p:ph type="sldNum" sz="quarter" idx="5"/>
          </p:nvPr>
        </p:nvSpPr>
        <p:spPr/>
        <p:txBody>
          <a:bodyPr/>
          <a:lstStyle/>
          <a:p>
            <a:fld id="{CF95DD19-8F22-4060-A5BE-4487515C7E02}" type="slidenum">
              <a:rPr lang="en-US" smtClean="0"/>
              <a:t>27</a:t>
            </a:fld>
            <a:endParaRPr lang="en-US"/>
          </a:p>
        </p:txBody>
      </p:sp>
    </p:spTree>
    <p:extLst>
      <p:ext uri="{BB962C8B-B14F-4D97-AF65-F5344CB8AC3E}">
        <p14:creationId xmlns:p14="http://schemas.microsoft.com/office/powerpoint/2010/main" val="147280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plant evolution the gametophyte became reduced in size and the sporophyte became the dominant vegetative structure. In bryophytes the gametophyte is the dominant structure but that shifts in vascular plants where the sporophyte becomes the dominant structure. </a:t>
            </a:r>
          </a:p>
        </p:txBody>
      </p:sp>
      <p:sp>
        <p:nvSpPr>
          <p:cNvPr id="4" name="Slide Number Placeholder 3"/>
          <p:cNvSpPr>
            <a:spLocks noGrp="1"/>
          </p:cNvSpPr>
          <p:nvPr>
            <p:ph type="sldNum" sz="quarter" idx="10"/>
          </p:nvPr>
        </p:nvSpPr>
        <p:spPr/>
        <p:txBody>
          <a:bodyPr/>
          <a:lstStyle/>
          <a:p>
            <a:fld id="{CF95DD19-8F22-4060-A5BE-4487515C7E02}" type="slidenum">
              <a:rPr lang="en-US" smtClean="0"/>
              <a:t>4</a:t>
            </a:fld>
            <a:endParaRPr lang="en-US"/>
          </a:p>
        </p:txBody>
      </p:sp>
    </p:spTree>
    <p:extLst>
      <p:ext uri="{BB962C8B-B14F-4D97-AF65-F5344CB8AC3E}">
        <p14:creationId xmlns:p14="http://schemas.microsoft.com/office/powerpoint/2010/main" val="328019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Triploid cell (3n) goes on to form endosperm (tissue rich in starch and other food reserves that nourish developing embryo</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28</a:t>
            </a:fld>
            <a:endParaRPr lang="en-US"/>
          </a:p>
        </p:txBody>
      </p:sp>
    </p:spTree>
    <p:extLst>
      <p:ext uri="{BB962C8B-B14F-4D97-AF65-F5344CB8AC3E}">
        <p14:creationId xmlns:p14="http://schemas.microsoft.com/office/powerpoint/2010/main" val="424566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normAutofit/>
          </a:bodyPr>
          <a:lstStyle/>
          <a:p>
            <a:r>
              <a:rPr lang="en-US" dirty="0"/>
              <a:t>Double fertilization: one sperm fertilizes the egg while the other fertilizes two</a:t>
            </a:r>
            <a:r>
              <a:rPr lang="en-US" baseline="0" dirty="0"/>
              <a:t> nuclei, which go on to </a:t>
            </a:r>
            <a:endParaRPr lang="en-US" dirty="0"/>
          </a:p>
        </p:txBody>
      </p:sp>
      <p:sp>
        <p:nvSpPr>
          <p:cNvPr id="4" name="Slide Number Placeholder 3"/>
          <p:cNvSpPr>
            <a:spLocks noGrp="1"/>
          </p:cNvSpPr>
          <p:nvPr>
            <p:ph type="sldNum" sz="quarter" idx="10"/>
          </p:nvPr>
        </p:nvSpPr>
        <p:spPr/>
        <p:txBody>
          <a:bodyPr/>
          <a:lstStyle/>
          <a:p>
            <a:fld id="{87AE4218-9F2A-4E4D-B62B-E329128686B6}" type="slidenum">
              <a:rPr lang="en-US" smtClean="0"/>
              <a:pPr/>
              <a:t>29</a:t>
            </a:fld>
            <a:endParaRPr lang="en-US"/>
          </a:p>
        </p:txBody>
      </p:sp>
    </p:spTree>
    <p:extLst>
      <p:ext uri="{BB962C8B-B14F-4D97-AF65-F5344CB8AC3E}">
        <p14:creationId xmlns:p14="http://schemas.microsoft.com/office/powerpoint/2010/main" val="3133118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groups of angiosperms, the monocots and the dicots. Monocots have one cotyledon (mono=one) and dicots have two (di=two). Monocots and dicots also differ in other characteristics. Grasses are monocots, and monocots have fibrous root systems. Ever try to pull out a clump of grass? Its really hard. Dandelions are dicots with a taproot, which makes them easier to pull out. The differences in the arrangement of the vascular tissue is something we will revisit in our next lecture on plant structure and function. </a:t>
            </a:r>
          </a:p>
        </p:txBody>
      </p:sp>
      <p:sp>
        <p:nvSpPr>
          <p:cNvPr id="4" name="Slide Number Placeholder 3"/>
          <p:cNvSpPr>
            <a:spLocks noGrp="1"/>
          </p:cNvSpPr>
          <p:nvPr>
            <p:ph type="sldNum" sz="quarter" idx="5"/>
          </p:nvPr>
        </p:nvSpPr>
        <p:spPr/>
        <p:txBody>
          <a:bodyPr/>
          <a:lstStyle/>
          <a:p>
            <a:fld id="{CF95DD19-8F22-4060-A5BE-4487515C7E02}" type="slidenum">
              <a:rPr lang="en-US" smtClean="0"/>
              <a:t>31</a:t>
            </a:fld>
            <a:endParaRPr lang="en-US"/>
          </a:p>
        </p:txBody>
      </p:sp>
    </p:spTree>
    <p:extLst>
      <p:ext uri="{BB962C8B-B14F-4D97-AF65-F5344CB8AC3E}">
        <p14:creationId xmlns:p14="http://schemas.microsoft.com/office/powerpoint/2010/main" val="44974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these major plant families and their characteristics. </a:t>
            </a:r>
          </a:p>
        </p:txBody>
      </p:sp>
      <p:sp>
        <p:nvSpPr>
          <p:cNvPr id="4" name="Slide Number Placeholder 3"/>
          <p:cNvSpPr>
            <a:spLocks noGrp="1"/>
          </p:cNvSpPr>
          <p:nvPr>
            <p:ph type="sldNum" sz="quarter" idx="5"/>
          </p:nvPr>
        </p:nvSpPr>
        <p:spPr/>
        <p:txBody>
          <a:bodyPr/>
          <a:lstStyle/>
          <a:p>
            <a:fld id="{CF95DD19-8F22-4060-A5BE-4487515C7E02}" type="slidenum">
              <a:rPr lang="en-US" smtClean="0"/>
              <a:t>32</a:t>
            </a:fld>
            <a:endParaRPr lang="en-US"/>
          </a:p>
        </p:txBody>
      </p:sp>
    </p:spTree>
    <p:extLst>
      <p:ext uri="{BB962C8B-B14F-4D97-AF65-F5344CB8AC3E}">
        <p14:creationId xmlns:p14="http://schemas.microsoft.com/office/powerpoint/2010/main" val="429191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Aromatic</a:t>
            </a:r>
            <a:r>
              <a:rPr lang="en-US" baseline="0" dirty="0"/>
              <a:t> volatile oils act as herbicide</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37</a:t>
            </a:fld>
            <a:endParaRPr lang="en-US"/>
          </a:p>
        </p:txBody>
      </p:sp>
    </p:spTree>
    <p:extLst>
      <p:ext uri="{BB962C8B-B14F-4D97-AF65-F5344CB8AC3E}">
        <p14:creationId xmlns:p14="http://schemas.microsoft.com/office/powerpoint/2010/main" val="1157585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 million acres of forest lost to bark beetle</a:t>
            </a:r>
          </a:p>
        </p:txBody>
      </p:sp>
      <p:sp>
        <p:nvSpPr>
          <p:cNvPr id="4" name="Slide Number Placeholder 3"/>
          <p:cNvSpPr>
            <a:spLocks noGrp="1"/>
          </p:cNvSpPr>
          <p:nvPr>
            <p:ph type="sldNum" sz="quarter" idx="10"/>
          </p:nvPr>
        </p:nvSpPr>
        <p:spPr/>
        <p:txBody>
          <a:bodyPr/>
          <a:lstStyle/>
          <a:p>
            <a:fld id="{CF95DD19-8F22-4060-A5BE-4487515C7E02}" type="slidenum">
              <a:rPr lang="en-US" smtClean="0"/>
              <a:t>43</a:t>
            </a:fld>
            <a:endParaRPr lang="en-US"/>
          </a:p>
        </p:txBody>
      </p:sp>
    </p:spTree>
    <p:extLst>
      <p:ext uri="{BB962C8B-B14F-4D97-AF65-F5344CB8AC3E}">
        <p14:creationId xmlns:p14="http://schemas.microsoft.com/office/powerpoint/2010/main" val="398231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gametes produced by gametophytes are susceptible to environmental factors which could alter or damage the DNA in the gametes. By reducing the size of the gametophyte and even retaining it within the sporophyte, plants have evolved to protect the gametophytes and thus the gametes they produce.  </a:t>
            </a:r>
          </a:p>
        </p:txBody>
      </p:sp>
      <p:sp>
        <p:nvSpPr>
          <p:cNvPr id="4" name="Slide Number Placeholder 3"/>
          <p:cNvSpPr>
            <a:spLocks noGrp="1"/>
          </p:cNvSpPr>
          <p:nvPr>
            <p:ph type="sldNum" sz="quarter" idx="5"/>
          </p:nvPr>
        </p:nvSpPr>
        <p:spPr/>
        <p:txBody>
          <a:bodyPr/>
          <a:lstStyle/>
          <a:p>
            <a:fld id="{CF95DD19-8F22-4060-A5BE-4487515C7E02}" type="slidenum">
              <a:rPr lang="en-US" smtClean="0"/>
              <a:t>5</a:t>
            </a:fld>
            <a:endParaRPr lang="en-US"/>
          </a:p>
        </p:txBody>
      </p:sp>
    </p:spTree>
    <p:extLst>
      <p:ext uri="{BB962C8B-B14F-4D97-AF65-F5344CB8AC3E}">
        <p14:creationId xmlns:p14="http://schemas.microsoft.com/office/powerpoint/2010/main" val="341615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Gymnosperms and Angiosperms have different gamete producing structures. Gymnosperms have male and female cones and angiosperms have different flower parts. The pine cone as most of us know it is really the female pine cone. The male cones are much smaller and softer to the touch. </a:t>
            </a:r>
          </a:p>
          <a:p>
            <a:endParaRPr lang="en-US" dirty="0"/>
          </a:p>
          <a:p>
            <a:r>
              <a:rPr lang="en-US" dirty="0"/>
              <a:t>Archegonia</a:t>
            </a:r>
            <a:r>
              <a:rPr lang="en-US" baseline="0" dirty="0"/>
              <a:t> is reduced but present in gymnosperms, but absent in angiosperms and </a:t>
            </a:r>
            <a:r>
              <a:rPr lang="en-US" baseline="0" dirty="0" err="1"/>
              <a:t>gnetophyta</a:t>
            </a:r>
            <a:endParaRPr lang="en-US" baseline="0" dirty="0"/>
          </a:p>
          <a:p>
            <a:endParaRPr lang="en-US" baseline="0" dirty="0"/>
          </a:p>
          <a:p>
            <a:r>
              <a:rPr lang="en-US" baseline="0" dirty="0"/>
              <a:t>Antheridium is replaced by the pollen grain in gymnosperms and angiosperms. </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6</a:t>
            </a:fld>
            <a:endParaRPr lang="en-US"/>
          </a:p>
        </p:txBody>
      </p:sp>
    </p:spTree>
    <p:extLst>
      <p:ext uri="{BB962C8B-B14F-4D97-AF65-F5344CB8AC3E}">
        <p14:creationId xmlns:p14="http://schemas.microsoft.com/office/powerpoint/2010/main" val="131914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images in this slide show the progression from fertilization to seed formation in gymnosperms. We will see the images of these different stages of development in a later slide. </a:t>
            </a:r>
          </a:p>
        </p:txBody>
      </p:sp>
      <p:sp>
        <p:nvSpPr>
          <p:cNvPr id="4" name="Slide Number Placeholder 3"/>
          <p:cNvSpPr>
            <a:spLocks noGrp="1"/>
          </p:cNvSpPr>
          <p:nvPr>
            <p:ph type="sldNum" sz="quarter" idx="10"/>
          </p:nvPr>
        </p:nvSpPr>
        <p:spPr/>
        <p:txBody>
          <a:bodyPr/>
          <a:lstStyle/>
          <a:p>
            <a:fld id="{CF95DD19-8F22-4060-A5BE-4487515C7E02}" type="slidenum">
              <a:rPr lang="en-US" smtClean="0"/>
              <a:t>7</a:t>
            </a:fld>
            <a:endParaRPr lang="en-US"/>
          </a:p>
        </p:txBody>
      </p:sp>
    </p:spTree>
    <p:extLst>
      <p:ext uri="{BB962C8B-B14F-4D97-AF65-F5344CB8AC3E}">
        <p14:creationId xmlns:p14="http://schemas.microsoft.com/office/powerpoint/2010/main" val="103128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Sporopollenin: tough outer coating of pollen</a:t>
            </a:r>
            <a:r>
              <a:rPr lang="en-US" baseline="0" dirty="0"/>
              <a:t> grains allowed for plants to move into dryer areas without desiccation</a:t>
            </a:r>
          </a:p>
          <a:p>
            <a:pPr marL="171450" indent="-171450">
              <a:buFont typeface="Arial" panose="020B0604020202020204" pitchFamily="34" charset="0"/>
              <a:buChar char="•"/>
            </a:pPr>
            <a:r>
              <a:rPr lang="en-US" dirty="0"/>
              <a:t>The development of pollen tubes no longer require flagellated sperm</a:t>
            </a:r>
          </a:p>
          <a:p>
            <a:endParaRPr lang="en-US" dirty="0"/>
          </a:p>
          <a:p>
            <a:r>
              <a:rPr lang="en-US" dirty="0"/>
              <a:t>Pollen = air borne sperm dispersal = 1 pollen grain =</a:t>
            </a:r>
            <a:r>
              <a:rPr lang="en-US" baseline="0" dirty="0"/>
              <a:t> 2 sperm</a:t>
            </a:r>
            <a:endParaRPr lang="en-US" dirty="0"/>
          </a:p>
          <a:p>
            <a:pPr>
              <a:buFont typeface="Arial" pitchFamily="34" charset="0"/>
              <a:buChar char="•"/>
            </a:pPr>
            <a:r>
              <a:rPr lang="en-US" baseline="0" dirty="0"/>
              <a:t> Long distance dispersal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8</a:t>
            </a:fld>
            <a:endParaRPr lang="en-US"/>
          </a:p>
        </p:txBody>
      </p:sp>
    </p:spTree>
    <p:extLst>
      <p:ext uri="{BB962C8B-B14F-4D97-AF65-F5344CB8AC3E}">
        <p14:creationId xmlns:p14="http://schemas.microsoft.com/office/powerpoint/2010/main" val="52458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Seed = baby plant package =</a:t>
            </a:r>
            <a:r>
              <a:rPr lang="en-US" baseline="0" dirty="0"/>
              <a:t> plant embryo and stored carbohydrates (starch) in a tough protective covering</a:t>
            </a:r>
            <a:endParaRPr lang="en-US" dirty="0"/>
          </a:p>
          <a:p>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9</a:t>
            </a:fld>
            <a:endParaRPr lang="en-US"/>
          </a:p>
        </p:txBody>
      </p:sp>
    </p:spTree>
    <p:extLst>
      <p:ext uri="{BB962C8B-B14F-4D97-AF65-F5344CB8AC3E}">
        <p14:creationId xmlns:p14="http://schemas.microsoft.com/office/powerpoint/2010/main" val="181650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normAutofit/>
          </a:bodyPr>
          <a:lstStyle/>
          <a:p>
            <a:r>
              <a:rPr lang="en-US" baseline="0" dirty="0"/>
              <a:t>Gymnosperms = “naked seed” because the seed is exposed within the female cone</a:t>
            </a:r>
          </a:p>
          <a:p>
            <a:pPr lvl="1">
              <a:buFont typeface="Arial" pitchFamily="34" charset="0"/>
              <a:buChar char="•"/>
            </a:pPr>
            <a:r>
              <a:rPr lang="en-US" baseline="0" dirty="0"/>
              <a:t> mostly wind pollinated</a:t>
            </a:r>
          </a:p>
          <a:p>
            <a:endParaRPr lang="en-US" baseline="0" dirty="0"/>
          </a:p>
          <a:p>
            <a:r>
              <a:rPr lang="en-US" baseline="0" dirty="0"/>
              <a:t>Angiosperms = “enclosed seeds” because the seed in enclosed within the fruit</a:t>
            </a:r>
          </a:p>
          <a:p>
            <a:pPr lvl="1">
              <a:buFont typeface="Arial" pitchFamily="34" charset="0"/>
              <a:buChar char="•"/>
            </a:pPr>
            <a:r>
              <a:rPr lang="en-US" baseline="0" dirty="0"/>
              <a:t>wind and animal pollinated</a:t>
            </a:r>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82414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 among gymnosperms</a:t>
            </a:r>
            <a:r>
              <a:rPr lang="en-US" baseline="0" dirty="0"/>
              <a:t> remain uncertain</a:t>
            </a:r>
            <a:endParaRPr lang="en-US" dirty="0"/>
          </a:p>
        </p:txBody>
      </p:sp>
      <p:sp>
        <p:nvSpPr>
          <p:cNvPr id="4" name="Slide Number Placeholder 3"/>
          <p:cNvSpPr>
            <a:spLocks noGrp="1"/>
          </p:cNvSpPr>
          <p:nvPr>
            <p:ph type="sldNum" sz="quarter" idx="10"/>
          </p:nvPr>
        </p:nvSpPr>
        <p:spPr/>
        <p:txBody>
          <a:bodyPr/>
          <a:lstStyle/>
          <a:p>
            <a:fld id="{CF95DD19-8F22-4060-A5BE-4487515C7E02}" type="slidenum">
              <a:rPr lang="en-US" smtClean="0"/>
              <a:t>11</a:t>
            </a:fld>
            <a:endParaRPr lang="en-US"/>
          </a:p>
        </p:txBody>
      </p:sp>
    </p:spTree>
    <p:extLst>
      <p:ext uri="{BB962C8B-B14F-4D97-AF65-F5344CB8AC3E}">
        <p14:creationId xmlns:p14="http://schemas.microsoft.com/office/powerpoint/2010/main" val="260777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67292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204872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1928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256473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3722031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55F51"/>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53841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3DED1"/>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23165461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22623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71104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8" name="Footer Placeholder 7"/>
          <p:cNvSpPr>
            <a:spLocks noGrp="1"/>
          </p:cNvSpPr>
          <p:nvPr>
            <p:ph type="ftr" sz="quarter" idx="11"/>
          </p:nvPr>
        </p:nvSpPr>
        <p:spPr/>
        <p:txBody>
          <a:bodyPr/>
          <a:lstStyle/>
          <a:p>
            <a:endParaRPr lang="en-US">
              <a:solidFill>
                <a:srgbClr val="455F51"/>
              </a:solidFill>
            </a:endParaRPr>
          </a:p>
        </p:txBody>
      </p:sp>
      <p:sp>
        <p:nvSpPr>
          <p:cNvPr id="9" name="Slide Number Placeholder 8"/>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2902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4" name="Footer Placeholder 3"/>
          <p:cNvSpPr>
            <a:spLocks noGrp="1"/>
          </p:cNvSpPr>
          <p:nvPr>
            <p:ph type="ftr" sz="quarter" idx="11"/>
          </p:nvPr>
        </p:nvSpPr>
        <p:spPr/>
        <p:txBody>
          <a:bodyPr/>
          <a:lstStyle/>
          <a:p>
            <a:endParaRPr lang="en-US">
              <a:solidFill>
                <a:srgbClr val="455F51"/>
              </a:solidFill>
            </a:endParaRPr>
          </a:p>
        </p:txBody>
      </p:sp>
      <p:sp>
        <p:nvSpPr>
          <p:cNvPr id="5" name="Slide Number Placeholder 4"/>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09821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3/20/2020</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809809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11"/>
          </p:nvPr>
        </p:nvSpPr>
        <p:spPr/>
        <p:txBody>
          <a:bodyPr/>
          <a:lstStyle/>
          <a:p>
            <a:endParaRPr lang="en-US">
              <a:solidFill>
                <a:srgbClr val="455F51"/>
              </a:solidFill>
            </a:endParaRPr>
          </a:p>
        </p:txBody>
      </p:sp>
      <p:sp>
        <p:nvSpPr>
          <p:cNvPr id="4" name="Slide Number Placeholder 3"/>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60017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37421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6" name="Footer Placeholder 5"/>
          <p:cNvSpPr>
            <a:spLocks noGrp="1"/>
          </p:cNvSpPr>
          <p:nvPr>
            <p:ph type="ftr" sz="quarter" idx="11"/>
          </p:nvPr>
        </p:nvSpPr>
        <p:spPr/>
        <p:txBody>
          <a:bodyPr/>
          <a:lstStyle/>
          <a:p>
            <a:endParaRPr lang="en-US">
              <a:solidFill>
                <a:srgbClr val="E3DED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50401411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321775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47086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able Placeholder 2"/>
          <p:cNvSpPr>
            <a:spLocks noGrp="1"/>
          </p:cNvSpPr>
          <p:nvPr>
            <p:ph type="tbl" idx="1"/>
          </p:nvPr>
        </p:nvSpPr>
        <p:spPr>
          <a:xfrm>
            <a:off x="1416052" y="1766888"/>
            <a:ext cx="10358967"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55F5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55F51"/>
              </a:solidFill>
            </a:endParaRPr>
          </a:p>
        </p:txBody>
      </p:sp>
      <p:sp>
        <p:nvSpPr>
          <p:cNvPr id="6" name="Rectangle 6"/>
          <p:cNvSpPr>
            <a:spLocks noGrp="1" noChangeArrowheads="1"/>
          </p:cNvSpPr>
          <p:nvPr>
            <p:ph type="sldNum" sz="quarter" idx="12"/>
          </p:nvPr>
        </p:nvSpPr>
        <p:spPr>
          <a:ln/>
        </p:spPr>
        <p:txBody>
          <a:bodyPr/>
          <a:lstStyle>
            <a:lvl1pPr>
              <a:defRPr/>
            </a:lvl1pPr>
          </a:lstStyle>
          <a:p>
            <a:fld id="{E90F6470-8C80-4580-B582-3AC23D25B626}"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1371340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55F51"/>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579005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3DED1"/>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14250958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88750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9454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4683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8" name="Footer Placeholder 7"/>
          <p:cNvSpPr>
            <a:spLocks noGrp="1"/>
          </p:cNvSpPr>
          <p:nvPr>
            <p:ph type="ftr" sz="quarter" idx="11"/>
          </p:nvPr>
        </p:nvSpPr>
        <p:spPr/>
        <p:txBody>
          <a:bodyPr/>
          <a:lstStyle/>
          <a:p>
            <a:endParaRPr lang="en-US">
              <a:solidFill>
                <a:srgbClr val="455F51"/>
              </a:solidFill>
            </a:endParaRPr>
          </a:p>
        </p:txBody>
      </p:sp>
      <p:sp>
        <p:nvSpPr>
          <p:cNvPr id="9" name="Slide Number Placeholder 8"/>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12284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4" name="Footer Placeholder 3"/>
          <p:cNvSpPr>
            <a:spLocks noGrp="1"/>
          </p:cNvSpPr>
          <p:nvPr>
            <p:ph type="ftr" sz="quarter" idx="11"/>
          </p:nvPr>
        </p:nvSpPr>
        <p:spPr/>
        <p:txBody>
          <a:bodyPr/>
          <a:lstStyle/>
          <a:p>
            <a:endParaRPr lang="en-US">
              <a:solidFill>
                <a:srgbClr val="455F51"/>
              </a:solidFill>
            </a:endParaRPr>
          </a:p>
        </p:txBody>
      </p:sp>
      <p:sp>
        <p:nvSpPr>
          <p:cNvPr id="5" name="Slide Number Placeholder 4"/>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345522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11"/>
          </p:nvPr>
        </p:nvSpPr>
        <p:spPr/>
        <p:txBody>
          <a:bodyPr/>
          <a:lstStyle/>
          <a:p>
            <a:endParaRPr lang="en-US">
              <a:solidFill>
                <a:srgbClr val="455F51"/>
              </a:solidFill>
            </a:endParaRPr>
          </a:p>
        </p:txBody>
      </p:sp>
      <p:sp>
        <p:nvSpPr>
          <p:cNvPr id="4" name="Slide Number Placeholder 3"/>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567555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58474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6" name="Footer Placeholder 5"/>
          <p:cNvSpPr>
            <a:spLocks noGrp="1"/>
          </p:cNvSpPr>
          <p:nvPr>
            <p:ph type="ftr" sz="quarter" idx="11"/>
          </p:nvPr>
        </p:nvSpPr>
        <p:spPr/>
        <p:txBody>
          <a:bodyPr/>
          <a:lstStyle/>
          <a:p>
            <a:endParaRPr lang="en-US">
              <a:solidFill>
                <a:srgbClr val="E3DED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1215787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94547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060327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able Placeholder 2"/>
          <p:cNvSpPr>
            <a:spLocks noGrp="1"/>
          </p:cNvSpPr>
          <p:nvPr>
            <p:ph type="tbl" idx="1"/>
          </p:nvPr>
        </p:nvSpPr>
        <p:spPr>
          <a:xfrm>
            <a:off x="1416052" y="1766888"/>
            <a:ext cx="10358967"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55F5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55F51"/>
              </a:solidFill>
            </a:endParaRPr>
          </a:p>
        </p:txBody>
      </p:sp>
      <p:sp>
        <p:nvSpPr>
          <p:cNvPr id="6" name="Rectangle 6"/>
          <p:cNvSpPr>
            <a:spLocks noGrp="1" noChangeArrowheads="1"/>
          </p:cNvSpPr>
          <p:nvPr>
            <p:ph type="sldNum" sz="quarter" idx="12"/>
          </p:nvPr>
        </p:nvSpPr>
        <p:spPr>
          <a:ln/>
        </p:spPr>
        <p:txBody>
          <a:bodyPr/>
          <a:lstStyle>
            <a:lvl1pPr>
              <a:defRPr/>
            </a:lvl1pPr>
          </a:lstStyle>
          <a:p>
            <a:fld id="{E90F6470-8C80-4580-B582-3AC23D25B626}"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043898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55F51"/>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407867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3DED1"/>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5294690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69433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53444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763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8" name="Footer Placeholder 7"/>
          <p:cNvSpPr>
            <a:spLocks noGrp="1"/>
          </p:cNvSpPr>
          <p:nvPr>
            <p:ph type="ftr" sz="quarter" idx="11"/>
          </p:nvPr>
        </p:nvSpPr>
        <p:spPr/>
        <p:txBody>
          <a:bodyPr/>
          <a:lstStyle/>
          <a:p>
            <a:endParaRPr lang="en-US">
              <a:solidFill>
                <a:srgbClr val="455F51"/>
              </a:solidFill>
            </a:endParaRPr>
          </a:p>
        </p:txBody>
      </p:sp>
      <p:sp>
        <p:nvSpPr>
          <p:cNvPr id="9" name="Slide Number Placeholder 8"/>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32514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4" name="Footer Placeholder 3"/>
          <p:cNvSpPr>
            <a:spLocks noGrp="1"/>
          </p:cNvSpPr>
          <p:nvPr>
            <p:ph type="ftr" sz="quarter" idx="11"/>
          </p:nvPr>
        </p:nvSpPr>
        <p:spPr/>
        <p:txBody>
          <a:bodyPr/>
          <a:lstStyle/>
          <a:p>
            <a:endParaRPr lang="en-US">
              <a:solidFill>
                <a:srgbClr val="455F51"/>
              </a:solidFill>
            </a:endParaRPr>
          </a:p>
        </p:txBody>
      </p:sp>
      <p:sp>
        <p:nvSpPr>
          <p:cNvPr id="5" name="Slide Number Placeholder 4"/>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899853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11"/>
          </p:nvPr>
        </p:nvSpPr>
        <p:spPr/>
        <p:txBody>
          <a:bodyPr/>
          <a:lstStyle/>
          <a:p>
            <a:endParaRPr lang="en-US">
              <a:solidFill>
                <a:srgbClr val="455F51"/>
              </a:solidFill>
            </a:endParaRPr>
          </a:p>
        </p:txBody>
      </p:sp>
      <p:sp>
        <p:nvSpPr>
          <p:cNvPr id="4" name="Slide Number Placeholder 3"/>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359857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6" name="Footer Placeholder 5"/>
          <p:cNvSpPr>
            <a:spLocks noGrp="1"/>
          </p:cNvSpPr>
          <p:nvPr>
            <p:ph type="ftr" sz="quarter" idx="11"/>
          </p:nvPr>
        </p:nvSpPr>
        <p:spPr/>
        <p:txBody>
          <a:bodyPr/>
          <a:lstStyle/>
          <a:p>
            <a:endParaRPr lang="en-US">
              <a:solidFill>
                <a:srgbClr val="455F5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4755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2BE7E4E-566B-40F5-9139-39154FDEFA16}" type="datetimeFigureOut">
              <a:rPr lang="en-US" smtClean="0">
                <a:solidFill>
                  <a:srgbClr val="E3DED1"/>
                </a:solidFill>
              </a:rPr>
              <a:pPr/>
              <a:t>3/20/2020</a:t>
            </a:fld>
            <a:endParaRPr lang="en-US">
              <a:solidFill>
                <a:srgbClr val="E3DED1"/>
              </a:solidFill>
            </a:endParaRPr>
          </a:p>
        </p:txBody>
      </p:sp>
      <p:sp>
        <p:nvSpPr>
          <p:cNvPr id="6" name="Footer Placeholder 5"/>
          <p:cNvSpPr>
            <a:spLocks noGrp="1"/>
          </p:cNvSpPr>
          <p:nvPr>
            <p:ph type="ftr" sz="quarter" idx="11"/>
          </p:nvPr>
        </p:nvSpPr>
        <p:spPr/>
        <p:txBody>
          <a:bodyPr/>
          <a:lstStyle/>
          <a:p>
            <a:endParaRPr lang="en-US">
              <a:solidFill>
                <a:srgbClr val="E3DED1"/>
              </a:solidFill>
            </a:endParaRPr>
          </a:p>
        </p:txBody>
      </p:sp>
      <p:sp>
        <p:nvSpPr>
          <p:cNvPr id="7" name="Slide Number Placeholder 6"/>
          <p:cNvSpPr>
            <a:spLocks noGrp="1"/>
          </p:cNvSpPr>
          <p:nvPr>
            <p:ph type="sldNum" sz="quarter" idx="12"/>
          </p:nvPr>
        </p:nvSpPr>
        <p:spPr/>
        <p:txBody>
          <a:bodyPr/>
          <a:lstStyle/>
          <a:p>
            <a:fld id="{52AB08C6-12CC-417D-A2BB-713CF32B1324}" type="slidenum">
              <a:rPr lang="en-US" smtClean="0">
                <a:solidFill>
                  <a:srgbClr val="E3DED1"/>
                </a:solidFill>
              </a:rPr>
              <a:pPr/>
              <a:t>‹#›</a:t>
            </a:fld>
            <a:endParaRPr lang="en-US">
              <a:solidFill>
                <a:srgbClr val="E3DED1"/>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07207240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1073831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5" name="Footer Placeholder 4"/>
          <p:cNvSpPr>
            <a:spLocks noGrp="1"/>
          </p:cNvSpPr>
          <p:nvPr>
            <p:ph type="ftr" sz="quarter" idx="11"/>
          </p:nvPr>
        </p:nvSpPr>
        <p:spPr/>
        <p:txBody>
          <a:bodyPr/>
          <a:lstStyle/>
          <a:p>
            <a:endParaRPr lang="en-US">
              <a:solidFill>
                <a:srgbClr val="455F51"/>
              </a:solidFill>
            </a:endParaRPr>
          </a:p>
        </p:txBody>
      </p:sp>
      <p:sp>
        <p:nvSpPr>
          <p:cNvPr id="6" name="Slide Number Placeholder 5"/>
          <p:cNvSpPr>
            <a:spLocks noGrp="1"/>
          </p:cNvSpPr>
          <p:nvPr>
            <p:ph type="sldNum" sz="quarter" idx="12"/>
          </p:nvPr>
        </p:nvSpPr>
        <p:spPr/>
        <p:txBody>
          <a:bodyPr/>
          <a:lstStyle/>
          <a:p>
            <a:fld id="{52AB08C6-12CC-417D-A2BB-713CF32B1324}" type="slidenum">
              <a:rPr lang="en-US" smtClean="0">
                <a:solidFill>
                  <a:srgbClr val="455F51"/>
                </a:solidFill>
              </a:rPr>
              <a:pPr/>
              <a:t>‹#›</a:t>
            </a:fld>
            <a:endParaRPr lang="en-US">
              <a:solidFill>
                <a:srgbClr val="455F51"/>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811492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able Placeholder 2"/>
          <p:cNvSpPr>
            <a:spLocks noGrp="1"/>
          </p:cNvSpPr>
          <p:nvPr>
            <p:ph type="tbl" idx="1"/>
          </p:nvPr>
        </p:nvSpPr>
        <p:spPr>
          <a:xfrm>
            <a:off x="1416052" y="1766888"/>
            <a:ext cx="10358967"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55F5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55F51"/>
              </a:solidFill>
            </a:endParaRPr>
          </a:p>
        </p:txBody>
      </p:sp>
      <p:sp>
        <p:nvSpPr>
          <p:cNvPr id="6" name="Rectangle 6"/>
          <p:cNvSpPr>
            <a:spLocks noGrp="1" noChangeArrowheads="1"/>
          </p:cNvSpPr>
          <p:nvPr>
            <p:ph type="sldNum" sz="quarter" idx="12"/>
          </p:nvPr>
        </p:nvSpPr>
        <p:spPr>
          <a:ln/>
        </p:spPr>
        <p:txBody>
          <a:bodyPr/>
          <a:lstStyle>
            <a:lvl1pPr>
              <a:defRPr/>
            </a:lvl1pPr>
          </a:lstStyle>
          <a:p>
            <a:fld id="{E90F6470-8C80-4580-B582-3AC23D25B626}"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74331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281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5646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6211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6617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3/20/2020</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9543608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3/20/2020</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87726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55F51"/>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52AB08C6-12CC-417D-A2BB-713CF32B1324}" type="slidenum">
              <a:rPr lang="en-US" smtClean="0">
                <a:solidFill>
                  <a:srgbClr val="455F51"/>
                </a:solidFill>
              </a:rPr>
              <a:pPr/>
              <a:t>‹#›</a:t>
            </a:fld>
            <a:endParaRPr lang="en-US">
              <a:solidFill>
                <a:srgbClr val="455F51"/>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0239652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55F51"/>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52AB08C6-12CC-417D-A2BB-713CF32B1324}" type="slidenum">
              <a:rPr lang="en-US" smtClean="0">
                <a:solidFill>
                  <a:srgbClr val="455F51"/>
                </a:solidFill>
              </a:rPr>
              <a:pPr/>
              <a:t>‹#›</a:t>
            </a:fld>
            <a:endParaRPr lang="en-US">
              <a:solidFill>
                <a:srgbClr val="455F51"/>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827214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2BE7E4E-566B-40F5-9139-39154FDEFA16}" type="datetimeFigureOut">
              <a:rPr lang="en-US" smtClean="0">
                <a:solidFill>
                  <a:srgbClr val="455F51"/>
                </a:solidFill>
              </a:rPr>
              <a:pPr/>
              <a:t>3/20/2020</a:t>
            </a:fld>
            <a:endParaRPr lang="en-US">
              <a:solidFill>
                <a:srgbClr val="455F51"/>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55F51"/>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52AB08C6-12CC-417D-A2BB-713CF32B1324}" type="slidenum">
              <a:rPr lang="en-US" smtClean="0">
                <a:solidFill>
                  <a:srgbClr val="455F51"/>
                </a:solidFill>
              </a:rPr>
              <a:pPr/>
              <a:t>‹#›</a:t>
            </a:fld>
            <a:endParaRPr lang="en-US">
              <a:solidFill>
                <a:srgbClr val="455F51"/>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1350426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0.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5" Type="http://schemas.openxmlformats.org/officeDocument/2006/relationships/image" Target="../media/image109.jpeg"/><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3.xml"/><Relationship Id="rId1" Type="http://schemas.openxmlformats.org/officeDocument/2006/relationships/video" Target="https://www.youtube.com/embed/g5KXjG4bcwQ?feature=oembed" TargetMode="External"/><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a:t>Plant Diversity II</a:t>
            </a:r>
          </a:p>
        </p:txBody>
      </p:sp>
      <p:sp>
        <p:nvSpPr>
          <p:cNvPr id="5" name="Subtitle 4"/>
          <p:cNvSpPr>
            <a:spLocks noGrp="1"/>
          </p:cNvSpPr>
          <p:nvPr>
            <p:ph type="subTitle" idx="1"/>
          </p:nvPr>
        </p:nvSpPr>
        <p:spPr/>
        <p:txBody>
          <a:bodyPr/>
          <a:lstStyle/>
          <a:p>
            <a:r>
              <a:rPr lang="en-US" dirty="0"/>
              <a:t>Chapter 30</a:t>
            </a:r>
          </a:p>
        </p:txBody>
      </p:sp>
      <p:sp>
        <p:nvSpPr>
          <p:cNvPr id="6" name="TextBox 5"/>
          <p:cNvSpPr txBox="1"/>
          <p:nvPr/>
        </p:nvSpPr>
        <p:spPr>
          <a:xfrm>
            <a:off x="562708" y="1162404"/>
            <a:ext cx="10955215" cy="1384995"/>
          </a:xfrm>
          <a:prstGeom prst="rect">
            <a:avLst/>
          </a:prstGeom>
          <a:noFill/>
        </p:spPr>
        <p:txBody>
          <a:bodyPr wrap="square" rtlCol="0">
            <a:spAutoFit/>
          </a:bodyPr>
          <a:lstStyle/>
          <a:p>
            <a:pPr algn="ctr"/>
            <a:r>
              <a:rPr lang="en-US" sz="2800" dirty="0"/>
              <a:t>“Consider the lilies how they grow, they neither toil nor spin, yet I assure you, even Solomon in all his glory was not arrayed like one of these”</a:t>
            </a:r>
          </a:p>
          <a:p>
            <a:pPr algn="ctr"/>
            <a:r>
              <a:rPr lang="en-US" sz="2800" dirty="0"/>
              <a:t>-Luke 12:27</a:t>
            </a:r>
          </a:p>
        </p:txBody>
      </p:sp>
    </p:spTree>
    <p:extLst>
      <p:ext uri="{BB962C8B-B14F-4D97-AF65-F5344CB8AC3E}">
        <p14:creationId xmlns:p14="http://schemas.microsoft.com/office/powerpoint/2010/main" val="3550471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Vascular Seed Plants</a:t>
            </a:r>
          </a:p>
        </p:txBody>
      </p:sp>
      <p:pic>
        <p:nvPicPr>
          <p:cNvPr id="3074" name="Picture 2" descr="Image result for male and female cones of gymnospe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692" y="1288569"/>
            <a:ext cx="2754774"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609600" y="1219200"/>
            <a:ext cx="5334000" cy="5105400"/>
          </a:xfrm>
        </p:spPr>
        <p:txBody>
          <a:bodyPr>
            <a:normAutofit fontScale="92500" lnSpcReduction="20000"/>
          </a:bodyPr>
          <a:lstStyle/>
          <a:p>
            <a:pPr marL="0" indent="0">
              <a:buNone/>
            </a:pPr>
            <a:r>
              <a:rPr lang="en-US" sz="3000" b="1" dirty="0"/>
              <a:t>Gymnosperms:</a:t>
            </a:r>
            <a:r>
              <a:rPr lang="en-US" sz="3000" dirty="0"/>
              <a:t> seed bearing vascular plants in which the seed is </a:t>
            </a:r>
            <a:r>
              <a:rPr lang="en-US" sz="3000" u="sng" dirty="0"/>
              <a:t>not enclosed</a:t>
            </a:r>
            <a:r>
              <a:rPr lang="en-US" sz="3000" dirty="0"/>
              <a:t> in an ovary </a:t>
            </a:r>
          </a:p>
          <a:p>
            <a:r>
              <a:rPr lang="en-US" dirty="0"/>
              <a:t>“naked seed” </a:t>
            </a:r>
          </a:p>
          <a:p>
            <a:r>
              <a:rPr lang="en-US" dirty="0"/>
              <a:t>Cone bearing</a:t>
            </a:r>
          </a:p>
          <a:p>
            <a:pPr marL="0" indent="0">
              <a:buNone/>
            </a:pPr>
            <a:endParaRPr lang="en-US" dirty="0"/>
          </a:p>
          <a:p>
            <a:pPr marL="0" indent="0">
              <a:buNone/>
            </a:pPr>
            <a:endParaRPr lang="en-US" sz="1800" dirty="0"/>
          </a:p>
          <a:p>
            <a:pPr marL="0" indent="0">
              <a:buNone/>
            </a:pPr>
            <a:r>
              <a:rPr lang="en-US" sz="3000" b="1" dirty="0"/>
              <a:t>Angiosperms</a:t>
            </a:r>
            <a:r>
              <a:rPr lang="en-US" sz="3000" dirty="0"/>
              <a:t>: seed bearing vascular plant in which the seed is enclosed in an ovary</a:t>
            </a:r>
          </a:p>
          <a:p>
            <a:r>
              <a:rPr lang="en-US" dirty="0"/>
              <a:t>“enclosed seed”</a:t>
            </a:r>
          </a:p>
          <a:p>
            <a:r>
              <a:rPr lang="en-US" dirty="0"/>
              <a:t>Flowering plants</a:t>
            </a:r>
          </a:p>
          <a:p>
            <a:pPr lvl="1"/>
            <a:r>
              <a:rPr lang="en-US" sz="2400" dirty="0"/>
              <a:t>Fruits</a:t>
            </a:r>
          </a:p>
        </p:txBody>
      </p:sp>
      <p:pic>
        <p:nvPicPr>
          <p:cNvPr id="1026" name="Picture 2" descr="Image result for angiosperm ovary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3654835"/>
            <a:ext cx="5234961" cy="3013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3600" y="1844919"/>
            <a:ext cx="1460142" cy="369332"/>
          </a:xfrm>
          <a:prstGeom prst="rect">
            <a:avLst/>
          </a:prstGeom>
          <a:noFill/>
        </p:spPr>
        <p:txBody>
          <a:bodyPr wrap="square" rtlCol="0">
            <a:spAutoFit/>
          </a:bodyPr>
          <a:lstStyle/>
          <a:p>
            <a:r>
              <a:rPr lang="en-US" dirty="0"/>
              <a:t>Female cone</a:t>
            </a:r>
          </a:p>
        </p:txBody>
      </p:sp>
      <p:sp>
        <p:nvSpPr>
          <p:cNvPr id="7" name="TextBox 6"/>
          <p:cNvSpPr txBox="1"/>
          <p:nvPr/>
        </p:nvSpPr>
        <p:spPr>
          <a:xfrm>
            <a:off x="10480416" y="2080928"/>
            <a:ext cx="1295400" cy="369332"/>
          </a:xfrm>
          <a:prstGeom prst="rect">
            <a:avLst/>
          </a:prstGeom>
          <a:noFill/>
        </p:spPr>
        <p:txBody>
          <a:bodyPr wrap="square" rtlCol="0">
            <a:spAutoFit/>
          </a:bodyPr>
          <a:lstStyle/>
          <a:p>
            <a:r>
              <a:rPr lang="en-US" dirty="0"/>
              <a:t>Male cone</a:t>
            </a:r>
          </a:p>
        </p:txBody>
      </p:sp>
      <p:cxnSp>
        <p:nvCxnSpPr>
          <p:cNvPr id="6" name="Straight Arrow Connector 5"/>
          <p:cNvCxnSpPr>
            <a:stCxn id="3" idx="3"/>
          </p:cNvCxnSpPr>
          <p:nvPr/>
        </p:nvCxnSpPr>
        <p:spPr>
          <a:xfrm>
            <a:off x="7403742" y="2029585"/>
            <a:ext cx="9020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757875" y="2298792"/>
            <a:ext cx="722541" cy="219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5804453" cy="990600"/>
          </a:xfrm>
        </p:spPr>
        <p:txBody>
          <a:bodyPr>
            <a:normAutofit/>
          </a:bodyPr>
          <a:lstStyle/>
          <a:p>
            <a:pPr algn="ctr"/>
            <a:r>
              <a:rPr lang="en-US" sz="4400" dirty="0"/>
              <a:t>Gymnosperms</a:t>
            </a:r>
          </a:p>
        </p:txBody>
      </p:sp>
      <p:sp>
        <p:nvSpPr>
          <p:cNvPr id="3" name="Content Placeholder 2"/>
          <p:cNvSpPr>
            <a:spLocks noGrp="1"/>
          </p:cNvSpPr>
          <p:nvPr>
            <p:ph sz="quarter" idx="1"/>
          </p:nvPr>
        </p:nvSpPr>
        <p:spPr>
          <a:xfrm>
            <a:off x="609600" y="1219199"/>
            <a:ext cx="10972800" cy="5199185"/>
          </a:xfrm>
        </p:spPr>
        <p:txBody>
          <a:bodyPr>
            <a:normAutofit/>
          </a:bodyPr>
          <a:lstStyle/>
          <a:p>
            <a:r>
              <a:rPr lang="en-US" sz="2800" dirty="0"/>
              <a:t>Naked seeds</a:t>
            </a:r>
          </a:p>
          <a:p>
            <a:pPr marL="0" indent="0">
              <a:buNone/>
            </a:pPr>
            <a:endParaRPr lang="en-US" sz="1100" dirty="0"/>
          </a:p>
          <a:p>
            <a:pPr marL="0" indent="0">
              <a:buNone/>
            </a:pPr>
            <a:r>
              <a:rPr lang="en-US" sz="3200" b="1" dirty="0"/>
              <a:t>Four Phyla (Divisions)</a:t>
            </a:r>
          </a:p>
          <a:p>
            <a:r>
              <a:rPr lang="en-US" sz="2800" dirty="0"/>
              <a:t>Ginkgophyta (1 species)</a:t>
            </a:r>
          </a:p>
          <a:p>
            <a:pPr lvl="1"/>
            <a:r>
              <a:rPr lang="en-US" sz="2400" i="1" dirty="0"/>
              <a:t>Ginkgo biloba</a:t>
            </a:r>
          </a:p>
          <a:p>
            <a:r>
              <a:rPr lang="en-US" sz="2800" dirty="0" err="1"/>
              <a:t>Cycadophyta</a:t>
            </a:r>
            <a:r>
              <a:rPr lang="en-US" sz="2800" dirty="0"/>
              <a:t> (</a:t>
            </a:r>
            <a:r>
              <a:rPr lang="en-US" sz="2800" dirty="0">
                <a:latin typeface="Times New Roman" panose="02020603050405020304" pitchFamily="18" charset="0"/>
                <a:cs typeface="Times New Roman" panose="02020603050405020304" pitchFamily="18" charset="0"/>
              </a:rPr>
              <a:t>~</a:t>
            </a:r>
            <a:r>
              <a:rPr lang="en-US" sz="2800" dirty="0"/>
              <a:t>300 species)</a:t>
            </a:r>
          </a:p>
          <a:p>
            <a:pPr lvl="1"/>
            <a:r>
              <a:rPr lang="en-US" sz="2400" dirty="0"/>
              <a:t>Cycads</a:t>
            </a:r>
          </a:p>
          <a:p>
            <a:r>
              <a:rPr lang="en-US" sz="2800" dirty="0" err="1"/>
              <a:t>Gnetophyta</a:t>
            </a:r>
            <a:r>
              <a:rPr lang="en-US" sz="2800" dirty="0"/>
              <a:t> (</a:t>
            </a:r>
            <a:r>
              <a:rPr lang="en-US" sz="2800" dirty="0">
                <a:latin typeface="Times New Roman" panose="02020603050405020304" pitchFamily="18" charset="0"/>
                <a:cs typeface="Times New Roman" panose="02020603050405020304" pitchFamily="18" charset="0"/>
              </a:rPr>
              <a:t>~</a:t>
            </a:r>
            <a:r>
              <a:rPr lang="en-US" sz="2800" dirty="0"/>
              <a:t>70 species)</a:t>
            </a:r>
          </a:p>
          <a:p>
            <a:pPr lvl="1"/>
            <a:r>
              <a:rPr lang="en-US" sz="2400" dirty="0"/>
              <a:t>Welwitschia, Mormon tea</a:t>
            </a:r>
          </a:p>
          <a:p>
            <a:r>
              <a:rPr lang="en-US" sz="2800" dirty="0" err="1"/>
              <a:t>Coniferophyta</a:t>
            </a:r>
            <a:r>
              <a:rPr lang="en-US" sz="2800" dirty="0"/>
              <a:t> (</a:t>
            </a:r>
            <a:r>
              <a:rPr lang="en-US" sz="2800" dirty="0">
                <a:latin typeface="Times New Roman" panose="02020603050405020304" pitchFamily="18" charset="0"/>
                <a:cs typeface="Times New Roman" panose="02020603050405020304" pitchFamily="18" charset="0"/>
              </a:rPr>
              <a:t>~</a:t>
            </a:r>
            <a:r>
              <a:rPr lang="en-US" sz="2800" dirty="0"/>
              <a:t> 650 species)</a:t>
            </a:r>
          </a:p>
          <a:p>
            <a:pPr lvl="1"/>
            <a:r>
              <a:rPr lang="en-US" sz="2400" dirty="0"/>
              <a:t>Cedars, pines, redwoods, fir, spruce</a:t>
            </a:r>
          </a:p>
          <a:p>
            <a:endParaRPr lang="en-US" sz="2800" dirty="0"/>
          </a:p>
        </p:txBody>
      </p:sp>
      <p:pic>
        <p:nvPicPr>
          <p:cNvPr id="4" name="Picture 5" descr="30-04-PhylogenySeedPlnt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14053" y="152400"/>
            <a:ext cx="5390942" cy="65604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158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Monecious and Dioecious</a:t>
            </a:r>
          </a:p>
        </p:txBody>
      </p:sp>
      <p:sp>
        <p:nvSpPr>
          <p:cNvPr id="3" name="Content Placeholder 2"/>
          <p:cNvSpPr>
            <a:spLocks noGrp="1"/>
          </p:cNvSpPr>
          <p:nvPr>
            <p:ph sz="quarter" idx="1"/>
          </p:nvPr>
        </p:nvSpPr>
        <p:spPr>
          <a:xfrm>
            <a:off x="609599" y="1269772"/>
            <a:ext cx="4655537" cy="4887187"/>
          </a:xfrm>
        </p:spPr>
        <p:txBody>
          <a:bodyPr>
            <a:normAutofit/>
          </a:bodyPr>
          <a:lstStyle/>
          <a:p>
            <a:r>
              <a:rPr lang="en-US" sz="2800" b="1" dirty="0"/>
              <a:t>Dioecious</a:t>
            </a:r>
            <a:r>
              <a:rPr lang="en-US" sz="2800" dirty="0"/>
              <a:t>: “two-homes” </a:t>
            </a:r>
            <a:r>
              <a:rPr lang="en-US" sz="2800" u="sng" dirty="0"/>
              <a:t>separate</a:t>
            </a:r>
            <a:r>
              <a:rPr lang="en-US" sz="2800" dirty="0"/>
              <a:t> male and female plants</a:t>
            </a:r>
          </a:p>
          <a:p>
            <a:endParaRPr lang="en-US" sz="2800" b="1" dirty="0"/>
          </a:p>
          <a:p>
            <a:r>
              <a:rPr lang="en-US" sz="2800" b="1" dirty="0"/>
              <a:t>Monecious</a:t>
            </a:r>
            <a:r>
              <a:rPr lang="en-US" sz="2800" dirty="0"/>
              <a:t>: “same home” male and female reproductive parts (flowers) on the </a:t>
            </a:r>
            <a:r>
              <a:rPr lang="en-US" sz="2800" u="sng" dirty="0"/>
              <a:t>same plant</a:t>
            </a:r>
          </a:p>
          <a:p>
            <a:endParaRPr lang="en-US" sz="2800" dirty="0"/>
          </a:p>
        </p:txBody>
      </p:sp>
      <p:pic>
        <p:nvPicPr>
          <p:cNvPr id="5" name="Picture 4"/>
          <p:cNvPicPr>
            <a:picLocks noChangeAspect="1"/>
          </p:cNvPicPr>
          <p:nvPr/>
        </p:nvPicPr>
        <p:blipFill>
          <a:blip r:embed="rId3"/>
          <a:stretch>
            <a:fillRect/>
          </a:stretch>
        </p:blipFill>
        <p:spPr>
          <a:xfrm>
            <a:off x="5842793" y="1269773"/>
            <a:ext cx="2389187" cy="2218123"/>
          </a:xfrm>
          <a:prstGeom prst="rect">
            <a:avLst/>
          </a:prstGeom>
        </p:spPr>
      </p:pic>
      <p:pic>
        <p:nvPicPr>
          <p:cNvPr id="6" name="Picture 5"/>
          <p:cNvPicPr>
            <a:picLocks noChangeAspect="1"/>
          </p:cNvPicPr>
          <p:nvPr/>
        </p:nvPicPr>
        <p:blipFill>
          <a:blip r:embed="rId4"/>
          <a:stretch>
            <a:fillRect/>
          </a:stretch>
        </p:blipFill>
        <p:spPr>
          <a:xfrm>
            <a:off x="9177337" y="1269773"/>
            <a:ext cx="2405063" cy="2218123"/>
          </a:xfrm>
          <a:prstGeom prst="rect">
            <a:avLst/>
          </a:prstGeom>
        </p:spPr>
      </p:pic>
      <p:pic>
        <p:nvPicPr>
          <p:cNvPr id="7" name="Picture 6"/>
          <p:cNvPicPr>
            <a:picLocks noChangeAspect="1"/>
          </p:cNvPicPr>
          <p:nvPr/>
        </p:nvPicPr>
        <p:blipFill>
          <a:blip r:embed="rId5"/>
          <a:stretch>
            <a:fillRect/>
          </a:stretch>
        </p:blipFill>
        <p:spPr>
          <a:xfrm>
            <a:off x="5842793" y="4057412"/>
            <a:ext cx="2409825" cy="2200275"/>
          </a:xfrm>
          <a:prstGeom prst="rect">
            <a:avLst/>
          </a:prstGeom>
        </p:spPr>
      </p:pic>
      <p:pic>
        <p:nvPicPr>
          <p:cNvPr id="9" name="Picture 8"/>
          <p:cNvPicPr>
            <a:picLocks noChangeAspect="1"/>
          </p:cNvPicPr>
          <p:nvPr/>
        </p:nvPicPr>
        <p:blipFill>
          <a:blip r:embed="rId6"/>
          <a:stretch>
            <a:fillRect/>
          </a:stretch>
        </p:blipFill>
        <p:spPr>
          <a:xfrm>
            <a:off x="9207500" y="4057412"/>
            <a:ext cx="2374900" cy="2190750"/>
          </a:xfrm>
          <a:prstGeom prst="rect">
            <a:avLst/>
          </a:prstGeom>
        </p:spPr>
      </p:pic>
      <p:sp>
        <p:nvSpPr>
          <p:cNvPr id="10" name="TextBox 9"/>
          <p:cNvSpPr txBox="1"/>
          <p:nvPr/>
        </p:nvSpPr>
        <p:spPr>
          <a:xfrm>
            <a:off x="5417127" y="3556996"/>
            <a:ext cx="3048000" cy="400110"/>
          </a:xfrm>
          <a:prstGeom prst="rect">
            <a:avLst/>
          </a:prstGeom>
          <a:noFill/>
        </p:spPr>
        <p:txBody>
          <a:bodyPr wrap="square" rtlCol="0">
            <a:spAutoFit/>
          </a:bodyPr>
          <a:lstStyle/>
          <a:p>
            <a:r>
              <a:rPr lang="en-US" sz="2000" dirty="0"/>
              <a:t>Male cone    and flower</a:t>
            </a:r>
          </a:p>
        </p:txBody>
      </p:sp>
      <p:sp>
        <p:nvSpPr>
          <p:cNvPr id="11" name="TextBox 10"/>
          <p:cNvSpPr txBox="1"/>
          <p:nvPr/>
        </p:nvSpPr>
        <p:spPr>
          <a:xfrm>
            <a:off x="8604740" y="3614669"/>
            <a:ext cx="3048000" cy="400110"/>
          </a:xfrm>
          <a:prstGeom prst="rect">
            <a:avLst/>
          </a:prstGeom>
          <a:noFill/>
        </p:spPr>
        <p:txBody>
          <a:bodyPr wrap="square" rtlCol="0">
            <a:spAutoFit/>
          </a:bodyPr>
          <a:lstStyle/>
          <a:p>
            <a:r>
              <a:rPr lang="en-US" sz="2000" dirty="0"/>
              <a:t>Female cone    and flower</a:t>
            </a:r>
          </a:p>
        </p:txBody>
      </p:sp>
      <p:sp>
        <p:nvSpPr>
          <p:cNvPr id="12" name="Up Arrow 11"/>
          <p:cNvSpPr/>
          <p:nvPr/>
        </p:nvSpPr>
        <p:spPr>
          <a:xfrm>
            <a:off x="6608267" y="3540744"/>
            <a:ext cx="206376" cy="321877"/>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10015200" y="3557506"/>
            <a:ext cx="206376" cy="321877"/>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7905752" y="3614669"/>
            <a:ext cx="209153" cy="320197"/>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1371262" y="3614669"/>
            <a:ext cx="199828" cy="341811"/>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39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Ginkgophyta</a:t>
            </a:r>
          </a:p>
        </p:txBody>
      </p:sp>
      <p:sp>
        <p:nvSpPr>
          <p:cNvPr id="3" name="Content Placeholder 2"/>
          <p:cNvSpPr>
            <a:spLocks noGrp="1"/>
          </p:cNvSpPr>
          <p:nvPr>
            <p:ph sz="quarter" idx="1"/>
          </p:nvPr>
        </p:nvSpPr>
        <p:spPr>
          <a:xfrm>
            <a:off x="609600" y="1219200"/>
            <a:ext cx="4558748" cy="4937760"/>
          </a:xfrm>
        </p:spPr>
        <p:txBody>
          <a:bodyPr>
            <a:normAutofit/>
          </a:bodyPr>
          <a:lstStyle/>
          <a:p>
            <a:r>
              <a:rPr lang="en-US" sz="2800" u="sng" dirty="0"/>
              <a:t>Single extant</a:t>
            </a:r>
            <a:r>
              <a:rPr lang="en-US" sz="2800" dirty="0"/>
              <a:t> species</a:t>
            </a:r>
          </a:p>
          <a:p>
            <a:pPr lvl="1"/>
            <a:r>
              <a:rPr lang="en-US" sz="2400" i="1" dirty="0"/>
              <a:t>Ginkgo biloba </a:t>
            </a:r>
            <a:r>
              <a:rPr lang="en-US" sz="2400" dirty="0"/>
              <a:t>or Maidenhair tree</a:t>
            </a:r>
            <a:endParaRPr lang="en-US" sz="2400" i="1" dirty="0"/>
          </a:p>
          <a:p>
            <a:r>
              <a:rPr lang="en-US" sz="2800" dirty="0"/>
              <a:t>Native to China</a:t>
            </a:r>
          </a:p>
          <a:p>
            <a:r>
              <a:rPr lang="en-US" sz="2800" dirty="0"/>
              <a:t>Males only please!</a:t>
            </a:r>
          </a:p>
          <a:p>
            <a:pPr lvl="1"/>
            <a:r>
              <a:rPr lang="en-US" sz="2400" dirty="0"/>
              <a:t>Dioecious</a:t>
            </a:r>
          </a:p>
          <a:p>
            <a:r>
              <a:rPr lang="en-US" sz="2800" dirty="0"/>
              <a:t>Fan shaped leaves</a:t>
            </a:r>
          </a:p>
          <a:p>
            <a:pPr lvl="1"/>
            <a:r>
              <a:rPr lang="en-US" sz="2400" dirty="0"/>
              <a:t>Unique venation </a:t>
            </a:r>
          </a:p>
          <a:p>
            <a:r>
              <a:rPr lang="en-US" sz="2800" dirty="0"/>
              <a:t>Herbal supplement</a:t>
            </a:r>
          </a:p>
          <a:p>
            <a:pPr lvl="1"/>
            <a:endParaRPr lang="en-US" sz="2400" dirty="0"/>
          </a:p>
        </p:txBody>
      </p:sp>
      <p:pic>
        <p:nvPicPr>
          <p:cNvPr id="1026" name="Picture 2" descr="http://imgc.allpostersimages.com/images/P-473-488-90/72/7287/OLRT100Z/posters/pasieka-leaf-of-ginkgo-bilo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557" y="1553487"/>
            <a:ext cx="3032540" cy="22760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ichsfoxwillowpines.com/resources/uploads/products/1908/Ginkgo_biloba_Princeton_Sentry_1_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671" y="1935925"/>
            <a:ext cx="2840355" cy="37871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ioweb.uwlax.edu/bio203/2011/lehrer_brit/ginkgo%20orange%20fruit%20from%20flick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558" y="3918122"/>
            <a:ext cx="3032539" cy="223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14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Cycadophyta</a:t>
            </a:r>
          </a:p>
        </p:txBody>
      </p:sp>
      <p:sp>
        <p:nvSpPr>
          <p:cNvPr id="3" name="Content Placeholder 2"/>
          <p:cNvSpPr>
            <a:spLocks noGrp="1"/>
          </p:cNvSpPr>
          <p:nvPr>
            <p:ph sz="quarter" idx="1"/>
          </p:nvPr>
        </p:nvSpPr>
        <p:spPr>
          <a:xfrm>
            <a:off x="609600" y="1219200"/>
            <a:ext cx="5247861" cy="4937760"/>
          </a:xfrm>
        </p:spPr>
        <p:txBody>
          <a:bodyPr>
            <a:normAutofit/>
          </a:bodyPr>
          <a:lstStyle/>
          <a:p>
            <a:r>
              <a:rPr lang="en-US" sz="2800" dirty="0"/>
              <a:t>300 species</a:t>
            </a:r>
          </a:p>
          <a:p>
            <a:pPr lvl="1"/>
            <a:r>
              <a:rPr lang="en-US" sz="2400" dirty="0"/>
              <a:t>Sago palms (not real palms!)</a:t>
            </a:r>
          </a:p>
          <a:p>
            <a:r>
              <a:rPr lang="en-US" sz="2800" dirty="0"/>
              <a:t>Large male and female cones</a:t>
            </a:r>
          </a:p>
          <a:p>
            <a:pPr lvl="1"/>
            <a:r>
              <a:rPr lang="en-US" sz="2400" dirty="0"/>
              <a:t>Dioecious </a:t>
            </a:r>
          </a:p>
          <a:p>
            <a:r>
              <a:rPr lang="en-US" sz="2800" dirty="0"/>
              <a:t>Palm-like leaves cluster from trunk</a:t>
            </a:r>
          </a:p>
          <a:p>
            <a:r>
              <a:rPr lang="en-US" sz="2800" u="sng" dirty="0"/>
              <a:t>Flagellated</a:t>
            </a:r>
            <a:r>
              <a:rPr lang="en-US" sz="2800" dirty="0"/>
              <a:t> sperm</a:t>
            </a:r>
          </a:p>
          <a:p>
            <a:r>
              <a:rPr lang="en-US" sz="2800" dirty="0"/>
              <a:t>True-secondary growth</a:t>
            </a:r>
          </a:p>
          <a:p>
            <a:r>
              <a:rPr lang="en-US" sz="2800" dirty="0"/>
              <a:t>Most endangered plant group</a:t>
            </a:r>
          </a:p>
          <a:p>
            <a:pPr lvl="1"/>
            <a:r>
              <a:rPr lang="en-US" sz="2400" dirty="0"/>
              <a:t>75% threatened</a:t>
            </a:r>
          </a:p>
        </p:txBody>
      </p:sp>
      <p:pic>
        <p:nvPicPr>
          <p:cNvPr id="2050" name="Picture 2" descr="http://www.wettropics.gov.au/site/resized/content-autoresize-08082012030036-400-width-cc_cycadsgilliesrange11m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384" y="1219200"/>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goebaskloof.co.za/sites/default/files/area-attraction/modjadj-cycad-reser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461" y="3541298"/>
            <a:ext cx="4142681" cy="261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Gnetophyta</a:t>
            </a:r>
          </a:p>
        </p:txBody>
      </p:sp>
      <p:sp>
        <p:nvSpPr>
          <p:cNvPr id="3" name="Content Placeholder 2"/>
          <p:cNvSpPr>
            <a:spLocks noGrp="1"/>
          </p:cNvSpPr>
          <p:nvPr>
            <p:ph sz="quarter" idx="1"/>
          </p:nvPr>
        </p:nvSpPr>
        <p:spPr>
          <a:xfrm>
            <a:off x="609600" y="1219200"/>
            <a:ext cx="4240696" cy="4937760"/>
          </a:xfrm>
        </p:spPr>
        <p:txBody>
          <a:bodyPr>
            <a:normAutofit/>
          </a:bodyPr>
          <a:lstStyle/>
          <a:p>
            <a:r>
              <a:rPr lang="en-US" sz="2800" dirty="0"/>
              <a:t>70 species in three genera</a:t>
            </a:r>
          </a:p>
          <a:p>
            <a:pPr lvl="1"/>
            <a:r>
              <a:rPr lang="en-US" sz="2400" i="1" dirty="0"/>
              <a:t>Welwitschia</a:t>
            </a:r>
          </a:p>
          <a:p>
            <a:pPr lvl="1"/>
            <a:r>
              <a:rPr lang="en-US" sz="2400" i="1" dirty="0"/>
              <a:t>Ephedra </a:t>
            </a:r>
            <a:r>
              <a:rPr lang="en-US" sz="2400" dirty="0"/>
              <a:t>(Mormon tea)</a:t>
            </a:r>
          </a:p>
          <a:p>
            <a:pPr lvl="1"/>
            <a:r>
              <a:rPr lang="en-US" sz="2400" i="1" dirty="0"/>
              <a:t>Gnetum</a:t>
            </a:r>
          </a:p>
          <a:p>
            <a:r>
              <a:rPr lang="en-US" sz="2800" dirty="0"/>
              <a:t>Dioecious</a:t>
            </a:r>
          </a:p>
          <a:p>
            <a:r>
              <a:rPr lang="en-US" sz="2800" dirty="0"/>
              <a:t>Hypothesized sister group to Angiosperms</a:t>
            </a:r>
          </a:p>
          <a:p>
            <a:pPr lvl="1"/>
            <a:r>
              <a:rPr lang="en-US" sz="2400" u="sng" dirty="0"/>
              <a:t>Vessel elements</a:t>
            </a:r>
          </a:p>
          <a:p>
            <a:pPr marL="0" indent="0">
              <a:buNone/>
            </a:pPr>
            <a:endParaRPr lang="en-US" sz="2800" dirty="0"/>
          </a:p>
          <a:p>
            <a:endParaRPr lang="en-US" sz="2800" dirty="0"/>
          </a:p>
        </p:txBody>
      </p:sp>
      <p:pic>
        <p:nvPicPr>
          <p:cNvPr id="3074" name="Picture 2" descr="http://alcalde.texasexes.org/wp-content/uploads/2013/06/cact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532" y="1185532"/>
            <a:ext cx="4049203" cy="22495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farm1.static.flickr.com/168/461478192_cacc5b6af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532" y="3758590"/>
            <a:ext cx="3736696" cy="24886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arm3.static.flickr.com/2640/4036502199_9190c6796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169" y="2686284"/>
            <a:ext cx="2913318" cy="22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44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Coniferophyta</a:t>
            </a:r>
          </a:p>
        </p:txBody>
      </p:sp>
      <p:sp>
        <p:nvSpPr>
          <p:cNvPr id="3" name="Content Placeholder 2"/>
          <p:cNvSpPr>
            <a:spLocks noGrp="1"/>
          </p:cNvSpPr>
          <p:nvPr>
            <p:ph sz="quarter" idx="1"/>
          </p:nvPr>
        </p:nvSpPr>
        <p:spPr>
          <a:xfrm>
            <a:off x="503584" y="1219200"/>
            <a:ext cx="4717774" cy="4937760"/>
          </a:xfrm>
        </p:spPr>
        <p:txBody>
          <a:bodyPr>
            <a:normAutofit/>
          </a:bodyPr>
          <a:lstStyle/>
          <a:p>
            <a:r>
              <a:rPr lang="en-US" sz="2800" dirty="0"/>
              <a:t>600 species</a:t>
            </a:r>
          </a:p>
          <a:p>
            <a:pPr lvl="1"/>
            <a:r>
              <a:rPr lang="en-US" sz="2400" dirty="0"/>
              <a:t>Firs, Junipers, Pines, Redwoods</a:t>
            </a:r>
          </a:p>
          <a:p>
            <a:r>
              <a:rPr lang="en-US" sz="2800" dirty="0"/>
              <a:t>Most evergreens</a:t>
            </a:r>
          </a:p>
          <a:p>
            <a:r>
              <a:rPr lang="en-US" sz="2800" dirty="0"/>
              <a:t>Monecious and Dioecious</a:t>
            </a:r>
          </a:p>
          <a:p>
            <a:r>
              <a:rPr lang="en-US" sz="2800" u="sng" dirty="0"/>
              <a:t>Needle or scale-like</a:t>
            </a:r>
            <a:r>
              <a:rPr lang="en-US" sz="2800" dirty="0"/>
              <a:t> leaves</a:t>
            </a:r>
          </a:p>
          <a:p>
            <a:pPr lvl="1"/>
            <a:r>
              <a:rPr lang="en-US" sz="2400" dirty="0"/>
              <a:t>Reduce water loss</a:t>
            </a:r>
          </a:p>
          <a:p>
            <a:r>
              <a:rPr lang="en-US" sz="2800" dirty="0"/>
              <a:t>Dominate temperate regions</a:t>
            </a:r>
          </a:p>
          <a:p>
            <a:r>
              <a:rPr lang="en-US" sz="2800" dirty="0"/>
              <a:t>Largest and oldest living things*</a:t>
            </a:r>
          </a:p>
          <a:p>
            <a:endParaRPr lang="en-US" sz="2800" dirty="0"/>
          </a:p>
        </p:txBody>
      </p:sp>
      <p:pic>
        <p:nvPicPr>
          <p:cNvPr id="4" name="Picture 3" descr="H:\My Pictures\Life\DSCN0393.JPG"/>
          <p:cNvPicPr>
            <a:picLocks noChangeAspect="1" noChangeArrowheads="1"/>
          </p:cNvPicPr>
          <p:nvPr/>
        </p:nvPicPr>
        <p:blipFill>
          <a:blip r:embed="rId3" cstate="print"/>
          <a:srcRect/>
          <a:stretch>
            <a:fillRect/>
          </a:stretch>
        </p:blipFill>
        <p:spPr bwMode="auto">
          <a:xfrm>
            <a:off x="8547652" y="1219200"/>
            <a:ext cx="3412968" cy="2559726"/>
          </a:xfrm>
          <a:prstGeom prst="rect">
            <a:avLst/>
          </a:prstGeom>
          <a:noFill/>
        </p:spPr>
      </p:pic>
      <p:pic>
        <p:nvPicPr>
          <p:cNvPr id="4098" name="Picture 2" descr="http://www.skianything.com/wp-content/uploads/2011/08/7112011-Bristlecone-Big-Tree-Along-The-Discovery-Trail-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652" y="3855126"/>
            <a:ext cx="3412968" cy="24025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humbs.dreamstime.com/x/giant-red-wood-trees-158150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318" y="1260021"/>
            <a:ext cx="3082372" cy="499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2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Life Cycle of Coniferophyta</a:t>
            </a:r>
          </a:p>
        </p:txBody>
      </p:sp>
      <p:sp>
        <p:nvSpPr>
          <p:cNvPr id="3" name="Content Placeholder 2"/>
          <p:cNvSpPr>
            <a:spLocks noGrp="1"/>
          </p:cNvSpPr>
          <p:nvPr>
            <p:ph sz="quarter" idx="1"/>
          </p:nvPr>
        </p:nvSpPr>
        <p:spPr>
          <a:xfrm>
            <a:off x="609600" y="1219200"/>
            <a:ext cx="4386335" cy="4937760"/>
          </a:xfrm>
        </p:spPr>
        <p:txBody>
          <a:bodyPr>
            <a:normAutofit fontScale="92500" lnSpcReduction="10000"/>
          </a:bodyPr>
          <a:lstStyle/>
          <a:p>
            <a:pPr marL="0" indent="0">
              <a:buNone/>
            </a:pPr>
            <a:r>
              <a:rPr lang="en-US" sz="3200" dirty="0" err="1"/>
              <a:t>Heterosporous</a:t>
            </a:r>
            <a:endParaRPr lang="en-US" sz="3200" dirty="0"/>
          </a:p>
          <a:p>
            <a:r>
              <a:rPr lang="en-US" sz="2800" dirty="0"/>
              <a:t>Pollen cone (male)</a:t>
            </a:r>
          </a:p>
          <a:p>
            <a:pPr lvl="1"/>
            <a:r>
              <a:rPr lang="en-US" sz="2400" dirty="0"/>
              <a:t>Microsporangia</a:t>
            </a:r>
          </a:p>
          <a:p>
            <a:r>
              <a:rPr lang="en-US" sz="2800" dirty="0"/>
              <a:t>Ovulate cone (female)</a:t>
            </a:r>
          </a:p>
          <a:p>
            <a:pPr lvl="1"/>
            <a:r>
              <a:rPr lang="en-US" sz="2400" dirty="0"/>
              <a:t>Megasporangium</a:t>
            </a:r>
          </a:p>
          <a:p>
            <a:pPr lvl="2"/>
            <a:r>
              <a:rPr lang="en-US" sz="2400" dirty="0"/>
              <a:t>Two/scale</a:t>
            </a:r>
          </a:p>
          <a:p>
            <a:pPr marL="868680" lvl="3" indent="0">
              <a:buNone/>
            </a:pPr>
            <a:endParaRPr lang="en-US" sz="2000" dirty="0"/>
          </a:p>
          <a:p>
            <a:r>
              <a:rPr lang="en-US" sz="2800" dirty="0"/>
              <a:t>Archegonium, but no Antheridium</a:t>
            </a:r>
          </a:p>
          <a:p>
            <a:endParaRPr lang="en-US" sz="2800" dirty="0"/>
          </a:p>
          <a:p>
            <a:r>
              <a:rPr lang="en-US" sz="2800" dirty="0"/>
              <a:t>Fertilization more then a year after pollination</a:t>
            </a:r>
          </a:p>
          <a:p>
            <a:pPr marL="0" indent="0">
              <a:buNone/>
            </a:pPr>
            <a:endParaRPr lang="en-US" sz="2800" dirty="0"/>
          </a:p>
          <a:p>
            <a:pPr lvl="1"/>
            <a:endParaRPr lang="en-US" sz="2400" dirty="0"/>
          </a:p>
        </p:txBody>
      </p:sp>
      <p:pic>
        <p:nvPicPr>
          <p:cNvPr id="4" name="Picture 3"/>
          <p:cNvPicPr>
            <a:picLocks noChangeAspect="1"/>
          </p:cNvPicPr>
          <p:nvPr/>
        </p:nvPicPr>
        <p:blipFill>
          <a:blip r:embed="rId5"/>
          <a:stretch>
            <a:fillRect/>
          </a:stretch>
        </p:blipFill>
        <p:spPr>
          <a:xfrm>
            <a:off x="5294004" y="1277039"/>
            <a:ext cx="6135756" cy="4987632"/>
          </a:xfrm>
          <a:prstGeom prst="rect">
            <a:avLst/>
          </a:prstGeom>
        </p:spPr>
      </p:pic>
      <p:pic>
        <p:nvPicPr>
          <p:cNvPr id="5" name="Recorded Sound">
            <a:hlinkClick r:id="" action="ppaction://media"/>
            <a:extLst>
              <a:ext uri="{FF2B5EF4-FFF2-40B4-BE49-F238E27FC236}">
                <a16:creationId xmlns:a16="http://schemas.microsoft.com/office/drawing/2014/main" id="{1019933D-3DC8-4940-B01A-BDD6DF5BF4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5370" y="5623560"/>
            <a:ext cx="609600" cy="609600"/>
          </a:xfrm>
          <a:prstGeom prst="rect">
            <a:avLst/>
          </a:prstGeom>
        </p:spPr>
      </p:pic>
    </p:spTree>
    <p:extLst>
      <p:ext uri="{BB962C8B-B14F-4D97-AF65-F5344CB8AC3E}">
        <p14:creationId xmlns:p14="http://schemas.microsoft.com/office/powerpoint/2010/main" val="26717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C9D3-5DD6-4A12-B78D-D08D96E57ADF}"/>
              </a:ext>
            </a:extLst>
          </p:cNvPr>
          <p:cNvSpPr>
            <a:spLocks noGrp="1"/>
          </p:cNvSpPr>
          <p:nvPr>
            <p:ph type="title"/>
          </p:nvPr>
        </p:nvSpPr>
        <p:spPr/>
        <p:txBody>
          <a:bodyPr>
            <a:normAutofit/>
          </a:bodyPr>
          <a:lstStyle/>
          <a:p>
            <a:pPr algn="ctr"/>
            <a:r>
              <a:rPr lang="en-US" sz="4400" dirty="0"/>
              <a:t>Gymnosperm Life Cycle</a:t>
            </a:r>
          </a:p>
        </p:txBody>
      </p:sp>
      <p:pic>
        <p:nvPicPr>
          <p:cNvPr id="4" name="Picture 3">
            <a:extLst>
              <a:ext uri="{FF2B5EF4-FFF2-40B4-BE49-F238E27FC236}">
                <a16:creationId xmlns:a16="http://schemas.microsoft.com/office/drawing/2014/main" id="{2B243E5F-7331-46A4-92AF-A32C56B152EB}"/>
              </a:ext>
            </a:extLst>
          </p:cNvPr>
          <p:cNvPicPr>
            <a:picLocks noChangeAspect="1"/>
          </p:cNvPicPr>
          <p:nvPr/>
        </p:nvPicPr>
        <p:blipFill>
          <a:blip r:embed="rId2"/>
          <a:stretch>
            <a:fillRect/>
          </a:stretch>
        </p:blipFill>
        <p:spPr>
          <a:xfrm>
            <a:off x="1606062" y="1371905"/>
            <a:ext cx="9168233" cy="4728798"/>
          </a:xfrm>
          <a:prstGeom prst="rect">
            <a:avLst/>
          </a:prstGeom>
        </p:spPr>
      </p:pic>
    </p:spTree>
    <p:extLst>
      <p:ext uri="{BB962C8B-B14F-4D97-AF65-F5344CB8AC3E}">
        <p14:creationId xmlns:p14="http://schemas.microsoft.com/office/powerpoint/2010/main" val="250879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43D2F-2B8B-4EEC-92A6-028B183EC8EF}"/>
              </a:ext>
            </a:extLst>
          </p:cNvPr>
          <p:cNvPicPr>
            <a:picLocks noChangeAspect="1"/>
          </p:cNvPicPr>
          <p:nvPr/>
        </p:nvPicPr>
        <p:blipFill>
          <a:blip r:embed="rId3"/>
          <a:stretch>
            <a:fillRect/>
          </a:stretch>
        </p:blipFill>
        <p:spPr>
          <a:xfrm>
            <a:off x="6175651" y="1475334"/>
            <a:ext cx="1516664" cy="1247647"/>
          </a:xfrm>
          <a:prstGeom prst="rect">
            <a:avLst/>
          </a:prstGeom>
        </p:spPr>
      </p:pic>
      <p:pic>
        <p:nvPicPr>
          <p:cNvPr id="8" name="Picture 7">
            <a:extLst>
              <a:ext uri="{FF2B5EF4-FFF2-40B4-BE49-F238E27FC236}">
                <a16:creationId xmlns:a16="http://schemas.microsoft.com/office/drawing/2014/main" id="{A6D96A59-0C93-4E44-B75A-C9D384CF35D1}"/>
              </a:ext>
            </a:extLst>
          </p:cNvPr>
          <p:cNvPicPr>
            <a:picLocks noChangeAspect="1"/>
          </p:cNvPicPr>
          <p:nvPr/>
        </p:nvPicPr>
        <p:blipFill>
          <a:blip r:embed="rId4"/>
          <a:stretch>
            <a:fillRect/>
          </a:stretch>
        </p:blipFill>
        <p:spPr>
          <a:xfrm flipH="1">
            <a:off x="3596363" y="1366010"/>
            <a:ext cx="2376762" cy="2390981"/>
          </a:xfrm>
          <a:prstGeom prst="rect">
            <a:avLst/>
          </a:prstGeom>
        </p:spPr>
      </p:pic>
      <p:sp>
        <p:nvSpPr>
          <p:cNvPr id="2" name="Title 1">
            <a:extLst>
              <a:ext uri="{FF2B5EF4-FFF2-40B4-BE49-F238E27FC236}">
                <a16:creationId xmlns:a16="http://schemas.microsoft.com/office/drawing/2014/main" id="{F760C9D3-5DD6-4A12-B78D-D08D96E57ADF}"/>
              </a:ext>
            </a:extLst>
          </p:cNvPr>
          <p:cNvSpPr>
            <a:spLocks noGrp="1"/>
          </p:cNvSpPr>
          <p:nvPr>
            <p:ph type="title"/>
          </p:nvPr>
        </p:nvSpPr>
        <p:spPr/>
        <p:txBody>
          <a:bodyPr>
            <a:normAutofit/>
          </a:bodyPr>
          <a:lstStyle/>
          <a:p>
            <a:pPr algn="ctr"/>
            <a:r>
              <a:rPr lang="en-US" sz="4400" dirty="0"/>
              <a:t>Gymnosperm Life Cycle in Lab</a:t>
            </a:r>
          </a:p>
        </p:txBody>
      </p:sp>
      <p:pic>
        <p:nvPicPr>
          <p:cNvPr id="4" name="Picture 3">
            <a:extLst>
              <a:ext uri="{FF2B5EF4-FFF2-40B4-BE49-F238E27FC236}">
                <a16:creationId xmlns:a16="http://schemas.microsoft.com/office/drawing/2014/main" id="{ECF5F435-64A9-4BED-BD30-48869ACA111E}"/>
              </a:ext>
            </a:extLst>
          </p:cNvPr>
          <p:cNvPicPr>
            <a:picLocks noChangeAspect="1"/>
          </p:cNvPicPr>
          <p:nvPr/>
        </p:nvPicPr>
        <p:blipFill>
          <a:blip r:embed="rId5"/>
          <a:stretch>
            <a:fillRect/>
          </a:stretch>
        </p:blipFill>
        <p:spPr>
          <a:xfrm>
            <a:off x="477078" y="1326253"/>
            <a:ext cx="2823423" cy="2470496"/>
          </a:xfrm>
          <a:prstGeom prst="rect">
            <a:avLst/>
          </a:prstGeom>
        </p:spPr>
      </p:pic>
      <p:cxnSp>
        <p:nvCxnSpPr>
          <p:cNvPr id="7" name="Straight Arrow Connector 6">
            <a:extLst>
              <a:ext uri="{FF2B5EF4-FFF2-40B4-BE49-F238E27FC236}">
                <a16:creationId xmlns:a16="http://schemas.microsoft.com/office/drawing/2014/main" id="{AB91DFD7-B9E8-4A87-ACFC-0A451756138D}"/>
              </a:ext>
            </a:extLst>
          </p:cNvPr>
          <p:cNvCxnSpPr>
            <a:cxnSpLocks/>
          </p:cNvCxnSpPr>
          <p:nvPr/>
        </p:nvCxnSpPr>
        <p:spPr>
          <a:xfrm flipV="1">
            <a:off x="3130826" y="2723322"/>
            <a:ext cx="1480931" cy="805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869676F-1747-488F-ACE0-B6AC3D31D4A8}"/>
              </a:ext>
            </a:extLst>
          </p:cNvPr>
          <p:cNvPicPr>
            <a:picLocks noChangeAspect="1"/>
          </p:cNvPicPr>
          <p:nvPr/>
        </p:nvPicPr>
        <p:blipFill>
          <a:blip r:embed="rId6"/>
          <a:stretch>
            <a:fillRect/>
          </a:stretch>
        </p:blipFill>
        <p:spPr>
          <a:xfrm>
            <a:off x="3719238" y="4016480"/>
            <a:ext cx="2376762" cy="2184467"/>
          </a:xfrm>
          <a:prstGeom prst="rect">
            <a:avLst/>
          </a:prstGeom>
        </p:spPr>
      </p:pic>
      <p:pic>
        <p:nvPicPr>
          <p:cNvPr id="18" name="Picture 17">
            <a:extLst>
              <a:ext uri="{FF2B5EF4-FFF2-40B4-BE49-F238E27FC236}">
                <a16:creationId xmlns:a16="http://schemas.microsoft.com/office/drawing/2014/main" id="{A895AAA4-45E4-4315-8CEE-39C8BF469625}"/>
              </a:ext>
            </a:extLst>
          </p:cNvPr>
          <p:cNvPicPr>
            <a:picLocks noChangeAspect="1"/>
          </p:cNvPicPr>
          <p:nvPr/>
        </p:nvPicPr>
        <p:blipFill>
          <a:blip r:embed="rId7"/>
          <a:stretch>
            <a:fillRect/>
          </a:stretch>
        </p:blipFill>
        <p:spPr>
          <a:xfrm>
            <a:off x="83651" y="3940247"/>
            <a:ext cx="2297477" cy="2360595"/>
          </a:xfrm>
          <a:prstGeom prst="rect">
            <a:avLst/>
          </a:prstGeom>
        </p:spPr>
      </p:pic>
      <p:sp>
        <p:nvSpPr>
          <p:cNvPr id="19" name="TextBox 18">
            <a:extLst>
              <a:ext uri="{FF2B5EF4-FFF2-40B4-BE49-F238E27FC236}">
                <a16:creationId xmlns:a16="http://schemas.microsoft.com/office/drawing/2014/main" id="{8675CB1E-66C3-4022-8605-822C166B7365}"/>
              </a:ext>
            </a:extLst>
          </p:cNvPr>
          <p:cNvSpPr txBox="1"/>
          <p:nvPr/>
        </p:nvSpPr>
        <p:spPr>
          <a:xfrm>
            <a:off x="2063371" y="4241599"/>
            <a:ext cx="1898374" cy="307777"/>
          </a:xfrm>
          <a:prstGeom prst="rect">
            <a:avLst/>
          </a:prstGeom>
          <a:noFill/>
        </p:spPr>
        <p:txBody>
          <a:bodyPr wrap="square" rtlCol="0">
            <a:spAutoFit/>
          </a:bodyPr>
          <a:lstStyle/>
          <a:p>
            <a:r>
              <a:rPr lang="en-US" sz="1400" b="1" dirty="0"/>
              <a:t>Megasporangium</a:t>
            </a:r>
          </a:p>
        </p:txBody>
      </p:sp>
      <p:cxnSp>
        <p:nvCxnSpPr>
          <p:cNvPr id="21" name="Straight Arrow Connector 20">
            <a:extLst>
              <a:ext uri="{FF2B5EF4-FFF2-40B4-BE49-F238E27FC236}">
                <a16:creationId xmlns:a16="http://schemas.microsoft.com/office/drawing/2014/main" id="{DAC1E0D5-03E4-4571-8241-0D4545BFC2F7}"/>
              </a:ext>
            </a:extLst>
          </p:cNvPr>
          <p:cNvCxnSpPr>
            <a:cxnSpLocks/>
          </p:cNvCxnSpPr>
          <p:nvPr/>
        </p:nvCxnSpPr>
        <p:spPr>
          <a:xfrm flipH="1">
            <a:off x="1530626" y="4529094"/>
            <a:ext cx="705678" cy="3216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5053EE1B-AFFB-40B3-9809-01FB42B9DA63}"/>
              </a:ext>
            </a:extLst>
          </p:cNvPr>
          <p:cNvCxnSpPr>
            <a:cxnSpLocks/>
          </p:cNvCxnSpPr>
          <p:nvPr/>
        </p:nvCxnSpPr>
        <p:spPr>
          <a:xfrm>
            <a:off x="3596363" y="5050846"/>
            <a:ext cx="1492472"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Left Brace 22">
            <a:extLst>
              <a:ext uri="{FF2B5EF4-FFF2-40B4-BE49-F238E27FC236}">
                <a16:creationId xmlns:a16="http://schemas.microsoft.com/office/drawing/2014/main" id="{AF3EB12E-3292-4616-8E69-E17E922926CC}"/>
              </a:ext>
            </a:extLst>
          </p:cNvPr>
          <p:cNvSpPr/>
          <p:nvPr/>
        </p:nvSpPr>
        <p:spPr>
          <a:xfrm rot="2698557">
            <a:off x="4351825" y="4089627"/>
            <a:ext cx="200881" cy="140330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8F51EB8-1BE6-4C88-8A9E-1EB9C14316AF}"/>
              </a:ext>
            </a:extLst>
          </p:cNvPr>
          <p:cNvSpPr txBox="1"/>
          <p:nvPr/>
        </p:nvSpPr>
        <p:spPr>
          <a:xfrm>
            <a:off x="2346721" y="4757736"/>
            <a:ext cx="1338114" cy="523220"/>
          </a:xfrm>
          <a:prstGeom prst="rect">
            <a:avLst/>
          </a:prstGeom>
          <a:noFill/>
        </p:spPr>
        <p:txBody>
          <a:bodyPr wrap="square" rtlCol="0">
            <a:spAutoFit/>
          </a:bodyPr>
          <a:lstStyle/>
          <a:p>
            <a:pPr algn="ctr"/>
            <a:r>
              <a:rPr lang="en-US" sz="1400" b="1" dirty="0"/>
              <a:t>Megaspore        Mother Cell</a:t>
            </a:r>
          </a:p>
        </p:txBody>
      </p:sp>
      <p:cxnSp>
        <p:nvCxnSpPr>
          <p:cNvPr id="29" name="Straight Connector 28">
            <a:extLst>
              <a:ext uri="{FF2B5EF4-FFF2-40B4-BE49-F238E27FC236}">
                <a16:creationId xmlns:a16="http://schemas.microsoft.com/office/drawing/2014/main" id="{85ECB243-7B2F-4210-9F33-153CDAED8C0C}"/>
              </a:ext>
            </a:extLst>
          </p:cNvPr>
          <p:cNvCxnSpPr>
            <a:cxnSpLocks/>
            <a:stCxn id="23" idx="1"/>
          </p:cNvCxnSpPr>
          <p:nvPr/>
        </p:nvCxnSpPr>
        <p:spPr>
          <a:xfrm flipH="1" flipV="1">
            <a:off x="3463848" y="4529094"/>
            <a:ext cx="917365" cy="191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C0E98AA-E06A-401B-8A35-42CEF64DD383}"/>
              </a:ext>
            </a:extLst>
          </p:cNvPr>
          <p:cNvSpPr txBox="1"/>
          <p:nvPr/>
        </p:nvSpPr>
        <p:spPr>
          <a:xfrm>
            <a:off x="2273309" y="5924632"/>
            <a:ext cx="1338114" cy="307777"/>
          </a:xfrm>
          <a:prstGeom prst="rect">
            <a:avLst/>
          </a:prstGeom>
          <a:noFill/>
        </p:spPr>
        <p:txBody>
          <a:bodyPr wrap="square" rtlCol="0">
            <a:spAutoFit/>
          </a:bodyPr>
          <a:lstStyle/>
          <a:p>
            <a:pPr algn="ctr"/>
            <a:r>
              <a:rPr lang="en-US" sz="1400" b="1" dirty="0"/>
              <a:t>Nucellus</a:t>
            </a:r>
          </a:p>
        </p:txBody>
      </p:sp>
      <p:cxnSp>
        <p:nvCxnSpPr>
          <p:cNvPr id="35" name="Straight Arrow Connector 34">
            <a:extLst>
              <a:ext uri="{FF2B5EF4-FFF2-40B4-BE49-F238E27FC236}">
                <a16:creationId xmlns:a16="http://schemas.microsoft.com/office/drawing/2014/main" id="{DB860825-9EB8-48CA-A818-E798946F9B18}"/>
              </a:ext>
            </a:extLst>
          </p:cNvPr>
          <p:cNvCxnSpPr>
            <a:cxnSpLocks/>
          </p:cNvCxnSpPr>
          <p:nvPr/>
        </p:nvCxnSpPr>
        <p:spPr>
          <a:xfrm flipV="1">
            <a:off x="3383029" y="5748613"/>
            <a:ext cx="1470683" cy="3189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8" name="Picture 37">
            <a:extLst>
              <a:ext uri="{FF2B5EF4-FFF2-40B4-BE49-F238E27FC236}">
                <a16:creationId xmlns:a16="http://schemas.microsoft.com/office/drawing/2014/main" id="{C7085AB4-E3F0-4ED2-BEDA-7E7FA0D2A91D}"/>
              </a:ext>
            </a:extLst>
          </p:cNvPr>
          <p:cNvPicPr>
            <a:picLocks noChangeAspect="1"/>
          </p:cNvPicPr>
          <p:nvPr/>
        </p:nvPicPr>
        <p:blipFill>
          <a:blip r:embed="rId8"/>
          <a:stretch>
            <a:fillRect/>
          </a:stretch>
        </p:blipFill>
        <p:spPr>
          <a:xfrm>
            <a:off x="6452554" y="3873465"/>
            <a:ext cx="3697510" cy="2470496"/>
          </a:xfrm>
          <a:prstGeom prst="rect">
            <a:avLst/>
          </a:prstGeom>
        </p:spPr>
      </p:pic>
      <p:sp>
        <p:nvSpPr>
          <p:cNvPr id="42" name="TextBox 41">
            <a:extLst>
              <a:ext uri="{FF2B5EF4-FFF2-40B4-BE49-F238E27FC236}">
                <a16:creationId xmlns:a16="http://schemas.microsoft.com/office/drawing/2014/main" id="{89921C0E-B236-494D-ADC8-57CA9C1288D4}"/>
              </a:ext>
            </a:extLst>
          </p:cNvPr>
          <p:cNvSpPr txBox="1"/>
          <p:nvPr/>
        </p:nvSpPr>
        <p:spPr>
          <a:xfrm>
            <a:off x="8490061" y="3916690"/>
            <a:ext cx="2177324" cy="276999"/>
          </a:xfrm>
          <a:prstGeom prst="rect">
            <a:avLst/>
          </a:prstGeom>
          <a:noFill/>
        </p:spPr>
        <p:txBody>
          <a:bodyPr wrap="square" rtlCol="0">
            <a:spAutoFit/>
          </a:bodyPr>
          <a:lstStyle/>
          <a:p>
            <a:r>
              <a:rPr lang="en-US" sz="1200" b="1" dirty="0">
                <a:solidFill>
                  <a:srgbClr val="0000FF"/>
                </a:solidFill>
              </a:rPr>
              <a:t>Female gametophyte</a:t>
            </a:r>
          </a:p>
        </p:txBody>
      </p:sp>
      <p:cxnSp>
        <p:nvCxnSpPr>
          <p:cNvPr id="43" name="Straight Arrow Connector 42">
            <a:extLst>
              <a:ext uri="{FF2B5EF4-FFF2-40B4-BE49-F238E27FC236}">
                <a16:creationId xmlns:a16="http://schemas.microsoft.com/office/drawing/2014/main" id="{B3DFA89C-35ED-43FD-855A-5B5DCEDE47EA}"/>
              </a:ext>
            </a:extLst>
          </p:cNvPr>
          <p:cNvCxnSpPr>
            <a:cxnSpLocks/>
          </p:cNvCxnSpPr>
          <p:nvPr/>
        </p:nvCxnSpPr>
        <p:spPr>
          <a:xfrm flipV="1">
            <a:off x="5375805" y="4624690"/>
            <a:ext cx="1631282" cy="297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1" name="Picture 40">
            <a:extLst>
              <a:ext uri="{FF2B5EF4-FFF2-40B4-BE49-F238E27FC236}">
                <a16:creationId xmlns:a16="http://schemas.microsoft.com/office/drawing/2014/main" id="{7D1DF596-9D72-4C65-BAB3-21DA8E190DE2}"/>
              </a:ext>
            </a:extLst>
          </p:cNvPr>
          <p:cNvPicPr>
            <a:picLocks noChangeAspect="1"/>
          </p:cNvPicPr>
          <p:nvPr/>
        </p:nvPicPr>
        <p:blipFill>
          <a:blip r:embed="rId9"/>
          <a:stretch>
            <a:fillRect/>
          </a:stretch>
        </p:blipFill>
        <p:spPr>
          <a:xfrm>
            <a:off x="9412357" y="1259653"/>
            <a:ext cx="2661271" cy="2652686"/>
          </a:xfrm>
          <a:prstGeom prst="rect">
            <a:avLst/>
          </a:prstGeom>
        </p:spPr>
      </p:pic>
      <p:cxnSp>
        <p:nvCxnSpPr>
          <p:cNvPr id="46" name="Straight Arrow Connector 45">
            <a:extLst>
              <a:ext uri="{FF2B5EF4-FFF2-40B4-BE49-F238E27FC236}">
                <a16:creationId xmlns:a16="http://schemas.microsoft.com/office/drawing/2014/main" id="{6DAC011C-5AA9-4C50-A87D-577F7891A9A7}"/>
              </a:ext>
            </a:extLst>
          </p:cNvPr>
          <p:cNvCxnSpPr>
            <a:cxnSpLocks/>
          </p:cNvCxnSpPr>
          <p:nvPr/>
        </p:nvCxnSpPr>
        <p:spPr>
          <a:xfrm flipV="1">
            <a:off x="7928114" y="2977040"/>
            <a:ext cx="1943330" cy="14184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CA98E1A4-A4FA-4FD0-9C24-09C1EBC301DA}"/>
              </a:ext>
            </a:extLst>
          </p:cNvPr>
          <p:cNvSpPr txBox="1"/>
          <p:nvPr/>
        </p:nvSpPr>
        <p:spPr>
          <a:xfrm>
            <a:off x="609600" y="3604562"/>
            <a:ext cx="1898374" cy="307777"/>
          </a:xfrm>
          <a:prstGeom prst="rect">
            <a:avLst/>
          </a:prstGeom>
          <a:noFill/>
        </p:spPr>
        <p:txBody>
          <a:bodyPr wrap="square" rtlCol="0">
            <a:spAutoFit/>
          </a:bodyPr>
          <a:lstStyle/>
          <a:p>
            <a:r>
              <a:rPr lang="en-US" sz="1400" b="1" dirty="0"/>
              <a:t>Male cone</a:t>
            </a:r>
          </a:p>
        </p:txBody>
      </p:sp>
      <p:sp>
        <p:nvSpPr>
          <p:cNvPr id="25" name="TextBox 24">
            <a:extLst>
              <a:ext uri="{FF2B5EF4-FFF2-40B4-BE49-F238E27FC236}">
                <a16:creationId xmlns:a16="http://schemas.microsoft.com/office/drawing/2014/main" id="{BFB5D33B-3056-4C5E-A0CF-61B15F87B90F}"/>
              </a:ext>
            </a:extLst>
          </p:cNvPr>
          <p:cNvSpPr txBox="1"/>
          <p:nvPr/>
        </p:nvSpPr>
        <p:spPr>
          <a:xfrm>
            <a:off x="581439" y="6080072"/>
            <a:ext cx="1898374" cy="307777"/>
          </a:xfrm>
          <a:prstGeom prst="rect">
            <a:avLst/>
          </a:prstGeom>
          <a:noFill/>
        </p:spPr>
        <p:txBody>
          <a:bodyPr wrap="square" rtlCol="0">
            <a:spAutoFit/>
          </a:bodyPr>
          <a:lstStyle/>
          <a:p>
            <a:r>
              <a:rPr lang="en-US" sz="1400" b="1" dirty="0"/>
              <a:t>Female cone</a:t>
            </a:r>
          </a:p>
        </p:txBody>
      </p:sp>
      <p:sp>
        <p:nvSpPr>
          <p:cNvPr id="3" name="Rectangle 2">
            <a:extLst>
              <a:ext uri="{FF2B5EF4-FFF2-40B4-BE49-F238E27FC236}">
                <a16:creationId xmlns:a16="http://schemas.microsoft.com/office/drawing/2014/main" id="{AE4E5343-31E4-41BE-9265-D9AC161A90B1}"/>
              </a:ext>
            </a:extLst>
          </p:cNvPr>
          <p:cNvSpPr/>
          <p:nvPr/>
        </p:nvSpPr>
        <p:spPr>
          <a:xfrm>
            <a:off x="4776061" y="2543908"/>
            <a:ext cx="77651" cy="937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CC8DB4C7-A423-414E-A8A9-F730B891FA0A}"/>
              </a:ext>
            </a:extLst>
          </p:cNvPr>
          <p:cNvCxnSpPr>
            <a:cxnSpLocks/>
          </p:cNvCxnSpPr>
          <p:nvPr/>
        </p:nvCxnSpPr>
        <p:spPr>
          <a:xfrm flipV="1">
            <a:off x="4814886" y="2410505"/>
            <a:ext cx="1523069" cy="1843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C8B5F52-84B7-4262-AA90-15F798C2331B}"/>
              </a:ext>
            </a:extLst>
          </p:cNvPr>
          <p:cNvSpPr txBox="1"/>
          <p:nvPr/>
        </p:nvSpPr>
        <p:spPr>
          <a:xfrm>
            <a:off x="2221560" y="5332979"/>
            <a:ext cx="1436888" cy="523220"/>
          </a:xfrm>
          <a:prstGeom prst="rect">
            <a:avLst/>
          </a:prstGeom>
          <a:noFill/>
        </p:spPr>
        <p:txBody>
          <a:bodyPr wrap="square" rtlCol="0">
            <a:spAutoFit/>
          </a:bodyPr>
          <a:lstStyle/>
          <a:p>
            <a:pPr algn="ctr"/>
            <a:r>
              <a:rPr lang="en-US" sz="1400" b="1" dirty="0"/>
              <a:t>Micropyle and pollen grain</a:t>
            </a:r>
          </a:p>
        </p:txBody>
      </p:sp>
      <p:cxnSp>
        <p:nvCxnSpPr>
          <p:cNvPr id="31" name="Straight Arrow Connector 30">
            <a:extLst>
              <a:ext uri="{FF2B5EF4-FFF2-40B4-BE49-F238E27FC236}">
                <a16:creationId xmlns:a16="http://schemas.microsoft.com/office/drawing/2014/main" id="{9A55FA13-AB12-4B1B-A0B4-C3AEE2DE1388}"/>
              </a:ext>
            </a:extLst>
          </p:cNvPr>
          <p:cNvCxnSpPr>
            <a:cxnSpLocks/>
          </p:cNvCxnSpPr>
          <p:nvPr/>
        </p:nvCxnSpPr>
        <p:spPr>
          <a:xfrm flipV="1">
            <a:off x="3463848" y="5618110"/>
            <a:ext cx="821905" cy="528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609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Introduction to Seed Plants</a:t>
            </a:r>
          </a:p>
        </p:txBody>
      </p:sp>
      <p:sp>
        <p:nvSpPr>
          <p:cNvPr id="8" name="Content Placeholder 7"/>
          <p:cNvSpPr>
            <a:spLocks noGrp="1"/>
          </p:cNvSpPr>
          <p:nvPr>
            <p:ph sz="quarter" idx="1"/>
          </p:nvPr>
        </p:nvSpPr>
        <p:spPr>
          <a:xfrm>
            <a:off x="315686" y="1263671"/>
            <a:ext cx="5627914" cy="4937760"/>
          </a:xfrm>
        </p:spPr>
        <p:txBody>
          <a:bodyPr>
            <a:noAutofit/>
          </a:bodyPr>
          <a:lstStyle/>
          <a:p>
            <a:r>
              <a:rPr lang="en-US" dirty="0"/>
              <a:t>Diverged </a:t>
            </a:r>
            <a:r>
              <a:rPr lang="en-US" dirty="0">
                <a:latin typeface="Times New Roman" panose="02020603050405020304" pitchFamily="18" charset="0"/>
                <a:cs typeface="Times New Roman" panose="02020603050405020304" pitchFamily="18" charset="0"/>
              </a:rPr>
              <a:t>~</a:t>
            </a:r>
            <a:r>
              <a:rPr lang="en-US" dirty="0"/>
              <a:t>355 </a:t>
            </a:r>
            <a:r>
              <a:rPr lang="en-US" dirty="0" err="1"/>
              <a:t>mya</a:t>
            </a:r>
            <a:r>
              <a:rPr lang="en-US" dirty="0"/>
              <a:t> Carboniferous </a:t>
            </a:r>
          </a:p>
          <a:p>
            <a:r>
              <a:rPr lang="en-US" dirty="0"/>
              <a:t>Multicellular, eukaryotic, photosynthetic autotrophs</a:t>
            </a:r>
          </a:p>
          <a:p>
            <a:r>
              <a:rPr lang="en-US" dirty="0"/>
              <a:t>Cell walls made of cellulose</a:t>
            </a:r>
          </a:p>
          <a:p>
            <a:r>
              <a:rPr lang="en-US" u="sng" dirty="0"/>
              <a:t>True leaves, stems and roots</a:t>
            </a:r>
            <a:r>
              <a:rPr lang="en-US" dirty="0"/>
              <a:t> </a:t>
            </a:r>
          </a:p>
          <a:p>
            <a:r>
              <a:rPr lang="en-US" dirty="0"/>
              <a:t>Vascular tissue</a:t>
            </a:r>
          </a:p>
          <a:p>
            <a:pPr lvl="1"/>
            <a:r>
              <a:rPr lang="en-US" sz="2000" dirty="0"/>
              <a:t>Xylem and Phloem</a:t>
            </a:r>
          </a:p>
          <a:p>
            <a:pPr lvl="1"/>
            <a:r>
              <a:rPr lang="en-US" sz="2000" dirty="0"/>
              <a:t>Lignin</a:t>
            </a:r>
          </a:p>
          <a:p>
            <a:r>
              <a:rPr lang="en-US" dirty="0"/>
              <a:t>Gymnosperms </a:t>
            </a:r>
          </a:p>
          <a:p>
            <a:r>
              <a:rPr lang="en-US" dirty="0"/>
              <a:t>Angiosperms</a:t>
            </a:r>
          </a:p>
          <a:p>
            <a:pPr marL="0" indent="0">
              <a:buNone/>
            </a:pPr>
            <a:endParaRPr lang="en-US" sz="2400" dirty="0"/>
          </a:p>
        </p:txBody>
      </p:sp>
      <p:pic>
        <p:nvPicPr>
          <p:cNvPr id="5" name="Picture 4" descr="29_07_PlantEvolution-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3692" y="1976379"/>
            <a:ext cx="6954085" cy="388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72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C9D3-5DD6-4A12-B78D-D08D96E57ADF}"/>
              </a:ext>
            </a:extLst>
          </p:cNvPr>
          <p:cNvSpPr>
            <a:spLocks noGrp="1"/>
          </p:cNvSpPr>
          <p:nvPr>
            <p:ph type="title"/>
          </p:nvPr>
        </p:nvSpPr>
        <p:spPr/>
        <p:txBody>
          <a:bodyPr>
            <a:normAutofit/>
          </a:bodyPr>
          <a:lstStyle/>
          <a:p>
            <a:pPr algn="ctr"/>
            <a:r>
              <a:rPr lang="en-US" sz="4400" dirty="0"/>
              <a:t>Gymnosperm Life Cycle in Lab</a:t>
            </a:r>
          </a:p>
        </p:txBody>
      </p:sp>
      <p:pic>
        <p:nvPicPr>
          <p:cNvPr id="3" name="Picture 2">
            <a:extLst>
              <a:ext uri="{FF2B5EF4-FFF2-40B4-BE49-F238E27FC236}">
                <a16:creationId xmlns:a16="http://schemas.microsoft.com/office/drawing/2014/main" id="{BDD74A86-E344-4215-AD4B-DB9DF95A5790}"/>
              </a:ext>
            </a:extLst>
          </p:cNvPr>
          <p:cNvPicPr>
            <a:picLocks noChangeAspect="1"/>
          </p:cNvPicPr>
          <p:nvPr/>
        </p:nvPicPr>
        <p:blipFill>
          <a:blip r:embed="rId2"/>
          <a:stretch>
            <a:fillRect/>
          </a:stretch>
        </p:blipFill>
        <p:spPr>
          <a:xfrm>
            <a:off x="1401740" y="1241069"/>
            <a:ext cx="9582636" cy="4946789"/>
          </a:xfrm>
          <a:prstGeom prst="rect">
            <a:avLst/>
          </a:prstGeom>
        </p:spPr>
      </p:pic>
    </p:spTree>
    <p:extLst>
      <p:ext uri="{BB962C8B-B14F-4D97-AF65-F5344CB8AC3E}">
        <p14:creationId xmlns:p14="http://schemas.microsoft.com/office/powerpoint/2010/main" val="271186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http://www.dkimages.com/discover/Projects/AI604/previews/75022167.JPG"/>
          <p:cNvPicPr>
            <a:picLocks noChangeAspect="1" noChangeArrowheads="1"/>
          </p:cNvPicPr>
          <p:nvPr/>
        </p:nvPicPr>
        <p:blipFill>
          <a:blip r:embed="rId3" cstate="print"/>
          <a:srcRect/>
          <a:stretch>
            <a:fillRect/>
          </a:stretch>
        </p:blipFill>
        <p:spPr bwMode="auto">
          <a:xfrm rot="19040251">
            <a:off x="6368397" y="4620031"/>
            <a:ext cx="2097802" cy="1242488"/>
          </a:xfrm>
          <a:prstGeom prst="rect">
            <a:avLst/>
          </a:prstGeom>
          <a:noFill/>
        </p:spPr>
      </p:pic>
      <p:sp>
        <p:nvSpPr>
          <p:cNvPr id="2" name="Title 1"/>
          <p:cNvSpPr>
            <a:spLocks noGrp="1"/>
          </p:cNvSpPr>
          <p:nvPr>
            <p:ph type="title"/>
          </p:nvPr>
        </p:nvSpPr>
        <p:spPr/>
        <p:txBody>
          <a:bodyPr>
            <a:normAutofit/>
          </a:bodyPr>
          <a:lstStyle/>
          <a:p>
            <a:pPr algn="ctr"/>
            <a:r>
              <a:rPr lang="en-US" sz="4400" dirty="0"/>
              <a:t>Gymnosperm Dispersal</a:t>
            </a:r>
          </a:p>
        </p:txBody>
      </p:sp>
      <p:pic>
        <p:nvPicPr>
          <p:cNvPr id="74753" name="Picture 1" descr="C:\Users\username\Desktop\Mt SAC Bio 1\Mastering Biology lectures\Chapter art and photos\24_Labeled_Art_and_Photos\24_11Figure-L.jpg"/>
          <p:cNvPicPr>
            <a:picLocks noChangeAspect="1" noChangeArrowheads="1"/>
          </p:cNvPicPr>
          <p:nvPr/>
        </p:nvPicPr>
        <p:blipFill>
          <a:blip r:embed="rId4" cstate="print"/>
          <a:srcRect/>
          <a:stretch>
            <a:fillRect/>
          </a:stretch>
        </p:blipFill>
        <p:spPr bwMode="auto">
          <a:xfrm>
            <a:off x="775919" y="1215355"/>
            <a:ext cx="5048164" cy="5561463"/>
          </a:xfrm>
          <a:prstGeom prst="rect">
            <a:avLst/>
          </a:prstGeom>
          <a:noFill/>
        </p:spPr>
      </p:pic>
      <p:pic>
        <p:nvPicPr>
          <p:cNvPr id="74757" name="Picture 5" descr="http://online.wsj.com/media/pollen_G_20120309041528.jpg"/>
          <p:cNvPicPr>
            <a:picLocks noChangeAspect="1" noChangeArrowheads="1"/>
          </p:cNvPicPr>
          <p:nvPr/>
        </p:nvPicPr>
        <p:blipFill>
          <a:blip r:embed="rId5" cstate="print"/>
          <a:srcRect/>
          <a:stretch>
            <a:fillRect/>
          </a:stretch>
        </p:blipFill>
        <p:spPr bwMode="auto">
          <a:xfrm>
            <a:off x="6094462" y="1215355"/>
            <a:ext cx="3673130" cy="3267957"/>
          </a:xfrm>
          <a:prstGeom prst="rect">
            <a:avLst/>
          </a:prstGeom>
          <a:noFill/>
        </p:spPr>
      </p:pic>
      <p:pic>
        <p:nvPicPr>
          <p:cNvPr id="1026" name="Picture 2" descr="http://imgur.com/ANwL6l5.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79716" y="3905393"/>
            <a:ext cx="3133725"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78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Angiosperms</a:t>
            </a:r>
          </a:p>
        </p:txBody>
      </p:sp>
      <p:sp>
        <p:nvSpPr>
          <p:cNvPr id="3" name="Content Placeholder 2"/>
          <p:cNvSpPr>
            <a:spLocks noGrp="1"/>
          </p:cNvSpPr>
          <p:nvPr>
            <p:ph sz="quarter" idx="1"/>
          </p:nvPr>
        </p:nvSpPr>
        <p:spPr>
          <a:xfrm>
            <a:off x="609601" y="1219200"/>
            <a:ext cx="5446642" cy="4937760"/>
          </a:xfrm>
        </p:spPr>
        <p:txBody>
          <a:bodyPr>
            <a:normAutofit fontScale="92500" lnSpcReduction="20000"/>
          </a:bodyPr>
          <a:lstStyle/>
          <a:p>
            <a:pPr marL="0" indent="0">
              <a:buNone/>
            </a:pPr>
            <a:r>
              <a:rPr lang="en-US" sz="3200" dirty="0"/>
              <a:t>Phylum </a:t>
            </a:r>
            <a:r>
              <a:rPr lang="en-US" sz="3200" dirty="0" err="1"/>
              <a:t>Anthophyta</a:t>
            </a:r>
            <a:endParaRPr lang="en-US" sz="3200" dirty="0"/>
          </a:p>
          <a:p>
            <a:r>
              <a:rPr lang="en-US" sz="2800" dirty="0"/>
              <a:t>More than 250,000 species </a:t>
            </a:r>
          </a:p>
          <a:p>
            <a:pPr lvl="1"/>
            <a:r>
              <a:rPr lang="en-US" sz="2400" dirty="0"/>
              <a:t>90% of all plants</a:t>
            </a:r>
          </a:p>
          <a:p>
            <a:pPr lvl="1"/>
            <a:r>
              <a:rPr lang="en-US" sz="2400" dirty="0"/>
              <a:t>Radiation with </a:t>
            </a:r>
            <a:r>
              <a:rPr lang="en-US" sz="2400" u="sng" dirty="0"/>
              <a:t>arthropods</a:t>
            </a:r>
          </a:p>
          <a:p>
            <a:endParaRPr lang="en-US" sz="1400" dirty="0"/>
          </a:p>
          <a:p>
            <a:r>
              <a:rPr lang="en-US" sz="2800" dirty="0"/>
              <a:t>Diverged ~65 </a:t>
            </a:r>
            <a:r>
              <a:rPr lang="en-US" sz="2800" dirty="0" err="1"/>
              <a:t>mya</a:t>
            </a:r>
            <a:r>
              <a:rPr lang="en-US" sz="2800" dirty="0"/>
              <a:t> (Cenozoic era)</a:t>
            </a:r>
          </a:p>
          <a:p>
            <a:endParaRPr lang="en-US" sz="1400" dirty="0"/>
          </a:p>
          <a:p>
            <a:r>
              <a:rPr lang="en-US" sz="2800" u="sng" dirty="0"/>
              <a:t>Flowers</a:t>
            </a:r>
            <a:r>
              <a:rPr lang="en-US" sz="2800" dirty="0"/>
              <a:t>: specialized for reproduction</a:t>
            </a:r>
          </a:p>
          <a:p>
            <a:pPr lvl="1"/>
            <a:r>
              <a:rPr lang="en-US" sz="2400" dirty="0"/>
              <a:t>Pollination</a:t>
            </a:r>
          </a:p>
          <a:p>
            <a:pPr lvl="2"/>
            <a:r>
              <a:rPr lang="en-US" dirty="0"/>
              <a:t>Wind or Animals</a:t>
            </a:r>
          </a:p>
          <a:p>
            <a:endParaRPr lang="en-US" sz="1400" dirty="0"/>
          </a:p>
          <a:p>
            <a:r>
              <a:rPr lang="en-US" sz="2800" u="sng" dirty="0"/>
              <a:t>Fruits</a:t>
            </a:r>
            <a:r>
              <a:rPr lang="en-US" sz="2800" dirty="0"/>
              <a:t>: specialized structure for seed protection and dispersal</a:t>
            </a:r>
          </a:p>
          <a:p>
            <a:pPr lvl="1"/>
            <a:r>
              <a:rPr lang="en-US" sz="2400" dirty="0"/>
              <a:t>Enclosed seed</a:t>
            </a:r>
          </a:p>
          <a:p>
            <a:pPr marL="274320" lvl="1" indent="0">
              <a:buNone/>
            </a:pPr>
            <a:endParaRPr lang="en-US" sz="2400" dirty="0"/>
          </a:p>
        </p:txBody>
      </p:sp>
      <p:pic>
        <p:nvPicPr>
          <p:cNvPr id="4" name="Picture 3"/>
          <p:cNvPicPr>
            <a:picLocks noChangeAspect="1"/>
          </p:cNvPicPr>
          <p:nvPr/>
        </p:nvPicPr>
        <p:blipFill>
          <a:blip r:embed="rId2"/>
          <a:stretch>
            <a:fillRect/>
          </a:stretch>
        </p:blipFill>
        <p:spPr>
          <a:xfrm>
            <a:off x="6394101" y="1541255"/>
            <a:ext cx="5652124" cy="4051471"/>
          </a:xfrm>
          <a:prstGeom prst="rect">
            <a:avLst/>
          </a:prstGeom>
        </p:spPr>
      </p:pic>
    </p:spTree>
    <p:extLst>
      <p:ext uri="{BB962C8B-B14F-4D97-AF65-F5344CB8AC3E}">
        <p14:creationId xmlns:p14="http://schemas.microsoft.com/office/powerpoint/2010/main" val="16768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3721" y="1426927"/>
            <a:ext cx="6029739" cy="4522305"/>
          </a:xfrm>
          <a:prstGeom prst="rect">
            <a:avLst/>
          </a:prstGeom>
        </p:spPr>
      </p:pic>
      <p:sp>
        <p:nvSpPr>
          <p:cNvPr id="2" name="Title 1"/>
          <p:cNvSpPr>
            <a:spLocks noGrp="1"/>
          </p:cNvSpPr>
          <p:nvPr>
            <p:ph type="title"/>
          </p:nvPr>
        </p:nvSpPr>
        <p:spPr/>
        <p:txBody>
          <a:bodyPr>
            <a:normAutofit/>
          </a:bodyPr>
          <a:lstStyle/>
          <a:p>
            <a:pPr algn="ctr"/>
            <a:r>
              <a:rPr lang="en-US" sz="4400" dirty="0"/>
              <a:t>Flower Anatomy</a:t>
            </a:r>
          </a:p>
        </p:txBody>
      </p:sp>
      <p:sp>
        <p:nvSpPr>
          <p:cNvPr id="3" name="Content Placeholder 2"/>
          <p:cNvSpPr>
            <a:spLocks noGrp="1"/>
          </p:cNvSpPr>
          <p:nvPr>
            <p:ph sz="quarter" idx="1"/>
          </p:nvPr>
        </p:nvSpPr>
        <p:spPr>
          <a:xfrm>
            <a:off x="609600" y="1219199"/>
            <a:ext cx="6752492" cy="5075583"/>
          </a:xfrm>
        </p:spPr>
        <p:txBody>
          <a:bodyPr>
            <a:noAutofit/>
          </a:bodyPr>
          <a:lstStyle/>
          <a:p>
            <a:pPr marL="0" indent="0">
              <a:lnSpc>
                <a:spcPct val="80000"/>
              </a:lnSpc>
              <a:spcAft>
                <a:spcPts val="600"/>
              </a:spcAft>
              <a:buNone/>
            </a:pPr>
            <a:r>
              <a:rPr lang="en-US" sz="2800" b="1" dirty="0"/>
              <a:t>Sepal: </a:t>
            </a:r>
            <a:r>
              <a:rPr lang="en-US" sz="2800" dirty="0"/>
              <a:t>protects developing flower</a:t>
            </a:r>
          </a:p>
          <a:p>
            <a:pPr marL="0" indent="0">
              <a:lnSpc>
                <a:spcPct val="80000"/>
              </a:lnSpc>
              <a:spcAft>
                <a:spcPts val="600"/>
              </a:spcAft>
              <a:buNone/>
            </a:pPr>
            <a:r>
              <a:rPr lang="en-US" sz="2800" b="1" dirty="0"/>
              <a:t>Petals: </a:t>
            </a:r>
            <a:r>
              <a:rPr lang="en-US" sz="2800" dirty="0"/>
              <a:t>attract pollinators</a:t>
            </a:r>
          </a:p>
          <a:p>
            <a:pPr marL="0" indent="0">
              <a:lnSpc>
                <a:spcPct val="80000"/>
              </a:lnSpc>
              <a:buNone/>
            </a:pPr>
            <a:r>
              <a:rPr lang="en-US" sz="2800" b="1" u="sng" dirty="0"/>
              <a:t>Carpel</a:t>
            </a:r>
            <a:r>
              <a:rPr lang="en-US" sz="2800" dirty="0"/>
              <a:t>: produce megaspores</a:t>
            </a:r>
          </a:p>
          <a:p>
            <a:pPr lvl="1">
              <a:lnSpc>
                <a:spcPct val="80000"/>
              </a:lnSpc>
            </a:pPr>
            <a:r>
              <a:rPr lang="en-US" sz="2400" dirty="0"/>
              <a:t>Female gametophyte</a:t>
            </a:r>
          </a:p>
          <a:p>
            <a:pPr lvl="1">
              <a:lnSpc>
                <a:spcPct val="80000"/>
              </a:lnSpc>
              <a:spcAft>
                <a:spcPts val="600"/>
              </a:spcAft>
            </a:pPr>
            <a:r>
              <a:rPr lang="en-US" sz="2400" dirty="0"/>
              <a:t>Ovule </a:t>
            </a:r>
            <a:r>
              <a:rPr lang="en-US" sz="2400" dirty="0">
                <a:sym typeface="Wingdings" panose="05000000000000000000" pitchFamily="2" charset="2"/>
              </a:rPr>
              <a:t> Seed</a:t>
            </a:r>
            <a:endParaRPr lang="en-US" sz="2400" dirty="0"/>
          </a:p>
          <a:p>
            <a:pPr marL="0" indent="0">
              <a:lnSpc>
                <a:spcPct val="80000"/>
              </a:lnSpc>
              <a:buNone/>
            </a:pPr>
            <a:r>
              <a:rPr lang="en-US" sz="2800" b="1" u="sng" dirty="0"/>
              <a:t>Stamen</a:t>
            </a:r>
            <a:r>
              <a:rPr lang="en-US" sz="2800" dirty="0"/>
              <a:t>: produce microspores</a:t>
            </a:r>
          </a:p>
          <a:p>
            <a:pPr lvl="1">
              <a:lnSpc>
                <a:spcPct val="80000"/>
              </a:lnSpc>
            </a:pPr>
            <a:r>
              <a:rPr lang="en-US" sz="2400" dirty="0"/>
              <a:t>Pollen</a:t>
            </a:r>
            <a:endParaRPr lang="en-US" sz="1600" dirty="0"/>
          </a:p>
          <a:p>
            <a:pPr marL="0" indent="0">
              <a:lnSpc>
                <a:spcPct val="80000"/>
              </a:lnSpc>
              <a:buNone/>
            </a:pPr>
            <a:r>
              <a:rPr lang="en-US" sz="2800" b="1" dirty="0"/>
              <a:t>Complete flowers</a:t>
            </a:r>
          </a:p>
          <a:p>
            <a:pPr lvl="1">
              <a:lnSpc>
                <a:spcPct val="80000"/>
              </a:lnSpc>
              <a:spcAft>
                <a:spcPts val="600"/>
              </a:spcAft>
            </a:pPr>
            <a:r>
              <a:rPr lang="en-US" sz="2400" dirty="0"/>
              <a:t>Sepals, Petals, Stamen, Carpel</a:t>
            </a:r>
          </a:p>
          <a:p>
            <a:pPr marL="0" indent="0">
              <a:lnSpc>
                <a:spcPct val="80000"/>
              </a:lnSpc>
              <a:buNone/>
            </a:pPr>
            <a:r>
              <a:rPr lang="en-US" sz="2800" b="1" dirty="0"/>
              <a:t>Incomplete flowers</a:t>
            </a:r>
            <a:r>
              <a:rPr lang="en-US" sz="2800" dirty="0"/>
              <a:t>: </a:t>
            </a:r>
          </a:p>
          <a:p>
            <a:pPr lvl="1">
              <a:lnSpc>
                <a:spcPct val="80000"/>
              </a:lnSpc>
            </a:pPr>
            <a:r>
              <a:rPr lang="en-US" sz="2400" dirty="0"/>
              <a:t>Lacking one or more of four main flower parts</a:t>
            </a:r>
          </a:p>
        </p:txBody>
      </p:sp>
    </p:spTree>
    <p:extLst>
      <p:ext uri="{BB962C8B-B14F-4D97-AF65-F5344CB8AC3E}">
        <p14:creationId xmlns:p14="http://schemas.microsoft.com/office/powerpoint/2010/main" val="3436312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Variation in Flowers</a:t>
            </a:r>
          </a:p>
        </p:txBody>
      </p:sp>
      <p:sp>
        <p:nvSpPr>
          <p:cNvPr id="84996" name="AutoShape 4" descr="data:image/jpeg;base64,/9j/4AAQSkZJRgABAQAAAQABAAD/2wCEAAkGBxQTEhUUExQWFhUXFxkYGBcUGBcZGhgZFxYYGhUYFRgYHSggGholGxcUIjEhJikrLi4uFx8zODMsNygtLisBCgoKDg0OGhAQGywkICQsLCwsLCwsLCwsLCwsLCwsLCwsLCwsLCwsLCwsLCwsLCwsLCwsLCwsLCwsLCwsLCwsLP/AABEIAL4BCgMBIgACEQEDEQH/xAAcAAEAAgMBAQEAAAAAAAAAAAAABQYDBAcBAgj/xAA+EAABAwEGAwUGBAUDBQEAAAABAAIRAwQFEiExQQZRYRMicYGRBzKhscHRQlLh8BQjcoLxFWKSQ1RzstIW/8QAGAEBAAMBAAAAAAAAAAAAAAAAAAECAwT/xAAjEQEBAAIDAQACAQUAAAAAAAAAAQIRAxIhMUFRIhNCYYGR/9oADAMBAAIRAxEAPwDiCIihAiIgIty7rCahgAnwW/aLpLci0g9Qq3LQhEW7UsSwPoEKe0GFF6QvFIIiICIiAiIgIiICIiAiIgIiICIiAiIgIiICIiAiIgIiICIiDq3sLt9CnWqdphDy0YC7xOIDrou03zw5Zbcz+YwF0ZPbAcPMa+BX5HsloLDKvPC3G9oszgWVHFu7SZBHmp7STVRVxv8A9kdZkuoObVby913ocj6rnt5XDVpEh7HNjmF+iuFeMqNsY2Dhfu37KZvC7aNdpbUY1wPMZ+RVbxw8fkG02NaD6BC/QvEnsvouk0XYDsHZj4Lm9+8DWmhJdTLmj8TO8Phoo65Ypc+IXima9g6LQrWUhJkNVF6RC8VgREQEREBERAREQEREBERAREQEREBERAREQEREBERAWSjWLVjRBa+HL8dSeC1xGe23Vd+4R4kFanDjDxr4/ZfluhVgrofCN9mmGvnQhjvD8J+itx3V61XLx3+11cTc+UhaFgtILsJPjKrFsv0mkXDMgSFFXDxCKocZlw25wei6esnivZb764NsdpBJYGu/NTyPmNCubcRey2tTDn0SKrBnl3XAdQV0ujeIMFoidnGFuvrOcMMsh2sgunxzCyy4pV4/MVuul7ZxMI8vqoatSwlfp+3cGUrQHYsJOGBgbg00mCfkuUcScC4XGm2o0VB+F2RdOmF2hWPW41fX6czRbt53XVoOLarC09QtJFRERAREQEREBERAREQEREBERARFJXRSh+bZMZDUjMSTsMp1Qa9ju6pVBLGkganb1WqrtWrEAgENyzaBl5zqqSESIiIgREQEREBTnDlfN1M/jaY8Rm1Qa37nqYKrHHQOBPhOaF+OhXJfLeziq4gQWuIzjLkqnTtvZvljjE5HQnlK2L2oltSoG5NcZ8tVDVWkK2WVup+mcjoFg4sL4k94ZeKvXDd84yGuOuX2hcDs1owOBK6HwnfzGva+HEt2yW3Hnvyos1XaS8UyYO0hc89sFjBp067d8j8wpGy8R9o4uOQ5LLxTRFe76zdS1uNv9vJRy4bx20wv2OT3PxBP8i1jtaJyGPN1PkWu1hfV9cCgDtKD+6dJ0z0Adt5qsVNVd+B+IcANN8OacodmI5QdlljN+G9Oe26wVKTsNRpaeoWsu4XjcNOs3FRAezei8zh603agdFQL24QknsSWuGtKpkf7XbqLLPq2vypyLJXoOY4te0tcNQcisahAiIgIiICIiAi9aJ0z8FkbR568hmfPYIMS+iyNfTf9Ft0bI86COo19VJWS5sxOZPx5z0U/DaMsVldVdhYIG5Ow6n6KfoUmUhhZ/c7cn7LaqhrBgb5nmtSOSr9Mrrwc6QfNVUK0Ycjnt9FVwrK4iIihYREQEREGWz0sRUkLNCleB7gdaa7Kbcie8TEwBqYOuwjqu4XxwLZqwGNgD4AL6cMJgakCWnzCpq5IcV/1hhjGwjIAkQdN4XlWysqiaTmu6DUeIKneKuAKtnDnsPa0xmYEPaObm6EdQfILn7w5jsTSQRuNVMy/FRps2yxkbLy7ba6m7WFJWC8m1u5VgVPwu2d0PIrSvGxFpOSuf4qzWG9shBXQeD71bWa6i/VzXNBPUFcOstoLTEqz3BffZvDpjNa45/iq663au3mzBUc3k4j0MLJYKkHInyXvFTotVXkXYhH+7P6rBYNtM9Oqz/C1dMue31KYYARhESefRWC9rLTqs7QRkYJBGWneBnbcclUuDbWXtcwjFgGUaxtrutK/LaXucAHNAgESYMbxMKLyXWq0wvWbn/C/bLZKndqVcRGj6YJc3z0LehVO/wBG70Co3D+Ygg/8f1U5QpAqUu+6WPOZGWsfvVZ3NGrVfsfDtNwOKo6ekD4FalsuEgnA4ED833CvVa5mt7w8CtepZ2taZ8SVS8ululUyjczfxOJ/pgD1IWevw+0+49w/8gGfgRCnrFZw98xLQPjOyka9AGOXT95K+OVqunPH3XUBiB4zl91mp3XzJ8Bl8V0WhZ2HWeun2X0+x0HaiD0jNX2TG3456bGYgZDpl6nUrasF2Qry/hbEJYQ4ctx5LE+6DTkuBHQjUrTqpZlPKg7PYwMyPCN1kccJOeZy8PDoB+81sW2oGgkHP96dFGCp3S475Dw3Kwyu7qOnDGYY9r9Yqhk/JfLmr7OWxRhPh6fqtHJa8OhzGQOhPJVIK5kmD4a/4AVMCVbERbV5NAeY3z891qqJdrQREQFkswGNuKcOITGsTnE7wsayUB3glH6J9mtns/Y9rRp4BLmAuAxvDYlzjrmdp2V2NGdDCrvs9FMWWkabC2mWy1riC6Du6Nzr5q0VKY2y8FbH4qh7fQdBP0055clwjjG5hTtlRlMSHEOa1on388IA6kgDwXfbe57eo3UVdVmpCsXhg7V4jHvGXdk6CQDA5LLkaSbfm612UtOhBHkVL3XaRXYabz/NaMifxD7hdJ9o/CRqTUo02h4Bc4NBxVcRGee4AceZ0XHXF1N4c0wQZBUYZfhXLH8M9vspBXtmYSMtlO1WCvSFZo1ycOThqFoXdSh8HdaqbaPENN2Jjjq5jfgIWpZGHeY5/vZTl60cdQDZrWjz1W5dljDWueGtcWObAdpmHTPTIJvxb742OGrM6kTWdILTDGmRidoSf9oz8SvKr5JlwzOZ08fmtqtbHVBLnZxqdugjZQVtsDyZa4E5jfKdCIIMrK3daXHUSFanmA3IEbfLooy7LW+nXdibhzjDBGRPLfxU6+h3B+aB8Fp2izAmT70a/bp0Vdws0kql+BzMAJyOvnkoi+r1OENBzOqxilhGS0H05eDyUTH3aLnVqu9kU2jeNllqO0G607PaO4NkYZdrt6q29I23GHOJ15qRtdzYGtcHYpzkZeihRVg81ONvXJrSMoEqdrzWmkLyDO65k+DnN+IKzi86JHebWHhVcfgStC+rGB32+6fuFFMqc1qp/UylSF59nUdk84eo73+Uo2Vjtj8VFuqr6bby1VmOrsy5bl9SThTb/wBNp6lzviBCdo06YB0Af85UcbwDtdfn4rPTqzrhI2kA/Jaysm26mC0nLxzG3iubhX9z8iIjI6EjbkqCFXJbFt2hzXPOIkDYj6ry02B7G4tWH8Q+vJa5aSY3P1V4uSgC0sdnIzB0iM1lb1Rb1UVFs3nZeyqvp/lOXhqPgQtZXXF9UnQQvlZbNSLnAASSYA67KL8HY/Z1f76rRRfj7kYajQIDQ0AMI55T1z8+t3bSgZOLgdyuS8O2T+HpNb+XvOI3dqT8h4ALoXDt64mgkDMSQNjvHTfwKz4uSW6ZTLaftVnkKBfRwOjeRCslOuCNVp22zhy2s21wy00bdZi5oPw8fBfn7ji6TStFTuYWOJLOUbxyzlfoSlUPunfIH97qs8ccOtrUnANBdBLZnumABBJ30zXPZ1rWztHD+GbX2dTs3+5UyPQ/hKlLfYsD55H/ACoq8rtdSe5jxDmmD+nRWK7qvbWfm+nAd1H4T9Fthd+MMo0RSxPe7bFl5Bb9gY33HuLWuIkgYtiM2yJEE7r2y2fI5ak/NZOwV9IZGXZZmGXVHVWie6xppjugEzicTudOSWO97JOGpQLGiTia44jlkIOXP1CwGkRp4rSqWLoq3GfpParVRfYqtMua/AWGCXZzlMidtfRad4MsdJ5L3moA4CGx7rs5B8j6dVU6tjIWjVokKOs/Se9rpl63NZOymkMMtDg9xJBBzE+IlUC2UcDyDtp4bQp3g7iAUpo1zNJ2k54D/wDJUnxNw3jZ2lGDhgQN2RkcvmpuMs3C+qdQrE5en0Un2oDct/nP79VEYC0wRBCz9rlE5arJErbbUzW9SlR1lbJUhVrgCFC8bwGJjm65SFWq1QtJCl7Lad18XjZ2PzaYdyV8cvDLHfxCPdKxkTut3+Afyn0Xz2I5EfFW2z1Wg2yystOyOGbXOHgfupAUVu2OzHTZTPT1oUxVgzDhB6HTmFTQrhefFDacss4a46Go7MdcA38SqdClaRtV3FtTFEZ5eSut3mWtj8UGeYhQLLIHvcCBha2PAnPLwWzRt/8AD0u8CTEM+k/NZ/WeXvxEcSOm01YM5j4NAUavXuJJJzJMnxOq8V2smoK7ez65Q89u4aOhg6gSXdYkfFUumwkgDMkwPNdp4asDaNJlLdrecDEc3H1WPNf46jPkvmkjVogw3YZu+y8NUtc0wWgEZwYjf4L6bUy8TP2W9TZjgEyDkuTj3lLYwn1O2a+g1vu5xMzIjmFt3ZeBqieZMeH7lUipScSSB3cwT0Byjms12X8KTwO0aZyLdCI6FdfHzdvrfHKL5WYte0NmQcwYW7Y67ajZC++zyW2WMybY56VW/uFaNoacY2OEjIgkAA9Y6rkVmY6wWs06wGXcqgGRBAMg7wu/GiQcvJUH2v2ej2LSWj+ILhDpGLAAcnCZLOo0I6rHVxu1s5LNqTauIrLTkBznRPutOefVRlbjSl+Gi8/1ED7qq3iyCtNbzO2MtLaeNjtQb5vP2Xx/+0P/AG7P+TlVUTtTUWp/F7TrZx5PP2WnaL/Y6f5Mf3/ooFE2aiYbelPdjvIhWThni8UThNTEw5FlQEZH8rtvDRUNE+GnZLfZKNqGKg9pnMs7sjqAVV7XcdVhMAmOhHPQFUejXcwy1xaehhWS6eN7RSye7G3rmR65FLq/UWMzMbXRBWc2OrUcGsa4gnUggepy0UxT4ldWbLOydnJIaMQ6OBWG2XjVeZc45ACBkNM8h5qlkg2P9HbTAxvzH4W+HMqHt16Uabw19N4afde13rIPJbfalxAJ1EZ7RooriKlNF06tIcP/AFd81XH3xrlOurEpQfkHMJcCJEkEEdEa4OGmfy8VUrkvh1B0EYqZPeb9WnYq5MLKrQ+k4EHQ9fyvGxU2Ul35WCM8znCi7/tjqdLCDnVy/tHvesgKWfRmcocMiFXOMHfzKbPy0xPQuJJ+ijG7qMsLigURFoqubbOGUZcY3J+aq95W41XTo0ZNHIdepV1v6hZXNwutmQ1bSpOdMc3GBCrFd9iZkxleqeb3tYPRoJSY6Z4T81DIs9es0+7TDR4ucfUn6KQ4euKpaqmFgy1c46NHM/QbqMrIvbpI8D3T2lQ1XDu04jq86emvoulU+6MtTl6hYLHd1OzsDaY7o8y525J3XtOoS45fpzlcOeXeuXPLdbI5LYp1XTDPMnQLCC0DMDxP7yWtUt7WktbnEZDqAfqq/P8AaqSNTC0CcgInRU3i6owlpaO9ueamqlZur5cdmgwB4ndQ97tbUEQGjp91tNzyRbC+rz7NOIsdJzXmTTgGd9mmeZE+hVxF4BzgBovzzdFvfZ6ocJLZ7zQYxD7ro1n4toFoLHQ8gkNfrlzwyJ18V0YZSTVdMdMAkgTkVr3tcdK1U8FamHxME5OH9LtQVAXLxAakTHTqrlYa4cBkQeqv5VtvzL7ReGHWKu6kTLYxU3R7zDME9RBB6hUhfoL2/UW9jZ3fjx1AD/twtJH/ACw+q/PpVcfNwERFYEREBERAREQfVKqWmWkg8wYKnbDxM4QKrcY/M3J3pofgoBEF6sFspViMLt82nJw6x9ltcQWI9lUy/CZ8QJB88iueNcQZBgjQjZdSuW9A+zUalQYi9lSk9v5iwFrTOxgtVeurtpj/ACxuLli3LrvJ9B+Jhy3adHDr91qFsZHIjJeKzN0WjfFGpS7Yva2Dm1570/ljU7GQtK/+HzaQLRRwuLhPdcCHQNOjhyVHW/dV6voOEElky5kmD4cj1UaWmXmq1rRZHs99jm+IWFdhstvu80aVStVxdoHx2jRIw93viM26xOeS46RyUosjojqtgtTMDQ+zOEmIL6ZO5c5px6bmYVavS5HB8UmsqM0D6Ty4c+/+XeZCkrHd1Sm51CmzHWOTiATg3jTXy+imbo4TrNf3/wCXTyJfUwtc8jZrTLok8vJLfGe1QuHh99oq4WnujN79mj6nkuqXbYm06Yo0GwMpcd+ZJ3JStRp04azLm1rYaCd84PPZfTrwbTbAzPTquPk5PfWGeVtbNvaKcZyXHCJjzIjZaVstzKYif8r6NAvh9UxHutBgjqVB3jTY55w5AbyTPqVhlNVWesda8y8xMBfZtECGiOp3WjaKzaYkw1vNxj05qDtXELB7oLz/AMR8c1thhb8aTDacfWfMGB5r4q3jTp++9s8v01KplsvSpUObiBsGkgD7rSW84mk41pvHiGm8Q1snYkQOvVfPD1r/AJ9IkYh2jZaNwXAEDqQSqwpXhy8uwr06kBxY9rwHaEtMifNWuEnxeYyR3S+LD/D1e5kARBnf/KuLbyaHNhwMgRhzBMZx0AXHr39o/avDuwbAZEOc498x3pbhka5Kt3nxTVq1O0xFkEYW0yWtZBJbhAOxJzOeeqrjlrdJ4s/twvnHaG0ZnsWQf63953wwLkakL4tzqry5xLnOJc4nMkkySTuSZUetMf2kREVgREQEREBERAREQFcOGqzn2OqxutCoKmWzHiHHyLZVPUrcV9vswrBokVqTqRnbFv1OvqlTLpK3zw7VfSfaWsdDBL3QRI0xDn1VVVytftBrusn8KIaw0m0nbkhusk81TUhdfgRERD2V4iIOp2C/69YOax5Ywa9lLG/24YcNspU1dDCATExPeJznpPzWpZW0GNwMY+mDmQ5wdB3bm0Hfqs9S1ggASGAxP0XLnn2y9cnJlds7KAf3qnuiTE6nxC0HWlnamCCxugjcj5hfFftezJHuA67gc4XlkFNlF9RzQYaSXO2Gnj6LLLeV88Vxx8e1LX2sgGBz5c1TOIL+DHdnZ3BzQBNSNSdQAcoHNaV83+Xg06fdp7/md/UeXT5qBK24uDXtdGGH7ZLRaHPMvcXHm4z6cgsaIulqIiICAoiDL25Q1isSKNQCURFIIiICIiAiIgIiICIiAiIgIiICIiAiIg61RcHNY0aCTPis9W1kltNgnmMs4z38FSLNxeGiDTI5wQfSQsli4wa12IU3T/UPsuD+nyfpzXjv1fBVLnCm5py94HqOnioHi+x1jQHYND7OTiJpuxkETAeNQADrmOZUfU4wpuaZZUDnTiLXNGusEgwvLt4rpWdjuwoOY8jU1XOHiQcifILp48Z/cvhhpRXBeKz3zfdlrQ99litGZY7Ax5OpcBn8VXbRVxGQ1rRyaDHxJJW7ZiREUAiIgIiICIiAiIgIiICIiAiIgIiICIiAiIgIiICIiAiIg//Z"/>
          <p:cNvSpPr>
            <a:spLocks noChangeAspect="1" noChangeArrowheads="1"/>
          </p:cNvSpPr>
          <p:nvPr/>
        </p:nvSpPr>
        <p:spPr bwMode="auto">
          <a:xfrm>
            <a:off x="1640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5002" name="Picture 10" descr="http://static.ddmcdn.com/gif/pollinators-morgans-sphinx-and-flower.jpg"/>
          <p:cNvPicPr>
            <a:picLocks noChangeAspect="1" noChangeArrowheads="1"/>
          </p:cNvPicPr>
          <p:nvPr/>
        </p:nvPicPr>
        <p:blipFill>
          <a:blip r:embed="rId3" cstate="print"/>
          <a:srcRect/>
          <a:stretch>
            <a:fillRect/>
          </a:stretch>
        </p:blipFill>
        <p:spPr bwMode="auto">
          <a:xfrm>
            <a:off x="8402427" y="1315095"/>
            <a:ext cx="3672240" cy="3215495"/>
          </a:xfrm>
          <a:prstGeom prst="rect">
            <a:avLst/>
          </a:prstGeom>
          <a:noFill/>
        </p:spPr>
      </p:pic>
      <p:pic>
        <p:nvPicPr>
          <p:cNvPr id="84998" name="Picture 6" descr="http://agrilifecdn.tamu.edu/batsinschools/files/2010/10/8141303.jpg"/>
          <p:cNvPicPr>
            <a:picLocks noChangeAspect="1" noChangeArrowheads="1"/>
          </p:cNvPicPr>
          <p:nvPr/>
        </p:nvPicPr>
        <p:blipFill>
          <a:blip r:embed="rId4" cstate="print"/>
          <a:srcRect/>
          <a:stretch>
            <a:fillRect/>
          </a:stretch>
        </p:blipFill>
        <p:spPr bwMode="auto">
          <a:xfrm>
            <a:off x="5039761" y="1315095"/>
            <a:ext cx="3048000" cy="2902858"/>
          </a:xfrm>
          <a:prstGeom prst="rect">
            <a:avLst/>
          </a:prstGeom>
          <a:noFill/>
        </p:spPr>
      </p:pic>
      <p:pic>
        <p:nvPicPr>
          <p:cNvPr id="3074" name="Picture 2" descr="http://images.fineartamerica.com/images-medium-large-5/white-tiger-lily-still-life-garry-ga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69" y="1315095"/>
            <a:ext cx="3996227" cy="2664152"/>
          </a:xfrm>
          <a:prstGeom prst="rect">
            <a:avLst/>
          </a:prstGeom>
          <a:noFill/>
          <a:extLst>
            <a:ext uri="{909E8E84-426E-40DD-AFC4-6F175D3DCCD1}">
              <a14:hiddenFill xmlns:a14="http://schemas.microsoft.com/office/drawing/2010/main">
                <a:solidFill>
                  <a:srgbClr val="FFFFFF"/>
                </a:solidFill>
              </a14:hiddenFill>
            </a:ext>
          </a:extLst>
        </p:spPr>
      </p:pic>
      <p:pic>
        <p:nvPicPr>
          <p:cNvPr id="85000" name="Picture 8" descr="http://www.colegioweb.com.br/wp-content/uploads/9358.jpg"/>
          <p:cNvPicPr>
            <a:picLocks noChangeAspect="1" noChangeArrowheads="1"/>
          </p:cNvPicPr>
          <p:nvPr/>
        </p:nvPicPr>
        <p:blipFill>
          <a:blip r:embed="rId6" cstate="print"/>
          <a:srcRect/>
          <a:stretch>
            <a:fillRect/>
          </a:stretch>
        </p:blipFill>
        <p:spPr bwMode="auto">
          <a:xfrm>
            <a:off x="2998102" y="3824589"/>
            <a:ext cx="2700333" cy="2390695"/>
          </a:xfrm>
          <a:prstGeom prst="rect">
            <a:avLst/>
          </a:prstGeom>
          <a:noFill/>
        </p:spPr>
      </p:pic>
      <p:pic>
        <p:nvPicPr>
          <p:cNvPr id="3078" name="Picture 6" descr="http://spqetr.net/wp-content/uploads/2014/07/DACTGLOM-florets-10Jun09-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1073" y="3808043"/>
            <a:ext cx="3608042" cy="240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74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http://theinfopod.com/wp-content/uploads/2010/11/peap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536486" y="3346591"/>
            <a:ext cx="1370814" cy="8803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400" dirty="0"/>
              <a:t>Fruits</a:t>
            </a:r>
          </a:p>
        </p:txBody>
      </p:sp>
      <p:sp>
        <p:nvSpPr>
          <p:cNvPr id="3" name="Content Placeholder 2"/>
          <p:cNvSpPr>
            <a:spLocks noGrp="1"/>
          </p:cNvSpPr>
          <p:nvPr>
            <p:ph sz="quarter" idx="1"/>
          </p:nvPr>
        </p:nvSpPr>
        <p:spPr>
          <a:xfrm>
            <a:off x="609600" y="1219200"/>
            <a:ext cx="4545886" cy="4937760"/>
          </a:xfrm>
        </p:spPr>
        <p:txBody>
          <a:bodyPr>
            <a:normAutofit/>
          </a:bodyPr>
          <a:lstStyle/>
          <a:p>
            <a:r>
              <a:rPr lang="en-US" sz="2800" dirty="0"/>
              <a:t>Derived from ovary tissue </a:t>
            </a:r>
          </a:p>
          <a:p>
            <a:endParaRPr lang="en-US" sz="1800" dirty="0"/>
          </a:p>
          <a:p>
            <a:r>
              <a:rPr lang="en-US" sz="2800" dirty="0"/>
              <a:t>Wide range of fruit types</a:t>
            </a:r>
          </a:p>
          <a:p>
            <a:pPr lvl="1"/>
            <a:r>
              <a:rPr lang="en-US" sz="2400" dirty="0"/>
              <a:t>Pome, berry, drupe, nut</a:t>
            </a:r>
          </a:p>
          <a:p>
            <a:pPr marL="0" indent="0">
              <a:buNone/>
            </a:pPr>
            <a:endParaRPr lang="en-US" sz="1800" dirty="0"/>
          </a:p>
        </p:txBody>
      </p:sp>
      <p:pic>
        <p:nvPicPr>
          <p:cNvPr id="1028" name="Picture 4" descr="https://timewellness.files.wordpress.com/2012/09/tomato.jpg?w=480&amp;h=320&amp;crop=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9633" y="1510522"/>
            <a:ext cx="1786124" cy="1190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SvGCr2Xdu6UsrdUaVgLNSq139p__Bkxf8mz_DQZcVl6SfL-D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008" y="1603382"/>
            <a:ext cx="1656084" cy="10743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ree-guide.com/images/styles/midsize_420/public/big-leaf-maple-fruit.jpg?itok=EuLU5Yy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6967" y="3351872"/>
            <a:ext cx="1374350" cy="10307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evocdn.co.uk/fruitnet/uploads/asset_image/2_1201608_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3213" y="3391401"/>
            <a:ext cx="1518081" cy="991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44184" y="2701271"/>
            <a:ext cx="1166191" cy="400110"/>
          </a:xfrm>
          <a:prstGeom prst="rect">
            <a:avLst/>
          </a:prstGeom>
          <a:noFill/>
        </p:spPr>
        <p:txBody>
          <a:bodyPr wrap="square" rtlCol="0">
            <a:spAutoFit/>
          </a:bodyPr>
          <a:lstStyle/>
          <a:p>
            <a:r>
              <a:rPr lang="en-US" sz="2000" b="1" dirty="0"/>
              <a:t>Drupe</a:t>
            </a:r>
          </a:p>
        </p:txBody>
      </p:sp>
      <p:sp>
        <p:nvSpPr>
          <p:cNvPr id="10" name="TextBox 9"/>
          <p:cNvSpPr txBox="1"/>
          <p:nvPr/>
        </p:nvSpPr>
        <p:spPr>
          <a:xfrm>
            <a:off x="5720623" y="4259542"/>
            <a:ext cx="1166191" cy="400110"/>
          </a:xfrm>
          <a:prstGeom prst="rect">
            <a:avLst/>
          </a:prstGeom>
          <a:noFill/>
        </p:spPr>
        <p:txBody>
          <a:bodyPr wrap="square" rtlCol="0">
            <a:spAutoFit/>
          </a:bodyPr>
          <a:lstStyle/>
          <a:p>
            <a:r>
              <a:rPr lang="en-US" sz="2000" b="1" dirty="0"/>
              <a:t>Nut</a:t>
            </a:r>
          </a:p>
        </p:txBody>
      </p:sp>
      <p:sp>
        <p:nvSpPr>
          <p:cNvPr id="11" name="TextBox 10"/>
          <p:cNvSpPr txBox="1"/>
          <p:nvPr/>
        </p:nvSpPr>
        <p:spPr>
          <a:xfrm>
            <a:off x="8170917" y="4259542"/>
            <a:ext cx="1166191" cy="400110"/>
          </a:xfrm>
          <a:prstGeom prst="rect">
            <a:avLst/>
          </a:prstGeom>
          <a:noFill/>
        </p:spPr>
        <p:txBody>
          <a:bodyPr wrap="square" rtlCol="0">
            <a:spAutoFit/>
          </a:bodyPr>
          <a:lstStyle/>
          <a:p>
            <a:r>
              <a:rPr lang="en-US" sz="2000" b="1" dirty="0"/>
              <a:t>Samara</a:t>
            </a:r>
          </a:p>
        </p:txBody>
      </p:sp>
      <p:sp>
        <p:nvSpPr>
          <p:cNvPr id="12" name="TextBox 11"/>
          <p:cNvSpPr txBox="1"/>
          <p:nvPr/>
        </p:nvSpPr>
        <p:spPr>
          <a:xfrm>
            <a:off x="7672245" y="2701271"/>
            <a:ext cx="1730049" cy="400110"/>
          </a:xfrm>
          <a:prstGeom prst="rect">
            <a:avLst/>
          </a:prstGeom>
          <a:noFill/>
        </p:spPr>
        <p:txBody>
          <a:bodyPr wrap="square" rtlCol="0">
            <a:spAutoFit/>
          </a:bodyPr>
          <a:lstStyle/>
          <a:p>
            <a:r>
              <a:rPr lang="en-US" sz="2000" b="1" dirty="0"/>
              <a:t>Hesperidium</a:t>
            </a:r>
          </a:p>
        </p:txBody>
      </p:sp>
      <p:sp>
        <p:nvSpPr>
          <p:cNvPr id="13" name="TextBox 12"/>
          <p:cNvSpPr txBox="1"/>
          <p:nvPr/>
        </p:nvSpPr>
        <p:spPr>
          <a:xfrm>
            <a:off x="10416208" y="2701271"/>
            <a:ext cx="1166191" cy="400110"/>
          </a:xfrm>
          <a:prstGeom prst="rect">
            <a:avLst/>
          </a:prstGeom>
          <a:noFill/>
        </p:spPr>
        <p:txBody>
          <a:bodyPr wrap="square" rtlCol="0">
            <a:spAutoFit/>
          </a:bodyPr>
          <a:lstStyle/>
          <a:p>
            <a:r>
              <a:rPr lang="en-US" sz="2000" b="1" dirty="0"/>
              <a:t>Berry</a:t>
            </a:r>
          </a:p>
        </p:txBody>
      </p:sp>
      <p:pic>
        <p:nvPicPr>
          <p:cNvPr id="1036" name="Picture 12" descr="http://www.samoavideos.com/uploads/111228/images/285626/strawberr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1329" y="4426469"/>
            <a:ext cx="1264486" cy="12644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440557" y="5626888"/>
            <a:ext cx="1446963" cy="400110"/>
          </a:xfrm>
          <a:prstGeom prst="rect">
            <a:avLst/>
          </a:prstGeom>
          <a:noFill/>
        </p:spPr>
        <p:txBody>
          <a:bodyPr wrap="square" rtlCol="0">
            <a:spAutoFit/>
          </a:bodyPr>
          <a:lstStyle/>
          <a:p>
            <a:r>
              <a:rPr lang="en-US" sz="2000" b="1" dirty="0"/>
              <a:t>Aggregate</a:t>
            </a:r>
          </a:p>
        </p:txBody>
      </p:sp>
      <p:pic>
        <p:nvPicPr>
          <p:cNvPr id="1040" name="Picture 16" descr="http://www.buyfruit.com.au/images/P/Pineapple__7972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1625" y="3563562"/>
            <a:ext cx="1377173" cy="20633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400169" y="5626888"/>
            <a:ext cx="1446963" cy="400110"/>
          </a:xfrm>
          <a:prstGeom prst="rect">
            <a:avLst/>
          </a:prstGeom>
          <a:noFill/>
        </p:spPr>
        <p:txBody>
          <a:bodyPr wrap="square" rtlCol="0">
            <a:spAutoFit/>
          </a:bodyPr>
          <a:lstStyle/>
          <a:p>
            <a:r>
              <a:rPr lang="en-US" sz="2000" b="1" dirty="0"/>
              <a:t>Multiple</a:t>
            </a:r>
          </a:p>
        </p:txBody>
      </p:sp>
      <p:sp>
        <p:nvSpPr>
          <p:cNvPr id="20" name="TextBox 19"/>
          <p:cNvSpPr txBox="1"/>
          <p:nvPr/>
        </p:nvSpPr>
        <p:spPr>
          <a:xfrm>
            <a:off x="10737264" y="4272141"/>
            <a:ext cx="1166191" cy="400110"/>
          </a:xfrm>
          <a:prstGeom prst="rect">
            <a:avLst/>
          </a:prstGeom>
          <a:noFill/>
        </p:spPr>
        <p:txBody>
          <a:bodyPr wrap="square" rtlCol="0">
            <a:spAutoFit/>
          </a:bodyPr>
          <a:lstStyle/>
          <a:p>
            <a:r>
              <a:rPr lang="en-US" sz="2000" b="1" dirty="0"/>
              <a:t>Legume</a:t>
            </a:r>
          </a:p>
        </p:txBody>
      </p:sp>
      <p:pic>
        <p:nvPicPr>
          <p:cNvPr id="5" name="Picture 2" descr="Image result for drupe avoca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1684" y="1307354"/>
            <a:ext cx="1393917" cy="139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dirty="0"/>
              <a:t>Fruit Development</a:t>
            </a:r>
          </a:p>
        </p:txBody>
      </p:sp>
      <p:sp>
        <p:nvSpPr>
          <p:cNvPr id="6" name="Content Placeholder 5"/>
          <p:cNvSpPr>
            <a:spLocks noGrp="1"/>
          </p:cNvSpPr>
          <p:nvPr>
            <p:ph sz="quarter" idx="1"/>
          </p:nvPr>
        </p:nvSpPr>
        <p:spPr>
          <a:xfrm>
            <a:off x="609599" y="1219200"/>
            <a:ext cx="4225925" cy="4937760"/>
          </a:xfrm>
        </p:spPr>
        <p:txBody>
          <a:bodyPr>
            <a:normAutofit/>
          </a:bodyPr>
          <a:lstStyle/>
          <a:p>
            <a:pPr marL="0" indent="0">
              <a:spcAft>
                <a:spcPts val="600"/>
              </a:spcAft>
              <a:buNone/>
            </a:pPr>
            <a:r>
              <a:rPr lang="en-US" sz="2800" b="1" dirty="0"/>
              <a:t>Simple</a:t>
            </a:r>
            <a:r>
              <a:rPr lang="en-US" sz="2800" dirty="0"/>
              <a:t>: develops from </a:t>
            </a:r>
            <a:r>
              <a:rPr lang="en-US" sz="2800" u="sng" dirty="0"/>
              <a:t>single</a:t>
            </a:r>
            <a:r>
              <a:rPr lang="en-US" sz="2800" dirty="0"/>
              <a:t> ovary</a:t>
            </a:r>
          </a:p>
          <a:p>
            <a:pPr>
              <a:spcAft>
                <a:spcPts val="600"/>
              </a:spcAft>
            </a:pPr>
            <a:endParaRPr lang="en-US" sz="1600" dirty="0"/>
          </a:p>
          <a:p>
            <a:pPr marL="0" indent="0">
              <a:spcAft>
                <a:spcPts val="600"/>
              </a:spcAft>
              <a:buNone/>
            </a:pPr>
            <a:r>
              <a:rPr lang="en-US" sz="2800" b="1" dirty="0"/>
              <a:t>Aggregate</a:t>
            </a:r>
            <a:r>
              <a:rPr lang="en-US" sz="2800" dirty="0"/>
              <a:t>: develops from several ovaries (carpels) in the same flower</a:t>
            </a:r>
          </a:p>
          <a:p>
            <a:pPr>
              <a:spcAft>
                <a:spcPts val="600"/>
              </a:spcAft>
            </a:pPr>
            <a:endParaRPr lang="en-US" sz="1600" dirty="0"/>
          </a:p>
          <a:p>
            <a:pPr marL="0" indent="0">
              <a:spcAft>
                <a:spcPts val="600"/>
              </a:spcAft>
              <a:buNone/>
            </a:pPr>
            <a:r>
              <a:rPr lang="en-US" sz="2800" b="1" dirty="0"/>
              <a:t>Multiple:</a:t>
            </a:r>
            <a:r>
              <a:rPr lang="en-US" sz="2800" dirty="0"/>
              <a:t> develops from </a:t>
            </a:r>
            <a:r>
              <a:rPr lang="en-US" sz="2800" u="sng" dirty="0"/>
              <a:t>fusion</a:t>
            </a:r>
            <a:r>
              <a:rPr lang="en-US" sz="2800" dirty="0"/>
              <a:t> of multiple flowers</a:t>
            </a:r>
          </a:p>
          <a:p>
            <a:endParaRPr lang="en-US" sz="2800" dirty="0"/>
          </a:p>
        </p:txBody>
      </p:sp>
      <p:pic>
        <p:nvPicPr>
          <p:cNvPr id="8" name="Picture 7"/>
          <p:cNvPicPr>
            <a:picLocks noChangeAspect="1"/>
          </p:cNvPicPr>
          <p:nvPr/>
        </p:nvPicPr>
        <p:blipFill>
          <a:blip r:embed="rId2"/>
          <a:stretch>
            <a:fillRect/>
          </a:stretch>
        </p:blipFill>
        <p:spPr>
          <a:xfrm>
            <a:off x="4835525" y="1273217"/>
            <a:ext cx="7000875" cy="4883743"/>
          </a:xfrm>
          <a:prstGeom prst="rect">
            <a:avLst/>
          </a:prstGeom>
        </p:spPr>
      </p:pic>
      <p:pic>
        <p:nvPicPr>
          <p:cNvPr id="7" name="Picture 2" descr="Image result for strawberry germination">
            <a:extLst>
              <a:ext uri="{FF2B5EF4-FFF2-40B4-BE49-F238E27FC236}">
                <a16:creationId xmlns:a16="http://schemas.microsoft.com/office/drawing/2014/main" id="{6697017D-AACA-4150-AD5E-9EF5F8936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634275"/>
            <a:ext cx="3791549" cy="2523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pineapple plant">
            <a:extLst>
              <a:ext uri="{FF2B5EF4-FFF2-40B4-BE49-F238E27FC236}">
                <a16:creationId xmlns:a16="http://schemas.microsoft.com/office/drawing/2014/main" id="{21E24021-04E4-48A7-BAB6-DA377561A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0060" y="1310063"/>
            <a:ext cx="3315758"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05166" y="1371582"/>
            <a:ext cx="2011889" cy="2466838"/>
          </a:xfrm>
          <a:prstGeom prst="rect">
            <a:avLst/>
          </a:prstGeom>
        </p:spPr>
      </p:pic>
      <p:sp>
        <p:nvSpPr>
          <p:cNvPr id="4" name="Title 1"/>
          <p:cNvSpPr>
            <a:spLocks noGrp="1"/>
          </p:cNvSpPr>
          <p:nvPr>
            <p:ph type="title"/>
          </p:nvPr>
        </p:nvSpPr>
        <p:spPr/>
        <p:txBody>
          <a:bodyPr>
            <a:normAutofit/>
          </a:bodyPr>
          <a:lstStyle/>
          <a:p>
            <a:pPr algn="ctr"/>
            <a:r>
              <a:rPr lang="en-US" sz="4400" dirty="0"/>
              <a:t>Angiosperm Seed Dispersal</a:t>
            </a:r>
          </a:p>
        </p:txBody>
      </p:sp>
      <p:pic>
        <p:nvPicPr>
          <p:cNvPr id="89090" name="Picture 2" descr="http://www.hsu.edu/uploadedImages/bachelors_degree/majors/Bachelor_of_Science/Biology/Nature_Trivia/Plants/Mistletoe/mistletoe%20tree200.jpg"/>
          <p:cNvPicPr>
            <a:picLocks noChangeAspect="1" noChangeArrowheads="1"/>
          </p:cNvPicPr>
          <p:nvPr/>
        </p:nvPicPr>
        <p:blipFill>
          <a:blip r:embed="rId4" cstate="print"/>
          <a:srcRect/>
          <a:stretch>
            <a:fillRect/>
          </a:stretch>
        </p:blipFill>
        <p:spPr bwMode="auto">
          <a:xfrm>
            <a:off x="195115" y="1292406"/>
            <a:ext cx="2734897" cy="4867468"/>
          </a:xfrm>
          <a:prstGeom prst="rect">
            <a:avLst/>
          </a:prstGeom>
          <a:noFill/>
        </p:spPr>
      </p:pic>
      <p:pic>
        <p:nvPicPr>
          <p:cNvPr id="2" name="Picture 1"/>
          <p:cNvPicPr>
            <a:picLocks noChangeAspect="1"/>
          </p:cNvPicPr>
          <p:nvPr/>
        </p:nvPicPr>
        <p:blipFill>
          <a:blip r:embed="rId5"/>
          <a:stretch>
            <a:fillRect/>
          </a:stretch>
        </p:blipFill>
        <p:spPr>
          <a:xfrm>
            <a:off x="4493140" y="1419210"/>
            <a:ext cx="1980469" cy="1709399"/>
          </a:xfrm>
          <a:prstGeom prst="rect">
            <a:avLst/>
          </a:prstGeom>
        </p:spPr>
      </p:pic>
      <p:pic>
        <p:nvPicPr>
          <p:cNvPr id="3" name="Picture 2"/>
          <p:cNvPicPr>
            <a:picLocks noChangeAspect="1"/>
          </p:cNvPicPr>
          <p:nvPr/>
        </p:nvPicPr>
        <p:blipFill>
          <a:blip r:embed="rId6"/>
          <a:stretch>
            <a:fillRect/>
          </a:stretch>
        </p:blipFill>
        <p:spPr>
          <a:xfrm>
            <a:off x="8422521" y="1429150"/>
            <a:ext cx="3563663" cy="2353078"/>
          </a:xfrm>
          <a:prstGeom prst="rect">
            <a:avLst/>
          </a:prstGeom>
        </p:spPr>
      </p:pic>
      <p:pic>
        <p:nvPicPr>
          <p:cNvPr id="89092" name="Picture 4" descr="http://www.allaboutbirds.org/guide/PHOTO/LARGE/phaino.jpg"/>
          <p:cNvPicPr>
            <a:picLocks noChangeAspect="1" noChangeArrowheads="1"/>
          </p:cNvPicPr>
          <p:nvPr/>
        </p:nvPicPr>
        <p:blipFill>
          <a:blip r:embed="rId7" cstate="print"/>
          <a:srcRect/>
          <a:stretch>
            <a:fillRect/>
          </a:stretch>
        </p:blipFill>
        <p:spPr bwMode="auto">
          <a:xfrm>
            <a:off x="2498003" y="1419211"/>
            <a:ext cx="1799996" cy="1709399"/>
          </a:xfrm>
          <a:prstGeom prst="rect">
            <a:avLst/>
          </a:prstGeom>
          <a:noFill/>
        </p:spPr>
      </p:pic>
      <p:pic>
        <p:nvPicPr>
          <p:cNvPr id="89094" name="Picture 6" descr="http://www.dailyperricone.com/wp-content/uploads/2010/03/istock_avocado2.jpg"/>
          <p:cNvPicPr>
            <a:picLocks noChangeAspect="1" noChangeArrowheads="1"/>
          </p:cNvPicPr>
          <p:nvPr/>
        </p:nvPicPr>
        <p:blipFill>
          <a:blip r:embed="rId8" cstate="print"/>
          <a:srcRect/>
          <a:stretch>
            <a:fillRect/>
          </a:stretch>
        </p:blipFill>
        <p:spPr bwMode="auto">
          <a:xfrm>
            <a:off x="2912878" y="4482628"/>
            <a:ext cx="1890645" cy="1677246"/>
          </a:xfrm>
          <a:prstGeom prst="rect">
            <a:avLst/>
          </a:prstGeom>
          <a:noFill/>
        </p:spPr>
      </p:pic>
      <p:pic>
        <p:nvPicPr>
          <p:cNvPr id="6" name="Picture 5"/>
          <p:cNvPicPr>
            <a:picLocks noChangeAspect="1"/>
          </p:cNvPicPr>
          <p:nvPr/>
        </p:nvPicPr>
        <p:blipFill>
          <a:blip r:embed="rId9"/>
          <a:stretch>
            <a:fillRect/>
          </a:stretch>
        </p:blipFill>
        <p:spPr>
          <a:xfrm>
            <a:off x="8303921" y="3894612"/>
            <a:ext cx="3694272" cy="2371535"/>
          </a:xfrm>
          <a:prstGeom prst="rect">
            <a:avLst/>
          </a:prstGeom>
        </p:spPr>
      </p:pic>
      <p:pic>
        <p:nvPicPr>
          <p:cNvPr id="2054" name="Picture 6" descr="http://downtowniowacity.com/media/directory/363/the-university-of-iowa-museum-of-natural-history-777-lghtb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1825" y="3432598"/>
            <a:ext cx="2801177" cy="281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60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Life Cycle of Angiosperms</a:t>
            </a:r>
          </a:p>
        </p:txBody>
      </p:sp>
      <p:pic>
        <p:nvPicPr>
          <p:cNvPr id="4" name="Picture 3"/>
          <p:cNvPicPr>
            <a:picLocks noChangeAspect="1"/>
          </p:cNvPicPr>
          <p:nvPr/>
        </p:nvPicPr>
        <p:blipFill>
          <a:blip r:embed="rId3"/>
          <a:stretch>
            <a:fillRect/>
          </a:stretch>
        </p:blipFill>
        <p:spPr>
          <a:xfrm>
            <a:off x="5951423" y="1239287"/>
            <a:ext cx="6011977" cy="5070073"/>
          </a:xfrm>
          <a:prstGeom prst="rect">
            <a:avLst/>
          </a:prstGeom>
        </p:spPr>
      </p:pic>
      <p:sp>
        <p:nvSpPr>
          <p:cNvPr id="7" name="Content Placeholder 4">
            <a:extLst>
              <a:ext uri="{FF2B5EF4-FFF2-40B4-BE49-F238E27FC236}">
                <a16:creationId xmlns:a16="http://schemas.microsoft.com/office/drawing/2014/main" id="{1765256D-D6C3-48CE-9F7E-DFB5721D2F8E}"/>
              </a:ext>
            </a:extLst>
          </p:cNvPr>
          <p:cNvSpPr txBox="1">
            <a:spLocks/>
          </p:cNvSpPr>
          <p:nvPr/>
        </p:nvSpPr>
        <p:spPr>
          <a:xfrm>
            <a:off x="228600" y="1213045"/>
            <a:ext cx="5722823" cy="5153850"/>
          </a:xfrm>
          <a:prstGeom prst="rect">
            <a:avLst/>
          </a:prstGeom>
        </p:spPr>
        <p:txBody>
          <a:bodyPr>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169863" indent="-169863">
              <a:spcBef>
                <a:spcPts val="0"/>
              </a:spcBef>
              <a:spcAft>
                <a:spcPts val="600"/>
              </a:spcAft>
              <a:buFont typeface="+mj-lt"/>
              <a:buAutoNum type="arabicPeriod"/>
            </a:pPr>
            <a:r>
              <a:rPr lang="en-US" sz="2000" dirty="0"/>
              <a:t>Microspores in anther develop into pollen grains, with one tube cell and two sperm cells</a:t>
            </a:r>
          </a:p>
          <a:p>
            <a:pPr marL="169863" indent="-169863">
              <a:spcBef>
                <a:spcPts val="0"/>
              </a:spcBef>
              <a:spcAft>
                <a:spcPts val="600"/>
              </a:spcAft>
              <a:buFont typeface="+mj-lt"/>
              <a:buAutoNum type="arabicPeriod"/>
            </a:pPr>
            <a:r>
              <a:rPr lang="en-US" sz="2000" dirty="0"/>
              <a:t>Megasporangium in ovule produces four megaspores through meiosis. </a:t>
            </a:r>
          </a:p>
          <a:p>
            <a:pPr marL="169863" indent="-169863">
              <a:spcBef>
                <a:spcPts val="0"/>
              </a:spcBef>
              <a:spcAft>
                <a:spcPts val="600"/>
              </a:spcAft>
              <a:buFont typeface="+mj-lt"/>
              <a:buAutoNum type="arabicPeriod"/>
            </a:pPr>
            <a:r>
              <a:rPr lang="en-US" sz="2000" dirty="0"/>
              <a:t>Surviving megaspore develops into the female gametophyte which divides by mitosis forming 7 cells: </a:t>
            </a:r>
            <a:r>
              <a:rPr lang="en-US" sz="2000" dirty="0">
                <a:sym typeface="Wingdings" panose="05000000000000000000" pitchFamily="2" charset="2"/>
              </a:rPr>
              <a:t>3 antipodal cells + 2 polar nuclei + 2 synergids + 1 egg (n)</a:t>
            </a:r>
            <a:endParaRPr lang="en-US" sz="2000" dirty="0"/>
          </a:p>
          <a:p>
            <a:pPr marL="169863" indent="-169863">
              <a:spcBef>
                <a:spcPts val="0"/>
              </a:spcBef>
              <a:spcAft>
                <a:spcPts val="600"/>
              </a:spcAft>
              <a:buFont typeface="+mj-lt"/>
              <a:buAutoNum type="arabicPeriod"/>
            </a:pPr>
            <a:r>
              <a:rPr lang="en-US" sz="2000" dirty="0"/>
              <a:t>Pollen grain contacts stigma (pollination) and pollen tube forms</a:t>
            </a:r>
          </a:p>
          <a:p>
            <a:pPr marL="169863" indent="-169863">
              <a:spcBef>
                <a:spcPts val="0"/>
              </a:spcBef>
              <a:spcAft>
                <a:spcPts val="600"/>
              </a:spcAft>
              <a:buFont typeface="+mj-lt"/>
              <a:buAutoNum type="arabicPeriod"/>
            </a:pPr>
            <a:r>
              <a:rPr lang="en-US" sz="2000" dirty="0"/>
              <a:t>One sperm fertilizes egg forming zygote, one sperm fertilizes nuclei forming endosperm (double fertilization)</a:t>
            </a:r>
          </a:p>
          <a:p>
            <a:pPr marL="169863" indent="-169863">
              <a:spcBef>
                <a:spcPts val="0"/>
              </a:spcBef>
              <a:spcAft>
                <a:spcPts val="600"/>
              </a:spcAft>
              <a:buFont typeface="+mj-lt"/>
              <a:buAutoNum type="arabicPeriod"/>
            </a:pPr>
            <a:r>
              <a:rPr lang="en-US" sz="2000" dirty="0"/>
              <a:t>Embryo and endosperm develop into a seed</a:t>
            </a:r>
          </a:p>
          <a:p>
            <a:pPr marL="169863" indent="-169863">
              <a:spcBef>
                <a:spcPts val="0"/>
              </a:spcBef>
              <a:spcAft>
                <a:spcPts val="600"/>
              </a:spcAft>
              <a:buFont typeface="+mj-lt"/>
              <a:buAutoNum type="arabicPeriod"/>
            </a:pPr>
            <a:r>
              <a:rPr lang="en-US" sz="2000" dirty="0"/>
              <a:t>Seed grows into a mature plant</a:t>
            </a:r>
          </a:p>
        </p:txBody>
      </p:sp>
    </p:spTree>
    <p:extLst>
      <p:ext uri="{BB962C8B-B14F-4D97-AF65-F5344CB8AC3E}">
        <p14:creationId xmlns:p14="http://schemas.microsoft.com/office/powerpoint/2010/main" val="123086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Pollination in Angiosperms</a:t>
            </a: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715000" y="1706880"/>
            <a:ext cx="6111176" cy="4114800"/>
          </a:xfrm>
        </p:spPr>
      </p:pic>
      <p:sp>
        <p:nvSpPr>
          <p:cNvPr id="3" name="Content Placeholder 2"/>
          <p:cNvSpPr>
            <a:spLocks noGrp="1"/>
          </p:cNvSpPr>
          <p:nvPr>
            <p:ph sz="quarter" idx="2"/>
          </p:nvPr>
        </p:nvSpPr>
        <p:spPr>
          <a:xfrm>
            <a:off x="457200" y="1295400"/>
            <a:ext cx="5181600" cy="5105400"/>
          </a:xfrm>
        </p:spPr>
        <p:txBody>
          <a:bodyPr>
            <a:normAutofit lnSpcReduction="10000"/>
          </a:bodyPr>
          <a:lstStyle/>
          <a:p>
            <a:r>
              <a:rPr lang="en-US" dirty="0"/>
              <a:t>Each pollen grain contains two sperm cells and one tube cell</a:t>
            </a:r>
          </a:p>
          <a:p>
            <a:pPr lvl="1"/>
            <a:r>
              <a:rPr lang="en-US" dirty="0"/>
              <a:t>Tube cell forms pollen tube</a:t>
            </a:r>
          </a:p>
          <a:p>
            <a:pPr marL="0" indent="0">
              <a:buNone/>
            </a:pPr>
            <a:endParaRPr lang="en-US" sz="1200" dirty="0"/>
          </a:p>
          <a:p>
            <a:pPr marL="0" indent="0">
              <a:buNone/>
            </a:pPr>
            <a:r>
              <a:rPr lang="en-US" b="1" dirty="0"/>
              <a:t>Pollination</a:t>
            </a:r>
            <a:r>
              <a:rPr lang="en-US" dirty="0"/>
              <a:t>: the transfer of pollen from the male anther to the female stigma</a:t>
            </a:r>
          </a:p>
          <a:p>
            <a:pPr marL="0" indent="0">
              <a:buNone/>
            </a:pPr>
            <a:endParaRPr lang="en-US" sz="1200" b="1" dirty="0"/>
          </a:p>
          <a:p>
            <a:pPr marL="0" indent="0">
              <a:buNone/>
            </a:pPr>
            <a:r>
              <a:rPr lang="en-US" b="1" u="sng" dirty="0"/>
              <a:t>Double</a:t>
            </a:r>
            <a:r>
              <a:rPr lang="en-US" b="1" dirty="0"/>
              <a:t> fertilization</a:t>
            </a:r>
            <a:r>
              <a:rPr lang="en-US" dirty="0"/>
              <a:t>: one sperm cell fuses with egg forming the zygote, while the other sperm cell fuses with nuclei within the ovule to form endosperm</a:t>
            </a:r>
          </a:p>
          <a:p>
            <a:pPr marL="0" indent="0">
              <a:buNone/>
            </a:pPr>
            <a:endParaRPr lang="en-US" dirty="0"/>
          </a:p>
          <a:p>
            <a:pPr marL="0" indent="0">
              <a:buNone/>
            </a:pPr>
            <a:endParaRPr lang="en-US" dirty="0"/>
          </a:p>
          <a:p>
            <a:pPr marL="274320" lvl="1" indent="0">
              <a:buNone/>
            </a:pPr>
            <a:endParaRPr lang="en-US" dirty="0"/>
          </a:p>
        </p:txBody>
      </p:sp>
    </p:spTree>
    <p:extLst>
      <p:ext uri="{BB962C8B-B14F-4D97-AF65-F5344CB8AC3E}">
        <p14:creationId xmlns:p14="http://schemas.microsoft.com/office/powerpoint/2010/main" val="315042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8360" y="238906"/>
            <a:ext cx="5867400" cy="6068281"/>
          </a:xfrm>
          <a:prstGeom prst="rect">
            <a:avLst/>
          </a:prstGeom>
        </p:spPr>
      </p:pic>
      <p:sp>
        <p:nvSpPr>
          <p:cNvPr id="7" name="Title 6"/>
          <p:cNvSpPr>
            <a:spLocks noGrp="1"/>
          </p:cNvSpPr>
          <p:nvPr>
            <p:ph type="title"/>
          </p:nvPr>
        </p:nvSpPr>
        <p:spPr>
          <a:xfrm>
            <a:off x="609600" y="152400"/>
            <a:ext cx="5018314" cy="1034144"/>
          </a:xfrm>
        </p:spPr>
        <p:txBody>
          <a:bodyPr>
            <a:normAutofit fontScale="90000"/>
          </a:bodyPr>
          <a:lstStyle/>
          <a:p>
            <a:r>
              <a:rPr lang="en-US" dirty="0"/>
              <a:t>Adaptations for Success in Terrestrial Landscape</a:t>
            </a:r>
          </a:p>
        </p:txBody>
      </p:sp>
    </p:spTree>
    <p:extLst>
      <p:ext uri="{BB962C8B-B14F-4D97-AF65-F5344CB8AC3E}">
        <p14:creationId xmlns:p14="http://schemas.microsoft.com/office/powerpoint/2010/main" val="369100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F4747B-980D-4663-8B86-4062CE77CD73}"/>
              </a:ext>
            </a:extLst>
          </p:cNvPr>
          <p:cNvPicPr>
            <a:picLocks noChangeAspect="1"/>
          </p:cNvPicPr>
          <p:nvPr/>
        </p:nvPicPr>
        <p:blipFill>
          <a:blip r:embed="rId2"/>
          <a:stretch>
            <a:fillRect/>
          </a:stretch>
        </p:blipFill>
        <p:spPr>
          <a:xfrm>
            <a:off x="6717936" y="4006367"/>
            <a:ext cx="2572839" cy="2148220"/>
          </a:xfrm>
          <a:prstGeom prst="rect">
            <a:avLst/>
          </a:prstGeom>
        </p:spPr>
      </p:pic>
      <p:pic>
        <p:nvPicPr>
          <p:cNvPr id="19" name="Picture 18">
            <a:extLst>
              <a:ext uri="{FF2B5EF4-FFF2-40B4-BE49-F238E27FC236}">
                <a16:creationId xmlns:a16="http://schemas.microsoft.com/office/drawing/2014/main" id="{8E02B653-C344-4C02-8784-82EB090E0DFF}"/>
              </a:ext>
            </a:extLst>
          </p:cNvPr>
          <p:cNvPicPr>
            <a:picLocks noChangeAspect="1"/>
          </p:cNvPicPr>
          <p:nvPr/>
        </p:nvPicPr>
        <p:blipFill>
          <a:blip r:embed="rId3"/>
          <a:stretch>
            <a:fillRect/>
          </a:stretch>
        </p:blipFill>
        <p:spPr>
          <a:xfrm>
            <a:off x="3575439" y="4026029"/>
            <a:ext cx="2677431" cy="2128558"/>
          </a:xfrm>
          <a:prstGeom prst="rect">
            <a:avLst/>
          </a:prstGeom>
        </p:spPr>
      </p:pic>
      <p:pic>
        <p:nvPicPr>
          <p:cNvPr id="8" name="Picture 7">
            <a:extLst>
              <a:ext uri="{FF2B5EF4-FFF2-40B4-BE49-F238E27FC236}">
                <a16:creationId xmlns:a16="http://schemas.microsoft.com/office/drawing/2014/main" id="{EA695AD7-C442-4904-8C58-4DF5DF8DB710}"/>
              </a:ext>
            </a:extLst>
          </p:cNvPr>
          <p:cNvPicPr>
            <a:picLocks noChangeAspect="1"/>
          </p:cNvPicPr>
          <p:nvPr/>
        </p:nvPicPr>
        <p:blipFill>
          <a:blip r:embed="rId4"/>
          <a:stretch>
            <a:fillRect/>
          </a:stretch>
        </p:blipFill>
        <p:spPr>
          <a:xfrm>
            <a:off x="3667702" y="1398488"/>
            <a:ext cx="2488580" cy="1656101"/>
          </a:xfrm>
          <a:prstGeom prst="rect">
            <a:avLst/>
          </a:prstGeom>
        </p:spPr>
      </p:pic>
      <p:sp>
        <p:nvSpPr>
          <p:cNvPr id="2" name="Title 1">
            <a:extLst>
              <a:ext uri="{FF2B5EF4-FFF2-40B4-BE49-F238E27FC236}">
                <a16:creationId xmlns:a16="http://schemas.microsoft.com/office/drawing/2014/main" id="{0254A7A4-2820-46F3-ACAC-A7CE99B12204}"/>
              </a:ext>
            </a:extLst>
          </p:cNvPr>
          <p:cNvSpPr>
            <a:spLocks noGrp="1"/>
          </p:cNvSpPr>
          <p:nvPr>
            <p:ph type="title"/>
          </p:nvPr>
        </p:nvSpPr>
        <p:spPr/>
        <p:txBody>
          <a:bodyPr>
            <a:normAutofit/>
          </a:bodyPr>
          <a:lstStyle/>
          <a:p>
            <a:pPr algn="ctr"/>
            <a:r>
              <a:rPr lang="en-US" sz="4400" dirty="0"/>
              <a:t>Angiosperm Life Cycle in Lab</a:t>
            </a:r>
          </a:p>
        </p:txBody>
      </p:sp>
      <p:pic>
        <p:nvPicPr>
          <p:cNvPr id="4" name="Picture 3">
            <a:extLst>
              <a:ext uri="{FF2B5EF4-FFF2-40B4-BE49-F238E27FC236}">
                <a16:creationId xmlns:a16="http://schemas.microsoft.com/office/drawing/2014/main" id="{DEE8DE03-0B1D-4945-8B25-D2CF5A45EA1C}"/>
              </a:ext>
            </a:extLst>
          </p:cNvPr>
          <p:cNvPicPr>
            <a:picLocks noChangeAspect="1"/>
          </p:cNvPicPr>
          <p:nvPr/>
        </p:nvPicPr>
        <p:blipFill>
          <a:blip r:embed="rId5"/>
          <a:stretch>
            <a:fillRect/>
          </a:stretch>
        </p:blipFill>
        <p:spPr>
          <a:xfrm>
            <a:off x="96658" y="2825474"/>
            <a:ext cx="3349680" cy="2361786"/>
          </a:xfrm>
          <a:prstGeom prst="rect">
            <a:avLst/>
          </a:prstGeom>
        </p:spPr>
      </p:pic>
      <p:sp>
        <p:nvSpPr>
          <p:cNvPr id="5" name="Rectangle 4">
            <a:extLst>
              <a:ext uri="{FF2B5EF4-FFF2-40B4-BE49-F238E27FC236}">
                <a16:creationId xmlns:a16="http://schemas.microsoft.com/office/drawing/2014/main" id="{AC7DE094-D35B-45F5-B70F-BDB3F78CF56B}"/>
              </a:ext>
            </a:extLst>
          </p:cNvPr>
          <p:cNvSpPr/>
          <p:nvPr/>
        </p:nvSpPr>
        <p:spPr>
          <a:xfrm rot="20100311">
            <a:off x="2316669" y="3281536"/>
            <a:ext cx="127397" cy="1725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80AE11A-DB70-4EF8-971A-F7660AADE9AC}"/>
              </a:ext>
            </a:extLst>
          </p:cNvPr>
          <p:cNvCxnSpPr>
            <a:cxnSpLocks/>
          </p:cNvCxnSpPr>
          <p:nvPr/>
        </p:nvCxnSpPr>
        <p:spPr>
          <a:xfrm flipV="1">
            <a:off x="2418816" y="2426369"/>
            <a:ext cx="1656525" cy="9061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A09A85-F203-4452-840E-6B2FC446CCA9}"/>
              </a:ext>
            </a:extLst>
          </p:cNvPr>
          <p:cNvCxnSpPr>
            <a:cxnSpLocks/>
          </p:cNvCxnSpPr>
          <p:nvPr/>
        </p:nvCxnSpPr>
        <p:spPr>
          <a:xfrm>
            <a:off x="2968395" y="1773192"/>
            <a:ext cx="976167" cy="207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F90143-16C2-411A-9174-68B45DF0C424}"/>
              </a:ext>
            </a:extLst>
          </p:cNvPr>
          <p:cNvSpPr txBox="1"/>
          <p:nvPr/>
        </p:nvSpPr>
        <p:spPr>
          <a:xfrm>
            <a:off x="2288037" y="1580225"/>
            <a:ext cx="1656525" cy="307777"/>
          </a:xfrm>
          <a:prstGeom prst="rect">
            <a:avLst/>
          </a:prstGeom>
          <a:noFill/>
        </p:spPr>
        <p:txBody>
          <a:bodyPr wrap="square" rtlCol="0">
            <a:spAutoFit/>
          </a:bodyPr>
          <a:lstStyle/>
          <a:p>
            <a:r>
              <a:rPr lang="en-US" sz="1400" dirty="0"/>
              <a:t>Pollen</a:t>
            </a:r>
          </a:p>
        </p:txBody>
      </p:sp>
      <p:cxnSp>
        <p:nvCxnSpPr>
          <p:cNvPr id="15" name="Straight Connector 14">
            <a:extLst>
              <a:ext uri="{FF2B5EF4-FFF2-40B4-BE49-F238E27FC236}">
                <a16:creationId xmlns:a16="http://schemas.microsoft.com/office/drawing/2014/main" id="{EC3B31B5-A023-4FA2-BA1F-945948F4162B}"/>
              </a:ext>
            </a:extLst>
          </p:cNvPr>
          <p:cNvCxnSpPr>
            <a:cxnSpLocks/>
          </p:cNvCxnSpPr>
          <p:nvPr/>
        </p:nvCxnSpPr>
        <p:spPr>
          <a:xfrm>
            <a:off x="1943102" y="4309222"/>
            <a:ext cx="2505827" cy="4069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34E7C42-F0E7-41FF-A948-1F6C15F172ED}"/>
              </a:ext>
            </a:extLst>
          </p:cNvPr>
          <p:cNvSpPr/>
          <p:nvPr/>
        </p:nvSpPr>
        <p:spPr>
          <a:xfrm>
            <a:off x="1564475" y="4205092"/>
            <a:ext cx="378627" cy="2082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1CC1EC1-D655-4F9E-87AC-BAF45C60702C}"/>
              </a:ext>
            </a:extLst>
          </p:cNvPr>
          <p:cNvCxnSpPr>
            <a:cxnSpLocks/>
          </p:cNvCxnSpPr>
          <p:nvPr/>
        </p:nvCxnSpPr>
        <p:spPr>
          <a:xfrm>
            <a:off x="5844446" y="4594500"/>
            <a:ext cx="1987589" cy="3154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1140D43-9AF8-45D8-B199-7FCDE9D843C7}"/>
              </a:ext>
            </a:extLst>
          </p:cNvPr>
          <p:cNvPicPr>
            <a:picLocks noChangeAspect="1"/>
          </p:cNvPicPr>
          <p:nvPr/>
        </p:nvPicPr>
        <p:blipFill>
          <a:blip r:embed="rId6"/>
          <a:stretch>
            <a:fillRect/>
          </a:stretch>
        </p:blipFill>
        <p:spPr>
          <a:xfrm>
            <a:off x="7142513" y="1580225"/>
            <a:ext cx="4296523" cy="2275438"/>
          </a:xfrm>
          <a:prstGeom prst="rect">
            <a:avLst/>
          </a:prstGeom>
        </p:spPr>
      </p:pic>
      <p:cxnSp>
        <p:nvCxnSpPr>
          <p:cNvPr id="28" name="Straight Arrow Connector 27">
            <a:extLst>
              <a:ext uri="{FF2B5EF4-FFF2-40B4-BE49-F238E27FC236}">
                <a16:creationId xmlns:a16="http://schemas.microsoft.com/office/drawing/2014/main" id="{B181F60C-CED8-4D33-93B7-F50073EE78DB}"/>
              </a:ext>
            </a:extLst>
          </p:cNvPr>
          <p:cNvCxnSpPr>
            <a:cxnSpLocks/>
          </p:cNvCxnSpPr>
          <p:nvPr/>
        </p:nvCxnSpPr>
        <p:spPr>
          <a:xfrm flipH="1" flipV="1">
            <a:off x="7420627" y="3262699"/>
            <a:ext cx="411408" cy="14895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05E372-0454-41D6-8E72-49A1E9D2E0DE}"/>
              </a:ext>
            </a:extLst>
          </p:cNvPr>
          <p:cNvSpPr txBox="1"/>
          <p:nvPr/>
        </p:nvSpPr>
        <p:spPr>
          <a:xfrm>
            <a:off x="8313014" y="1904567"/>
            <a:ext cx="636104" cy="203133"/>
          </a:xfrm>
          <a:prstGeom prst="rect">
            <a:avLst/>
          </a:prstGeom>
          <a:solidFill>
            <a:schemeClr val="bg1"/>
          </a:solidFill>
        </p:spPr>
        <p:txBody>
          <a:bodyPr wrap="square" lIns="9144" tIns="9144" rIns="9144" bIns="9144" rtlCol="0">
            <a:spAutoFit/>
          </a:bodyPr>
          <a:lstStyle/>
          <a:p>
            <a:r>
              <a:rPr lang="en-US" sz="1200" dirty="0"/>
              <a:t>Synergids</a:t>
            </a:r>
          </a:p>
        </p:txBody>
      </p:sp>
      <p:sp>
        <p:nvSpPr>
          <p:cNvPr id="33" name="TextBox 32">
            <a:extLst>
              <a:ext uri="{FF2B5EF4-FFF2-40B4-BE49-F238E27FC236}">
                <a16:creationId xmlns:a16="http://schemas.microsoft.com/office/drawing/2014/main" id="{87D41593-4442-448F-988C-ED239FEA99A7}"/>
              </a:ext>
            </a:extLst>
          </p:cNvPr>
          <p:cNvSpPr txBox="1"/>
          <p:nvPr/>
        </p:nvSpPr>
        <p:spPr>
          <a:xfrm>
            <a:off x="8401920" y="2380784"/>
            <a:ext cx="548549" cy="387798"/>
          </a:xfrm>
          <a:prstGeom prst="rect">
            <a:avLst/>
          </a:prstGeom>
          <a:solidFill>
            <a:schemeClr val="bg1"/>
          </a:solidFill>
        </p:spPr>
        <p:txBody>
          <a:bodyPr wrap="square" lIns="9144" tIns="9144" rIns="9144" bIns="9144" rtlCol="0">
            <a:spAutoFit/>
          </a:bodyPr>
          <a:lstStyle/>
          <a:p>
            <a:pPr algn="r"/>
            <a:r>
              <a:rPr lang="en-US" sz="1200" dirty="0"/>
              <a:t>Central cell</a:t>
            </a:r>
          </a:p>
        </p:txBody>
      </p:sp>
      <p:sp>
        <p:nvSpPr>
          <p:cNvPr id="34" name="TextBox 33">
            <a:extLst>
              <a:ext uri="{FF2B5EF4-FFF2-40B4-BE49-F238E27FC236}">
                <a16:creationId xmlns:a16="http://schemas.microsoft.com/office/drawing/2014/main" id="{CF5CF806-C3A0-41F1-BDEB-A396873513D7}"/>
              </a:ext>
            </a:extLst>
          </p:cNvPr>
          <p:cNvSpPr txBox="1"/>
          <p:nvPr/>
        </p:nvSpPr>
        <p:spPr>
          <a:xfrm>
            <a:off x="8631066" y="2145930"/>
            <a:ext cx="269708" cy="203133"/>
          </a:xfrm>
          <a:prstGeom prst="rect">
            <a:avLst/>
          </a:prstGeom>
          <a:solidFill>
            <a:schemeClr val="bg1"/>
          </a:solidFill>
        </p:spPr>
        <p:txBody>
          <a:bodyPr wrap="square" lIns="9144" tIns="9144" rIns="9144" bIns="9144" rtlCol="0">
            <a:spAutoFit/>
          </a:bodyPr>
          <a:lstStyle/>
          <a:p>
            <a:r>
              <a:rPr lang="en-US" sz="1200" dirty="0"/>
              <a:t>Egg</a:t>
            </a:r>
          </a:p>
        </p:txBody>
      </p:sp>
      <p:sp>
        <p:nvSpPr>
          <p:cNvPr id="35" name="TextBox 34">
            <a:extLst>
              <a:ext uri="{FF2B5EF4-FFF2-40B4-BE49-F238E27FC236}">
                <a16:creationId xmlns:a16="http://schemas.microsoft.com/office/drawing/2014/main" id="{1D6E77A8-B8C3-4FAD-BAC4-E12B8C563580}"/>
              </a:ext>
            </a:extLst>
          </p:cNvPr>
          <p:cNvSpPr txBox="1"/>
          <p:nvPr/>
        </p:nvSpPr>
        <p:spPr>
          <a:xfrm>
            <a:off x="8217022" y="3205807"/>
            <a:ext cx="732096" cy="203133"/>
          </a:xfrm>
          <a:prstGeom prst="rect">
            <a:avLst/>
          </a:prstGeom>
          <a:solidFill>
            <a:schemeClr val="bg1"/>
          </a:solidFill>
        </p:spPr>
        <p:txBody>
          <a:bodyPr wrap="square" lIns="9144" tIns="9144" rIns="9144" bIns="9144" rtlCol="0">
            <a:spAutoFit/>
          </a:bodyPr>
          <a:lstStyle/>
          <a:p>
            <a:r>
              <a:rPr lang="en-US" sz="1200" dirty="0"/>
              <a:t>Antipodals</a:t>
            </a:r>
          </a:p>
        </p:txBody>
      </p:sp>
      <p:sp>
        <p:nvSpPr>
          <p:cNvPr id="36" name="TextBox 35">
            <a:extLst>
              <a:ext uri="{FF2B5EF4-FFF2-40B4-BE49-F238E27FC236}">
                <a16:creationId xmlns:a16="http://schemas.microsoft.com/office/drawing/2014/main" id="{6728011D-B92D-4431-ACD1-C13691D163E3}"/>
              </a:ext>
            </a:extLst>
          </p:cNvPr>
          <p:cNvSpPr txBox="1"/>
          <p:nvPr/>
        </p:nvSpPr>
        <p:spPr>
          <a:xfrm>
            <a:off x="8438386" y="2818356"/>
            <a:ext cx="463783" cy="387798"/>
          </a:xfrm>
          <a:prstGeom prst="rect">
            <a:avLst/>
          </a:prstGeom>
          <a:solidFill>
            <a:schemeClr val="bg1"/>
          </a:solidFill>
        </p:spPr>
        <p:txBody>
          <a:bodyPr wrap="square" lIns="9144" tIns="9144" rIns="9144" bIns="9144" rtlCol="0">
            <a:spAutoFit/>
          </a:bodyPr>
          <a:lstStyle/>
          <a:p>
            <a:pPr algn="r"/>
            <a:r>
              <a:rPr lang="en-US" sz="1200" dirty="0"/>
              <a:t>2 polar nuclei</a:t>
            </a:r>
          </a:p>
        </p:txBody>
      </p:sp>
      <p:sp>
        <p:nvSpPr>
          <p:cNvPr id="37" name="TextBox 36">
            <a:extLst>
              <a:ext uri="{FF2B5EF4-FFF2-40B4-BE49-F238E27FC236}">
                <a16:creationId xmlns:a16="http://schemas.microsoft.com/office/drawing/2014/main" id="{368BCCF0-7490-470E-9493-1E77FCB6DEB7}"/>
              </a:ext>
            </a:extLst>
          </p:cNvPr>
          <p:cNvSpPr txBox="1"/>
          <p:nvPr/>
        </p:nvSpPr>
        <p:spPr>
          <a:xfrm>
            <a:off x="11216352" y="1590823"/>
            <a:ext cx="732096" cy="203133"/>
          </a:xfrm>
          <a:prstGeom prst="rect">
            <a:avLst/>
          </a:prstGeom>
          <a:solidFill>
            <a:schemeClr val="bg1"/>
          </a:solidFill>
        </p:spPr>
        <p:txBody>
          <a:bodyPr wrap="square" lIns="9144" tIns="9144" rIns="9144" bIns="9144" rtlCol="0">
            <a:spAutoFit/>
          </a:bodyPr>
          <a:lstStyle/>
          <a:p>
            <a:r>
              <a:rPr lang="en-US" sz="1200" dirty="0"/>
              <a:t>Antipodals</a:t>
            </a:r>
          </a:p>
        </p:txBody>
      </p:sp>
      <p:sp>
        <p:nvSpPr>
          <p:cNvPr id="38" name="TextBox 37">
            <a:extLst>
              <a:ext uri="{FF2B5EF4-FFF2-40B4-BE49-F238E27FC236}">
                <a16:creationId xmlns:a16="http://schemas.microsoft.com/office/drawing/2014/main" id="{F85DDF16-3A71-4600-96BB-EC271D2D55CF}"/>
              </a:ext>
            </a:extLst>
          </p:cNvPr>
          <p:cNvSpPr txBox="1"/>
          <p:nvPr/>
        </p:nvSpPr>
        <p:spPr>
          <a:xfrm>
            <a:off x="11439036" y="2962216"/>
            <a:ext cx="269708" cy="203133"/>
          </a:xfrm>
          <a:prstGeom prst="rect">
            <a:avLst/>
          </a:prstGeom>
          <a:solidFill>
            <a:schemeClr val="bg1"/>
          </a:solidFill>
        </p:spPr>
        <p:txBody>
          <a:bodyPr wrap="square" lIns="9144" tIns="9144" rIns="9144" bIns="9144" rtlCol="0">
            <a:spAutoFit/>
          </a:bodyPr>
          <a:lstStyle/>
          <a:p>
            <a:r>
              <a:rPr lang="en-US" sz="1200" dirty="0"/>
              <a:t>Egg</a:t>
            </a:r>
          </a:p>
        </p:txBody>
      </p:sp>
      <p:sp>
        <p:nvSpPr>
          <p:cNvPr id="39" name="TextBox 38">
            <a:extLst>
              <a:ext uri="{FF2B5EF4-FFF2-40B4-BE49-F238E27FC236}">
                <a16:creationId xmlns:a16="http://schemas.microsoft.com/office/drawing/2014/main" id="{058421C3-2137-4746-A308-5973ADFD2EA5}"/>
              </a:ext>
            </a:extLst>
          </p:cNvPr>
          <p:cNvSpPr txBox="1"/>
          <p:nvPr/>
        </p:nvSpPr>
        <p:spPr>
          <a:xfrm>
            <a:off x="11314085" y="2789638"/>
            <a:ext cx="877915" cy="203133"/>
          </a:xfrm>
          <a:prstGeom prst="rect">
            <a:avLst/>
          </a:prstGeom>
          <a:solidFill>
            <a:schemeClr val="bg1"/>
          </a:solidFill>
        </p:spPr>
        <p:txBody>
          <a:bodyPr wrap="square" lIns="9144" tIns="9144" rIns="9144" bIns="9144" rtlCol="0">
            <a:spAutoFit/>
          </a:bodyPr>
          <a:lstStyle/>
          <a:p>
            <a:r>
              <a:rPr lang="en-US" sz="1200" dirty="0"/>
              <a:t>Central cell</a:t>
            </a:r>
          </a:p>
        </p:txBody>
      </p:sp>
      <p:sp>
        <p:nvSpPr>
          <p:cNvPr id="40" name="TextBox 39">
            <a:extLst>
              <a:ext uri="{FF2B5EF4-FFF2-40B4-BE49-F238E27FC236}">
                <a16:creationId xmlns:a16="http://schemas.microsoft.com/office/drawing/2014/main" id="{CC3877E1-D53C-4066-AF27-A33020E2EF39}"/>
              </a:ext>
            </a:extLst>
          </p:cNvPr>
          <p:cNvSpPr txBox="1"/>
          <p:nvPr/>
        </p:nvSpPr>
        <p:spPr>
          <a:xfrm>
            <a:off x="11377066" y="2453715"/>
            <a:ext cx="463783" cy="387798"/>
          </a:xfrm>
          <a:prstGeom prst="rect">
            <a:avLst/>
          </a:prstGeom>
          <a:solidFill>
            <a:schemeClr val="bg1"/>
          </a:solidFill>
        </p:spPr>
        <p:txBody>
          <a:bodyPr wrap="square" lIns="9144" tIns="9144" rIns="9144" bIns="9144" rtlCol="0">
            <a:spAutoFit/>
          </a:bodyPr>
          <a:lstStyle/>
          <a:p>
            <a:r>
              <a:rPr lang="en-US" sz="1200" dirty="0"/>
              <a:t>2 polar nuclei</a:t>
            </a:r>
          </a:p>
        </p:txBody>
      </p:sp>
      <p:sp>
        <p:nvSpPr>
          <p:cNvPr id="41" name="TextBox 40">
            <a:extLst>
              <a:ext uri="{FF2B5EF4-FFF2-40B4-BE49-F238E27FC236}">
                <a16:creationId xmlns:a16="http://schemas.microsoft.com/office/drawing/2014/main" id="{CE2F12A0-C411-4699-9E53-6A04183AECBA}"/>
              </a:ext>
            </a:extLst>
          </p:cNvPr>
          <p:cNvSpPr txBox="1"/>
          <p:nvPr/>
        </p:nvSpPr>
        <p:spPr>
          <a:xfrm>
            <a:off x="11399098" y="3307373"/>
            <a:ext cx="636104" cy="203133"/>
          </a:xfrm>
          <a:prstGeom prst="rect">
            <a:avLst/>
          </a:prstGeom>
          <a:solidFill>
            <a:schemeClr val="bg1"/>
          </a:solidFill>
        </p:spPr>
        <p:txBody>
          <a:bodyPr wrap="square" lIns="9144" tIns="9144" rIns="9144" bIns="9144" rtlCol="0">
            <a:spAutoFit/>
          </a:bodyPr>
          <a:lstStyle/>
          <a:p>
            <a:r>
              <a:rPr lang="en-US" sz="1200" dirty="0"/>
              <a:t>Synergids</a:t>
            </a:r>
          </a:p>
        </p:txBody>
      </p:sp>
      <p:sp>
        <p:nvSpPr>
          <p:cNvPr id="29" name="TextBox 28">
            <a:extLst>
              <a:ext uri="{FF2B5EF4-FFF2-40B4-BE49-F238E27FC236}">
                <a16:creationId xmlns:a16="http://schemas.microsoft.com/office/drawing/2014/main" id="{A4572A65-CFB4-40A3-B454-43E46FF80F82}"/>
              </a:ext>
            </a:extLst>
          </p:cNvPr>
          <p:cNvSpPr txBox="1"/>
          <p:nvPr/>
        </p:nvSpPr>
        <p:spPr>
          <a:xfrm>
            <a:off x="4075341" y="1143000"/>
            <a:ext cx="1908079" cy="307777"/>
          </a:xfrm>
          <a:prstGeom prst="rect">
            <a:avLst/>
          </a:prstGeom>
          <a:noFill/>
        </p:spPr>
        <p:txBody>
          <a:bodyPr wrap="square" rtlCol="0">
            <a:spAutoFit/>
          </a:bodyPr>
          <a:lstStyle/>
          <a:p>
            <a:r>
              <a:rPr lang="en-US" sz="1400" dirty="0"/>
              <a:t>Anther cross section</a:t>
            </a:r>
          </a:p>
        </p:txBody>
      </p:sp>
    </p:spTree>
    <p:extLst>
      <p:ext uri="{BB962C8B-B14F-4D97-AF65-F5344CB8AC3E}">
        <p14:creationId xmlns:p14="http://schemas.microsoft.com/office/powerpoint/2010/main" val="3999666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47" y="152400"/>
            <a:ext cx="11635409" cy="990600"/>
          </a:xfrm>
        </p:spPr>
        <p:txBody>
          <a:bodyPr>
            <a:normAutofit fontScale="90000"/>
          </a:bodyPr>
          <a:lstStyle/>
          <a:p>
            <a:r>
              <a:rPr lang="en-US" sz="4000" dirty="0"/>
              <a:t>Angiosperm Classification: Monocots and Eudicots</a:t>
            </a:r>
          </a:p>
        </p:txBody>
      </p:sp>
      <p:pic>
        <p:nvPicPr>
          <p:cNvPr id="4" name="Picture 3"/>
          <p:cNvPicPr>
            <a:picLocks noChangeAspect="1"/>
          </p:cNvPicPr>
          <p:nvPr/>
        </p:nvPicPr>
        <p:blipFill>
          <a:blip r:embed="rId3"/>
          <a:stretch>
            <a:fillRect/>
          </a:stretch>
        </p:blipFill>
        <p:spPr>
          <a:xfrm>
            <a:off x="609600" y="1378226"/>
            <a:ext cx="10827755" cy="4727455"/>
          </a:xfrm>
          <a:prstGeom prst="rect">
            <a:avLst/>
          </a:prstGeom>
        </p:spPr>
      </p:pic>
    </p:spTree>
    <p:extLst>
      <p:ext uri="{BB962C8B-B14F-4D97-AF65-F5344CB8AC3E}">
        <p14:creationId xmlns:p14="http://schemas.microsoft.com/office/powerpoint/2010/main" val="1980087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p:spPr>
        <p:txBody>
          <a:bodyPr>
            <a:normAutofit/>
          </a:bodyPr>
          <a:lstStyle/>
          <a:p>
            <a:pPr algn="ctr"/>
            <a:r>
              <a:rPr lang="en-US" sz="4400" dirty="0"/>
              <a:t>Family Orchidaceae</a:t>
            </a:r>
          </a:p>
        </p:txBody>
      </p:sp>
      <p:sp>
        <p:nvSpPr>
          <p:cNvPr id="3" name="Content Placeholder 2"/>
          <p:cNvSpPr>
            <a:spLocks noGrp="1"/>
          </p:cNvSpPr>
          <p:nvPr>
            <p:ph sz="quarter" idx="1"/>
          </p:nvPr>
        </p:nvSpPr>
        <p:spPr>
          <a:xfrm>
            <a:off x="609600" y="1219199"/>
            <a:ext cx="10972800" cy="5199185"/>
          </a:xfrm>
        </p:spPr>
        <p:txBody>
          <a:bodyPr>
            <a:normAutofit lnSpcReduction="10000"/>
          </a:bodyPr>
          <a:lstStyle/>
          <a:p>
            <a:r>
              <a:rPr lang="en-US" sz="2800" dirty="0"/>
              <a:t>Orchid family</a:t>
            </a:r>
          </a:p>
          <a:p>
            <a:r>
              <a:rPr lang="en-US" sz="2800" dirty="0"/>
              <a:t>~ 25,000 species</a:t>
            </a:r>
          </a:p>
          <a:p>
            <a:r>
              <a:rPr lang="en-US" sz="2800" dirty="0"/>
              <a:t>Monocots</a:t>
            </a:r>
          </a:p>
          <a:p>
            <a:pPr marL="0" indent="0">
              <a:buNone/>
            </a:pPr>
            <a:endParaRPr lang="en-US" sz="2800" dirty="0"/>
          </a:p>
          <a:p>
            <a:pPr marL="0" indent="0">
              <a:buNone/>
            </a:pPr>
            <a:r>
              <a:rPr lang="en-US" sz="2800" b="1" dirty="0"/>
              <a:t>Distinguishing characteristics:</a:t>
            </a:r>
          </a:p>
          <a:p>
            <a:r>
              <a:rPr lang="en-US" sz="2800" dirty="0"/>
              <a:t>Flower has </a:t>
            </a:r>
            <a:r>
              <a:rPr lang="en-US" sz="2800" u="sng" dirty="0"/>
              <a:t>bilateral</a:t>
            </a:r>
            <a:r>
              <a:rPr lang="en-US" sz="2800" dirty="0"/>
              <a:t> symmetry</a:t>
            </a:r>
          </a:p>
          <a:p>
            <a:pPr lvl="1"/>
            <a:r>
              <a:rPr lang="en-US" sz="2400" dirty="0"/>
              <a:t>Three sepals and three petals</a:t>
            </a:r>
          </a:p>
          <a:p>
            <a:r>
              <a:rPr lang="en-US" sz="2800" dirty="0"/>
              <a:t>Fused stamens and carpels</a:t>
            </a:r>
          </a:p>
          <a:p>
            <a:pPr marL="0" indent="0">
              <a:buNone/>
            </a:pPr>
            <a:endParaRPr lang="en-US" sz="2800" dirty="0"/>
          </a:p>
          <a:p>
            <a:pPr marL="0" indent="0">
              <a:buNone/>
            </a:pPr>
            <a:r>
              <a:rPr lang="en-US" sz="2800" b="1" dirty="0"/>
              <a:t>Includes: </a:t>
            </a:r>
          </a:p>
          <a:p>
            <a:pPr marL="0" indent="0">
              <a:buNone/>
            </a:pPr>
            <a:r>
              <a:rPr lang="en-US" sz="2800" dirty="0"/>
              <a:t>Vanilla</a:t>
            </a:r>
          </a:p>
        </p:txBody>
      </p:sp>
      <p:pic>
        <p:nvPicPr>
          <p:cNvPr id="7170" name="Picture 2" descr="http://www.johnnymangos.com/wp-content/uploads/2014/05/vanilla-orch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286" y="4222085"/>
            <a:ext cx="2656114" cy="19920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orchidplantcare.info/wp-content/uploads/orchid-anatomy-01-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229" y="1307374"/>
            <a:ext cx="2471057" cy="24710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plantlife.org.uk/images/uploads/(5)Bee_orchid_flower2_(c)_Tim_Wilkins_lo-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6773" y="4203096"/>
            <a:ext cx="2709400" cy="203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058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Asteraceae</a:t>
            </a:r>
          </a:p>
        </p:txBody>
      </p:sp>
      <p:sp>
        <p:nvSpPr>
          <p:cNvPr id="3" name="Content Placeholder 2"/>
          <p:cNvSpPr>
            <a:spLocks noGrp="1"/>
          </p:cNvSpPr>
          <p:nvPr>
            <p:ph sz="quarter" idx="1"/>
          </p:nvPr>
        </p:nvSpPr>
        <p:spPr/>
        <p:txBody>
          <a:bodyPr>
            <a:normAutofit lnSpcReduction="10000"/>
          </a:bodyPr>
          <a:lstStyle/>
          <a:p>
            <a:r>
              <a:rPr lang="en-US" sz="2800" dirty="0"/>
              <a:t>Sunflower family</a:t>
            </a:r>
          </a:p>
          <a:p>
            <a:r>
              <a:rPr lang="en-US" sz="2800" dirty="0"/>
              <a:t>~ 23,000</a:t>
            </a:r>
          </a:p>
          <a:p>
            <a:r>
              <a:rPr lang="en-US" sz="2800" dirty="0"/>
              <a:t>Eudicots</a:t>
            </a:r>
          </a:p>
          <a:p>
            <a:endParaRPr lang="en-US" sz="2400" dirty="0"/>
          </a:p>
          <a:p>
            <a:pPr marL="0" indent="0">
              <a:buNone/>
            </a:pPr>
            <a:r>
              <a:rPr lang="en-US" sz="2800" b="1" dirty="0"/>
              <a:t>Distinguishing characteristics: </a:t>
            </a:r>
          </a:p>
          <a:p>
            <a:r>
              <a:rPr lang="en-US" sz="2800" u="sng" dirty="0"/>
              <a:t>Composite</a:t>
            </a:r>
            <a:r>
              <a:rPr lang="en-US" sz="2800" dirty="0"/>
              <a:t> flowers</a:t>
            </a:r>
          </a:p>
          <a:p>
            <a:pPr lvl="1"/>
            <a:r>
              <a:rPr lang="en-US" sz="2400" dirty="0"/>
              <a:t>Ray and disk flowers</a:t>
            </a:r>
          </a:p>
          <a:p>
            <a:pPr marL="0" indent="0">
              <a:buNone/>
            </a:pPr>
            <a:endParaRPr lang="en-US" sz="2400" dirty="0"/>
          </a:p>
          <a:p>
            <a:r>
              <a:rPr lang="en-US" sz="2800" b="1" dirty="0"/>
              <a:t>Includes:</a:t>
            </a:r>
          </a:p>
          <a:p>
            <a:r>
              <a:rPr lang="en-US" sz="2800" dirty="0"/>
              <a:t>Lettuce, sunflower, artichoke</a:t>
            </a:r>
          </a:p>
          <a:p>
            <a:r>
              <a:rPr lang="en-US" sz="2800" i="1" dirty="0" err="1"/>
              <a:t>Encilia</a:t>
            </a:r>
            <a:r>
              <a:rPr lang="en-US" sz="2800" i="1" dirty="0"/>
              <a:t>, </a:t>
            </a:r>
            <a:r>
              <a:rPr lang="en-US" sz="2800" dirty="0"/>
              <a:t>California sage brush</a:t>
            </a:r>
          </a:p>
          <a:p>
            <a:pPr marL="0" indent="0">
              <a:buNone/>
            </a:pPr>
            <a:endParaRPr lang="en-US" sz="2800" dirty="0"/>
          </a:p>
        </p:txBody>
      </p:sp>
      <p:pic>
        <p:nvPicPr>
          <p:cNvPr id="13" name="Picture 12"/>
          <p:cNvPicPr>
            <a:picLocks noChangeAspect="1"/>
          </p:cNvPicPr>
          <p:nvPr/>
        </p:nvPicPr>
        <p:blipFill>
          <a:blip r:embed="rId2"/>
          <a:stretch>
            <a:fillRect/>
          </a:stretch>
        </p:blipFill>
        <p:spPr>
          <a:xfrm>
            <a:off x="6472494" y="1387794"/>
            <a:ext cx="3897086" cy="2056078"/>
          </a:xfrm>
          <a:prstGeom prst="rect">
            <a:avLst/>
          </a:prstGeom>
        </p:spPr>
      </p:pic>
      <p:pic>
        <p:nvPicPr>
          <p:cNvPr id="2054" name="Picture 6" descr="https://c2.staticflickr.com/2/1278/694780262_8874b4f225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9636" y="3869395"/>
            <a:ext cx="3050086" cy="22875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athistoc.bio.uci.edu/plants/Asteraceae/Bush%20Sunflower%20(Encelia%20californica)%20San%20Joaquin%20Wildlife%20Sanctuary,%20Irvine,%20Orange%20Co.,%20CA%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9717" y="3869395"/>
            <a:ext cx="3201257" cy="228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98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Poeaceae</a:t>
            </a:r>
          </a:p>
        </p:txBody>
      </p:sp>
      <p:sp>
        <p:nvSpPr>
          <p:cNvPr id="3" name="Content Placeholder 2"/>
          <p:cNvSpPr>
            <a:spLocks noGrp="1"/>
          </p:cNvSpPr>
          <p:nvPr>
            <p:ph sz="quarter" idx="1"/>
          </p:nvPr>
        </p:nvSpPr>
        <p:spPr>
          <a:xfrm>
            <a:off x="411288" y="1188067"/>
            <a:ext cx="4785904" cy="5181600"/>
          </a:xfrm>
        </p:spPr>
        <p:txBody>
          <a:bodyPr>
            <a:normAutofit fontScale="92500" lnSpcReduction="20000"/>
          </a:bodyPr>
          <a:lstStyle/>
          <a:p>
            <a:r>
              <a:rPr lang="en-US" sz="2800" dirty="0"/>
              <a:t>Grasses</a:t>
            </a:r>
          </a:p>
          <a:p>
            <a:r>
              <a:rPr lang="en-US" sz="2800" dirty="0"/>
              <a:t>~10,000 species</a:t>
            </a:r>
          </a:p>
          <a:p>
            <a:r>
              <a:rPr lang="en-US" sz="2800" u="sng" dirty="0"/>
              <a:t>Monocots</a:t>
            </a:r>
          </a:p>
          <a:p>
            <a:pPr marL="0" indent="0">
              <a:buNone/>
            </a:pPr>
            <a:endParaRPr lang="en-US" sz="1600" dirty="0"/>
          </a:p>
          <a:p>
            <a:pPr marL="0" indent="0">
              <a:buNone/>
            </a:pPr>
            <a:r>
              <a:rPr lang="en-US" sz="2800" b="1" dirty="0"/>
              <a:t>Distinguishing characteristics:</a:t>
            </a:r>
          </a:p>
          <a:p>
            <a:r>
              <a:rPr lang="en-US" sz="2800" u="sng" dirty="0"/>
              <a:t>Spikelet</a:t>
            </a:r>
            <a:r>
              <a:rPr lang="en-US" sz="2800" dirty="0"/>
              <a:t> flower arrangement</a:t>
            </a:r>
          </a:p>
          <a:p>
            <a:pPr lvl="1"/>
            <a:r>
              <a:rPr lang="en-US" sz="2400" dirty="0"/>
              <a:t>Florets</a:t>
            </a:r>
          </a:p>
          <a:p>
            <a:r>
              <a:rPr lang="en-US" sz="2800" dirty="0"/>
              <a:t>Alternate leaves</a:t>
            </a:r>
          </a:p>
          <a:p>
            <a:pPr lvl="1"/>
            <a:r>
              <a:rPr lang="en-US" sz="2400" dirty="0"/>
              <a:t>Silica</a:t>
            </a:r>
          </a:p>
          <a:p>
            <a:r>
              <a:rPr lang="en-US" sz="2800" dirty="0"/>
              <a:t>Most wind pollinated</a:t>
            </a:r>
          </a:p>
          <a:p>
            <a:endParaRPr lang="en-US" sz="1600" dirty="0"/>
          </a:p>
          <a:p>
            <a:pPr marL="0" indent="0">
              <a:buNone/>
            </a:pPr>
            <a:r>
              <a:rPr lang="en-US" sz="2800" b="1" dirty="0"/>
              <a:t>Includes: </a:t>
            </a:r>
          </a:p>
          <a:p>
            <a:r>
              <a:rPr lang="en-US" sz="2800" dirty="0"/>
              <a:t>Corn, wheat, barley, rice </a:t>
            </a:r>
          </a:p>
          <a:p>
            <a:r>
              <a:rPr lang="en-US" sz="2800" dirty="0"/>
              <a:t>Pampas grass</a:t>
            </a:r>
          </a:p>
        </p:txBody>
      </p:sp>
      <p:pic>
        <p:nvPicPr>
          <p:cNvPr id="4102" name="Picture 6" descr="http://home.cc.umanitoba.ca/~frist/PLNT3140/l04/onefloret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0243" y="1228488"/>
            <a:ext cx="1902387" cy="1802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382329" y="1232092"/>
            <a:ext cx="1553591" cy="2714696"/>
          </a:xfrm>
          <a:prstGeom prst="rect">
            <a:avLst/>
          </a:prstGeom>
        </p:spPr>
      </p:pic>
      <p:sp>
        <p:nvSpPr>
          <p:cNvPr id="5" name="TextBox 4"/>
          <p:cNvSpPr txBox="1"/>
          <p:nvPr/>
        </p:nvSpPr>
        <p:spPr>
          <a:xfrm>
            <a:off x="5213866" y="2822953"/>
            <a:ext cx="1199437" cy="407624"/>
          </a:xfrm>
          <a:prstGeom prst="rect">
            <a:avLst/>
          </a:prstGeom>
          <a:noFill/>
        </p:spPr>
        <p:txBody>
          <a:bodyPr wrap="square" rtlCol="0">
            <a:spAutoFit/>
          </a:bodyPr>
          <a:lstStyle/>
          <a:p>
            <a:r>
              <a:rPr lang="en-US" sz="2000" b="1" dirty="0"/>
              <a:t>Spikelet</a:t>
            </a:r>
          </a:p>
        </p:txBody>
      </p:sp>
      <p:sp>
        <p:nvSpPr>
          <p:cNvPr id="6" name="Left Brace 5"/>
          <p:cNvSpPr/>
          <p:nvPr/>
        </p:nvSpPr>
        <p:spPr>
          <a:xfrm>
            <a:off x="6390356" y="2070100"/>
            <a:ext cx="650579" cy="1438204"/>
          </a:xfrm>
          <a:prstGeom prst="leftBrace">
            <a:avLst>
              <a:gd name="adj1" fmla="val 8333"/>
              <a:gd name="adj2" fmla="val 7037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8195355" y="3225692"/>
            <a:ext cx="2219445" cy="400110"/>
          </a:xfrm>
          <a:prstGeom prst="rect">
            <a:avLst/>
          </a:prstGeom>
          <a:noFill/>
        </p:spPr>
        <p:txBody>
          <a:bodyPr wrap="square" rtlCol="0">
            <a:spAutoFit/>
          </a:bodyPr>
          <a:lstStyle/>
          <a:p>
            <a:r>
              <a:rPr lang="en-US" sz="2000" b="1" dirty="0"/>
              <a:t>Individual florets</a:t>
            </a:r>
          </a:p>
        </p:txBody>
      </p:sp>
      <p:cxnSp>
        <p:nvCxnSpPr>
          <p:cNvPr id="8" name="Straight Connector 7"/>
          <p:cNvCxnSpPr/>
          <p:nvPr/>
        </p:nvCxnSpPr>
        <p:spPr>
          <a:xfrm flipH="1">
            <a:off x="7211291" y="1306485"/>
            <a:ext cx="1388952" cy="1113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7211291" y="2547492"/>
            <a:ext cx="1389784" cy="4578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215160" y="2751154"/>
            <a:ext cx="980195" cy="6497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7242791" y="3200078"/>
            <a:ext cx="952564" cy="2008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2" descr="http://www.hotgardens.net/Las_Vegas_Pampas_gra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04" y="4229224"/>
            <a:ext cx="2540416" cy="19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http://media-3.web.britannica.com/eb-media/84/5384-004-1B3DAE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157" y="4139731"/>
            <a:ext cx="3137148" cy="206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Roseaceae</a:t>
            </a:r>
          </a:p>
        </p:txBody>
      </p:sp>
      <p:sp>
        <p:nvSpPr>
          <p:cNvPr id="3" name="Content Placeholder 2"/>
          <p:cNvSpPr>
            <a:spLocks noGrp="1"/>
          </p:cNvSpPr>
          <p:nvPr>
            <p:ph sz="quarter" idx="1"/>
          </p:nvPr>
        </p:nvSpPr>
        <p:spPr>
          <a:xfrm>
            <a:off x="609600" y="1219199"/>
            <a:ext cx="4949952" cy="5146431"/>
          </a:xfrm>
        </p:spPr>
        <p:txBody>
          <a:bodyPr>
            <a:normAutofit fontScale="92500" lnSpcReduction="10000"/>
          </a:bodyPr>
          <a:lstStyle/>
          <a:p>
            <a:r>
              <a:rPr lang="en-US" sz="2800" dirty="0"/>
              <a:t>Rose family</a:t>
            </a:r>
          </a:p>
          <a:p>
            <a:r>
              <a:rPr lang="en-US" sz="2800" dirty="0"/>
              <a:t>~2,800 species</a:t>
            </a:r>
          </a:p>
          <a:p>
            <a:r>
              <a:rPr lang="en-US" sz="2800" dirty="0"/>
              <a:t>Eudicots</a:t>
            </a:r>
          </a:p>
          <a:p>
            <a:pPr marL="0" indent="0">
              <a:buNone/>
            </a:pPr>
            <a:endParaRPr lang="en-US" sz="2200" dirty="0"/>
          </a:p>
          <a:p>
            <a:pPr marL="0" indent="0">
              <a:buNone/>
            </a:pPr>
            <a:r>
              <a:rPr lang="en-US" sz="2800" b="1" dirty="0"/>
              <a:t>Distinguishing characteristics:</a:t>
            </a:r>
          </a:p>
          <a:p>
            <a:r>
              <a:rPr lang="en-US" sz="2800" dirty="0"/>
              <a:t>5 sepals and 5 free petals</a:t>
            </a:r>
          </a:p>
          <a:p>
            <a:r>
              <a:rPr lang="en-US" sz="2800" b="1" u="sng" dirty="0"/>
              <a:t>Hypanthium</a:t>
            </a:r>
            <a:r>
              <a:rPr lang="en-US" sz="2800" dirty="0"/>
              <a:t>: floral cup</a:t>
            </a:r>
          </a:p>
          <a:p>
            <a:pPr marL="0" indent="0">
              <a:buNone/>
            </a:pPr>
            <a:endParaRPr lang="en-US" sz="2200" dirty="0"/>
          </a:p>
          <a:p>
            <a:pPr marL="0" indent="0">
              <a:buNone/>
            </a:pPr>
            <a:r>
              <a:rPr lang="en-US" sz="2800" b="1" dirty="0"/>
              <a:t>Includes: </a:t>
            </a:r>
          </a:p>
          <a:p>
            <a:r>
              <a:rPr lang="en-US" sz="2800" dirty="0"/>
              <a:t>Apples, pears, almonds, peaches, plums, cherries</a:t>
            </a:r>
          </a:p>
          <a:p>
            <a:r>
              <a:rPr lang="en-US" sz="2800" dirty="0"/>
              <a:t>Catalina cherry</a:t>
            </a:r>
          </a:p>
        </p:txBody>
      </p:sp>
      <p:pic>
        <p:nvPicPr>
          <p:cNvPr id="3074" name="Picture 2" descr="http://40.media.tumblr.com/cdc57045231212fb1f5c38271b11d1ff/tumblr_mwflh4fCsN1r68th6o1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150" y="1347216"/>
            <a:ext cx="2382664" cy="2084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58926" y="1989522"/>
            <a:ext cx="2170176" cy="400110"/>
          </a:xfrm>
          <a:prstGeom prst="rect">
            <a:avLst/>
          </a:prstGeom>
          <a:noFill/>
        </p:spPr>
        <p:txBody>
          <a:bodyPr wrap="square" rtlCol="0">
            <a:spAutoFit/>
          </a:bodyPr>
          <a:lstStyle/>
          <a:p>
            <a:r>
              <a:rPr lang="en-US" sz="2000" b="1" dirty="0"/>
              <a:t>Hypanthium</a:t>
            </a:r>
          </a:p>
        </p:txBody>
      </p:sp>
      <p:cxnSp>
        <p:nvCxnSpPr>
          <p:cNvPr id="6" name="Straight Arrow Connector 5"/>
          <p:cNvCxnSpPr/>
          <p:nvPr/>
        </p:nvCxnSpPr>
        <p:spPr>
          <a:xfrm>
            <a:off x="6419088" y="2189577"/>
            <a:ext cx="914400" cy="2000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https://s-media-cache-ak0.pinimg.com/originals/3a/2b/ba/3a2bba5f402710558172046360fd70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325" y="3868619"/>
            <a:ext cx="2350189" cy="22883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1.gstatic.com/images?q=tbn:ANd9GcSDGupHYvwH1RxbuKsbi2P9i4mlKFcMIYLfkV-i9ccO94hqrnY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981" y="3868619"/>
            <a:ext cx="3451266" cy="228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05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cliparts.co/cliparts/yTk/Kzg/yTkKzgk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92107">
            <a:off x="5569679" y="4290111"/>
            <a:ext cx="2405378" cy="1544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400" dirty="0"/>
              <a:t>Family Fabaceae</a:t>
            </a:r>
          </a:p>
        </p:txBody>
      </p:sp>
      <p:sp>
        <p:nvSpPr>
          <p:cNvPr id="3" name="Content Placeholder 2"/>
          <p:cNvSpPr>
            <a:spLocks noGrp="1"/>
          </p:cNvSpPr>
          <p:nvPr>
            <p:ph sz="quarter" idx="1"/>
          </p:nvPr>
        </p:nvSpPr>
        <p:spPr>
          <a:xfrm>
            <a:off x="609599" y="1219200"/>
            <a:ext cx="5344885" cy="5266134"/>
          </a:xfrm>
        </p:spPr>
        <p:txBody>
          <a:bodyPr>
            <a:normAutofit fontScale="92500" lnSpcReduction="20000"/>
          </a:bodyPr>
          <a:lstStyle/>
          <a:p>
            <a:r>
              <a:rPr lang="en-US" sz="2800" dirty="0"/>
              <a:t>Pea or legume family</a:t>
            </a:r>
          </a:p>
          <a:p>
            <a:r>
              <a:rPr lang="en-US" sz="2800" dirty="0"/>
              <a:t>~13,000 species</a:t>
            </a:r>
          </a:p>
          <a:p>
            <a:r>
              <a:rPr lang="en-US" sz="2800" dirty="0"/>
              <a:t>Eudicot</a:t>
            </a:r>
          </a:p>
          <a:p>
            <a:endParaRPr lang="en-US" sz="1600" dirty="0"/>
          </a:p>
          <a:p>
            <a:pPr marL="0" indent="0">
              <a:buNone/>
            </a:pPr>
            <a:r>
              <a:rPr lang="en-US" sz="2800" b="1" dirty="0"/>
              <a:t>Distinguishing characteristics:</a:t>
            </a:r>
          </a:p>
          <a:p>
            <a:r>
              <a:rPr lang="en-US" sz="2800" dirty="0"/>
              <a:t>Irregular flower with 5 petals</a:t>
            </a:r>
          </a:p>
          <a:p>
            <a:pPr lvl="1"/>
            <a:r>
              <a:rPr lang="en-US" sz="2400" dirty="0"/>
              <a:t>Banner, wings, keel</a:t>
            </a:r>
          </a:p>
          <a:p>
            <a:r>
              <a:rPr lang="en-US" sz="2800" b="1" u="sng" dirty="0"/>
              <a:t>Legume</a:t>
            </a:r>
            <a:r>
              <a:rPr lang="en-US" sz="2800" dirty="0"/>
              <a:t>: pea-pod fruit</a:t>
            </a:r>
          </a:p>
          <a:p>
            <a:r>
              <a:rPr lang="en-US" sz="2800" dirty="0"/>
              <a:t>Leaves usually alternate, compound</a:t>
            </a:r>
          </a:p>
          <a:p>
            <a:pPr marL="0" indent="0">
              <a:buNone/>
            </a:pPr>
            <a:endParaRPr lang="en-US" sz="1600" dirty="0"/>
          </a:p>
          <a:p>
            <a:pPr marL="0" indent="0">
              <a:buNone/>
            </a:pPr>
            <a:r>
              <a:rPr lang="en-US" sz="2800" b="1" dirty="0"/>
              <a:t>Includes: </a:t>
            </a:r>
          </a:p>
          <a:p>
            <a:r>
              <a:rPr lang="en-US" sz="2800" dirty="0"/>
              <a:t>Soybean, sweet pea, beans, alfalfa</a:t>
            </a:r>
          </a:p>
          <a:p>
            <a:r>
              <a:rPr lang="en-US" sz="2800" dirty="0"/>
              <a:t>Mesquite, Palo Verde</a:t>
            </a:r>
          </a:p>
          <a:p>
            <a:endParaRPr lang="en-US" sz="2800" b="1" dirty="0"/>
          </a:p>
        </p:txBody>
      </p:sp>
      <p:pic>
        <p:nvPicPr>
          <p:cNvPr id="8194" name="Picture 2" descr="http://www.aphotoflora.com/images/fabaceae/lathyrus_latifolius_broad_leaved_everlasting_pea_flower_pale_12-08-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683" y="1339353"/>
            <a:ext cx="3190274" cy="23927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35885" y="1857805"/>
            <a:ext cx="1839686" cy="400110"/>
          </a:xfrm>
          <a:prstGeom prst="rect">
            <a:avLst/>
          </a:prstGeom>
          <a:noFill/>
        </p:spPr>
        <p:txBody>
          <a:bodyPr wrap="square" rtlCol="0">
            <a:spAutoFit/>
          </a:bodyPr>
          <a:lstStyle/>
          <a:p>
            <a:r>
              <a:rPr lang="en-US" sz="2000" b="1" dirty="0"/>
              <a:t>Banner</a:t>
            </a:r>
          </a:p>
        </p:txBody>
      </p:sp>
      <p:sp>
        <p:nvSpPr>
          <p:cNvPr id="8" name="TextBox 7"/>
          <p:cNvSpPr txBox="1"/>
          <p:nvPr/>
        </p:nvSpPr>
        <p:spPr>
          <a:xfrm>
            <a:off x="9535885" y="2472582"/>
            <a:ext cx="1839686" cy="400110"/>
          </a:xfrm>
          <a:prstGeom prst="rect">
            <a:avLst/>
          </a:prstGeom>
          <a:noFill/>
        </p:spPr>
        <p:txBody>
          <a:bodyPr wrap="square" rtlCol="0">
            <a:spAutoFit/>
          </a:bodyPr>
          <a:lstStyle/>
          <a:p>
            <a:r>
              <a:rPr lang="en-US" sz="2000" b="1" dirty="0"/>
              <a:t>Wings</a:t>
            </a:r>
          </a:p>
        </p:txBody>
      </p:sp>
      <p:sp>
        <p:nvSpPr>
          <p:cNvPr id="9" name="TextBox 8"/>
          <p:cNvSpPr txBox="1"/>
          <p:nvPr/>
        </p:nvSpPr>
        <p:spPr>
          <a:xfrm>
            <a:off x="9535885" y="3087359"/>
            <a:ext cx="1839686" cy="400110"/>
          </a:xfrm>
          <a:prstGeom prst="rect">
            <a:avLst/>
          </a:prstGeom>
          <a:noFill/>
        </p:spPr>
        <p:txBody>
          <a:bodyPr wrap="square" rtlCol="0">
            <a:spAutoFit/>
          </a:bodyPr>
          <a:lstStyle/>
          <a:p>
            <a:r>
              <a:rPr lang="en-US" sz="2000" b="1" dirty="0"/>
              <a:t>Keel</a:t>
            </a:r>
          </a:p>
        </p:txBody>
      </p:sp>
      <p:cxnSp>
        <p:nvCxnSpPr>
          <p:cNvPr id="7" name="Straight Arrow Connector 6"/>
          <p:cNvCxnSpPr>
            <a:stCxn id="5" idx="1"/>
          </p:cNvCxnSpPr>
          <p:nvPr/>
        </p:nvCxnSpPr>
        <p:spPr>
          <a:xfrm flipH="1">
            <a:off x="8360229" y="2057860"/>
            <a:ext cx="11756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7794171" y="2669823"/>
            <a:ext cx="1045029" cy="1012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240486" y="2673097"/>
            <a:ext cx="1393371" cy="1958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011886" y="3287414"/>
            <a:ext cx="15239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200" name="Picture 8" descr="http://montesonorense.net/wordpress/wp-content/uploads/Image/palo_ver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721" y="3839775"/>
            <a:ext cx="4087067" cy="242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852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Lamiaceae</a:t>
            </a:r>
          </a:p>
        </p:txBody>
      </p:sp>
      <p:sp>
        <p:nvSpPr>
          <p:cNvPr id="3" name="Content Placeholder 2"/>
          <p:cNvSpPr>
            <a:spLocks noGrp="1"/>
          </p:cNvSpPr>
          <p:nvPr>
            <p:ph sz="quarter" idx="1"/>
          </p:nvPr>
        </p:nvSpPr>
        <p:spPr>
          <a:xfrm>
            <a:off x="609599" y="1219200"/>
            <a:ext cx="5195661" cy="5304692"/>
          </a:xfrm>
        </p:spPr>
        <p:txBody>
          <a:bodyPr>
            <a:normAutofit fontScale="92500" lnSpcReduction="20000"/>
          </a:bodyPr>
          <a:lstStyle/>
          <a:p>
            <a:r>
              <a:rPr lang="en-US" sz="2800" dirty="0"/>
              <a:t>Mint family</a:t>
            </a:r>
          </a:p>
          <a:p>
            <a:r>
              <a:rPr lang="en-US" sz="2800" dirty="0"/>
              <a:t>~3,000 species</a:t>
            </a:r>
          </a:p>
          <a:p>
            <a:r>
              <a:rPr lang="en-US" sz="2800" dirty="0"/>
              <a:t>Eudicots</a:t>
            </a:r>
          </a:p>
          <a:p>
            <a:endParaRPr lang="en-US" sz="1600" dirty="0"/>
          </a:p>
          <a:p>
            <a:pPr marL="0" indent="0">
              <a:buNone/>
            </a:pPr>
            <a:r>
              <a:rPr lang="en-US" sz="2800" b="1" dirty="0"/>
              <a:t>Distinguishing characteristics</a:t>
            </a:r>
          </a:p>
          <a:p>
            <a:r>
              <a:rPr lang="en-US" sz="2800" u="sng" dirty="0"/>
              <a:t>Square</a:t>
            </a:r>
            <a:r>
              <a:rPr lang="en-US" sz="2800" dirty="0"/>
              <a:t> stalk, and simple, opposite leaves</a:t>
            </a:r>
          </a:p>
          <a:p>
            <a:r>
              <a:rPr lang="en-US" sz="2800" dirty="0"/>
              <a:t>Aromatic volatile oils	</a:t>
            </a:r>
          </a:p>
          <a:p>
            <a:pPr lvl="1"/>
            <a:r>
              <a:rPr lang="en-US" sz="2400" dirty="0"/>
              <a:t>Menthol</a:t>
            </a:r>
          </a:p>
          <a:p>
            <a:pPr marL="0" indent="0">
              <a:buNone/>
            </a:pPr>
            <a:endParaRPr lang="en-US" sz="1600" b="1" dirty="0"/>
          </a:p>
          <a:p>
            <a:pPr marL="0" indent="0">
              <a:buNone/>
            </a:pPr>
            <a:r>
              <a:rPr lang="en-US" sz="2800" b="1" dirty="0"/>
              <a:t>Includes</a:t>
            </a:r>
          </a:p>
          <a:p>
            <a:r>
              <a:rPr lang="en-US" sz="2800" dirty="0"/>
              <a:t>Basil, rosemary, lavender, thyme, mint, peppermint, spearmint</a:t>
            </a:r>
          </a:p>
          <a:p>
            <a:r>
              <a:rPr lang="en-US" sz="2800" dirty="0"/>
              <a:t>White sage, black sage, horehound</a:t>
            </a:r>
          </a:p>
        </p:txBody>
      </p:sp>
      <p:pic>
        <p:nvPicPr>
          <p:cNvPr id="9218" name="Picture 2" descr="http://www.vapourcaper.com/uploads/3/7/1/7/37179815/s426424962408471519_p6_i1_w800.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260" y="1643743"/>
            <a:ext cx="2220686" cy="222068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newfs.s3.amazonaws.com/taxon-images-1000s1000/Lamiaceae/salvia-officinalis-st-jhama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114" y="1548721"/>
            <a:ext cx="3461657" cy="26620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fourdir.com/salapianbushinspr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015" y="4474155"/>
            <a:ext cx="2514132" cy="175662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biosbcc.net/b100plant/img/smellifer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3885" y="4474155"/>
            <a:ext cx="2514600" cy="175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98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Anacardaceae</a:t>
            </a:r>
          </a:p>
        </p:txBody>
      </p:sp>
      <p:sp>
        <p:nvSpPr>
          <p:cNvPr id="3" name="Content Placeholder 2"/>
          <p:cNvSpPr>
            <a:spLocks noGrp="1"/>
          </p:cNvSpPr>
          <p:nvPr>
            <p:ph sz="quarter" idx="1"/>
          </p:nvPr>
        </p:nvSpPr>
        <p:spPr>
          <a:xfrm>
            <a:off x="609600" y="1219200"/>
            <a:ext cx="4791740" cy="4937760"/>
          </a:xfrm>
        </p:spPr>
        <p:txBody>
          <a:bodyPr>
            <a:normAutofit fontScale="92500" lnSpcReduction="20000"/>
          </a:bodyPr>
          <a:lstStyle/>
          <a:p>
            <a:r>
              <a:rPr lang="en-US" sz="2800" dirty="0"/>
              <a:t>Cashew family</a:t>
            </a:r>
          </a:p>
          <a:p>
            <a:r>
              <a:rPr lang="en-US" sz="2800" dirty="0"/>
              <a:t>~ 800 species</a:t>
            </a:r>
          </a:p>
          <a:p>
            <a:r>
              <a:rPr lang="en-US" sz="2800" dirty="0"/>
              <a:t>Eudicot</a:t>
            </a:r>
          </a:p>
          <a:p>
            <a:pPr marL="0" indent="0">
              <a:buNone/>
            </a:pPr>
            <a:endParaRPr lang="en-US" sz="2800" dirty="0"/>
          </a:p>
          <a:p>
            <a:pPr marL="0" indent="0">
              <a:buNone/>
            </a:pPr>
            <a:r>
              <a:rPr lang="en-US" sz="2800" b="1" dirty="0"/>
              <a:t>Distinguishing characteristics:</a:t>
            </a:r>
          </a:p>
          <a:p>
            <a:r>
              <a:rPr lang="en-US" sz="2800" u="sng" dirty="0"/>
              <a:t>Resin canals</a:t>
            </a:r>
            <a:r>
              <a:rPr lang="en-US" sz="2800" dirty="0"/>
              <a:t> in bark</a:t>
            </a:r>
          </a:p>
          <a:p>
            <a:r>
              <a:rPr lang="en-US" sz="2800" dirty="0"/>
              <a:t>Alternate leaves</a:t>
            </a:r>
          </a:p>
          <a:p>
            <a:pPr marL="0" indent="0">
              <a:buNone/>
            </a:pPr>
            <a:endParaRPr lang="en-US" sz="2800" dirty="0"/>
          </a:p>
          <a:p>
            <a:pPr marL="0" indent="0">
              <a:buNone/>
            </a:pPr>
            <a:r>
              <a:rPr lang="en-US" sz="2800" b="1" dirty="0"/>
              <a:t>Includes:</a:t>
            </a:r>
          </a:p>
          <a:p>
            <a:r>
              <a:rPr lang="en-US" sz="2800" dirty="0"/>
              <a:t>Cashew, pistachio, mango</a:t>
            </a:r>
          </a:p>
          <a:p>
            <a:r>
              <a:rPr lang="en-US" sz="2800" dirty="0"/>
              <a:t>Poison oak, laurel sumac, lemonade berry</a:t>
            </a:r>
          </a:p>
          <a:p>
            <a:endParaRPr lang="en-US" sz="2800" dirty="0"/>
          </a:p>
          <a:p>
            <a:endParaRPr lang="en-US" sz="2800" dirty="0"/>
          </a:p>
        </p:txBody>
      </p:sp>
      <p:pic>
        <p:nvPicPr>
          <p:cNvPr id="5130" name="Picture 10" descr="http://nativeplants.csuci.edu/images/malosma-19apr2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3257" y="3857012"/>
            <a:ext cx="3200400" cy="23474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ojairambler.files.wordpress.com/2012/07/lemonadeber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668" y="1249680"/>
            <a:ext cx="3327790" cy="24958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lakelawnandpond.com/images/PlantImages/Poison_O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053" y="1249680"/>
            <a:ext cx="2495842" cy="249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64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Cactaceae</a:t>
            </a:r>
          </a:p>
        </p:txBody>
      </p:sp>
      <p:sp>
        <p:nvSpPr>
          <p:cNvPr id="3" name="Content Placeholder 2"/>
          <p:cNvSpPr>
            <a:spLocks noGrp="1"/>
          </p:cNvSpPr>
          <p:nvPr>
            <p:ph sz="quarter" idx="1"/>
          </p:nvPr>
        </p:nvSpPr>
        <p:spPr>
          <a:xfrm>
            <a:off x="613544" y="1243448"/>
            <a:ext cx="5171306" cy="4937760"/>
          </a:xfrm>
        </p:spPr>
        <p:txBody>
          <a:bodyPr>
            <a:noAutofit/>
          </a:bodyPr>
          <a:lstStyle/>
          <a:p>
            <a:pPr>
              <a:spcBef>
                <a:spcPts val="0"/>
              </a:spcBef>
            </a:pPr>
            <a:r>
              <a:rPr lang="en-US" sz="2400" dirty="0"/>
              <a:t>Cactus family</a:t>
            </a:r>
          </a:p>
          <a:p>
            <a:pPr>
              <a:spcBef>
                <a:spcPts val="0"/>
              </a:spcBef>
            </a:pPr>
            <a:r>
              <a:rPr lang="en-US" sz="2400" dirty="0"/>
              <a:t>~1,500 species</a:t>
            </a:r>
          </a:p>
          <a:p>
            <a:pPr>
              <a:spcBef>
                <a:spcPts val="0"/>
              </a:spcBef>
            </a:pPr>
            <a:r>
              <a:rPr lang="en-US" sz="2400" dirty="0"/>
              <a:t>Eudicot</a:t>
            </a:r>
          </a:p>
          <a:p>
            <a:pPr>
              <a:spcBef>
                <a:spcPts val="0"/>
              </a:spcBef>
            </a:pPr>
            <a:r>
              <a:rPr lang="en-US" sz="2400" dirty="0"/>
              <a:t>Native to Americas</a:t>
            </a:r>
          </a:p>
          <a:p>
            <a:pPr marL="0" indent="0">
              <a:buNone/>
            </a:pPr>
            <a:endParaRPr lang="en-US" sz="1100" dirty="0"/>
          </a:p>
          <a:p>
            <a:pPr marL="0" indent="0">
              <a:buNone/>
            </a:pPr>
            <a:r>
              <a:rPr lang="en-US" sz="2800" b="1" dirty="0"/>
              <a:t>Distinguishing characteristics:</a:t>
            </a:r>
          </a:p>
          <a:p>
            <a:r>
              <a:rPr lang="en-US" sz="2400" dirty="0"/>
              <a:t>Succulent stems</a:t>
            </a:r>
          </a:p>
          <a:p>
            <a:r>
              <a:rPr lang="en-US" sz="2400" b="1" dirty="0"/>
              <a:t>Spines</a:t>
            </a:r>
            <a:r>
              <a:rPr lang="en-US" sz="2400" dirty="0"/>
              <a:t>: </a:t>
            </a:r>
            <a:r>
              <a:rPr lang="en-US" sz="2400" u="sng" dirty="0"/>
              <a:t>modified leaves</a:t>
            </a:r>
          </a:p>
          <a:p>
            <a:pPr lvl="1"/>
            <a:r>
              <a:rPr lang="en-US" sz="2000" b="1" dirty="0"/>
              <a:t>Areoles</a:t>
            </a:r>
            <a:r>
              <a:rPr lang="en-US" sz="2000" dirty="0"/>
              <a:t>: reduced branch that produces spines and </a:t>
            </a:r>
            <a:r>
              <a:rPr lang="en-US" sz="2000" b="1" dirty="0"/>
              <a:t>glochids</a:t>
            </a:r>
            <a:r>
              <a:rPr lang="en-US" sz="2000" dirty="0"/>
              <a:t> (hair-like spines)</a:t>
            </a:r>
          </a:p>
          <a:p>
            <a:pPr marL="0" indent="0">
              <a:buNone/>
            </a:pPr>
            <a:endParaRPr lang="en-US" sz="1050" b="1" dirty="0"/>
          </a:p>
          <a:p>
            <a:pPr marL="0" indent="0">
              <a:buNone/>
            </a:pPr>
            <a:r>
              <a:rPr lang="en-US" sz="2800" b="1" dirty="0"/>
              <a:t>Includes:</a:t>
            </a:r>
          </a:p>
          <a:p>
            <a:r>
              <a:rPr lang="en-US" sz="2400" dirty="0"/>
              <a:t>Prickly pear, beaver tail</a:t>
            </a:r>
          </a:p>
        </p:txBody>
      </p:sp>
      <p:pic>
        <p:nvPicPr>
          <p:cNvPr id="1028" name="Picture 4" descr="https://upload.wikimedia.org/wikipedia/commons/2/22/Opuntia_littoralis_var_vaseyi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3731" y="4072550"/>
            <a:ext cx="3147921" cy="2139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eserthorizonnursery.com/wp-content/uploads/Beaver-Tail-Cact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534" y="4072550"/>
            <a:ext cx="2856778" cy="21392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ortraitsofwildflowers.files.wordpress.com/2012/01/prickly-pear-glochids-and-spines-52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912" y="1362964"/>
            <a:ext cx="3101470" cy="23493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557612" y="1905000"/>
            <a:ext cx="1409700" cy="400110"/>
          </a:xfrm>
          <a:prstGeom prst="rect">
            <a:avLst/>
          </a:prstGeom>
          <a:noFill/>
        </p:spPr>
        <p:txBody>
          <a:bodyPr wrap="square" rtlCol="0">
            <a:spAutoFit/>
          </a:bodyPr>
          <a:lstStyle/>
          <a:p>
            <a:r>
              <a:rPr lang="en-US" sz="2000" b="1" dirty="0"/>
              <a:t>Spines</a:t>
            </a:r>
          </a:p>
        </p:txBody>
      </p:sp>
      <p:cxnSp>
        <p:nvCxnSpPr>
          <p:cNvPr id="6" name="Straight Arrow Connector 5"/>
          <p:cNvCxnSpPr>
            <a:stCxn id="4" idx="1"/>
          </p:cNvCxnSpPr>
          <p:nvPr/>
        </p:nvCxnSpPr>
        <p:spPr>
          <a:xfrm flipH="1" flipV="1">
            <a:off x="9376512" y="2070100"/>
            <a:ext cx="1181100" cy="349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503512" y="2156381"/>
            <a:ext cx="1054100" cy="855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85984" y="3315581"/>
            <a:ext cx="1409700" cy="400110"/>
          </a:xfrm>
          <a:prstGeom prst="rect">
            <a:avLst/>
          </a:prstGeom>
          <a:noFill/>
        </p:spPr>
        <p:txBody>
          <a:bodyPr wrap="square" rtlCol="0">
            <a:spAutoFit/>
          </a:bodyPr>
          <a:lstStyle/>
          <a:p>
            <a:r>
              <a:rPr lang="en-US" sz="2000" b="1" dirty="0"/>
              <a:t>Areoles</a:t>
            </a:r>
          </a:p>
        </p:txBody>
      </p:sp>
      <p:sp>
        <p:nvSpPr>
          <p:cNvPr id="16" name="TextBox 15"/>
          <p:cNvSpPr txBox="1"/>
          <p:nvPr/>
        </p:nvSpPr>
        <p:spPr>
          <a:xfrm>
            <a:off x="6004662" y="1997642"/>
            <a:ext cx="1409700" cy="400110"/>
          </a:xfrm>
          <a:prstGeom prst="rect">
            <a:avLst/>
          </a:prstGeom>
          <a:noFill/>
        </p:spPr>
        <p:txBody>
          <a:bodyPr wrap="square" rtlCol="0">
            <a:spAutoFit/>
          </a:bodyPr>
          <a:lstStyle/>
          <a:p>
            <a:r>
              <a:rPr lang="en-US" sz="2000" b="1" dirty="0"/>
              <a:t>Glochids</a:t>
            </a:r>
          </a:p>
        </p:txBody>
      </p:sp>
      <p:cxnSp>
        <p:nvCxnSpPr>
          <p:cNvPr id="17" name="Straight Arrow Connector 16"/>
          <p:cNvCxnSpPr/>
          <p:nvPr/>
        </p:nvCxnSpPr>
        <p:spPr>
          <a:xfrm>
            <a:off x="7128612" y="2305110"/>
            <a:ext cx="965200" cy="220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e 18"/>
          <p:cNvSpPr/>
          <p:nvPr/>
        </p:nvSpPr>
        <p:spPr>
          <a:xfrm rot="18666474">
            <a:off x="7753473" y="2856811"/>
            <a:ext cx="469900" cy="89788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a:endCxn id="19" idx="1"/>
          </p:cNvCxnSpPr>
          <p:nvPr/>
        </p:nvCxnSpPr>
        <p:spPr>
          <a:xfrm flipV="1">
            <a:off x="7157665" y="3482779"/>
            <a:ext cx="676283" cy="328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16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Alternation of Generations</a:t>
            </a:r>
          </a:p>
        </p:txBody>
      </p:sp>
      <p:sp>
        <p:nvSpPr>
          <p:cNvPr id="3" name="Content Placeholder 2"/>
          <p:cNvSpPr>
            <a:spLocks noGrp="1"/>
          </p:cNvSpPr>
          <p:nvPr>
            <p:ph sz="quarter" idx="1"/>
          </p:nvPr>
        </p:nvSpPr>
        <p:spPr>
          <a:xfrm>
            <a:off x="609600" y="1219200"/>
            <a:ext cx="4479235" cy="5030688"/>
          </a:xfrm>
        </p:spPr>
        <p:txBody>
          <a:bodyPr>
            <a:normAutofit/>
          </a:bodyPr>
          <a:lstStyle/>
          <a:p>
            <a:r>
              <a:rPr lang="en-US" sz="2800" dirty="0"/>
              <a:t>Sporophyte </a:t>
            </a:r>
            <a:r>
              <a:rPr lang="en-US" sz="2800" u="sng" dirty="0"/>
              <a:t>dependent</a:t>
            </a:r>
            <a:r>
              <a:rPr lang="en-US" sz="2800" dirty="0"/>
              <a:t> on gametophyte</a:t>
            </a:r>
          </a:p>
          <a:p>
            <a:pPr lvl="1"/>
            <a:r>
              <a:rPr lang="en-US" sz="2400" dirty="0"/>
              <a:t>Mosses</a:t>
            </a:r>
          </a:p>
          <a:p>
            <a:pPr lvl="1"/>
            <a:endParaRPr lang="en-US" sz="2400" dirty="0"/>
          </a:p>
          <a:p>
            <a:r>
              <a:rPr lang="en-US" sz="2800" dirty="0"/>
              <a:t>Large sporophyte and small </a:t>
            </a:r>
            <a:r>
              <a:rPr lang="en-US" sz="2800" u="sng" dirty="0"/>
              <a:t>independent</a:t>
            </a:r>
            <a:r>
              <a:rPr lang="en-US" sz="2800" dirty="0"/>
              <a:t> gametophyte</a:t>
            </a:r>
          </a:p>
          <a:p>
            <a:pPr lvl="1"/>
            <a:r>
              <a:rPr lang="en-US" sz="2400" dirty="0"/>
              <a:t>Ferns</a:t>
            </a:r>
          </a:p>
          <a:p>
            <a:pPr lvl="1"/>
            <a:endParaRPr lang="en-US" sz="2400" dirty="0"/>
          </a:p>
          <a:p>
            <a:r>
              <a:rPr lang="en-US" sz="2800" dirty="0"/>
              <a:t>Gametophyte </a:t>
            </a:r>
            <a:r>
              <a:rPr lang="en-US" sz="2800" u="sng" dirty="0"/>
              <a:t>dependent</a:t>
            </a:r>
            <a:r>
              <a:rPr lang="en-US" sz="2800" dirty="0"/>
              <a:t> on sporophyte</a:t>
            </a:r>
          </a:p>
          <a:p>
            <a:pPr lvl="1"/>
            <a:r>
              <a:rPr lang="en-US" sz="2400" dirty="0"/>
              <a:t>Seed plants</a:t>
            </a:r>
          </a:p>
          <a:p>
            <a:endParaRPr lang="en-US" sz="2800" dirty="0"/>
          </a:p>
        </p:txBody>
      </p:sp>
      <p:pic>
        <p:nvPicPr>
          <p:cNvPr id="5" name="Picture 4"/>
          <p:cNvPicPr>
            <a:picLocks noChangeAspect="1"/>
          </p:cNvPicPr>
          <p:nvPr/>
        </p:nvPicPr>
        <p:blipFill>
          <a:blip r:embed="rId3"/>
          <a:stretch>
            <a:fillRect/>
          </a:stretch>
        </p:blipFill>
        <p:spPr>
          <a:xfrm>
            <a:off x="5181600" y="1219200"/>
            <a:ext cx="6843091" cy="5030688"/>
          </a:xfrm>
          <a:prstGeom prst="rect">
            <a:avLst/>
          </a:prstGeom>
        </p:spPr>
      </p:pic>
    </p:spTree>
    <p:extLst>
      <p:ext uri="{BB962C8B-B14F-4D97-AF65-F5344CB8AC3E}">
        <p14:creationId xmlns:p14="http://schemas.microsoft.com/office/powerpoint/2010/main" val="838714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Family </a:t>
            </a:r>
            <a:r>
              <a:rPr lang="en-US" sz="4400" dirty="0" err="1"/>
              <a:t>Brassiceae</a:t>
            </a:r>
            <a:endParaRPr lang="en-US" sz="4400" dirty="0"/>
          </a:p>
        </p:txBody>
      </p:sp>
      <p:sp>
        <p:nvSpPr>
          <p:cNvPr id="3" name="Content Placeholder 2"/>
          <p:cNvSpPr>
            <a:spLocks noGrp="1"/>
          </p:cNvSpPr>
          <p:nvPr>
            <p:ph sz="quarter" idx="1"/>
          </p:nvPr>
        </p:nvSpPr>
        <p:spPr>
          <a:xfrm>
            <a:off x="609600" y="1219200"/>
            <a:ext cx="4559300" cy="5168900"/>
          </a:xfrm>
        </p:spPr>
        <p:txBody>
          <a:bodyPr>
            <a:normAutofit fontScale="92500" lnSpcReduction="20000"/>
          </a:bodyPr>
          <a:lstStyle/>
          <a:p>
            <a:r>
              <a:rPr lang="en-US" sz="2400" dirty="0"/>
              <a:t>Mustard family</a:t>
            </a:r>
          </a:p>
          <a:p>
            <a:r>
              <a:rPr lang="en-US" sz="2400" dirty="0"/>
              <a:t>~3,200 species</a:t>
            </a:r>
          </a:p>
          <a:p>
            <a:r>
              <a:rPr lang="en-US" sz="2400" dirty="0"/>
              <a:t>Eudicots</a:t>
            </a:r>
          </a:p>
          <a:p>
            <a:pPr marL="0" indent="0">
              <a:buNone/>
            </a:pPr>
            <a:endParaRPr lang="en-US" sz="1600" dirty="0"/>
          </a:p>
          <a:p>
            <a:pPr marL="0" indent="0">
              <a:buNone/>
            </a:pPr>
            <a:r>
              <a:rPr lang="en-US" sz="2400" b="1" dirty="0"/>
              <a:t>Distinguishing characteristics:</a:t>
            </a:r>
          </a:p>
          <a:p>
            <a:r>
              <a:rPr lang="en-US" sz="2400" dirty="0"/>
              <a:t>4 petals and 6 stamens (4 tall and 2 short)</a:t>
            </a:r>
          </a:p>
          <a:p>
            <a:r>
              <a:rPr lang="en-US" sz="2400" b="1" u="sng" dirty="0"/>
              <a:t>Silique</a:t>
            </a:r>
            <a:r>
              <a:rPr lang="en-US" sz="2400" dirty="0"/>
              <a:t>: seed pod that opens on both sides</a:t>
            </a:r>
          </a:p>
          <a:p>
            <a:r>
              <a:rPr lang="en-US" sz="2400" dirty="0"/>
              <a:t>Simple, alternate leaves</a:t>
            </a:r>
          </a:p>
          <a:p>
            <a:endParaRPr lang="en-US" sz="1400" dirty="0"/>
          </a:p>
          <a:p>
            <a:pPr marL="0" indent="0">
              <a:buNone/>
            </a:pPr>
            <a:r>
              <a:rPr lang="en-US" sz="2400" b="1" dirty="0"/>
              <a:t>Includes:</a:t>
            </a:r>
          </a:p>
          <a:p>
            <a:r>
              <a:rPr lang="en-US" sz="2400" dirty="0"/>
              <a:t>Cabbage, cauliflower, kale, broccoli, Brussel sprouts</a:t>
            </a:r>
          </a:p>
          <a:p>
            <a:r>
              <a:rPr lang="en-US" sz="2400" dirty="0"/>
              <a:t>Black mustard</a:t>
            </a:r>
          </a:p>
        </p:txBody>
      </p:sp>
      <p:pic>
        <p:nvPicPr>
          <p:cNvPr id="4" name="Picture 3"/>
          <p:cNvPicPr>
            <a:picLocks noChangeAspect="1"/>
          </p:cNvPicPr>
          <p:nvPr/>
        </p:nvPicPr>
        <p:blipFill>
          <a:blip r:embed="rId2"/>
          <a:stretch>
            <a:fillRect/>
          </a:stretch>
        </p:blipFill>
        <p:spPr>
          <a:xfrm>
            <a:off x="5168900" y="1370647"/>
            <a:ext cx="3404451" cy="2121614"/>
          </a:xfrm>
          <a:prstGeom prst="rect">
            <a:avLst/>
          </a:prstGeom>
        </p:spPr>
      </p:pic>
      <p:pic>
        <p:nvPicPr>
          <p:cNvPr id="5" name="Picture 4"/>
          <p:cNvPicPr>
            <a:picLocks noChangeAspect="1"/>
          </p:cNvPicPr>
          <p:nvPr/>
        </p:nvPicPr>
        <p:blipFill>
          <a:blip r:embed="rId3"/>
          <a:stretch>
            <a:fillRect/>
          </a:stretch>
        </p:blipFill>
        <p:spPr>
          <a:xfrm>
            <a:off x="5399314" y="3772614"/>
            <a:ext cx="6667500" cy="2474799"/>
          </a:xfrm>
          <a:prstGeom prst="rect">
            <a:avLst/>
          </a:prstGeom>
        </p:spPr>
      </p:pic>
      <p:pic>
        <p:nvPicPr>
          <p:cNvPr id="6146" name="Picture 2" descr="http://lucasland.org/wildflowers/b/images/black_mustar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2225" y="1397000"/>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mccc.msu.edu/images/covercrops/wildflowersofcanada/blackmust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7377" y="1370647"/>
            <a:ext cx="1464316" cy="157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69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uses of Seed Plants</a:t>
            </a:r>
          </a:p>
        </p:txBody>
      </p:sp>
      <p:sp>
        <p:nvSpPr>
          <p:cNvPr id="3" name="Content Placeholder 2"/>
          <p:cNvSpPr>
            <a:spLocks noGrp="1"/>
          </p:cNvSpPr>
          <p:nvPr>
            <p:ph sz="quarter" idx="1"/>
          </p:nvPr>
        </p:nvSpPr>
        <p:spPr>
          <a:xfrm>
            <a:off x="609599" y="1219199"/>
            <a:ext cx="5597769" cy="4979581"/>
          </a:xfrm>
        </p:spPr>
        <p:txBody>
          <a:bodyPr>
            <a:noAutofit/>
          </a:bodyPr>
          <a:lstStyle/>
          <a:p>
            <a:r>
              <a:rPr lang="en-US" sz="2800" dirty="0"/>
              <a:t>Six crops = 80% of all calories consumed by humans</a:t>
            </a:r>
          </a:p>
          <a:p>
            <a:pPr lvl="1"/>
            <a:r>
              <a:rPr lang="en-US" sz="2800" dirty="0"/>
              <a:t>Maize, rice, wheat, potatoes, cassava, sweet potatoes</a:t>
            </a:r>
          </a:p>
          <a:p>
            <a:pPr lvl="1"/>
            <a:endParaRPr lang="en-US" sz="1600" dirty="0"/>
          </a:p>
          <a:p>
            <a:r>
              <a:rPr lang="en-US" sz="2800" dirty="0"/>
              <a:t>Medications</a:t>
            </a:r>
          </a:p>
          <a:p>
            <a:pPr lvl="1"/>
            <a:r>
              <a:rPr lang="en-US" sz="2800" dirty="0"/>
              <a:t>25% of medications come from plants</a:t>
            </a:r>
            <a:endParaRPr lang="en-US" sz="1600" dirty="0"/>
          </a:p>
          <a:p>
            <a:r>
              <a:rPr lang="en-US" sz="2800" dirty="0"/>
              <a:t>Oxygen!</a:t>
            </a:r>
            <a:endParaRPr lang="en-US" sz="1100" dirty="0"/>
          </a:p>
          <a:p>
            <a:r>
              <a:rPr lang="en-US" sz="2800" dirty="0"/>
              <a:t>Wood</a:t>
            </a:r>
            <a:endParaRPr lang="en-US" sz="1600" dirty="0"/>
          </a:p>
          <a:p>
            <a:r>
              <a:rPr lang="en-US" sz="2800" dirty="0"/>
              <a:t>Paper</a:t>
            </a:r>
          </a:p>
          <a:p>
            <a:endParaRPr lang="en-US" sz="2800" dirty="0"/>
          </a:p>
        </p:txBody>
      </p:sp>
      <p:pic>
        <p:nvPicPr>
          <p:cNvPr id="4" name="Picture 3"/>
          <p:cNvPicPr>
            <a:picLocks noChangeAspect="1"/>
          </p:cNvPicPr>
          <p:nvPr/>
        </p:nvPicPr>
        <p:blipFill>
          <a:blip r:embed="rId2"/>
          <a:stretch>
            <a:fillRect/>
          </a:stretch>
        </p:blipFill>
        <p:spPr>
          <a:xfrm>
            <a:off x="6482020" y="2424769"/>
            <a:ext cx="5508625" cy="2568439"/>
          </a:xfrm>
          <a:prstGeom prst="rect">
            <a:avLst/>
          </a:prstGeom>
        </p:spPr>
      </p:pic>
    </p:spTree>
    <p:extLst>
      <p:ext uri="{BB962C8B-B14F-4D97-AF65-F5344CB8AC3E}">
        <p14:creationId xmlns:p14="http://schemas.microsoft.com/office/powerpoint/2010/main" val="1637496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Treats to Plant Diversity: Habitat Destruction</a:t>
            </a:r>
          </a:p>
        </p:txBody>
      </p:sp>
      <p:sp>
        <p:nvSpPr>
          <p:cNvPr id="3" name="Content Placeholder 2"/>
          <p:cNvSpPr>
            <a:spLocks noGrp="1"/>
          </p:cNvSpPr>
          <p:nvPr>
            <p:ph sz="quarter" idx="1"/>
          </p:nvPr>
        </p:nvSpPr>
        <p:spPr>
          <a:xfrm>
            <a:off x="609600" y="1142999"/>
            <a:ext cx="3745090" cy="5117123"/>
          </a:xfrm>
        </p:spPr>
        <p:txBody>
          <a:bodyPr>
            <a:normAutofit lnSpcReduction="10000"/>
          </a:bodyPr>
          <a:lstStyle/>
          <a:p>
            <a:pPr marL="0" indent="0">
              <a:buNone/>
            </a:pPr>
            <a:r>
              <a:rPr lang="en-US" sz="2800" dirty="0"/>
              <a:t>Deforestation</a:t>
            </a:r>
          </a:p>
          <a:p>
            <a:r>
              <a:rPr lang="en-US" sz="2800" dirty="0"/>
              <a:t>14 million acres of tropical rain forest cleared every year!</a:t>
            </a:r>
          </a:p>
          <a:p>
            <a:pPr marL="0" indent="0">
              <a:buNone/>
            </a:pPr>
            <a:endParaRPr lang="en-US" sz="2800" dirty="0"/>
          </a:p>
          <a:p>
            <a:pPr marL="0" indent="0">
              <a:buNone/>
            </a:pPr>
            <a:r>
              <a:rPr lang="en-US" sz="2800" dirty="0"/>
              <a:t>Causes:</a:t>
            </a:r>
          </a:p>
          <a:p>
            <a:r>
              <a:rPr lang="en-US" sz="2400" dirty="0"/>
              <a:t>48% due to subsistence farming</a:t>
            </a:r>
          </a:p>
          <a:p>
            <a:r>
              <a:rPr lang="en-US" sz="2400" dirty="0"/>
              <a:t>32% due to commercial agriculture</a:t>
            </a:r>
          </a:p>
          <a:p>
            <a:r>
              <a:rPr lang="en-US" sz="2400" dirty="0"/>
              <a:t>14% due to logging</a:t>
            </a:r>
          </a:p>
          <a:p>
            <a:r>
              <a:rPr lang="en-US" sz="2400" dirty="0"/>
              <a:t>5% used as wood for fuel</a:t>
            </a:r>
          </a:p>
          <a:p>
            <a:endParaRPr lang="en-US" sz="1600" dirty="0"/>
          </a:p>
          <a:p>
            <a:endParaRPr lang="en-US" sz="2400" dirty="0"/>
          </a:p>
        </p:txBody>
      </p:sp>
      <p:pic>
        <p:nvPicPr>
          <p:cNvPr id="4" name="Picture 6" descr="http://www.aqua-firma.co.uk/editorfiles/Image/Sabah/Habitat-Loss-3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5263" y="2118265"/>
            <a:ext cx="4500843" cy="3173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65843" y="1626720"/>
            <a:ext cx="2694035" cy="369332"/>
          </a:xfrm>
          <a:prstGeom prst="rect">
            <a:avLst/>
          </a:prstGeom>
          <a:noFill/>
        </p:spPr>
        <p:txBody>
          <a:bodyPr wrap="square" rtlCol="0">
            <a:spAutoFit/>
          </a:bodyPr>
          <a:lstStyle/>
          <a:p>
            <a:r>
              <a:rPr lang="en-US" dirty="0"/>
              <a:t>Habitat loss in Borneo</a:t>
            </a:r>
          </a:p>
        </p:txBody>
      </p:sp>
      <p:pic>
        <p:nvPicPr>
          <p:cNvPr id="6" name="Picture 6" descr="http://speakupforthevoiceless.files.wordpress.com/2013/05/41145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5267" y="1274798"/>
            <a:ext cx="3149996" cy="2079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stretch>
            <a:fillRect/>
          </a:stretch>
        </p:blipFill>
        <p:spPr>
          <a:xfrm>
            <a:off x="4354690" y="3705100"/>
            <a:ext cx="3111236" cy="2036445"/>
          </a:xfrm>
          <a:prstGeom prst="rect">
            <a:avLst/>
          </a:prstGeom>
        </p:spPr>
      </p:pic>
    </p:spTree>
    <p:extLst>
      <p:ext uri="{BB962C8B-B14F-4D97-AF65-F5344CB8AC3E}">
        <p14:creationId xmlns:p14="http://schemas.microsoft.com/office/powerpoint/2010/main" val="2550545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52400"/>
            <a:ext cx="11214100" cy="990600"/>
          </a:xfrm>
        </p:spPr>
        <p:txBody>
          <a:bodyPr>
            <a:normAutofit fontScale="90000"/>
          </a:bodyPr>
          <a:lstStyle/>
          <a:p>
            <a:r>
              <a:rPr lang="en-US" sz="4000" dirty="0"/>
              <a:t>Threats to Plant Diversity: Invasive Bark Beetle</a:t>
            </a:r>
          </a:p>
        </p:txBody>
      </p:sp>
      <p:pic>
        <p:nvPicPr>
          <p:cNvPr id="5122" name="Picture 2" descr="http://4.bp.blogspot.com/-D6w6F8XugWs/UxotTFUKt1I/AAAAAAAAAkw/om9qbehvChY/s1600/tree+da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005" y="3847398"/>
            <a:ext cx="3751023" cy="24481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ages.publicradio.org/content/2013/07/08/20130708_bark-beetle8_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42" y="3977103"/>
            <a:ext cx="3091283" cy="2318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96300" y="1176100"/>
            <a:ext cx="2791414" cy="2359328"/>
          </a:xfrm>
          <a:prstGeom prst="rect">
            <a:avLst/>
          </a:prstGeom>
        </p:spPr>
      </p:pic>
      <p:pic>
        <p:nvPicPr>
          <p:cNvPr id="8" name="Picture 7"/>
          <p:cNvPicPr>
            <a:picLocks noChangeAspect="1"/>
          </p:cNvPicPr>
          <p:nvPr/>
        </p:nvPicPr>
        <p:blipFill>
          <a:blip r:embed="rId6"/>
          <a:stretch>
            <a:fillRect/>
          </a:stretch>
        </p:blipFill>
        <p:spPr>
          <a:xfrm>
            <a:off x="2900628" y="1246273"/>
            <a:ext cx="2696499" cy="2289155"/>
          </a:xfrm>
          <a:prstGeom prst="rect">
            <a:avLst/>
          </a:prstGeom>
        </p:spPr>
      </p:pic>
      <p:pic>
        <p:nvPicPr>
          <p:cNvPr id="10" name="Picture 9"/>
          <p:cNvPicPr>
            <a:picLocks noChangeAspect="1"/>
          </p:cNvPicPr>
          <p:nvPr/>
        </p:nvPicPr>
        <p:blipFill>
          <a:blip r:embed="rId7"/>
          <a:stretch>
            <a:fillRect/>
          </a:stretch>
        </p:blipFill>
        <p:spPr>
          <a:xfrm>
            <a:off x="5724877" y="1281360"/>
            <a:ext cx="3222771" cy="2289155"/>
          </a:xfrm>
          <a:prstGeom prst="rect">
            <a:avLst/>
          </a:prstGeom>
        </p:spPr>
      </p:pic>
      <p:pic>
        <p:nvPicPr>
          <p:cNvPr id="11" name="Picture 10"/>
          <p:cNvPicPr>
            <a:picLocks noChangeAspect="1"/>
          </p:cNvPicPr>
          <p:nvPr/>
        </p:nvPicPr>
        <p:blipFill>
          <a:blip r:embed="rId8"/>
          <a:stretch>
            <a:fillRect/>
          </a:stretch>
        </p:blipFill>
        <p:spPr>
          <a:xfrm>
            <a:off x="8947648" y="1281359"/>
            <a:ext cx="2983095" cy="2057045"/>
          </a:xfrm>
          <a:prstGeom prst="rect">
            <a:avLst/>
          </a:prstGeom>
        </p:spPr>
      </p:pic>
    </p:spTree>
    <p:extLst>
      <p:ext uri="{BB962C8B-B14F-4D97-AF65-F5344CB8AC3E}">
        <p14:creationId xmlns:p14="http://schemas.microsoft.com/office/powerpoint/2010/main" val="2354727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Bark Beetle</a:t>
            </a:r>
          </a:p>
        </p:txBody>
      </p:sp>
      <p:pic>
        <p:nvPicPr>
          <p:cNvPr id="1026" name="Picture 2" descr="From 2000 to 2014, bark beetles destroyed large swaths of forests in the American West — and they're not done 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083" y="1564849"/>
            <a:ext cx="4664007" cy="4145785"/>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Tree Mortality: 29 Million and Counting">
            <a:hlinkClick r:id="" action="ppaction://media"/>
            <a:extLst>
              <a:ext uri="{FF2B5EF4-FFF2-40B4-BE49-F238E27FC236}">
                <a16:creationId xmlns:a16="http://schemas.microsoft.com/office/drawing/2014/main" id="{2E0054F5-A095-4E3E-B661-309F9AF50562}"/>
              </a:ext>
            </a:extLst>
          </p:cNvPr>
          <p:cNvPicPr>
            <a:picLocks noRot="1" noChangeAspect="1"/>
          </p:cNvPicPr>
          <p:nvPr>
            <a:videoFile r:link="rId1"/>
          </p:nvPr>
        </p:nvPicPr>
        <p:blipFill>
          <a:blip r:embed="rId4"/>
          <a:stretch>
            <a:fillRect/>
          </a:stretch>
        </p:blipFill>
        <p:spPr>
          <a:xfrm>
            <a:off x="396607" y="1773590"/>
            <a:ext cx="6628092" cy="3728302"/>
          </a:xfrm>
          <a:prstGeom prst="rect">
            <a:avLst/>
          </a:prstGeom>
        </p:spPr>
      </p:pic>
    </p:spTree>
    <p:extLst>
      <p:ext uri="{BB962C8B-B14F-4D97-AF65-F5344CB8AC3E}">
        <p14:creationId xmlns:p14="http://schemas.microsoft.com/office/powerpoint/2010/main" val="1938169787"/>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True or False: The gametophyte generation is dependent on the sporophyte generation in seed plants. </a:t>
            </a:r>
          </a:p>
          <a:p>
            <a:pPr marL="0" indent="0">
              <a:buNone/>
            </a:pPr>
            <a:endParaRPr lang="en-US" sz="3200" dirty="0"/>
          </a:p>
          <a:p>
            <a:pPr marL="0" indent="0">
              <a:buNone/>
            </a:pPr>
            <a:r>
              <a:rPr lang="en-US" sz="3200" dirty="0"/>
              <a:t>True or False: Double fertilization occurs in both gymnosperms and angiosperms</a:t>
            </a:r>
          </a:p>
          <a:p>
            <a:pPr marL="0" indent="0">
              <a:buNone/>
            </a:pPr>
            <a:endParaRPr lang="en-US" sz="3200" dirty="0"/>
          </a:p>
          <a:p>
            <a:pPr marL="0" indent="0">
              <a:buNone/>
            </a:pPr>
            <a:endParaRPr lang="en-US" sz="3200" dirty="0"/>
          </a:p>
        </p:txBody>
      </p:sp>
      <p:sp>
        <p:nvSpPr>
          <p:cNvPr id="4" name="Oval 3">
            <a:extLst>
              <a:ext uri="{FF2B5EF4-FFF2-40B4-BE49-F238E27FC236}">
                <a16:creationId xmlns:a16="http://schemas.microsoft.com/office/drawing/2014/main" id="{46CDFC8F-C715-4844-8D2C-F146ACBB7BB9}"/>
              </a:ext>
            </a:extLst>
          </p:cNvPr>
          <p:cNvSpPr/>
          <p:nvPr/>
        </p:nvSpPr>
        <p:spPr>
          <a:xfrm>
            <a:off x="672029" y="1244906"/>
            <a:ext cx="815248" cy="561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5CE4945-9506-4C08-964B-8F28E4EEEE01}"/>
              </a:ext>
            </a:extLst>
          </p:cNvPr>
          <p:cNvSpPr/>
          <p:nvPr/>
        </p:nvSpPr>
        <p:spPr>
          <a:xfrm>
            <a:off x="2003233" y="2867140"/>
            <a:ext cx="916235" cy="561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9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lgn="ctr">
              <a:buNone/>
            </a:pPr>
            <a:r>
              <a:rPr lang="en-US" sz="3200" dirty="0"/>
              <a:t>Which of the following structures are haploid?</a:t>
            </a:r>
          </a:p>
          <a:p>
            <a:pPr marL="0" indent="0">
              <a:buNone/>
            </a:pPr>
            <a:endParaRPr lang="en-US" sz="3200" dirty="0"/>
          </a:p>
          <a:p>
            <a:pPr marL="0" indent="0">
              <a:buNone/>
            </a:pPr>
            <a:r>
              <a:rPr lang="en-US" sz="3200" dirty="0"/>
              <a:t>				a. Megaspore</a:t>
            </a:r>
          </a:p>
          <a:p>
            <a:pPr marL="0" indent="0">
              <a:buNone/>
            </a:pPr>
            <a:r>
              <a:rPr lang="en-US" sz="3200" dirty="0"/>
              <a:t>				b. Integument</a:t>
            </a:r>
          </a:p>
          <a:p>
            <a:pPr marL="0" indent="0">
              <a:buNone/>
            </a:pPr>
            <a:r>
              <a:rPr lang="en-US" sz="3200" dirty="0"/>
              <a:t>				c. Megasporangium</a:t>
            </a:r>
          </a:p>
          <a:p>
            <a:pPr marL="0" indent="0">
              <a:buNone/>
            </a:pPr>
            <a:r>
              <a:rPr lang="en-US" sz="3200" dirty="0"/>
              <a:t>				d. Embryo</a:t>
            </a:r>
          </a:p>
          <a:p>
            <a:pPr marL="0" indent="0">
              <a:buNone/>
            </a:pPr>
            <a:r>
              <a:rPr lang="en-US" sz="3200" dirty="0"/>
              <a:t>				e. Micropyle</a:t>
            </a:r>
          </a:p>
        </p:txBody>
      </p:sp>
      <p:sp>
        <p:nvSpPr>
          <p:cNvPr id="4" name="Oval 3">
            <a:extLst>
              <a:ext uri="{FF2B5EF4-FFF2-40B4-BE49-F238E27FC236}">
                <a16:creationId xmlns:a16="http://schemas.microsoft.com/office/drawing/2014/main" id="{7CDFE944-9EE5-4648-BF43-39AE9998BC44}"/>
              </a:ext>
            </a:extLst>
          </p:cNvPr>
          <p:cNvSpPr/>
          <p:nvPr/>
        </p:nvSpPr>
        <p:spPr>
          <a:xfrm>
            <a:off x="4228642" y="2470533"/>
            <a:ext cx="464544" cy="459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2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lnSpcReduction="10000"/>
          </a:bodyPr>
          <a:lstStyle/>
          <a:p>
            <a:pPr marL="0" indent="0">
              <a:buNone/>
            </a:pPr>
            <a:r>
              <a:rPr lang="en-US" sz="3200" dirty="0"/>
              <a:t>Which of the following are not one of the female structures within a flower? </a:t>
            </a:r>
          </a:p>
          <a:p>
            <a:pPr marL="0" indent="0">
              <a:buNone/>
            </a:pPr>
            <a:endParaRPr lang="en-US" sz="3200" dirty="0"/>
          </a:p>
          <a:p>
            <a:pPr marL="0" indent="0">
              <a:buNone/>
            </a:pPr>
            <a:r>
              <a:rPr lang="en-US" sz="3200" dirty="0"/>
              <a:t>			a. Style</a:t>
            </a:r>
          </a:p>
          <a:p>
            <a:pPr marL="0" indent="0">
              <a:buNone/>
            </a:pPr>
            <a:r>
              <a:rPr lang="en-US" sz="3200" dirty="0"/>
              <a:t>			b. Stigma</a:t>
            </a:r>
          </a:p>
          <a:p>
            <a:pPr marL="0" indent="0">
              <a:buNone/>
            </a:pPr>
            <a:r>
              <a:rPr lang="en-US" sz="3200" dirty="0"/>
              <a:t>			c. Stamen</a:t>
            </a:r>
          </a:p>
          <a:p>
            <a:pPr marL="0" indent="0">
              <a:buNone/>
            </a:pPr>
            <a:r>
              <a:rPr lang="en-US" sz="3200" dirty="0"/>
              <a:t>			d. Carpel</a:t>
            </a:r>
          </a:p>
          <a:p>
            <a:pPr marL="0" indent="0">
              <a:buNone/>
            </a:pPr>
            <a:r>
              <a:rPr lang="en-US" sz="3200" dirty="0"/>
              <a:t>			e. All of the above are female structures                         </a:t>
            </a:r>
          </a:p>
          <a:p>
            <a:pPr marL="0" indent="0">
              <a:buNone/>
            </a:pPr>
            <a:r>
              <a:rPr lang="en-US" sz="3200" dirty="0"/>
              <a:t>                            within the flower. </a:t>
            </a:r>
          </a:p>
        </p:txBody>
      </p:sp>
      <p:sp>
        <p:nvSpPr>
          <p:cNvPr id="4" name="Oval 3">
            <a:extLst>
              <a:ext uri="{FF2B5EF4-FFF2-40B4-BE49-F238E27FC236}">
                <a16:creationId xmlns:a16="http://schemas.microsoft.com/office/drawing/2014/main" id="{12FDE16D-0D5F-4A8A-8612-A9213E179FB7}"/>
              </a:ext>
            </a:extLst>
          </p:cNvPr>
          <p:cNvSpPr/>
          <p:nvPr/>
        </p:nvSpPr>
        <p:spPr>
          <a:xfrm>
            <a:off x="3303224" y="3809266"/>
            <a:ext cx="486579" cy="421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27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characteristics are found in monocots?</a:t>
            </a:r>
          </a:p>
          <a:p>
            <a:pPr marL="0" indent="0">
              <a:buNone/>
            </a:pPr>
            <a:r>
              <a:rPr lang="en-US" sz="3200" dirty="0"/>
              <a:t>		</a:t>
            </a:r>
          </a:p>
          <a:p>
            <a:pPr marL="0" indent="0">
              <a:buNone/>
            </a:pPr>
            <a:r>
              <a:rPr lang="en-US" sz="3200" dirty="0"/>
              <a:t>		a. Taproot</a:t>
            </a:r>
          </a:p>
          <a:p>
            <a:pPr marL="0" indent="0">
              <a:buNone/>
            </a:pPr>
            <a:r>
              <a:rPr lang="en-US" sz="3200" dirty="0"/>
              <a:t>		b. Flower organs in multiples of three</a:t>
            </a:r>
          </a:p>
          <a:p>
            <a:pPr marL="0" indent="0">
              <a:buNone/>
            </a:pPr>
            <a:r>
              <a:rPr lang="en-US" sz="3200" dirty="0"/>
              <a:t>		c. Vascular tissue in stems arranged in a ring</a:t>
            </a:r>
          </a:p>
          <a:p>
            <a:pPr marL="0" indent="0">
              <a:buNone/>
            </a:pPr>
            <a:r>
              <a:rPr lang="en-US" sz="3200" dirty="0"/>
              <a:t>		d. Parallel venation in the leaves</a:t>
            </a:r>
          </a:p>
          <a:p>
            <a:pPr marL="0" indent="0">
              <a:buNone/>
            </a:pPr>
            <a:r>
              <a:rPr lang="en-US" sz="3200" dirty="0"/>
              <a:t>		e. More than one of the above are characteristics of  		   monocots</a:t>
            </a:r>
          </a:p>
        </p:txBody>
      </p:sp>
      <p:sp>
        <p:nvSpPr>
          <p:cNvPr id="4" name="Oval 3">
            <a:extLst>
              <a:ext uri="{FF2B5EF4-FFF2-40B4-BE49-F238E27FC236}">
                <a16:creationId xmlns:a16="http://schemas.microsoft.com/office/drawing/2014/main" id="{6B770F7C-2F1D-4FEE-AB3C-AC373AD17519}"/>
              </a:ext>
            </a:extLst>
          </p:cNvPr>
          <p:cNvSpPr/>
          <p:nvPr/>
        </p:nvSpPr>
        <p:spPr>
          <a:xfrm>
            <a:off x="2399841" y="4767733"/>
            <a:ext cx="486579" cy="421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2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phyla contain both monecious and dioecious species?</a:t>
            </a:r>
          </a:p>
          <a:p>
            <a:pPr marL="0" indent="0">
              <a:buNone/>
            </a:pPr>
            <a:endParaRPr lang="en-US" sz="3200" dirty="0"/>
          </a:p>
          <a:p>
            <a:pPr marL="0" indent="0">
              <a:buNone/>
            </a:pPr>
            <a:r>
              <a:rPr lang="en-US" sz="3200" dirty="0"/>
              <a:t>			a. </a:t>
            </a:r>
            <a:r>
              <a:rPr lang="en-US" sz="3200" dirty="0" err="1"/>
              <a:t>Coniferophyta</a:t>
            </a:r>
            <a:endParaRPr lang="en-US" sz="3200" dirty="0"/>
          </a:p>
          <a:p>
            <a:pPr marL="0" indent="0">
              <a:buNone/>
            </a:pPr>
            <a:r>
              <a:rPr lang="en-US" sz="3200" dirty="0"/>
              <a:t>			b. </a:t>
            </a:r>
            <a:r>
              <a:rPr lang="en-US" sz="3200" dirty="0" err="1"/>
              <a:t>Ginkgophyta</a:t>
            </a:r>
            <a:endParaRPr lang="en-US" sz="3200" dirty="0"/>
          </a:p>
          <a:p>
            <a:pPr marL="0" indent="0">
              <a:buNone/>
            </a:pPr>
            <a:r>
              <a:rPr lang="en-US" sz="3200" dirty="0"/>
              <a:t>			c. </a:t>
            </a:r>
            <a:r>
              <a:rPr lang="en-US" sz="3200" dirty="0" err="1"/>
              <a:t>Gnetophyta</a:t>
            </a:r>
            <a:endParaRPr lang="en-US" sz="3200" dirty="0"/>
          </a:p>
          <a:p>
            <a:pPr marL="0" indent="0">
              <a:buNone/>
            </a:pPr>
            <a:r>
              <a:rPr lang="en-US" sz="3200" dirty="0"/>
              <a:t>			d. </a:t>
            </a:r>
            <a:r>
              <a:rPr lang="en-US" sz="3200" dirty="0" err="1"/>
              <a:t>Cycadophyta</a:t>
            </a:r>
            <a:endParaRPr lang="en-US" sz="3200" dirty="0"/>
          </a:p>
          <a:p>
            <a:pPr marL="0" indent="0">
              <a:buNone/>
            </a:pPr>
            <a:r>
              <a:rPr lang="en-US" sz="3200" dirty="0"/>
              <a:t>			e. More than one of the above have both 				   monecious and dioecious species. </a:t>
            </a:r>
          </a:p>
        </p:txBody>
      </p:sp>
      <p:sp>
        <p:nvSpPr>
          <p:cNvPr id="4" name="Oval 3">
            <a:extLst>
              <a:ext uri="{FF2B5EF4-FFF2-40B4-BE49-F238E27FC236}">
                <a16:creationId xmlns:a16="http://schemas.microsoft.com/office/drawing/2014/main" id="{098CE852-543C-46AA-8294-0AD3E2664442}"/>
              </a:ext>
            </a:extLst>
          </p:cNvPr>
          <p:cNvSpPr/>
          <p:nvPr/>
        </p:nvSpPr>
        <p:spPr>
          <a:xfrm>
            <a:off x="3336275" y="4635531"/>
            <a:ext cx="486579" cy="421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4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Reduction of Gametophytes</a:t>
            </a:r>
          </a:p>
        </p:txBody>
      </p:sp>
      <p:sp>
        <p:nvSpPr>
          <p:cNvPr id="3" name="Content Placeholder 2"/>
          <p:cNvSpPr>
            <a:spLocks noGrp="1"/>
          </p:cNvSpPr>
          <p:nvPr>
            <p:ph sz="quarter" idx="1"/>
          </p:nvPr>
        </p:nvSpPr>
        <p:spPr>
          <a:xfrm>
            <a:off x="609600" y="1524000"/>
            <a:ext cx="4121426" cy="4619708"/>
          </a:xfrm>
        </p:spPr>
        <p:txBody>
          <a:bodyPr>
            <a:normAutofit/>
          </a:bodyPr>
          <a:lstStyle/>
          <a:p>
            <a:pPr marL="0" indent="0">
              <a:buNone/>
            </a:pPr>
            <a:r>
              <a:rPr lang="en-US" sz="2800" dirty="0"/>
              <a:t>Reduced gametophytes retained within sporangia of parental sporophyte</a:t>
            </a:r>
          </a:p>
          <a:p>
            <a:pPr lvl="1"/>
            <a:r>
              <a:rPr lang="en-US" sz="2400" dirty="0"/>
              <a:t>Protection</a:t>
            </a:r>
          </a:p>
          <a:p>
            <a:pPr lvl="2"/>
            <a:r>
              <a:rPr lang="en-US" sz="2400" dirty="0"/>
              <a:t>UV radiation</a:t>
            </a:r>
          </a:p>
          <a:p>
            <a:pPr lvl="2"/>
            <a:r>
              <a:rPr lang="en-US" sz="2400" dirty="0"/>
              <a:t>Desiccation</a:t>
            </a:r>
          </a:p>
          <a:p>
            <a:pPr lvl="1"/>
            <a:r>
              <a:rPr lang="en-US" sz="2400" dirty="0"/>
              <a:t>Nutrients</a:t>
            </a:r>
          </a:p>
          <a:p>
            <a:pPr lvl="1"/>
            <a:r>
              <a:rPr lang="en-US" sz="2400" dirty="0"/>
              <a:t>Protection against mutations</a:t>
            </a:r>
          </a:p>
        </p:txBody>
      </p:sp>
      <p:pic>
        <p:nvPicPr>
          <p:cNvPr id="1026" name="Picture 2" descr="http://www.jayreimer.com/TEXTBOOK/ebook/products/0-13-115516-4/sb6270f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62" y="1837281"/>
            <a:ext cx="7498861" cy="399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70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Heterspory</a:t>
            </a:r>
          </a:p>
        </p:txBody>
      </p:sp>
      <p:pic>
        <p:nvPicPr>
          <p:cNvPr id="4" name="Picture 3"/>
          <p:cNvPicPr>
            <a:picLocks noChangeAspect="1"/>
          </p:cNvPicPr>
          <p:nvPr/>
        </p:nvPicPr>
        <p:blipFill>
          <a:blip r:embed="rId3"/>
          <a:stretch>
            <a:fillRect/>
          </a:stretch>
        </p:blipFill>
        <p:spPr>
          <a:xfrm>
            <a:off x="2290135" y="1200347"/>
            <a:ext cx="7879865" cy="2240534"/>
          </a:xfrm>
          <a:prstGeom prst="rect">
            <a:avLst/>
          </a:prstGeom>
        </p:spPr>
      </p:pic>
      <p:pic>
        <p:nvPicPr>
          <p:cNvPr id="2050" name="Picture 2" descr="http://biology.clc.uc.edu/graphics/taxonomy/plants/spermatophyta/gymnosperms/other%20pines/JSC%209805&amp;06%20male%20&amp;%20female%20pine%20cones%2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773" y="3888050"/>
            <a:ext cx="3602384" cy="2304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222" y="3396442"/>
            <a:ext cx="2875722" cy="461665"/>
          </a:xfrm>
          <a:prstGeom prst="rect">
            <a:avLst/>
          </a:prstGeom>
          <a:noFill/>
        </p:spPr>
        <p:txBody>
          <a:bodyPr wrap="square" rtlCol="0">
            <a:spAutoFit/>
          </a:bodyPr>
          <a:lstStyle/>
          <a:p>
            <a:r>
              <a:rPr lang="en-US" sz="2400" b="1" dirty="0"/>
              <a:t>Gymnosperms</a:t>
            </a:r>
          </a:p>
        </p:txBody>
      </p:sp>
      <p:sp>
        <p:nvSpPr>
          <p:cNvPr id="7" name="TextBox 6"/>
          <p:cNvSpPr txBox="1"/>
          <p:nvPr/>
        </p:nvSpPr>
        <p:spPr>
          <a:xfrm>
            <a:off x="7836452" y="3440882"/>
            <a:ext cx="2875722" cy="461665"/>
          </a:xfrm>
          <a:prstGeom prst="rect">
            <a:avLst/>
          </a:prstGeom>
          <a:noFill/>
        </p:spPr>
        <p:txBody>
          <a:bodyPr wrap="square" rtlCol="0">
            <a:spAutoFit/>
          </a:bodyPr>
          <a:lstStyle/>
          <a:p>
            <a:r>
              <a:rPr lang="en-US" sz="2400" b="1" dirty="0"/>
              <a:t>Angiosperms</a:t>
            </a:r>
          </a:p>
        </p:txBody>
      </p:sp>
      <p:pic>
        <p:nvPicPr>
          <p:cNvPr id="2052" name="Picture 4" descr="http://homeguides.sfgate.com/DM-Resize/photos.demandstudios.com/getty/article/100/124/FFC_016_XS.jpg?w=442&amp;h=442&amp;keep_rati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643" y="3902546"/>
            <a:ext cx="3741531" cy="22851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58962" y="5446643"/>
            <a:ext cx="1904448" cy="707886"/>
          </a:xfrm>
          <a:prstGeom prst="rect">
            <a:avLst/>
          </a:prstGeom>
          <a:noFill/>
        </p:spPr>
        <p:txBody>
          <a:bodyPr wrap="square" rtlCol="0">
            <a:spAutoFit/>
          </a:bodyPr>
          <a:lstStyle/>
          <a:p>
            <a:r>
              <a:rPr lang="en-US" sz="2000" b="1" dirty="0"/>
              <a:t>Ovulate cone</a:t>
            </a:r>
          </a:p>
          <a:p>
            <a:r>
              <a:rPr lang="en-US" sz="2000" b="1" dirty="0"/>
              <a:t>(female)</a:t>
            </a:r>
          </a:p>
        </p:txBody>
      </p:sp>
      <p:sp>
        <p:nvSpPr>
          <p:cNvPr id="10" name="TextBox 9"/>
          <p:cNvSpPr txBox="1"/>
          <p:nvPr/>
        </p:nvSpPr>
        <p:spPr>
          <a:xfrm>
            <a:off x="0" y="4198789"/>
            <a:ext cx="1745421" cy="707886"/>
          </a:xfrm>
          <a:prstGeom prst="rect">
            <a:avLst/>
          </a:prstGeom>
          <a:noFill/>
        </p:spPr>
        <p:txBody>
          <a:bodyPr wrap="square" rtlCol="0">
            <a:spAutoFit/>
          </a:bodyPr>
          <a:lstStyle/>
          <a:p>
            <a:r>
              <a:rPr lang="en-US" sz="2000" b="1" dirty="0"/>
              <a:t>Pollen cone</a:t>
            </a:r>
          </a:p>
          <a:p>
            <a:r>
              <a:rPr lang="en-US" sz="2000" b="1" dirty="0"/>
              <a:t>(male)</a:t>
            </a:r>
          </a:p>
        </p:txBody>
      </p:sp>
      <p:sp>
        <p:nvSpPr>
          <p:cNvPr id="11" name="TextBox 10"/>
          <p:cNvSpPr txBox="1"/>
          <p:nvPr/>
        </p:nvSpPr>
        <p:spPr>
          <a:xfrm>
            <a:off x="5549072" y="3976721"/>
            <a:ext cx="1745421" cy="707886"/>
          </a:xfrm>
          <a:prstGeom prst="rect">
            <a:avLst/>
          </a:prstGeom>
          <a:noFill/>
        </p:spPr>
        <p:txBody>
          <a:bodyPr wrap="square" rtlCol="0">
            <a:spAutoFit/>
          </a:bodyPr>
          <a:lstStyle/>
          <a:p>
            <a:r>
              <a:rPr lang="en-US" sz="2000" b="1" dirty="0"/>
              <a:t>Carpel </a:t>
            </a:r>
          </a:p>
          <a:p>
            <a:r>
              <a:rPr lang="en-US" sz="2000" b="1" dirty="0"/>
              <a:t>(female)</a:t>
            </a:r>
          </a:p>
        </p:txBody>
      </p:sp>
      <p:sp>
        <p:nvSpPr>
          <p:cNvPr id="12" name="TextBox 11"/>
          <p:cNvSpPr txBox="1"/>
          <p:nvPr/>
        </p:nvSpPr>
        <p:spPr>
          <a:xfrm>
            <a:off x="10910956" y="4330664"/>
            <a:ext cx="1745421" cy="707886"/>
          </a:xfrm>
          <a:prstGeom prst="rect">
            <a:avLst/>
          </a:prstGeom>
          <a:noFill/>
        </p:spPr>
        <p:txBody>
          <a:bodyPr wrap="square" rtlCol="0">
            <a:spAutoFit/>
          </a:bodyPr>
          <a:lstStyle/>
          <a:p>
            <a:r>
              <a:rPr lang="en-US" sz="2000" b="1" dirty="0"/>
              <a:t>Stamen</a:t>
            </a:r>
          </a:p>
          <a:p>
            <a:r>
              <a:rPr lang="en-US" sz="2000" b="1" dirty="0"/>
              <a:t>(male)</a:t>
            </a:r>
          </a:p>
        </p:txBody>
      </p:sp>
      <p:cxnSp>
        <p:nvCxnSpPr>
          <p:cNvPr id="9" name="Straight Arrow Connector 8"/>
          <p:cNvCxnSpPr/>
          <p:nvPr/>
        </p:nvCxnSpPr>
        <p:spPr>
          <a:xfrm>
            <a:off x="834887" y="4921646"/>
            <a:ext cx="1093303" cy="5249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590636" y="4921646"/>
            <a:ext cx="1407215" cy="546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9526105" y="4363462"/>
            <a:ext cx="1384851" cy="189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79096" y="4245377"/>
            <a:ext cx="2207592" cy="1180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6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Ovules and Egg Production</a:t>
            </a:r>
          </a:p>
        </p:txBody>
      </p:sp>
      <p:sp>
        <p:nvSpPr>
          <p:cNvPr id="3" name="Content Placeholder 2"/>
          <p:cNvSpPr>
            <a:spLocks noGrp="1"/>
          </p:cNvSpPr>
          <p:nvPr>
            <p:ph sz="quarter" idx="1"/>
          </p:nvPr>
        </p:nvSpPr>
        <p:spPr>
          <a:xfrm>
            <a:off x="357809" y="1414130"/>
            <a:ext cx="4182293" cy="4742830"/>
          </a:xfrm>
        </p:spPr>
        <p:txBody>
          <a:bodyPr>
            <a:normAutofit/>
          </a:bodyPr>
          <a:lstStyle/>
          <a:p>
            <a:pPr marL="0" indent="0">
              <a:buNone/>
            </a:pPr>
            <a:r>
              <a:rPr lang="en-US" sz="2800" b="1" dirty="0"/>
              <a:t>Integument</a:t>
            </a:r>
            <a:r>
              <a:rPr lang="en-US" sz="2800" dirty="0"/>
              <a:t>: sporophyte tissue surrounding </a:t>
            </a:r>
            <a:r>
              <a:rPr lang="en-US" sz="2800" u="sng" dirty="0"/>
              <a:t>megasporagium</a:t>
            </a:r>
          </a:p>
          <a:p>
            <a:pPr lvl="1"/>
            <a:r>
              <a:rPr lang="en-US" sz="2400" b="1" dirty="0"/>
              <a:t>Micropyle</a:t>
            </a:r>
            <a:r>
              <a:rPr lang="en-US" sz="2400" dirty="0"/>
              <a:t>: opening that allows entry of pollen grain</a:t>
            </a:r>
          </a:p>
          <a:p>
            <a:endParaRPr lang="en-US" sz="2800" dirty="0"/>
          </a:p>
          <a:p>
            <a:pPr marL="0" indent="0">
              <a:buNone/>
            </a:pPr>
            <a:r>
              <a:rPr lang="en-US" sz="2800" b="1" u="sng" dirty="0"/>
              <a:t>Ovule</a:t>
            </a:r>
            <a:r>
              <a:rPr lang="en-US" sz="2800" dirty="0"/>
              <a:t>: structure that  includes </a:t>
            </a:r>
            <a:r>
              <a:rPr lang="en-US" sz="2800" dirty="0" err="1"/>
              <a:t>megasporangium</a:t>
            </a:r>
            <a:r>
              <a:rPr lang="en-US" sz="2800" dirty="0"/>
              <a:t>, megaspore, and integument</a:t>
            </a:r>
          </a:p>
        </p:txBody>
      </p:sp>
      <p:pic>
        <p:nvPicPr>
          <p:cNvPr id="4" name="Picture 3"/>
          <p:cNvPicPr>
            <a:picLocks noChangeAspect="1"/>
          </p:cNvPicPr>
          <p:nvPr/>
        </p:nvPicPr>
        <p:blipFill>
          <a:blip r:embed="rId3"/>
          <a:stretch>
            <a:fillRect/>
          </a:stretch>
        </p:blipFill>
        <p:spPr>
          <a:xfrm>
            <a:off x="4617141" y="1591301"/>
            <a:ext cx="7336320" cy="3788296"/>
          </a:xfrm>
          <a:prstGeom prst="rect">
            <a:avLst/>
          </a:prstGeom>
        </p:spPr>
      </p:pic>
    </p:spTree>
    <p:extLst>
      <p:ext uri="{BB962C8B-B14F-4D97-AF65-F5344CB8AC3E}">
        <p14:creationId xmlns:p14="http://schemas.microsoft.com/office/powerpoint/2010/main" val="2488592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Pollen and Sperm Production</a:t>
            </a:r>
          </a:p>
        </p:txBody>
      </p:sp>
      <p:sp>
        <p:nvSpPr>
          <p:cNvPr id="3" name="Content Placeholder 2"/>
          <p:cNvSpPr>
            <a:spLocks noGrp="1"/>
          </p:cNvSpPr>
          <p:nvPr>
            <p:ph sz="quarter" idx="1"/>
          </p:nvPr>
        </p:nvSpPr>
        <p:spPr>
          <a:xfrm>
            <a:off x="609599" y="1802295"/>
            <a:ext cx="5404339" cy="4420925"/>
          </a:xfrm>
        </p:spPr>
        <p:txBody>
          <a:bodyPr>
            <a:normAutofit/>
          </a:bodyPr>
          <a:lstStyle/>
          <a:p>
            <a:pPr marL="0" indent="0">
              <a:buNone/>
            </a:pPr>
            <a:r>
              <a:rPr lang="en-US" sz="2800" b="1" dirty="0"/>
              <a:t>Pollen grain</a:t>
            </a:r>
            <a:r>
              <a:rPr lang="en-US" sz="2800" dirty="0"/>
              <a:t>: male </a:t>
            </a:r>
            <a:r>
              <a:rPr lang="en-US" sz="2800" u="sng" dirty="0"/>
              <a:t>gametophyte</a:t>
            </a:r>
            <a:r>
              <a:rPr lang="en-US" sz="2800" dirty="0"/>
              <a:t> enclosed in pollen wall</a:t>
            </a:r>
          </a:p>
          <a:p>
            <a:r>
              <a:rPr lang="en-US" sz="2800" b="1" dirty="0"/>
              <a:t>Sporopollenin</a:t>
            </a:r>
          </a:p>
          <a:p>
            <a:pPr marL="0" indent="0">
              <a:buNone/>
            </a:pPr>
            <a:endParaRPr lang="en-US" sz="2800" dirty="0"/>
          </a:p>
          <a:p>
            <a:pPr marL="0" indent="0">
              <a:buNone/>
            </a:pPr>
            <a:r>
              <a:rPr lang="en-US" sz="2800" b="1" dirty="0"/>
              <a:t>Pollination</a:t>
            </a:r>
            <a:r>
              <a:rPr lang="en-US" sz="2800" dirty="0"/>
              <a:t>: transfer of pollen to </a:t>
            </a:r>
            <a:r>
              <a:rPr lang="en-US" sz="2800" u="sng" dirty="0"/>
              <a:t>ovule</a:t>
            </a:r>
          </a:p>
          <a:p>
            <a:pPr lvl="1"/>
            <a:r>
              <a:rPr lang="en-US" sz="2400" dirty="0"/>
              <a:t>Loss of flagellated sperm</a:t>
            </a:r>
          </a:p>
        </p:txBody>
      </p:sp>
      <p:pic>
        <p:nvPicPr>
          <p:cNvPr id="4098" name="Picture 2" descr="http://plantphys.info/plant_biology/labaids/pinelab/Slid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739" y="1193878"/>
            <a:ext cx="3407661" cy="24339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medicoebambino.com/img/NEWS1001_10_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738" y="3678658"/>
            <a:ext cx="3407661" cy="25595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367D4D-027A-4A35-9BC5-25E82FDC5909}"/>
              </a:ext>
            </a:extLst>
          </p:cNvPr>
          <p:cNvSpPr txBox="1"/>
          <p:nvPr/>
        </p:nvSpPr>
        <p:spPr>
          <a:xfrm>
            <a:off x="6013938" y="1802295"/>
            <a:ext cx="2137144" cy="1200329"/>
          </a:xfrm>
          <a:prstGeom prst="rect">
            <a:avLst/>
          </a:prstGeom>
          <a:noFill/>
        </p:spPr>
        <p:txBody>
          <a:bodyPr wrap="square" rtlCol="0">
            <a:spAutoFit/>
          </a:bodyPr>
          <a:lstStyle/>
          <a:p>
            <a:r>
              <a:rPr lang="en-US" dirty="0"/>
              <a:t>Gymnosperm pollen is dispersed by the wind so the wings aid in wind dispersal</a:t>
            </a:r>
          </a:p>
        </p:txBody>
      </p:sp>
      <p:cxnSp>
        <p:nvCxnSpPr>
          <p:cNvPr id="6" name="Straight Arrow Connector 5">
            <a:extLst>
              <a:ext uri="{FF2B5EF4-FFF2-40B4-BE49-F238E27FC236}">
                <a16:creationId xmlns:a16="http://schemas.microsoft.com/office/drawing/2014/main" id="{91921CDF-D040-44A1-8F7D-09DE0E61A1BB}"/>
              </a:ext>
            </a:extLst>
          </p:cNvPr>
          <p:cNvCxnSpPr>
            <a:cxnSpLocks/>
          </p:cNvCxnSpPr>
          <p:nvPr/>
        </p:nvCxnSpPr>
        <p:spPr>
          <a:xfrm flipV="1">
            <a:off x="7878726" y="2232838"/>
            <a:ext cx="1733107" cy="3609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063E5E7-387E-41C7-8782-856B8BEBC12F}"/>
              </a:ext>
            </a:extLst>
          </p:cNvPr>
          <p:cNvSpPr txBox="1"/>
          <p:nvPr/>
        </p:nvSpPr>
        <p:spPr>
          <a:xfrm>
            <a:off x="5826642" y="4211636"/>
            <a:ext cx="2239380" cy="1477328"/>
          </a:xfrm>
          <a:prstGeom prst="rect">
            <a:avLst/>
          </a:prstGeom>
          <a:noFill/>
        </p:spPr>
        <p:txBody>
          <a:bodyPr wrap="square" rtlCol="0">
            <a:spAutoFit/>
          </a:bodyPr>
          <a:lstStyle/>
          <a:p>
            <a:r>
              <a:rPr lang="en-US" dirty="0"/>
              <a:t>Angiosperms disperse pollen with the aid of pollinators, so their pollen evolved to stick to pollinators.  </a:t>
            </a:r>
          </a:p>
        </p:txBody>
      </p:sp>
    </p:spTree>
    <p:extLst>
      <p:ext uri="{BB962C8B-B14F-4D97-AF65-F5344CB8AC3E}">
        <p14:creationId xmlns:p14="http://schemas.microsoft.com/office/powerpoint/2010/main" val="377591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Development of Seeds</a:t>
            </a:r>
          </a:p>
        </p:txBody>
      </p:sp>
      <p:sp>
        <p:nvSpPr>
          <p:cNvPr id="3" name="Content Placeholder 2"/>
          <p:cNvSpPr>
            <a:spLocks noGrp="1"/>
          </p:cNvSpPr>
          <p:nvPr>
            <p:ph sz="quarter" idx="1"/>
          </p:nvPr>
        </p:nvSpPr>
        <p:spPr>
          <a:xfrm>
            <a:off x="609600" y="1325217"/>
            <a:ext cx="5446143" cy="4969257"/>
          </a:xfrm>
        </p:spPr>
        <p:txBody>
          <a:bodyPr>
            <a:normAutofit lnSpcReduction="10000"/>
          </a:bodyPr>
          <a:lstStyle/>
          <a:p>
            <a:pPr marL="0" indent="0">
              <a:buNone/>
            </a:pPr>
            <a:r>
              <a:rPr lang="en-US" sz="2800" b="1" dirty="0"/>
              <a:t>Seed</a:t>
            </a:r>
            <a:r>
              <a:rPr lang="en-US" sz="2800" dirty="0"/>
              <a:t>: </a:t>
            </a:r>
            <a:r>
              <a:rPr lang="en-US" sz="2800" u="sng" dirty="0"/>
              <a:t>embryonic sporophyte</a:t>
            </a:r>
            <a:r>
              <a:rPr lang="en-US" sz="2800" dirty="0"/>
              <a:t> and food supply</a:t>
            </a:r>
          </a:p>
          <a:p>
            <a:r>
              <a:rPr lang="en-US" dirty="0"/>
              <a:t>Multicellular</a:t>
            </a:r>
          </a:p>
          <a:p>
            <a:pPr lvl="1"/>
            <a:r>
              <a:rPr lang="en-US" dirty="0"/>
              <a:t>Spores are single celled</a:t>
            </a:r>
          </a:p>
          <a:p>
            <a:pPr lvl="1"/>
            <a:endParaRPr lang="en-US" sz="1700" dirty="0"/>
          </a:p>
          <a:p>
            <a:r>
              <a:rPr lang="en-US" dirty="0"/>
              <a:t>Protective layer (seed coat)</a:t>
            </a:r>
          </a:p>
          <a:p>
            <a:pPr lvl="1"/>
            <a:r>
              <a:rPr lang="en-US" dirty="0"/>
              <a:t>Longer lifespan</a:t>
            </a:r>
          </a:p>
          <a:p>
            <a:pPr lvl="1"/>
            <a:endParaRPr lang="en-US" sz="1600" dirty="0"/>
          </a:p>
          <a:p>
            <a:pPr marL="0" indent="0">
              <a:buNone/>
            </a:pPr>
            <a:r>
              <a:rPr lang="en-US" sz="2800" b="1" u="sng" dirty="0"/>
              <a:t>Cotyledons</a:t>
            </a:r>
            <a:r>
              <a:rPr lang="en-US" sz="2800" dirty="0"/>
              <a:t>: seed leaves</a:t>
            </a:r>
          </a:p>
          <a:p>
            <a:endParaRPr lang="en-US" sz="2200" dirty="0"/>
          </a:p>
          <a:p>
            <a:pPr marL="0" indent="0">
              <a:buNone/>
            </a:pPr>
            <a:r>
              <a:rPr lang="en-US" sz="2800" b="1" dirty="0"/>
              <a:t>Endosperm</a:t>
            </a:r>
            <a:r>
              <a:rPr lang="en-US" sz="2800" dirty="0"/>
              <a:t>: energy rich tissue that nourishes developing embryo</a:t>
            </a:r>
          </a:p>
          <a:p>
            <a:pPr marL="274320" lvl="1" indent="0">
              <a:buNone/>
            </a:pPr>
            <a:endParaRPr lang="en-US" dirty="0"/>
          </a:p>
          <a:p>
            <a:pPr marL="0" indent="0">
              <a:buNone/>
            </a:pPr>
            <a:endParaRPr lang="en-US" dirty="0"/>
          </a:p>
          <a:p>
            <a:endParaRPr lang="en-US" dirty="0"/>
          </a:p>
          <a:p>
            <a:pPr marL="274320" lvl="1" indent="0">
              <a:buNone/>
            </a:pPr>
            <a:endParaRPr lang="en-US" dirty="0"/>
          </a:p>
          <a:p>
            <a:pPr marL="0" indent="0">
              <a:buNone/>
            </a:pPr>
            <a:endParaRPr lang="en-US" dirty="0"/>
          </a:p>
        </p:txBody>
      </p:sp>
      <p:pic>
        <p:nvPicPr>
          <p:cNvPr id="1026" name="Picture 2" descr="https://classconnection.s3.amazonaws.com/583/flashcards/482583/jpg/picture81317063743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35" y="1938136"/>
            <a:ext cx="5959098" cy="307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368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1_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3.xml><?xml version="1.0" encoding="utf-8"?>
<a:theme xmlns:a="http://schemas.openxmlformats.org/drawingml/2006/main" name="2_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4.xml><?xml version="1.0" encoding="utf-8"?>
<a:theme xmlns:a="http://schemas.openxmlformats.org/drawingml/2006/main" name="4_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8903</TotalTime>
  <Words>2791</Words>
  <Application>Microsoft Office PowerPoint</Application>
  <PresentationFormat>Widescreen</PresentationFormat>
  <Paragraphs>494</Paragraphs>
  <Slides>49</Slides>
  <Notes>25</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Arial</vt:lpstr>
      <vt:lpstr>Bookman Old Style</vt:lpstr>
      <vt:lpstr>Calibri</vt:lpstr>
      <vt:lpstr>Gill Sans MT</vt:lpstr>
      <vt:lpstr>Times New Roman</vt:lpstr>
      <vt:lpstr>Wingdings</vt:lpstr>
      <vt:lpstr>Wingdings 3</vt:lpstr>
      <vt:lpstr>Origin</vt:lpstr>
      <vt:lpstr>1_Origin</vt:lpstr>
      <vt:lpstr>2_Origin</vt:lpstr>
      <vt:lpstr>4_Origin</vt:lpstr>
      <vt:lpstr>Plant Diversity II</vt:lpstr>
      <vt:lpstr>Introduction to Seed Plants</vt:lpstr>
      <vt:lpstr>Adaptations for Success in Terrestrial Landscape</vt:lpstr>
      <vt:lpstr>Alternation of Generations</vt:lpstr>
      <vt:lpstr>Reduction of Gametophytes</vt:lpstr>
      <vt:lpstr>Heterspory</vt:lpstr>
      <vt:lpstr>Ovules and Egg Production</vt:lpstr>
      <vt:lpstr>Pollen and Sperm Production</vt:lpstr>
      <vt:lpstr>Development of Seeds</vt:lpstr>
      <vt:lpstr>Vascular Seed Plants</vt:lpstr>
      <vt:lpstr>Gymnosperms</vt:lpstr>
      <vt:lpstr>Monecious and Dioecious</vt:lpstr>
      <vt:lpstr>Phylum Ginkgophyta</vt:lpstr>
      <vt:lpstr>Phylum Cycadophyta</vt:lpstr>
      <vt:lpstr>Phylum Gnetophyta</vt:lpstr>
      <vt:lpstr>Phylum Coniferophyta</vt:lpstr>
      <vt:lpstr>Life Cycle of Coniferophyta</vt:lpstr>
      <vt:lpstr>Gymnosperm Life Cycle</vt:lpstr>
      <vt:lpstr>Gymnosperm Life Cycle in Lab</vt:lpstr>
      <vt:lpstr>Gymnosperm Life Cycle in Lab</vt:lpstr>
      <vt:lpstr>Gymnosperm Dispersal</vt:lpstr>
      <vt:lpstr>Angiosperms</vt:lpstr>
      <vt:lpstr>Flower Anatomy</vt:lpstr>
      <vt:lpstr>Variation in Flowers</vt:lpstr>
      <vt:lpstr>Fruits</vt:lpstr>
      <vt:lpstr>Fruit Development</vt:lpstr>
      <vt:lpstr>Angiosperm Seed Dispersal</vt:lpstr>
      <vt:lpstr>Life Cycle of Angiosperms</vt:lpstr>
      <vt:lpstr>Pollination in Angiosperms</vt:lpstr>
      <vt:lpstr>Angiosperm Life Cycle in Lab</vt:lpstr>
      <vt:lpstr>Angiosperm Classification: Monocots and Eudicots</vt:lpstr>
      <vt:lpstr>Family Orchidaceae</vt:lpstr>
      <vt:lpstr>Family Asteraceae</vt:lpstr>
      <vt:lpstr>Family Poeaceae</vt:lpstr>
      <vt:lpstr>Family Roseaceae</vt:lpstr>
      <vt:lpstr>Family Fabaceae</vt:lpstr>
      <vt:lpstr>Family Lamiaceae</vt:lpstr>
      <vt:lpstr>Family Anacardaceae</vt:lpstr>
      <vt:lpstr>Family Cactaceae</vt:lpstr>
      <vt:lpstr>Family Brassiceae</vt:lpstr>
      <vt:lpstr>Human uses of Seed Plants</vt:lpstr>
      <vt:lpstr>Treats to Plant Diversity: Habitat Destruction</vt:lpstr>
      <vt:lpstr>Threats to Plant Diversity: Invasive Bark Beetle</vt:lpstr>
      <vt:lpstr>Bark Beetle</vt:lpstr>
      <vt:lpstr>Check Your Understanding</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Diversity II</dc:title>
  <dc:creator>Tyler Flisik</dc:creator>
  <cp:lastModifiedBy>Tyler Flisik</cp:lastModifiedBy>
  <cp:revision>161</cp:revision>
  <dcterms:created xsi:type="dcterms:W3CDTF">2015-07-09T17:25:59Z</dcterms:created>
  <dcterms:modified xsi:type="dcterms:W3CDTF">2020-03-21T02:03:08Z</dcterms:modified>
</cp:coreProperties>
</file>