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7" r:id="rId2"/>
    <p:sldId id="269" r:id="rId3"/>
    <p:sldId id="270" r:id="rId4"/>
    <p:sldId id="271" r:id="rId5"/>
    <p:sldId id="302" r:id="rId6"/>
    <p:sldId id="273" r:id="rId7"/>
    <p:sldId id="303" r:id="rId8"/>
    <p:sldId id="275" r:id="rId9"/>
    <p:sldId id="272" r:id="rId10"/>
    <p:sldId id="304" r:id="rId11"/>
    <p:sldId id="276" r:id="rId12"/>
    <p:sldId id="322" r:id="rId13"/>
    <p:sldId id="278" r:id="rId14"/>
    <p:sldId id="280" r:id="rId15"/>
    <p:sldId id="281" r:id="rId16"/>
    <p:sldId id="282" r:id="rId17"/>
    <p:sldId id="283" r:id="rId18"/>
    <p:sldId id="284" r:id="rId19"/>
    <p:sldId id="324" r:id="rId20"/>
    <p:sldId id="305" r:id="rId21"/>
    <p:sldId id="286" r:id="rId22"/>
    <p:sldId id="306" r:id="rId23"/>
    <p:sldId id="307" r:id="rId24"/>
    <p:sldId id="308" r:id="rId25"/>
    <p:sldId id="325" r:id="rId26"/>
    <p:sldId id="288" r:id="rId27"/>
    <p:sldId id="309" r:id="rId28"/>
    <p:sldId id="311" r:id="rId29"/>
    <p:sldId id="312" r:id="rId30"/>
    <p:sldId id="314" r:id="rId31"/>
    <p:sldId id="315" r:id="rId32"/>
    <p:sldId id="310" r:id="rId33"/>
    <p:sldId id="290" r:id="rId34"/>
    <p:sldId id="291" r:id="rId35"/>
    <p:sldId id="292" r:id="rId36"/>
    <p:sldId id="293" r:id="rId37"/>
    <p:sldId id="318" r:id="rId38"/>
    <p:sldId id="294" r:id="rId39"/>
    <p:sldId id="295" r:id="rId40"/>
    <p:sldId id="296" r:id="rId41"/>
    <p:sldId id="297" r:id="rId42"/>
    <p:sldId id="298" r:id="rId43"/>
    <p:sldId id="316" r:id="rId44"/>
    <p:sldId id="317" r:id="rId45"/>
    <p:sldId id="320" r:id="rId46"/>
    <p:sldId id="299" r:id="rId47"/>
    <p:sldId id="301" r:id="rId48"/>
    <p:sldId id="30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94BA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475" autoAdjust="0"/>
    <p:restoredTop sz="87595" autoAdjust="0"/>
  </p:normalViewPr>
  <p:slideViewPr>
    <p:cSldViewPr snapToGrid="0">
      <p:cViewPr>
        <p:scale>
          <a:sx n="80" d="100"/>
          <a:sy n="80" d="100"/>
        </p:scale>
        <p:origin x="60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C9E31F-59E7-4EA6-B3C9-A0521F3E7247}" type="datetimeFigureOut">
              <a:rPr lang="en-US" smtClean="0"/>
              <a:t>11/15/2015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5BFE9-39A2-4CEB-98C7-247FBDB94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96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91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92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429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591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361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856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059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54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621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62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8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203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44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4267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1846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67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637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755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55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470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6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66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8965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43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80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34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902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211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70AD58-74E9-4B0A-A259-40EF4D06187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14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55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95BFE9-39A2-4CEB-98C7-247FBDB947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47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68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7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64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444D2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D83C4EA-DCD8-4252-8541-B22D15DF9647}" type="slidenum">
              <a:rPr lang="en-US">
                <a:solidFill>
                  <a:srgbClr val="444D26"/>
                </a:solidFill>
              </a:rPr>
              <a:pPr/>
              <a:t>‹#›</a:t>
            </a:fld>
            <a:endParaRPr lang="en-US">
              <a:solidFill>
                <a:srgbClr val="444D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37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41763"/>
            <a:ext cx="53848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A33F18-6545-48F6-8FB2-6654449435D8}" type="slidenum">
              <a:rPr lang="en-US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73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4"/>
            <a:ext cx="109728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39302A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CDD178-E0F4-402A-BEB9-928F718F87E3}" type="slidenum">
              <a:rPr lang="en-US">
                <a:solidFill>
                  <a:srgbClr val="39302A"/>
                </a:solidFill>
              </a:rPr>
              <a:pPr/>
              <a:t>‹#›</a:t>
            </a:fld>
            <a:endParaRPr 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25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3A45712B-B311-49E2-95FB-B8B5535EB903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34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39302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B9147794-7AA8-488B-91D6-8EA57082EEF0}" type="slidenum">
              <a:rPr lang="en-US" altLang="en-US">
                <a:solidFill>
                  <a:srgbClr val="39302A"/>
                </a:solidFill>
              </a:rPr>
              <a:pPr/>
              <a:t>‹#›</a:t>
            </a:fld>
            <a:endParaRPr lang="en-US" altLang="en-US">
              <a:solidFill>
                <a:srgbClr val="3930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629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11/15/2015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207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9805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30560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32702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73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7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86153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EF489-6E83-4544-A56D-D8369222AB5F}" type="datetimeFigureOut">
              <a:rPr lang="en-US" smtClean="0">
                <a:solidFill>
                  <a:srgbClr val="B4DCFA"/>
                </a:solidFill>
              </a:rPr>
              <a:pPr/>
              <a:t>11/15/2015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B4DCFA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9CEA0-A23A-41CA-B0C4-ED28FDFF00D0}" type="slidenum">
              <a:rPr lang="en-US" smtClean="0">
                <a:solidFill>
                  <a:srgbClr val="B4DCFA"/>
                </a:solidFill>
              </a:rPr>
              <a:pPr/>
              <a:t>‹#›</a:t>
            </a:fld>
            <a:endParaRPr lang="en-US">
              <a:solidFill>
                <a:srgbClr val="B4DCFA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6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45EF489-6E83-4544-A56D-D8369222AB5F}" type="datetimeFigureOut">
              <a:rPr lang="en-US" smtClean="0">
                <a:solidFill>
                  <a:srgbClr val="212745"/>
                </a:solidFill>
              </a:rPr>
              <a:pPr/>
              <a:t>11/15/2015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212745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F59CEA0-A23A-41CA-B0C4-ED28FDFF00D0}" type="slidenum">
              <a:rPr lang="en-US" smtClean="0">
                <a:solidFill>
                  <a:srgbClr val="212745"/>
                </a:solidFill>
              </a:rPr>
              <a:pPr/>
              <a:t>‹#›</a:t>
            </a:fld>
            <a:endParaRPr lang="en-US">
              <a:solidFill>
                <a:srgbClr val="212745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7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Nervous System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Chapter 48,49, and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09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Reflexes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895850" cy="4937760"/>
          </a:xfrm>
        </p:spPr>
        <p:txBody>
          <a:bodyPr/>
          <a:lstStyle/>
          <a:p>
            <a:r>
              <a:rPr lang="en-US" dirty="0" smtClean="0"/>
              <a:t>Automatic responses independent of integration from </a:t>
            </a:r>
            <a:r>
              <a:rPr lang="en-US" dirty="0" smtClean="0"/>
              <a:t>_________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Sensory neuron </a:t>
            </a:r>
            <a:r>
              <a:rPr lang="en-US" dirty="0" smtClean="0">
                <a:sym typeface="Wingdings" panose="05000000000000000000" pitchFamily="2" charset="2"/>
              </a:rPr>
              <a:t> Spinal cord interneuron or motor neuron  Automatic muscle movement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0" y="1428153"/>
            <a:ext cx="6276975" cy="466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5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Membrane Potential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517178" y="1338349"/>
            <a:ext cx="5187142" cy="49976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/>
              <a:t>Membrane potential</a:t>
            </a:r>
            <a:r>
              <a:rPr lang="en-US" sz="2200" dirty="0"/>
              <a:t>: </a:t>
            </a:r>
            <a:r>
              <a:rPr lang="en-US" sz="2200" u="sng" dirty="0" smtClean="0"/>
              <a:t>_____</a:t>
            </a:r>
            <a:r>
              <a:rPr lang="en-US" sz="2200" dirty="0" smtClean="0"/>
              <a:t> </a:t>
            </a:r>
            <a:r>
              <a:rPr lang="en-US" sz="2200" dirty="0"/>
              <a:t>difference between the inside and outside of the plasma membrane of a neuron </a:t>
            </a:r>
            <a:endParaRPr lang="en-US" sz="2200" dirty="0" smtClean="0"/>
          </a:p>
          <a:p>
            <a:pPr lvl="1"/>
            <a:r>
              <a:rPr lang="en-US" sz="2000" dirty="0" smtClean="0"/>
              <a:t>Acts as stored energy</a:t>
            </a:r>
          </a:p>
          <a:p>
            <a:pPr lvl="1"/>
            <a:r>
              <a:rPr lang="en-US" sz="2000" b="1" dirty="0" smtClean="0"/>
              <a:t>Resting </a:t>
            </a:r>
            <a:r>
              <a:rPr lang="en-US" sz="2000" b="1" dirty="0" smtClean="0"/>
              <a:t>potential</a:t>
            </a:r>
            <a:r>
              <a:rPr lang="en-US" sz="2000" dirty="0" smtClean="0"/>
              <a:t>: membrane potential when not sending a signal</a:t>
            </a:r>
          </a:p>
          <a:p>
            <a:pPr lvl="2"/>
            <a:r>
              <a:rPr lang="en-US" sz="1600" dirty="0" smtClean="0"/>
              <a:t>-60mV to -80mV</a:t>
            </a:r>
            <a:endParaRPr lang="en-US" sz="1600" dirty="0"/>
          </a:p>
          <a:p>
            <a:pPr>
              <a:buNone/>
            </a:pPr>
            <a:endParaRPr lang="en-US" sz="2400" dirty="0"/>
          </a:p>
          <a:p>
            <a:r>
              <a:rPr lang="en-US" sz="2200" dirty="0"/>
              <a:t>Different concentration gradients for Na</a:t>
            </a:r>
            <a:r>
              <a:rPr lang="en-US" sz="2200" baseline="30000" dirty="0"/>
              <a:t>+</a:t>
            </a:r>
            <a:r>
              <a:rPr lang="en-US" sz="2200" dirty="0"/>
              <a:t> and K</a:t>
            </a:r>
            <a:r>
              <a:rPr lang="en-US" sz="2200" baseline="30000" dirty="0"/>
              <a:t>+</a:t>
            </a:r>
            <a:r>
              <a:rPr lang="en-US" sz="2200" dirty="0"/>
              <a:t> inside and outside of </a:t>
            </a:r>
            <a:r>
              <a:rPr lang="en-US" sz="2200" dirty="0" smtClean="0"/>
              <a:t>cell</a:t>
            </a:r>
          </a:p>
          <a:p>
            <a:pPr lvl="1"/>
            <a:r>
              <a:rPr lang="en-US" sz="2000" dirty="0" smtClean="0"/>
              <a:t>Controlled by ion channels and sodium-potassium </a:t>
            </a:r>
            <a:r>
              <a:rPr lang="en-US" sz="2000" dirty="0" smtClean="0"/>
              <a:t>pumps</a:t>
            </a:r>
          </a:p>
          <a:p>
            <a:pPr lvl="1"/>
            <a:r>
              <a:rPr lang="en-US" sz="2000" dirty="0" smtClean="0"/>
              <a:t>Net _______________ inside neuron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455" y="1484774"/>
            <a:ext cx="5874623" cy="431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274801" y="192187"/>
            <a:ext cx="1678223" cy="2027137"/>
            <a:chOff x="4603499" y="-141066"/>
            <a:chExt cx="1959862" cy="1939726"/>
          </a:xfrm>
        </p:grpSpPr>
        <p:sp>
          <p:nvSpPr>
            <p:cNvPr id="6" name="Rectangle 5"/>
            <p:cNvSpPr/>
            <p:nvPr/>
          </p:nvSpPr>
          <p:spPr>
            <a:xfrm>
              <a:off x="4603499" y="-141066"/>
              <a:ext cx="1959862" cy="1939726"/>
            </a:xfrm>
            <a:prstGeom prst="rect">
              <a:avLst/>
            </a:prstGeom>
            <a:blipFill rotWithShape="0">
              <a:blip r:embed="rId3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4603499" y="-141066"/>
              <a:ext cx="1959862" cy="193972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019649" y="220398"/>
            <a:ext cx="1599842" cy="2028042"/>
            <a:chOff x="8875720" y="850544"/>
            <a:chExt cx="1943857" cy="2265337"/>
          </a:xfrm>
        </p:grpSpPr>
        <p:sp>
          <p:nvSpPr>
            <p:cNvPr id="10" name="Rectangle 9"/>
            <p:cNvSpPr/>
            <p:nvPr/>
          </p:nvSpPr>
          <p:spPr>
            <a:xfrm>
              <a:off x="8875720" y="850544"/>
              <a:ext cx="1943857" cy="2265337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8875720" y="850544"/>
              <a:ext cx="1943857" cy="226533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9890518" y="2309812"/>
            <a:ext cx="2111657" cy="2246653"/>
            <a:chOff x="7860914" y="374697"/>
            <a:chExt cx="2848687" cy="2419595"/>
          </a:xfrm>
        </p:grpSpPr>
        <p:sp>
          <p:nvSpPr>
            <p:cNvPr id="13" name="Rectangle 12"/>
            <p:cNvSpPr/>
            <p:nvPr/>
          </p:nvSpPr>
          <p:spPr>
            <a:xfrm>
              <a:off x="7860914" y="374697"/>
              <a:ext cx="2848687" cy="2419595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7860914" y="374697"/>
              <a:ext cx="2848687" cy="24195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98411" y="4161239"/>
            <a:ext cx="1618572" cy="1962965"/>
            <a:chOff x="6259102" y="2258461"/>
            <a:chExt cx="2569022" cy="2554443"/>
          </a:xfrm>
        </p:grpSpPr>
        <p:sp>
          <p:nvSpPr>
            <p:cNvPr id="16" name="Rectangle 15"/>
            <p:cNvSpPr/>
            <p:nvPr/>
          </p:nvSpPr>
          <p:spPr>
            <a:xfrm>
              <a:off x="6259102" y="2258461"/>
              <a:ext cx="2569022" cy="2554443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6259102" y="2258461"/>
              <a:ext cx="2569022" cy="25544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6736" y="3938996"/>
            <a:ext cx="1689484" cy="22604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410" y="3859657"/>
            <a:ext cx="1650135" cy="22645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855" y="2219324"/>
            <a:ext cx="1595937" cy="20835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4616" y="117220"/>
            <a:ext cx="1650135" cy="21770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5276419">
            <a:off x="9816048" y="4762763"/>
            <a:ext cx="823941" cy="103549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868903">
            <a:off x="9935420" y="1110211"/>
            <a:ext cx="823941" cy="1035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350595">
            <a:off x="1486984" y="4704632"/>
            <a:ext cx="823941" cy="103549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1538350" y="1128643"/>
            <a:ext cx="823941" cy="1035494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4493853" y="1205755"/>
            <a:ext cx="595444" cy="327681"/>
          </a:xfrm>
          <a:prstGeom prst="rightArrow">
            <a:avLst/>
          </a:prstGeom>
          <a:solidFill>
            <a:srgbClr val="3494BA"/>
          </a:solidFill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7138528" y="1205754"/>
            <a:ext cx="595444" cy="327681"/>
          </a:xfrm>
          <a:prstGeom prst="rightArrow">
            <a:avLst/>
          </a:prstGeom>
          <a:solidFill>
            <a:srgbClr val="3494BA"/>
          </a:solidFill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10800000">
            <a:off x="7119970" y="5116670"/>
            <a:ext cx="595444" cy="327681"/>
          </a:xfrm>
          <a:prstGeom prst="rightArrow">
            <a:avLst/>
          </a:prstGeom>
          <a:solidFill>
            <a:srgbClr val="3494BA"/>
          </a:solidFill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0800000">
            <a:off x="4547543" y="5179398"/>
            <a:ext cx="595444" cy="327681"/>
          </a:xfrm>
          <a:prstGeom prst="rightArrow">
            <a:avLst/>
          </a:prstGeom>
          <a:solidFill>
            <a:srgbClr val="3494BA"/>
          </a:solidFill>
          <a:ln>
            <a:solidFill>
              <a:srgbClr val="349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263540" y="2270054"/>
            <a:ext cx="1689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1.Unbound protein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014267" y="2270054"/>
            <a:ext cx="16894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2. Sodium binding. Phosphorylation of pump by ATP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0038122" y="4438111"/>
            <a:ext cx="1689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3. Shape change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7862955" y="6045521"/>
            <a:ext cx="1689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4. Sodium release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5272687" y="6045521"/>
            <a:ext cx="1689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5.Unbound protein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2654616" y="6049579"/>
            <a:ext cx="19471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6. Potassium binding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78826" y="4222667"/>
            <a:ext cx="1920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7. Phosphate release. Shape change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2541327" y="2234143"/>
            <a:ext cx="1942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8. Potassium release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3564197" y="3183159"/>
            <a:ext cx="5143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Sodium Potassium Pump</a:t>
            </a:r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Transmitting a </a:t>
            </a:r>
            <a:r>
              <a:rPr lang="en-US" sz="4400" dirty="0" smtClean="0"/>
              <a:t>Signal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2478" y="1300071"/>
            <a:ext cx="5572906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b="1" dirty="0" smtClean="0"/>
              <a:t>Gated ion channels</a:t>
            </a:r>
            <a:r>
              <a:rPr lang="en-US" sz="2200" dirty="0" smtClean="0"/>
              <a:t>: ion channels that open or close in response to stimuli</a:t>
            </a:r>
          </a:p>
          <a:p>
            <a:pPr lvl="1"/>
            <a:r>
              <a:rPr lang="en-US" sz="2000" dirty="0" smtClean="0"/>
              <a:t>Voltage-gated ion channels</a:t>
            </a:r>
          </a:p>
          <a:p>
            <a:pPr>
              <a:buNone/>
            </a:pPr>
            <a:endParaRPr lang="en-US" sz="2200" dirty="0"/>
          </a:p>
          <a:p>
            <a:pPr>
              <a:buNone/>
            </a:pPr>
            <a:r>
              <a:rPr lang="en-US" sz="2200" dirty="0" smtClean="0"/>
              <a:t>_____________:</a:t>
            </a:r>
            <a:r>
              <a:rPr lang="en-US" sz="2200" b="1" dirty="0" smtClean="0"/>
              <a:t> </a:t>
            </a:r>
            <a:r>
              <a:rPr lang="en-US" sz="2200" dirty="0" smtClean="0"/>
              <a:t>reduction in the </a:t>
            </a:r>
            <a:r>
              <a:rPr lang="en-US" sz="2200" dirty="0" smtClean="0"/>
              <a:t>magnitude of the </a:t>
            </a:r>
            <a:r>
              <a:rPr lang="en-US" sz="2200" dirty="0" smtClean="0"/>
              <a:t>membrane potential (</a:t>
            </a:r>
            <a:r>
              <a:rPr lang="en-US" sz="2200" dirty="0" smtClean="0"/>
              <a:t>negative charge) </a:t>
            </a:r>
            <a:r>
              <a:rPr lang="en-US" sz="2200" dirty="0" smtClean="0"/>
              <a:t>within the neuron</a:t>
            </a:r>
          </a:p>
          <a:p>
            <a:pPr lvl="1"/>
            <a:r>
              <a:rPr lang="en-US" sz="2000" dirty="0" smtClean="0"/>
              <a:t>Opening of Na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 channels</a:t>
            </a:r>
          </a:p>
          <a:p>
            <a:pPr>
              <a:buNone/>
            </a:pPr>
            <a:endParaRPr lang="en-US" sz="2000" b="1" dirty="0" smtClean="0"/>
          </a:p>
          <a:p>
            <a:pPr>
              <a:buNone/>
            </a:pPr>
            <a:r>
              <a:rPr lang="en-US" sz="2200" b="1" dirty="0"/>
              <a:t>Action potential</a:t>
            </a:r>
            <a:r>
              <a:rPr lang="en-US" sz="2200" dirty="0"/>
              <a:t>: </a:t>
            </a:r>
            <a:r>
              <a:rPr lang="en-US" sz="2200" dirty="0" smtClean="0"/>
              <a:t>a </a:t>
            </a:r>
            <a:r>
              <a:rPr lang="en-US" sz="2200" dirty="0"/>
              <a:t>temporary reversal of cell membrane potential that results in a conducted nerve impulse down the axon</a:t>
            </a:r>
            <a:r>
              <a:rPr lang="en-US" sz="2200" dirty="0" smtClean="0"/>
              <a:t>.</a:t>
            </a:r>
          </a:p>
          <a:p>
            <a:pPr lvl="1"/>
            <a:r>
              <a:rPr lang="en-US" sz="2000" u="sng" dirty="0" smtClean="0"/>
              <a:t>_________</a:t>
            </a:r>
            <a:r>
              <a:rPr lang="en-US" sz="2000" dirty="0" smtClean="0"/>
              <a:t> </a:t>
            </a:r>
            <a:r>
              <a:rPr lang="en-US" sz="2000" dirty="0" smtClean="0"/>
              <a:t>must be </a:t>
            </a:r>
            <a:r>
              <a:rPr lang="en-US" sz="2000" dirty="0" smtClean="0"/>
              <a:t>reached</a:t>
            </a:r>
          </a:p>
          <a:p>
            <a:pPr marL="274320" lvl="1" indent="0">
              <a:buNone/>
            </a:pPr>
            <a:endParaRPr lang="en-US" sz="2000" dirty="0"/>
          </a:p>
          <a:p>
            <a:pPr>
              <a:buNone/>
            </a:pP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0071"/>
            <a:ext cx="5994689" cy="41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6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48_13ActionPotGenerat_1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550" y="1219200"/>
            <a:ext cx="5738129" cy="5018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 smtClean="0"/>
              <a:t>Sodium (Na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and Potassium (K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Channels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4577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Resting state</a:t>
            </a:r>
            <a:r>
              <a:rPr lang="en-US" sz="2400" dirty="0" smtClean="0"/>
              <a:t>: gated 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and K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channels are closed.</a:t>
            </a:r>
          </a:p>
          <a:p>
            <a:r>
              <a:rPr lang="en-US" sz="2000" dirty="0" smtClean="0"/>
              <a:t>Membrane potential maintained by sodium-potassium pump and ungated channels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60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8_13ActionPotGenerat_2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5950" y="1246576"/>
            <a:ext cx="5981701" cy="5019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19075" y="228600"/>
            <a:ext cx="11972925" cy="7620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Sodium (Na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and Potassium (K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Channels</a:t>
            </a:r>
            <a:endParaRPr lang="en-US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246576"/>
            <a:ext cx="48387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Depolarization</a:t>
            </a:r>
            <a:r>
              <a:rPr lang="en-US" sz="2400" dirty="0" smtClean="0"/>
              <a:t>: stimulus opens some of the sodium channels causing 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to enter the </a:t>
            </a:r>
            <a:r>
              <a:rPr lang="en-US" sz="2400" dirty="0" smtClean="0"/>
              <a:t>neuron</a:t>
            </a:r>
          </a:p>
          <a:p>
            <a:r>
              <a:rPr lang="en-US" sz="2400" dirty="0" smtClean="0"/>
              <a:t>Graded potential</a:t>
            </a:r>
          </a:p>
          <a:p>
            <a:r>
              <a:rPr lang="en-US" sz="2400" dirty="0" smtClean="0"/>
              <a:t>Action potential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43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8_13ActionPotGenerat_3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1219200"/>
            <a:ext cx="4919346" cy="50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Sodium (Na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and Potassium (K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Channels</a:t>
            </a:r>
            <a:endParaRPr lang="en-US" sz="3600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81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Rising phase of action potential</a:t>
            </a:r>
            <a:r>
              <a:rPr lang="en-US" sz="2400" dirty="0" smtClean="0"/>
              <a:t>: more sodium channels </a:t>
            </a:r>
            <a:r>
              <a:rPr lang="en-US" sz="2400" dirty="0" smtClean="0"/>
              <a:t>____ </a:t>
            </a:r>
            <a:r>
              <a:rPr lang="en-US" sz="2400" dirty="0" smtClean="0"/>
              <a:t>causing further depolarization. Potassium channels remain </a:t>
            </a:r>
            <a:r>
              <a:rPr lang="en-US" sz="2400" dirty="0" smtClean="0"/>
              <a:t>______. </a:t>
            </a:r>
          </a:p>
        </p:txBody>
      </p:sp>
    </p:spTree>
    <p:extLst>
      <p:ext uri="{BB962C8B-B14F-4D97-AF65-F5344CB8AC3E}">
        <p14:creationId xmlns:p14="http://schemas.microsoft.com/office/powerpoint/2010/main" val="265890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738552" y="2196934"/>
            <a:ext cx="5310574" cy="39600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Falling phase of action potential</a:t>
            </a:r>
            <a:r>
              <a:rPr lang="en-US" sz="2400" dirty="0" smtClean="0"/>
              <a:t>: gates close in 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channels and potassium channels </a:t>
            </a:r>
            <a:r>
              <a:rPr lang="en-US" sz="2400" dirty="0" smtClean="0"/>
              <a:t>____, </a:t>
            </a:r>
            <a:r>
              <a:rPr lang="en-US" sz="2400" dirty="0" smtClean="0"/>
              <a:t>decreasing the charge within the neuron</a:t>
            </a:r>
            <a:endParaRPr lang="en-US" sz="2400" dirty="0"/>
          </a:p>
        </p:txBody>
      </p:sp>
      <p:pic>
        <p:nvPicPr>
          <p:cNvPr id="4" name="Picture 5" descr="48_13ActionPotGenerat_4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91" y="1219200"/>
            <a:ext cx="6103695" cy="50588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Sodium (Na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and Potassium (K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Channels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759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8_13ActionPotGenerat_5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47775"/>
            <a:ext cx="6125276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/>
              <a:t>Sodium (Na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and Potassium (K</a:t>
            </a:r>
            <a:r>
              <a:rPr lang="en-US" sz="3600" baseline="30000" dirty="0" smtClean="0"/>
              <a:t>+</a:t>
            </a:r>
            <a:r>
              <a:rPr lang="en-US" sz="3600" dirty="0" smtClean="0"/>
              <a:t>) Channels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03299" y="2164732"/>
            <a:ext cx="4733925" cy="35290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Undershoot</a:t>
            </a:r>
            <a:r>
              <a:rPr lang="en-US" sz="2400" dirty="0" smtClean="0"/>
              <a:t>: sodium channels closed and potassium channels are closing, causing negative charge within </a:t>
            </a:r>
            <a:r>
              <a:rPr lang="en-US" sz="2400" dirty="0" smtClean="0"/>
              <a:t>neuron to dip </a:t>
            </a:r>
            <a:r>
              <a:rPr lang="en-US" sz="2400" dirty="0" smtClean="0"/>
              <a:t>below resting potential before returning to resting state. </a:t>
            </a:r>
            <a:endParaRPr lang="en-US" sz="2400" dirty="0" smtClean="0"/>
          </a:p>
          <a:p>
            <a:r>
              <a:rPr lang="en-US" sz="2000" dirty="0" smtClean="0"/>
              <a:t>_________ </a:t>
            </a:r>
            <a:r>
              <a:rPr lang="en-US" sz="2000" b="1" dirty="0" smtClean="0"/>
              <a:t>period</a:t>
            </a:r>
            <a:r>
              <a:rPr lang="en-US" sz="2000" dirty="0" smtClean="0"/>
              <a:t>: period that a second action potential can not be initiated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9110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Propagation of the Action Potential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150" y="1219200"/>
            <a:ext cx="3488595" cy="5028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745" y="2471437"/>
            <a:ext cx="3497286" cy="2825491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560173" y="1276864"/>
            <a:ext cx="4159336" cy="4970515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Initial action potential is a localized event</a:t>
            </a:r>
          </a:p>
          <a:p>
            <a:pPr lvl="1"/>
            <a:r>
              <a:rPr lang="en-US" sz="2100" dirty="0" smtClean="0"/>
              <a:t>Axon </a:t>
            </a:r>
            <a:r>
              <a:rPr lang="en-US" sz="2100" dirty="0" err="1" smtClean="0"/>
              <a:t>hillcock</a:t>
            </a:r>
            <a:endParaRPr lang="en-US" sz="2100" dirty="0" smtClean="0"/>
          </a:p>
          <a:p>
            <a:endParaRPr lang="en-US" sz="1400" dirty="0" smtClean="0"/>
          </a:p>
          <a:p>
            <a:r>
              <a:rPr lang="en-US" sz="2400" dirty="0" smtClean="0"/>
              <a:t>First action potential’s depolarization sets off second action potential</a:t>
            </a:r>
          </a:p>
          <a:p>
            <a:endParaRPr lang="en-US" sz="1400" dirty="0" smtClean="0"/>
          </a:p>
          <a:p>
            <a:r>
              <a:rPr lang="en-US" sz="2400" dirty="0" smtClean="0"/>
              <a:t>Travels ___________</a:t>
            </a:r>
            <a:r>
              <a:rPr lang="en-US" sz="2400" u="sng" dirty="0" smtClean="0"/>
              <a:t>   </a:t>
            </a:r>
            <a:r>
              <a:rPr lang="en-US" sz="2400" dirty="0" smtClean="0"/>
              <a:t>due to refractory period</a:t>
            </a:r>
          </a:p>
          <a:p>
            <a:pPr lvl="1"/>
            <a:r>
              <a:rPr lang="en-US" sz="2100" dirty="0" smtClean="0"/>
              <a:t>Sodium channels remain inactive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3634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 The 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542625" cy="493776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400" b="1" dirty="0"/>
              <a:t>Central nervous system (CNS)</a:t>
            </a:r>
            <a:r>
              <a:rPr lang="en-US" sz="2400" dirty="0"/>
              <a:t>: portion of nervous system consisting of brain and spinal </a:t>
            </a:r>
            <a:r>
              <a:rPr lang="en-US" sz="2400" dirty="0" smtClean="0"/>
              <a:t>cord</a:t>
            </a:r>
          </a:p>
          <a:p>
            <a:pPr lvl="1"/>
            <a:r>
              <a:rPr lang="en-US" sz="2100" dirty="0" smtClean="0"/>
              <a:t>Integration of signals</a:t>
            </a:r>
            <a:endParaRPr lang="en-US" sz="2100" dirty="0"/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b="1" dirty="0"/>
              <a:t>Peripheral nervous system (PNS)</a:t>
            </a:r>
            <a:r>
              <a:rPr lang="en-US" sz="2400" dirty="0"/>
              <a:t>:  the nervous system outside of the brain and spinal cord, which includes the sensory organs</a:t>
            </a:r>
          </a:p>
          <a:p>
            <a:pPr lvl="1"/>
            <a:r>
              <a:rPr lang="en-US" sz="2100" dirty="0"/>
              <a:t>Eyes</a:t>
            </a:r>
          </a:p>
          <a:p>
            <a:pPr lvl="1"/>
            <a:r>
              <a:rPr lang="en-US" sz="2100" dirty="0"/>
              <a:t>Skin</a:t>
            </a:r>
          </a:p>
          <a:p>
            <a:pPr lvl="1"/>
            <a:r>
              <a:rPr lang="en-US" sz="2100" dirty="0"/>
              <a:t>Ears</a:t>
            </a:r>
          </a:p>
          <a:p>
            <a:pPr lvl="1"/>
            <a:r>
              <a:rPr lang="en-US" sz="2100" dirty="0"/>
              <a:t>Mouth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991" y="1389170"/>
            <a:ext cx="5453920" cy="461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493" y="1894667"/>
            <a:ext cx="6811377" cy="29430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Adaptations for Signal Transmission</a:t>
            </a:r>
            <a:endParaRPr lang="en-US" sz="40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093368" cy="496503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____________ insulate </a:t>
            </a:r>
            <a:r>
              <a:rPr lang="en-US" dirty="0" smtClean="0"/>
              <a:t>the axon of the neuron.</a:t>
            </a:r>
          </a:p>
          <a:p>
            <a:pPr lvl="1"/>
            <a:r>
              <a:rPr lang="en-US" dirty="0" smtClean="0"/>
              <a:t>Vertebrates</a:t>
            </a:r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Voltage-gated sodium channels are only located in the </a:t>
            </a:r>
            <a:r>
              <a:rPr lang="en-US" dirty="0" smtClean="0"/>
              <a:t>_______ _______ </a:t>
            </a:r>
            <a:r>
              <a:rPr lang="en-US" dirty="0" smtClean="0"/>
              <a:t>(gaps in myelin sheath)</a:t>
            </a:r>
          </a:p>
          <a:p>
            <a:endParaRPr lang="en-US" dirty="0"/>
          </a:p>
          <a:p>
            <a:r>
              <a:rPr lang="en-US" dirty="0" smtClean="0"/>
              <a:t>Fewer ion channels opening and closing means faster signal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4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2425" y="1219200"/>
            <a:ext cx="5446796" cy="493776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_________: </a:t>
            </a:r>
            <a:r>
              <a:rPr lang="en-US" dirty="0" smtClean="0"/>
              <a:t>area where sending neuron, receiving nerve cell and space between the two all come together</a:t>
            </a:r>
          </a:p>
          <a:p>
            <a:endParaRPr lang="en-US" b="1" dirty="0" smtClean="0"/>
          </a:p>
          <a:p>
            <a:r>
              <a:rPr lang="en-US" b="1" dirty="0" smtClean="0"/>
              <a:t>Synaptic cleft</a:t>
            </a:r>
            <a:r>
              <a:rPr lang="en-US" dirty="0" smtClean="0"/>
              <a:t>: the gap between adjacent nerve cells within the synapse</a:t>
            </a:r>
          </a:p>
          <a:p>
            <a:endParaRPr lang="en-US" dirty="0" smtClean="0"/>
          </a:p>
          <a:p>
            <a:r>
              <a:rPr lang="en-US" dirty="0" smtClean="0"/>
              <a:t>_______________: </a:t>
            </a:r>
            <a:r>
              <a:rPr lang="en-US" dirty="0" smtClean="0"/>
              <a:t>A chemical, secreted into the synaptic cleft, that affects another neuron or effector by binding with receptors on it.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5178" y="1219200"/>
            <a:ext cx="4844716" cy="4963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Passing the Signal Along</a:t>
            </a:r>
          </a:p>
        </p:txBody>
      </p:sp>
    </p:spTree>
    <p:extLst>
      <p:ext uri="{BB962C8B-B14F-4D97-AF65-F5344CB8AC3E}">
        <p14:creationId xmlns:p14="http://schemas.microsoft.com/office/powerpoint/2010/main" val="5836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2425" y="1219200"/>
            <a:ext cx="4989596" cy="5064642"/>
          </a:xfrm>
        </p:spPr>
        <p:txBody>
          <a:bodyPr>
            <a:normAutofit lnSpcReduction="10000"/>
          </a:bodyPr>
          <a:lstStyle/>
          <a:p>
            <a:pPr marL="287338" indent="-287338">
              <a:buFont typeface="+mj-lt"/>
              <a:buAutoNum type="arabicPeriod"/>
            </a:pPr>
            <a:r>
              <a:rPr lang="en-US" altLang="en-US" sz="2200" dirty="0"/>
              <a:t>Action potential </a:t>
            </a:r>
            <a:r>
              <a:rPr lang="en-US" altLang="en-US" sz="2200" dirty="0" smtClean="0"/>
              <a:t>depolarizes presynaptic membrane </a:t>
            </a:r>
          </a:p>
          <a:p>
            <a:pPr marL="287338" indent="-287338">
              <a:buFont typeface="+mj-lt"/>
              <a:buAutoNum type="arabicPeriod"/>
            </a:pPr>
            <a:endParaRPr lang="en-US" altLang="en-US" sz="1400" dirty="0" smtClean="0"/>
          </a:p>
          <a:p>
            <a:pPr marL="287338" indent="-287338">
              <a:buFont typeface="+mj-lt"/>
              <a:buAutoNum type="arabicPeriod"/>
            </a:pPr>
            <a:r>
              <a:rPr lang="en-US" altLang="en-US" sz="2200" dirty="0" smtClean="0"/>
              <a:t>Depolarization </a:t>
            </a:r>
            <a:r>
              <a:rPr lang="en-US" altLang="en-US" sz="2200" dirty="0" smtClean="0"/>
              <a:t>triggers voltage-gated Ca</a:t>
            </a:r>
            <a:r>
              <a:rPr lang="en-US" altLang="en-US" sz="2200" baseline="30000" dirty="0" smtClean="0"/>
              <a:t>2</a:t>
            </a:r>
            <a:r>
              <a:rPr lang="en-US" altLang="en-US" sz="2200" dirty="0" smtClean="0"/>
              <a:t>+ channels to open</a:t>
            </a:r>
            <a:endParaRPr lang="en-US" altLang="en-US" sz="2200" dirty="0"/>
          </a:p>
          <a:p>
            <a:pPr marL="287338" indent="-287338">
              <a:buFont typeface="+mj-lt"/>
              <a:buAutoNum type="arabicPeriod"/>
            </a:pPr>
            <a:endParaRPr lang="en-US" altLang="en-US" sz="1400" dirty="0" smtClean="0"/>
          </a:p>
          <a:p>
            <a:pPr marL="287338" indent="-287338">
              <a:buFont typeface="+mj-lt"/>
              <a:buAutoNum type="arabicPeriod"/>
            </a:pPr>
            <a:r>
              <a:rPr lang="en-US" altLang="en-US" sz="2200" dirty="0" smtClean="0"/>
              <a:t>Ca</a:t>
            </a:r>
            <a:r>
              <a:rPr lang="en-US" altLang="en-US" sz="2200" baseline="30000" dirty="0" smtClean="0"/>
              <a:t>2</a:t>
            </a:r>
            <a:r>
              <a:rPr lang="en-US" altLang="en-US" sz="2200" dirty="0"/>
              <a:t>+ channels </a:t>
            </a:r>
            <a:r>
              <a:rPr lang="en-US" altLang="en-US" sz="2200" dirty="0" smtClean="0"/>
              <a:t>cause synaptic </a:t>
            </a:r>
            <a:r>
              <a:rPr lang="en-US" altLang="en-US" sz="2200" dirty="0"/>
              <a:t>vesicles </a:t>
            </a:r>
            <a:r>
              <a:rPr lang="en-US" altLang="en-US" sz="2200" dirty="0" smtClean="0"/>
              <a:t>o fuse </a:t>
            </a:r>
            <a:r>
              <a:rPr lang="en-US" altLang="en-US" sz="2200" dirty="0"/>
              <a:t>with presynaptic </a:t>
            </a:r>
            <a:r>
              <a:rPr lang="en-US" altLang="en-US" sz="2200" dirty="0" smtClean="0"/>
              <a:t>membrane, releasing neurotransmitter into </a:t>
            </a:r>
            <a:r>
              <a:rPr lang="en-US" altLang="en-US" sz="2200" dirty="0"/>
              <a:t>synaptic cleft</a:t>
            </a:r>
          </a:p>
          <a:p>
            <a:pPr marL="287338" indent="-287338">
              <a:buFont typeface="+mj-lt"/>
              <a:buAutoNum type="arabicPeriod"/>
            </a:pPr>
            <a:endParaRPr lang="en-US" altLang="en-US" sz="1400" dirty="0" smtClean="0"/>
          </a:p>
          <a:p>
            <a:pPr marL="287338" indent="-287338">
              <a:buFont typeface="+mj-lt"/>
              <a:buAutoNum type="arabicPeriod"/>
            </a:pPr>
            <a:r>
              <a:rPr lang="en-US" altLang="en-US" sz="2200" dirty="0" smtClean="0"/>
              <a:t>Neurotransmitters </a:t>
            </a:r>
            <a:r>
              <a:rPr lang="en-US" altLang="en-US" sz="2200" dirty="0"/>
              <a:t>bind </a:t>
            </a:r>
            <a:r>
              <a:rPr lang="en-US" altLang="en-US" sz="2200" u="sng" dirty="0" smtClean="0"/>
              <a:t>__________</a:t>
            </a:r>
            <a:r>
              <a:rPr lang="en-US" altLang="en-US" sz="2200" dirty="0" smtClean="0"/>
              <a:t> </a:t>
            </a:r>
            <a:r>
              <a:rPr lang="en-US" altLang="en-US" sz="2200" dirty="0"/>
              <a:t>ion channels on postsynaptic membrane which sets off new action potential</a:t>
            </a:r>
          </a:p>
          <a:p>
            <a:pPr>
              <a:buNone/>
            </a:pPr>
            <a:endParaRPr lang="en-US" sz="2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Passing the Signal Along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637" y="1477878"/>
            <a:ext cx="6512319" cy="45258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99294" y="3688080"/>
            <a:ext cx="193307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 smtClean="0"/>
              <a:t>Neurotransmitter</a:t>
            </a:r>
            <a:endParaRPr lang="en-US" sz="1500" b="1" dirty="0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11345778" y="4030579"/>
            <a:ext cx="188494" cy="58954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02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Summation of Postsynaptic Potentials 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01" y="1323474"/>
            <a:ext cx="10208797" cy="492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Types of Neurotransmitters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0513325" cy="49377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3300" dirty="0" smtClean="0"/>
              <a:t>Neurotransmitters can be inhibitory or </a:t>
            </a:r>
            <a:r>
              <a:rPr lang="en-US" sz="3300" dirty="0" smtClean="0"/>
              <a:t>excitatory</a:t>
            </a:r>
          </a:p>
          <a:p>
            <a:endParaRPr lang="en-US" sz="1600" dirty="0" smtClean="0"/>
          </a:p>
          <a:p>
            <a:pPr lvl="1"/>
            <a:r>
              <a:rPr lang="en-US" sz="3000" b="1" dirty="0" smtClean="0"/>
              <a:t>Inhibitory</a:t>
            </a:r>
            <a:r>
              <a:rPr lang="en-US" sz="3000" dirty="0" smtClean="0"/>
              <a:t>: moves membrane potential </a:t>
            </a:r>
            <a:r>
              <a:rPr lang="en-US" sz="3000" dirty="0" smtClean="0"/>
              <a:t>______ </a:t>
            </a:r>
            <a:r>
              <a:rPr lang="en-US" sz="3000" dirty="0" smtClean="0"/>
              <a:t>from threshold</a:t>
            </a:r>
          </a:p>
          <a:p>
            <a:pPr lvl="2"/>
            <a:r>
              <a:rPr lang="en-US" sz="2600" dirty="0" smtClean="0"/>
              <a:t>Botox</a:t>
            </a:r>
          </a:p>
          <a:p>
            <a:pPr lvl="2"/>
            <a:r>
              <a:rPr lang="en-US" sz="2600" dirty="0" smtClean="0"/>
              <a:t>Valium</a:t>
            </a:r>
          </a:p>
          <a:p>
            <a:pPr lvl="2"/>
            <a:r>
              <a:rPr lang="en-US" sz="2600" dirty="0" smtClean="0"/>
              <a:t>GABA</a:t>
            </a:r>
            <a:endParaRPr lang="en-US" sz="2600" dirty="0" smtClean="0"/>
          </a:p>
          <a:p>
            <a:pPr lvl="2"/>
            <a:r>
              <a:rPr lang="en-US" sz="2600" dirty="0" err="1" smtClean="0"/>
              <a:t>Seratonin</a:t>
            </a:r>
            <a:endParaRPr lang="en-US" sz="2600" dirty="0" smtClean="0"/>
          </a:p>
          <a:p>
            <a:pPr lvl="1"/>
            <a:endParaRPr lang="en-US" sz="3000" b="1" dirty="0" smtClean="0"/>
          </a:p>
          <a:p>
            <a:pPr lvl="1"/>
            <a:r>
              <a:rPr lang="en-US" sz="3000" b="1" dirty="0" smtClean="0"/>
              <a:t>Excitatory</a:t>
            </a:r>
            <a:r>
              <a:rPr lang="en-US" sz="3000" dirty="0" smtClean="0"/>
              <a:t>: depolarization that brings membrane potential </a:t>
            </a:r>
            <a:r>
              <a:rPr lang="en-US" sz="3000" dirty="0" smtClean="0"/>
              <a:t>______ </a:t>
            </a:r>
            <a:r>
              <a:rPr lang="en-US" sz="3000" dirty="0" smtClean="0"/>
              <a:t>to threshold. </a:t>
            </a:r>
          </a:p>
          <a:p>
            <a:pPr lvl="2"/>
            <a:r>
              <a:rPr lang="en-US" sz="2600" dirty="0" smtClean="0"/>
              <a:t>Acetylcholine</a:t>
            </a:r>
          </a:p>
          <a:p>
            <a:pPr lvl="2"/>
            <a:r>
              <a:rPr lang="en-US" sz="2600" dirty="0" smtClean="0"/>
              <a:t>Norepinephrine</a:t>
            </a:r>
          </a:p>
          <a:p>
            <a:pPr lvl="2"/>
            <a:r>
              <a:rPr lang="en-US" sz="2600" dirty="0" smtClean="0"/>
              <a:t>Dopamine</a:t>
            </a:r>
          </a:p>
          <a:p>
            <a:pPr lvl="2"/>
            <a:r>
              <a:rPr lang="en-US" sz="2600" dirty="0" smtClean="0"/>
              <a:t>Glutamate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065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Major Neurotransmitters</a:t>
            </a:r>
            <a:endParaRPr lang="en-US" sz="4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317285"/>
              </p:ext>
            </p:extLst>
          </p:nvPr>
        </p:nvGraphicFramePr>
        <p:xfrm>
          <a:off x="390389" y="1323833"/>
          <a:ext cx="11483164" cy="493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1176"/>
                <a:gridCol w="3766782"/>
                <a:gridCol w="5145206"/>
              </a:tblGrid>
              <a:tr h="427456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Neurotransmitter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Function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smtClean="0"/>
                        <a:t>Problems Caused by Imbalance</a:t>
                      </a:r>
                      <a:endParaRPr lang="en-US" sz="2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Serotonin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Affects mood,</a:t>
                      </a:r>
                      <a:r>
                        <a:rPr lang="en-US" sz="2000" baseline="0" dirty="0" smtClean="0"/>
                        <a:t> hunger, sleep, arousal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Oversupply linked to depression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u="sng" dirty="0" smtClean="0"/>
                        <a:t>_________</a:t>
                      </a:r>
                      <a:endParaRPr lang="en-US" sz="20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Influences movement, learning, attention,</a:t>
                      </a:r>
                      <a:r>
                        <a:rPr lang="en-US" sz="2000" baseline="0" dirty="0" smtClean="0"/>
                        <a:t> and emotion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Oversupply linked to schizophrenia</a:t>
                      </a:r>
                    </a:p>
                    <a:p>
                      <a:r>
                        <a:rPr lang="en-US" sz="2000" dirty="0" smtClean="0"/>
                        <a:t>Undersupply</a:t>
                      </a:r>
                      <a:r>
                        <a:rPr lang="en-US" sz="2000" baseline="0" dirty="0" smtClean="0"/>
                        <a:t> linked to tremors and decreased mobility (Parkinson’s and ADHD)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Acetylcholine (Ach)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Enables muscle action,</a:t>
                      </a:r>
                      <a:r>
                        <a:rPr lang="en-US" sz="2000" baseline="0" dirty="0" smtClean="0"/>
                        <a:t> learning, and memory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Degeneration of Ach-producing</a:t>
                      </a:r>
                      <a:r>
                        <a:rPr lang="en-US" sz="2000" baseline="0" dirty="0" smtClean="0"/>
                        <a:t> neurons cause progression of Alzheimer’s disease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Norepinephrine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Helps control alertness and arousal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Undersupply can depress</a:t>
                      </a:r>
                      <a:r>
                        <a:rPr lang="en-US" sz="2000" baseline="0" dirty="0" smtClean="0"/>
                        <a:t> mood and cause attention problems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GABA (gamma-</a:t>
                      </a:r>
                      <a:r>
                        <a:rPr lang="en-US" sz="2000" dirty="0" err="1" smtClean="0"/>
                        <a:t>aminobutyric</a:t>
                      </a:r>
                      <a:r>
                        <a:rPr lang="en-US" sz="2000" dirty="0" smtClean="0"/>
                        <a:t> acid)</a:t>
                      </a:r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Inhibitor neurotransmitter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Undersupply linked to seizures, tremors, and insomnia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u="sng" dirty="0" smtClean="0"/>
                        <a:t>___________</a:t>
                      </a:r>
                      <a:endParaRPr lang="en-US" sz="2000" u="sng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Excitatory neurotransmitter,</a:t>
                      </a:r>
                      <a:r>
                        <a:rPr lang="en-US" sz="2000" baseline="0" dirty="0" smtClean="0"/>
                        <a:t> memory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Oversupply</a:t>
                      </a:r>
                      <a:r>
                        <a:rPr lang="en-US" sz="2000" baseline="0" dirty="0" smtClean="0"/>
                        <a:t> can overstimulate the brain producing migraines or seizures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05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Evolution of the Vertebrate </a:t>
            </a:r>
            <a:r>
              <a:rPr lang="en-US" sz="4000" dirty="0"/>
              <a:t>Brain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228600" y="1143000"/>
            <a:ext cx="5233737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Forebrain</a:t>
            </a:r>
            <a:r>
              <a:rPr lang="en-US" dirty="0" smtClean="0"/>
              <a:t>: olfactory bulb and </a:t>
            </a:r>
            <a:r>
              <a:rPr lang="en-US" dirty="0" smtClean="0"/>
              <a:t>cerebrum </a:t>
            </a:r>
            <a:endParaRPr lang="en-US" dirty="0" smtClean="0"/>
          </a:p>
          <a:p>
            <a:pPr lvl="1"/>
            <a:r>
              <a:rPr lang="en-US" dirty="0" smtClean="0"/>
              <a:t>Sleep, learning, complex </a:t>
            </a:r>
            <a:r>
              <a:rPr lang="en-US" dirty="0" smtClean="0"/>
              <a:t>processing, smells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Midbrain</a:t>
            </a:r>
            <a:r>
              <a:rPr lang="en-US" dirty="0" smtClean="0"/>
              <a:t>: coordinates sensory input</a:t>
            </a:r>
            <a:endParaRPr lang="en-US" b="1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Hindbrain</a:t>
            </a:r>
            <a:r>
              <a:rPr lang="en-US" dirty="0" smtClean="0"/>
              <a:t>: contains cerebellum</a:t>
            </a:r>
          </a:p>
          <a:p>
            <a:pPr lvl="1"/>
            <a:r>
              <a:rPr lang="en-US" dirty="0" smtClean="0"/>
              <a:t>Coordinates </a:t>
            </a:r>
            <a:r>
              <a:rPr lang="en-US" u="sng" dirty="0" smtClean="0"/>
              <a:t>_________</a:t>
            </a:r>
            <a:r>
              <a:rPr lang="en-US" dirty="0" smtClean="0"/>
              <a:t> </a:t>
            </a:r>
            <a:r>
              <a:rPr lang="en-US" dirty="0" smtClean="0"/>
              <a:t>activities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2337" y="1364740"/>
            <a:ext cx="6546182" cy="43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3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349" y="138752"/>
            <a:ext cx="11618794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Development of Different Regions of the Brain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677" y="1307036"/>
            <a:ext cx="7006645" cy="500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2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27" y="1295400"/>
            <a:ext cx="6831073" cy="49377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Regions of the Brain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78014" cy="493776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/>
              <a:t>Cerebrum</a:t>
            </a:r>
            <a:r>
              <a:rPr lang="en-US" sz="2400" dirty="0" smtClean="0"/>
              <a:t>: controls skeletal muscles, learning, emotion, memory and perception</a:t>
            </a:r>
          </a:p>
          <a:p>
            <a:r>
              <a:rPr lang="en-US" sz="2200" dirty="0" smtClean="0"/>
              <a:t>_______________: </a:t>
            </a:r>
            <a:r>
              <a:rPr lang="en-US" sz="2200" dirty="0" smtClean="0"/>
              <a:t>connection between left and right hemispheres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400" b="1" dirty="0" smtClean="0"/>
              <a:t>Cerebellum:</a:t>
            </a:r>
            <a:r>
              <a:rPr lang="en-US" sz="2400" dirty="0" smtClean="0"/>
              <a:t> Coordinates movement and balance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38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Regions of the Brain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24226" cy="493776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Diencephalon</a:t>
            </a:r>
            <a:endParaRPr lang="en-US" dirty="0" smtClean="0"/>
          </a:p>
          <a:p>
            <a:r>
              <a:rPr lang="en-US" sz="2400" b="1" dirty="0" smtClean="0"/>
              <a:t>Thalamus:</a:t>
            </a:r>
            <a:r>
              <a:rPr lang="en-US" sz="2400" dirty="0" smtClean="0"/>
              <a:t> Input center for sensory </a:t>
            </a:r>
            <a:r>
              <a:rPr lang="en-US" sz="2400" dirty="0" smtClean="0"/>
              <a:t>information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_____________: </a:t>
            </a:r>
            <a:r>
              <a:rPr lang="en-US" sz="2400" dirty="0" smtClean="0"/>
              <a:t>Controls thermostat and biological clock; homeostasis</a:t>
            </a:r>
          </a:p>
          <a:p>
            <a:pPr lvl="1"/>
            <a:r>
              <a:rPr lang="en-US" sz="2100" b="1" dirty="0" smtClean="0"/>
              <a:t>Pituitary gland</a:t>
            </a:r>
            <a:r>
              <a:rPr lang="en-US" sz="2100" dirty="0" smtClean="0"/>
              <a:t>: secretes hormones that control hunger, thirst, growth, and sex organs</a:t>
            </a:r>
            <a:endParaRPr lang="en-US" sz="2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731" y="1871830"/>
            <a:ext cx="5946371" cy="386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0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Nervous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29701" y="1219200"/>
            <a:ext cx="5486400" cy="493776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Afferent division</a:t>
            </a:r>
            <a:r>
              <a:rPr lang="en-US" dirty="0" smtClean="0"/>
              <a:t>: collection of nerves that </a:t>
            </a:r>
            <a:r>
              <a:rPr lang="en-US" dirty="0" smtClean="0"/>
              <a:t>______________ the </a:t>
            </a:r>
            <a:r>
              <a:rPr lang="en-US" dirty="0" smtClean="0"/>
              <a:t>brain or spinal cord</a:t>
            </a:r>
          </a:p>
          <a:p>
            <a:endParaRPr lang="en-US" dirty="0" smtClean="0"/>
          </a:p>
          <a:p>
            <a:pPr>
              <a:buNone/>
            </a:pPr>
            <a:r>
              <a:rPr lang="en-US" b="1" dirty="0" smtClean="0"/>
              <a:t>Efferent division</a:t>
            </a:r>
            <a:r>
              <a:rPr lang="en-US" dirty="0" smtClean="0"/>
              <a:t>: collection of nerves that </a:t>
            </a:r>
            <a:r>
              <a:rPr lang="en-US" dirty="0" smtClean="0"/>
              <a:t>_______________</a:t>
            </a:r>
            <a:r>
              <a:rPr lang="en-US" u="sng" dirty="0" smtClean="0"/>
              <a:t> </a:t>
            </a:r>
            <a:r>
              <a:rPr lang="en-US" dirty="0" smtClean="0"/>
              <a:t>the </a:t>
            </a:r>
            <a:r>
              <a:rPr lang="en-US" dirty="0" smtClean="0"/>
              <a:t>brain or spinal cord to other parts of the PNS.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248" y="1191615"/>
            <a:ext cx="5666634" cy="506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5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Regions of the Brain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2409" cy="49377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Brainstem</a:t>
            </a:r>
          </a:p>
          <a:p>
            <a:r>
              <a:rPr lang="en-US" sz="2400" b="1" dirty="0" smtClean="0"/>
              <a:t>Midbrain: </a:t>
            </a:r>
            <a:r>
              <a:rPr lang="en-US" sz="2400" dirty="0" smtClean="0"/>
              <a:t>integrates </a:t>
            </a:r>
            <a:r>
              <a:rPr lang="en-US" sz="2400" dirty="0" smtClean="0"/>
              <a:t>________ information</a:t>
            </a:r>
          </a:p>
          <a:p>
            <a:pPr lvl="1"/>
            <a:r>
              <a:rPr lang="en-US" sz="2100" dirty="0" smtClean="0"/>
              <a:t>Hearing and peripheral vision reflex</a:t>
            </a:r>
            <a:endParaRPr lang="en-US" sz="2100" dirty="0" smtClean="0"/>
          </a:p>
          <a:p>
            <a:pPr marL="0" indent="0">
              <a:buNone/>
            </a:pPr>
            <a:endParaRPr lang="en-US" sz="2400" b="1" dirty="0" smtClean="0"/>
          </a:p>
          <a:p>
            <a:r>
              <a:rPr lang="en-US" sz="2400" b="1" dirty="0" smtClean="0"/>
              <a:t>Pons and medulla oblongata</a:t>
            </a:r>
            <a:r>
              <a:rPr lang="en-US" sz="2400" dirty="0" smtClean="0"/>
              <a:t>: transmit information between PNS and the midbrain and forebrain. </a:t>
            </a:r>
          </a:p>
          <a:p>
            <a:pPr lvl="1"/>
            <a:r>
              <a:rPr lang="en-US" sz="2100" dirty="0" smtClean="0"/>
              <a:t>Controls breathing, swallowing, digestion, heart and blood vessel activity</a:t>
            </a:r>
          </a:p>
          <a:p>
            <a:pPr lvl="1"/>
            <a:r>
              <a:rPr lang="en-US" sz="2100" dirty="0" smtClean="0"/>
              <a:t>Coordinates movements like running or climbing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0427" y="1882644"/>
            <a:ext cx="5550642" cy="3797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Cerebrum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4968" y="1219200"/>
            <a:ext cx="3753134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Thalamus relays sensory information to primary sensory areas in cerebrum</a:t>
            </a:r>
          </a:p>
          <a:p>
            <a:endParaRPr lang="en-US" sz="2400" dirty="0"/>
          </a:p>
          <a:p>
            <a:r>
              <a:rPr lang="en-US" sz="2400" u="sng" dirty="0" smtClean="0"/>
              <a:t>___________</a:t>
            </a:r>
            <a:r>
              <a:rPr lang="en-US" sz="2400" dirty="0" smtClean="0"/>
              <a:t> = region where motor commands originate</a:t>
            </a:r>
            <a:endParaRPr lang="en-US" sz="2400" dirty="0"/>
          </a:p>
        </p:txBody>
      </p:sp>
      <p:pic>
        <p:nvPicPr>
          <p:cNvPr id="4" name="Picture 6" descr="48_27HumanCerebralCortex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8102" y="1363980"/>
            <a:ext cx="7467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15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Information Processing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7185" y="1381461"/>
            <a:ext cx="4492361" cy="493776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Surface area correlates with amount of neural control needed  (motor cortex) or the number of sensory neurons from a particular part (somatosensory cortex)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34" y="1381461"/>
            <a:ext cx="714799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0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299115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200" dirty="0" smtClean="0"/>
              <a:t>__________________</a:t>
            </a:r>
            <a:r>
              <a:rPr lang="en-US" sz="2200" b="1" dirty="0" smtClean="0"/>
              <a:t>:</a:t>
            </a:r>
            <a:r>
              <a:rPr lang="en-US" sz="2200" dirty="0" smtClean="0"/>
              <a:t>  </a:t>
            </a:r>
            <a:r>
              <a:rPr lang="en-US" sz="2200" dirty="0"/>
              <a:t>receptors that responds to pressure or distortion</a:t>
            </a:r>
          </a:p>
          <a:p>
            <a:pPr lvl="1"/>
            <a:r>
              <a:rPr lang="en-US" sz="2000" dirty="0"/>
              <a:t>Touch, hearing</a:t>
            </a:r>
          </a:p>
          <a:p>
            <a:pPr marL="274320" lvl="1" indent="0">
              <a:buNone/>
            </a:pPr>
            <a:endParaRPr lang="en-US" sz="1000" dirty="0"/>
          </a:p>
          <a:p>
            <a:pPr>
              <a:buNone/>
            </a:pPr>
            <a:r>
              <a:rPr lang="en-US" sz="2200" b="1" dirty="0"/>
              <a:t>Thermoreceptors: </a:t>
            </a:r>
            <a:r>
              <a:rPr lang="en-US" sz="2200" dirty="0"/>
              <a:t> receptors that respond to changes in temperature</a:t>
            </a:r>
          </a:p>
          <a:p>
            <a:pPr lvl="1"/>
            <a:r>
              <a:rPr lang="en-US" sz="2000" dirty="0" smtClean="0"/>
              <a:t>Touch, pit vipers, spicy food (capsaicin receptor</a:t>
            </a:r>
            <a:r>
              <a:rPr lang="en-US" sz="2000" dirty="0" smtClean="0"/>
              <a:t>), menthol  </a:t>
            </a:r>
            <a:endParaRPr lang="en-US" sz="1400" dirty="0"/>
          </a:p>
          <a:p>
            <a:pPr marL="285750" indent="-285750">
              <a:buNone/>
            </a:pPr>
            <a:endParaRPr lang="en-US" sz="1000" b="1" dirty="0"/>
          </a:p>
          <a:p>
            <a:pPr marL="285750" indent="-285750">
              <a:buNone/>
            </a:pPr>
            <a:r>
              <a:rPr lang="en-US" sz="2200" b="1" dirty="0"/>
              <a:t>Chemoreceptors:  </a:t>
            </a:r>
            <a:r>
              <a:rPr lang="en-US" sz="2200" dirty="0"/>
              <a:t>receptors that respond to different chemical stimuli in the environment</a:t>
            </a:r>
          </a:p>
          <a:p>
            <a:pPr lvl="1"/>
            <a:r>
              <a:rPr lang="en-US" sz="2000" dirty="0"/>
              <a:t>Taste, </a:t>
            </a:r>
            <a:r>
              <a:rPr lang="en-US" sz="2000" dirty="0" smtClean="0"/>
              <a:t>smell, solute concentration (osmoreceptors), glucose, oxygen, carbon dioxide</a:t>
            </a:r>
            <a:endParaRPr lang="en-US" sz="2000" dirty="0"/>
          </a:p>
          <a:p>
            <a:pPr marL="274320" lvl="1" indent="0">
              <a:buNone/>
            </a:pPr>
            <a:endParaRPr lang="en-US" sz="1000" dirty="0"/>
          </a:p>
          <a:p>
            <a:pPr marL="0" lvl="1" indent="0">
              <a:buNone/>
            </a:pPr>
            <a:r>
              <a:rPr lang="en-US" sz="2200" b="1" dirty="0">
                <a:solidFill>
                  <a:schemeClr val="tx1"/>
                </a:solidFill>
              </a:rPr>
              <a:t>Photoreceptors:</a:t>
            </a:r>
            <a:r>
              <a:rPr lang="en-US" sz="2200" b="1" dirty="0"/>
              <a:t> </a:t>
            </a:r>
            <a:r>
              <a:rPr lang="en-US" sz="2200" dirty="0"/>
              <a:t>receptors that respond to different wavelengths of light</a:t>
            </a:r>
          </a:p>
          <a:p>
            <a:pPr lvl="1"/>
            <a:r>
              <a:rPr lang="en-US" sz="2000" dirty="0" smtClean="0"/>
              <a:t>_______________</a:t>
            </a:r>
            <a:endParaRPr lang="en-US" sz="2000" dirty="0"/>
          </a:p>
          <a:p>
            <a:pPr marL="274320" lvl="1" indent="0">
              <a:buNone/>
            </a:pPr>
            <a:endParaRPr lang="en-US" sz="1000" dirty="0"/>
          </a:p>
          <a:p>
            <a:pPr>
              <a:buNone/>
            </a:pPr>
            <a:r>
              <a:rPr lang="en-US" sz="2200" b="1" dirty="0"/>
              <a:t>Electromagnetic Receptors:  </a:t>
            </a:r>
            <a:r>
              <a:rPr lang="en-US" sz="2200" dirty="0"/>
              <a:t>receptors that respond to electric or magnetic signals</a:t>
            </a:r>
          </a:p>
          <a:p>
            <a:pPr lvl="1"/>
            <a:r>
              <a:rPr lang="en-US" sz="2000" dirty="0" err="1"/>
              <a:t>Ampullae</a:t>
            </a:r>
            <a:r>
              <a:rPr lang="en-US" sz="2000" dirty="0"/>
              <a:t> of </a:t>
            </a:r>
            <a:r>
              <a:rPr lang="en-US" sz="2000" dirty="0" err="1" smtClean="0"/>
              <a:t>Lorenzini</a:t>
            </a:r>
            <a:r>
              <a:rPr lang="en-US" sz="2000" dirty="0" smtClean="0"/>
              <a:t>, platypus bill, elephant fish, magnetite</a:t>
            </a:r>
            <a:endParaRPr lang="en-US" sz="20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Sensory Receptors</a:t>
            </a:r>
          </a:p>
        </p:txBody>
      </p:sp>
    </p:spTree>
    <p:extLst>
      <p:ext uri="{BB962C8B-B14F-4D97-AF65-F5344CB8AC3E}">
        <p14:creationId xmlns:p14="http://schemas.microsoft.com/office/powerpoint/2010/main" val="332169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Sending a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71600"/>
            <a:ext cx="9601200" cy="4785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Tonic receptors: </a:t>
            </a:r>
            <a:r>
              <a:rPr lang="en-US" sz="2400" dirty="0"/>
              <a:t>as long as the stimulus is present they activate</a:t>
            </a:r>
          </a:p>
          <a:p>
            <a:pPr lvl="1"/>
            <a:r>
              <a:rPr lang="en-US" sz="2000" dirty="0"/>
              <a:t>Ex. Photoreceptors, ear mechanoreceptors</a:t>
            </a:r>
          </a:p>
          <a:p>
            <a:pPr>
              <a:buNone/>
            </a:pPr>
            <a:endParaRPr lang="en-US" sz="2400" b="1" dirty="0"/>
          </a:p>
          <a:p>
            <a:pPr>
              <a:buNone/>
            </a:pPr>
            <a:r>
              <a:rPr lang="en-US" sz="2400" dirty="0" smtClean="0"/>
              <a:t>_______</a:t>
            </a:r>
            <a:r>
              <a:rPr lang="en-US" sz="2400" b="1" dirty="0" smtClean="0"/>
              <a:t> </a:t>
            </a:r>
            <a:r>
              <a:rPr lang="en-US" sz="2400" b="1" dirty="0"/>
              <a:t>receptors:</a:t>
            </a:r>
            <a:r>
              <a:rPr lang="en-US" sz="2400" dirty="0"/>
              <a:t> begin to ignore stimulus after a period of continued activation. Sensory adaptation.	</a:t>
            </a:r>
          </a:p>
          <a:p>
            <a:pPr lvl="1"/>
            <a:r>
              <a:rPr lang="en-US" sz="2100" dirty="0"/>
              <a:t>Ex. Olfactory sense, touch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94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Mechanoreceptors: </a:t>
            </a:r>
            <a:r>
              <a:rPr lang="en-US" sz="4000" dirty="0"/>
              <a:t>Touch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0751" y="1485546"/>
            <a:ext cx="5730295" cy="469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397317"/>
            <a:ext cx="3962400" cy="474011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/>
              <a:t>Touch receptors in the skin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99786" y="1527605"/>
            <a:ext cx="3678926" cy="4766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31597" y="1280379"/>
            <a:ext cx="30255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Ex: Pacinian corpuscle </a:t>
            </a:r>
            <a:r>
              <a:rPr lang="en-US" sz="2000" b="1" dirty="0" smtClean="0"/>
              <a:t>  receptor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3567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Chemoreceptors: </a:t>
            </a:r>
            <a:r>
              <a:rPr lang="en-US" sz="4000" dirty="0"/>
              <a:t>Olfaction (Smell)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214" y="1418384"/>
            <a:ext cx="9179571" cy="466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1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Chemoreceptors: Smell 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51813" cy="4937760"/>
          </a:xfrm>
        </p:spPr>
        <p:txBody>
          <a:bodyPr/>
          <a:lstStyle/>
          <a:p>
            <a:r>
              <a:rPr lang="en-US" dirty="0" smtClean="0"/>
              <a:t>Silkworm moth senses female </a:t>
            </a:r>
            <a:r>
              <a:rPr lang="en-US" dirty="0" smtClean="0"/>
              <a:t>pheromones</a:t>
            </a:r>
          </a:p>
          <a:p>
            <a:endParaRPr lang="en-US" dirty="0"/>
          </a:p>
          <a:p>
            <a:r>
              <a:rPr lang="en-US" dirty="0" smtClean="0"/>
              <a:t>______ blocks the olfactory receptors in mosquitos that detect human scent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527" y="1308782"/>
            <a:ext cx="5050435" cy="475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16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Chemoreceptors: </a:t>
            </a:r>
            <a:r>
              <a:rPr lang="en-US" sz="4000" dirty="0"/>
              <a:t>Taste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3210" y="1293607"/>
            <a:ext cx="4430433" cy="49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7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50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194" y="3742636"/>
            <a:ext cx="3369510" cy="2485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72" y="1221340"/>
            <a:ext cx="5083788" cy="3466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</a:t>
            </a:r>
            <a:r>
              <a:rPr lang="en-US" sz="4000" dirty="0" smtClean="0"/>
              <a:t>echanoreceptors: </a:t>
            </a:r>
            <a:r>
              <a:rPr lang="en-US" sz="4000" dirty="0"/>
              <a:t>Hearing</a:t>
            </a:r>
          </a:p>
        </p:txBody>
      </p:sp>
      <p:sp>
        <p:nvSpPr>
          <p:cNvPr id="15" name="Freeform 14"/>
          <p:cNvSpPr/>
          <p:nvPr/>
        </p:nvSpPr>
        <p:spPr>
          <a:xfrm>
            <a:off x="609601" y="2318811"/>
            <a:ext cx="2088996" cy="814944"/>
          </a:xfrm>
          <a:custGeom>
            <a:avLst/>
            <a:gdLst>
              <a:gd name="connsiteX0" fmla="*/ 0 w 2905125"/>
              <a:gd name="connsiteY0" fmla="*/ 697428 h 1562180"/>
              <a:gd name="connsiteX1" fmla="*/ 876300 w 2905125"/>
              <a:gd name="connsiteY1" fmla="*/ 1545153 h 1562180"/>
              <a:gd name="connsiteX2" fmla="*/ 2000250 w 2905125"/>
              <a:gd name="connsiteY2" fmla="*/ 11628 h 1562180"/>
              <a:gd name="connsiteX3" fmla="*/ 2905125 w 2905125"/>
              <a:gd name="connsiteY3" fmla="*/ 964128 h 156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125" h="1562180">
                <a:moveTo>
                  <a:pt x="0" y="697428"/>
                </a:moveTo>
                <a:cubicBezTo>
                  <a:pt x="271462" y="1178440"/>
                  <a:pt x="542925" y="1659453"/>
                  <a:pt x="876300" y="1545153"/>
                </a:cubicBezTo>
                <a:cubicBezTo>
                  <a:pt x="1209675" y="1430853"/>
                  <a:pt x="1662113" y="108465"/>
                  <a:pt x="2000250" y="11628"/>
                </a:cubicBezTo>
                <a:cubicBezTo>
                  <a:pt x="2338387" y="-85209"/>
                  <a:pt x="2621756" y="439459"/>
                  <a:pt x="2905125" y="9641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00076" y="2739519"/>
            <a:ext cx="2098520" cy="788472"/>
          </a:xfrm>
          <a:custGeom>
            <a:avLst/>
            <a:gdLst>
              <a:gd name="connsiteX0" fmla="*/ 0 w 2905125"/>
              <a:gd name="connsiteY0" fmla="*/ 697428 h 1562180"/>
              <a:gd name="connsiteX1" fmla="*/ 876300 w 2905125"/>
              <a:gd name="connsiteY1" fmla="*/ 1545153 h 1562180"/>
              <a:gd name="connsiteX2" fmla="*/ 2000250 w 2905125"/>
              <a:gd name="connsiteY2" fmla="*/ 11628 h 1562180"/>
              <a:gd name="connsiteX3" fmla="*/ 2905125 w 2905125"/>
              <a:gd name="connsiteY3" fmla="*/ 964128 h 156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125" h="1562180">
                <a:moveTo>
                  <a:pt x="0" y="697428"/>
                </a:moveTo>
                <a:cubicBezTo>
                  <a:pt x="271462" y="1178440"/>
                  <a:pt x="542925" y="1659453"/>
                  <a:pt x="876300" y="1545153"/>
                </a:cubicBezTo>
                <a:cubicBezTo>
                  <a:pt x="1209675" y="1430853"/>
                  <a:pt x="1662113" y="108465"/>
                  <a:pt x="2000250" y="11628"/>
                </a:cubicBezTo>
                <a:cubicBezTo>
                  <a:pt x="2338387" y="-85209"/>
                  <a:pt x="2621756" y="439459"/>
                  <a:pt x="2905125" y="9641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09601" y="2560364"/>
            <a:ext cx="2088996" cy="788472"/>
          </a:xfrm>
          <a:custGeom>
            <a:avLst/>
            <a:gdLst>
              <a:gd name="connsiteX0" fmla="*/ 0 w 2905125"/>
              <a:gd name="connsiteY0" fmla="*/ 697428 h 1562180"/>
              <a:gd name="connsiteX1" fmla="*/ 876300 w 2905125"/>
              <a:gd name="connsiteY1" fmla="*/ 1545153 h 1562180"/>
              <a:gd name="connsiteX2" fmla="*/ 2000250 w 2905125"/>
              <a:gd name="connsiteY2" fmla="*/ 11628 h 1562180"/>
              <a:gd name="connsiteX3" fmla="*/ 2905125 w 2905125"/>
              <a:gd name="connsiteY3" fmla="*/ 964128 h 156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5125" h="1562180">
                <a:moveTo>
                  <a:pt x="0" y="697428"/>
                </a:moveTo>
                <a:cubicBezTo>
                  <a:pt x="271462" y="1178440"/>
                  <a:pt x="542925" y="1659453"/>
                  <a:pt x="876300" y="1545153"/>
                </a:cubicBezTo>
                <a:cubicBezTo>
                  <a:pt x="1209675" y="1430853"/>
                  <a:pt x="1662113" y="108465"/>
                  <a:pt x="2000250" y="11628"/>
                </a:cubicBezTo>
                <a:cubicBezTo>
                  <a:pt x="2338387" y="-85209"/>
                  <a:pt x="2621756" y="439459"/>
                  <a:pt x="2905125" y="96412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00076" y="2132233"/>
            <a:ext cx="152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Sound wave</a:t>
            </a:r>
          </a:p>
        </p:txBody>
      </p:sp>
      <p:sp>
        <p:nvSpPr>
          <p:cNvPr id="7" name="Right Arrow 6"/>
          <p:cNvSpPr/>
          <p:nvPr/>
        </p:nvSpPr>
        <p:spPr>
          <a:xfrm rot="20909510">
            <a:off x="6640906" y="2940234"/>
            <a:ext cx="2040673" cy="283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354" y="1554342"/>
            <a:ext cx="2719504" cy="2343882"/>
          </a:xfrm>
          <a:prstGeom prst="rect">
            <a:avLst/>
          </a:prstGeom>
        </p:spPr>
      </p:pic>
      <p:sp>
        <p:nvSpPr>
          <p:cNvPr id="45056" name="Curved Left Arrow 45055"/>
          <p:cNvSpPr/>
          <p:nvPr/>
        </p:nvSpPr>
        <p:spPr>
          <a:xfrm rot="861800">
            <a:off x="9805923" y="2766658"/>
            <a:ext cx="644038" cy="252787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81343"/>
            <a:ext cx="4448175" cy="50306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Somatic nervous system</a:t>
            </a:r>
            <a:r>
              <a:rPr lang="en-US" sz="2400" dirty="0"/>
              <a:t>: portion of PNS’s efferent division that provides </a:t>
            </a:r>
            <a:r>
              <a:rPr lang="en-US" sz="2400" dirty="0" smtClean="0"/>
              <a:t>_________ </a:t>
            </a:r>
            <a:r>
              <a:rPr lang="en-US" sz="2400" dirty="0"/>
              <a:t>control of skeletal muscles.</a:t>
            </a:r>
          </a:p>
          <a:p>
            <a:pPr>
              <a:buNone/>
            </a:pPr>
            <a:endParaRPr lang="en-US" sz="1200" dirty="0"/>
          </a:p>
          <a:p>
            <a:pPr>
              <a:buNone/>
            </a:pPr>
            <a:r>
              <a:rPr lang="en-US" sz="2400" b="1" dirty="0"/>
              <a:t>Autonomic nervous system:</a:t>
            </a:r>
            <a:r>
              <a:rPr lang="en-US" sz="2400" dirty="0"/>
              <a:t> part of the PNS’s efferent division that provided </a:t>
            </a:r>
            <a:r>
              <a:rPr lang="en-US" sz="2400" dirty="0" smtClean="0"/>
              <a:t>_________________ of </a:t>
            </a:r>
            <a:r>
              <a:rPr lang="en-US" sz="2400" dirty="0"/>
              <a:t>smooth muscle, cardiac muscle, and glands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Nervous System</a:t>
            </a:r>
          </a:p>
        </p:txBody>
      </p:sp>
      <p:pic>
        <p:nvPicPr>
          <p:cNvPr id="4098" name="Picture 2" descr="http://bio1152.nicerweb.com/Locked/media/ch48/48_21PNSorganiza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7607" y="1595224"/>
            <a:ext cx="6643641" cy="35482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1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Mechanoreceptors: </a:t>
            </a:r>
            <a:r>
              <a:rPr lang="en-US" sz="4000" dirty="0"/>
              <a:t>Hearing</a:t>
            </a: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8981" y="1234150"/>
            <a:ext cx="8896350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4206" y="3293317"/>
            <a:ext cx="8794750" cy="343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12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Mechanoreceptors: </a:t>
            </a:r>
            <a:r>
              <a:rPr lang="en-US" sz="4000" dirty="0"/>
              <a:t>Hearing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56710" y="1144898"/>
            <a:ext cx="4100456" cy="4937760"/>
          </a:xfrm>
        </p:spPr>
        <p:txBody>
          <a:bodyPr>
            <a:normAutofit/>
          </a:bodyPr>
          <a:lstStyle/>
          <a:p>
            <a:r>
              <a:rPr lang="en-US" sz="2400" dirty="0"/>
              <a:t>High frequency waves are detected at </a:t>
            </a:r>
            <a:r>
              <a:rPr lang="en-US" sz="2400" dirty="0" smtClean="0"/>
              <a:t>________ </a:t>
            </a:r>
            <a:r>
              <a:rPr lang="en-US" sz="2400" dirty="0"/>
              <a:t>of cochlea</a:t>
            </a:r>
          </a:p>
          <a:p>
            <a:r>
              <a:rPr lang="en-US" sz="2400" dirty="0"/>
              <a:t>Low frequency waves towards the end of cochlea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000" y="1630054"/>
            <a:ext cx="6891630" cy="3967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005" y="3349223"/>
            <a:ext cx="2164078" cy="295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1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Mechanoreceptors: </a:t>
            </a:r>
            <a:r>
              <a:rPr lang="en-US" sz="4000" dirty="0"/>
              <a:t>Balance</a:t>
            </a:r>
          </a:p>
        </p:txBody>
      </p:sp>
      <p:pic>
        <p:nvPicPr>
          <p:cNvPr id="4" name="Picture 7" descr="49_11EarEquilibrium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7258" y="1643726"/>
            <a:ext cx="9637483" cy="415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042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800" dirty="0" smtClean="0"/>
              <a:t>Sensing Gravity and Sound in Invertebrates</a:t>
            </a:r>
            <a:endParaRPr lang="en-US" sz="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49" y="2065146"/>
            <a:ext cx="3607682" cy="3483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176" y="2232702"/>
            <a:ext cx="5329224" cy="33159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58645" y="1506070"/>
            <a:ext cx="323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____________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298762" y="1530826"/>
            <a:ext cx="3238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Tympanic membrane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8029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Evolution of the Eye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1" y="1219199"/>
            <a:ext cx="6231984" cy="5288479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200" dirty="0"/>
              <a:t>All light-sensitive organs rely </a:t>
            </a:r>
            <a:r>
              <a:rPr lang="en-US" altLang="en-US" sz="2200" dirty="0" smtClean="0"/>
              <a:t>on specialized photo-receptive proteins called </a:t>
            </a:r>
            <a:r>
              <a:rPr lang="en-US" altLang="en-US" sz="2200" u="sng" dirty="0" smtClean="0"/>
              <a:t>_______</a:t>
            </a:r>
            <a:endParaRPr lang="en-US" altLang="en-US" sz="1000" dirty="0" smtClean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200" b="1" dirty="0" err="1" smtClean="0"/>
              <a:t>Crystallins</a:t>
            </a:r>
            <a:r>
              <a:rPr lang="en-US" altLang="en-US" sz="2200" dirty="0" smtClean="0"/>
              <a:t>: transparent structural proteins that make up the lens of the eye in many different eyes</a:t>
            </a:r>
            <a:endParaRPr lang="en-US" altLang="en-US" sz="1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altLang="en-US" sz="2200" dirty="0" smtClean="0"/>
              <a:t>Eyes evolved many times during evolution of animals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altLang="en-US" sz="1100" b="1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b="1" dirty="0" smtClean="0"/>
              <a:t>Simple eye</a:t>
            </a:r>
            <a:r>
              <a:rPr lang="en-US" altLang="en-US" sz="2200" dirty="0" smtClean="0"/>
              <a:t>: single lens</a:t>
            </a:r>
          </a:p>
          <a:p>
            <a:pPr>
              <a:lnSpc>
                <a:spcPct val="90000"/>
              </a:lnSpc>
            </a:pPr>
            <a:r>
              <a:rPr lang="en-US" altLang="en-US" sz="1800" dirty="0" err="1" smtClean="0"/>
              <a:t>Ocelli</a:t>
            </a:r>
            <a:r>
              <a:rPr lang="en-US" altLang="en-US" sz="1800" dirty="0" smtClean="0"/>
              <a:t>: eyespots with concentration of photoreceptor cells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Planarians</a:t>
            </a:r>
          </a:p>
          <a:p>
            <a:pPr>
              <a:lnSpc>
                <a:spcPct val="90000"/>
              </a:lnSpc>
            </a:pPr>
            <a:r>
              <a:rPr lang="en-US" altLang="en-US" sz="1800" u="sng" dirty="0" smtClean="0"/>
              <a:t>__________</a:t>
            </a:r>
            <a:r>
              <a:rPr lang="en-US" altLang="en-US" sz="1800" dirty="0" smtClean="0"/>
              <a:t>: eye with lens </a:t>
            </a:r>
            <a:r>
              <a:rPr lang="en-US" altLang="en-US" sz="1800" dirty="0"/>
              <a:t>that can adjust amount of light directed onto photoreceptors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/>
              <a:t>Vertebrate, spiders, many molluscs, polycheate worms</a:t>
            </a:r>
          </a:p>
          <a:p>
            <a:pPr>
              <a:lnSpc>
                <a:spcPct val="90000"/>
              </a:lnSpc>
            </a:pPr>
            <a:endParaRPr lang="en-US" altLang="en-US" sz="1100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200" b="1" dirty="0" smtClean="0"/>
              <a:t>Compound eye</a:t>
            </a:r>
            <a:r>
              <a:rPr lang="en-US" altLang="en-US" sz="2200" dirty="0" smtClean="0"/>
              <a:t>: multiple lenses</a:t>
            </a:r>
          </a:p>
          <a:p>
            <a:pPr lvl="1">
              <a:lnSpc>
                <a:spcPct val="90000"/>
              </a:lnSpc>
            </a:pPr>
            <a:r>
              <a:rPr lang="en-US" altLang="en-US" sz="1600" dirty="0" smtClean="0"/>
              <a:t>Insects, crustaceans</a:t>
            </a:r>
          </a:p>
          <a:p>
            <a:endParaRPr lang="en-US" sz="2200" dirty="0"/>
          </a:p>
        </p:txBody>
      </p:sp>
      <p:pic>
        <p:nvPicPr>
          <p:cNvPr id="2050" name="Picture 2" descr="http://oceanbites.org/wp-content/uploads/2015/07/image-04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991" y="1449582"/>
            <a:ext cx="4406206" cy="449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7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Types of Invertebrate Eyes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986" y="2208810"/>
            <a:ext cx="4665866" cy="38498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8316" y="1710297"/>
            <a:ext cx="4178662" cy="45243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7554" y="1479465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Ocelli</a:t>
            </a:r>
            <a:r>
              <a:rPr lang="en-US" sz="2400" dirty="0" smtClean="0"/>
              <a:t> or eyespots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700687" y="1603168"/>
            <a:ext cx="31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Compound eye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710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Anatomy of the Human Eye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10639" y="1143000"/>
            <a:ext cx="4180114" cy="525780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 smtClean="0"/>
              <a:t>_______: </a:t>
            </a:r>
            <a:r>
              <a:rPr lang="en-US" sz="2200" dirty="0"/>
              <a:t>allows light to enter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eye, changes diameter based on light conditions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/>
              <a:t>Lens</a:t>
            </a:r>
            <a:r>
              <a:rPr lang="en-US" sz="2200" dirty="0"/>
              <a:t>: biconvex structure that refracts light passing into the eye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/>
              <a:t>Iris</a:t>
            </a:r>
            <a:r>
              <a:rPr lang="en-US" sz="2200" dirty="0"/>
              <a:t>: pigmented smooth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muscle controls pupil diameter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/>
              <a:t>Ciliary body</a:t>
            </a:r>
            <a:r>
              <a:rPr lang="en-US" sz="2200" dirty="0"/>
              <a:t>: controls </a:t>
            </a:r>
            <a:r>
              <a:rPr lang="en-US" sz="2200" dirty="0" smtClean="0"/>
              <a:t>lens shape</a:t>
            </a:r>
            <a:endParaRPr lang="en-US" sz="22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900" dirty="0"/>
              <a:t>With near objects lens bulges, far objects it is thin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300" dirty="0"/>
          </a:p>
          <a:p>
            <a:pPr marL="0" indent="0">
              <a:buNone/>
            </a:pPr>
            <a:r>
              <a:rPr lang="en-US" sz="2200" b="1" dirty="0"/>
              <a:t>Retina</a:t>
            </a:r>
            <a:r>
              <a:rPr lang="en-US" sz="2200" dirty="0"/>
              <a:t>: inner layer of eye tissue containing </a:t>
            </a:r>
            <a:r>
              <a:rPr lang="en-US" sz="2200" dirty="0" smtClean="0"/>
              <a:t>_____________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l="7088" t="18824" r="8138" b="14118"/>
          <a:stretch>
            <a:fillRect/>
          </a:stretch>
        </p:blipFill>
        <p:spPr bwMode="auto">
          <a:xfrm>
            <a:off x="4812254" y="1400286"/>
            <a:ext cx="7249081" cy="44303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59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871" y="1211826"/>
            <a:ext cx="5455130" cy="355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Photoreceptors: </a:t>
            </a:r>
            <a:r>
              <a:rPr lang="en-US" sz="4000" dirty="0"/>
              <a:t>Vision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48600" y="1273176"/>
            <a:ext cx="3829641" cy="28023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>
            <a:off x="6693310" y="1600201"/>
            <a:ext cx="1155290" cy="75954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693310" y="2674374"/>
            <a:ext cx="1155290" cy="8406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1667435" y="4778924"/>
            <a:ext cx="8916526" cy="155643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200" b="1" dirty="0"/>
              <a:t>Rods</a:t>
            </a:r>
            <a:r>
              <a:rPr lang="en-US" sz="2200" dirty="0"/>
              <a:t>: photoreceptors that function in </a:t>
            </a:r>
            <a:r>
              <a:rPr lang="en-US" sz="2200" dirty="0" smtClean="0"/>
              <a:t>_______________ </a:t>
            </a:r>
            <a:r>
              <a:rPr lang="en-US" sz="2200" dirty="0"/>
              <a:t>(night vision)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Provide only black-and-white vision</a:t>
            </a:r>
            <a:endParaRPr lang="en-US" sz="16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200" b="1" dirty="0"/>
              <a:t>Cones</a:t>
            </a:r>
            <a:r>
              <a:rPr lang="en-US" sz="2200" dirty="0"/>
              <a:t>: photoreceptors responsible for </a:t>
            </a:r>
            <a:r>
              <a:rPr lang="en-US" sz="2200" dirty="0" smtClean="0"/>
              <a:t>___________</a:t>
            </a:r>
            <a:endParaRPr lang="en-US" sz="22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Three types of cones with different color sensitivities</a:t>
            </a:r>
          </a:p>
          <a:p>
            <a:endParaRPr lang="en-US" sz="18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01027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Focusing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76375" y="1257300"/>
            <a:ext cx="5105399" cy="4937760"/>
          </a:xfrm>
        </p:spPr>
        <p:txBody>
          <a:bodyPr/>
          <a:lstStyle/>
          <a:p>
            <a:r>
              <a:rPr lang="en-US" b="1" dirty="0" smtClean="0"/>
              <a:t>Normal vision</a:t>
            </a:r>
            <a:r>
              <a:rPr lang="en-US" dirty="0" smtClean="0"/>
              <a:t>: light rays converge on retina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Farsighted vision</a:t>
            </a:r>
            <a:r>
              <a:rPr lang="en-US" dirty="0" smtClean="0"/>
              <a:t>: light rays converge ______ retina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b="1" dirty="0" smtClean="0"/>
              <a:t>Nearsighted vision</a:t>
            </a:r>
            <a:r>
              <a:rPr lang="en-US" dirty="0" smtClean="0"/>
              <a:t>: light rays converge _______ of the retina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612" y="1289684"/>
            <a:ext cx="2390775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7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Autonomic Nervous System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44817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Parasympathetic division</a:t>
            </a:r>
            <a:r>
              <a:rPr lang="en-US" sz="2400" dirty="0" smtClean="0"/>
              <a:t>: controls internal organs during </a:t>
            </a:r>
            <a:r>
              <a:rPr lang="en-US" sz="2400" dirty="0" smtClean="0"/>
              <a:t>____________ </a:t>
            </a:r>
            <a:r>
              <a:rPr lang="en-US" sz="2400" dirty="0" smtClean="0"/>
              <a:t>conditions </a:t>
            </a:r>
          </a:p>
          <a:p>
            <a:r>
              <a:rPr lang="en-US" sz="2400" dirty="0" smtClean="0"/>
              <a:t>“rest and digest”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b="1" dirty="0" smtClean="0"/>
              <a:t>Sympathetic division</a:t>
            </a:r>
            <a:r>
              <a:rPr lang="en-US" sz="2400" dirty="0" smtClean="0"/>
              <a:t>: controls internal organs during periods of </a:t>
            </a:r>
            <a:r>
              <a:rPr lang="en-US" sz="2400" dirty="0" smtClean="0"/>
              <a:t>_______ </a:t>
            </a:r>
            <a:endParaRPr lang="en-US" sz="2400" dirty="0" smtClean="0"/>
          </a:p>
          <a:p>
            <a:r>
              <a:rPr lang="en-US" sz="2400" dirty="0" smtClean="0"/>
              <a:t>“flight or fight”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0700" y="1190625"/>
            <a:ext cx="6362699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41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 The </a:t>
            </a:r>
            <a:r>
              <a:rPr lang="en-US" sz="4000" dirty="0" smtClean="0"/>
              <a:t>Neuron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66725" y="1219200"/>
            <a:ext cx="4943475" cy="484069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sz="2400" b="1" dirty="0" smtClean="0"/>
              <a:t>Dendrites</a:t>
            </a:r>
            <a:r>
              <a:rPr lang="en-US" sz="2400" dirty="0" smtClean="0"/>
              <a:t>: extensions of neuron that </a:t>
            </a:r>
            <a:r>
              <a:rPr lang="en-US" sz="2400" dirty="0" smtClean="0"/>
              <a:t>receive </a:t>
            </a:r>
            <a:r>
              <a:rPr lang="en-US" sz="2400" dirty="0" smtClean="0"/>
              <a:t>signal </a:t>
            </a:r>
            <a:r>
              <a:rPr lang="en-US" sz="2400" dirty="0" smtClean="0"/>
              <a:t>and relay signal towards </a:t>
            </a:r>
            <a:r>
              <a:rPr lang="en-US" sz="2400" dirty="0" smtClean="0"/>
              <a:t>nerve cell body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Axon</a:t>
            </a:r>
            <a:r>
              <a:rPr lang="en-US" sz="2400" dirty="0" smtClean="0"/>
              <a:t>: extension of the neuron that </a:t>
            </a:r>
            <a:r>
              <a:rPr lang="en-US" sz="2400" u="sng" dirty="0" smtClean="0"/>
              <a:t>_____________</a:t>
            </a:r>
            <a:r>
              <a:rPr lang="en-US" sz="2400" dirty="0" smtClean="0"/>
              <a:t> to other neurons</a:t>
            </a:r>
            <a:endParaRPr lang="en-US" sz="2400" dirty="0" smtClean="0"/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Cell body</a:t>
            </a:r>
            <a:r>
              <a:rPr lang="en-US" sz="2400" dirty="0" smtClean="0"/>
              <a:t>: area of the neuron containing organelles and nucleus</a:t>
            </a:r>
          </a:p>
          <a:p>
            <a:pPr>
              <a:buNone/>
            </a:pPr>
            <a:endParaRPr lang="en-US" sz="2400" b="1" dirty="0" smtClean="0"/>
          </a:p>
          <a:p>
            <a:pPr>
              <a:buNone/>
            </a:pPr>
            <a:r>
              <a:rPr lang="en-US" sz="2400" b="1" dirty="0" smtClean="0"/>
              <a:t>Synaptic terminals</a:t>
            </a:r>
            <a:r>
              <a:rPr lang="en-US" sz="2400" dirty="0" smtClean="0"/>
              <a:t>: transmit signal to adjacent nerve cells across the </a:t>
            </a:r>
            <a:r>
              <a:rPr lang="en-US" sz="2400" dirty="0" smtClean="0"/>
              <a:t>synapse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610" y="1634503"/>
            <a:ext cx="6454390" cy="40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Glial Cells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5095165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___________</a:t>
            </a:r>
            <a:r>
              <a:rPr lang="en-US" sz="2400" dirty="0" smtClean="0"/>
              <a:t>:</a:t>
            </a:r>
            <a:r>
              <a:rPr lang="en-US" sz="2400" b="1" dirty="0" smtClean="0"/>
              <a:t> </a:t>
            </a:r>
            <a:r>
              <a:rPr lang="en-US" sz="2400" dirty="0"/>
              <a:t>m</a:t>
            </a:r>
            <a:r>
              <a:rPr lang="en-US" sz="2400" dirty="0" smtClean="0"/>
              <a:t>embrane </a:t>
            </a:r>
            <a:r>
              <a:rPr lang="en-US" sz="2400" dirty="0"/>
              <a:t>covering over axon that speeds up signal </a:t>
            </a:r>
            <a:r>
              <a:rPr lang="en-US" sz="2400" dirty="0" smtClean="0"/>
              <a:t>transmission</a:t>
            </a:r>
          </a:p>
          <a:p>
            <a:r>
              <a:rPr lang="en-US" sz="2200" b="1" dirty="0" smtClean="0"/>
              <a:t>Schwann </a:t>
            </a:r>
            <a:r>
              <a:rPr lang="en-US" sz="2200" b="1" dirty="0"/>
              <a:t>cells </a:t>
            </a:r>
            <a:r>
              <a:rPr lang="en-US" sz="2200" dirty="0"/>
              <a:t>in </a:t>
            </a:r>
            <a:r>
              <a:rPr lang="en-US" sz="2200" dirty="0" smtClean="0"/>
              <a:t>PNS</a:t>
            </a:r>
          </a:p>
          <a:p>
            <a:r>
              <a:rPr lang="en-US" sz="2200" b="1" dirty="0" smtClean="0"/>
              <a:t>Oligodendrocytes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dirty="0" smtClean="0"/>
              <a:t>CNS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400" b="1" dirty="0" smtClean="0"/>
              <a:t>Nodes </a:t>
            </a:r>
            <a:r>
              <a:rPr lang="en-US" sz="2400" b="1" dirty="0" smtClean="0"/>
              <a:t>of Ranvier</a:t>
            </a:r>
            <a:r>
              <a:rPr lang="en-US" sz="2400" dirty="0" smtClean="0"/>
              <a:t>: </a:t>
            </a:r>
            <a:r>
              <a:rPr lang="en-US" sz="2400" dirty="0" smtClean="0"/>
              <a:t>spaces  between myelin </a:t>
            </a:r>
            <a:r>
              <a:rPr lang="en-US" sz="2400" dirty="0" smtClean="0"/>
              <a:t>sheath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	</a:t>
            </a:r>
          </a:p>
          <a:p>
            <a:pPr marL="0" indent="0">
              <a:buNone/>
            </a:pPr>
            <a:r>
              <a:rPr lang="en-US" sz="2400" b="1" dirty="0" smtClean="0"/>
              <a:t>Astrocytes</a:t>
            </a:r>
            <a:r>
              <a:rPr lang="en-US" sz="2400" dirty="0" smtClean="0"/>
              <a:t>: restrict substances          in blood from entering CNS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163" y="2047874"/>
            <a:ext cx="6700837" cy="354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2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/>
              <a:t>Clusters of Nerves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05400" cy="457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Nerve</a:t>
            </a:r>
            <a:r>
              <a:rPr lang="en-US" dirty="0" smtClean="0"/>
              <a:t>: </a:t>
            </a:r>
            <a:r>
              <a:rPr lang="en-US" dirty="0" smtClean="0"/>
              <a:t>one </a:t>
            </a:r>
            <a:r>
              <a:rPr lang="en-US" dirty="0" smtClean="0"/>
              <a:t>or more bundles of nerve cell axons in the PNS</a:t>
            </a:r>
          </a:p>
          <a:p>
            <a:pPr>
              <a:buNone/>
            </a:pPr>
            <a:endParaRPr lang="en-US" dirty="0"/>
          </a:p>
          <a:p>
            <a:pPr marL="0" indent="0">
              <a:buNone/>
            </a:pPr>
            <a:r>
              <a:rPr lang="en-US" altLang="en-US" b="1" dirty="0" smtClean="0"/>
              <a:t>Ganglion: </a:t>
            </a:r>
            <a:r>
              <a:rPr lang="en-US" altLang="en-US" dirty="0" smtClean="0"/>
              <a:t>Cluster </a:t>
            </a:r>
            <a:r>
              <a:rPr lang="en-US" altLang="en-US" dirty="0"/>
              <a:t>of nerve cell bodies in the PNS</a:t>
            </a:r>
          </a:p>
          <a:p>
            <a:pPr marL="0" indent="0">
              <a:buNone/>
            </a:pPr>
            <a:endParaRPr lang="en-US" altLang="en-US" b="1" dirty="0" smtClean="0"/>
          </a:p>
          <a:p>
            <a:pPr marL="0" indent="0">
              <a:buNone/>
            </a:pPr>
            <a:r>
              <a:rPr lang="en-US" altLang="en-US" b="1" dirty="0" smtClean="0"/>
              <a:t>Nuclei: </a:t>
            </a:r>
            <a:r>
              <a:rPr lang="en-US" altLang="en-US" dirty="0" smtClean="0"/>
              <a:t>Cluster </a:t>
            </a:r>
            <a:r>
              <a:rPr lang="en-US" altLang="en-US" dirty="0"/>
              <a:t>of </a:t>
            </a:r>
            <a:r>
              <a:rPr lang="en-US" altLang="en-US" dirty="0" smtClean="0"/>
              <a:t>cell bodies </a:t>
            </a:r>
            <a:r>
              <a:rPr lang="en-US" altLang="en-US" dirty="0"/>
              <a:t>in the </a:t>
            </a:r>
            <a:r>
              <a:rPr lang="en-US" altLang="en-US" dirty="0" smtClean="0"/>
              <a:t>CNS</a:t>
            </a:r>
            <a:endParaRPr lang="en-US" alt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4674" y="1451610"/>
            <a:ext cx="4948767" cy="4453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56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Types of </a:t>
            </a:r>
            <a:r>
              <a:rPr lang="en-US" sz="4000" dirty="0" smtClean="0"/>
              <a:t>Neurons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186622"/>
            <a:ext cx="10852150" cy="23622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/>
              <a:t>Sensory </a:t>
            </a:r>
            <a:r>
              <a:rPr lang="en-US" sz="2200" b="1" dirty="0" smtClean="0"/>
              <a:t>or afferent neuron</a:t>
            </a:r>
            <a:r>
              <a:rPr lang="en-US" sz="2200" dirty="0"/>
              <a:t>: nerve cell that </a:t>
            </a:r>
            <a:r>
              <a:rPr lang="en-US" sz="2200" dirty="0" smtClean="0"/>
              <a:t>receives </a:t>
            </a:r>
            <a:r>
              <a:rPr lang="en-US" sz="2200" dirty="0"/>
              <a:t>signals from </a:t>
            </a:r>
            <a:r>
              <a:rPr lang="en-US" sz="2200" u="sng" dirty="0" smtClean="0"/>
              <a:t>_______________ </a:t>
            </a:r>
            <a:r>
              <a:rPr lang="en-US" sz="2200" dirty="0" smtClean="0"/>
              <a:t>inside </a:t>
            </a:r>
            <a:r>
              <a:rPr lang="en-US" sz="2200" dirty="0"/>
              <a:t>and outside of the body then sends information to </a:t>
            </a:r>
            <a:r>
              <a:rPr lang="en-US" sz="2200" dirty="0" smtClean="0"/>
              <a:t>CNS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b="1" dirty="0" smtClean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 smtClean="0"/>
              <a:t>Interneuron</a:t>
            </a:r>
            <a:r>
              <a:rPr lang="en-US" sz="2200" dirty="0"/>
              <a:t>: nerve cells that interconnect other </a:t>
            </a:r>
            <a:r>
              <a:rPr lang="en-US" sz="2200" dirty="0" smtClean="0"/>
              <a:t>neurons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200" b="1" dirty="0" smtClean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 smtClean="0"/>
              <a:t>Motor or efferent neuron</a:t>
            </a:r>
            <a:r>
              <a:rPr lang="en-US" sz="2200" dirty="0"/>
              <a:t>: nerve cells that transmit signals from the CNS to </a:t>
            </a:r>
            <a:r>
              <a:rPr lang="en-US" sz="2200" u="sng" dirty="0" smtClean="0"/>
              <a:t>_______ ___________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4650" y="3548822"/>
            <a:ext cx="89027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137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3544</TotalTime>
  <Words>1678</Words>
  <Application>Microsoft Office PowerPoint</Application>
  <PresentationFormat>Widescreen</PresentationFormat>
  <Paragraphs>319</Paragraphs>
  <Slides>48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Bookman Old Style</vt:lpstr>
      <vt:lpstr>Calibri</vt:lpstr>
      <vt:lpstr>Gill Sans MT</vt:lpstr>
      <vt:lpstr>Wingdings</vt:lpstr>
      <vt:lpstr>Wingdings 3</vt:lpstr>
      <vt:lpstr>Origin</vt:lpstr>
      <vt:lpstr>Nervous System</vt:lpstr>
      <vt:lpstr> The Nervous System</vt:lpstr>
      <vt:lpstr>The Nervous System</vt:lpstr>
      <vt:lpstr>The Nervous System</vt:lpstr>
      <vt:lpstr>Autonomic Nervous System</vt:lpstr>
      <vt:lpstr> The Neuron</vt:lpstr>
      <vt:lpstr>Glial Cells</vt:lpstr>
      <vt:lpstr>Clusters of Nerves</vt:lpstr>
      <vt:lpstr>Types of Neurons</vt:lpstr>
      <vt:lpstr>Reflexes</vt:lpstr>
      <vt:lpstr>Membrane Potential </vt:lpstr>
      <vt:lpstr>PowerPoint Presentation</vt:lpstr>
      <vt:lpstr>Transmitting a Signal </vt:lpstr>
      <vt:lpstr>Sodium (Na+) and Potassium (K+) Channels</vt:lpstr>
      <vt:lpstr>PowerPoint Presentation</vt:lpstr>
      <vt:lpstr>Sodium (Na+) and Potassium (K+) Channels</vt:lpstr>
      <vt:lpstr>Sodium (Na+) and Potassium (K+) Channels</vt:lpstr>
      <vt:lpstr>Sodium (Na+) and Potassium (K+) Channels</vt:lpstr>
      <vt:lpstr>Propagation of the Action Potential</vt:lpstr>
      <vt:lpstr>Adaptations for Signal Transmission</vt:lpstr>
      <vt:lpstr>Passing the Signal Along</vt:lpstr>
      <vt:lpstr>Passing the Signal Along</vt:lpstr>
      <vt:lpstr>Summation of Postsynaptic Potentials </vt:lpstr>
      <vt:lpstr>Types of Neurotransmitters</vt:lpstr>
      <vt:lpstr>Major Neurotransmitters</vt:lpstr>
      <vt:lpstr>Evolution of the Vertebrate Brain</vt:lpstr>
      <vt:lpstr>Development of Different Regions of the Brain</vt:lpstr>
      <vt:lpstr>Regions of the Brain</vt:lpstr>
      <vt:lpstr>Regions of the Brain</vt:lpstr>
      <vt:lpstr>Regions of the Brain</vt:lpstr>
      <vt:lpstr>Cerebrum</vt:lpstr>
      <vt:lpstr>Information Processing</vt:lpstr>
      <vt:lpstr>Sensory Receptors</vt:lpstr>
      <vt:lpstr>Sending a Signal</vt:lpstr>
      <vt:lpstr>Mechanoreceptors: Touch</vt:lpstr>
      <vt:lpstr>Chemoreceptors: Olfaction (Smell)</vt:lpstr>
      <vt:lpstr>Chemoreceptors: Smell </vt:lpstr>
      <vt:lpstr>Chemoreceptors: Taste</vt:lpstr>
      <vt:lpstr>Mechanoreceptors: Hearing</vt:lpstr>
      <vt:lpstr>Mechanoreceptors: Hearing</vt:lpstr>
      <vt:lpstr>Mechanoreceptors: Hearing</vt:lpstr>
      <vt:lpstr>Mechanoreceptors: Balance</vt:lpstr>
      <vt:lpstr>Sensing Gravity and Sound in Invertebrates</vt:lpstr>
      <vt:lpstr>Evolution of the Eye</vt:lpstr>
      <vt:lpstr>Types of Invertebrate Eyes</vt:lpstr>
      <vt:lpstr>Anatomy of the Human Eye</vt:lpstr>
      <vt:lpstr>Photoreceptors: Vision</vt:lpstr>
      <vt:lpstr>Focusing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Tetrapods</dc:title>
  <dc:creator>Tyler Flisik</dc:creator>
  <cp:lastModifiedBy>Tyler Flisik</cp:lastModifiedBy>
  <cp:revision>104</cp:revision>
  <dcterms:created xsi:type="dcterms:W3CDTF">2015-08-04T20:43:39Z</dcterms:created>
  <dcterms:modified xsi:type="dcterms:W3CDTF">2015-11-16T05:48:08Z</dcterms:modified>
</cp:coreProperties>
</file>