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6" r:id="rId2"/>
    <p:sldId id="311" r:id="rId3"/>
    <p:sldId id="261" r:id="rId4"/>
    <p:sldId id="262" r:id="rId5"/>
    <p:sldId id="258" r:id="rId6"/>
    <p:sldId id="294" r:id="rId7"/>
    <p:sldId id="303" r:id="rId8"/>
    <p:sldId id="304" r:id="rId9"/>
    <p:sldId id="267" r:id="rId10"/>
    <p:sldId id="265" r:id="rId11"/>
    <p:sldId id="312" r:id="rId12"/>
    <p:sldId id="299" r:id="rId13"/>
    <p:sldId id="307" r:id="rId14"/>
    <p:sldId id="313" r:id="rId15"/>
    <p:sldId id="314" r:id="rId16"/>
    <p:sldId id="317" r:id="rId17"/>
    <p:sldId id="316" r:id="rId18"/>
    <p:sldId id="292" r:id="rId19"/>
    <p:sldId id="288" r:id="rId20"/>
    <p:sldId id="259" r:id="rId21"/>
    <p:sldId id="268" r:id="rId22"/>
    <p:sldId id="274" r:id="rId23"/>
    <p:sldId id="275" r:id="rId24"/>
    <p:sldId id="276" r:id="rId25"/>
    <p:sldId id="278" r:id="rId26"/>
    <p:sldId id="277" r:id="rId27"/>
    <p:sldId id="270" r:id="rId28"/>
    <p:sldId id="289" r:id="rId29"/>
    <p:sldId id="308" r:id="rId30"/>
    <p:sldId id="309" r:id="rId31"/>
    <p:sldId id="310" r:id="rId32"/>
    <p:sldId id="325" r:id="rId33"/>
    <p:sldId id="293" r:id="rId34"/>
    <p:sldId id="320" r:id="rId35"/>
    <p:sldId id="322" r:id="rId36"/>
    <p:sldId id="323" r:id="rId37"/>
    <p:sldId id="324" r:id="rId38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9" autoAdjust="0"/>
    <p:restoredTop sz="93333" autoAdjust="0"/>
  </p:normalViewPr>
  <p:slideViewPr>
    <p:cSldViewPr snapToGrid="0">
      <p:cViewPr varScale="1">
        <p:scale>
          <a:sx n="57" d="100"/>
          <a:sy n="57" d="100"/>
        </p:scale>
        <p:origin x="78" y="14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37.06564" units="1/cm"/>
          <inkml:channelProperty channel="Y" name="resolution" value="37.03704" units="1/cm"/>
          <inkml:channelProperty channel="T" name="resolution" value="1" units="1/dev"/>
        </inkml:channelProperties>
      </inkml:inkSource>
      <inkml:timestamp xml:id="ts0" timeString="2019-02-12T06:54:52.510"/>
    </inkml:context>
    <inkml:brush xml:id="br0">
      <inkml:brushProperty name="width" value="0.175" units="cm"/>
      <inkml:brushProperty name="height" value="0.35" units="cm"/>
      <inkml:brushProperty name="color" value="#DEF5EF"/>
      <inkml:brushProperty name="tip" value="rectangle"/>
      <inkml:brushProperty name="rasterOp" value="maskPen"/>
      <inkml:brushProperty name="fitToCurve" value="1"/>
    </inkml:brush>
  </inkml:definitions>
  <inkml:trace contextRef="#ctx0" brushRef="#br0">258 226 0,'0'28'47,"0"0"15,0 1-15,-28-29 16,28 28-32,-28-28 0,28 28-31,-29-28 47,1 0-31,0 0-1,0 0-15,0 0 16,-1 0-16,1 0 16,56-28 171,-28 0-171,57 28-16,-29-29 15,0 1-15,0 0 16,29 0 0,-29 28-1,-28-29 1,28 29 171,1 0-155,-1 0 30,-28 29 141,28-29-62,0 0-110,0-29-31,1 29 94,-1 0-47,0 0 109,-28-28-140,0 0-1,0 0 16,0 0 1,-28 28-17,28-29 1,-85 1 31,57 28-16,0 0 0,0 0-31,-1 0 16,1 28 0,0-28-16,0 0 15,-29 29-15,57-1 16,-56-28-16,56 56 15,-28-56-15,28 28 16,-29-28-16,1 29 16,28-1-16,0 0 31,0 0-15,28-28 30,1 0-30,27 0-16,0 0 16,-27 0-16,27-28 15,-28 28-15,1-56 16,-1 56-16,0-29 16,-28 1-1,28 0 1,-28 0-1,-28 0 32,0-1-31,0 29-16,-29 0 16,29 29-1,0-29-15,-1 28 16,1 0-16,28 28 15,0-27 1,0-1 0,28 0 15,1-28-15,-1 0-16,0 0 15,0 0-15,29 0 16,-29-28-16,0 28 15,-28-57-15,28 57 16,-28-28-16,0 0 16,0 0-1,0 0 17,-28 28-32,-28 0 15,28 0 1,-29 28-16,1-28 15,27 56-15,-27-56 16,28 57-16,0-29 16,28 0-16,-29-28 15,29 57-15,0-29 32,29-28 14,-1 0-46,0 0 16,0 0-16,29 0 16,-29 0-1,0 0-15,0 0 16,-28-28 0,57 28-16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37.06564" units="1/cm"/>
          <inkml:channelProperty channel="Y" name="resolution" value="37.03704" units="1/cm"/>
          <inkml:channelProperty channel="T" name="resolution" value="1" units="1/dev"/>
        </inkml:channelProperties>
      </inkml:inkSource>
      <inkml:timestamp xml:id="ts0" timeString="2019-02-12T06:53:56.486"/>
    </inkml:context>
    <inkml:brush xml:id="br0">
      <inkml:brushProperty name="width" value="0.05" units="cm"/>
      <inkml:brushProperty name="height" value="0.05" units="cm"/>
      <inkml:brushProperty name="fitToCurve" value="1"/>
    </inkml:brush>
    <inkml:brush xml:id="br1">
      <inkml:brushProperty name="width" value="0.05" units="cm"/>
      <inkml:brushProperty name="height" value="0.05" units="cm"/>
      <inkml:brushProperty name="color" value="#DEF5EF"/>
      <inkml:brushProperty name="fitToCurve" value="1"/>
    </inkml:brush>
    <inkml:brush xml:id="br2">
      <inkml:brushProperty name="width" value="0.05" units="cm"/>
      <inkml:brushProperty name="height" value="0.05" units="cm"/>
      <inkml:brushProperty name="color" value="#BEEBDF"/>
      <inkml:brushProperty name="fitToCurve" value="1"/>
    </inkml:brush>
  </inkml:definitions>
  <inkml:trace contextRef="#ctx0" brushRef="#br0">605 423 0,'28'0'110,"-56"0"-110,28 28 0,-29 0 15,29 1 1,-28-29 0,56-29 62,1 1-63,-1 0 1,-28 0 0,28 28-1,-56 0 110,56 0 203,-28 28-312</inkml:trace>
  <inkml:trace contextRef="#ctx0" brushRef="#br1" timeOffset="21016">717 451 0,'-28'0'125,"0"0"-47,0 0 31,0 0-109,-1 28 172,29 1-141,0-58 63,29 29-78,-1 0-16,-28-28 15,0 0 110,28 28-109,-28-28 0,0 0-1,0 56 95,0-56 46,0-1-141,0 58 142,0-1-126,0-56 94,28 28 94,0 0-204,-28-29 1,0 1 0,-28 28 77,0 28-77,0 1 0,28-1-1,0 0 16,28-28 32,0-28-47,-28 0 15,0-1-16,0 1 17,-28 28 46,0 0-63,28 28-15,-28 1 16,28-1 0,0 0 62,0-56 47,-29 28-78,1 0-32,0 0 17,28 28-1,0 0-16,0 0 32,28-28 47,-28-28-78,0 0-1,0 0 17,0 0-32,-28 28 93,28 28-30,28 0-32,-28 0 250,0 0-265,0 1 0,0-1-1,0 0 16,28-28 48,1 0-64,-1 0 1,0 0-1,-28-28 1,28 0 15,-28-1 1,0 1-17,0 0 16,28 28 157,-28-28-157,29 28-15,-1 0 46,-56 0 48,28 28-95,-29-28 1,29 28 156,0 0-125,-28-28-32,28 29-15,-28-29 63,0 0-48,28 28 126,-28-28 47,-1 0-173,58 0 141,-29-57-15,-29 57-125,29-28 15,0 0 250,29 28-265,-29-28-16,28 28 15,-28-28 1,28 28 15,0 0 16,-56 0 78,28 28-109,0 0-1,-28-28-15,28 28 16,0-56 125,0 0-126,-57 28 110,29 28-109,0-28 0,28 28 30,28-56 48,29 28-78,-57-56-16,0 27 15,0 1 1,28 56 140,-28 1-140,28-29 109,0 0-109,0 0-16,1 0 15,-29-29 1,0 1 156,0 0-157,28 28 1,-56-28 93,-1 28-109,1 0 16,0 56 0,0-56-1,28-28 110,-28 56-15,-1 0-95,29 1 1,-28-29-1,56 0 95,1 0-95,-1 0 1,-28-29-16,28 29 16,-28-28-1,0 56 95,-28-28-95,28 29-15,28-86 125,-28 29-15,28 28 15,0 0-125,-28-28 15,29 28 110,-1 0-109,0 0 0,0 0-16,1 0 15,-1 0 95,-28 28-79,0 0-16,0 0 1,0-56 93,0 0-77</inkml:trace>
  <inkml:trace contextRef="#ctx0" brushRef="#br2" timeOffset="37801">576 564 0,'0'-28'31,"0"0"32,0-1-32,0 1-15,0 0 15,29 28 78,-1 28-109,-28 0 16,28-28 0,0 0 62,-56 0-63,28 57-15,-28-57 16,28 28 62,0 0-62,0 1-1,28-29 79,0 0-78,0-29-1,-28 1 1,0 0 0,0 0-16,0-1 187,0 1-171,0 0 15,0 0 141,29 28-172,-1-28 16,-28-1-1,28 29 1,0-28-1,1 28 79,-1 0-78,-28 28 15,0-56 63,0 0-47,-28 0 140,28-1-140,-29 29 78,1 0-109,28 29-1,-28-29 1,28 28 31,0 0 15,0 0 1,-28-28 46,28-28-93,0 0 15,-29 28 32,1 28-48,0 0 1,28 1-16,0-1 15,28-28 95,-28-28-79,28 28-31,-28-29 16,0 1-1,-28 28 95,28 28-79,28-28 63,-28-28-79,-28 28 126,0 0-125,28 28-1,0 1 16,-28-29-15,28-29 109,0 1-94,0 56 47,0 1-78,-28-1 16,28 0 15,0 0 1,0-56 108,0 0-124,-29 28 109,29 28-78,-28-28 109,28-28 141,57 0-297,-57-1 15,28 29-15,-28-28 32,28 28-17,0 0 1,-28-28 15,28 28-15,1 0 46,-29-28-46,0 56 203,-29-28 46,1 0-249,0 0 0,28 28 15,0-56 109,0 0-15,-28 28 110,28 28-188,0 0-32,-28 0 1,-1-28 0,29 29-1,-28-29 1,28 28-1,-28 0 17,28 0-17,-28-28 126,28 28-79,-29 1 63,29-1 0,0-56 47,29 28-156,-1 0 0,-28-29-16,28 1 31,0 28 0,-28-28-31,0 0 78,29 28-62,-29-28 31,0-1-16,28 29-31,0 0 16,-28-28 15,28 28 16,0 0 62,1 0-78,-29-28-15,-29 28 171,1 0-93,28-28-94,-28 28 235,28-29 15,28 29-172,0 0-16,-28-28-46,29 28 46,-1 0-30,-28-28 30,-28 28 219,-29 28-218,85-28 421,1 0-468,-1 0-1,0 0 17,0 0 15,-28-28 78,29 28-110,-1 0 157,0 0-156,-28 28 46,0 29 16,0-29-31,-28-28-31,28 28-1,-28-28 48,28 28-16,-29-28 125,29 29-172,-28-29 15,0 28 1,28 0 203,-28-28-188,28 28 16,0 0 15,0 1-30,0-1 14,0 0 64,28-28 171,0 0-31,-28 28-94,28-28-140,-28 29 15</inkml:trace>
  <inkml:trace contextRef="#ctx0" brushRef="#br2" timeOffset="75616">689 508 0,'28'0'47,"1"0"47,-1 0-79,-28 28-15,28-28 94,-28-28 125,0-1-204,0 1 1,0 0 15,28 28-31,-28-28 16,0 0-1,29 28 1,-29-29 15,28 29 188,-28-28-219,28 28 16,-28-28 15,0 0-15,0-1 15,28 29 47,0 0-47,29 29 0,-57-1 173,0 0-189,-57-28 1,57 57-16,-28-57 172,28-29-172,0 58 125,28-86-16,1 57-109,-29-28 16,28 0-16,-28-1 15,0 1-15,0 0 16,0 0 0,0 0-1,-28 28 16,-1 0 1,1 0-17,28 28 1,-28-28-16,28 28 16,-28 0-16,28 0 15,0 1 1,0-1-1,28-28 17,-28-28 77,-28 28-78,28-29-31,-28 29 47,-1 0-31,1 29-1,28-1 1,0 0-16,0 0 31,28-28 32,-28-28-48,29 28 1,-29-28 0,0 0 15,-29 28 47,-27 0-78,28 0 31,28 28-31,0 0 32,0 0-32,28-28 15,-56 0 157,28 29-156,-29-29-1,29 28-15,0 0 16,0 0 31,0 29-32,29-57 173,-29 28-172,0 0 46</inkml:trace>
  <inkml:trace contextRef="#ctx0" brushRef="#br2" timeOffset="100432">689 508 0,'0'-29'188,"-28"29"-157,0 0 125,0 0-140,-1 0 0,29 29-1,-28-29 126,0 0-79,0 0-30,28 28-1,-29-28-31,29 28 234,-28-28-109,0 0-125,-28 0 16,-29 0-16,28 0 16,1 0-16,-29 28 15,29-28-15,28 0 16,56 0 93,0-28-109,0 28 16,-28-28-1,0 0 1,29 28-16,-1 0 31,28 0-15,-28 0 15,1-29-15,-1 29-1,0 0 1,0 0 15,1 0 32,-1 0-16,0 0-32,0 0 63,0 0-46,1 0-17,-1 0 1,-28 29 140,-28-29-140,-1 0-16,1 28 15,0 0-15,0-28 16,0 0 0,56 0 109,-28-28-110,28 28-15,28-28 16,-27 28 15,-58 0 79,1 0-64,0 0 111,0 28-142,0-28 1,56 0 140,0 0-125,-56 0 94,0 0-109,56 0 109,0 0-109,0 0-1,-28-28-15,28 28 16,-28-29 31,29 1-32,-1 28 1,0 0 15,-28-28-31,28 28 110,-28-28-1,29-29-78,-29 29-15,28 28 0,-56 0 109,-1 0-110,29 57-15,-28-57 31,0 0-31,28 28 16,-28-28 15,-1 28 1,29 0-17,-28-28 16,0 0 1,28 28-17,-28-28 1,28 29-16,-28-29 16,-1 0 15,1 0-16,28 28 1,0 0 0,28-56 218,1 0-218,27 28-1,-56-29 1,28 29 0,0 0-1,-28-56-15,29 56 16,-1 0-16,-28-28 31,28 28-31,-28-28 31,28 28-31,1 0 16,-29-29 0,28 29-1,0 0 1,-28-28-1,28 28 17,0 0-1,-28-28-31,29 28 16,-1 0 15,-28-28-16,28-1 1,0 29 125,1 0-141,-58 0 109,29 29-93,-28-29-1,0 0 95,0 0 15,-1 0-110,1 0 48,28-29 187,0 1-203,0 0 15,0 0 126,28 28-141,1 0-32,-1 0 48,0 0 140,0 0-188,1 0 1,-1 0 31,0 0 0,-56 0 109,0 0-125,-1 0-15,1 0 15,-28 0 16,27 0-16,29 28-15,-28-28-16,28 28 16,0 0-1,0 1 16,0-1 313,0 0-344,-28-28 16,28 28-1,-28 1-15,28-1 47,-28-28 78,28 28-109,0 0 46,0 0-15,-29-28-31,1 29 0,0-29-1,28 28 1,-28-28-16,28 28 47,-29-28-32,1 0 48,28 28-16,-28-28-16,0 0 0,0 0-15,-1 0 15,1 0 0,0 0 1,0 0 30,-1 0 110,29-28-110,0 0-46,0 0 0,29 28-1,-29-29 1,28 29 0,0 0-16,-28-28 15,28 28 1,1-28 31,-1 28 15,0 0-31,0 0 32,0 0-1,-28 28-62,29-28 125,-1 0-125,0 0 32,-28-28-32,28 28 31,-28-28-31,29 28 16,-1-28 15,-28-1 0,0 1 16,-28 56 140,-1-28-171,29 29 0,-28-29 93,0 28-93,0-28 15,28 28 31,-29-28 126,29-28-157,29 28-15,-1 0-16,-28-28 15,28-1 17,-28 1-1,28 28 125,-28-28-125,29 28 1,-1 0-32,-28-28 15,28 28 95,-28-29-32,0 1-47,0 0 0,0 0 16,0 0 0,28 28 47,0 0-32,1 0-46,-1 0 0,0 0-1,0 0 32,1 0-47,-1 0 63,0 0-17,0 0 17,0 0-16,1 0-16,-29 28-15,28-28-1,-28 28 17,0 0-17,0 0 16,0 29-15,-28-57 15,-1 0-15,29 28 15,-28-28 0,56 0 141,1 0-62,-29 28-79,0 1-15,-29-1 30,29 0 1,-28-28-47,0 0 63,-28 0-32,27 28 16,1-28-31,0 28 15,0-28 16,-1 0 31,29 29-63,-28-29 1,0 0 0,28 28-1,-28-28 1,0 0 31,28 28-32,-29-28 17,1 28-17,0-28 48,0 0 31,-1 0-16,1 0-16,0 0-46,0 0 15,0 0 0,-1 0 63,1 0-78,0 0 62,0 0-16,-1 0-30,1 0-1,0 0 78,28 29 1,28-29-79</inkml:trace>
  <inkml:trace contextRef="#ctx0" brushRef="#br2" timeOffset="117960">830 338 0,'29'0'78,"-29"-28"-46,28 0-17,28 28 16,-56-28-15,28 28 15,1 0 1,-29-29-17,28 29 95,0 0-79,-28-28 63,28 28-79,-28-28 1,0 0 15,0 0 0,-28 28 94,0 0-125,0 0 16,-1 0 15,1 0-15,0 28-16,28 28 31,0-28-15,28-28 46,0 0-46,1 0-1,-29-28 17,0 0-1,-29 28 63,1 0-63,0 0-31,28 28 16,0 0 15,28-28-16,0 0 17,1 0-17,-29-28 1,28 28-16,-28-28 16,28 0-1,-28 0 1,-28 28 93,28-29 94,0 1-203,-28 28 94,28 28-94,-29-28 16,29 29-16,0-1 15,29-28 110,-29-28-62,-57 28 15,57 28-47,0 0-15,28-28 46,1 0-46,-29-28 0,0 0 30,-29 28 33,1 0-64,28 28 48,28-28 15,-28-57-63,0 29 17,-28 56 61,0-28-77,28 29 0,-28-29 218,0 0-140,28-29 46,0 1-124,28 28 93,-28 28-93,28 1 0,-28-1 15,28-28-15,0 0 62,1 0 47,-29 28-16,0 0-78,0 0-15,-29 29 0,1-57-16,28 28 15,-28-28-15,28 57 16,-28-57-16,0 0 15,28 28-15,-29-28 32,29 28 93,-28-28-125,0 0 78,0 0-31,-1 0-16,1 0 31,28-28-15,-28 28-31,28-28 0,0-1-1,0 1 16,0 0-15,0 0 0,0-1-1,0 1-15,28 28 16,-28-56 0,28 56-1,-28-28-15,0-1 78,0 1-46,29 28 14,-29-28-30,28 28 15,0 0-15,-28-28 0,28 28-1,1 0 1,-1 0-1,0 0 1,0 0 31,0 28 0,1-28-47,-1 0 62,-28 28-46,0 0 15,28-28-15,-28 29 15,0-1 0,0 0 1,-28-28-32,28 28 15,-28-28 63,-1 0-78,1-28 32,28 0-1,-28 28-31,28-28 47,-28 28 15,0 0-46,-1 0 15,29-29 47,29 29-62,-29-28-1,28 28-15,0 0 172,-28 28-172,28-28 78,0 0-46,1 0-1,-1 0 110,0 0 124,0 0-249,-28 29-1,-28-29 142,0 0-126,0 0-15,-1 0-16,1 0 15,0 0 1,0 0 15,0 0 0,28 28-15,-29-28 15,29-28 125,0-1-140,0 1 31,0 0 0,29 28-16,-1 0-31,0 0 31,0 0 1,0 0 14,1 0-14,-1 0-1,0 0 47,-28 28-47,28-28-15,-28 28 15,0 1-15,0-1 15,0 0 0,-28-28 16,28 28-47,-28-28 31,0 0 266,-1 0-281,1 0 0,0 0-1,28-28-15,-28 28 16,0 0-1,28-28 17,-29 28 46,1 0-63,28-28 142,0-1-142,28 29 95,1 0-95,-1 0 17,0 0-17,0 0 32,-56 0 125,0 0-172,0 0 31,-1 0 110,1 0-126,28-28 17,28 28 15,-28-28-47,29 28 15,-1 0 1,0 0-1,0 0-15,0 0 16,1 0 0,-1 0 15,0 0 0,-28 28-31,28-28 16,1 0-1,-29 28 1,28-28 0,-28 29 15,28-29 31,-28 28-46,0 0 62,0 0 16,28 0-78,-28 1 15,0-1 63,-28-28 156,0 0-235,0 0 16,-1 0 63,1 0-63,28 28 1,0 0-1,-28-28-15,0 0-1,28 29 1,-29-29 31,29 28-16,-28-28 16,28 28 0,-28-28-16,0 0 16,0 28-16,-1-28 16,29 28-47,0 1 297,-28-29-282,28 28 1,-28-28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37.06564" units="1/cm"/>
          <inkml:channelProperty channel="Y" name="resolution" value="37.03704" units="1/cm"/>
          <inkml:channelProperty channel="T" name="resolution" value="1" units="1/dev"/>
        </inkml:channelProperties>
      </inkml:inkSource>
      <inkml:timestamp xml:id="ts0" timeString="2019-02-12T06:57:35.845"/>
    </inkml:context>
    <inkml:brush xml:id="br0">
      <inkml:brushProperty name="width" value="0.05" units="cm"/>
      <inkml:brushProperty name="height" value="0.05" units="cm"/>
      <inkml:brushProperty name="color" value="#BEEBDF"/>
      <inkml:brushProperty name="fitToCurve" value="1"/>
    </inkml:brush>
  </inkml:definitions>
  <inkml:trace contextRef="#ctx0" brushRef="#br0">312 439 0,'28'0'79,"0"0"-64,-28-28 1,29 28-1,-29-28-15,28 28 32,0 0-17,-28-28 32,-28 28 453,0 0-469,-1 28-15,29 0 15,-28-28 1,28-28 108,0 0-124,28 28-1,-28-28 1,0-1-16,29 29 16,-29 29 93,-29-29-93,29 28-16,0 0 15,0 0 1,0-56 93,0 0-93,-28 28 125,28 28-126,-28-28 173,-29 0-173,29 0-15,-28 0 16,28 0-16,-1 28 16,1-28-1,0 0 1,56 0 156,0 0-157,1 0 1,-1 0 15,0 0 0,0 0 1,0 0 15,-28-28 187,29 28-234,-29-28 16,28 28 15,0 0-16,-28-28 1,28 28 0,-28-29-1,29 1 17,-29 0-17,28 28 1,-28-28-1,28 28 1,-56 28 93,-29 28-109,1 1 0,28-29 16,-1 0-16,29 0 16,0 1-1,0-58 63,0 1-62,29 0 0,-29 0-16,28 0 15,-28-1 1,28 29 0,-28 29 62,-28 27-78,28-28 15,0 0 1,-28-28-16,28 29 31,0-58 32,28 1-48,-28 0 1,28 28-16,0 0 16,-28-28-1,0 56 32,-28 0-16,28 0-31,-28-28 16,28 29 0,0-58 62,0 1-63,28 0 1,0 0-16,1 0 16,-29-1-1,0 58 95,0-1-64,0-85 95,0 29-110,0 0-15,0 0 0,-29 28 77,1 0-77,0 0-16,0 28 16,-1-28-16,1 0 15,28 28-15,-28-28 16,28 28-1,-28-28 1,28 29-16,0-1 16,0 0-1,0 0 1,28-28 78,0 0-79,-28-28 1,28 28-16,-28-28 16,0 0-16,0-1 15,0 1 16,-28 28-15,0 0 0,0 0-1,-29 0 1,57 28-16,-28 1 16,28-1-16,-28 0 15,28 0 1,0 0-1,0 1 1,28-29 93,0 0-109,-28-29 32,-28 29 15,56 29 124,113-58-171,-112 1 0,-1 0 16,28 0 15,-56 0 1,0 56 46,0 0-63,0 0 1,-28 0 0,28 1 15,0-1 0,0-56 47,-28 28-47,0 0 32,-1 0-47,1 28-1,28 0 16,-28-28 1,0 0 93,0 0-94,-1 0-31,29-28 31,-28 28 16,28-28 94,0-1-126,0 1 1,0 0-16,0 0 16,0 56 109,-28 0-125,0-28 15,28 28-15,0 1 31,0-58 94,-29 29-93,29-28 61,0 0-30,29 28-63,-29-28 16,28 28-16,0 0 31,29-28-16,-29 28 1,0 0 15,-28-29 16,0 58 31,0 27-62,0 0 0,0-27-1,0-58 110,0 1-125,0-28 31,28 56-31,0-28 16,-28-1-16,29 29 16,-1-28 15,0 56 156,0-28-187,1 0 94,-29-28-47,0 0-16,0 0 1,0-1-17,-29 29-15,1 0 16,0 0 31,0 0-16,28 29 0,-29-29-31,1 28 16,28 28-1,-28-56 1,28 29 0,0-1-16,0 0 15,28-28 79,0 0-78,-28-28-16,29 28 15,-29-28-15,0-1 16,0 1 0,0 0-1,-29 28 16,1 0-15,0 0 0,0 28-1,0 0 1,28 1 0,0 27-1,28-56 48,0 0-48,0 0 1,0 0 0,1 0-1,-29-28-15,0 0 16,0-1-1,0 1 1,0 0 0,-29 28-16,1 0 31,0 0-15,0 0-16,0 0 15,-1 0 1,29 28-1,29-28 64,-1 0-64,0 0 1,-28-28-1,0 0 1,0-1 15,-28 29 32,28 57-63,-28-57 15,28 28 1,0 0 0,0 1-16,28-29 78,0 0-31,-28-29-16,-28 29 16,0 0-32,-1 0-15,1 0 16,0 0 0,28 29-16,0-1 15,0 0 17,0 0-32,28-28 15,-28 28 1,28-28-1,1 0 17,-1 0-17,-28 29 79,28-29-78,0 0-1,29 0 63,-29 0-78,0 0 32,0 0-17,-56 0 79,28 28-78,-28-28-16,0 28 15,-1-28 1,29 28 15,-28 1 172,28-1-171,-28-28 30,0 0-31,0 0 47,-1 0-46,29 28-17,0 0 48,29-28-1,-1-56-30,-28 28-17,0-1 1,0 1-1,-28 0 1,28 0 0,0-1 15,0 58 47,0-1-62,0 0-16,0 0 31,-29-28 141,29 29-141,29-29 16,-1 0-31,0-29-1,0 1-15,0 0 16,1 28-1,-29-28-15,28 28 16,-28-57-16,0 29 16,28 28-1,-28-28-15,28 28 16,-28-28 0,0-1-16,29 29 15,-29-28 1,0 0-1,0 0 32,28-1-47,-28 1 47,0 0-16,0 0-15,28 28 0,-28 56 109,0-28-110,-28 29-15,28-29 16,-28 0-16,28 1 16,0-1-1,-29-28-15,29 28 16,0-56 62,0 0-16,29-57-62,-1 85 16,-28 56 93,0-27-93,-28-29-16,28 28 16,0-56 77,0-1-93,0 1 16,28 0-16,-28-29 16,0 29-1,0 0 1,0 0 0,0 0-1,-57 28 48,29 0-48,28 28 1,-28 0-16,0 0 16,28 0-16,0 1 15,28-29 79,0 0-94,-28-29 16,28 1-16,-28 0 15,0 0 1,0 0-1,0-1 1,-28 58 62,0-29-78,0 56 16,28 0-1,-29-56-15,29 29 16,0-58 109,0 1-109,-28 28 31,0 0-32,0 28 1,0 1 15,28-1 0,0-56 32,28 28-48,-28-29 1,0 1-16,28 0 188,0 28-173,-28-28-15,0 0 31,0 56 48,0 0-79,0 0 31,28-28 16,1 0-32,-1-28 1,0 0-16,0 0 16,-28 56 77,0 0-77,0 0-16,0-56 78,29 28-78,-1-28 16,0 28-16,-28-28 15,28 28-15,0-29 203,1-27-203,-29 84 79,-85 29-79,57-1 15,0-28-15,-1 0 16,29 1-16,0-1 31,-28-28 110,28 28-126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2995AA1C-0F49-4C7A-8877-EB7F08125DBD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D3FAC85B-89F5-4B77-9A2E-632CFADADD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887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Cell division</a:t>
            </a:r>
            <a:r>
              <a:rPr lang="en-US" baseline="0" dirty="0"/>
              <a:t> is the basis for human growth, plant development, healing</a:t>
            </a:r>
          </a:p>
          <a:p>
            <a:endParaRPr lang="en-US" baseline="0" dirty="0"/>
          </a:p>
          <a:p>
            <a:r>
              <a:rPr lang="en-US" baseline="0" dirty="0"/>
              <a:t>25 million cell divisions take place in you body every second</a:t>
            </a:r>
          </a:p>
          <a:p>
            <a:pPr marL="167867" indent="-167867">
              <a:buFont typeface="Arial" panose="020B0604020202020204" pitchFamily="34" charset="0"/>
              <a:buChar char="•"/>
            </a:pPr>
            <a:r>
              <a:rPr lang="en-US" baseline="0" dirty="0"/>
              <a:t>Dust is primarily dead skin cells, which are sloughed off every day</a:t>
            </a:r>
          </a:p>
          <a:p>
            <a:endParaRPr lang="en-US" baseline="0" dirty="0"/>
          </a:p>
          <a:p>
            <a:r>
              <a:rPr lang="en-US" baseline="0" dirty="0"/>
              <a:t>Cells die and need to be replaced. Also, cells only grow so large before it need to start over</a:t>
            </a:r>
          </a:p>
          <a:p>
            <a:pPr marL="172450" indent="-172450">
              <a:buFont typeface="Arial" panose="020B0604020202020204" pitchFamily="34" charset="0"/>
              <a:buChar char="•"/>
            </a:pPr>
            <a:r>
              <a:rPr lang="en-US" baseline="0" dirty="0"/>
              <a:t>Not all cells divide (most brain cells form in the first three months of the embryonic phase then live for decades)</a:t>
            </a:r>
          </a:p>
          <a:p>
            <a:pPr marL="172450" indent="-172450">
              <a:buFont typeface="Arial" panose="020B0604020202020204" pitchFamily="34" charset="0"/>
              <a:buChar char="•"/>
            </a:pPr>
            <a:r>
              <a:rPr lang="en-US" baseline="0" dirty="0"/>
              <a:t>Leaf cells grow to a point then function at a mature size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028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Cell cycle</a:t>
            </a:r>
            <a:r>
              <a:rPr lang="en-US" baseline="0" dirty="0"/>
              <a:t> = pattern of growth, genetic duplication, and division </a:t>
            </a:r>
          </a:p>
          <a:p>
            <a:pPr marL="172450" indent="-172450">
              <a:buFont typeface="Arial" panose="020B0604020202020204" pitchFamily="34" charset="0"/>
              <a:buChar char="•"/>
            </a:pPr>
            <a:r>
              <a:rPr lang="en-US" baseline="0" dirty="0"/>
              <a:t>In animals </a:t>
            </a:r>
          </a:p>
          <a:p>
            <a:endParaRPr lang="en-US" baseline="0" dirty="0"/>
          </a:p>
          <a:p>
            <a:r>
              <a:rPr lang="en-US" baseline="0" dirty="0"/>
              <a:t>Mitotic Phase = mitosis and cytokinesis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84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54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98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962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18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9730">
              <a:defRPr/>
            </a:pPr>
            <a:r>
              <a:rPr lang="en-US" dirty="0"/>
              <a:t>Centrosome = structure that acts as an organizing</a:t>
            </a:r>
            <a:r>
              <a:rPr lang="en-US" baseline="0" dirty="0"/>
              <a:t> center for assembly of microtubules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764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Prophase</a:t>
            </a:r>
            <a:r>
              <a:rPr lang="en-US" baseline="0" dirty="0"/>
              <a:t> (“before-phase”)</a:t>
            </a:r>
          </a:p>
          <a:p>
            <a:endParaRPr lang="en-US" dirty="0"/>
          </a:p>
          <a:p>
            <a:r>
              <a:rPr lang="en-US" dirty="0"/>
              <a:t>Chromatin condenses to form compact chromosomes</a:t>
            </a:r>
          </a:p>
          <a:p>
            <a:endParaRPr lang="en-US" baseline="0" dirty="0"/>
          </a:p>
          <a:p>
            <a:r>
              <a:rPr lang="en-US" baseline="0" dirty="0"/>
              <a:t>Mitotic spindles = microtubules active in cell division</a:t>
            </a:r>
          </a:p>
          <a:p>
            <a:pPr marL="632315" lvl="1" indent="-172450" defTabSz="919730">
              <a:buFont typeface="Arial" panose="020B0604020202020204" pitchFamily="34" charset="0"/>
              <a:buChar char="•"/>
              <a:defRPr/>
            </a:pPr>
            <a:r>
              <a:rPr lang="en-US" dirty="0"/>
              <a:t>Spindle fibers</a:t>
            </a:r>
            <a:r>
              <a:rPr lang="en-US" baseline="0" dirty="0"/>
              <a:t> = groups of microtubules that attach to chromosomes</a:t>
            </a:r>
          </a:p>
          <a:p>
            <a:pPr marL="632315" lvl="1" indent="-172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84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Metaphase plate = imaginary plant where sister chromatids line up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577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Spindle fibers shorten pulling chromosomes apart</a:t>
            </a:r>
          </a:p>
          <a:p>
            <a:endParaRPr lang="en-US" dirty="0"/>
          </a:p>
          <a:p>
            <a:r>
              <a:rPr lang="en-US" dirty="0"/>
              <a:t>Replicated chromosomes split into</a:t>
            </a:r>
            <a:r>
              <a:rPr lang="en-US" baseline="0" dirty="0"/>
              <a:t> two sets of unreplicated chromosomes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41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43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577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645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39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474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Chemotherapy also attacks fast growing cells in the bone marrow where immune system cells are formed., and in the hair follicles (hair loss) and digestive system (nausea)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Scientists are now able to extract cancer cells and test their response to various cancer drugs to determine which chemotherapies will work best for the patient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57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30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03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75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47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83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1C8D55-0551-4EF9-B3F2-AA0BE1F0A05F}" type="slidenum">
              <a:rPr lang="en-US"/>
              <a:pPr/>
              <a:t>11</a:t>
            </a:fld>
            <a:endParaRPr lang="en-US"/>
          </a:p>
        </p:txBody>
      </p:sp>
      <p:sp>
        <p:nvSpPr>
          <p:cNvPr id="8632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Helicase = Protein that unzips</a:t>
            </a:r>
            <a:r>
              <a:rPr lang="en-US" baseline="0" dirty="0"/>
              <a:t> DNA double helix by breaking hydrogen bonds between nucleotides</a:t>
            </a:r>
          </a:p>
          <a:p>
            <a:endParaRPr lang="en-US" baseline="0" dirty="0"/>
          </a:p>
          <a:p>
            <a:r>
              <a:rPr lang="en-US" baseline="0" dirty="0"/>
              <a:t>DNA polymerase = connects free nucleotides with single strand</a:t>
            </a:r>
          </a:p>
          <a:p>
            <a:endParaRPr lang="en-US" baseline="0" dirty="0"/>
          </a:p>
          <a:p>
            <a:r>
              <a:rPr lang="en-US" baseline="0" dirty="0"/>
              <a:t>Single strand binding proteins = prevent single strands from binding with each o</a:t>
            </a:r>
          </a:p>
          <a:p>
            <a:endParaRPr lang="en-US" baseline="0" dirty="0"/>
          </a:p>
          <a:p>
            <a:r>
              <a:rPr lang="en-US" baseline="0" dirty="0"/>
              <a:t>Leading strand = continuous strand, 5’ to 3’ direction</a:t>
            </a:r>
          </a:p>
          <a:p>
            <a:endParaRPr lang="en-US" baseline="0" dirty="0"/>
          </a:p>
          <a:p>
            <a:r>
              <a:rPr lang="en-US" baseline="0" dirty="0"/>
              <a:t>Lagging strand = discontinuous strand, 3’ to 5’ direction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29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145EF489-6E83-4544-A56D-D8369222AB5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3F59CEA0-A23A-41CA-B0C4-ED28FDFF00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321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50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174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416051" y="381000"/>
            <a:ext cx="10369549" cy="549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28C292-6824-4511-A805-B240D11705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47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145EF489-6E83-4544-A56D-D8369222AB5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3F59CEA0-A23A-41CA-B0C4-ED28FDFF00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32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05605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96494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1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57864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251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417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1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94956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2701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45EF489-6E83-4544-A56D-D8369222AB5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F59CEA0-A23A-41CA-B0C4-ED28FDFF00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115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36.png"/><Relationship Id="rId7" Type="http://schemas.openxmlformats.org/officeDocument/2006/relationships/image" Target="../media/image38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.xml"/><Relationship Id="rId5" Type="http://schemas.openxmlformats.org/officeDocument/2006/relationships/image" Target="../media/image37.emf"/><Relationship Id="rId4" Type="http://schemas.openxmlformats.org/officeDocument/2006/relationships/customXml" Target="../ink/ink1.xml"/><Relationship Id="rId9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Mitosis and Cancer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6432" y="529390"/>
            <a:ext cx="102534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“There are no traffic jams on the extra mile”</a:t>
            </a:r>
          </a:p>
          <a:p>
            <a:pPr algn="ctr"/>
            <a:r>
              <a:rPr lang="en-US" sz="3200" dirty="0"/>
              <a:t>-</a:t>
            </a:r>
            <a:r>
              <a:rPr lang="en-US" sz="3200" dirty="0" err="1"/>
              <a:t>Zig</a:t>
            </a:r>
            <a:r>
              <a:rPr lang="en-US" sz="3200" dirty="0"/>
              <a:t> </a:t>
            </a:r>
            <a:r>
              <a:rPr lang="en-US" sz="3200" dirty="0" err="1"/>
              <a:t>Ziglar</a:t>
            </a:r>
            <a:endParaRPr lang="en-US" sz="3200" dirty="0"/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“Chop your own wood and it will warm you twice”</a:t>
            </a:r>
          </a:p>
          <a:p>
            <a:pPr algn="ctr"/>
            <a:r>
              <a:rPr lang="en-US" sz="3200" dirty="0"/>
              <a:t>- Henry Ford</a:t>
            </a:r>
          </a:p>
        </p:txBody>
      </p:sp>
    </p:spTree>
    <p:extLst>
      <p:ext uri="{BB962C8B-B14F-4D97-AF65-F5344CB8AC3E}">
        <p14:creationId xmlns:p14="http://schemas.microsoft.com/office/powerpoint/2010/main" val="1680465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DNA Replication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94029" y="1285302"/>
            <a:ext cx="36367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249479" cy="4937760"/>
          </a:xfrm>
        </p:spPr>
        <p:txBody>
          <a:bodyPr>
            <a:normAutofit lnSpcReduction="10000"/>
          </a:bodyPr>
          <a:lstStyle/>
          <a:p>
            <a:pPr marL="233363" indent="-233363">
              <a:buFont typeface="+mj-lt"/>
              <a:buAutoNum type="arabicPeriod"/>
            </a:pPr>
            <a:r>
              <a:rPr lang="en-US" dirty="0"/>
              <a:t>DNA of unduplicated chromosome unwinds</a:t>
            </a:r>
          </a:p>
          <a:p>
            <a:pPr marL="233363" indent="-233363">
              <a:buFont typeface="+mj-lt"/>
              <a:buAutoNum type="arabicPeriod"/>
            </a:pPr>
            <a:endParaRPr lang="en-US" dirty="0"/>
          </a:p>
          <a:p>
            <a:pPr marL="233363" indent="-233363">
              <a:buFont typeface="+mj-lt"/>
              <a:buAutoNum type="arabicPeriod"/>
            </a:pPr>
            <a:r>
              <a:rPr lang="en-US" dirty="0"/>
              <a:t>New DNA nucleotides join with each individual DNA strand to form a new double helix </a:t>
            </a:r>
          </a:p>
          <a:p>
            <a:pPr marL="233363" indent="-233363">
              <a:buFont typeface="+mj-lt"/>
              <a:buAutoNum type="arabicPeriod"/>
            </a:pPr>
            <a:endParaRPr lang="en-US" dirty="0"/>
          </a:p>
          <a:p>
            <a:pPr marL="233363" indent="-233363">
              <a:buFont typeface="+mj-lt"/>
              <a:buAutoNum type="arabicPeriod"/>
            </a:pPr>
            <a:r>
              <a:rPr lang="en-US" dirty="0"/>
              <a:t>Duplicated DNA results in duplicated chromosome</a:t>
            </a:r>
          </a:p>
          <a:p>
            <a:pPr lvl="1"/>
            <a:r>
              <a:rPr lang="en-US" dirty="0"/>
              <a:t>Sister chromatids</a:t>
            </a:r>
          </a:p>
          <a:p>
            <a:pPr lvl="1"/>
            <a:r>
              <a:rPr lang="en-US" dirty="0"/>
              <a:t>Centromere</a:t>
            </a:r>
          </a:p>
          <a:p>
            <a:pPr marL="274638" lvl="1" indent="0">
              <a:buNone/>
            </a:pPr>
            <a:endParaRPr lang="en-US" sz="2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117" y="1571312"/>
            <a:ext cx="7263809" cy="466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050" y="1204453"/>
            <a:ext cx="3678633" cy="5106720"/>
          </a:xfrm>
          <a:prstGeom prst="rect">
            <a:avLst/>
          </a:prstGeom>
        </p:spPr>
      </p:pic>
      <p:sp>
        <p:nvSpPr>
          <p:cNvPr id="862235" name="Text Box 2075"/>
          <p:cNvSpPr txBox="1">
            <a:spLocks noChangeArrowheads="1"/>
          </p:cNvSpPr>
          <p:nvPr/>
        </p:nvSpPr>
        <p:spPr bwMode="auto">
          <a:xfrm>
            <a:off x="5602317" y="1570049"/>
            <a:ext cx="2179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>
                <a:latin typeface="Helvetica" panose="020B0604020202020204" pitchFamily="34" charset="0"/>
              </a:rPr>
              <a:t>1. DNA to be replicated </a:t>
            </a:r>
          </a:p>
        </p:txBody>
      </p:sp>
      <p:sp>
        <p:nvSpPr>
          <p:cNvPr id="862236" name="Text Box 2076"/>
          <p:cNvSpPr txBox="1">
            <a:spLocks noChangeArrowheads="1"/>
          </p:cNvSpPr>
          <p:nvPr/>
        </p:nvSpPr>
        <p:spPr bwMode="auto">
          <a:xfrm>
            <a:off x="6138670" y="2773055"/>
            <a:ext cx="18240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>
                <a:latin typeface="Helvetica" panose="020B0604020202020204" pitchFamily="34" charset="0"/>
              </a:rPr>
              <a:t>2. Strands separate</a:t>
            </a:r>
          </a:p>
        </p:txBody>
      </p:sp>
      <p:sp>
        <p:nvSpPr>
          <p:cNvPr id="862237" name="Rectangle 2077"/>
          <p:cNvSpPr>
            <a:spLocks noChangeArrowheads="1"/>
          </p:cNvSpPr>
          <p:nvPr/>
        </p:nvSpPr>
        <p:spPr bwMode="auto">
          <a:xfrm>
            <a:off x="6845813" y="3757813"/>
            <a:ext cx="3722494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>
                <a:latin typeface="Helvetica" panose="020B0604020202020204" pitchFamily="34" charset="0"/>
              </a:rPr>
              <a:t>3. Each strand now serves as a template </a:t>
            </a:r>
          </a:p>
          <a:p>
            <a:r>
              <a:rPr lang="en-US" sz="1400" b="1" dirty="0">
                <a:latin typeface="Helvetica" panose="020B0604020202020204" pitchFamily="34" charset="0"/>
              </a:rPr>
              <a:t>    for the synthesis of a separate DNA </a:t>
            </a:r>
          </a:p>
          <a:p>
            <a:r>
              <a:rPr lang="en-US" sz="1400" b="1" dirty="0">
                <a:latin typeface="Helvetica" panose="020B0604020202020204" pitchFamily="34" charset="0"/>
              </a:rPr>
              <a:t>    molecule as free nucleotides base-pair </a:t>
            </a:r>
          </a:p>
          <a:p>
            <a:r>
              <a:rPr lang="en-US" sz="1400" b="1" dirty="0">
                <a:latin typeface="Helvetica" panose="020B0604020202020204" pitchFamily="34" charset="0"/>
              </a:rPr>
              <a:t>    with complementary nucleotides on </a:t>
            </a:r>
          </a:p>
          <a:p>
            <a:r>
              <a:rPr lang="en-US" sz="1400" b="1" dirty="0">
                <a:latin typeface="Helvetica" panose="020B0604020202020204" pitchFamily="34" charset="0"/>
              </a:rPr>
              <a:t>    the existing strands.</a:t>
            </a:r>
          </a:p>
        </p:txBody>
      </p:sp>
      <p:sp>
        <p:nvSpPr>
          <p:cNvPr id="862238" name="Rectangle 2078"/>
          <p:cNvSpPr>
            <a:spLocks noChangeArrowheads="1"/>
          </p:cNvSpPr>
          <p:nvPr/>
        </p:nvSpPr>
        <p:spPr bwMode="auto">
          <a:xfrm>
            <a:off x="7962709" y="5441530"/>
            <a:ext cx="26055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b="1" dirty="0">
                <a:latin typeface="Helvetica" panose="020B0604020202020204" pitchFamily="34" charset="0"/>
              </a:rPr>
              <a:t>4. This results in two </a:t>
            </a:r>
          </a:p>
          <a:p>
            <a:r>
              <a:rPr lang="en-US" sz="1400" b="1" dirty="0">
                <a:latin typeface="Helvetica" panose="020B0604020202020204" pitchFamily="34" charset="0"/>
              </a:rPr>
              <a:t>    identical strands of DNA.</a:t>
            </a:r>
          </a:p>
        </p:txBody>
      </p:sp>
      <p:sp>
        <p:nvSpPr>
          <p:cNvPr id="862239" name="Text Box 2079"/>
          <p:cNvSpPr txBox="1">
            <a:spLocks noChangeArrowheads="1"/>
          </p:cNvSpPr>
          <p:nvPr/>
        </p:nvSpPr>
        <p:spPr bwMode="auto">
          <a:xfrm>
            <a:off x="2890014" y="5441530"/>
            <a:ext cx="223283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b="1" dirty="0">
                <a:latin typeface="Helvetica" panose="020B0604020202020204" pitchFamily="34" charset="0"/>
              </a:rPr>
              <a:t>Order of bases encodes</a:t>
            </a:r>
          </a:p>
          <a:p>
            <a:r>
              <a:rPr lang="en-US" sz="1400" b="1" dirty="0">
                <a:latin typeface="Helvetica" panose="020B0604020202020204" pitchFamily="34" charset="0"/>
              </a:rPr>
              <a:t>Information for protein</a:t>
            </a:r>
          </a:p>
          <a:p>
            <a:r>
              <a:rPr lang="en-US" sz="1400" b="1" dirty="0">
                <a:latin typeface="Helvetica" panose="020B0604020202020204" pitchFamily="34" charset="0"/>
              </a:rPr>
              <a:t>production.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7426" y="214643"/>
            <a:ext cx="10972800" cy="9144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DNA Replication</a:t>
            </a:r>
          </a:p>
        </p:txBody>
      </p:sp>
      <p:cxnSp>
        <p:nvCxnSpPr>
          <p:cNvPr id="6" name="Straight Connector 5"/>
          <p:cNvCxnSpPr>
            <a:endCxn id="862239" idx="3"/>
          </p:cNvCxnSpPr>
          <p:nvPr/>
        </p:nvCxnSpPr>
        <p:spPr>
          <a:xfrm flipH="1">
            <a:off x="5122851" y="5512522"/>
            <a:ext cx="479466" cy="2983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862239" idx="3"/>
          </p:cNvCxnSpPr>
          <p:nvPr/>
        </p:nvCxnSpPr>
        <p:spPr>
          <a:xfrm flipH="1">
            <a:off x="5122851" y="5655740"/>
            <a:ext cx="520975" cy="1551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5122851" y="5810862"/>
            <a:ext cx="500222" cy="174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0493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Chromosomes Before and After Replication</a:t>
            </a:r>
          </a:p>
        </p:txBody>
      </p:sp>
      <p:pic>
        <p:nvPicPr>
          <p:cNvPr id="4" name="Picture 2" descr="D:\Chapter_09\B_Jpeg_Images\09_Labeled_Art_and_Photos\09_07Figure-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1219200"/>
            <a:ext cx="5324475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odec.ca/projects/2005/anna5m0/public_html/huma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99057"/>
            <a:ext cx="5287092" cy="48655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DNA Replication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9586" y="1332215"/>
            <a:ext cx="4593106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Helicase</a:t>
            </a:r>
            <a:r>
              <a:rPr lang="en-US" dirty="0"/>
              <a:t>: enzyme that unwinds DNA separating it into two complementary strands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__________________</a:t>
            </a:r>
            <a:r>
              <a:rPr lang="en-US" dirty="0"/>
              <a:t>: enzyme that creates the complementary strand by adding new DNA nucleotides to the template strand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Image result for DNA replic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924" y="1546252"/>
            <a:ext cx="6705958" cy="424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809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72322"/>
            <a:ext cx="10972800" cy="45846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True or False: Gametes are the only cells within the human body that have two sets of chromosomes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3200" dirty="0"/>
              <a:t>True or False: Most of the DNA found in humans codes for proteins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True or False: Adenine always binds with Thymine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034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A section of DNA that codes for a specific protein is known as ___________.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				a. chromatin</a:t>
            </a:r>
          </a:p>
          <a:p>
            <a:pPr marL="0" indent="0">
              <a:buNone/>
            </a:pPr>
            <a:r>
              <a:rPr lang="en-US" sz="3200" dirty="0"/>
              <a:t>				b. a genome</a:t>
            </a:r>
          </a:p>
          <a:p>
            <a:pPr marL="0" indent="0">
              <a:buNone/>
            </a:pPr>
            <a:r>
              <a:rPr lang="en-US" sz="3200" dirty="0"/>
              <a:t>				c. a chromosome</a:t>
            </a:r>
          </a:p>
          <a:p>
            <a:pPr marL="0" indent="0">
              <a:buNone/>
            </a:pPr>
            <a:r>
              <a:rPr lang="en-US" sz="3200" dirty="0"/>
              <a:t>				d. a gene</a:t>
            </a:r>
          </a:p>
          <a:p>
            <a:pPr marL="0" indent="0">
              <a:buNone/>
            </a:pPr>
            <a:r>
              <a:rPr lang="en-US" sz="3200" dirty="0"/>
              <a:t>				e. a nucleotide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628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74FC9-B35C-41BF-B3C8-134D79101CB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Which of the following are responsible for unwinding the DNA to form two complementary strands?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			a. Histones</a:t>
            </a:r>
          </a:p>
          <a:p>
            <a:pPr marL="0" indent="0">
              <a:buNone/>
            </a:pPr>
            <a:r>
              <a:rPr lang="en-US" sz="3200" dirty="0"/>
              <a:t>			b. Helicase</a:t>
            </a:r>
          </a:p>
          <a:p>
            <a:pPr marL="0" indent="0">
              <a:buNone/>
            </a:pPr>
            <a:r>
              <a:rPr lang="en-US" sz="3200" dirty="0"/>
              <a:t>			c. DNA polymerase</a:t>
            </a:r>
          </a:p>
          <a:p>
            <a:pPr marL="0" indent="0">
              <a:buNone/>
            </a:pPr>
            <a:r>
              <a:rPr lang="en-US" sz="3200" dirty="0"/>
              <a:t>			d. Chromatin</a:t>
            </a:r>
          </a:p>
          <a:p>
            <a:pPr marL="0" indent="0">
              <a:buNone/>
            </a:pPr>
            <a:r>
              <a:rPr lang="en-US" sz="3200" dirty="0"/>
              <a:t>			e. Okazaki fragments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D5FCCE-D3A0-4D20-98AF-55137FD12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4644"/>
            <a:ext cx="10972800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</p:spTree>
    <p:extLst>
      <p:ext uri="{BB962C8B-B14F-4D97-AF65-F5344CB8AC3E}">
        <p14:creationId xmlns:p14="http://schemas.microsoft.com/office/powerpoint/2010/main" val="3964580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The Cell Cycle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149" y="1211112"/>
            <a:ext cx="9133367" cy="512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62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4" name="Picture 6" descr="11_06_overview_mitos-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7"/>
          <a:stretch>
            <a:fillRect/>
          </a:stretch>
        </p:blipFill>
        <p:spPr bwMode="auto">
          <a:xfrm>
            <a:off x="1325217" y="2242621"/>
            <a:ext cx="9845934" cy="389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An Overview of Mitosis</a:t>
            </a:r>
          </a:p>
        </p:txBody>
      </p:sp>
      <p:sp>
        <p:nvSpPr>
          <p:cNvPr id="145415" name="Text Box 7"/>
          <p:cNvSpPr txBox="1">
            <a:spLocks noChangeArrowheads="1"/>
          </p:cNvSpPr>
          <p:nvPr/>
        </p:nvSpPr>
        <p:spPr bwMode="auto">
          <a:xfrm>
            <a:off x="2252971" y="2826951"/>
            <a:ext cx="493051" cy="24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D7D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G</a:t>
            </a:r>
            <a:r>
              <a:rPr lang="en-US" b="1" baseline="-25000" dirty="0">
                <a:latin typeface="Arial" panose="020B0604020202020204" pitchFamily="34" charset="0"/>
              </a:rPr>
              <a:t>1</a:t>
            </a:r>
            <a:endParaRPr lang="en-US" b="1" dirty="0">
              <a:latin typeface="Times" panose="02020603050405020304" pitchFamily="18" charset="0"/>
            </a:endParaRPr>
          </a:p>
        </p:txBody>
      </p:sp>
      <p:sp>
        <p:nvSpPr>
          <p:cNvPr id="145416" name="Text Box 8"/>
          <p:cNvSpPr txBox="1">
            <a:spLocks noChangeArrowheads="1"/>
          </p:cNvSpPr>
          <p:nvPr/>
        </p:nvSpPr>
        <p:spPr bwMode="auto">
          <a:xfrm>
            <a:off x="3771506" y="2826951"/>
            <a:ext cx="1986060" cy="24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D7D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S PHASE AND G</a:t>
            </a:r>
            <a:r>
              <a:rPr lang="en-US" b="1" baseline="-25000" dirty="0">
                <a:latin typeface="Arial" panose="020B0604020202020204" pitchFamily="34" charset="0"/>
              </a:rPr>
              <a:t>2</a:t>
            </a:r>
            <a:endParaRPr lang="en-US" b="1" dirty="0">
              <a:latin typeface="Times" panose="02020603050405020304" pitchFamily="18" charset="0"/>
            </a:endParaRPr>
          </a:p>
        </p:txBody>
      </p:sp>
      <p:sp>
        <p:nvSpPr>
          <p:cNvPr id="145419" name="Text Box 11"/>
          <p:cNvSpPr txBox="1">
            <a:spLocks noChangeArrowheads="1"/>
          </p:cNvSpPr>
          <p:nvPr/>
        </p:nvSpPr>
        <p:spPr bwMode="auto">
          <a:xfrm>
            <a:off x="6334832" y="1737296"/>
            <a:ext cx="3688832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D7D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2400" b="1" dirty="0">
                <a:latin typeface="Arial" panose="020B0604020202020204" pitchFamily="34" charset="0"/>
              </a:rPr>
              <a:t>Mitosis and Cytokinesis</a:t>
            </a:r>
            <a:endParaRPr lang="en-US" sz="2400" b="1" dirty="0">
              <a:latin typeface="Times" panose="02020603050405020304" pitchFamily="18" charset="0"/>
            </a:endParaRPr>
          </a:p>
        </p:txBody>
      </p:sp>
      <p:sp>
        <p:nvSpPr>
          <p:cNvPr id="145420" name="AutoShape 12"/>
          <p:cNvSpPr>
            <a:spLocks/>
          </p:cNvSpPr>
          <p:nvPr/>
        </p:nvSpPr>
        <p:spPr bwMode="auto">
          <a:xfrm rot="5400000">
            <a:off x="7916554" y="247392"/>
            <a:ext cx="223761" cy="3990458"/>
          </a:xfrm>
          <a:prstGeom prst="leftBrace">
            <a:avLst>
              <a:gd name="adj1" fmla="val 62112"/>
              <a:gd name="adj2" fmla="val 50333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588"/>
          </a:p>
        </p:txBody>
      </p:sp>
      <p:sp>
        <p:nvSpPr>
          <p:cNvPr id="145421" name="Text Box 13"/>
          <p:cNvSpPr txBox="1">
            <a:spLocks noChangeArrowheads="1"/>
          </p:cNvSpPr>
          <p:nvPr/>
        </p:nvSpPr>
        <p:spPr bwMode="auto">
          <a:xfrm>
            <a:off x="5458007" y="4728600"/>
            <a:ext cx="1275985" cy="44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D7D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600" b="1" dirty="0">
                <a:latin typeface="Arial" panose="020B0604020202020204" pitchFamily="34" charset="0"/>
              </a:rPr>
              <a:t>Sister</a:t>
            </a:r>
          </a:p>
          <a:p>
            <a:pPr eaLnBrk="0" hangingPunct="0">
              <a:lnSpc>
                <a:spcPct val="90000"/>
              </a:lnSpc>
            </a:pPr>
            <a:r>
              <a:rPr lang="en-US" sz="1600" b="1" dirty="0">
                <a:latin typeface="Arial" panose="020B0604020202020204" pitchFamily="34" charset="0"/>
              </a:rPr>
              <a:t>chromatids</a:t>
            </a:r>
            <a:endParaRPr lang="en-US" sz="1600" b="1" dirty="0">
              <a:latin typeface="Times" panose="02020603050405020304" pitchFamily="18" charset="0"/>
            </a:endParaRPr>
          </a:p>
        </p:txBody>
      </p:sp>
      <p:sp>
        <p:nvSpPr>
          <p:cNvPr id="145422" name="Text Box 14"/>
          <p:cNvSpPr txBox="1">
            <a:spLocks noChangeArrowheads="1"/>
          </p:cNvSpPr>
          <p:nvPr/>
        </p:nvSpPr>
        <p:spPr bwMode="auto">
          <a:xfrm>
            <a:off x="4106683" y="5262610"/>
            <a:ext cx="1926522" cy="74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D7D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Parent cell:</a:t>
            </a:r>
          </a:p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4 replicated</a:t>
            </a:r>
          </a:p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chromosomes</a:t>
            </a:r>
            <a:endParaRPr lang="en-US" b="1" dirty="0">
              <a:latin typeface="Times" panose="02020603050405020304" pitchFamily="18" charset="0"/>
            </a:endParaRPr>
          </a:p>
        </p:txBody>
      </p:sp>
      <p:sp>
        <p:nvSpPr>
          <p:cNvPr id="145424" name="Text Box 16"/>
          <p:cNvSpPr txBox="1">
            <a:spLocks noChangeArrowheads="1"/>
          </p:cNvSpPr>
          <p:nvPr/>
        </p:nvSpPr>
        <p:spPr bwMode="auto">
          <a:xfrm>
            <a:off x="1687921" y="5188151"/>
            <a:ext cx="1623152" cy="74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D7D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Parent cell:</a:t>
            </a:r>
          </a:p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4 unreplicated</a:t>
            </a:r>
          </a:p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chromosomes</a:t>
            </a:r>
            <a:endParaRPr lang="en-US" b="1" dirty="0">
              <a:latin typeface="Times" panose="02020603050405020304" pitchFamily="18" charset="0"/>
            </a:endParaRPr>
          </a:p>
        </p:txBody>
      </p:sp>
      <p:sp>
        <p:nvSpPr>
          <p:cNvPr id="145426" name="Text Box 18"/>
          <p:cNvSpPr txBox="1">
            <a:spLocks noChangeArrowheads="1"/>
          </p:cNvSpPr>
          <p:nvPr/>
        </p:nvSpPr>
        <p:spPr bwMode="auto">
          <a:xfrm>
            <a:off x="7763576" y="5604139"/>
            <a:ext cx="3659798" cy="74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D7D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During mitosis, sister chromatids</a:t>
            </a:r>
          </a:p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separate. Two daughter cells are</a:t>
            </a:r>
          </a:p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formed by cytokinesis.</a:t>
            </a:r>
            <a:endParaRPr lang="en-US" b="1" dirty="0">
              <a:latin typeface="Times" panose="02020603050405020304" pitchFamily="18" charset="0"/>
            </a:endParaRPr>
          </a:p>
        </p:txBody>
      </p:sp>
      <p:sp>
        <p:nvSpPr>
          <p:cNvPr id="145427" name="Text Box 19"/>
          <p:cNvSpPr txBox="1">
            <a:spLocks noChangeArrowheads="1"/>
          </p:cNvSpPr>
          <p:nvPr/>
        </p:nvSpPr>
        <p:spPr bwMode="auto">
          <a:xfrm>
            <a:off x="10129146" y="2663992"/>
            <a:ext cx="1893355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D7D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Daughter cells</a:t>
            </a:r>
          </a:p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contain the same</a:t>
            </a:r>
          </a:p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complement of</a:t>
            </a:r>
          </a:p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chromosomes as</a:t>
            </a:r>
          </a:p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the parent cell.</a:t>
            </a:r>
            <a:endParaRPr lang="en-US" b="1" dirty="0">
              <a:latin typeface="Times" panose="02020603050405020304" pitchFamily="18" charset="0"/>
            </a:endParaRPr>
          </a:p>
        </p:txBody>
      </p:sp>
      <p:sp>
        <p:nvSpPr>
          <p:cNvPr id="145428" name="Line 20"/>
          <p:cNvSpPr>
            <a:spLocks noChangeShapeType="1"/>
          </p:cNvSpPr>
          <p:nvPr/>
        </p:nvSpPr>
        <p:spPr bwMode="auto">
          <a:xfrm>
            <a:off x="4764536" y="4194590"/>
            <a:ext cx="693472" cy="53401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588"/>
          </a:p>
        </p:txBody>
      </p:sp>
      <p:sp>
        <p:nvSpPr>
          <p:cNvPr id="145429" name="Line 21"/>
          <p:cNvSpPr>
            <a:spLocks noChangeShapeType="1"/>
          </p:cNvSpPr>
          <p:nvPr/>
        </p:nvSpPr>
        <p:spPr bwMode="auto">
          <a:xfrm>
            <a:off x="4764536" y="4448231"/>
            <a:ext cx="693469" cy="357187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588"/>
          </a:p>
        </p:txBody>
      </p:sp>
      <p:sp>
        <p:nvSpPr>
          <p:cNvPr id="17" name="AutoShape 12"/>
          <p:cNvSpPr>
            <a:spLocks/>
          </p:cNvSpPr>
          <p:nvPr/>
        </p:nvSpPr>
        <p:spPr bwMode="auto">
          <a:xfrm rot="5400000">
            <a:off x="3571269" y="501263"/>
            <a:ext cx="223761" cy="3990458"/>
          </a:xfrm>
          <a:prstGeom prst="leftBrace">
            <a:avLst>
              <a:gd name="adj1" fmla="val 62112"/>
              <a:gd name="adj2" fmla="val 50333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588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2952945" y="1941413"/>
            <a:ext cx="1932773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D7D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2400" b="1" u="sng" dirty="0">
                <a:latin typeface="Arial" panose="020B0604020202020204" pitchFamily="34" charset="0"/>
              </a:rPr>
              <a:t>__________</a:t>
            </a:r>
            <a:endParaRPr lang="en-US" sz="2400" b="1" u="sng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012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27" y="1269438"/>
            <a:ext cx="12073867" cy="35157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8666" y="4519875"/>
            <a:ext cx="1480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End of Interphase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00041" y="4401933"/>
            <a:ext cx="1446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Prophase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7756" y="4308729"/>
            <a:ext cx="1586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Metaphase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06060" y="4308729"/>
            <a:ext cx="1509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Anaphase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71167" y="4352617"/>
            <a:ext cx="1768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Telophase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64549" y="4632765"/>
            <a:ext cx="1478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Beginning of Interphase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68666" y="20044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Mitosis and Cytokinesis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94835" y="4396505"/>
            <a:ext cx="1768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Cytokinesis</a:t>
            </a:r>
          </a:p>
        </p:txBody>
      </p:sp>
    </p:spTree>
    <p:extLst>
      <p:ext uri="{BB962C8B-B14F-4D97-AF65-F5344CB8AC3E}">
        <p14:creationId xmlns:p14="http://schemas.microsoft.com/office/powerpoint/2010/main" val="3503797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Introduction to Cell Division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5706141" cy="5119576"/>
          </a:xfrm>
        </p:spPr>
        <p:txBody>
          <a:bodyPr>
            <a:normAutofit/>
          </a:bodyPr>
          <a:lstStyle/>
          <a:p>
            <a:r>
              <a:rPr lang="en-US" sz="2800" dirty="0"/>
              <a:t>Cells come from other cells</a:t>
            </a:r>
          </a:p>
          <a:p>
            <a:pPr lvl="1"/>
            <a:r>
              <a:rPr lang="en-US" sz="2600" dirty="0"/>
              <a:t>Growth</a:t>
            </a:r>
          </a:p>
          <a:p>
            <a:pPr lvl="1"/>
            <a:r>
              <a:rPr lang="en-US" sz="2600" dirty="0"/>
              <a:t>Replacement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800" b="1" dirty="0"/>
              <a:t>Three main steps</a:t>
            </a:r>
          </a:p>
          <a:p>
            <a:pPr marL="292100" indent="-292100">
              <a:lnSpc>
                <a:spcPct val="87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dirty="0"/>
              <a:t>DNA replication	</a:t>
            </a:r>
          </a:p>
          <a:p>
            <a:pPr marL="292100" indent="-292100">
              <a:lnSpc>
                <a:spcPct val="87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b="1" dirty="0"/>
              <a:t>Mitosis</a:t>
            </a:r>
            <a:r>
              <a:rPr lang="en-US" dirty="0"/>
              <a:t>: division of parent cell’s nucleus and chromosomes</a:t>
            </a:r>
          </a:p>
          <a:p>
            <a:pPr marL="292100" indent="-292100">
              <a:lnSpc>
                <a:spcPct val="87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b="1" dirty="0"/>
              <a:t>Cytokinesis</a:t>
            </a:r>
            <a:r>
              <a:rPr lang="en-US" dirty="0"/>
              <a:t>: division of </a:t>
            </a:r>
            <a:r>
              <a:rPr lang="en-US" u="sng" dirty="0"/>
              <a:t>__________</a:t>
            </a:r>
            <a:r>
              <a:rPr lang="en-US" dirty="0"/>
              <a:t> into two daughter cells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058" y="1187301"/>
            <a:ext cx="3431937" cy="515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50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Mitosis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1252537"/>
            <a:ext cx="11830050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180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Mitosis and Cytokinesis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487" y="1196569"/>
            <a:ext cx="9688513" cy="4442232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646331" y="4995444"/>
            <a:ext cx="2400300" cy="125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 dirty="0">
                <a:latin typeface="+mn-lt"/>
              </a:rPr>
              <a:t>Separation:</a:t>
            </a:r>
          </a:p>
          <a:p>
            <a:pPr>
              <a:lnSpc>
                <a:spcPct val="90000"/>
              </a:lnSpc>
            </a:pPr>
            <a:r>
              <a:rPr lang="en-US" altLang="en-US" sz="1400" b="1" dirty="0">
                <a:latin typeface="+mn-lt"/>
              </a:rPr>
              <a:t>Sister chromatids are moved to opposite poles in the cell, each chromatid now becoming a full-fledged chromosome.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196581" y="5301825"/>
            <a:ext cx="2216919" cy="98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" tIns="9144" rIns="9144" bIns="91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 dirty="0">
                <a:latin typeface="+mn-lt"/>
              </a:rPr>
              <a:t>Exit from mitosis:</a:t>
            </a:r>
          </a:p>
          <a:p>
            <a:pPr>
              <a:lnSpc>
                <a:spcPct val="90000"/>
              </a:lnSpc>
            </a:pPr>
            <a:r>
              <a:rPr lang="en-US" altLang="en-US" sz="1400" b="1" dirty="0">
                <a:latin typeface="+mn-lt"/>
              </a:rPr>
              <a:t>Chromosomes unravel;  nuclear envelopes form</a:t>
            </a:r>
          </a:p>
          <a:p>
            <a:pPr>
              <a:lnSpc>
                <a:spcPct val="90000"/>
              </a:lnSpc>
            </a:pPr>
            <a:r>
              <a:rPr lang="en-US" altLang="en-US" sz="1400" b="1" dirty="0">
                <a:latin typeface="+mn-lt"/>
              </a:rPr>
              <a:t>Cleavage furrow</a:t>
            </a:r>
          </a:p>
          <a:p>
            <a:pPr>
              <a:lnSpc>
                <a:spcPct val="90000"/>
              </a:lnSpc>
            </a:pPr>
            <a:r>
              <a:rPr lang="en-US" altLang="en-US" sz="1400" b="1" dirty="0">
                <a:latin typeface="+mn-lt"/>
              </a:rPr>
              <a:t>begins to form.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6296326" y="5458790"/>
            <a:ext cx="2517474" cy="67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 dirty="0">
                <a:latin typeface="+mn-lt"/>
              </a:rPr>
              <a:t>One cell becomes two:</a:t>
            </a:r>
          </a:p>
          <a:p>
            <a:pPr>
              <a:lnSpc>
                <a:spcPct val="90000"/>
              </a:lnSpc>
            </a:pPr>
            <a:r>
              <a:rPr lang="en-US" altLang="en-US" sz="1400" b="1" dirty="0">
                <a:latin typeface="+mn-lt"/>
              </a:rPr>
              <a:t>The cell membrane pinches</a:t>
            </a:r>
          </a:p>
          <a:p>
            <a:pPr>
              <a:lnSpc>
                <a:spcPct val="90000"/>
              </a:lnSpc>
            </a:pPr>
            <a:r>
              <a:rPr lang="en-US" altLang="en-US" sz="1400" b="1" dirty="0">
                <a:latin typeface="+mn-lt"/>
              </a:rPr>
              <a:t>together completely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8813800" y="5638801"/>
            <a:ext cx="24805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1" dirty="0">
                <a:latin typeface="+mn-lt"/>
              </a:rPr>
              <a:t>These two cells now enter</a:t>
            </a:r>
          </a:p>
          <a:p>
            <a:r>
              <a:rPr lang="en-US" altLang="en-US" sz="1400" b="1" dirty="0">
                <a:latin typeface="+mn-lt"/>
              </a:rPr>
              <a:t>the G1 phase of interphase.</a:t>
            </a:r>
          </a:p>
        </p:txBody>
      </p:sp>
    </p:spTree>
    <p:extLst>
      <p:ext uri="{BB962C8B-B14F-4D97-AF65-F5344CB8AC3E}">
        <p14:creationId xmlns:p14="http://schemas.microsoft.com/office/powerpoint/2010/main" val="3936752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Interphase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989955" y="1249990"/>
            <a:ext cx="5910943" cy="493776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Interphase (three parts)</a:t>
            </a:r>
          </a:p>
          <a:p>
            <a:r>
              <a:rPr lang="en-US" sz="2800" b="1" dirty="0"/>
              <a:t>G1  (gap 1 phase) </a:t>
            </a:r>
            <a:r>
              <a:rPr lang="en-US" sz="2800" dirty="0"/>
              <a:t>= growth and normal functions</a:t>
            </a:r>
          </a:p>
          <a:p>
            <a:endParaRPr lang="en-US" sz="2000" dirty="0"/>
          </a:p>
          <a:p>
            <a:r>
              <a:rPr lang="en-US" sz="2800" b="1" dirty="0"/>
              <a:t>S (synthesis phase) </a:t>
            </a:r>
            <a:r>
              <a:rPr lang="en-US" sz="2800" dirty="0"/>
              <a:t>= DNA (chromosome) replication</a:t>
            </a:r>
          </a:p>
          <a:p>
            <a:endParaRPr lang="en-US" sz="2000" dirty="0"/>
          </a:p>
          <a:p>
            <a:r>
              <a:rPr lang="en-US" sz="2800" b="1" dirty="0"/>
              <a:t>G2 (gap 2 phase) </a:t>
            </a:r>
            <a:r>
              <a:rPr lang="en-US" sz="2800" dirty="0"/>
              <a:t>= growth and  normal functions continue</a:t>
            </a:r>
          </a:p>
          <a:p>
            <a:pPr lvl="1"/>
            <a:r>
              <a:rPr lang="en-US" sz="2400" dirty="0"/>
              <a:t>Centrosomes develop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55C5A-81C6-4F76-B98F-FE0421E76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22426" y="2158387"/>
            <a:ext cx="5116538" cy="318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47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Mitosis: Prophase</a:t>
            </a: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5536096" y="1382485"/>
            <a:ext cx="6185734" cy="4822371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Chromatin condenses to form </a:t>
            </a:r>
            <a:r>
              <a:rPr lang="en-US" sz="2800" u="sng" dirty="0"/>
              <a:t>_______________</a:t>
            </a:r>
          </a:p>
          <a:p>
            <a:endParaRPr lang="en-US" sz="2000" dirty="0"/>
          </a:p>
          <a:p>
            <a:r>
              <a:rPr lang="en-US" sz="2800" dirty="0"/>
              <a:t>Nuclear membrane and Nucleolus disappear</a:t>
            </a:r>
          </a:p>
          <a:p>
            <a:endParaRPr lang="en-US" sz="2000" dirty="0"/>
          </a:p>
          <a:p>
            <a:r>
              <a:rPr lang="en-US" sz="2800" dirty="0"/>
              <a:t>Chromosomes</a:t>
            </a:r>
          </a:p>
          <a:p>
            <a:pPr lvl="1"/>
            <a:r>
              <a:rPr lang="en-US" sz="2800" dirty="0"/>
              <a:t>Two chromatids with centromere</a:t>
            </a:r>
          </a:p>
          <a:p>
            <a:endParaRPr lang="en-US" sz="2000" dirty="0"/>
          </a:p>
          <a:p>
            <a:r>
              <a:rPr lang="en-US" sz="2800" dirty="0"/>
              <a:t>Mitotic spindles form</a:t>
            </a:r>
          </a:p>
          <a:p>
            <a:pPr lvl="1"/>
            <a:r>
              <a:rPr lang="en-US" sz="2500" dirty="0"/>
              <a:t>Microtubules</a:t>
            </a:r>
          </a:p>
          <a:p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C33382-4BD3-4EAF-838B-780EBB33E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3957" y="1978388"/>
            <a:ext cx="5110462" cy="356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59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Mitosis: Metaphase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73384" y="1766888"/>
            <a:ext cx="6209015" cy="4390072"/>
          </a:xfrm>
        </p:spPr>
        <p:txBody>
          <a:bodyPr>
            <a:normAutofit/>
          </a:bodyPr>
          <a:lstStyle/>
          <a:p>
            <a:r>
              <a:rPr lang="en-US" sz="2800" dirty="0"/>
              <a:t>Centrosomes at opposite poles</a:t>
            </a:r>
          </a:p>
          <a:p>
            <a:endParaRPr lang="en-US" sz="2800" dirty="0"/>
          </a:p>
          <a:p>
            <a:r>
              <a:rPr lang="en-US" sz="2800" dirty="0"/>
              <a:t>Microtubules attach to sister chromatids</a:t>
            </a:r>
          </a:p>
          <a:p>
            <a:endParaRPr lang="en-US" sz="2800" dirty="0"/>
          </a:p>
          <a:p>
            <a:r>
              <a:rPr lang="en-US" sz="2800" dirty="0"/>
              <a:t>Chromosomes line up on </a:t>
            </a:r>
            <a:r>
              <a:rPr lang="en-US" sz="2800" u="sng" dirty="0"/>
              <a:t>_________ </a:t>
            </a:r>
            <a:r>
              <a:rPr lang="en-US" sz="2800" dirty="0"/>
              <a:t>plate</a:t>
            </a:r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7D968-32BC-4E0A-9321-4837A1EAA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70477" y="1926237"/>
            <a:ext cx="5125857" cy="364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94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Mitosis: Anaphase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763986" y="1651000"/>
            <a:ext cx="5627914" cy="4391660"/>
          </a:xfrm>
        </p:spPr>
        <p:txBody>
          <a:bodyPr>
            <a:normAutofit/>
          </a:bodyPr>
          <a:lstStyle/>
          <a:p>
            <a:r>
              <a:rPr lang="en-US" sz="2800" dirty="0"/>
              <a:t>Duplicated chromosomes (sister chromatids) are pulled apart by spindle fibers</a:t>
            </a:r>
          </a:p>
          <a:p>
            <a:endParaRPr lang="en-US" sz="2800" dirty="0"/>
          </a:p>
          <a:p>
            <a:r>
              <a:rPr lang="en-US" sz="2800" dirty="0"/>
              <a:t>One full set of chromosomes goes to one end of the cell and one set goes to the other end </a:t>
            </a:r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24177C-8167-44C2-A1DD-9A9C8CB69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1533" y="1889791"/>
            <a:ext cx="5116210" cy="370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89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1514"/>
            <a:ext cx="10972800" cy="9906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Mitosis: Telophase and Cytokinesis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815173" y="1458686"/>
            <a:ext cx="5767226" cy="4698274"/>
          </a:xfrm>
        </p:spPr>
        <p:txBody>
          <a:bodyPr>
            <a:normAutofit/>
          </a:bodyPr>
          <a:lstStyle/>
          <a:p>
            <a:r>
              <a:rPr lang="en-US" sz="2800" dirty="0"/>
              <a:t>Reverse of Prophase</a:t>
            </a:r>
          </a:p>
          <a:p>
            <a:pPr lvl="1"/>
            <a:r>
              <a:rPr lang="en-US" sz="2400" dirty="0"/>
              <a:t>Nuclear envelopes reform around chromosomes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Cytokinesis</a:t>
            </a:r>
          </a:p>
          <a:p>
            <a:pPr lvl="1"/>
            <a:r>
              <a:rPr lang="en-US" sz="2400" dirty="0"/>
              <a:t>Animal cells</a:t>
            </a:r>
          </a:p>
          <a:p>
            <a:pPr lvl="2"/>
            <a:r>
              <a:rPr lang="en-US" dirty="0"/>
              <a:t>_______ furrow</a:t>
            </a:r>
          </a:p>
          <a:p>
            <a:pPr lvl="1"/>
            <a:r>
              <a:rPr lang="en-US" sz="2400" dirty="0"/>
              <a:t>Plant cells</a:t>
            </a:r>
          </a:p>
          <a:p>
            <a:pPr lvl="2"/>
            <a:r>
              <a:rPr lang="en-US" dirty="0"/>
              <a:t>Cell Plate</a:t>
            </a:r>
          </a:p>
          <a:p>
            <a:endParaRPr lang="en-US" sz="2400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872" y="3541489"/>
            <a:ext cx="3083804" cy="2441722"/>
          </a:xfrm>
          <a:prstGeom prst="rect">
            <a:avLst/>
          </a:prstGeom>
        </p:spPr>
      </p:pic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8548099" y="4762350"/>
            <a:ext cx="1684962" cy="220616"/>
          </a:xfrm>
          <a:prstGeom prst="straightConnector1">
            <a:avLst/>
          </a:prstGeom>
          <a:ln w="22225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0EE075A-BEF4-4B8F-A715-10355EFFC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7289" y="1937367"/>
            <a:ext cx="5110655" cy="362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1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Cell Division in Plants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74" y="1346200"/>
            <a:ext cx="9978451" cy="3848100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897731" y="5070475"/>
            <a:ext cx="2915569" cy="86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 dirty="0">
                <a:latin typeface="+mn-lt"/>
              </a:rPr>
              <a:t>1. Membrane-lined vesicles accumulate near the metaphase plate. The vesicles contain precursors to the cell wall.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053806" y="5070475"/>
            <a:ext cx="2312194" cy="86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 dirty="0">
                <a:latin typeface="+mn-lt"/>
              </a:rPr>
              <a:t>2. Vesicles fuse together, forming a cell plate that grows toward the parent cell wall.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715647" y="5070475"/>
            <a:ext cx="3489831" cy="86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 dirty="0">
                <a:latin typeface="+mn-lt"/>
              </a:rPr>
              <a:t>3. The newly formed plasma membrane and cell wall fuse with the parent plasma membrane and cell wall, forming two distinct daughter cells.</a:t>
            </a:r>
          </a:p>
        </p:txBody>
      </p:sp>
    </p:spTree>
    <p:extLst>
      <p:ext uri="{BB962C8B-B14F-4D97-AF65-F5344CB8AC3E}">
        <p14:creationId xmlns:p14="http://schemas.microsoft.com/office/powerpoint/2010/main" val="2436855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Cancer Cells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93700" y="1519514"/>
            <a:ext cx="4374243" cy="459595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/>
              <a:buNone/>
            </a:pPr>
            <a:r>
              <a:rPr lang="en-US" b="1" dirty="0"/>
              <a:t>Cancer</a:t>
            </a:r>
            <a:r>
              <a:rPr lang="en-US" dirty="0"/>
              <a:t> = ___________ cell multiplication, which invade nearby tissues or other parts of the body, destroying working tissues</a:t>
            </a:r>
          </a:p>
        </p:txBody>
      </p:sp>
      <p:pic>
        <p:nvPicPr>
          <p:cNvPr id="1028" name="Picture 4" descr="Image result for normal cells vs cancer ce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1366390"/>
            <a:ext cx="4902200" cy="49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7118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Characteristics of Cancer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42913" y="1727200"/>
            <a:ext cx="5270500" cy="4709160"/>
          </a:xfrm>
        </p:spPr>
        <p:txBody>
          <a:bodyPr>
            <a:normAutofit/>
          </a:bodyPr>
          <a:lstStyle/>
          <a:p>
            <a:r>
              <a:rPr lang="en-US" sz="3200" dirty="0"/>
              <a:t>Non contact inhibition</a:t>
            </a:r>
          </a:p>
          <a:p>
            <a:pPr lvl="1"/>
            <a:r>
              <a:rPr lang="en-US" sz="2800" dirty="0"/>
              <a:t>____________ arrangement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413" y="1883834"/>
            <a:ext cx="5868987" cy="383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70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Introduction to Genetics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31469" y="1219199"/>
            <a:ext cx="4835953" cy="511016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Deoxyribonucleic acid (DNA): </a:t>
            </a:r>
            <a:r>
              <a:rPr lang="en-US" dirty="0"/>
              <a:t>primary information bearing molecule of life. </a:t>
            </a:r>
          </a:p>
          <a:p>
            <a:pPr marL="287338" lvl="1" indent="-169863"/>
            <a:r>
              <a:rPr lang="en-US" sz="2400" dirty="0"/>
              <a:t>Two chains of nucleotides linked together to form a double helix</a:t>
            </a:r>
          </a:p>
          <a:p>
            <a:pPr marL="287338" lvl="1" indent="-169863">
              <a:spcBef>
                <a:spcPts val="1800"/>
              </a:spcBef>
            </a:pPr>
            <a:r>
              <a:rPr lang="en-US" sz="2400" b="1" dirty="0"/>
              <a:t>Nucleotide</a:t>
            </a:r>
            <a:r>
              <a:rPr lang="en-US" sz="2400" dirty="0"/>
              <a:t>: nitrogenous base attached to a ___________ sugar (ribose) and a phosphate molecule</a:t>
            </a:r>
          </a:p>
          <a:p>
            <a:pPr marL="287338" lvl="1" indent="-169863">
              <a:spcBef>
                <a:spcPts val="1800"/>
              </a:spcBef>
            </a:pPr>
            <a:r>
              <a:rPr lang="en-US" sz="2400" dirty="0"/>
              <a:t>Complementary base pairs</a:t>
            </a:r>
          </a:p>
          <a:p>
            <a:pPr lvl="2"/>
            <a:r>
              <a:rPr lang="en-US" sz="2400" dirty="0"/>
              <a:t>_________ and Thymine</a:t>
            </a:r>
          </a:p>
          <a:p>
            <a:pPr lvl="2"/>
            <a:r>
              <a:rPr lang="en-US" sz="2400" dirty="0"/>
              <a:t>_________ and Cytosine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584" y="1200150"/>
            <a:ext cx="6751637" cy="512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82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739900"/>
            <a:ext cx="4457700" cy="4417060"/>
          </a:xfrm>
        </p:spPr>
        <p:txBody>
          <a:bodyPr>
            <a:normAutofit/>
          </a:bodyPr>
          <a:lstStyle/>
          <a:p>
            <a:r>
              <a:rPr lang="en-US" sz="3200" dirty="0"/>
              <a:t>Indefinite cell division</a:t>
            </a:r>
          </a:p>
          <a:p>
            <a:pPr lvl="1"/>
            <a:r>
              <a:rPr lang="en-US" sz="2900" dirty="0"/>
              <a:t>Cancer cells can divide an </a:t>
            </a:r>
            <a:r>
              <a:rPr lang="en-US" sz="2900" b="1" dirty="0"/>
              <a:t>________</a:t>
            </a:r>
            <a:r>
              <a:rPr lang="en-US" sz="2900" dirty="0"/>
              <a:t> number of times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Characteristics of Cancer Cells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008" y="1346835"/>
            <a:ext cx="5019754" cy="491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78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87500"/>
            <a:ext cx="4495800" cy="4569460"/>
          </a:xfrm>
        </p:spPr>
        <p:txBody>
          <a:bodyPr>
            <a:normAutofit/>
          </a:bodyPr>
          <a:lstStyle/>
          <a:p>
            <a:r>
              <a:rPr lang="en-US" sz="3200" dirty="0"/>
              <a:t>Membrane proteins have reduced adhesive properties</a:t>
            </a:r>
          </a:p>
          <a:p>
            <a:pPr lvl="1"/>
            <a:r>
              <a:rPr lang="en-US" sz="2900" b="1" dirty="0"/>
              <a:t>_________</a:t>
            </a:r>
            <a:r>
              <a:rPr lang="en-US" sz="2900" dirty="0"/>
              <a:t> tumors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Characteristics of Cancer Cells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0" y="2178050"/>
            <a:ext cx="6169024" cy="267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602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59317-5CAB-4847-9419-6AB1F9F92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Characteristics of Cancer Cells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2F9A9-D67C-4D44-A514-ECA923CC74A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371600"/>
            <a:ext cx="5720080" cy="4785360"/>
          </a:xfrm>
        </p:spPr>
        <p:txBody>
          <a:bodyPr>
            <a:normAutofit/>
          </a:bodyPr>
          <a:lstStyle/>
          <a:p>
            <a:r>
              <a:rPr lang="en-US" sz="3200" dirty="0"/>
              <a:t>T-cell deactivation</a:t>
            </a:r>
          </a:p>
          <a:p>
            <a:pPr lvl="1"/>
            <a:r>
              <a:rPr lang="en-US" sz="2800" dirty="0"/>
              <a:t>Cancer cells have membrane proteins that turn off some immune system cells called T-cells, which prevents the T-cells from finding and killing the cancer cells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D8F0B3-5772-4DB3-BE52-FF84BB951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0338" y="1371600"/>
            <a:ext cx="3889422" cy="48561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843FC1-8B16-4F1E-A2DB-9EE4CF285537}"/>
              </a:ext>
            </a:extLst>
          </p:cNvPr>
          <p:cNvSpPr txBox="1"/>
          <p:nvPr/>
        </p:nvSpPr>
        <p:spPr>
          <a:xfrm>
            <a:off x="6329680" y="3430346"/>
            <a:ext cx="288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Cancer membrane protein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573A12-B3CA-498A-B96B-E0771619A191}"/>
              </a:ext>
            </a:extLst>
          </p:cNvPr>
          <p:cNvSpPr txBox="1"/>
          <p:nvPr/>
        </p:nvSpPr>
        <p:spPr>
          <a:xfrm>
            <a:off x="8503920" y="2875280"/>
            <a:ext cx="710272" cy="369332"/>
          </a:xfrm>
          <a:prstGeom prst="rect">
            <a:avLst/>
          </a:prstGeom>
          <a:solidFill>
            <a:srgbClr val="FFF9E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320203-629A-4227-B42D-EB9324C630D8}"/>
              </a:ext>
            </a:extLst>
          </p:cNvPr>
          <p:cNvCxnSpPr/>
          <p:nvPr/>
        </p:nvCxnSpPr>
        <p:spPr>
          <a:xfrm flipV="1">
            <a:off x="8991600" y="3473212"/>
            <a:ext cx="355600" cy="1401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98EB708-AB8B-410F-B156-F3D5DA64241F}"/>
              </a:ext>
            </a:extLst>
          </p:cNvPr>
          <p:cNvSpPr txBox="1"/>
          <p:nvPr/>
        </p:nvSpPr>
        <p:spPr>
          <a:xfrm>
            <a:off x="7983685" y="4210858"/>
            <a:ext cx="15687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T-cell receptor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531DA0-BD24-4F24-B24C-54AE22F5183E}"/>
              </a:ext>
            </a:extLst>
          </p:cNvPr>
          <p:cNvSpPr txBox="1"/>
          <p:nvPr/>
        </p:nvSpPr>
        <p:spPr>
          <a:xfrm>
            <a:off x="11142297" y="5787628"/>
            <a:ext cx="7042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T-cell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E1654D-582F-47CA-BDEC-19582E69556B}"/>
              </a:ext>
            </a:extLst>
          </p:cNvPr>
          <p:cNvSpPr txBox="1"/>
          <p:nvPr/>
        </p:nvSpPr>
        <p:spPr>
          <a:xfrm>
            <a:off x="9479280" y="2258814"/>
            <a:ext cx="1334183" cy="369332"/>
          </a:xfrm>
          <a:prstGeom prst="rect">
            <a:avLst/>
          </a:prstGeom>
          <a:solidFill>
            <a:srgbClr val="FFF9E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Cancer cell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8C85AA-3220-4C34-971E-50EFC7D33685}"/>
              </a:ext>
            </a:extLst>
          </p:cNvPr>
          <p:cNvSpPr txBox="1"/>
          <p:nvPr/>
        </p:nvSpPr>
        <p:spPr>
          <a:xfrm>
            <a:off x="9749912" y="1445875"/>
            <a:ext cx="938407" cy="369332"/>
          </a:xfrm>
          <a:prstGeom prst="rect">
            <a:avLst/>
          </a:prstGeom>
          <a:solidFill>
            <a:srgbClr val="FFF9E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645B73-8469-48B1-8166-39168386E04C}"/>
              </a:ext>
            </a:extLst>
          </p:cNvPr>
          <p:cNvCxnSpPr>
            <a:cxnSpLocks/>
          </p:cNvCxnSpPr>
          <p:nvPr/>
        </p:nvCxnSpPr>
        <p:spPr>
          <a:xfrm flipV="1">
            <a:off x="9489902" y="4196877"/>
            <a:ext cx="249850" cy="1280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3F6F033-B42B-41A1-8248-75E61E772C4C}"/>
              </a:ext>
            </a:extLst>
          </p:cNvPr>
          <p:cNvSpPr txBox="1"/>
          <p:nvPr/>
        </p:nvSpPr>
        <p:spPr>
          <a:xfrm>
            <a:off x="10547008" y="3764280"/>
            <a:ext cx="15687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T-cell receptor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FD375A-45C1-4499-BD03-E50E9ED0A5EC}"/>
              </a:ext>
            </a:extLst>
          </p:cNvPr>
          <p:cNvCxnSpPr>
            <a:cxnSpLocks/>
          </p:cNvCxnSpPr>
          <p:nvPr/>
        </p:nvCxnSpPr>
        <p:spPr>
          <a:xfrm>
            <a:off x="10371283" y="3928626"/>
            <a:ext cx="1757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BBB54FD-9442-4095-9C44-85F9F2EB95AF}"/>
              </a:ext>
            </a:extLst>
          </p:cNvPr>
          <p:cNvSpPr txBox="1"/>
          <p:nvPr/>
        </p:nvSpPr>
        <p:spPr>
          <a:xfrm>
            <a:off x="10657621" y="3234836"/>
            <a:ext cx="10974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Antigen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E5E67C-6217-429A-8528-2F2FE36448D5}"/>
              </a:ext>
            </a:extLst>
          </p:cNvPr>
          <p:cNvCxnSpPr>
            <a:cxnSpLocks/>
          </p:cNvCxnSpPr>
          <p:nvPr/>
        </p:nvCxnSpPr>
        <p:spPr>
          <a:xfrm flipV="1">
            <a:off x="10178462" y="3453901"/>
            <a:ext cx="483309" cy="18267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11672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11_17b_new_locations-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 bwMode="auto">
          <a:xfrm>
            <a:off x="5939494" y="1254109"/>
            <a:ext cx="5421645" cy="48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9140136" y="1674017"/>
            <a:ext cx="2862262" cy="4236453"/>
            <a:chOff x="5786438" y="2019300"/>
            <a:chExt cx="2862262" cy="5000810"/>
          </a:xfrm>
        </p:grpSpPr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5792788" y="2019300"/>
              <a:ext cx="2855912" cy="14957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7D7D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b="1" dirty="0">
                  <a:latin typeface="Arial" panose="020B0604020202020204" pitchFamily="34" charset="0"/>
                </a:rPr>
                <a:t>Malignant tumor cells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US" b="1" dirty="0">
                  <a:latin typeface="Arial" panose="020B0604020202020204" pitchFamily="34" charset="0"/>
                </a:rPr>
                <a:t>divide and spread to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US" b="1" dirty="0">
                  <a:latin typeface="Arial" panose="020B0604020202020204" pitchFamily="34" charset="0"/>
                </a:rPr>
                <a:t>adjacent tissues and to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US" b="1" dirty="0">
                  <a:latin typeface="Arial" panose="020B0604020202020204" pitchFamily="34" charset="0"/>
                </a:rPr>
                <a:t>distant tissues through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US" b="1" dirty="0">
                  <a:latin typeface="Arial" panose="020B0604020202020204" pitchFamily="34" charset="0"/>
                </a:rPr>
                <a:t>lymphatic vessels and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US" b="1" dirty="0">
                  <a:latin typeface="Arial" panose="020B0604020202020204" pitchFamily="34" charset="0"/>
                </a:rPr>
                <a:t>blood vessels</a:t>
              </a:r>
              <a:endParaRPr lang="en-US" b="1" dirty="0">
                <a:latin typeface="Times" panose="02020603050405020304" pitchFamily="18" charset="0"/>
              </a:endParaRP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5786438" y="3921125"/>
              <a:ext cx="1766887" cy="249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7D7D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b="1" dirty="0">
                  <a:latin typeface="Arial" panose="020B0604020202020204" pitchFamily="34" charset="0"/>
                </a:rPr>
                <a:t>Lymph vessel</a:t>
              </a:r>
              <a:endParaRPr lang="en-US" b="1" dirty="0">
                <a:latin typeface="Times" panose="02020603050405020304" pitchFamily="18" charset="0"/>
              </a:endParaRPr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5791200" y="4994275"/>
              <a:ext cx="1731963" cy="249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7D7D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b="1" dirty="0">
                  <a:latin typeface="Arial" panose="020B0604020202020204" pitchFamily="34" charset="0"/>
                </a:rPr>
                <a:t>Blood vessel</a:t>
              </a:r>
              <a:endParaRPr lang="en-US" b="1" dirty="0">
                <a:latin typeface="Times" panose="02020603050405020304" pitchFamily="18" charset="0"/>
              </a:endParaRP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5794375" y="6272213"/>
              <a:ext cx="2665413" cy="7478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7D7D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b="1" dirty="0">
                  <a:latin typeface="Arial" panose="020B0604020202020204" pitchFamily="34" charset="0"/>
                </a:rPr>
                <a:t>New tumor that has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US" b="1" dirty="0">
                  <a:latin typeface="Arial" panose="020B0604020202020204" pitchFamily="34" charset="0"/>
                </a:rPr>
                <a:t>formed in distant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US" b="1" dirty="0">
                  <a:latin typeface="Arial" panose="020B0604020202020204" pitchFamily="34" charset="0"/>
                </a:rPr>
                <a:t>tissue by metastasis</a:t>
              </a:r>
              <a:endParaRPr lang="en-US" b="1" dirty="0">
                <a:latin typeface="Times" panose="02020603050405020304" pitchFamily="18" charset="0"/>
              </a:endParaRPr>
            </a:p>
          </p:txBody>
        </p:sp>
      </p:grpSp>
      <p:pic>
        <p:nvPicPr>
          <p:cNvPr id="14" name="Picture 18" descr="11_17a_new_locations-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0"/>
          <a:stretch>
            <a:fillRect/>
          </a:stretch>
        </p:blipFill>
        <p:spPr bwMode="auto">
          <a:xfrm>
            <a:off x="952260" y="1302706"/>
            <a:ext cx="4987234" cy="289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1137308" y="4653639"/>
            <a:ext cx="2668587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D7D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Benign tumor cells</a:t>
            </a:r>
          </a:p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may continue to</a:t>
            </a:r>
          </a:p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divide, but are not</a:t>
            </a:r>
          </a:p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invasive (they do not</a:t>
            </a:r>
          </a:p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spread from tumor)</a:t>
            </a:r>
            <a:endParaRPr lang="en-US" b="1" dirty="0">
              <a:latin typeface="Times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05948" y="1201101"/>
            <a:ext cx="1616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Benign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25167" y="1165930"/>
            <a:ext cx="1616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Malignant</a:t>
            </a:r>
          </a:p>
        </p:txBody>
      </p:sp>
      <p:sp>
        <p:nvSpPr>
          <p:cNvPr id="18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Cancerous Tumors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8653670" y="3401358"/>
            <a:ext cx="3937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8057322" y="4306957"/>
            <a:ext cx="990049" cy="132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593496" y="5459896"/>
            <a:ext cx="145387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077564" y="1938268"/>
            <a:ext cx="1590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Normal cells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3540868" y="2122934"/>
            <a:ext cx="536696" cy="1066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239617" y="3663039"/>
            <a:ext cx="13253" cy="88245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841933" y="2307600"/>
            <a:ext cx="120543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6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E91EC-4B45-4979-B60C-EC34096E4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Cancer Treatments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CA0E4-E221-4574-90E5-7E791BC799F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94776" y="1219200"/>
            <a:ext cx="5515238" cy="4937760"/>
          </a:xfrm>
        </p:spPr>
        <p:txBody>
          <a:bodyPr>
            <a:normAutofit/>
          </a:bodyPr>
          <a:lstStyle/>
          <a:p>
            <a:r>
              <a:rPr lang="en-US" sz="2800" b="1" dirty="0"/>
              <a:t>Chemotherapy</a:t>
            </a:r>
            <a:r>
              <a:rPr lang="en-US" sz="2800" dirty="0"/>
              <a:t>: treatment using drugs that either kill cancer cells or keep cancer cells from dividing</a:t>
            </a:r>
          </a:p>
          <a:p>
            <a:pPr lvl="1"/>
            <a:r>
              <a:rPr lang="en-US" sz="2600" dirty="0"/>
              <a:t>Drugs designed to attack fast dividing cell</a:t>
            </a:r>
          </a:p>
          <a:p>
            <a:pPr lvl="2"/>
            <a:r>
              <a:rPr lang="en-US" sz="2400" dirty="0"/>
              <a:t>Prevent DNA replication</a:t>
            </a:r>
          </a:p>
          <a:p>
            <a:pPr lvl="2"/>
            <a:r>
              <a:rPr lang="en-US" sz="2400" dirty="0"/>
              <a:t>Prevent transcription</a:t>
            </a:r>
          </a:p>
          <a:p>
            <a:pPr lvl="2"/>
            <a:r>
              <a:rPr lang="en-US" sz="2400" dirty="0"/>
              <a:t>Inhibit microtubule formation</a:t>
            </a:r>
          </a:p>
          <a:p>
            <a:pPr lvl="2"/>
            <a:r>
              <a:rPr lang="en-US" sz="2400" dirty="0"/>
              <a:t>Alter mitochondrial DNA replication and transcription</a:t>
            </a:r>
          </a:p>
          <a:p>
            <a:pPr lvl="2"/>
            <a:endParaRPr lang="en-US" sz="2200" dirty="0"/>
          </a:p>
          <a:p>
            <a:pPr lvl="2"/>
            <a:endParaRPr lang="en-US" sz="2200" dirty="0"/>
          </a:p>
          <a:p>
            <a:pPr lvl="1"/>
            <a:endParaRPr lang="en-US" sz="3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C58346-7750-428C-A5B9-17AD5DE98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769" y="1198652"/>
            <a:ext cx="5722455" cy="512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810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E91EC-4B45-4979-B60C-EC34096E4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Cancer Treatments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CA0E4-E221-4574-90E5-7E791BC799F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2063" y="1219200"/>
            <a:ext cx="5835721" cy="4937760"/>
          </a:xfrm>
        </p:spPr>
        <p:txBody>
          <a:bodyPr>
            <a:normAutofit/>
          </a:bodyPr>
          <a:lstStyle/>
          <a:p>
            <a:r>
              <a:rPr lang="en-US" sz="2800" b="1" dirty="0"/>
              <a:t>Radiation therapy</a:t>
            </a:r>
            <a:r>
              <a:rPr lang="en-US" sz="2800" dirty="0"/>
              <a:t>: ionizing radiation used to damaged the DNA of cancer cells which prevents them from replicating.</a:t>
            </a:r>
          </a:p>
          <a:p>
            <a:pPr lvl="1"/>
            <a:r>
              <a:rPr lang="en-US" sz="2500" dirty="0"/>
              <a:t>Ionizing radiation is radiation caused by high energy particles that cause electrons to detach from atoms or molecules. </a:t>
            </a:r>
          </a:p>
          <a:p>
            <a:pPr lvl="2"/>
            <a:r>
              <a:rPr lang="en-US" sz="2200" dirty="0"/>
              <a:t>Radiation can be administer externally or internally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02FB3A-FF67-43B9-BC53-C24151223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526" y="1655017"/>
            <a:ext cx="5653784" cy="381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46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017D1-98E8-400D-81A5-B177DB555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Cancer Treatments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80D46-9A5E-4C6C-AA31-ED759160300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79231" y="1313578"/>
            <a:ext cx="5339250" cy="4937760"/>
          </a:xfrm>
        </p:spPr>
        <p:txBody>
          <a:bodyPr>
            <a:normAutofit/>
          </a:bodyPr>
          <a:lstStyle/>
          <a:p>
            <a:r>
              <a:rPr lang="en-US" sz="2800" b="1" dirty="0"/>
              <a:t>Surgery</a:t>
            </a:r>
            <a:r>
              <a:rPr lang="en-US" sz="2800" dirty="0"/>
              <a:t>: surgeons remove cancerous cells or tumors from the body. </a:t>
            </a:r>
          </a:p>
          <a:p>
            <a:pPr lvl="1"/>
            <a:r>
              <a:rPr lang="en-US" sz="2500" dirty="0"/>
              <a:t>Cryosurgery: extreme cold used to destroy cancerous tissue</a:t>
            </a:r>
          </a:p>
          <a:p>
            <a:pPr lvl="1"/>
            <a:r>
              <a:rPr lang="en-US" sz="2500" dirty="0"/>
              <a:t>Hyperthermia: extreme heat used to damage and kill cancerous cells</a:t>
            </a:r>
          </a:p>
          <a:p>
            <a:pPr lvl="1"/>
            <a:r>
              <a:rPr lang="en-US" sz="2500" dirty="0"/>
              <a:t>Lasers: precision lasers used to cut through cancerous tissue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BFC92D-022A-497D-905B-761DA800A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944" y="1868963"/>
            <a:ext cx="6244999" cy="37393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8770C7-F5B6-419F-91A6-94FA7AADF09C}"/>
              </a:ext>
            </a:extLst>
          </p:cNvPr>
          <p:cNvSpPr txBox="1"/>
          <p:nvPr/>
        </p:nvSpPr>
        <p:spPr>
          <a:xfrm>
            <a:off x="10029626" y="5608320"/>
            <a:ext cx="20633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from National Geographic</a:t>
            </a:r>
          </a:p>
        </p:txBody>
      </p:sp>
    </p:spTree>
    <p:extLst>
      <p:ext uri="{BB962C8B-B14F-4D97-AF65-F5344CB8AC3E}">
        <p14:creationId xmlns:p14="http://schemas.microsoft.com/office/powerpoint/2010/main" val="20671113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0DD39-AB8C-4AB5-A75F-0A7B8FC05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Cancer Treatments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80488-DC0B-4D84-8370-B5E9E416A7F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750560" cy="4937760"/>
          </a:xfrm>
        </p:spPr>
        <p:txBody>
          <a:bodyPr>
            <a:normAutofit/>
          </a:bodyPr>
          <a:lstStyle/>
          <a:p>
            <a:r>
              <a:rPr lang="en-US" sz="2800" b="1" dirty="0"/>
              <a:t>Immunotherapy</a:t>
            </a:r>
            <a:r>
              <a:rPr lang="en-US" sz="2800" dirty="0"/>
              <a:t>: drugs that contain protein inhibitors that prevent the cancer proteins from binding with the t-cell receptors, which allows t-cells to destroy cancer cells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C2860-4791-4B09-9C28-AD0FBC65C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481" y="1388195"/>
            <a:ext cx="3837004" cy="48602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A90869-ECFC-4DC9-9E94-15305E64F9FD}"/>
              </a:ext>
            </a:extLst>
          </p:cNvPr>
          <p:cNvSpPr/>
          <p:nvPr/>
        </p:nvSpPr>
        <p:spPr>
          <a:xfrm>
            <a:off x="8676640" y="3068320"/>
            <a:ext cx="629920" cy="193040"/>
          </a:xfrm>
          <a:prstGeom prst="rect">
            <a:avLst/>
          </a:prstGeom>
          <a:solidFill>
            <a:srgbClr val="FBF8E5"/>
          </a:solidFill>
          <a:ln>
            <a:solidFill>
              <a:srgbClr val="FFF9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CF126C-CE8E-49C7-A11D-34373E57BBD4}"/>
              </a:ext>
            </a:extLst>
          </p:cNvPr>
          <p:cNvSpPr/>
          <p:nvPr/>
        </p:nvSpPr>
        <p:spPr>
          <a:xfrm>
            <a:off x="8041921" y="4068031"/>
            <a:ext cx="624039" cy="368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C7A4C1-6B4A-48A7-8514-253DF9689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8158479" y="3688080"/>
            <a:ext cx="1036321" cy="1930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FD1194-5366-4FB4-BF80-6E17CE720916}"/>
              </a:ext>
            </a:extLst>
          </p:cNvPr>
          <p:cNvSpPr txBox="1"/>
          <p:nvPr/>
        </p:nvSpPr>
        <p:spPr>
          <a:xfrm>
            <a:off x="7280440" y="3578960"/>
            <a:ext cx="1872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Protein inhibitors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C88C748-4955-41A0-911C-B2F820510AFE}"/>
                  </a:ext>
                </a:extLst>
              </p14:cNvPr>
              <p14:cNvContentPartPr/>
              <p14:nvPr/>
            </p14:nvContentPartPr>
            <p14:xfrm>
              <a:off x="9152680" y="3728680"/>
              <a:ext cx="184680" cy="1335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C88C748-4955-41A0-911C-B2F820510AF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21360" y="3665680"/>
                <a:ext cx="24732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DCA6EB5-7948-48E4-B5D0-8124542F6A4E}"/>
                  </a:ext>
                </a:extLst>
              </p14:cNvPr>
              <p14:cNvContentPartPr/>
              <p14:nvPr/>
            </p14:nvContentPartPr>
            <p14:xfrm>
              <a:off x="8956840" y="3708520"/>
              <a:ext cx="431280" cy="223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DCA6EB5-7948-48E4-B5D0-8124542F6A4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47840" y="3699520"/>
                <a:ext cx="448920" cy="241560"/>
              </a:xfrm>
              <a:prstGeom prst="rect">
                <a:avLst/>
              </a:prstGeom>
            </p:spPr>
          </p:pic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967AFCA-A11A-42FF-9D67-695C44501CE8}"/>
              </a:ext>
            </a:extLst>
          </p:cNvPr>
          <p:cNvCxnSpPr>
            <a:cxnSpLocks/>
          </p:cNvCxnSpPr>
          <p:nvPr/>
        </p:nvCxnSpPr>
        <p:spPr>
          <a:xfrm>
            <a:off x="9062720" y="3901280"/>
            <a:ext cx="426720" cy="2135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409B515-BAEB-4D88-A711-8CB34AF8F1FA}"/>
                  </a:ext>
                </a:extLst>
              </p14:cNvPr>
              <p14:cNvContentPartPr/>
              <p14:nvPr/>
            </p14:nvContentPartPr>
            <p14:xfrm>
              <a:off x="8665960" y="4088680"/>
              <a:ext cx="193680" cy="2408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409B515-BAEB-4D88-A711-8CB34AF8F1F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656960" y="4079680"/>
                <a:ext cx="211320" cy="258480"/>
              </a:xfrm>
              <a:prstGeom prst="rect">
                <a:avLst/>
              </a:prstGeom>
            </p:spPr>
          </p:pic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2EFCE12-38D4-400E-A3C0-335442B23926}"/>
              </a:ext>
            </a:extLst>
          </p:cNvPr>
          <p:cNvCxnSpPr>
            <a:cxnSpLocks/>
          </p:cNvCxnSpPr>
          <p:nvPr/>
        </p:nvCxnSpPr>
        <p:spPr>
          <a:xfrm>
            <a:off x="8549440" y="3911726"/>
            <a:ext cx="329880" cy="3407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DE0EFE9-45D6-4473-9DA1-1E6319DCD46F}"/>
              </a:ext>
            </a:extLst>
          </p:cNvPr>
          <p:cNvSpPr txBox="1"/>
          <p:nvPr/>
        </p:nvSpPr>
        <p:spPr>
          <a:xfrm>
            <a:off x="7676228" y="4672123"/>
            <a:ext cx="15687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T-cell receptor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98EAAF-4BAE-4108-9CCC-7F895F308817}"/>
              </a:ext>
            </a:extLst>
          </p:cNvPr>
          <p:cNvSpPr txBox="1"/>
          <p:nvPr/>
        </p:nvSpPr>
        <p:spPr>
          <a:xfrm>
            <a:off x="11135680" y="5769725"/>
            <a:ext cx="7042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T-cell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A71F760-17B1-40D9-9507-9D089F980F07}"/>
              </a:ext>
            </a:extLst>
          </p:cNvPr>
          <p:cNvCxnSpPr>
            <a:cxnSpLocks/>
          </p:cNvCxnSpPr>
          <p:nvPr/>
        </p:nvCxnSpPr>
        <p:spPr>
          <a:xfrm flipH="1">
            <a:off x="9141273" y="4417928"/>
            <a:ext cx="189820" cy="3407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2144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DNA and Chromosomes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97712" y="1219199"/>
            <a:ext cx="4141118" cy="4968949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________</a:t>
            </a:r>
            <a:r>
              <a:rPr lang="en-US" sz="2400" dirty="0"/>
              <a:t>: a specific section of DNA that contains information necessary to produce a protein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400" b="1" dirty="0"/>
              <a:t>Chromatin</a:t>
            </a:r>
            <a:r>
              <a:rPr lang="en-US" sz="2400" dirty="0"/>
              <a:t>: linear strand of DNA wrapped around histones</a:t>
            </a:r>
          </a:p>
          <a:p>
            <a:r>
              <a:rPr lang="en-US" sz="2000" b="1" dirty="0"/>
              <a:t>Histones</a:t>
            </a:r>
            <a:r>
              <a:rPr lang="en-US" sz="2000" dirty="0"/>
              <a:t>: proteins that keep DNA from getting tangled</a:t>
            </a:r>
            <a:endParaRPr lang="en-US" sz="24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400" b="1" u="sng" dirty="0"/>
              <a:t>________________</a:t>
            </a:r>
            <a:r>
              <a:rPr lang="en-US" sz="2400" dirty="0"/>
              <a:t>: a compact  strand of DNA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632" y="2246793"/>
            <a:ext cx="7367311" cy="30375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97731" y="1944911"/>
            <a:ext cx="1977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Histones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815470" y="2246793"/>
            <a:ext cx="318977" cy="2624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870740" y="1944911"/>
            <a:ext cx="1977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Genome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1387470" y="2246793"/>
            <a:ext cx="35441" cy="5688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Bracket 15"/>
          <p:cNvSpPr/>
          <p:nvPr/>
        </p:nvSpPr>
        <p:spPr>
          <a:xfrm>
            <a:off x="5362288" y="2815635"/>
            <a:ext cx="106326" cy="1233377"/>
          </a:xfrm>
          <a:prstGeom prst="righ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518042" y="3243745"/>
            <a:ext cx="1977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475250" y="3425015"/>
            <a:ext cx="8558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386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Chromosomes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416799"/>
            <a:ext cx="5270205" cy="47428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Genome</a:t>
            </a:r>
            <a:r>
              <a:rPr lang="en-US" sz="2800" dirty="0"/>
              <a:t>: complete collection of an organisms genetic information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u="sng" dirty="0"/>
              <a:t>Karyotype</a:t>
            </a:r>
            <a:r>
              <a:rPr lang="en-US" sz="2800" dirty="0"/>
              <a:t>: pictorial arrangement of chromosomes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62466" name="Picture 2" descr="http://www.odec.ca/projects/2005/anna5m0/public_html/huma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6480" y="1326794"/>
            <a:ext cx="5349365" cy="4922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9322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Comparison of Chromosome Number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2772" y="1219200"/>
            <a:ext cx="4061637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Haploid</a:t>
            </a:r>
            <a:r>
              <a:rPr lang="en-US" dirty="0"/>
              <a:t>: cells with a single copy of each chromosome</a:t>
            </a:r>
          </a:p>
          <a:p>
            <a:r>
              <a:rPr lang="en-US" sz="2400" b="1" u="sng" dirty="0"/>
              <a:t>___________</a:t>
            </a:r>
            <a:r>
              <a:rPr lang="en-US" sz="2400" dirty="0"/>
              <a:t>: sex cell</a:t>
            </a:r>
          </a:p>
          <a:p>
            <a:pPr lvl="1"/>
            <a:r>
              <a:rPr lang="en-US" sz="2200" dirty="0"/>
              <a:t>Egg and sperm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Diploid</a:t>
            </a:r>
            <a:r>
              <a:rPr lang="en-US" dirty="0"/>
              <a:t>: cells with two copies of each chromosome, one maternal and one paternal</a:t>
            </a:r>
          </a:p>
          <a:p>
            <a:r>
              <a:rPr lang="en-US" sz="2400" b="1" u="sng" dirty="0"/>
              <a:t>________</a:t>
            </a:r>
            <a:r>
              <a:rPr lang="en-US" sz="2400" b="1" dirty="0"/>
              <a:t> cells</a:t>
            </a:r>
            <a:r>
              <a:rPr lang="en-US" sz="2400" dirty="0"/>
              <a:t>: cells forming the body of the organism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8831" y="1496838"/>
            <a:ext cx="7408918" cy="436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78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Variation in Genome Size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6316" y="1594426"/>
            <a:ext cx="3454886" cy="44733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Size of an organism’s genome is not related to the complexity of the organism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209" y="1594426"/>
            <a:ext cx="7946992" cy="439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33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Percentage of Coding DNA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8716" y="1267233"/>
            <a:ext cx="5397795" cy="4937760"/>
          </a:xfrm>
        </p:spPr>
        <p:txBody>
          <a:bodyPr/>
          <a:lstStyle/>
          <a:p>
            <a:r>
              <a:rPr lang="en-US" dirty="0"/>
              <a:t>Many organisms have large portions of DNA that do not code for proteins and have no known purpose</a:t>
            </a:r>
          </a:p>
          <a:p>
            <a:pPr lvl="1"/>
            <a:r>
              <a:rPr lang="en-US" dirty="0"/>
              <a:t>Only </a:t>
            </a:r>
            <a:r>
              <a:rPr lang="en-US" u="sng" dirty="0"/>
              <a:t>__</a:t>
            </a:r>
            <a:r>
              <a:rPr lang="en-US" dirty="0"/>
              <a:t>% of human DNA codes for proteins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005" y="1219200"/>
            <a:ext cx="3789510" cy="50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30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The Cell Cycle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149" y="1211112"/>
            <a:ext cx="9133367" cy="512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175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" id="{EEFEF6C1-FFD1-41EC-9613-44313D99FF35}" vid="{332CB9FB-2BB4-44A8-A80C-649DEE821B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1941</TotalTime>
  <Words>1458</Words>
  <Application>Microsoft Office PowerPoint</Application>
  <PresentationFormat>Widescreen</PresentationFormat>
  <Paragraphs>312</Paragraphs>
  <Slides>37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Bookman Old Style</vt:lpstr>
      <vt:lpstr>Calibri</vt:lpstr>
      <vt:lpstr>Gill Sans MT</vt:lpstr>
      <vt:lpstr>Helvetica</vt:lpstr>
      <vt:lpstr>Times</vt:lpstr>
      <vt:lpstr>Wingdings</vt:lpstr>
      <vt:lpstr>Wingdings 3</vt:lpstr>
      <vt:lpstr>Origin</vt:lpstr>
      <vt:lpstr>Mitosis and Cancer</vt:lpstr>
      <vt:lpstr>Introduction to Cell Division</vt:lpstr>
      <vt:lpstr>Introduction to Genetics</vt:lpstr>
      <vt:lpstr>DNA and Chromosomes</vt:lpstr>
      <vt:lpstr>Chromosomes</vt:lpstr>
      <vt:lpstr>Comparison of Chromosome Number</vt:lpstr>
      <vt:lpstr>Variation in Genome Size</vt:lpstr>
      <vt:lpstr>Percentage of Coding DNA</vt:lpstr>
      <vt:lpstr>The Cell Cycle</vt:lpstr>
      <vt:lpstr>DNA Replication</vt:lpstr>
      <vt:lpstr>DNA Replication</vt:lpstr>
      <vt:lpstr>Chromosomes Before and After Replication</vt:lpstr>
      <vt:lpstr>DNA Replication</vt:lpstr>
      <vt:lpstr>Check Your Understanding</vt:lpstr>
      <vt:lpstr>Check Your Understanding</vt:lpstr>
      <vt:lpstr>Check Your Understanding</vt:lpstr>
      <vt:lpstr>The Cell Cycle</vt:lpstr>
      <vt:lpstr>An Overview of Mitosis</vt:lpstr>
      <vt:lpstr>PowerPoint Presentation</vt:lpstr>
      <vt:lpstr>Mitosis</vt:lpstr>
      <vt:lpstr>Mitosis and Cytokinesis</vt:lpstr>
      <vt:lpstr>Interphase</vt:lpstr>
      <vt:lpstr>Mitosis: Prophase</vt:lpstr>
      <vt:lpstr>Mitosis: Metaphase</vt:lpstr>
      <vt:lpstr>Mitosis: Anaphase</vt:lpstr>
      <vt:lpstr>Mitosis: Telophase and Cytokinesis</vt:lpstr>
      <vt:lpstr>Cell Division in Plants</vt:lpstr>
      <vt:lpstr>Cancer Cells</vt:lpstr>
      <vt:lpstr>Characteristics of Cancer Cells</vt:lpstr>
      <vt:lpstr>Characteristics of Cancer Cells</vt:lpstr>
      <vt:lpstr>Characteristics of Cancer Cells</vt:lpstr>
      <vt:lpstr>Characteristics of Cancer Cells</vt:lpstr>
      <vt:lpstr>Cancerous Tumors</vt:lpstr>
      <vt:lpstr>Cancer Treatments</vt:lpstr>
      <vt:lpstr>Cancer Treatments</vt:lpstr>
      <vt:lpstr>Cancer Treatments</vt:lpstr>
      <vt:lpstr>Cancer Treatments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Mitosis and Cancer</dc:title>
  <dc:creator>Tyler Flisik</dc:creator>
  <cp:lastModifiedBy>Tyler Flisik</cp:lastModifiedBy>
  <cp:revision>96</cp:revision>
  <cp:lastPrinted>2014-04-03T03:18:39Z</cp:lastPrinted>
  <dcterms:created xsi:type="dcterms:W3CDTF">2014-03-16T19:50:58Z</dcterms:created>
  <dcterms:modified xsi:type="dcterms:W3CDTF">2019-04-12T17:18:53Z</dcterms:modified>
</cp:coreProperties>
</file>