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7" r:id="rId2"/>
    <p:sldId id="263" r:id="rId3"/>
    <p:sldId id="293" r:id="rId4"/>
    <p:sldId id="261" r:id="rId5"/>
    <p:sldId id="289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9" r:id="rId15"/>
    <p:sldId id="281" r:id="rId16"/>
    <p:sldId id="270" r:id="rId17"/>
    <p:sldId id="290" r:id="rId18"/>
    <p:sldId id="272" r:id="rId19"/>
    <p:sldId id="273" r:id="rId20"/>
    <p:sldId id="291" r:id="rId21"/>
    <p:sldId id="275" r:id="rId22"/>
    <p:sldId id="295" r:id="rId23"/>
    <p:sldId id="296" r:id="rId24"/>
    <p:sldId id="297" r:id="rId25"/>
    <p:sldId id="283" r:id="rId26"/>
    <p:sldId id="274" r:id="rId27"/>
    <p:sldId id="300" r:id="rId28"/>
    <p:sldId id="292" r:id="rId29"/>
    <p:sldId id="277" r:id="rId30"/>
    <p:sldId id="299" r:id="rId31"/>
    <p:sldId id="302" r:id="rId32"/>
    <p:sldId id="301" r:id="rId33"/>
    <p:sldId id="303" r:id="rId34"/>
    <p:sldId id="27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67B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00" autoAdjust="0"/>
    <p:restoredTop sz="83189" autoAdjust="0"/>
  </p:normalViewPr>
  <p:slideViewPr>
    <p:cSldViewPr snapToGrid="0">
      <p:cViewPr varScale="1">
        <p:scale>
          <a:sx n="83" d="100"/>
          <a:sy n="83" d="100"/>
        </p:scale>
        <p:origin x="120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D4E84-F705-44F8-94C8-B1ED4B0F9FA4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AC06A-4320-4E15-868D-1BA06EDC0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3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A0E89-BEA9-4EBA-8C57-D3531BD9A58C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D46EE-1AFD-4476-88E9-A2F1F7B15D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Humans have relatively low genetic diversity compared to other animals</a:t>
            </a:r>
          </a:p>
          <a:p>
            <a:endParaRPr lang="en-US" dirty="0"/>
          </a:p>
          <a:p>
            <a:r>
              <a:rPr lang="en-US" dirty="0"/>
              <a:t>Adaptive</a:t>
            </a:r>
            <a:r>
              <a:rPr lang="en-US" baseline="0" dirty="0"/>
              <a:t> potential: capacity for an organism or ecosystem to adapt to a changing environment.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4EA2D-6388-4827-9B9E-B11B8EA3F2B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1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Occur</a:t>
            </a:r>
            <a:r>
              <a:rPr lang="en-US" baseline="0" dirty="0"/>
              <a:t> at a very low rate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Once per 30 million DNA base pair duplications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Mutagens can increase the rate of mutations but not the genes that are mutated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Mutations may create new alleles in the population which may confer a higher fitness in the future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46EE-1AFD-4476-88E9-A2F1F7B15DD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94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</a:t>
            </a:r>
            <a:r>
              <a:rPr lang="en-US" baseline="0" dirty="0"/>
              <a:t> northern elephant seals were killed by whalers and sealers in the late 1800’s, but an estimated 20 to 100 individuals survived on Guadalupe Island in Baja California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46EE-1AFD-4476-88E9-A2F1F7B15DD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27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Cheetahs underwent</a:t>
            </a:r>
            <a:r>
              <a:rPr lang="en-US" baseline="0" dirty="0"/>
              <a:t> a genetic bottle neck around 12,000 years ago at the end of the last ice age. </a:t>
            </a:r>
            <a:endParaRPr lang="en-US" dirty="0"/>
          </a:p>
          <a:p>
            <a:r>
              <a:rPr lang="en-US" dirty="0"/>
              <a:t>Related animals in most species</a:t>
            </a:r>
            <a:r>
              <a:rPr lang="en-US" baseline="0" dirty="0"/>
              <a:t> share 80% gene similarity, whereas cheetahs have a 99% similarity among almost all cheetahs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Researchers working to increase genetic diversity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46EE-1AFD-4476-88E9-A2F1F7B15DD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10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Take Away: genetic diversity in peppered</a:t>
            </a:r>
            <a:r>
              <a:rPr lang="en-US" baseline="0" dirty="0"/>
              <a:t> moths allowed for the population to adapt to a changing environment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Dark</a:t>
            </a:r>
            <a:r>
              <a:rPr lang="en-US" baseline="0" dirty="0"/>
              <a:t> morph peppered moths were extremely rare in mid 1800s but by the turn on the century the dark morph made up as much as 95% of the population round English cities.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Dark and light morph are examples of different alleles (versions of a gene)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Shift in allele frequency of a population is known as __________________________.  Not the evolution of microscopic organisms.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Moths active at night and hide on trees during the day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European robin and other birds act as selector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4EA2D-6388-4827-9B9E-B11B8EA3F2B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39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Mutation is</a:t>
            </a:r>
            <a:r>
              <a:rPr lang="en-US" baseline="0" dirty="0"/>
              <a:t> the primary way new alleles are created</a:t>
            </a:r>
          </a:p>
          <a:p>
            <a:endParaRPr lang="en-US" dirty="0"/>
          </a:p>
          <a:p>
            <a:r>
              <a:rPr lang="en-US" dirty="0"/>
              <a:t>Antibiotic resistance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Many</a:t>
            </a:r>
            <a:r>
              <a:rPr lang="en-US" baseline="0" dirty="0"/>
              <a:t> bacterial reproduce every 1 to 3 hours, while some can replicate every 20 minutes.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Penicillin and tetracycline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Stain of super gonorrhea in Europe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4EA2D-6388-4827-9B9E-B11B8EA3F2B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7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1984 and 85 there was</a:t>
            </a:r>
            <a:r>
              <a:rPr lang="en-US" baseline="0" dirty="0"/>
              <a:t> an abundance of small seeds which caused a shift towards smaller beaks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46EE-1AFD-4476-88E9-A2F1F7B15DD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30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1/22/2018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966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1/22/2018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71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1/22/2018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613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416052" y="381000"/>
            <a:ext cx="10369549" cy="5499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12745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12745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28C292-6824-4511-A805-B240D11705AB}" type="slidenum">
              <a:rPr lang="en-US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7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B4DCFA"/>
                </a:solidFill>
              </a:rPr>
              <a:pPr/>
              <a:t>1/22/2018</a:t>
            </a:fld>
            <a:endParaRPr lang="en-US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3F59CEA0-A23A-41CA-B0C4-ED28FDFF00D0}" type="slidenum">
              <a:rPr lang="en-US" smtClean="0">
                <a:solidFill>
                  <a:srgbClr val="B4DCFA"/>
                </a:solidFill>
              </a:rPr>
              <a:pPr/>
              <a:t>‹#›</a:t>
            </a:fld>
            <a:endParaRPr lang="en-US">
              <a:solidFill>
                <a:srgbClr val="B4DCF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088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1/22/2018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6517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1/22/2018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7303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2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1/22/2018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5129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1/22/2018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19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1/22/2018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465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3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1/22/2018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67638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F489-6E83-4544-A56D-D8369222AB5F}" type="datetimeFigureOut">
              <a:rPr lang="en-US" smtClean="0">
                <a:solidFill>
                  <a:srgbClr val="B4DCFA"/>
                </a:solidFill>
              </a:rPr>
              <a:pPr/>
              <a:t>1/22/2018</a:t>
            </a:fld>
            <a:endParaRPr lang="en-US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CEA0-A23A-41CA-B0C4-ED28FDFF00D0}" type="slidenum">
              <a:rPr lang="en-US" smtClean="0">
                <a:solidFill>
                  <a:srgbClr val="B4DCFA"/>
                </a:solidFill>
              </a:rPr>
              <a:pPr/>
              <a:t>‹#›</a:t>
            </a:fld>
            <a:endParaRPr lang="en-US">
              <a:solidFill>
                <a:srgbClr val="B4DCFA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095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45EF489-6E83-4544-A56D-D8369222AB5F}" type="datetimeFigureOut">
              <a:rPr lang="en-US" smtClean="0">
                <a:solidFill>
                  <a:srgbClr val="212745"/>
                </a:solidFill>
              </a:rPr>
              <a:pPr/>
              <a:t>1/22/2018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212745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59CEA0-A23A-41CA-B0C4-ED28FDFF00D0}" type="slidenum">
              <a:rPr lang="en-US" smtClean="0">
                <a:solidFill>
                  <a:srgbClr val="212745"/>
                </a:solidFill>
              </a:rPr>
              <a:pPr/>
              <a:t>‹#›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10" y="6447424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6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1zmfTr2d4c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The Means of Evolution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Chapter 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399" y="849553"/>
            <a:ext cx="102770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“Seen in the light of evolution, biology is, perhaps, intellectually the most satisfying and inspiring science. Without that light it becomes a pile of sundry facts―some of them interesting or curious but making no meaningful picture as a whole”</a:t>
            </a:r>
          </a:p>
          <a:p>
            <a:pPr algn="ctr"/>
            <a:r>
              <a:rPr lang="en-US" sz="2800" dirty="0"/>
              <a:t> – Theodosius </a:t>
            </a:r>
            <a:r>
              <a:rPr lang="en-US" sz="2800" dirty="0" err="1"/>
              <a:t>Dobzhansky</a:t>
            </a:r>
            <a:r>
              <a:rPr lang="en-US" sz="2800" dirty="0"/>
              <a:t> (1973)</a:t>
            </a:r>
          </a:p>
        </p:txBody>
      </p:sp>
    </p:spTree>
    <p:extLst>
      <p:ext uri="{BB962C8B-B14F-4D97-AF65-F5344CB8AC3E}">
        <p14:creationId xmlns:p14="http://schemas.microsoft.com/office/powerpoint/2010/main" val="2008562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66"/>
                </a:solidFill>
              </a:rPr>
              <a:t>Gene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6255224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/>
              <a:t>Gene flow</a:t>
            </a:r>
            <a:r>
              <a:rPr lang="en-US" sz="3200" dirty="0"/>
              <a:t>: the movement of alleles from one </a:t>
            </a:r>
            <a:r>
              <a:rPr lang="en-US" sz="3200" u="sng" dirty="0"/>
              <a:t>population</a:t>
            </a:r>
            <a:r>
              <a:rPr lang="en-US" sz="3200" dirty="0"/>
              <a:t> to another</a:t>
            </a:r>
          </a:p>
          <a:p>
            <a:pPr>
              <a:spcAft>
                <a:spcPts val="1200"/>
              </a:spcAft>
              <a:buNone/>
            </a:pPr>
            <a:r>
              <a:rPr lang="en-US" sz="2800" dirty="0"/>
              <a:t> </a:t>
            </a:r>
          </a:p>
          <a:p>
            <a:pPr>
              <a:spcAft>
                <a:spcPts val="1200"/>
              </a:spcAft>
            </a:pPr>
            <a:r>
              <a:rPr lang="en-US" sz="2800" u="sng" dirty="0"/>
              <a:t>Random</a:t>
            </a:r>
            <a:r>
              <a:rPr lang="en-US" sz="2800" dirty="0"/>
              <a:t> with respect to fitness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Occurs through </a:t>
            </a:r>
            <a:r>
              <a:rPr lang="en-US" sz="2800" u="sng" dirty="0"/>
              <a:t>migration</a:t>
            </a:r>
            <a:r>
              <a:rPr lang="en-US" sz="2800" dirty="0"/>
              <a:t> of individuals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Can reduce genetic differences between populations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219200"/>
            <a:ext cx="4590528" cy="511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01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66"/>
                </a:solidFill>
              </a:rPr>
              <a:t>Beetle Case Study: Gene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	Individuals with brown allele in genotype migrate to a different population and increase genetic variability of new population</a:t>
            </a:r>
          </a:p>
        </p:txBody>
      </p:sp>
      <p:pic>
        <p:nvPicPr>
          <p:cNvPr id="30722" name="Picture 2" descr="Mig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9101" y="2602598"/>
            <a:ext cx="4816533" cy="3381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6346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66"/>
                </a:solidFill>
              </a:rPr>
              <a:t>Genetic drift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599" y="1219200"/>
            <a:ext cx="6522523" cy="493776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Genetic drift</a:t>
            </a:r>
            <a:r>
              <a:rPr lang="en-US" dirty="0"/>
              <a:t>: a random shift in change in the allele frequencies of a population</a:t>
            </a:r>
          </a:p>
          <a:p>
            <a:pPr>
              <a:spcAft>
                <a:spcPts val="600"/>
              </a:spcAft>
            </a:pPr>
            <a:endParaRPr lang="en-US" sz="1200" u="sng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u="sng" dirty="0"/>
              <a:t>Random</a:t>
            </a:r>
            <a:r>
              <a:rPr lang="en-US" dirty="0"/>
              <a:t> with respect to fitness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Most pronounced in small populations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Can lead to the loss or fixation of alleles</a:t>
            </a:r>
          </a:p>
          <a:p>
            <a:pPr lvl="1">
              <a:spcBef>
                <a:spcPts val="0"/>
              </a:spcBef>
            </a:pPr>
            <a:r>
              <a:rPr lang="en-US" b="1" dirty="0"/>
              <a:t>Fixation: </a:t>
            </a:r>
            <a:r>
              <a:rPr lang="en-US" dirty="0"/>
              <a:t>when genetic drift leads to fixation when an allele’s frequency becomes 100% in a population. </a:t>
            </a:r>
          </a:p>
          <a:p>
            <a:pPr lvl="2">
              <a:spcBef>
                <a:spcPts val="0"/>
              </a:spcBef>
            </a:pPr>
            <a:r>
              <a:rPr lang="en-US" sz="2100" dirty="0"/>
              <a:t>Loss of genetic variation of the gene</a:t>
            </a:r>
          </a:p>
          <a:p>
            <a:pPr lvl="1">
              <a:spcAft>
                <a:spcPts val="600"/>
              </a:spcAft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750" y="1163695"/>
            <a:ext cx="4311650" cy="215582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219244" y="3920068"/>
            <a:ext cx="4888088" cy="2384190"/>
            <a:chOff x="7219245" y="3547534"/>
            <a:chExt cx="4888088" cy="23841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19245" y="3547534"/>
              <a:ext cx="4888088" cy="238419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11187289" y="3570112"/>
              <a:ext cx="677334" cy="67451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876822" y="3302860"/>
            <a:ext cx="382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Reproduction</a:t>
            </a:r>
            <a:r>
              <a:rPr lang="en-US" dirty="0"/>
              <a:t> results in increase in homozygous recessive individuals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0555111" y="4087990"/>
            <a:ext cx="0" cy="316089"/>
          </a:xfrm>
          <a:prstGeom prst="straightConnector1">
            <a:avLst/>
          </a:prstGeom>
          <a:ln w="31750">
            <a:solidFill>
              <a:srgbClr val="67B5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487" y="5252698"/>
            <a:ext cx="4850052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13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66"/>
                </a:solidFill>
              </a:rPr>
              <a:t>Beetle Case Study: Genetic Drift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599" y="1219200"/>
            <a:ext cx="11345839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By random occurrence the brown alleles increased in the second generation</a:t>
            </a:r>
          </a:p>
        </p:txBody>
      </p:sp>
      <p:pic>
        <p:nvPicPr>
          <p:cNvPr id="7170" name="Picture 2" descr="Genetic dri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1784" y="2077155"/>
            <a:ext cx="5426775" cy="38784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5175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66"/>
                </a:solidFill>
              </a:rPr>
              <a:t>Genetic Drift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86" y="2113647"/>
            <a:ext cx="8579556" cy="4149028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609600" y="1216152"/>
            <a:ext cx="10955528" cy="612648"/>
          </a:xfrm>
        </p:spPr>
        <p:txBody>
          <a:bodyPr>
            <a:normAutofit/>
          </a:bodyPr>
          <a:lstStyle/>
          <a:p>
            <a:r>
              <a:rPr lang="en-US" sz="3200" dirty="0"/>
              <a:t>Genetic drift is most pronounced in </a:t>
            </a:r>
            <a:r>
              <a:rPr lang="en-US" sz="3200" u="sng" dirty="0"/>
              <a:t>smaller</a:t>
            </a:r>
            <a:r>
              <a:rPr lang="en-US" sz="3200" dirty="0"/>
              <a:t> populations</a:t>
            </a:r>
          </a:p>
        </p:txBody>
      </p:sp>
    </p:spTree>
    <p:extLst>
      <p:ext uri="{BB962C8B-B14F-4D97-AF65-F5344CB8AC3E}">
        <p14:creationId xmlns:p14="http://schemas.microsoft.com/office/powerpoint/2010/main" val="204538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66"/>
                </a:solidFill>
              </a:rPr>
              <a:t>Genetic Drift in Small Populations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43164" y="1239748"/>
            <a:ext cx="109728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u="sng" dirty="0"/>
              <a:t>Founder effect</a:t>
            </a:r>
            <a:r>
              <a:rPr lang="en-US" sz="2800" dirty="0"/>
              <a:t>: a change in allele frequencies that occurs when a new population is established</a:t>
            </a:r>
          </a:p>
          <a:p>
            <a:r>
              <a:rPr lang="en-US" sz="2800" dirty="0"/>
              <a:t>Alleles of founders are random with respect to fitness</a:t>
            </a:r>
          </a:p>
        </p:txBody>
      </p:sp>
      <p:pic>
        <p:nvPicPr>
          <p:cNvPr id="41986" name="Picture 2" descr="http://www.brainbeau.com/cihs/Evolution/Genes_Variation_Genetic_Change_files/slide0025_image02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755" y="2916702"/>
            <a:ext cx="6403337" cy="33575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429946" y="4142041"/>
            <a:ext cx="3318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Alleles of founders shape the alleles of the new populations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7557285" y="4126676"/>
            <a:ext cx="765108" cy="310216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599007" y="5011206"/>
            <a:ext cx="798024" cy="289949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614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66"/>
                </a:solidFill>
              </a:rPr>
              <a:t>Genetic Drift in Small Populations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dirty="0"/>
              <a:t>Genetic </a:t>
            </a:r>
            <a:r>
              <a:rPr lang="en-US" sz="2800" b="1" u="sng" dirty="0"/>
              <a:t>bottleneck</a:t>
            </a:r>
            <a:r>
              <a:rPr lang="en-US" sz="2800" dirty="0"/>
              <a:t>: a sudden reduction in the alleles of a population</a:t>
            </a:r>
          </a:p>
          <a:p>
            <a:pPr>
              <a:buNone/>
            </a:pPr>
            <a:r>
              <a:rPr lang="en-US" sz="2800" dirty="0"/>
              <a:t>	Ex. Elephant seals</a:t>
            </a:r>
          </a:p>
        </p:txBody>
      </p:sp>
      <p:pic>
        <p:nvPicPr>
          <p:cNvPr id="41994" name="Picture 10" descr="http://farm5.staticflickr.com/4043/4371421961_6e8c876486_z.jpg?zz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686" y="3387348"/>
            <a:ext cx="3024876" cy="2027613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762" y="2184792"/>
            <a:ext cx="8507001" cy="408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93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66"/>
                </a:solidFill>
              </a:rPr>
              <a:t>Genetic Bottleneck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22" y="1269906"/>
            <a:ext cx="5014911" cy="5042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112" y="1373319"/>
            <a:ext cx="3720394" cy="483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8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66"/>
                </a:solidFill>
              </a:rPr>
              <a:t>Natural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1" y="1219199"/>
            <a:ext cx="7699022" cy="50994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/>
              <a:t>Biological fitness</a:t>
            </a:r>
            <a:r>
              <a:rPr lang="en-US" sz="2800" dirty="0"/>
              <a:t>: ability of an individual to produce </a:t>
            </a:r>
            <a:r>
              <a:rPr lang="en-US" sz="2800" u="sng" dirty="0"/>
              <a:t>viable offspring</a:t>
            </a:r>
            <a:r>
              <a:rPr lang="en-US" sz="2800" dirty="0"/>
              <a:t>, relative to other individuals of the same species</a:t>
            </a:r>
          </a:p>
          <a:p>
            <a:pPr lvl="1"/>
            <a:r>
              <a:rPr lang="en-US" sz="2500" dirty="0"/>
              <a:t>“Survival of the fittest”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b="1" dirty="0"/>
              <a:t>Adaptation</a:t>
            </a:r>
            <a:r>
              <a:rPr lang="en-US" sz="2800" dirty="0"/>
              <a:t>: heritable trait that increases the </a:t>
            </a:r>
            <a:r>
              <a:rPr lang="en-US" sz="2800" u="sng" dirty="0"/>
              <a:t>fitness</a:t>
            </a:r>
            <a:r>
              <a:rPr lang="en-US" sz="2800" dirty="0"/>
              <a:t> of an individual relative to individuals lacking that trait in the same environment </a:t>
            </a:r>
          </a:p>
          <a:p>
            <a:pPr lvl="1"/>
            <a:r>
              <a:rPr lang="en-US" sz="2500" dirty="0"/>
              <a:t>Adaptations do not occur because of </a:t>
            </a:r>
            <a:r>
              <a:rPr lang="en-US" sz="2500" u="sng" dirty="0"/>
              <a:t>want or need</a:t>
            </a:r>
            <a:endParaRPr lang="en-US" sz="3700" u="sng" dirty="0"/>
          </a:p>
        </p:txBody>
      </p:sp>
      <p:pic>
        <p:nvPicPr>
          <p:cNvPr id="18434" name="Picture 2" descr="http://images.clipartof.com/small/1044654-Royalty-Free-RF-Clip-Art-Illustration-Of-A-Cartoon-Bodybuilder-Flex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360" y="1953312"/>
            <a:ext cx="2031018" cy="1982556"/>
          </a:xfrm>
          <a:prstGeom prst="rect">
            <a:avLst/>
          </a:prstGeom>
          <a:noFill/>
        </p:spPr>
      </p:pic>
      <p:sp>
        <p:nvSpPr>
          <p:cNvPr id="4" name="&quot;No&quot; Symbol 3"/>
          <p:cNvSpPr/>
          <p:nvPr/>
        </p:nvSpPr>
        <p:spPr bwMode="auto">
          <a:xfrm>
            <a:off x="8112243" y="1723583"/>
            <a:ext cx="2878277" cy="2442015"/>
          </a:xfrm>
          <a:prstGeom prst="noSmoking">
            <a:avLst>
              <a:gd name="adj" fmla="val 5562"/>
            </a:avLst>
          </a:pr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30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66"/>
                </a:solidFill>
              </a:rPr>
              <a:t>Natural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61242"/>
            <a:ext cx="10972800" cy="259514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Natural selection</a:t>
            </a:r>
            <a:r>
              <a:rPr lang="en-US" sz="2800" dirty="0"/>
              <a:t>:</a:t>
            </a:r>
            <a:r>
              <a:rPr lang="en-US" sz="2800" b="1" dirty="0"/>
              <a:t> </a:t>
            </a:r>
            <a:r>
              <a:rPr lang="en-US" sz="2800" dirty="0"/>
              <a:t>The process by which individuals with certain heritable traits tend to produce more surviving offspring than do individuals without those traits 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Natural “selection” is a </a:t>
            </a:r>
            <a:r>
              <a:rPr lang="en-US" sz="2400" u="sng" dirty="0"/>
              <a:t>non-random</a:t>
            </a:r>
            <a:r>
              <a:rPr lang="en-US" sz="2400" dirty="0"/>
              <a:t> process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Only process to consistently influencing adaption                                                                              of within a populations </a:t>
            </a:r>
          </a:p>
          <a:p>
            <a:pPr lvl="1">
              <a:spcBef>
                <a:spcPts val="0"/>
              </a:spcBef>
            </a:pPr>
            <a:endParaRPr lang="en-US" sz="1100" b="1" dirty="0"/>
          </a:p>
          <a:p>
            <a:pPr>
              <a:spcAft>
                <a:spcPts val="600"/>
              </a:spcAft>
              <a:buClr>
                <a:schemeClr val="accent1"/>
              </a:buClr>
            </a:pPr>
            <a:endParaRPr lang="en-US" sz="2000" dirty="0"/>
          </a:p>
          <a:p>
            <a:pPr>
              <a:spcAft>
                <a:spcPts val="600"/>
              </a:spcAft>
              <a:buClr>
                <a:schemeClr val="accent1"/>
              </a:buClr>
              <a:buNone/>
            </a:pPr>
            <a:endParaRPr lang="en-US" sz="2000" b="1" dirty="0"/>
          </a:p>
          <a:p>
            <a:pPr>
              <a:spcAft>
                <a:spcPts val="600"/>
              </a:spcAft>
              <a:buClr>
                <a:schemeClr val="accent1"/>
              </a:buClr>
            </a:pPr>
            <a:endParaRPr lang="en-US" sz="2000" b="1" dirty="0"/>
          </a:p>
          <a:p>
            <a:pPr lvl="2">
              <a:spcAft>
                <a:spcPts val="600"/>
              </a:spcAft>
              <a:buNone/>
            </a:pPr>
            <a:endParaRPr lang="en-US" dirty="0"/>
          </a:p>
          <a:p>
            <a:pPr lvl="1">
              <a:spcAft>
                <a:spcPts val="600"/>
              </a:spcAft>
            </a:pPr>
            <a:endParaRPr lang="en-US" sz="2000" b="1" dirty="0"/>
          </a:p>
          <a:p>
            <a:pPr>
              <a:spcAft>
                <a:spcPts val="600"/>
              </a:spcAft>
              <a:buNone/>
            </a:pPr>
            <a:endParaRPr lang="en-US" sz="2000" dirty="0"/>
          </a:p>
          <a:p>
            <a:pPr>
              <a:spcAft>
                <a:spcPts val="600"/>
              </a:spcAft>
              <a:buNone/>
            </a:pPr>
            <a:r>
              <a:rPr lang="en-US" sz="2000" dirty="0"/>
              <a:t>	</a:t>
            </a:r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156" y="4133652"/>
            <a:ext cx="6885671" cy="204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63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66"/>
                </a:solidFill>
              </a:rPr>
              <a:t>What we know about genetics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0966" y="1250023"/>
            <a:ext cx="7141301" cy="493776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Each individual has a genetic blueprint (genotype) that determines their physical and physiological characteristics (phenotype)</a:t>
            </a:r>
          </a:p>
          <a:p>
            <a:pPr lvl="1">
              <a:buClr>
                <a:schemeClr val="accent1"/>
              </a:buClr>
            </a:pPr>
            <a:r>
              <a:rPr lang="en-US" sz="2400" dirty="0"/>
              <a:t>Variation of genotype exists among individuals of the same species</a:t>
            </a:r>
          </a:p>
          <a:p>
            <a:pPr lvl="1">
              <a:buClr>
                <a:schemeClr val="accent1"/>
              </a:buClr>
            </a:pPr>
            <a:endParaRPr lang="en-US" sz="2400" b="1" dirty="0"/>
          </a:p>
          <a:p>
            <a:r>
              <a:rPr lang="en-US" sz="2800" dirty="0"/>
              <a:t>Individuals pass on heritable traits to offspring</a:t>
            </a:r>
          </a:p>
          <a:p>
            <a:pPr lvl="1">
              <a:buClr>
                <a:schemeClr val="accent1"/>
              </a:buClr>
            </a:pPr>
            <a:r>
              <a:rPr lang="en-US" sz="2400" dirty="0"/>
              <a:t>Sexual reproduction and meiosis</a:t>
            </a:r>
          </a:p>
          <a:p>
            <a:endParaRPr lang="en-US" sz="2800" dirty="0"/>
          </a:p>
          <a:p>
            <a:r>
              <a:rPr lang="en-US" sz="2800" b="1" u="sng" dirty="0"/>
              <a:t>Gene pool</a:t>
            </a:r>
            <a:r>
              <a:rPr lang="en-US" sz="2800" dirty="0"/>
              <a:t>: all the alleles that exist                                                                               	            within a population</a:t>
            </a:r>
          </a:p>
          <a:p>
            <a:pPr lvl="1">
              <a:buNone/>
            </a:pPr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216" y="1831625"/>
            <a:ext cx="4114583" cy="402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07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66"/>
                </a:solidFill>
              </a:rPr>
              <a:t>Natural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 b="1" u="sng" dirty="0"/>
              <a:t>Selective pressure</a:t>
            </a:r>
            <a:r>
              <a:rPr lang="en-US" sz="3200" dirty="0"/>
              <a:t>: Any factor that reduces the survival and/or reproductive success of a portion of the population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Environmental conditions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Temperature, rainfall 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Predation/prey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Evolutionary arms race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526" y="2845602"/>
            <a:ext cx="6150591" cy="284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54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66"/>
                </a:solidFill>
              </a:rPr>
              <a:t>Beetle Case Study: Natural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301086"/>
            <a:ext cx="1158240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Green beetle phenotype is easier for predator to find against brown bark. Green genotype is reduced and brown phenotype is increased in population</a:t>
            </a:r>
          </a:p>
        </p:txBody>
      </p:sp>
      <p:pic>
        <p:nvPicPr>
          <p:cNvPr id="2050" name="Picture 2" descr="Natural sel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8609" y="2661313"/>
            <a:ext cx="6639999" cy="3311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2231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3366"/>
                </a:solidFill>
              </a:rPr>
              <a:t>Natural Selection: Peppered Moth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Peppered moth </a:t>
            </a:r>
          </a:p>
          <a:p>
            <a:pPr marL="174625" indent="-174625">
              <a:spcBef>
                <a:spcPts val="0"/>
              </a:spcBef>
            </a:pPr>
            <a:r>
              <a:rPr lang="en-US" sz="2400" dirty="0"/>
              <a:t>Two morphs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Gray with black spots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Black</a:t>
            </a:r>
          </a:p>
          <a:p>
            <a:pPr marL="274320" lvl="1" indent="0">
              <a:spcBef>
                <a:spcPts val="0"/>
              </a:spcBef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</a:rPr>
              <a:t>In 1848 gray morph 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≈ 98% of population,      by 1900 black morph ≈ 95% of population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28600" lvl="1" indent="-228600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Industrial revolution</a:t>
            </a:r>
          </a:p>
          <a:p>
            <a:pPr marL="502920" lvl="2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Coal factories covered forests in soot</a:t>
            </a:r>
            <a:endParaRPr lang="en-US" sz="2400" dirty="0">
              <a:solidFill>
                <a:schemeClr val="tx1"/>
              </a:solidFill>
            </a:endParaRPr>
          </a:p>
          <a:p>
            <a:pPr marL="502920" lvl="2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Increased environmental standards has led to an increase in </a:t>
            </a:r>
            <a:r>
              <a:rPr lang="en-US" sz="2400" u="sng" dirty="0">
                <a:solidFill>
                  <a:schemeClr val="tx1"/>
                </a:solidFill>
                <a:cs typeface="Times New Roman" panose="02020603050405020304" pitchFamily="18" charset="0"/>
              </a:rPr>
              <a:t>gray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morph</a:t>
            </a:r>
          </a:p>
          <a:p>
            <a:pPr lvl="1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594360" lvl="2" indent="0">
              <a:spcBef>
                <a:spcPts val="0"/>
              </a:spcBef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905" y="1338146"/>
            <a:ext cx="3568278" cy="2642839"/>
          </a:xfrm>
          <a:prstGeom prst="rect">
            <a:avLst/>
          </a:prstGeom>
        </p:spPr>
      </p:pic>
      <p:pic>
        <p:nvPicPr>
          <p:cNvPr id="2050" name="Picture 2" descr="http://media-2.web.britannica.com/eb-media/11/59011-004-F2BFB9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92" y="1338146"/>
            <a:ext cx="1911653" cy="264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ncrypted-tbn2.gstatic.com/images?q=tbn:ANd9GcRvqv8kpt2evoL881inSFuHyIo2tJXFE1AUUa-k1zPTXDzw6_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831" y="4092498"/>
            <a:ext cx="3747352" cy="220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-media-cache-ak0.pinimg.com/236x/13/8a/2e/138a2e490347e561f5a9aa9d76562bf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384" y="4092498"/>
            <a:ext cx="1314131" cy="220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60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0831" y="1219450"/>
            <a:ext cx="11151569" cy="5010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/>
              <a:t>Antibiotic resistance</a:t>
            </a:r>
            <a:r>
              <a:rPr lang="en-US" sz="2800" dirty="0"/>
              <a:t>: rapid evolution in bacteria that is the result of selection by antibiotics and the rapid reproduction and variation in bacteria</a:t>
            </a:r>
          </a:p>
          <a:p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3366"/>
                </a:solidFill>
              </a:rPr>
              <a:t>Natural Selection: Bacteria</a:t>
            </a:r>
          </a:p>
        </p:txBody>
      </p:sp>
      <p:sp>
        <p:nvSpPr>
          <p:cNvPr id="7" name="Flowchart: Terminator 6"/>
          <p:cNvSpPr/>
          <p:nvPr/>
        </p:nvSpPr>
        <p:spPr>
          <a:xfrm rot="19963150">
            <a:off x="1360580" y="4101529"/>
            <a:ext cx="499871" cy="182880"/>
          </a:xfrm>
          <a:prstGeom prst="flowChartTerminator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Flowchart: Terminator 9"/>
          <p:cNvSpPr/>
          <p:nvPr/>
        </p:nvSpPr>
        <p:spPr>
          <a:xfrm rot="2543095">
            <a:off x="1300299" y="4564972"/>
            <a:ext cx="499871" cy="182880"/>
          </a:xfrm>
          <a:prstGeom prst="flowChartTerminator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Flowchart: Terminator 10"/>
          <p:cNvSpPr/>
          <p:nvPr/>
        </p:nvSpPr>
        <p:spPr>
          <a:xfrm rot="20098088">
            <a:off x="2073428" y="4642754"/>
            <a:ext cx="499871" cy="182880"/>
          </a:xfrm>
          <a:prstGeom prst="flowChartTerminator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Flowchart: Terminator 11"/>
          <p:cNvSpPr/>
          <p:nvPr/>
        </p:nvSpPr>
        <p:spPr>
          <a:xfrm rot="650707">
            <a:off x="1647581" y="4977335"/>
            <a:ext cx="499871" cy="182880"/>
          </a:xfrm>
          <a:prstGeom prst="flowChartTerminator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Flowchart: Terminator 12"/>
          <p:cNvSpPr/>
          <p:nvPr/>
        </p:nvSpPr>
        <p:spPr>
          <a:xfrm rot="520970">
            <a:off x="1685196" y="4396158"/>
            <a:ext cx="499871" cy="182880"/>
          </a:xfrm>
          <a:prstGeom prst="flowChartTerminator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Flowchart: Terminator 13"/>
          <p:cNvSpPr/>
          <p:nvPr/>
        </p:nvSpPr>
        <p:spPr>
          <a:xfrm rot="1457026">
            <a:off x="2006065" y="4150922"/>
            <a:ext cx="499871" cy="182880"/>
          </a:xfrm>
          <a:prstGeom prst="flowChartTerminator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Right Arrow 7"/>
          <p:cNvSpPr/>
          <p:nvPr/>
        </p:nvSpPr>
        <p:spPr>
          <a:xfrm>
            <a:off x="2767890" y="4384097"/>
            <a:ext cx="902208" cy="276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TextBox 8"/>
          <p:cNvSpPr txBox="1"/>
          <p:nvPr/>
        </p:nvSpPr>
        <p:spPr>
          <a:xfrm>
            <a:off x="1298401" y="5231890"/>
            <a:ext cx="1384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Population of bacteria</a:t>
            </a:r>
          </a:p>
        </p:txBody>
      </p:sp>
      <p:sp>
        <p:nvSpPr>
          <p:cNvPr id="17" name="Flowchart: Terminator 16"/>
          <p:cNvSpPr/>
          <p:nvPr/>
        </p:nvSpPr>
        <p:spPr>
          <a:xfrm rot="1457026">
            <a:off x="4189150" y="4334845"/>
            <a:ext cx="499871" cy="182880"/>
          </a:xfrm>
          <a:prstGeom prst="flowChartTerminator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" name="Flowchart: Terminator 17"/>
          <p:cNvSpPr/>
          <p:nvPr/>
        </p:nvSpPr>
        <p:spPr>
          <a:xfrm rot="19006373">
            <a:off x="4036994" y="4784685"/>
            <a:ext cx="499871" cy="182880"/>
          </a:xfrm>
          <a:prstGeom prst="flowChartTerminator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9" name="Flowchart: Terminator 18"/>
          <p:cNvSpPr/>
          <p:nvPr/>
        </p:nvSpPr>
        <p:spPr>
          <a:xfrm rot="16682266">
            <a:off x="4273987" y="3888553"/>
            <a:ext cx="499871" cy="182880"/>
          </a:xfrm>
          <a:prstGeom prst="flowChartTerminator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" name="Flowchart: Terminator 19"/>
          <p:cNvSpPr/>
          <p:nvPr/>
        </p:nvSpPr>
        <p:spPr>
          <a:xfrm rot="1196077">
            <a:off x="4519445" y="4903514"/>
            <a:ext cx="499871" cy="182880"/>
          </a:xfrm>
          <a:prstGeom prst="flowChartTerminator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1" name="Flowchart: Terminator 20"/>
          <p:cNvSpPr/>
          <p:nvPr/>
        </p:nvSpPr>
        <p:spPr>
          <a:xfrm rot="20950512">
            <a:off x="3748473" y="3905700"/>
            <a:ext cx="499871" cy="182880"/>
          </a:xfrm>
          <a:prstGeom prst="flowChartTerminator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2" name="Flowchart: Terminator 21"/>
          <p:cNvSpPr/>
          <p:nvPr/>
        </p:nvSpPr>
        <p:spPr>
          <a:xfrm rot="4074907">
            <a:off x="3812525" y="4414686"/>
            <a:ext cx="499871" cy="182880"/>
          </a:xfrm>
          <a:prstGeom prst="flowChartTerminator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3" name="Flowchart: Terminator 22"/>
          <p:cNvSpPr/>
          <p:nvPr/>
        </p:nvSpPr>
        <p:spPr>
          <a:xfrm rot="3351660">
            <a:off x="4735392" y="4582430"/>
            <a:ext cx="499871" cy="182880"/>
          </a:xfrm>
          <a:prstGeom prst="flowChartTerminator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4" name="Flowchart: Terminator 23"/>
          <p:cNvSpPr/>
          <p:nvPr/>
        </p:nvSpPr>
        <p:spPr>
          <a:xfrm rot="8688911">
            <a:off x="4735390" y="3756236"/>
            <a:ext cx="499871" cy="182880"/>
          </a:xfrm>
          <a:prstGeom prst="flowChartTerminator">
            <a:avLst/>
          </a:prstGeom>
          <a:solidFill>
            <a:srgbClr val="CC99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5" name="Right Arrow 24"/>
          <p:cNvSpPr/>
          <p:nvPr/>
        </p:nvSpPr>
        <p:spPr>
          <a:xfrm>
            <a:off x="5536407" y="4375518"/>
            <a:ext cx="902208" cy="276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6" name="TextBox 25"/>
          <p:cNvSpPr txBox="1"/>
          <p:nvPr/>
        </p:nvSpPr>
        <p:spPr>
          <a:xfrm>
            <a:off x="2906624" y="5231932"/>
            <a:ext cx="3234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Bacteria divide and one bacteria contains a </a:t>
            </a:r>
            <a:r>
              <a:rPr lang="en-US" sz="2000" u="sng" dirty="0"/>
              <a:t>mutation</a:t>
            </a:r>
            <a:r>
              <a:rPr lang="en-US" sz="2000" dirty="0"/>
              <a:t> </a:t>
            </a:r>
          </a:p>
        </p:txBody>
      </p:sp>
      <p:sp>
        <p:nvSpPr>
          <p:cNvPr id="27" name="Flowchart: Terminator 26"/>
          <p:cNvSpPr/>
          <p:nvPr/>
        </p:nvSpPr>
        <p:spPr>
          <a:xfrm rot="676097">
            <a:off x="4735391" y="4154142"/>
            <a:ext cx="499871" cy="182880"/>
          </a:xfrm>
          <a:prstGeom prst="flowChartTerminator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985325" y="3196475"/>
            <a:ext cx="0" cy="530209"/>
          </a:xfrm>
          <a:prstGeom prst="straightConnector1">
            <a:avLst/>
          </a:prstGeom>
          <a:ln w="412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580495" y="2542364"/>
            <a:ext cx="2717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Mutated bacteria with antibiotic resistant gene </a:t>
            </a:r>
          </a:p>
        </p:txBody>
      </p:sp>
      <p:sp>
        <p:nvSpPr>
          <p:cNvPr id="32" name="Flowchart: Terminator 31"/>
          <p:cNvSpPr/>
          <p:nvPr/>
        </p:nvSpPr>
        <p:spPr>
          <a:xfrm rot="11798424">
            <a:off x="6920109" y="4454149"/>
            <a:ext cx="499871" cy="182880"/>
          </a:xfrm>
          <a:prstGeom prst="flowChartTerminator">
            <a:avLst/>
          </a:prstGeom>
          <a:solidFill>
            <a:srgbClr val="CC99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1030" name="Picture 6" descr="http://png.clipart.me/graphics/thumbs/150/pill-capsule-cartoon-mascot-character-showing-muscle-arms_1507621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798" y="3270653"/>
            <a:ext cx="805008" cy="102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6200101" y="5196426"/>
            <a:ext cx="2219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Antibiotic resistant bacteria survives</a:t>
            </a:r>
          </a:p>
        </p:txBody>
      </p:sp>
      <p:sp>
        <p:nvSpPr>
          <p:cNvPr id="35" name="Flowchart: Terminator 34"/>
          <p:cNvSpPr/>
          <p:nvPr/>
        </p:nvSpPr>
        <p:spPr>
          <a:xfrm rot="18361575">
            <a:off x="9747914" y="4680662"/>
            <a:ext cx="499871" cy="182880"/>
          </a:xfrm>
          <a:prstGeom prst="flowChartTerminator">
            <a:avLst/>
          </a:prstGeom>
          <a:solidFill>
            <a:srgbClr val="CC99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6" name="Flowchart: Terminator 35"/>
          <p:cNvSpPr/>
          <p:nvPr/>
        </p:nvSpPr>
        <p:spPr>
          <a:xfrm rot="6443647">
            <a:off x="9204475" y="4069003"/>
            <a:ext cx="499871" cy="182880"/>
          </a:xfrm>
          <a:prstGeom prst="flowChartTerminator">
            <a:avLst/>
          </a:prstGeom>
          <a:solidFill>
            <a:srgbClr val="CC99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7" name="Flowchart: Terminator 36"/>
          <p:cNvSpPr/>
          <p:nvPr/>
        </p:nvSpPr>
        <p:spPr>
          <a:xfrm rot="11798424">
            <a:off x="9303979" y="4582430"/>
            <a:ext cx="499871" cy="182880"/>
          </a:xfrm>
          <a:prstGeom prst="flowChartTerminator">
            <a:avLst/>
          </a:prstGeom>
          <a:solidFill>
            <a:srgbClr val="CC99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8" name="Flowchart: Terminator 37"/>
          <p:cNvSpPr/>
          <p:nvPr/>
        </p:nvSpPr>
        <p:spPr>
          <a:xfrm rot="9139139">
            <a:off x="9662386" y="4258309"/>
            <a:ext cx="499871" cy="182880"/>
          </a:xfrm>
          <a:prstGeom prst="flowChartTerminator">
            <a:avLst/>
          </a:prstGeom>
          <a:solidFill>
            <a:srgbClr val="CC99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9" name="Right Arrow 38"/>
          <p:cNvSpPr/>
          <p:nvPr/>
        </p:nvSpPr>
        <p:spPr>
          <a:xfrm>
            <a:off x="8029491" y="4407572"/>
            <a:ext cx="902208" cy="276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0" name="Flowchart: Terminator 39"/>
          <p:cNvSpPr/>
          <p:nvPr/>
        </p:nvSpPr>
        <p:spPr>
          <a:xfrm rot="16479442">
            <a:off x="10144739" y="4514845"/>
            <a:ext cx="499871" cy="182880"/>
          </a:xfrm>
          <a:prstGeom prst="flowChartTerminator">
            <a:avLst/>
          </a:prstGeom>
          <a:solidFill>
            <a:srgbClr val="CC99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1" name="Flowchart: Terminator 40"/>
          <p:cNvSpPr/>
          <p:nvPr/>
        </p:nvSpPr>
        <p:spPr>
          <a:xfrm rot="430105">
            <a:off x="10070506" y="3986222"/>
            <a:ext cx="499871" cy="182880"/>
          </a:xfrm>
          <a:prstGeom prst="flowChartTerminator">
            <a:avLst/>
          </a:prstGeom>
          <a:solidFill>
            <a:srgbClr val="CC99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2" name="TextBox 41"/>
          <p:cNvSpPr txBox="1"/>
          <p:nvPr/>
        </p:nvSpPr>
        <p:spPr>
          <a:xfrm>
            <a:off x="8523253" y="5201161"/>
            <a:ext cx="2949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New population of antibiotic resistant bacteria grows</a:t>
            </a:r>
          </a:p>
        </p:txBody>
      </p:sp>
    </p:spTree>
    <p:extLst>
      <p:ext uri="{BB962C8B-B14F-4D97-AF65-F5344CB8AC3E}">
        <p14:creationId xmlns:p14="http://schemas.microsoft.com/office/powerpoint/2010/main" val="90528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66"/>
                </a:solidFill>
              </a:rPr>
              <a:t>Natural Selection: Human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258937" cy="4937760"/>
          </a:xfrm>
        </p:spPr>
        <p:txBody>
          <a:bodyPr/>
          <a:lstStyle/>
          <a:p>
            <a:pPr marL="0" indent="0">
              <a:buNone/>
            </a:pPr>
            <a:r>
              <a:rPr lang="en-US" sz="2800" b="1" u="sng" dirty="0"/>
              <a:t>Disease resistance</a:t>
            </a:r>
            <a:r>
              <a:rPr lang="en-US" sz="2800" b="1" dirty="0"/>
              <a:t>: </a:t>
            </a:r>
            <a:r>
              <a:rPr lang="en-US" sz="2800" dirty="0"/>
              <a:t>some individuals within the population have genes that make them resistant to certain diseases</a:t>
            </a:r>
          </a:p>
          <a:p>
            <a:r>
              <a:rPr lang="en-US" sz="2800" dirty="0"/>
              <a:t>Bubonic plague</a:t>
            </a:r>
          </a:p>
          <a:p>
            <a:r>
              <a:rPr lang="en-US" sz="2800" dirty="0"/>
              <a:t>Ebola and HIV</a:t>
            </a:r>
          </a:p>
          <a:p>
            <a:endParaRPr lang="en-US" dirty="0"/>
          </a:p>
        </p:txBody>
      </p:sp>
      <p:pic>
        <p:nvPicPr>
          <p:cNvPr id="4" name="Picture 4" descr="http://faculty.uca.edu/johnc/HumanPopGrow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585" y="2600111"/>
            <a:ext cx="5598672" cy="355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55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66"/>
                </a:solidFill>
              </a:rPr>
              <a:t>Natural Selection: Galapagos Finches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599" y="1294028"/>
            <a:ext cx="4695268" cy="4854524"/>
          </a:xfrm>
        </p:spPr>
        <p:txBody>
          <a:bodyPr>
            <a:normAutofit/>
          </a:bodyPr>
          <a:lstStyle/>
          <a:p>
            <a:r>
              <a:rPr lang="en-US" sz="2800" dirty="0"/>
              <a:t>Peter and Rosemary Grant</a:t>
            </a:r>
          </a:p>
          <a:p>
            <a:endParaRPr lang="en-US" sz="2800" dirty="0"/>
          </a:p>
          <a:p>
            <a:r>
              <a:rPr lang="en-US" sz="2800" dirty="0"/>
              <a:t>Severe drought of Daphne Major in 1977</a:t>
            </a:r>
          </a:p>
          <a:p>
            <a:pPr lvl="1"/>
            <a:r>
              <a:rPr lang="en-US" sz="2400" dirty="0"/>
              <a:t>85% of ground finch population died off</a:t>
            </a:r>
          </a:p>
          <a:p>
            <a:pPr lvl="1"/>
            <a:endParaRPr lang="en-US" sz="2400" dirty="0"/>
          </a:p>
          <a:p>
            <a:r>
              <a:rPr lang="en-US" sz="2800" dirty="0"/>
              <a:t>Individuals with larger beaks were able to eat more seeds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804" y="2269030"/>
            <a:ext cx="5314046" cy="404049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032" y="1205777"/>
            <a:ext cx="1764213" cy="21265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35969" y="3300440"/>
            <a:ext cx="1870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Geospiza fortis</a:t>
            </a:r>
          </a:p>
        </p:txBody>
      </p:sp>
    </p:spTree>
    <p:extLst>
      <p:ext uri="{BB962C8B-B14F-4D97-AF65-F5344CB8AC3E}">
        <p14:creationId xmlns:p14="http://schemas.microsoft.com/office/powerpoint/2010/main" val="1003451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66"/>
                </a:solidFill>
              </a:rPr>
              <a:t>Natural Selection: Sickle Cell Anemia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867401" cy="493776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800" dirty="0"/>
              <a:t>Sickle cell anemia is a recessive trait</a:t>
            </a:r>
          </a:p>
          <a:p>
            <a:pPr>
              <a:spcAft>
                <a:spcPts val="1800"/>
              </a:spcAft>
            </a:pPr>
            <a:r>
              <a:rPr lang="en-US" sz="2800" dirty="0"/>
              <a:t>Carriers have strong resistance to malaria</a:t>
            </a:r>
          </a:p>
          <a:p>
            <a:pPr>
              <a:spcAft>
                <a:spcPts val="1800"/>
              </a:spcAft>
            </a:pPr>
            <a:r>
              <a:rPr lang="en-US" sz="2800" dirty="0"/>
              <a:t>Carriers of sickle cell trait </a:t>
            </a:r>
            <a:r>
              <a:rPr lang="en-US" sz="2800" u="sng" dirty="0"/>
              <a:t>selected</a:t>
            </a:r>
            <a:r>
              <a:rPr lang="en-US" sz="2800" dirty="0"/>
              <a:t> </a:t>
            </a:r>
            <a:r>
              <a:rPr lang="en-US" sz="2800" u="sng" dirty="0"/>
              <a:t>for</a:t>
            </a:r>
            <a:r>
              <a:rPr lang="en-US" sz="2800" dirty="0"/>
              <a:t> in malaria stricken regions</a:t>
            </a:r>
          </a:p>
        </p:txBody>
      </p:sp>
      <p:pic>
        <p:nvPicPr>
          <p:cNvPr id="43010" name="Picture 2" descr="http://cache.io9.com/assets/images/8/2010/10/mosquito_malar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5827" y="1213568"/>
            <a:ext cx="3405178" cy="2447683"/>
          </a:xfrm>
          <a:prstGeom prst="rect">
            <a:avLst/>
          </a:prstGeom>
          <a:noFill/>
        </p:spPr>
      </p:pic>
      <p:pic>
        <p:nvPicPr>
          <p:cNvPr id="43014" name="Picture 6" descr="http://www.bvgh.org/Portals/0/disease_maps/Malar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8141" y="3739487"/>
            <a:ext cx="4905093" cy="2569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6802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rgbClr val="003366"/>
                </a:solidFill>
              </a:rPr>
              <a:t>Coevolution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736609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Coevolution</a:t>
            </a:r>
            <a:r>
              <a:rPr lang="en-US" sz="2800" dirty="0"/>
              <a:t>: the process where two species </a:t>
            </a:r>
            <a:r>
              <a:rPr lang="en-US" sz="2800" u="sng" dirty="0"/>
              <a:t>reciprocally</a:t>
            </a:r>
            <a:r>
              <a:rPr lang="en-US" sz="2800" dirty="0"/>
              <a:t> influence the other’s evolution</a:t>
            </a:r>
          </a:p>
          <a:p>
            <a:r>
              <a:rPr lang="en-US" sz="2800" dirty="0"/>
              <a:t>Predator and prey interactions</a:t>
            </a:r>
          </a:p>
          <a:p>
            <a:r>
              <a:rPr lang="en-US" sz="2800" dirty="0"/>
              <a:t>Competitive species</a:t>
            </a:r>
          </a:p>
          <a:p>
            <a:r>
              <a:rPr lang="en-US" sz="2800" dirty="0"/>
              <a:t>Mutualistic relationships</a:t>
            </a:r>
          </a:p>
          <a:p>
            <a:pPr lvl="1"/>
            <a:r>
              <a:rPr lang="en-US" sz="2500" dirty="0"/>
              <a:t>Pollinators and plants</a:t>
            </a:r>
          </a:p>
          <a:p>
            <a:endParaRPr lang="en-US" sz="2800" dirty="0"/>
          </a:p>
        </p:txBody>
      </p:sp>
      <p:pic>
        <p:nvPicPr>
          <p:cNvPr id="1026" name="Picture 2" descr="Image result for co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74698"/>
            <a:ext cx="42672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368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66"/>
                </a:solidFill>
              </a:rPr>
              <a:t>Evolutionary Arms Race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Evolutionary arms race:</a:t>
            </a:r>
            <a:r>
              <a:rPr lang="en-US" sz="2800" dirty="0"/>
              <a:t> Coevolution between predator and prey species where adaptations in one species influence the evolution of counter adaptations in the other species</a:t>
            </a:r>
          </a:p>
          <a:p>
            <a:r>
              <a:rPr lang="en-US" sz="2800" dirty="0"/>
              <a:t>Garter snake and rough skinned newt</a:t>
            </a:r>
          </a:p>
        </p:txBody>
      </p:sp>
      <p:pic>
        <p:nvPicPr>
          <p:cNvPr id="2050" name="Picture 2" descr="Image result for garter snake and new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50" y="3688080"/>
            <a:ext cx="3578638" cy="239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garter snake and new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234" y="3652489"/>
            <a:ext cx="3640328" cy="242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garter snake and new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223" y="3652488"/>
            <a:ext cx="3186282" cy="242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258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66"/>
                </a:solidFill>
              </a:rPr>
              <a:t>Sexual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6" y="1292318"/>
            <a:ext cx="6895570" cy="4937760"/>
          </a:xfrm>
        </p:spPr>
        <p:txBody>
          <a:bodyPr/>
          <a:lstStyle/>
          <a:p>
            <a:pPr>
              <a:buNone/>
            </a:pPr>
            <a:r>
              <a:rPr lang="en-US" sz="2800" b="1" dirty="0"/>
              <a:t>Sexual selection</a:t>
            </a:r>
            <a:r>
              <a:rPr lang="en-US" sz="2800" dirty="0"/>
              <a:t>: selection based on an organisms ability to obtain a mate  </a:t>
            </a:r>
          </a:p>
          <a:p>
            <a:pPr lvl="1">
              <a:buClr>
                <a:schemeClr val="accent1"/>
              </a:buClr>
            </a:pPr>
            <a:r>
              <a:rPr lang="en-US" sz="2400" dirty="0"/>
              <a:t>Typically </a:t>
            </a:r>
            <a:r>
              <a:rPr lang="en-US" sz="2400" u="sng" dirty="0"/>
              <a:t>female</a:t>
            </a:r>
            <a:r>
              <a:rPr lang="en-US" sz="2400" dirty="0"/>
              <a:t> choice</a:t>
            </a:r>
          </a:p>
          <a:p>
            <a:pPr lvl="1">
              <a:buClr>
                <a:schemeClr val="accent1"/>
              </a:buClr>
            </a:pPr>
            <a:r>
              <a:rPr lang="en-US" sz="2400" dirty="0"/>
              <a:t>Can have fitness trade-offs</a:t>
            </a:r>
          </a:p>
          <a:p>
            <a:pPr lvl="1">
              <a:buClr>
                <a:schemeClr val="accent1"/>
              </a:buClr>
            </a:pPr>
            <a:r>
              <a:rPr lang="en-US" sz="2400" b="1" dirty="0"/>
              <a:t>Sexual </a:t>
            </a:r>
            <a:r>
              <a:rPr lang="en-US" sz="2400" b="1" u="sng" dirty="0"/>
              <a:t>dimorphism</a:t>
            </a:r>
            <a:r>
              <a:rPr lang="en-US" sz="2400" dirty="0"/>
              <a:t>: phenotypic differences                                                          in the males and females of the same species </a:t>
            </a:r>
          </a:p>
        </p:txBody>
      </p:sp>
      <p:pic>
        <p:nvPicPr>
          <p:cNvPr id="5122" name="Picture 2" descr="https://encrypted-tbn1.gstatic.com/images?q=tbn:ANd9GcT26k0Y-moQO8Xw1WQ9J5MzpgCdriSZsx2EEiuX6fHy5JKZUrVc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6702" y="1292318"/>
            <a:ext cx="3533872" cy="2351634"/>
          </a:xfrm>
          <a:prstGeom prst="rect">
            <a:avLst/>
          </a:prstGeom>
          <a:noFill/>
        </p:spPr>
      </p:pic>
      <p:pic>
        <p:nvPicPr>
          <p:cNvPr id="2052" name="Picture 4" descr="http://www.merlinmarina.com/images/fishes/marine/marine_parrotfi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4167714"/>
            <a:ext cx="2902235" cy="207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darwinandgender.files.wordpress.com/2010/09/male_and_female_superb_fairy_wr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140" y="4119471"/>
            <a:ext cx="3185402" cy="212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gui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703" y="3761197"/>
            <a:ext cx="3533872" cy="250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955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66"/>
                </a:solidFill>
              </a:rPr>
              <a:t>Genetic Diversity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42696"/>
            <a:ext cx="11217442" cy="1841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Genetic diversity</a:t>
            </a:r>
            <a:r>
              <a:rPr lang="en-US" sz="2800" dirty="0"/>
              <a:t>: genetic variation among individuals of the </a:t>
            </a:r>
            <a:r>
              <a:rPr lang="en-US" sz="2800" u="sng" dirty="0"/>
              <a:t>same species </a:t>
            </a:r>
          </a:p>
          <a:p>
            <a:r>
              <a:rPr lang="en-US" u="sng" dirty="0"/>
              <a:t>Adaptive</a:t>
            </a:r>
            <a:r>
              <a:rPr lang="en-US" dirty="0"/>
              <a:t> potential</a:t>
            </a:r>
          </a:p>
          <a:p>
            <a:pPr lvl="1"/>
            <a:r>
              <a:rPr lang="en-US" dirty="0"/>
              <a:t>Disease resistance</a:t>
            </a:r>
          </a:p>
          <a:p>
            <a:pPr lvl="1"/>
            <a:r>
              <a:rPr lang="en-US" dirty="0"/>
              <a:t>Antibiotic resistance</a:t>
            </a:r>
          </a:p>
        </p:txBody>
      </p:sp>
      <p:pic>
        <p:nvPicPr>
          <p:cNvPr id="1028" name="Picture 4" descr="http://cdn.c.photoshelter.com/img-get/I00005CxmStARhI4/s/860/860/0729A2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016" y="3277934"/>
            <a:ext cx="4425696" cy="289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352" y="3279772"/>
            <a:ext cx="4529414" cy="289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29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1zmfTr2d4c"/>
          <p:cNvPicPr>
            <a:picLocks noGrp="1" noRot="1" noChangeAspect="1"/>
          </p:cNvPicPr>
          <p:nvPr>
            <p:ph sz="quarter"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0060" y="561288"/>
            <a:ext cx="9841481" cy="553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168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66"/>
                </a:solidFill>
              </a:rPr>
              <a:t>Check Your Understanding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True or False: Evolution occurs when some individuals in a population survive longer than other individuals in the population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True or False: Mutations in somatic cells can result in evolutionary change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True or False: Genetic drift is more pronounced in small populations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79168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66"/>
                </a:solidFill>
              </a:rPr>
              <a:t>Check Your Understanding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Which of the following mechanisms of evolutionary change are non random with respect to fitness?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sz="3200" dirty="0"/>
              <a:t>a. Gene flow</a:t>
            </a:r>
          </a:p>
          <a:p>
            <a:pPr marL="0" indent="0">
              <a:buNone/>
            </a:pPr>
            <a:r>
              <a:rPr lang="en-US" sz="3200" dirty="0"/>
              <a:t>			b. Mutation</a:t>
            </a:r>
          </a:p>
          <a:p>
            <a:pPr marL="0" indent="0">
              <a:buNone/>
            </a:pPr>
            <a:r>
              <a:rPr lang="en-US" sz="3200" dirty="0"/>
              <a:t>			c. Natural selection</a:t>
            </a:r>
          </a:p>
          <a:p>
            <a:pPr marL="0" indent="0">
              <a:buNone/>
            </a:pPr>
            <a:r>
              <a:rPr lang="en-US" sz="3200" dirty="0"/>
              <a:t>			d. Genetic drift</a:t>
            </a:r>
          </a:p>
        </p:txBody>
      </p:sp>
    </p:spTree>
    <p:extLst>
      <p:ext uri="{BB962C8B-B14F-4D97-AF65-F5344CB8AC3E}">
        <p14:creationId xmlns:p14="http://schemas.microsoft.com/office/powerpoint/2010/main" val="2928348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66"/>
                </a:solidFill>
              </a:rPr>
              <a:t>Check Your Understanding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Which of the following is </a:t>
            </a:r>
            <a:r>
              <a:rPr lang="en-US" sz="3200" u="sng" dirty="0"/>
              <a:t>not</a:t>
            </a:r>
            <a:r>
              <a:rPr lang="en-US" sz="3200" dirty="0"/>
              <a:t> an example of natural selection?</a:t>
            </a:r>
          </a:p>
          <a:p>
            <a:pPr marL="0" indent="0">
              <a:buNone/>
            </a:pPr>
            <a:endParaRPr lang="en-US" sz="1800" dirty="0"/>
          </a:p>
          <a:p>
            <a:pPr marL="1771650" indent="-452438">
              <a:buNone/>
            </a:pPr>
            <a:r>
              <a:rPr lang="en-US" sz="3200" dirty="0"/>
              <a:t>a.  The evolution of antibiotic resistant bacteria</a:t>
            </a:r>
          </a:p>
          <a:p>
            <a:pPr marL="1771650" indent="-452438">
              <a:buNone/>
            </a:pPr>
            <a:r>
              <a:rPr lang="en-US" sz="3200" dirty="0"/>
              <a:t>b.  A sudden reduction in alleles due to a genetic bottleneck</a:t>
            </a:r>
          </a:p>
          <a:p>
            <a:pPr marL="1771650" indent="-452438">
              <a:buNone/>
            </a:pPr>
            <a:r>
              <a:rPr lang="en-US" sz="3200" dirty="0"/>
              <a:t>c.  The addition of new alleles to a population </a:t>
            </a:r>
          </a:p>
          <a:p>
            <a:pPr marL="1771650" indent="-452438">
              <a:buNone/>
            </a:pPr>
            <a:r>
              <a:rPr lang="en-US" sz="3200" dirty="0"/>
              <a:t>d.  The coevolution of predator and prey species</a:t>
            </a:r>
          </a:p>
          <a:p>
            <a:pPr marL="1771650" indent="-452438">
              <a:buNone/>
            </a:pPr>
            <a:r>
              <a:rPr lang="en-US" sz="3200" dirty="0"/>
              <a:t>e. More than one of the above is not an example of natural selection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42458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1277600" cy="80097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3366"/>
                </a:solidFill>
              </a:rPr>
              <a:t>Summary of Evolutionary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3200" u="sng" dirty="0"/>
              <a:t>Mutations</a:t>
            </a:r>
            <a:r>
              <a:rPr lang="en-US" sz="3200" dirty="0"/>
              <a:t> are they only mechanism to produce new alleles</a:t>
            </a:r>
          </a:p>
          <a:p>
            <a:pPr>
              <a:spcAft>
                <a:spcPts val="1800"/>
              </a:spcAft>
            </a:pPr>
            <a:r>
              <a:rPr lang="en-US" sz="3200" dirty="0"/>
              <a:t>Genetic drift and gene flow are greatest in </a:t>
            </a:r>
            <a:r>
              <a:rPr lang="en-US" sz="3200" u="sng" dirty="0"/>
              <a:t>small</a:t>
            </a:r>
            <a:r>
              <a:rPr lang="en-US" sz="3200" dirty="0"/>
              <a:t> populations</a:t>
            </a:r>
          </a:p>
          <a:p>
            <a:pPr>
              <a:spcAft>
                <a:spcPts val="1800"/>
              </a:spcAft>
            </a:pPr>
            <a:r>
              <a:rPr lang="en-US" sz="3200" dirty="0"/>
              <a:t>Natural selection can produce adaptations</a:t>
            </a:r>
          </a:p>
          <a:p>
            <a:pPr>
              <a:spcAft>
                <a:spcPts val="1800"/>
              </a:spcAft>
            </a:pPr>
            <a:r>
              <a:rPr lang="en-US" sz="3200" dirty="0"/>
              <a:t>Mutations, genetic drift and gene flow are </a:t>
            </a:r>
            <a:r>
              <a:rPr lang="en-US" sz="3200" u="sng" dirty="0"/>
              <a:t>random</a:t>
            </a:r>
            <a:r>
              <a:rPr lang="en-US" sz="3200" dirty="0"/>
              <a:t> while natural selection is non-random</a:t>
            </a:r>
          </a:p>
          <a:p>
            <a:pPr>
              <a:spcAft>
                <a:spcPts val="1800"/>
              </a:spcAft>
            </a:pPr>
            <a:r>
              <a:rPr lang="en-US" sz="3200" dirty="0"/>
              <a:t>Mechanisms of microevolution are precursors to large scale change (</a:t>
            </a:r>
            <a:r>
              <a:rPr lang="en-US" sz="3200" u="sng" dirty="0"/>
              <a:t>Macroevolution</a:t>
            </a:r>
            <a:r>
              <a:rPr lang="en-US" sz="3200" dirty="0"/>
              <a:t>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6281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5800" y="282741"/>
            <a:ext cx="11211674" cy="788987"/>
          </a:xfrm>
        </p:spPr>
        <p:txBody>
          <a:bodyPr>
            <a:noAutofit/>
          </a:bodyPr>
          <a:lstStyle/>
          <a:p>
            <a:pPr lvl="0" algn="ctr"/>
            <a:r>
              <a:rPr lang="en-US" sz="4000" dirty="0">
                <a:solidFill>
                  <a:srgbClr val="003366"/>
                </a:solidFill>
              </a:rPr>
              <a:t>Types of Evolutionary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406" y="1243433"/>
            <a:ext cx="11259068" cy="2895600"/>
          </a:xfrm>
        </p:spPr>
        <p:txBody>
          <a:bodyPr>
            <a:normAutofit/>
          </a:bodyPr>
          <a:lstStyle/>
          <a:p>
            <a:r>
              <a:rPr lang="en-US" sz="2800" b="1" dirty="0"/>
              <a:t>Microevolution</a:t>
            </a:r>
            <a:r>
              <a:rPr lang="en-US" sz="2800" dirty="0"/>
              <a:t>: evolutionary change resulting from a change of the 	allele frequencies of a </a:t>
            </a:r>
            <a:r>
              <a:rPr lang="en-US" sz="2800" u="sng" dirty="0"/>
              <a:t>population</a:t>
            </a:r>
          </a:p>
          <a:p>
            <a:endParaRPr lang="en-US" sz="2800" b="1" dirty="0"/>
          </a:p>
          <a:p>
            <a:r>
              <a:rPr lang="en-US" sz="2800" b="1" dirty="0"/>
              <a:t>Macroevolution</a:t>
            </a:r>
            <a:r>
              <a:rPr lang="en-US" sz="2800" dirty="0"/>
              <a:t>: Large-scale change occurring over long periods of 	time that results in the formation of </a:t>
            </a:r>
            <a:r>
              <a:rPr lang="en-US" sz="2800" u="sng" dirty="0"/>
              <a:t>new species</a:t>
            </a:r>
            <a:r>
              <a:rPr lang="en-US" sz="2800" dirty="0"/>
              <a:t> (speciation)</a:t>
            </a:r>
            <a:endParaRPr lang="en-US" sz="32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</p:txBody>
      </p:sp>
      <p:pic>
        <p:nvPicPr>
          <p:cNvPr id="15362" name="Picture 2" descr="http://x75.xanga.com/471f417724635246632648/b19553915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811378"/>
            <a:ext cx="5029200" cy="2081437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 bwMode="auto">
          <a:xfrm>
            <a:off x="6705600" y="6091544"/>
            <a:ext cx="1905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3689279" y="6098233"/>
            <a:ext cx="1905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753100" y="5898178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Time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5291436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 species</a:t>
            </a:r>
          </a:p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91938" y="4646592"/>
            <a:ext cx="1161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 </a:t>
            </a:r>
            <a:r>
              <a:rPr lang="en-US" dirty="0"/>
              <a:t>species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55434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Microevolution in Captive Tigers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044" y="1459836"/>
            <a:ext cx="5062361" cy="4697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44" y="2071334"/>
            <a:ext cx="52578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57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66"/>
                </a:solidFill>
              </a:rPr>
              <a:t>How does microevolution occur?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800" b="1" dirty="0"/>
              <a:t>Population</a:t>
            </a:r>
            <a:r>
              <a:rPr lang="en-US" sz="2800" dirty="0"/>
              <a:t>: Individuals of the </a:t>
            </a:r>
            <a:r>
              <a:rPr lang="en-US" sz="2800" u="sng" dirty="0"/>
              <a:t>same species</a:t>
            </a:r>
            <a:r>
              <a:rPr lang="en-US" sz="2800" dirty="0"/>
              <a:t> that live in the same area at the same time and have the potential to interbreed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b="1" dirty="0"/>
              <a:t>Five mechanisms of evolutionary change within a population</a:t>
            </a:r>
          </a:p>
          <a:p>
            <a:pPr>
              <a:spcAft>
                <a:spcPts val="600"/>
              </a:spcAft>
              <a:buNone/>
            </a:pPr>
            <a:r>
              <a:rPr lang="en-US" sz="2800" dirty="0"/>
              <a:t>	</a:t>
            </a:r>
            <a:r>
              <a:rPr lang="en-US" dirty="0"/>
              <a:t>1) Mutation</a:t>
            </a:r>
          </a:p>
          <a:p>
            <a:pPr>
              <a:spcAft>
                <a:spcPts val="600"/>
              </a:spcAft>
              <a:buNone/>
            </a:pPr>
            <a:r>
              <a:rPr lang="en-US" dirty="0"/>
              <a:t>	2) </a:t>
            </a:r>
            <a:r>
              <a:rPr lang="en-US" u="sng" dirty="0"/>
              <a:t>Gene flow</a:t>
            </a:r>
          </a:p>
          <a:p>
            <a:pPr>
              <a:spcAft>
                <a:spcPts val="600"/>
              </a:spcAft>
              <a:buNone/>
            </a:pPr>
            <a:r>
              <a:rPr lang="en-US" dirty="0"/>
              <a:t>	3) Genetic drift</a:t>
            </a:r>
          </a:p>
          <a:p>
            <a:pPr>
              <a:spcAft>
                <a:spcPts val="600"/>
              </a:spcAft>
              <a:buNone/>
            </a:pPr>
            <a:r>
              <a:rPr lang="en-US" dirty="0"/>
              <a:t>	4) Natural selection</a:t>
            </a:r>
          </a:p>
          <a:p>
            <a:pPr>
              <a:spcAft>
                <a:spcPts val="600"/>
              </a:spcAft>
              <a:buNone/>
            </a:pPr>
            <a:r>
              <a:rPr lang="en-US" dirty="0"/>
              <a:t>	5) Sexual selection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3465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5733" y="1316720"/>
            <a:ext cx="3514724" cy="500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66"/>
                </a:solidFill>
              </a:rPr>
              <a:t>Mutation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0267" y="1230489"/>
            <a:ext cx="7755466" cy="4937760"/>
          </a:xfrm>
        </p:spPr>
        <p:txBody>
          <a:bodyPr>
            <a:normAutofit lnSpcReduction="10000"/>
          </a:bodyPr>
          <a:lstStyle/>
          <a:p>
            <a:pPr marL="1882775" indent="-1882775">
              <a:buNone/>
            </a:pPr>
            <a:r>
              <a:rPr lang="en-US" sz="3200" b="1" dirty="0"/>
              <a:t>Mutation:</a:t>
            </a:r>
            <a:r>
              <a:rPr lang="en-US" sz="3200" dirty="0"/>
              <a:t> a </a:t>
            </a:r>
            <a:r>
              <a:rPr lang="en-US" sz="3200" u="sng" dirty="0"/>
              <a:t>permanent</a:t>
            </a:r>
            <a:r>
              <a:rPr lang="en-US" sz="3200" dirty="0"/>
              <a:t> change in an organism’s DNA</a:t>
            </a:r>
            <a:endParaRPr lang="en-US" sz="1100" dirty="0"/>
          </a:p>
          <a:p>
            <a:pPr>
              <a:buNone/>
            </a:pPr>
            <a:endParaRPr lang="en-US" sz="2800" dirty="0"/>
          </a:p>
          <a:p>
            <a:r>
              <a:rPr lang="en-US" sz="2400" dirty="0"/>
              <a:t>Are </a:t>
            </a:r>
            <a:r>
              <a:rPr lang="en-US" sz="2400" u="sng" dirty="0"/>
              <a:t>random</a:t>
            </a:r>
            <a:r>
              <a:rPr lang="en-US" sz="2400" dirty="0"/>
              <a:t> </a:t>
            </a:r>
          </a:p>
          <a:p>
            <a:pPr lvl="1"/>
            <a:r>
              <a:rPr lang="en-US" sz="2000" b="1" dirty="0">
                <a:solidFill>
                  <a:srgbClr val="A50021"/>
                </a:solidFill>
              </a:rPr>
              <a:t>*</a:t>
            </a:r>
            <a:r>
              <a:rPr lang="en-US" sz="2000" dirty="0"/>
              <a:t>Organisms can not will a change</a:t>
            </a:r>
            <a:endParaRPr lang="en-US" sz="2000" u="sng" dirty="0"/>
          </a:p>
          <a:p>
            <a:pPr>
              <a:spcAft>
                <a:spcPts val="600"/>
              </a:spcAft>
            </a:pPr>
            <a:r>
              <a:rPr lang="en-US" sz="2400" dirty="0"/>
              <a:t>Primary way </a:t>
            </a:r>
            <a:r>
              <a:rPr lang="en-US" sz="2400" u="sng" dirty="0"/>
              <a:t>new alleles</a:t>
            </a:r>
            <a:r>
              <a:rPr lang="en-US" sz="2400" dirty="0"/>
              <a:t> are created 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Only mutations that affect </a:t>
            </a:r>
            <a:r>
              <a:rPr lang="en-US" sz="2400" u="sng" dirty="0"/>
              <a:t>reproductive</a:t>
            </a:r>
            <a:r>
              <a:rPr lang="en-US" sz="2400" dirty="0"/>
              <a:t> cells                                can be inherited                                                                                     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Can be positive (beneficial) or negative                              (deleterious) towards fitness</a:t>
            </a:r>
          </a:p>
          <a:p>
            <a:pPr lvl="1">
              <a:spcAft>
                <a:spcPts val="600"/>
              </a:spcAft>
            </a:pPr>
            <a:r>
              <a:rPr lang="en-US" sz="2000" u="sng" dirty="0"/>
              <a:t>Deleterious</a:t>
            </a:r>
            <a:r>
              <a:rPr lang="en-US" sz="2000" dirty="0"/>
              <a:t> mutations eliminated through                                           purifying selection</a:t>
            </a:r>
          </a:p>
        </p:txBody>
      </p:sp>
    </p:spTree>
    <p:extLst>
      <p:ext uri="{BB962C8B-B14F-4D97-AF65-F5344CB8AC3E}">
        <p14:creationId xmlns:p14="http://schemas.microsoft.com/office/powerpoint/2010/main" val="1071738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.webmd.com/dtmcms/live/webmd/consumer_assets/site_images/media/medical/hw/h5551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4661" y="4511982"/>
            <a:ext cx="3124200" cy="1600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66"/>
                </a:solidFill>
              </a:rPr>
              <a:t>Mutation: Sickle Cell Anemia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95400"/>
            <a:ext cx="5020638" cy="4937760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en-US" sz="2800" dirty="0"/>
              <a:t>A single mutation alters the shape of the hemoglobin</a:t>
            </a:r>
          </a:p>
          <a:p>
            <a:pPr>
              <a:buClr>
                <a:schemeClr val="accent1"/>
              </a:buClr>
            </a:pPr>
            <a:endParaRPr lang="en-US" sz="2800" dirty="0"/>
          </a:p>
          <a:p>
            <a:pPr>
              <a:buClr>
                <a:schemeClr val="accent1"/>
              </a:buClr>
            </a:pPr>
            <a:r>
              <a:rPr lang="en-US" sz="2800" dirty="0"/>
              <a:t>Sickle shaped red blood cells can clog blood vessels causing pain and death</a:t>
            </a:r>
          </a:p>
          <a:p>
            <a:pPr>
              <a:buClr>
                <a:schemeClr val="accent1"/>
              </a:buClr>
              <a:buNone/>
            </a:pPr>
            <a:endParaRPr lang="en-US" sz="2800" dirty="0"/>
          </a:p>
        </p:txBody>
      </p:sp>
      <p:pic>
        <p:nvPicPr>
          <p:cNvPr id="1026" name="Picture 2" descr="http://evolution.berkeley.edu/evolibrary/images/evo/hemomutan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569472"/>
            <a:ext cx="3810000" cy="25160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794661" y="6110049"/>
            <a:ext cx="3733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Images from evolution.berkeley.edu and web.md.com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8135420" y="4167545"/>
            <a:ext cx="152400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10148299" y="4204108"/>
            <a:ext cx="76200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46144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66"/>
                </a:solidFill>
              </a:rPr>
              <a:t>Beetle Case Study: Mutation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800" dirty="0"/>
              <a:t>1) Mutation occurs in the DNA of a beetle resulting in a new brown phenotype</a:t>
            </a:r>
          </a:p>
          <a:p>
            <a:pPr>
              <a:spcAft>
                <a:spcPts val="1200"/>
              </a:spcAft>
              <a:buNone/>
            </a:pPr>
            <a:r>
              <a:rPr lang="en-US" sz="2800" dirty="0"/>
              <a:t> 2) Brown beetle survives and produces offspring, increasing frequency of allele for brown phenotype in the population 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5122" name="Picture 2" descr="Random gene mu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9689" y="4002871"/>
            <a:ext cx="8862488" cy="18168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934200" y="6581002"/>
            <a:ext cx="3276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 from evolution.berkeley.edu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20933" y="5498335"/>
            <a:ext cx="470313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Mutated gene results in brown coloration </a:t>
            </a:r>
          </a:p>
        </p:txBody>
      </p:sp>
    </p:spTree>
    <p:extLst>
      <p:ext uri="{BB962C8B-B14F-4D97-AF65-F5344CB8AC3E}">
        <p14:creationId xmlns:p14="http://schemas.microsoft.com/office/powerpoint/2010/main" val="24481701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" id="{EEFEF6C1-FFD1-41EC-9613-44313D99FF35}" vid="{332CB9FB-2BB4-44A8-A80C-649DEE821B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1493</Words>
  <Application>Microsoft Office PowerPoint</Application>
  <PresentationFormat>Widescreen</PresentationFormat>
  <Paragraphs>220</Paragraphs>
  <Slides>34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Bookman Old Style</vt:lpstr>
      <vt:lpstr>Calibri</vt:lpstr>
      <vt:lpstr>Gill Sans MT</vt:lpstr>
      <vt:lpstr>Times New Roman</vt:lpstr>
      <vt:lpstr>Verdana</vt:lpstr>
      <vt:lpstr>Wingdings</vt:lpstr>
      <vt:lpstr>Wingdings 3</vt:lpstr>
      <vt:lpstr>Origin</vt:lpstr>
      <vt:lpstr>The Means of Evolution </vt:lpstr>
      <vt:lpstr>What we know about genetics</vt:lpstr>
      <vt:lpstr>Genetic Diversity</vt:lpstr>
      <vt:lpstr>Types of Evolutionary Change</vt:lpstr>
      <vt:lpstr>Microevolution in Captive Tigers</vt:lpstr>
      <vt:lpstr>How does microevolution occur?</vt:lpstr>
      <vt:lpstr>Mutation</vt:lpstr>
      <vt:lpstr>Mutation: Sickle Cell Anemia</vt:lpstr>
      <vt:lpstr>Beetle Case Study: Mutation</vt:lpstr>
      <vt:lpstr>Gene Flow</vt:lpstr>
      <vt:lpstr>Beetle Case Study: Gene Flow</vt:lpstr>
      <vt:lpstr>Genetic drift</vt:lpstr>
      <vt:lpstr>Beetle Case Study: Genetic Drift</vt:lpstr>
      <vt:lpstr>Genetic Drift</vt:lpstr>
      <vt:lpstr>Genetic Drift in Small Populations</vt:lpstr>
      <vt:lpstr>Genetic Drift in Small Populations</vt:lpstr>
      <vt:lpstr>Genetic Bottleneck </vt:lpstr>
      <vt:lpstr>Natural Selection</vt:lpstr>
      <vt:lpstr>Natural Selection</vt:lpstr>
      <vt:lpstr>Natural Selection</vt:lpstr>
      <vt:lpstr>Beetle Case Study: Natural Selection</vt:lpstr>
      <vt:lpstr>Natural Selection: Peppered Moth</vt:lpstr>
      <vt:lpstr>Natural Selection: Bacteria</vt:lpstr>
      <vt:lpstr>Natural Selection: Human Disease</vt:lpstr>
      <vt:lpstr>Natural Selection: Galapagos Finches</vt:lpstr>
      <vt:lpstr>Natural Selection: Sickle Cell Anemia</vt:lpstr>
      <vt:lpstr>Coevolution</vt:lpstr>
      <vt:lpstr>Evolutionary Arms Race</vt:lpstr>
      <vt:lpstr>Sexual Selection</vt:lpstr>
      <vt:lpstr>PowerPoint Presentation</vt:lpstr>
      <vt:lpstr>Check Your Understanding </vt:lpstr>
      <vt:lpstr>Check Your Understanding </vt:lpstr>
      <vt:lpstr>Check Your Understanding </vt:lpstr>
      <vt:lpstr>Summary of Evolutionary Mechanisms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Means of Evolution</dc:title>
  <dc:creator>Tyler Flisik</dc:creator>
  <cp:lastModifiedBy>Tyler Flisik</cp:lastModifiedBy>
  <cp:revision>71</cp:revision>
  <cp:lastPrinted>2016-11-07T17:23:40Z</cp:lastPrinted>
  <dcterms:created xsi:type="dcterms:W3CDTF">2014-04-27T20:20:13Z</dcterms:created>
  <dcterms:modified xsi:type="dcterms:W3CDTF">2018-01-23T00:29:15Z</dcterms:modified>
</cp:coreProperties>
</file>