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389" r:id="rId2"/>
    <p:sldId id="257" r:id="rId3"/>
    <p:sldId id="267" r:id="rId4"/>
    <p:sldId id="258" r:id="rId5"/>
    <p:sldId id="264" r:id="rId6"/>
    <p:sldId id="265" r:id="rId7"/>
    <p:sldId id="269" r:id="rId8"/>
    <p:sldId id="407" r:id="rId9"/>
    <p:sldId id="408" r:id="rId10"/>
    <p:sldId id="409" r:id="rId11"/>
    <p:sldId id="410" r:id="rId12"/>
    <p:sldId id="411" r:id="rId13"/>
    <p:sldId id="365" r:id="rId14"/>
    <p:sldId id="412" r:id="rId15"/>
    <p:sldId id="413" r:id="rId16"/>
    <p:sldId id="414" r:id="rId17"/>
    <p:sldId id="393" r:id="rId18"/>
    <p:sldId id="274" r:id="rId19"/>
    <p:sldId id="279" r:id="rId20"/>
    <p:sldId id="275" r:id="rId21"/>
    <p:sldId id="415" r:id="rId22"/>
    <p:sldId id="277" r:id="rId23"/>
    <p:sldId id="394" r:id="rId24"/>
    <p:sldId id="298" r:id="rId25"/>
    <p:sldId id="368" r:id="rId26"/>
    <p:sldId id="416" r:id="rId27"/>
    <p:sldId id="366" r:id="rId28"/>
    <p:sldId id="330" r:id="rId29"/>
    <p:sldId id="417" r:id="rId30"/>
    <p:sldId id="284" r:id="rId31"/>
    <p:sldId id="281" r:id="rId32"/>
    <p:sldId id="286" r:id="rId33"/>
    <p:sldId id="287" r:id="rId34"/>
    <p:sldId id="285" r:id="rId35"/>
    <p:sldId id="395" r:id="rId36"/>
    <p:sldId id="396" r:id="rId37"/>
    <p:sldId id="397" r:id="rId38"/>
    <p:sldId id="398" r:id="rId39"/>
    <p:sldId id="294" r:id="rId40"/>
    <p:sldId id="295" r:id="rId41"/>
    <p:sldId id="293" r:id="rId42"/>
    <p:sldId id="302" r:id="rId43"/>
    <p:sldId id="303" r:id="rId44"/>
    <p:sldId id="304" r:id="rId45"/>
    <p:sldId id="318" r:id="rId46"/>
    <p:sldId id="305" r:id="rId47"/>
    <p:sldId id="399" r:id="rId48"/>
    <p:sldId id="400" r:id="rId49"/>
    <p:sldId id="401" r:id="rId50"/>
    <p:sldId id="402" r:id="rId51"/>
    <p:sldId id="403" r:id="rId52"/>
    <p:sldId id="340" r:id="rId53"/>
    <p:sldId id="307" r:id="rId54"/>
    <p:sldId id="308" r:id="rId55"/>
    <p:sldId id="323" r:id="rId56"/>
    <p:sldId id="310" r:id="rId57"/>
    <p:sldId id="371" r:id="rId58"/>
    <p:sldId id="338" r:id="rId59"/>
    <p:sldId id="374" r:id="rId60"/>
    <p:sldId id="370" r:id="rId61"/>
    <p:sldId id="373" r:id="rId62"/>
    <p:sldId id="404" r:id="rId63"/>
    <p:sldId id="405" r:id="rId64"/>
  </p:sldIdLst>
  <p:sldSz cx="12192000" cy="6858000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B4D8"/>
    <a:srgbClr val="FDCE9A"/>
    <a:srgbClr val="E1C399"/>
    <a:srgbClr val="FED9AF"/>
    <a:srgbClr val="ADA7D3"/>
    <a:srgbClr val="B3AED6"/>
    <a:srgbClr val="FFDDB9"/>
    <a:srgbClr val="FDD6AB"/>
    <a:srgbClr val="FFE2C2"/>
    <a:srgbClr val="C6C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95" autoAdjust="0"/>
    <p:restoredTop sz="85317" autoAdjust="0"/>
  </p:normalViewPr>
  <p:slideViewPr>
    <p:cSldViewPr>
      <p:cViewPr varScale="1">
        <p:scale>
          <a:sx n="51" d="100"/>
          <a:sy n="51" d="100"/>
        </p:scale>
        <p:origin x="96" y="17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5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534"/>
    </p:cViewPr>
  </p:sorterViewPr>
  <p:notesViewPr>
    <p:cSldViewPr>
      <p:cViewPr varScale="1">
        <p:scale>
          <a:sx n="95" d="100"/>
          <a:sy n="95" d="100"/>
        </p:scale>
        <p:origin x="283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3567"/>
          </a:xfrm>
          <a:prstGeom prst="rect">
            <a:avLst/>
          </a:prstGeom>
        </p:spPr>
        <p:txBody>
          <a:bodyPr vert="horz" lIns="91973" tIns="45986" rIns="91973" bIns="45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3567"/>
          </a:xfrm>
          <a:prstGeom prst="rect">
            <a:avLst/>
          </a:prstGeom>
        </p:spPr>
        <p:txBody>
          <a:bodyPr vert="horz" lIns="91973" tIns="45986" rIns="91973" bIns="45986" rtlCol="0"/>
          <a:lstStyle>
            <a:lvl1pPr algn="r">
              <a:defRPr sz="1200"/>
            </a:lvl1pPr>
          </a:lstStyle>
          <a:p>
            <a:fld id="{6FE1BE5D-D32E-475B-AC49-A7231FFE785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5685"/>
            <a:ext cx="2971800" cy="463566"/>
          </a:xfrm>
          <a:prstGeom prst="rect">
            <a:avLst/>
          </a:prstGeom>
        </p:spPr>
        <p:txBody>
          <a:bodyPr vert="horz" lIns="91973" tIns="45986" rIns="91973" bIns="45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775685"/>
            <a:ext cx="2971800" cy="463566"/>
          </a:xfrm>
          <a:prstGeom prst="rect">
            <a:avLst/>
          </a:prstGeom>
        </p:spPr>
        <p:txBody>
          <a:bodyPr vert="horz" lIns="91973" tIns="45986" rIns="91973" bIns="45986" rtlCol="0" anchor="b"/>
          <a:lstStyle>
            <a:lvl1pPr algn="r">
              <a:defRPr sz="1200"/>
            </a:lvl1pPr>
          </a:lstStyle>
          <a:p>
            <a:fld id="{DFC8C20E-CCC2-42F9-A0E5-DE9267185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0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3567"/>
          </a:xfrm>
          <a:prstGeom prst="rect">
            <a:avLst/>
          </a:prstGeom>
        </p:spPr>
        <p:txBody>
          <a:bodyPr vert="horz" lIns="91973" tIns="45986" rIns="91973" bIns="45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3567"/>
          </a:xfrm>
          <a:prstGeom prst="rect">
            <a:avLst/>
          </a:prstGeom>
        </p:spPr>
        <p:txBody>
          <a:bodyPr vert="horz" lIns="91973" tIns="45986" rIns="91973" bIns="45986" rtlCol="0"/>
          <a:lstStyle>
            <a:lvl1pPr algn="r">
              <a:defRPr sz="1200"/>
            </a:lvl1pPr>
          </a:lstStyle>
          <a:p>
            <a:fld id="{F246B78E-827F-44A9-9011-D0EF7D8E6207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3" tIns="45986" rIns="91973" bIns="45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6390"/>
            <a:ext cx="5486400" cy="3637955"/>
          </a:xfrm>
          <a:prstGeom prst="rect">
            <a:avLst/>
          </a:prstGeom>
        </p:spPr>
        <p:txBody>
          <a:bodyPr vert="horz" lIns="91973" tIns="45986" rIns="91973" bIns="45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5685"/>
            <a:ext cx="2971800" cy="463566"/>
          </a:xfrm>
          <a:prstGeom prst="rect">
            <a:avLst/>
          </a:prstGeom>
        </p:spPr>
        <p:txBody>
          <a:bodyPr vert="horz" lIns="91973" tIns="45986" rIns="91973" bIns="45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775685"/>
            <a:ext cx="2971800" cy="463566"/>
          </a:xfrm>
          <a:prstGeom prst="rect">
            <a:avLst/>
          </a:prstGeom>
        </p:spPr>
        <p:txBody>
          <a:bodyPr vert="horz" lIns="91973" tIns="45986" rIns="91973" bIns="45986" rtlCol="0" anchor="b"/>
          <a:lstStyle>
            <a:lvl1pPr algn="r">
              <a:defRPr sz="1200"/>
            </a:lvl1pPr>
          </a:lstStyle>
          <a:p>
            <a:fld id="{2D0F609E-1319-489C-860D-F3F776EF0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8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mooth_muscl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Cell_growth" TargetMode="External"/><Relationship Id="rId5" Type="http://schemas.openxmlformats.org/officeDocument/2006/relationships/hyperlink" Target="http://en.wikipedia.org/wiki/Hormone" TargetMode="External"/><Relationship Id="rId4" Type="http://schemas.openxmlformats.org/officeDocument/2006/relationships/hyperlink" Target="http://en.wikipedia.org/wiki/Calcium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m.nih.gov/medlineplus/ency/article/002332.htm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m.nih.gov/medlineplus/ency/article/002332.ht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Bid question of the day: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9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 energy release: harder to break</a:t>
            </a:r>
            <a:r>
              <a:rPr lang="en-US" baseline="0" dirty="0"/>
              <a:t>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0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Starch</a:t>
            </a:r>
            <a:r>
              <a:rPr lang="en-US" baseline="0" dirty="0"/>
              <a:t> = hundreds of glucose molecules strung together</a:t>
            </a:r>
          </a:p>
          <a:p>
            <a:r>
              <a:rPr lang="en-US" baseline="0" dirty="0"/>
              <a:t>Starch doesn’t taste sweet because the molecular shape does not activate the sweet receptors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7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98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Carb-loading: athletes double</a:t>
            </a:r>
            <a:r>
              <a:rPr lang="en-US" baseline="0" dirty="0"/>
              <a:t> or triple amount of glycogen stored in muscles and liver to increase amount of fuel available for extended exertion. 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Loss of glycogen (and associated water</a:t>
            </a:r>
            <a:r>
              <a:rPr lang="en-US" baseline="0" dirty="0"/>
              <a:t> molecules) are usually the initial weight loss seen starting a new diet. 1 </a:t>
            </a:r>
            <a:r>
              <a:rPr lang="en-US" baseline="0" dirty="0" err="1"/>
              <a:t>lb</a:t>
            </a:r>
            <a:r>
              <a:rPr lang="en-US" baseline="0" dirty="0"/>
              <a:t> glycogen has about 4 </a:t>
            </a:r>
            <a:r>
              <a:rPr lang="en-US" baseline="0" dirty="0" err="1"/>
              <a:t>lbs</a:t>
            </a:r>
            <a:r>
              <a:rPr lang="en-US" baseline="0" dirty="0"/>
              <a:t> water bound to 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78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If you remove all the water from a tree or plant, cellulose alone</a:t>
            </a:r>
            <a:r>
              <a:rPr lang="en-US" baseline="0" dirty="0"/>
              <a:t> accounts for about a quarter of the plants dry mass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baseline="0" dirty="0"/>
              <a:t>Indigestible to humans, acts a fiber in our diet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baseline="0" dirty="0"/>
              <a:t>Cellulose and lignin create the wood we use to build and the strength of cotton in our clothes.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75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phylum of animals having an exoskeleton, jointed appendages, and segmented bodies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59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Lipids </a:t>
            </a:r>
            <a:r>
              <a:rPr lang="en-US"/>
              <a:t>are hard </a:t>
            </a:r>
            <a:r>
              <a:rPr lang="en-US" dirty="0"/>
              <a:t>to define because they</a:t>
            </a:r>
            <a:r>
              <a:rPr lang="en-US" baseline="0" dirty="0"/>
              <a:t> do not have any unifying characteristics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63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kind of reaction creates polymers with a water byproduct?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9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“kinks” imparted by double carbon-bonds make unsaturated fatty acids more likely to become liquid oils, rather than solid fats, at room temp</a:t>
            </a:r>
          </a:p>
          <a:p>
            <a:r>
              <a:rPr lang="en-US" baseline="0"/>
              <a:t>Hydrogenation: </a:t>
            </a:r>
            <a:r>
              <a:rPr lang="en-US" baseline="0" dirty="0"/>
              <a:t>process of adding hydrogen to break down double or triple bonds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baseline="0" dirty="0"/>
              <a:t>Trans fats in hydrogenated oils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49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5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1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Anabolic steroids are the synthetic version of the male sex hormone testosterone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48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73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fatty acid is nonpolar which makes waxes strongly hydrophobic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8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939363">
              <a:defRPr/>
            </a:pPr>
            <a:r>
              <a:rPr lang="en-US" sz="1600" dirty="0"/>
              <a:t>Omega-3</a:t>
            </a:r>
          </a:p>
          <a:p>
            <a:pPr marL="293551" lvl="2" indent="-293551" defTabSz="939363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Reduces fat deposits in blood which clog vessels</a:t>
            </a:r>
          </a:p>
          <a:p>
            <a:endParaRPr lang="en-US" dirty="0"/>
          </a:p>
          <a:p>
            <a:r>
              <a:rPr lang="en-US" dirty="0"/>
              <a:t>Essential fatty acids synthesize</a:t>
            </a:r>
            <a:r>
              <a:rPr lang="en-US" baseline="0" dirty="0"/>
              <a:t> </a:t>
            </a:r>
            <a:r>
              <a:rPr lang="en-US" baseline="0" dirty="0" err="1"/>
              <a:t>prostragladins</a:t>
            </a:r>
            <a:endParaRPr lang="en-US" baseline="0" dirty="0"/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cause constriction or dilation in </a:t>
            </a:r>
            <a:r>
              <a:rPr lang="en-US" dirty="0">
                <a:hlinkClick r:id="rId3" tooltip="Smooth muscle"/>
              </a:rPr>
              <a:t>vascular smooth muscle</a:t>
            </a:r>
            <a:r>
              <a:rPr lang="en-US" dirty="0"/>
              <a:t> cells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induce labor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regulate </a:t>
            </a:r>
            <a:r>
              <a:rPr lang="en-US" dirty="0">
                <a:hlinkClick r:id="rId4" tooltip="Calcium"/>
              </a:rPr>
              <a:t>calcium</a:t>
            </a:r>
            <a:r>
              <a:rPr lang="en-US" dirty="0"/>
              <a:t> movement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control </a:t>
            </a:r>
            <a:r>
              <a:rPr lang="en-US" dirty="0">
                <a:hlinkClick r:id="rId5" tooltip="Hormone"/>
              </a:rPr>
              <a:t>hormone</a:t>
            </a:r>
            <a:r>
              <a:rPr lang="en-US" dirty="0"/>
              <a:t> regulation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r>
              <a:rPr lang="en-US" dirty="0"/>
              <a:t>control </a:t>
            </a:r>
            <a:r>
              <a:rPr lang="en-US" dirty="0">
                <a:hlinkClick r:id="rId6" tooltip="Cell growth"/>
              </a:rPr>
              <a:t>cell growth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3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nine essential amino acids are: </a:t>
            </a:r>
            <a:r>
              <a:rPr lang="en-US" dirty="0" err="1"/>
              <a:t>histidine</a:t>
            </a:r>
            <a:r>
              <a:rPr lang="en-US" dirty="0"/>
              <a:t>, isoleucine, </a:t>
            </a:r>
            <a:r>
              <a:rPr lang="en-US" dirty="0" err="1"/>
              <a:t>leucine</a:t>
            </a:r>
            <a:r>
              <a:rPr lang="en-US" dirty="0"/>
              <a:t>, lysine, methionine, phenylalanine, threonine, </a:t>
            </a:r>
            <a:r>
              <a:rPr lang="en-US" u="sng" dirty="0">
                <a:hlinkClick r:id="rId3"/>
              </a:rPr>
              <a:t>tryptophan</a:t>
            </a:r>
            <a:r>
              <a:rPr lang="en-US" dirty="0"/>
              <a:t>, and </a:t>
            </a:r>
            <a:r>
              <a:rPr lang="en-US" dirty="0" err="1"/>
              <a:t>valine</a:t>
            </a:r>
            <a:r>
              <a:rPr lang="en-US" dirty="0"/>
              <a:t>.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All found in animal proteins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Vegetarians need to eat beans and grains for amino acids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92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our 26 letter alphabet which has been used to write a variety of different works, the 20 amino acids are the alphabet for all proteins. </a:t>
            </a:r>
          </a:p>
          <a:p>
            <a:r>
              <a:rPr lang="en-US" dirty="0"/>
              <a:t>The nine essential amino acids are: histidine, isoleucine, leucine, lysine, methionine, phenylalanine, threonine, </a:t>
            </a:r>
            <a:r>
              <a:rPr lang="en-US" u="sng" dirty="0">
                <a:hlinkClick r:id="rId3"/>
              </a:rPr>
              <a:t>tryptophan</a:t>
            </a:r>
            <a:r>
              <a:rPr lang="en-US" u="sng" dirty="0"/>
              <a:t>,</a:t>
            </a:r>
            <a:r>
              <a:rPr lang="en-US" dirty="0"/>
              <a:t> and valine.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All found in animal proteins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Vegetarians need to eat beans and grains for amino acids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Soy and quinoa have all 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88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88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b="1" dirty="0"/>
              <a:t>Proteins are the chief building block of all organisms</a:t>
            </a:r>
          </a:p>
          <a:p>
            <a:r>
              <a:rPr lang="en-US" sz="3000" b="1" dirty="0"/>
              <a:t>Diverse Functions</a:t>
            </a:r>
          </a:p>
          <a:p>
            <a:r>
              <a:rPr lang="en-US" dirty="0"/>
              <a:t>Antibodies</a:t>
            </a:r>
          </a:p>
          <a:p>
            <a:r>
              <a:rPr lang="en-US" dirty="0"/>
              <a:t>Enzymes</a:t>
            </a:r>
          </a:p>
          <a:p>
            <a:r>
              <a:rPr lang="en-US" dirty="0"/>
              <a:t>Hormones</a:t>
            </a:r>
          </a:p>
          <a:p>
            <a:pPr lvl="1"/>
            <a:r>
              <a:rPr lang="en-US" dirty="0"/>
              <a:t>Signaling</a:t>
            </a:r>
          </a:p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Hemoglobin</a:t>
            </a:r>
          </a:p>
          <a:p>
            <a:r>
              <a:rPr lang="en-US" dirty="0"/>
              <a:t>Structural proteins</a:t>
            </a:r>
          </a:p>
          <a:p>
            <a:pPr lvl="1"/>
            <a:r>
              <a:rPr lang="en-US" dirty="0"/>
              <a:t>Muscle fibers, Connective tissue, Hair, skin, and organs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52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Rate of enzymatic reactions vary but some enzymes can</a:t>
            </a:r>
            <a:r>
              <a:rPr lang="en-US" baseline="0" dirty="0"/>
              <a:t> catalyze over 1 million reactions per second.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9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Alcohol</a:t>
            </a:r>
            <a:r>
              <a:rPr lang="en-US" baseline="0" dirty="0"/>
              <a:t> works as a disinfectant because it denatures shape of bacterial proteins on skin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5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3822" indent="-223822">
              <a:buAutoNum type="arabicPeriod"/>
            </a:pPr>
            <a:r>
              <a:rPr lang="en-US" dirty="0"/>
              <a:t>Carbon enters atmosphere by either respiration</a:t>
            </a:r>
            <a:r>
              <a:rPr lang="en-US" baseline="0" dirty="0"/>
              <a:t> or combustion</a:t>
            </a:r>
          </a:p>
          <a:p>
            <a:pPr marL="223822" indent="-223822">
              <a:buAutoNum type="arabicPeriod"/>
            </a:pPr>
            <a:r>
              <a:rPr lang="en-US" baseline="0" dirty="0"/>
              <a:t>Carbon dioxide is absorbed by primary producers and used to make carbohydrates</a:t>
            </a:r>
          </a:p>
          <a:p>
            <a:pPr marL="223822" indent="-223822">
              <a:buAutoNum type="arabicPeriod"/>
            </a:pPr>
            <a:r>
              <a:rPr lang="en-US" dirty="0"/>
              <a:t>Animals eat plants passing carbon through food chain.</a:t>
            </a:r>
            <a:r>
              <a:rPr lang="en-US" baseline="0" dirty="0"/>
              <a:t> When animals die their stored carbon is released by decomposers or stored as fossil carbon (dinosaur juice)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20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0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18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289">
              <a:defRPr/>
            </a:pPr>
            <a:r>
              <a:rPr lang="en-US" dirty="0"/>
              <a:t>Human DNA contains about 3 </a:t>
            </a:r>
            <a:r>
              <a:rPr lang="en-US" i="1" dirty="0"/>
              <a:t>billion</a:t>
            </a:r>
            <a:r>
              <a:rPr lang="en-US" dirty="0"/>
              <a:t> nucleotides!</a:t>
            </a:r>
          </a:p>
          <a:p>
            <a:pPr defTabSz="895289">
              <a:defRPr/>
            </a:pPr>
            <a:endParaRPr lang="en-US" dirty="0"/>
          </a:p>
          <a:p>
            <a:pPr defTabSz="895289">
              <a:defRPr/>
            </a:pPr>
            <a:r>
              <a:rPr lang="en-US" dirty="0"/>
              <a:t>Just like the meaning of a sentence is determined by the sequence of letters that are strung together, the information in a segment of DNA is determined by the sequence of the nucleotides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74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56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37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Metabolism</a:t>
            </a:r>
            <a:r>
              <a:rPr lang="en-US" dirty="0"/>
              <a:t>: the sum of all chemical reactions within a</a:t>
            </a:r>
            <a:r>
              <a:rPr lang="en-US" baseline="0" dirty="0"/>
              <a:t> </a:t>
            </a:r>
            <a:r>
              <a:rPr lang="en-US" dirty="0"/>
              <a:t>living organism</a:t>
            </a:r>
          </a:p>
          <a:p>
            <a:pPr lvl="1"/>
            <a:r>
              <a:rPr lang="en-US" b="1" dirty="0"/>
              <a:t>Catabolic pathway</a:t>
            </a:r>
            <a:r>
              <a:rPr lang="en-US" dirty="0"/>
              <a:t>: breakdown larger molecules into smaller molecules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Usually release energy</a:t>
            </a:r>
          </a:p>
          <a:p>
            <a:pPr lvl="1"/>
            <a:r>
              <a:rPr lang="en-US" b="1" dirty="0"/>
              <a:t>Anabolic pathway</a:t>
            </a:r>
            <a:r>
              <a:rPr lang="en-US" dirty="0"/>
              <a:t>: build new molecules and/or stores energy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Requires energy form catabolic reactions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AE54-0627-4FF1-BAD0-25356DB7B6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84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3200" dirty="0"/>
              <a:t>Can not be synthesized and must be supplied by diet</a:t>
            </a:r>
          </a:p>
          <a:p>
            <a:pPr lvl="1"/>
            <a:r>
              <a:rPr lang="en-US" sz="3200" dirty="0"/>
              <a:t>Do not yield energy</a:t>
            </a:r>
          </a:p>
          <a:p>
            <a:pPr lvl="1"/>
            <a:r>
              <a:rPr lang="en-US" sz="3200" dirty="0"/>
              <a:t>Help carry out necessary physiological processes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3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Fats supply</a:t>
            </a:r>
            <a:r>
              <a:rPr lang="en-US" baseline="0" dirty="0"/>
              <a:t> more energy than proteins and sugars, that’s why we need to eat them sparingly. Too much energy and the body stores it.</a:t>
            </a:r>
          </a:p>
          <a:p>
            <a:r>
              <a:rPr lang="en-US" baseline="0" dirty="0"/>
              <a:t>Active lifestyle = walking briskly 3-4 miles a day.</a:t>
            </a:r>
          </a:p>
          <a:p>
            <a:r>
              <a:rPr lang="en-US" baseline="0" dirty="0"/>
              <a:t>Proteins are actually not a great source of energy because the body does not store excess protein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8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89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Water-soluble (water is required for absorption and are excreted in urine)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Excreted in urine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B-complex vitamins and Vitamin C act as co-enzymes</a:t>
            </a:r>
          </a:p>
          <a:p>
            <a:r>
              <a:rPr lang="en-US" dirty="0"/>
              <a:t>Fat-soluble (requires fat for absorption and are stored in fat tissue).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Stored in liver and fatty tissue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Absorbed slowly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Vitamin A = eyes adjust to light, bone growth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Vitamin D = obtained from sunlight, aids in calcium absorption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Vitamin E = antioxidant=prevents destruction of other vitamins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Vitamin K = produced by bacteria in intestine, blood clotting and protein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0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31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37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Minerals are single elements, cannot be broken down further,</a:t>
            </a:r>
            <a:r>
              <a:rPr lang="en-US" baseline="0" dirty="0"/>
              <a:t> whereas, vitamins are compounds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baseline="0" dirty="0"/>
              <a:t>Vitamins serve no structural roles in body, but minerals act as components of bones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69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00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919730">
              <a:defRPr/>
            </a:pPr>
            <a:r>
              <a:rPr lang="en-US" dirty="0"/>
              <a:t>Nutrients to liver before heart and body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198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47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891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171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54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546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Starch and lipid breakdown begins in mouth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Amylase – enzyme for carbohydrates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Lipase – lingual lipase begins breakdown of triglycerides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fatty acids and </a:t>
            </a:r>
            <a:r>
              <a:rPr lang="en-US" dirty="0" err="1"/>
              <a:t>monoglycerides</a:t>
            </a:r>
            <a:endParaRPr lang="en-US" dirty="0"/>
          </a:p>
          <a:p>
            <a:pPr marL="632315" lvl="1" indent="-172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Salivary glands water and glycoproteins (</a:t>
            </a:r>
            <a:r>
              <a:rPr lang="en-US" dirty="0" err="1"/>
              <a:t>mucins</a:t>
            </a:r>
            <a:r>
              <a:rPr lang="en-US" dirty="0"/>
              <a:t>) called mucus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dirty="0"/>
              <a:t>Water + mucus makes food slippery enough to be swallowed</a:t>
            </a:r>
          </a:p>
          <a:p>
            <a:endParaRPr lang="en-US" dirty="0"/>
          </a:p>
          <a:p>
            <a:r>
              <a:rPr lang="en-US" dirty="0"/>
              <a:t>Passes down esophagus to stomach through peristalsis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7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57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Peristalsis = alternating contractions of circular and longitudinal muscles in esophagus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515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Sphincter = a muscular valve that can close off a tube (blood vessel, digestive tract)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Muscular contractions churn and mix food to uniform consistency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Highly acidic (pH&lt;2)</a:t>
            </a:r>
          </a:p>
          <a:p>
            <a:pPr marL="620094" lvl="1" indent="-172450">
              <a:buFont typeface="Arial" panose="020B0604020202020204" pitchFamily="34" charset="0"/>
              <a:buChar char="•"/>
            </a:pPr>
            <a:r>
              <a:rPr lang="en-US" dirty="0"/>
              <a:t>Necessary</a:t>
            </a:r>
            <a:r>
              <a:rPr lang="en-US" baseline="0" dirty="0"/>
              <a:t> for breakdown of proteins destroying secondary and tertiary structure</a:t>
            </a:r>
            <a:endParaRPr lang="en-US" dirty="0"/>
          </a:p>
          <a:p>
            <a:endParaRPr lang="en-US" dirty="0"/>
          </a:p>
          <a:p>
            <a:r>
              <a:rPr lang="en-US" dirty="0"/>
              <a:t>Early experiments in digestion by William Beaumont</a:t>
            </a:r>
            <a:r>
              <a:rPr lang="en-US" baseline="0" dirty="0"/>
              <a:t>, that stemmed from a shot gun blast to the gut, discovered that acids in the stomach are especially good at digesting meats</a:t>
            </a:r>
          </a:p>
          <a:p>
            <a:endParaRPr lang="en-US" baseline="0" dirty="0"/>
          </a:p>
          <a:p>
            <a:r>
              <a:rPr lang="en-US" baseline="0" dirty="0"/>
              <a:t>Pepsin = protein enzyme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baseline="0" dirty="0"/>
              <a:t>Stored as inactive pepsinogen in chief cells (otherwise it would break down the cell it was made in)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baseline="0" dirty="0"/>
              <a:t>Breaks peptide bonds between amino acids, breaking down polypeptides</a:t>
            </a:r>
          </a:p>
          <a:p>
            <a:endParaRPr lang="en-US" baseline="0" dirty="0"/>
          </a:p>
          <a:p>
            <a:r>
              <a:rPr lang="en-US" baseline="0" dirty="0"/>
              <a:t>Specialized secretory cells secrete HCL and mucus, which lines the stomach and protects in from the acid.</a:t>
            </a:r>
          </a:p>
          <a:p>
            <a:endParaRPr lang="en-US" baseline="0" dirty="0"/>
          </a:p>
          <a:p>
            <a:endParaRPr lang="en-US" baseline="0" dirty="0"/>
          </a:p>
          <a:p>
            <a:pPr marL="459866" lvl="1"/>
            <a:endParaRPr lang="en-US" baseline="0" dirty="0"/>
          </a:p>
          <a:p>
            <a:pPr marL="632315" lvl="1" indent="-172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459866"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167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29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Pancreas secretes lipase, protease, nuclease and </a:t>
            </a:r>
            <a:r>
              <a:rPr lang="en-US" dirty="0" err="1"/>
              <a:t>carbohydrases</a:t>
            </a:r>
            <a:endParaRPr lang="en-US" dirty="0"/>
          </a:p>
          <a:p>
            <a:r>
              <a:rPr lang="en-US" dirty="0"/>
              <a:t>pH of</a:t>
            </a:r>
            <a:r>
              <a:rPr lang="en-US" baseline="0" dirty="0"/>
              <a:t> small intestine = 6-7.5</a:t>
            </a:r>
          </a:p>
          <a:p>
            <a:endParaRPr lang="en-US" baseline="0" dirty="0"/>
          </a:p>
          <a:p>
            <a:r>
              <a:rPr lang="en-US" baseline="0" dirty="0"/>
              <a:t>Proteases = protein digestive enzyme synthesized in pancreas (inactive)</a:t>
            </a:r>
          </a:p>
          <a:p>
            <a:endParaRPr lang="en-US" dirty="0"/>
          </a:p>
          <a:p>
            <a:r>
              <a:rPr lang="en-US" dirty="0"/>
              <a:t>Pancreatic lipase =  lipid digestive enzyme</a:t>
            </a:r>
          </a:p>
          <a:p>
            <a:endParaRPr lang="en-US" dirty="0"/>
          </a:p>
          <a:p>
            <a:r>
              <a:rPr lang="en-US" dirty="0"/>
              <a:t>Bile salts = break up lipids = emulsification</a:t>
            </a:r>
          </a:p>
          <a:p>
            <a:endParaRPr lang="en-US" dirty="0"/>
          </a:p>
          <a:p>
            <a:r>
              <a:rPr lang="en-US" dirty="0"/>
              <a:t>Nucleases = digest RNA and DNA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Hormone secretin = signals release of bicarbonate,</a:t>
            </a:r>
            <a:r>
              <a:rPr lang="en-US" baseline="0" dirty="0"/>
              <a:t> which neutralizes stomach acids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baseline="0" dirty="0"/>
              <a:t>First hormone discovered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04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Small intestine (20ft) longer than large intestine.  Size refers to diameter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dirty="0"/>
              <a:t>Blood and</a:t>
            </a:r>
            <a:r>
              <a:rPr lang="en-US" baseline="0" dirty="0"/>
              <a:t> nutrients travel to liver for detoxification and distribution</a:t>
            </a:r>
          </a:p>
          <a:p>
            <a:pPr marL="167867" indent="-167867">
              <a:buFont typeface="Arial" panose="020B0604020202020204" pitchFamily="34" charset="0"/>
              <a:buChar char="•"/>
            </a:pPr>
            <a:r>
              <a:rPr lang="en-US" baseline="0" dirty="0"/>
              <a:t>Lipids bypass liver because liver uses lipids as fuel and by bypassing the liver the lipids can be used or stored elsewhere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795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Insulin = hormone produced in pancreas when blood-glucose is high</a:t>
            </a:r>
          </a:p>
          <a:p>
            <a:pPr marL="172450" indent="-172450">
              <a:buFont typeface="Arial" panose="020B0604020202020204" pitchFamily="34" charset="0"/>
              <a:buChar char="•"/>
            </a:pPr>
            <a:r>
              <a:rPr lang="en-US" dirty="0"/>
              <a:t>Binds</a:t>
            </a:r>
            <a:r>
              <a:rPr lang="en-US" baseline="0" dirty="0"/>
              <a:t> to cells signaling the need for more glucose uptake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baseline="0" dirty="0"/>
              <a:t>Liver makes more glycogen</a:t>
            </a:r>
          </a:p>
          <a:p>
            <a:pPr marL="632315" lvl="1" indent="-172450">
              <a:buFont typeface="Arial" panose="020B0604020202020204" pitchFamily="34" charset="0"/>
              <a:buChar char="•"/>
            </a:pPr>
            <a:r>
              <a:rPr lang="en-US" baseline="0" dirty="0"/>
              <a:t>More lipids are synthesized from glucose</a:t>
            </a:r>
          </a:p>
          <a:p>
            <a:endParaRPr lang="en-US" dirty="0"/>
          </a:p>
          <a:p>
            <a:r>
              <a:rPr lang="en-US" dirty="0"/>
              <a:t>Glucagon = hormone stimulating glycogen breakdown</a:t>
            </a:r>
            <a:r>
              <a:rPr lang="en-US" baseline="0" dirty="0"/>
              <a:t> to glucose</a:t>
            </a:r>
          </a:p>
          <a:p>
            <a:r>
              <a:rPr lang="en-US" baseline="0" dirty="0"/>
              <a:t>Type 1 diabetes = do not synthesize insulin</a:t>
            </a:r>
          </a:p>
          <a:p>
            <a:r>
              <a:rPr lang="en-US" baseline="0" dirty="0"/>
              <a:t>Type 2 diabetes = defective insulin receptors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9866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76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65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sugars</a:t>
            </a:r>
            <a:r>
              <a:rPr lang="en-US" baseline="0" dirty="0"/>
              <a:t> provide </a:t>
            </a:r>
            <a:r>
              <a:rPr lang="en-US" i="1" baseline="0" dirty="0"/>
              <a:t>empty calories = </a:t>
            </a:r>
            <a:r>
              <a:rPr lang="en-US" i="0" baseline="0" dirty="0"/>
              <a:t>calories from food that do not contain any nutrients </a:t>
            </a:r>
          </a:p>
          <a:p>
            <a:r>
              <a:rPr lang="en-US" i="0" baseline="0" dirty="0"/>
              <a:t>Nearly all the energy powering your brain everyday comes from glucose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B6C5-A5F3-4198-9C74-723366DA28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8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7225" y="1154113"/>
            <a:ext cx="5543550" cy="3119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Sucrose=table sugar (</a:t>
            </a:r>
            <a:r>
              <a:rPr lang="en-US" dirty="0" err="1"/>
              <a:t>glucose+fructose</a:t>
            </a:r>
            <a:r>
              <a:rPr lang="en-US" dirty="0"/>
              <a:t>)</a:t>
            </a:r>
          </a:p>
          <a:p>
            <a:r>
              <a:rPr lang="en-US" dirty="0"/>
              <a:t>Lactose=milk</a:t>
            </a:r>
            <a:r>
              <a:rPr lang="en-US" baseline="0" dirty="0"/>
              <a:t> sugar (</a:t>
            </a:r>
            <a:r>
              <a:rPr lang="en-US" baseline="0" dirty="0" err="1"/>
              <a:t>glucose+galactose</a:t>
            </a:r>
            <a:r>
              <a:rPr lang="en-US" baseline="0" dirty="0"/>
              <a:t>)</a:t>
            </a:r>
          </a:p>
          <a:p>
            <a:r>
              <a:rPr lang="en-US" baseline="0" dirty="0"/>
              <a:t>Maltose=malt sugar (</a:t>
            </a:r>
            <a:r>
              <a:rPr lang="en-US" baseline="0" dirty="0" err="1"/>
              <a:t>glucose+glucose</a:t>
            </a:r>
            <a:r>
              <a:rPr lang="en-US" baseline="0" dirty="0"/>
              <a:t>)</a:t>
            </a:r>
          </a:p>
          <a:p>
            <a:r>
              <a:rPr lang="en-US" baseline="0" dirty="0"/>
              <a:t>Fast energy release=easy to break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F609E-1319-489C-860D-F3F776EF07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D64930-A740-4814-A015-598AD2D404CE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0ADF8D3-543B-4085-A19D-6BA9D973F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886200"/>
            <a:ext cx="8026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Biological Molecules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Chapters 2 and 22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533400"/>
            <a:ext cx="1021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"Knowledge is knowing that a tomato is a fruit. Wisdom is knowing that a tomato doesn't belong in a fruit salad." </a:t>
            </a:r>
          </a:p>
          <a:p>
            <a:pPr algn="ctr"/>
            <a:r>
              <a:rPr lang="en-US" sz="2400" dirty="0"/>
              <a:t>- Miles Kingston</a:t>
            </a:r>
          </a:p>
          <a:p>
            <a:pPr marL="342900" indent="-342900" algn="ctr">
              <a:buFontTx/>
              <a:buChar char="-"/>
            </a:pPr>
            <a:endParaRPr lang="en-US" sz="3200" dirty="0"/>
          </a:p>
          <a:p>
            <a:pPr algn="ctr"/>
            <a:r>
              <a:rPr lang="en-US" sz="2400" dirty="0"/>
              <a:t>“I learned very early the difference between knowing the name of something and knowing something.” </a:t>
            </a:r>
          </a:p>
          <a:p>
            <a:pPr algn="ctr"/>
            <a:r>
              <a:rPr lang="en-US" sz="2400" dirty="0"/>
              <a:t>- Richard P. Feynman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35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Carbohydrates: Complex Sugars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64008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Complex Carbohydrates (Polymers)</a:t>
            </a:r>
          </a:p>
          <a:p>
            <a:r>
              <a:rPr lang="en-US" sz="2800" dirty="0"/>
              <a:t>Polysaccharides</a:t>
            </a:r>
          </a:p>
          <a:p>
            <a:pPr lvl="1"/>
            <a:r>
              <a:rPr lang="en-US" sz="2400" dirty="0"/>
              <a:t>Starch</a:t>
            </a:r>
          </a:p>
          <a:p>
            <a:pPr lvl="1"/>
            <a:r>
              <a:rPr lang="en-US" sz="2400" dirty="0"/>
              <a:t>Glycogen</a:t>
            </a:r>
          </a:p>
          <a:p>
            <a:pPr lvl="1"/>
            <a:r>
              <a:rPr lang="en-US" sz="2400" dirty="0"/>
              <a:t>Cellulose</a:t>
            </a:r>
          </a:p>
          <a:p>
            <a:pPr lvl="1"/>
            <a:r>
              <a:rPr lang="en-US" sz="2400" dirty="0"/>
              <a:t>Chitin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3574473"/>
            <a:ext cx="3803589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D0A7F1-15FF-4EEC-B08C-FA0785D10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612" y="1828800"/>
            <a:ext cx="5133975" cy="446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3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Complex 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lvl="1" indent="-514350">
              <a:buNone/>
            </a:pPr>
            <a:r>
              <a:rPr lang="en-US" sz="2800" b="1" dirty="0">
                <a:solidFill>
                  <a:schemeClr val="tx1"/>
                </a:solidFill>
              </a:rPr>
              <a:t>Starch</a:t>
            </a:r>
            <a:r>
              <a:rPr lang="en-US" sz="2800" dirty="0">
                <a:solidFill>
                  <a:schemeClr val="tx1"/>
                </a:solidFill>
              </a:rPr>
              <a:t>: carbohydrate _________ in plants</a:t>
            </a:r>
          </a:p>
          <a:p>
            <a:pPr marL="800100" lvl="1" indent="-285750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Potatoes, carrots,                                                                        rice, corn</a:t>
            </a:r>
          </a:p>
        </p:txBody>
      </p:sp>
      <p:pic>
        <p:nvPicPr>
          <p:cNvPr id="40966" name="Picture 6" descr="http://www.drmcdougall.com/wp/wp-content/uploads/Free-Starch-Stap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19" y="4336768"/>
            <a:ext cx="5973640" cy="1896393"/>
          </a:xfrm>
          <a:prstGeom prst="rect">
            <a:avLst/>
          </a:prstGeom>
          <a:noFill/>
        </p:spPr>
      </p:pic>
      <p:pic>
        <p:nvPicPr>
          <p:cNvPr id="41986" name="Picture 2" descr="http://digestivehealthinstitute.org/wp-content/uploads/2014/03/Potato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6" y="4336768"/>
            <a:ext cx="3012006" cy="200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656" y="1843905"/>
            <a:ext cx="3014662" cy="2416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4268" y="1905001"/>
            <a:ext cx="12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Glucose molecules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22699" y="3429000"/>
            <a:ext cx="126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Starch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420B9-F4CC-4B6F-8632-6583CF629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479" y="1863241"/>
            <a:ext cx="5239580" cy="3131199"/>
          </a:xfrm>
          <a:prstGeom prst="rect">
            <a:avLst/>
          </a:prstGeom>
        </p:spPr>
      </p:pic>
      <p:pic>
        <p:nvPicPr>
          <p:cNvPr id="39944" name="Picture 8" descr="http://www.sciencekids.co.nz/images/pictures/humanbody/liv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3858" y="4479101"/>
            <a:ext cx="2235200" cy="1676400"/>
          </a:xfrm>
          <a:prstGeom prst="rect">
            <a:avLst/>
          </a:prstGeom>
          <a:noFill/>
        </p:spPr>
      </p:pic>
      <p:pic>
        <p:nvPicPr>
          <p:cNvPr id="39942" name="Picture 6" descr="http://upload.wikimedia.org/wikipedia/commons/f/fc/Human_li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244" y="4388428"/>
            <a:ext cx="2535891" cy="19039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 Complex 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9601200" cy="1371600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Glycogen</a:t>
            </a:r>
            <a:r>
              <a:rPr lang="en-US" sz="2800" dirty="0"/>
              <a:t>:  carbohydrate storage in ___________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Stored in liver and muscles</a:t>
            </a:r>
          </a:p>
        </p:txBody>
      </p:sp>
      <p:pic>
        <p:nvPicPr>
          <p:cNvPr id="39940" name="Picture 4" descr="http://www.mc.ntu.edu.tw/department/anatomy/images/Liver.files/liver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701" y="2362200"/>
            <a:ext cx="2844800" cy="21336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3548904" y="4842743"/>
            <a:ext cx="228600" cy="2286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90972" y="5105400"/>
            <a:ext cx="228600" cy="2286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46080" y="2370865"/>
            <a:ext cx="499922" cy="247187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83647" y="4507917"/>
            <a:ext cx="3157678" cy="49992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919550" y="4414978"/>
            <a:ext cx="1104900" cy="6858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5919550" y="5285881"/>
            <a:ext cx="1104900" cy="98058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77983"/>
            <a:ext cx="50292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Glucose provides molecular energy for body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Excess glucose stored as </a:t>
            </a:r>
            <a:r>
              <a:rPr lang="en-US" sz="2800" b="1" dirty="0"/>
              <a:t>__________</a:t>
            </a:r>
            <a:r>
              <a:rPr lang="en-US" sz="2800" dirty="0"/>
              <a:t> in the short term or fat in the long term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Carbohydrates</a:t>
            </a:r>
          </a:p>
        </p:txBody>
      </p:sp>
      <p:sp>
        <p:nvSpPr>
          <p:cNvPr id="4" name="AutoShape 2" descr="data:image/png;base64,iVBORw0KGgoAAAANSUhEUgAAAPIAAADRCAMAAADBjh8OAAAC0FBMVEX///8/QEHS4YZ2ven/8cC81UHa29szNDWrq6srLS7/547v9dfh4uLT09Pu7+/19va7u7vKysqTq1qbnJzGzsuMjIywvaG0tbXCwsKSk5P+7rvirIOfsnK8x6z22qbo6Oi2utLy1bZOcyxhndBXls26xLn/+/OOn4jv1MGUsCacqaDwzJTlto/F3j9VdlesxjRsjQ//+etgYWKSkrpdjcP+9Nlee2v+7sTO0uJ3j2hUhUFXdl5wtuT+8tL1///n7dBGd7X/45w/hsT/56kAAADe4uzp//86OTT/23r/3on+7L5jerC1sqlTRjtubW2bv9w1NVO5lWZ6Y0krOIL90HD/8JN0kL//12f7rTn+0kf8xGDMrm/95srz7Nv6px/pxJkncbhMTU5vjS1JaKl6eXnJwKrU1uSxvnSobEWNc1in0+j7skKqgHTEl1s3N2BQanlCbJs4IzDDy6BDT4RXS2OTZVSvoYdlQiRcRDBnbVtpgHxZXoV3jZNFKC8+Uly2gU4AF0x0YmpcITmQqsZbPjage1KIjqZ8pbQsTGyTUSrOsplCICxnmL1IOkfW2seaYyQkMkNyTVAtMGqXcELG6/UXcZuVVkVbWkVTRE2hw8F2QVVTKk8weahePllZgaItLmBGLh+GX146Dga13fxNNRngr2jH5MIqI0HWxpeAsLFYiZSakGVKam1kMSagxrNuQS3N8t95Og/B1Z2foXJwc1PPtKZRWmSiwMrS6NSLfm6o08koUjg/ZzJ0jVZFbwAESwD9witTdxx4kVdsaINlHUYARRxnIACeclmIb35Cd2g5c4IlFwAADCVRJWE4F2iASixHSDGNcjzen0q7oFpmHiTC2o+KpTlZfgAbToeTmYF6tDTBl3oAMQBxV3wcAD9BCwqQdYBbYT94bULJwWSbgzwtTJsAADHsuXFEW06EgVM7AB3D7Yk+Ij6kq2knQmi9hmIwhFiTAAAgAElEQVR4nO2di0MTV973J2qTgCFDGi4BC+EiiQSXmsi1QMDShEsgmCxFBQINN7nIRQTKnVJALg0UNKugLerjarHedq0VcbHWuvv6PH3qi91uvSzv+7yP2m7tu9v2X3jPmcmNMEkmIWjx5avkMnPmzPnM73d+58yZkxkEWdWqVrWqVa1qVav6lYlBfRHFtIasdnkR5WkNWUR5AUXzWUVeRba4HRB4wT/q/ihq3RoshVpNSaHhXwwpFn7Rf0uhYdnRDPlSDDnTKMZ3fW4Uk3TG9Lo8aLqcaGq1c5FTOtvp9Jnh9ozDFEobvYk2QG/KHN3PopYqaWDNw0xKSu00Y6SijQ6kpAy305U1Arpye3tTJqUWJAV/vaPtdLaSNsDOODzannECZEefARm3sel0diYN5kmhjMKdpFBS8KSjWJpMvADYKpge2wNID0rTDz/7wFRgN5MxjFKlE5FT6iRgZfQdrbCClhKBpLs8kOZnasQIIjz4sxasyb94DL7N54BFiIK2PQtR/FaKFN6pjFTS6qSRynhkw8+VYFVk4wOQxc9ZyJ5KBEWE87QUmZiHIoHNxWJ/F8poD8xxPmUAJlXdPgbfkMBerAQHpIguPVjW5RIMVrx3Eq7fFAPzVdaB9bxBJyL/rOUNqa+0HNBGYsj+ADnwllQ4L2ptqESGSiqRzUlI/owoM0dcqBZlUrZn8SCycE9lvpJC0yCfaqPf60E2lWQh/jUAGazeUyk8GIEUugCEwjpt5MFiqT/4LI2c2S+OHOsBeWUh6XcqhX11WkRxABxeCuWKKAvBkAtBdfropEobqVTXSfOVILN5tSglHgkUycedh5zygTi/WUN1+29TZA3iv5dCq5NEVrhMigMbtIiqqTdHLKSOXNQhu0k/hcgpA1pUOD9wkqdwAXD/rkfmUSXC25iVmch8CkSmxYNj8NFJZP4konBp0wpPVAorRjXiwgPSBFBxJqXQ4CC9ijUyB3YPSGnA15Q1WQiXOtScI+aNNNEIS++YlSchspi3ByC7wOLthfsEBQQlEecraeDl7YFpCVIIABgG5M1ZQglApgxrxIG9AyeFB2m1gANzbICMMJH8ZoggLANZQGSXtcgGGg0i8w7SQHqA3PdRD1LY0QmMnNIWI9FVBK5qToMMgRV6ZCZjqJdWGyMGVcp5Vn4AnPgfoKBaYYbPTBvwP7BDGZJw0cVlQCvsA6YI/FAgzxFHy8SBJZ5KHXJhmxaByOCITPWC+qn4zzppwpFK3tB+beSRSuFMJe8XiBD2jpY3XyzN9/QJAHjHtMLGLH1SYdN+CU9RMw2i0/aWFOBWsCKEfeUCYgVQwnkMGWTo6Zl56+EVYINh51mZBkzsJhHugTEqUA13KOzbXonwqCONGkTFQoV9D0BY4S0MX4WjWXpk4JKTUh5Lwpt3iYBJCmE9DcbrMnBsYGW4dOgkz60MKRwHSd1A0gNY+Co8/kCccCKlToyC/LG67EIBx3n+lhYpx5FBosiKYBgObzvRsSm0WjqL09TQz+FwhjI793MyKmig3fDmZACvdmeB1wE6J2MmZdIDJKigjfZzKmom5lNq3UtBo0ap5TT1ghy8WXArkJ7TlLm9v1TZNl3akdI2zeFkNNPawIasvoF+Fge0Srqk28E3kCdl+3QThYLlD/3bY55GqZ0u7aX1sPp+nv4U5AR2WaqspWNlciKyvisC+ug00+4ADe8w6L+kgAT6XoehK2LoZ7gYOhjG/kkKvjQFz9nQ38BzwTOjmOwMbq1bkuJC073ry2Sx6KsdzlVk2gso6+fLJWz6iycftjVkNmpt7QoVl25tLdvqMNEKFWMVeaFWkS2Ky3Gi3LnOALMspyBTPVluzhPL080paJbkFGS2I3ZBF8pkDddqK7JkOQXZR1/gyBn59H9rF60XShYtCok1E9+4Dl3ettGpyJEXaz29j2i5KFfMKBMzuQjXDWW4MZHCfVKu2wJswZaXfrNQoUbmlYQM0JCEI9dOXDsiaOgplXd7X/y4tHsmBywfyTz8QGrcwOPmS4tUJNCvXUnIm/eNKG+NXzs0ceRikrhco2ibueI53PIBQPY7GnLH6PAhQYuJTZhXEnJkxZXmtmFteecdQW9bk3p8f9N29i04CLbP785VIzKRjaG26JhXEjLCo1K5DDGTykC5ZShDglIlKJcqQXgSlIEyxPpdhr9KjPzSTQ8swYpCJiNqkCXil166jzG/aMhMizaGCoLMKxZZeCgLQbo0endGCothyLZO/NKrQdQVhawKuEqnsiQ8FpdVSp8WztUGSLs0KpYYEcKFfRgy9YZV5JduClYUcv4R/viVlrqrYxNHKrZnCef6D2V1yUUtdcLG1ltNtypw5M+sVGVAfGNlIfPm944fuHoUtsuADzh2l+aX8X0jd+Ci5kkFjnz/71aYi2ZvhKwoZKRwePr26CSvb/Qd5QOp8H3a9squWuVojnCeVlf6f45j3S+Uv6WIsCOCE8/GMVcUsrBPJraREsgy872/YMQrCZnHWnzGtFho7N+LCLtf92Zn/8TAUqwUZB4TmJhpLCxqqdxoFCEzsHE4A0+wQpCFiv/SIsK5LMPCrohFXr7pJP4e/vebRS/9xpT3Ny+Fzs7+hYqvXinIhQ2ZohzVocpPA6TIJrpWxW7WIEPdWZ9q2drA7nbvmVva+ZKHOfhRYADmIDMBYg9ddisFefOt8YmL04cut1XUBdY83FfR35iDlNd6nJ/4W+Vg/6H9grc1XXUj/1t3NsUMD3ptoWb/YiBeacjNdYp9pQf8jir7b+cggRcnG8+8WznY3njr1tkPuoLX65ER6p/MkF/7XyGG7FYKcvqHrfJJ5p6JilsnhfNXsgK75T3iX65UDoluVQaeGN5fMtMz3+NvbMRC4sxkJF4xyDyWxTY50LMBj1vYpCzbWgnINgZ1eQz7LnowV8CgLsuHynWeqD4cp6BZknMu0Lg5cp1Xbrx4LV+wYnkvVjzPy3AiQ+aofBl3s0jPEVluiADM/1+QRUZk0TLuZpGWiCyJcfjKKMdoWlTk7mguDmhJyEyZLEK21bEdu4kYxi9cudViOFcOIEsCyvAPzOL4tWvXvu4QM0e0sLshWt622FT2I8ckbUzaio0FBGxcCyUjMzBgJpbcrEIwS6xOQHOm7EYug6YNLt4KjLQ1HkNOKrN7ryzR4oxLPB3qZsq+t9fL7EWWyOLXBgPUjbIAJCAYR7bbynQCYtBTL3GAGVjgezs3sxOZKQsGJpZFrF0bHyELkEHi+Bx7S+otIg7zbLn9bWJMxNokO7eyExkjRpEAGajG8UnFsuDgCLurMl1k6RjRzWu4bemQmTEB8CxNEmBZhupnH7IE2LUYbhtQDO2bJAvoCbDXMpZsDOWutpe5DEOOkUVsTALHPiBpo0UlyXRH2k4rF2+UQWIshsEGSubtbefJBLuEjm/ibWiXuYb5T1QfCseuCVPUAIgswYoD3E8XXYgF3dMB5LIA6MYSHTEwOYfLcFBuJbrMqT7eBrm7e9un/RBZ13REBFhFBusdQcYEY5hO8TnWNrcuqm7XJUuZzQcduyxHXxjryPF4c+YIsmyjMZskLBvm1q0gemyi022Fsk0B+HDRpjLjjDbQ1xZm0Kft4NQNKMG3mGeCvDXCmAlgDoDBLDgeBIeuAZvIp4px5HLNAuT83v4AyxsF7pcuXNAVgb1VR4gxZK7OsTfacGyHkXuSDHkEFydB5hzwGi8DJZlkiTer/00z3zKp+EpT+J664UD9AW1+y+/rhjJrtHtEOZu6m5MSx65kFco7ehYij01LFOp/Te8Raaq/0mzYe2XsQP334kDR8Q/yZ/ZLf/lHlqqi+YF28+G2kRPqnkB55v4ZkSawOzMHRyYZvhxGjik2ZlHMBRaPTwL72VgcA5E50g11TTXNLT837ZOW9//SNiPKEQcenfhQ2Xl8cqxl4LZGIZvarvzdoenbi5G7Jvtqxlse9NVJD00fau8WaZDCGq8Dyv6Dwf510sjzE0euDZ4bLhk+/LtD/b80DF/+XWOPQmdlJnCzJLyRchZyjGyroR1fQCzReXlwEuxyA2RvSXXd1DHRNHPDA6miszln6B9ZSODRa0cqNIxNDVrmhgFl0lQbg1le22vm2B39MV0aRQ1I0yUTl1/p6FG8UwmQR+5UtJ/I8v9ZG3l++lDl7R5uYBuV2VXb2wDefuls1iFLUBR2RVDUaVaWfB8crDt3wrrY+gySYBBBczbGvy7ThRM2W7spQBUwQo8BYSoy4+2cqX1aREVnuo/QvZmb6DEgSgXwMugxKrp3jFn4Yk+XxmyKKQVbxojzM3p7FHVSRBXADVBlBIiFYEt3hrs2n+7O/BTbmlWKZ4IhR+QYZCzd0pB7YIAOLg6AgMXGwwjjFly0VRZAuG2gqMFjptJK5vpGatHAV6GoLaT7pLVyGRUDu/tGWSO2AzkGj1dJshjU2CCvTdpP1XWAqFQLPSOqYRVREo7+xMmbziSYmo2SE0CODyYnO5BR2esYZHBSMbR3PNYqx3/vznEnK1aJnGCpvgeCuvsQyrOEzSZeYyLY+7JyLmGi4nh7InZAMd75gH4TL5Nh7XKwHWdQ9BLSSU3FUjNspikjffIoswsZkWx9K14fpsuQrZinBxeTZaY7cu4P5SZi2UpC/nzZTmTYUEVg0LD9BVbHmn6SIzDejhIDZrWtizXLiIxgwwLxujAdgzEnkTofYDvm1bi4Im/rCZYVGXj391hLhcDGKp7sCJAjozsmYqitMy8vsom2wsYqicwFcs+lXm5CS6yOcD8rZKylJlWVfeRLnhCAyq2NcAPk4meAzIT9uvhiEjAOjdOaC/WxMsItKS4uJpfN1uLvA7APjiD3wIb59QDbe/Fcuo11+Vhehw9NkRAaEIB/cOSaVDHWI7FNw3YSMYz6Trzq6wAydoZGoh+y5MhlIrqVkWB75QAyDF6v99jM2WdprZOZrI1+2ylH6nJOBHYVzro8l9IDIZDtjhhZOYKMlsXYIEadFrmMYom8nTM5annmirA9ndE6mcntDZpTMl0WZMYbb9g+7bNb7vI3bHS4yWlZkD3f8FyOqUQowymevRzIqM2z3EWiejhXVCv7IovMC3RUKjLIUS87V3FOQN70g7+D2kwKeY1zFeUM5LB1jsl3ZSP7pq9bl45xkGBNfyGQ//qP013/dRp86PrSiJb8xzP4h1MD602If6hZ/0Igv8F//53T/k2JXR/79pUkhlV4NtU3+c7FKtt9FTOnT422CNaBlWFnZ077KvoGfBWtiY4jf/Mo/JVfAXLX4adKitdY7PjB1upzB1svXgh799KfLx3iV3TwB1ujT3XmDdeP/dhw8Nxc+6nOs23J5/nRjiN/Hb57ze7d365ZA/52f7t7N/gG/oFFT1xewT/AtXA5TLFsyOVn9z7M/OTopbHHrV2dXlPnL4R1fPLnS3OXRc38QxeAY+eNg5Ufft1e3V5dq2jzVXzktwTkp9d/unv33Brl9bjvXB6lPFI/+dfLnWueHI/9xuWLx49in/z+0fXm8CcdjzphimVD9i33aqxX+lWr+dXt2zJn/PIyH/ZlNly6/aNIyW8EyOrM9mSFmt8lqG5Pvnj4ypTy3BIc++vYNU8oL/9rzfFHcd+Bfz9R/vl2ClikfPrk6U/ql/fu7n3lu7tPv477Rv1yx6P/WD4rP8tG6uunsd/RXv7XP5u/2P3d0ycdd0f/+c3oK2ue/EjZnXK9+dHTNe+93PwF5aeOu51rMl/Z/WIgP9mN19812OtPX59b893TNfi3b7FajNVjsPyfu5ezLpuATOk/+ZcuWGH21UmN1JNHj7598uNiMriccINlQA47elr36Yftp01X/LV2OZDtlrOQf0jprD+o9us7LFgXdvxu7UHKmbCzgrzxH9vzDtdOVTR/DI5ERXPt1IxXOV/p1V3fp+w8vdKRtylB+3smrOPHgeiw9+ovPj5XP8efUx4fuDQY1/Fw/JM7p327Wqsbxj8ZO0u5+7TWd45//oJlZGaIqeJesSCrYJcsbfVKnEneHmZ7tge5+pyyde5C2HB9/bqw9z7pfdzuC5FpFP4gfyrvw3rg613nDgLkD3/6v5e/OpM8d2HQCjKV70dCfKvIfC8yeZhb3B7ksJkZr3k/0Lf0Wud/dkaQB/y7QjDVNOU5NfNwamZqBvS3Kx4KgGMnN1464ec77zdvpStC9VtPQn5Wkb0SyeSxFGTyStefRy0Z2fz3+wv0a0ImEbEhcqLfSOKI1eJ6WR2wB8g2tncOMjhXskIYJvBvIosc3dfZrqj7g65k/gLwMiWwEzms5g9mhOZZOAE57N3T6enrfKOh96b7wnED33SwALxH+6aDdjlv4HR6NClk37Fr66tHRdemHk6s7xM1f3Rm/brBj/jKK35KuVeL+vLwBBnkhj+sj24SJE61ZE4o1PJr+iwqQBaZLZQJu5F9iJAvtqjfjpo74zvInzt3ueR0dauiu/mcn2+1+mHF5dbq2rzhx51+tpEZwLEVojOK2rMDmfyxa+9/nDe5fsg77+O+c29/fPHMVMfljy5/mUgOea5Veaa69uz2ca8/XxiaWJBFbaK9yJ6EVq6fi8386PS6UynDmRcGz3S1djX0XliX/LcL284f7uyqzRt/rDZF3kCcNbByYunZgb7JvJrxC+evvd+f92XifDso78d+9e9eC6u5tG/3ABnk7RdOz52Z668G+WTyj17QZ3EeZlGze+CqU5DPt4zX/3EAjgB92dUyduEUpbmh4/Q6367OmcNe6adq87Z/0sufSSSBHF0hn5hqn2qvbzmzXjHhewJ44VS310yJ38wf/D3rPevbSSD7z7T0+860X53qn2LXK9+5Zsjimr/nJSwLJyD7Tg35+V88Az38QvKU37rkoanSKUDoD95K6/1L/cFb+lA0CWQSsolsouimy7VXlxyxiZChTrXrXzClr7MsO5AJWll7kNcnJhLm4RxkM5VGW173DJEt5LEEZF9LWtcUbXGdr0VkvpeXl5+XqeKiFn4HirV6UYxvntzL70+LlzmMvMGyNs/NW1lbaCFv5iL5CBYvs1Y6BF2c/qmH+RKu+UVpsshW5WntQh95udl/xXKRSNyd3CnIJc5BZjnhijmJojgFWe6cmSvuTrgHA4miOAVZ9OtBJlGUVWQzrSIvYT9ktKKQnROxOc5AfjYRmy5yynRNtxL5km8VxFbbntPrDGT3N5wyJ5dLoS3ZW8gUxSmO7eKcyZXOmOlKoijkkBnuPp7elk3AIunXKIvuyXazOBGTSy4Kcjk+nnRLhSFRFFLI7mr4iEU1GyQnfBwSlWX5UUkmRWCU0FxoLpQSLoLqVrIWyI3JsijjnFA3EZaLJ4oQJUcYlvNwI4/MptE6S+QUiosPimD3UIT3yOCSu7sG1fikJCqF1ikvEVFoFC7ChJsvzIcgQ5NFdH05ORTalZKSwzSaiIlwGfrSEMmwC/13Dn5/TxLIoKiTMUhgJoVCAxUln83G7hL7KbnbiJo8Uk9Oo/SIEdVtCq0E5X2qRXiSBfkQ3JdUf38KKN2dV1A1BT6VVtVIocGSb2Kb35rBdGtwhrrgfqgc7PCTQPak0SYlYgwZxJfNAxXFUpSJDGrAC4+JgpNWcOpr+W7YCEd3OkelUCg9TTnizTQKxU3YWIkUyqQoyhvswbJAeF3ByLxGjKDYT5fhos2aPviwbPAJBbuh4t7i7oI/brqLRlEzkejhfncptgkTboMXJL/7JCwXrzpJrDpRiTLFYAGWBjg9SWQ1KOtvpRCZ4oIim+umihO75T3lrd2iLEVzxEjHZOmV8enGSh7POjIde8ZqnbSQRnHxFp6oRDbUtGQ+kJa3tIV0yzWF8l6NcHBAO1Syv/Q9tSzxhLy/fKCiczgrv1vU8/7oST1yCY2SckCLBHaAwlCRDcViRNgk71Go97YfqN83JGqYeLuW3tHe3aIJFDXLxKqxy+p/W1u4tx+kAfhcO5BTjMiFox1ZhcN3PyjvHW3+oLB5IKT349ujvw/moTweMbQpckrNychG4C10HHl84oj2/TfiC+FtJKZ/0SDVwQlHJxqbc4aK6/cefitPo5hUREyB3cC7kOiQQUihHJtGVUpQGBaGXHjA78PHmr79clF/eedxzVhlQndIx2F4QwqZOHJMOalISmjIOOB3VMsUk7ay3IgsQpANdYXFpW1U8aCojqo6xN/u3fRzE/i0x0MoJGbWI7PA9pNaYdMMQGYJ52qnFceGJ8a0g63bBSC7rs4OgFynamxtaNp7tzixjYpuruubzEuaaqMyB+MNyODAdbaX9IjzwAHkIgm9tftHxlrbDmoUGsU7WsUkI/9dbcJYe4OWqRhthsiPI/KKE8bZY637pGwtaWRQfXTILqCZUsWoWCiLI9lEhS+ggXKPUWVkjJSORAohtGVklELphPdUSO+giLi8EfdpKofFZEndGCyYk4rDKUNU7lKVe4zQu69Y7AYWuXuUqWJ4YCV84pgOmeFCGQC5bFLCIAje3QPEKnfJJgkslhhkwuVIeW4sN06ZkMOJEfNYrBiYRRnVXcJjSUgjo6D+UNTAvWkLfqvEM0gojIyMTEhIiCQ0tB4Z8QYRB4pCs96VzhddIbhRhQ4Z8cFyAR7jwI+ISCMjXLkLfIivCzxL4ZmS6hWZEB2dHh2dEBkpxFeZ5mFABk6JPx/aoftP6pFRH6wwNIoDY4PkkRHUWwSOKp0LiYUmpDolJET7Jicn+2LMmHubQhuRESoMPiVY2Xn6Z7hMWmxXF4pqMKo7fCo0waCqxERLRkbgqDNWQgMo7svRuADwtuzc5OR0CA1XmlZqjmltQHUZRs5NinlUFDQ2WeBNxZJsAv3BGCt3UjdBNuZiqrKIt1436C0Z4Y0y7UPGjAJsjFVaWG8hcLrugkTytrRU151p0NDRCfpKTYiM6J8iN6dR7ZFPSgM7pmfkk32jWe+/8dV/vuPx74ufEbkYmQgYYSYZ7/KC3QOFyND2IXsz8TilA00HArZN24YpLS3bNbUgO20bdG/fdLxSEyJzdZFLeHut//+8+m5l/vjEnaugJRGXTzdON5608ms3IzKDqBbnmN0rJz5p6cgqzKcTEtKT9QKo2dlpUKnZaRA5NQ0eAkCdnhBpNDMhMq+vjtH4tA5YufK2erKvTjw4fbu/cZqUlYmQ0aS1ZnqdwMx2IAMDZ6iw2gtMnAbI0jDTgk+u2ampqTt2pLoCZPAGV6Vlb4OBTGgVGeFxwX9gVCZ844FuOor9I1OXiZAlEebIGwlqs13IwgwVFq1goEp1TdUp19XVdceOHbsAsWt2wS7wcQc4BFW5oE4bzUyMbLeerZVhJc7AK3EyjFTQptmQDyKn7dq1wxVHBp+A3XMLcrclm5j5mSAjOcELieMjCBLZgQxqcWk0DFfQnXE/dk3bsQuzLoB11SHvSAPvuQU7U9O2QTPrmEkge5jPLCWQDWTUPGIThXV7kCMjS/2TDcS4WQG0q4lgCMPIYZ3elmyMYLaRGUVFtpltICOSnC+/fOutt/7jd9hLDmFnxC7khFJ/UEuzs7MhMZCrBWXvLPgcurfOtSEzCeQvttjuL9tCRpDYcCaKzgpQlHkjhDiFncjRydm5wI5YgN71eS4xcRokBlU6Ow1GMKzHTQIZDZ+1/Qtvm8jUoi0eiMeWIi4i2PIacR721mXf5LTc3DS9GxMjY34AwltuLubaWC/MNjK16J4lx6YajoVNZMGroV4I/9XQECT8N1uI5xLYFbEjS0EfBHQ9qnItwC4AryooAK6tO80g4dizQRaGpT1uvqZnfubIoJGKhu3Tjl1VuKXffPNN+Kd7c8U/4MS5BQU7c1NxZgAdYhM5JLTIgmOH3DPY/9kiY12RSOjZAHnX558DS7/511HRkz/GVj92Ea0ZvBv1ZvV7o8rdF1/BgWEEgyEMN3Qp1+RMkhBZcP8LC9cYQoLi9N3u54kMghNEjnozdXD0u8fn3kxVPun9Rv1T3illFDRzdnYulsjAbBuZv4VPsBRb82rUc0JGYIczASJn66oysHKUq/Jrl69dnroO3m2pjjqV+eT8JdPYDSMZ5tylKpOTZyJk5vVQweKlUGj4TcPBeObIPIicbYxdALnlifLJ3x67tOxuBFbO/Gb4ycVvFzZYoA+eW5VsG9nj5qyFgA2anOcUsXXI6duqCnburMrNhaZOy8tzTXNNw9/ydF9xVODaVVU7d+4sgAqzjcx/NchCVeYXfWb4/FyQYcgGNICjymL7lFaFgWKHJjt7Gzx1toWMzt6wUJVD7m0xXi1+Hsggfm3DQ3a2tUY5+/PPP4enVHj0So+2iQzALHQ3W2+atNfPFdlWZ0Qfr3XDfzaQ0digcOLxH8E907ON54isO4vKXtzLTtNHt2xInJasGwTjWG+kPO7dIz4J8Ji9zzc5Fs8NORtz6uyqnQUEJxawBmfjBwTvfGGdbBsdznALRqa+FnrdNKo9N+Q011QsgBV8jp8d4+Cp+NvOXbtgqAYRPS01Det52T6tEITeJ+xfewQFfbGg6XpOyDBgg7anKhecP2LGLijAWHMLqqBPV8E6nArTgHgNx/yw4WyryB6zN4nCNRryp9DPFrZczwU5wR8gAtdNA52M1Gw4GlBQhceygoJdu8DZRm6VbvBz27Yfcn/Qj4tYQ+ZeX+i9OmBG+L2iKLPuiZtA7w3PBhnBkKFn68fqc3XWhtEsu6AKjv1lZ1fBhgmTb3p6tG1kbuzN6wQdL/5nN+/HLlq4JejZIiNwHFt/RQaOgqVVVcGB7FQ4xFdVgI9g51bBhikdv06VYHsgCOXfKzKvyCgj9vqNLeEM85BGnb2nPwrPDBm/OoMpGh/exYb/UlNdU0FNxs27DbbECfoLkkJbyLP3ZqMYiH4XKIp6cPhFQfdDY0MWOTu3aEuUfuEyIxsOtjeTZ7y6il2Z0o9qg+CFXY2CF6qi9ddbhULDnIIFyEwjskfrjaKi0Otx4Xx+VAifH76XEwcAAAM6SURBVBIVG3Uv9MaWz/hui2u3IO6mcQiPawE51Ih83wIymUlQdP3jB9hM04voODZ09OS0tJ07t+HmxS5I6q4vG6+su9NNnmJA13eamR5Br15nCKLiwouCgkI/uxl6o+jVe3+Z5RMNjzAE90Oj3Oj6+YJ0YmQ0Lo6KuMXFoUhInIUbTjCwPOhWf7VinB3IRhdNIMAuyvkmAyODGpygv7JsBgyQvU3mFBruHsq/fzMI2g14swdVEOIhAK/Xg+7FLro/BDoiKAoNiqVSvfUPvHC3MKiLXYRlovoXQmQsA5IzTr1N0hmw4XU5wGycP0A0WYSgLqNes7Nb4hY5Hxpy/WZQUTg/hAFLD6e7oSFeUTdvXr8eYtouW3BseGmPa53G0gg4sbzNMtPPi8EnEuhmxhBO/VqMHMIPCg0KIXJhlCp4uQjU59giPv8TQezLsTe23CiKxcK37aF7JHBvbRZ4+9Tis1zsRCbwFXwukK4GW5joZo7MQQVxwFEFFkZx4QyNkNjrs0U3b2y5P1s0G3s9RNdekUHepw0UTSb+jwFLV6ntQyauQLoJUBZmfOFimx4s99jwLffj+DZn11M9mCEhTIY9Z1IAebhWMNOR1bfWUq72IXM9WUyiZ72rcFl8FjzD5FnwIVFRQa9+dj3KoTtdk7KydEOtssdZyAjKIv2UHVOZujU/NDQ8zsuuvRpFAjl/vzRQLq8cuuUcx3aGGIIQqtlPH3il7CxyM7tJINsuwDNHRhafPA51qDXlGhRO54ZTuxHYUOP/F3WyXxBk4SHQqpT33548qOmr9W6S9wj7KDVe3Vem+zJrzLzTpF12ePKFM34gbbfMipvwZ+1820FN4fCxC0e1hQf8jl798OoR5ejvJw9Nw4NhKpPZfSR+lk0s9jLcqNymzJB5ioGZ336tEf7xwfrGWvZ4676rt9XHZmQM1cVKK8iI7YeJET+G7HkQL3JKHss7xq1MdXEtonKXjHhLELemY9McdwkL/FuY0hSZ7IPjzLTsdIQiroeFGv0UN16TSEM83Y1qezrJr1POmPe1wsR1+Pe6rJWKjHi6OVYPqdYeKvXrFnPBM7Lt6Lkux1MhVrWqVa1qRer/AVsQsn81g+mfAAAAAElFTkSuQmC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46" y="1272971"/>
            <a:ext cx="6027854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87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287165"/>
            <a:ext cx="6141218" cy="4893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Complex 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334000" cy="24384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/>
              <a:t>Cellulose</a:t>
            </a:r>
            <a:r>
              <a:rPr lang="en-US" sz="2800" dirty="0"/>
              <a:t>: structural carbohydrate produced in ________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Most abundant carbohydrate on earth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Forms cell wall</a:t>
            </a:r>
          </a:p>
          <a:p>
            <a:pPr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Complex 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39862"/>
            <a:ext cx="10972800" cy="4717097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Chitin</a:t>
            </a:r>
            <a:r>
              <a:rPr lang="en-US" sz="2800" dirty="0"/>
              <a:t>: part of the external skeleton arthropods and cell walls of fungi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Arthropods are animals that include spiders, crustaceans and insects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986" name="Picture 2" descr="http://www.medtogo.com/assets/images/scorp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6600"/>
            <a:ext cx="3824379" cy="2547992"/>
          </a:xfrm>
          <a:prstGeom prst="rect">
            <a:avLst/>
          </a:prstGeom>
          <a:noFill/>
        </p:spPr>
      </p:pic>
      <p:sp>
        <p:nvSpPr>
          <p:cNvPr id="41990" name="AutoShape 6" descr="data:image/jpeg;base64,/9j/4AAQSkZJRgABAQAAAQABAAD/2wCEAAkGBhQREBUUEhQWFRUVGBUXFxUXGBccGhYXGRcXFRQZGBgYHCYeHBkkGhYVHy8gJCcpLSwsFx4xNTAqNSYrLCkBCQoKBQUFDQUFDSkYEhgpKSkpKSkpKSkpKSkpKSkpKSkpKSkpKSkpKSkpKSkpKSkpKSkpKSkpKSkpKSkpKSkpKf/AABEIAMIBAwMBIgACEQEDEQH/xAAcAAEAAAcBAAAAAAAAAAAAAAAAAQIDBAUGBwj/xABHEAACAQIDBQUEBwYEAwkBAAABAgMAEQQSIQUGMUFRBxMiYXEygZGhFCNCUrHB0QgzcpLh8ENigqKywvEYJFNUY5TS4uMW/8QAFAEBAAAAAAAAAAAAAAAAAAAAAP/EABQRAQAAAAAAAAAAAAAAAAAAAAD/2gAMAwEAAhEDEQA/AO40pSgVgd6N+cHs5QcVMEZhdYwCzt6KutvM2HnWeNeRe1DGPJtjGGQklZnQX5IhyoB5ZQKDq2O/aTw6n6nCSuOruiX9wD1Z/wDaYH/kD/7j/wDKsJup2CvisNHPLiQiyqrqsaFzlYAi7FlF/IXrVu0ncZdlYiOJZmlLpnOaPJl8RUC+Yg8D6adaDquzv2kcKxtNhpo/NSknxvlNbxu/2l7PxpCwYlM5/wAN7o5PQBwMx/hvXkOrgYCS6Du3vJ7Aynx/w6eL3UHtulcO3b2ZvBs/DRyRuJ0K3bBzFi6C+irmsQba2VufA1uu7na5h53EOLRsFiD9ibRG5eCWwB101t01oN8pUAajQKUpQKUpQKUpQKUpQKUpQKVLJIFBLEAAXJOgA5knpWibY7Wos/c7Phkx89yLRfulPPNLa1hpqLjzFBvtYPbO/GBwlxiMVEjDimYF/wCRbt8q8/8AaTvvtfvjBi3+jhlDdzAwC5W4AupJbzBYiuck0Hp3EdvWy1Okkr+axN/zWqin7QOzCbfXjzMWnyYmvNFdWwfYDLLBHKmMhPeIrgZZLWZQw1tfgRyoO2bA39wOONsNiY3Y/YJKv/I4DH3CtgrxxvTuniNmTiKcAMQHR0N1YXIup46EeRFekex7eKTG7KjeZi8iM8TOeLZCMpPU5SoJ52vQbtSlKBSlKBSlKBXkztb2eYds4sH7b94D1Eih/wASR7q9Z1xT9o3dnNHBjUUeAmGUi98reKInlYNnF/8AOKDieH2xPGuVJpEUfZV2A68AbVaySFiSxJJ4km5PqalqIoOj9kvZwuPLYiYjuonCiNkciQ2ufErroNNLnjrXoF8FnUBghC2K+EjKRwK2bwkciLWrCbm4ZsHgoYLowjQAFYit7+Ik+M3NyddL1nl2ien+1v8A5UEUV0GpDjlyPx1B+ArFba2Fh8amXEQkqTqGW+trBgUJYNpxFjasr9Pv004+F/0qth8Sr6gi/Q6H4HWg50uHxuxTfCu2NwY44aQ3mhXn3RtdlHQC4+6eI3zdje3D7Qi7zDve3tIdHQ9GX8xoeRrINHcWYAjz1rRt4ezwrL9L2Y4w2JU3K/4UvVWH2b9bEdRzoOhUrV9z99Ri80M6HD4yL97h24/xoftIeov7xYnaKBSlKBSlKBSlKBWt7179Q4HKlmmxD2EeGi1kcnhp9keZ87A2NY3effOVpjgtmKJcV/iSH91hl4FpGsRm46a6i1idKr7rbhxYQmWVjiMU9zJPJxJPtBQSbL63PnQYV91sTtAiTa0oEd7jZ8L2jXp3zqbyN5A2HI8q3LZ+zooEyQxBFFhZVCjTgLdPdV9ltwGnpVD6SAbfDifwvQY7a+60OMeNsTDHL3RJjVtQCQA17jxDQaHTTga1vfzssh2hGMkcUMyKVjdSUHkHCxnMoOvIi51reDL6/wArfpUO9/i/lNB4xx2CeGV45AVdGKsDyINjWSwO+ONgQRxYudEHBFkcKPQXsPdXRO33dsrNHjcwIk+qYCIrYqLozMWOYkXHLRBXIqC52htKXEPnmkeV+GZ2LG3S7HhqdK9OdhuAEWxYDaxlaWQ++RkH+1FrzLsrZr4meOGMXeV1RR5sbD3c/dXtDZ2BSCFIowFSNVRQOACiw/CguKUpQKUpQKUpQKtto7OjxETxTIHjcZWRuBH98+R1q5pQeMd6NinB42fDn/CkZQeq3uh96lT76xkbkEEGxBuD0I4V1r9ozY6x42CdVsZ4yHPJmjIUH1yso9AK5XgMC88qRRi7yMqKLgXZjlUXOg1POg9gbHhnEKd8yPLlXOyJlBa2umY8+fyHCr8RnmbfD9Kx+xRMuHiSVVDoiK1nL3KqFvmyLe9r8KvWhYj2re79b0EBFa+p186nChvCwFx7rjqKppH6n1JqYxD0PIjiKCZYiPZPuNThuuh6UinucrWzfiOo/SpyvvHzFBru9O6IxQWWJu5xcWsM4GoP3JLe1GeY5cR5z7ob2HE54MQnc4yDSaLr0kQ/aRhYg+dZ1VtWub3butNkxGGITGQXMTcBIvFoZD9xuV/ZJvwLAhtlKwe6G9KY+DOBkkQ5Jojo0cguGUg6jUH4EcjWcoFKUoFaRvVvLLPOdnbPP1xAOIxH2cLGePrIeAXj8ytxv/vY+HWPC4QZsbijliX7g+1K3RQATc9CdcpFXO6m7CYDDiNSXdjnmlPtSyn2nPlyA5C3O5IXW7u7kOBgEUAsL3d21eR+buebH4AaCwrJ36VJmoW/6UExW/HX8P61IDfhwHTr7qkD5jx08ufkPKolB0HwoKwB6/M1Ahh1+VU7dL/E1ESEc/jQcm/aHWX6JA3ekR97laGwGZsrFHva5y2YW4eIGuBV6M7etjyYjZ6y50RMM2dla4LlssYCnhcX4c715zoO4fs47tKe/wAY6glSIYiRqptmlI6EhkFxyuOddzrX9wdlLhtmYWNUCfUxswHORkDSE+ZYk1sFApSlApSlApSlApSlBzPt73X+k7OE6mz4Ql7dY2yrIPXRG/0mvNINe1Nu7MGJws0B4SxyR36Z1K3917+6vGe0tnSYeZ4ZVKSRsVZTxBH5efMUHrPd7eiDE4eNo50lYxxl8pBIbKM2ZRqpvfQgVle8J5H8K5j2A44Ps+RMoHdTHxD7edQ2umpFrelq6jnFBLZvIfOo5epJ+X4VKZalMvQE/IfOgqNECLW/v9aj9IKe1qv3uY9eo8/+tUszHjp6fqf6VME+PU6n50F2rAi4II6jhUrCrNsPrdSVPUcD6jgamXGldJF0+8uo968R86DS97c2zMYm0oR9VKyRY1BwN7LHLb73BSeuTqa6Hh8QsiK6EMrAMrDgVIuCPIg1iNr7OjxeGkhYhkmRkJHmLA+oNiPMVpvYrvA5jmwE5+uwrsLc8uYq487SAn0kUUHTasNu7ZjweHkxExskalj1PJVHViSAB1Irj+I7VMZBt9sN3kc+HbEJCEAWyq5VRldbnMpaxvfVSLdLztv262Inw2y4T4pHjaS2ti5yQrx82c+iGgy/ZpgpMS0u1cT+9xJKwqeEUANrLfkxW38KL941vparLCYdIIUjQZY41VFA6KAoHwFTGdj7IyjqePuH6/CguXlCi5Nvz9BzqVfEPLoD/wARH4VbqLG/E9Tqf78qFhfz68D8aC6ZR0FQ+P8AfrVv9Itz+NTjFDnQVRIR51P3w51R8J5ioHD34fC/66/Og43+0FvFE6wYWNyZEdnljyuoHhAjJzAA8Xta/E1zns93cXH7Sgw7myOxL2+4imRh5XC5b8s1Zftn2i8u1pUa1oAkSgdMokN/PM7VvH7O+57qZMfILKymKG/2vEO9cdACgUf6ulB3BVsLDgKjSlApSlApSlApSlApSlArgH7Q26JjnTHICVlAjl6LIotGT/Egt/o867/VptTZseIieKZBJG4ysjcCP1535EUHmbsb2rIu0EgGIlijluSiWIkdVJVTmBC3APiAvpbTQj0gG/yn3/1NcYxfZZiNkY9MZhIjjcOjEiMH61LqVFxlObLe4ZQTpwHGutYImZFbTUcs2n8wUj3gUF6cQByX3f0qX6UOQPuv+tRjwPkT8Pzqs8CqpLeFQLks1gAOZ1sBQUjJ1sv8RAqAxKj7V/QMfyq0G042AOHRZQeDg2Q+jWOYeY0qdXmPHu18lBPzJH4UFz9KXo59361I2NXmrfL9ao/R3PGT/b/WpW2bfiSfcR+tBTmlQnMjFG620b+Ll+Brju823m2Vts41BmEoYvGGsHzRhHswBFs6q58wPd1zFbHBGozeRLH4XNr+otXMe1jdyD6MZ1JDxZQDoAyswDKF+/rc3ufD0oOT4Pand4tZhnOSQSAEjN4Wzrfle4B91bt2f4+THbbOLmYZwZJmBNlUlTGgux0C5lsL3slc9wr+LhqeduA+1YcOFdu7Lt24foi4hszTSZgxuW0VrKmU3GYWGuludqDo6vzLFj1HD3crelVBID97+YfpVrBgQF0Ce5bW94Iv66VcxxNyt/KT+LGgrLl6n4qamCjqfeP0NWxRubkf6R+YqRElHCUH+JR+VqC87kHmPj+RtRsGf70q0nx6RredxCBxdgO716twX36edXi4GQgFHRgRcEcxyItpagoNhj1Ye6/4Vit6EIwWIJHehYpGyqxVjlUsLEWYG44is6MPiByU+/8AWsbvBsnGTwmOBo4mbQyNlZQp0bw5CWNr21X1oPLOwdhzY7EpBCpaSQ28hzZmPJQLkmvYewtjphMNFh4hZIkVB52GpPmTcnzJrBbh9nOH2TGRFd5XAEkzAZm55QPspfWw95NhW10ClKUClKUClKUClKUClKUCoGo0oKTCoXqqRXG+1TtYWHEjAwlwisoxcsZs4W4zxRHk2Xi3EHQW1oNl357YsLs7NGv1+IH+EhFkP/qPwX+EXPkONcE3q7Q8XtOT/vMpEVxaGO4jUX+7fxEdWJPnWe7aNm4TDz4ePCpHGwiJlVOIuR3Yk557Zjc66i/KtZ3C2SuK2lh4nsVL3IIuGCK0mUjoctj5E0HqbZ08JijMbgoVUpl18Nhl4X5Wq6E45KT5mwrH7PgEahbAAdBYActOQq678cF1PXkP1oKxnPCw+P8ASqbNfif5R+Zv+VU83Lj/AHzpe/68h6UESw6DTW5ufx4VofaRs5sZCkWoLyKqAchcZnbztc24WBFbpI2b+Ef7vM+VUMGhaUkj7Oh6c/wsffQecf8A+PaLav0JibllTOBa6MASwv5E/hXY9wsGcHHLAuZhFK6kHiwBFmHVspU+YNvs1q+34A29eHA42S4v0R7emltK6FNAI8YQNO9UH1cXt8RcepoMxcMAwsb8CLj5jWmcjn/MAf8AcLH51bxtlGYcD7S/8wHXqPz43AsRccDrfl7+o86CtHizwIHoSTf00v8AOpZFQm5Vl/hNx8Kolfd6cL+XSpxNY+Lj8j/f99KCz3gmWDDTPI4MQR8/JgpUg2DcTbh58jXnTc7tJxmzGAhkzRX1gkuUPWw4o3mtvO9elMYVlUoyB1IN1YXDDmLHQjqK8s74bPWDH4mJBZElcKOi3JUe4ED3UHpjcXtRwm1AFQ91OBdoHIzeZQ8HX01HMCtyrzV2VQ4P6HjJMTGsjRWk8JtPGkalu8ha4ZTmJ1BGoF+VdE7Iu1T6dfC4lvr1v3TNbNNGNfFbTvAOJHHU20Nw6jSlKBSlKBSlKBSlKBSlKBSlKBSlKDE7z7zQ7PwzYjEMQi2GguzMTZVUcz+QPSuUYbcSPa+MO0ZIu4ilyvHAD4pefeylT4M41yrqeN+uy9t+6U+OwStCwth+8meM5ryWTQIADdrZ7Dzqw7Hp8VHs62KDgZ8sCuCG7sKOuuS97X5A8rUGq73dg0gLzYOUPcuxgk0Ya3AR+Dc/ay8tTWS7INxZ8C8s+JiRXZVWO7BmQXJk9m41svA30I0ua6YXznxHTpy/rVVGHLlQS8Trcn5D3VFF1Puqk8tj6/OqhIPuoJ2YDj/KOJqSQE8fgPz6+nCg+Ftagx/CgkkPw1+A4/kPfV/syK6E876/j+YqwC3Nv7sP/tf+Ws9hcOEWw56n1NByvGbNDb1xEKfDCzMbC1+7sPhmGvmK2/ejC2QSKPEjKQemv4XrASvGm8hZswdkVE1sp8Clri+vhJ+A52rfdo4UOjA8GBFBgsPiAwDDQOM1ujcHHx/Gpkjy3yaam68jfX3HzHzqw2YSpaJxYizjzHsvb4j+WsiDr6igqJKD/lPNT+vD4VCRbEW5X09RUFfX1HzH9PwqZSBp1/u1BPFY6cPKuUdrfZtisXilxOGRZMyqkigqrZgSA5LEAjKVHXw9K6rC/Hy+Iq4+kAceFBybcrsNWGfPj5VfKSFijzZXBW3ikOVhqT4QNbDXlWUXc6Hd6d8ckbTYf7w8UuGBNjoSA8ZuBmFmW4vmBJro/dhhpqPw9P0rlXbo2NMEMcXeNhyW70IL3bQxh7DNl9ryuBztQdf2LtiPF4eOeFs0cqhlPPoQRyIIII6g1e1p/ZXuzLgNmpDK4ckmQWBGQOFYpY63DZvjW4UClKUClKUClKUClKUClKUClKUGH25txImSK4M0mqR31IF8zHmEUA3b0AuSAbdYr2ubk8Sefu5CsjjNkxvJ3uUd5lyZ7C+S5YLfpck1z/dbdXFYTaOLd5WOEa/cxtKz6kq17E+G3iXXXX30Fz2jSYqHDxy4QMxglWWWMGwkhCPnDDiV4aD15VzbePtrkLqmDXJGCCzsFLPYglV0so4i+pN+Vb/2m4LF4vCmDC8ZGUNdst47EsLnq2XTpeuF4/cbFwwvNJEVjSXuc1x4nzFboOLLcWzAWPLnYPR+y9opioUxEZukoDL5dQfMG4PmDV4suU2+Na32e7GfBbOhjl9uzOV+6XJbL7hYHzvWxBdL8zQXUY09ahK9gT/elTK4teoSx6D1X/iF/lp76C6wGFuRf3+7+v41l6tNnp4bnn+FXdBx7fHCyDePClQ31jx5bcx3bq+vIeH+nXr7rcVjtpbAjnmgma4fDszIVsNWFiDpqtr6edZOg1XbMQWVXA1Xj5qdD+XxqaN7j0P52I+N6vtu4c2uBz+R0rEwLcOLkXuNDrrwIPUZrfy0F1IOnLX+/nVEy3b14etTviRbzNW7my+Y1FBjt5N41wGHkxDn2dFW+ryH2VHXqfIE8q5Fu32w4uGJopSJnP7mWU6oxI0kJ9pPU6dbaDp2/wDuw20NnuiD6wFZUB+0ygi1/NWYDztyrkuz+x7aEgiYxiMSPlOY+KMa+N0AuF0I68L2veg77udhZcPg4Y8QwaUBi7BiwLM7ObMeI8Q4adNLVm8TFmGmjcuh8rjh68qwO6uyJcNgYYJnV3iXJmW9rAnLx1sFyj3VjtmbmyHbDY6SbOhj7tIjmvG1kXT7JWwk/moNw2HtVJ0ORrlGKOp9pGHFXHJh89CLggnJVRgwaoWKqAzkFjzYgBQSedlAHoKrUClKUClKUClKUClKUClKUClKUEr8KwMhu1hwH41nZhdTbjY1qu09pJg8PJNNfLGCz2Fzx5DmbkAUGQCVSmhDWBF7G48rc/WpsHiRJGsi3yuqut9DlYBhcctDVQJ86Cx2vHGIJGk0RVzsQSLCP6y9110yA258K0V+2bArMsfjKMFPehRlTNrZhfNpzsDbzrcd8sakGAxMj2ZRDIMrWsxZSqqRzuxAt515QY0HoHE9sGz0VisjyFSLIqMM+ttC4AsOOtq2TH78YUYUYhJVdGaNEykEl2sypYahrakHUc68s1t/ZVsc4va2Fj1KJJ3zDlaPx6jzKqvvoPWMKWUDoAKnpSgUpSgoYxLrpXFE7XoI4pDKGEyuyd0OJKggm/AKSAL62twruDrcEV5N7VdifRdrYhbWWRu9X0k8R/3Zh7qDacL24DKve4clvtlHsOPFVYE8LaE1U2T21PLOUliRI2DCMjNmDW8Ae5sb8DYDU1yQirnZ+y5Z2ywxPKw1IRWYgdSFB0oPWuDa6DTkNPdVVVtWC3H2mMRgMPIL/u1RgeIeMd24PndSfQg862Jl0vQVYWvUYVyyAe8enA/AkfEVgN7NryYTBzTQoJHjUMEN7MMwDezroCW91ZzZzGZIn01CPex0DKCRr5Hh6UGXpSlApSlApSlApSlApSlApSlApSlArDbwbIixETRzIHR7ZlN7NYhhe3mAfdWZrHbTnHDp/dqCzRbAAcB/YqcGsftQz9xJ9GCmbKcmc2XNyuen425Vpu7WDxOyI8Xi9qYlJFkyyEKxJ7yxBVcwAzEZVAXTwjgBQbJvPgYMQuXFEDDQWllDGyswB7tXP3QDmK8yY/SuXbw7P2JjYZ/oLCLEQxyOgAdFkEamRvC+huLi+h0vqBXSMfsNdpbK7uW6NiEWYkH2ZWAkXhxVTlX+FRXA9+t0hsyeOAS97IYg8hAyqpYsAo1uRYA3PG40FBc7mdms+042kikjRVkEZzlh9nMxFgb2BXT/ADeVdm7H+y+TZjzy4go0j/VxlST9UDctqNMxC6csvnVLsE3bkh2f30wt3rs8SkfYKouY/wAWTTy1511OgUpSgUpSgVoPaP2XxbUeKQsUePRitvHGTcrrwPEg62udDW/UoPL/AGkdnMGzIInjldpGkZWR8ui5cyFbAE2sQTzuNBWTg7XocFHh4cFhVMcccfeMzZWkkKAvwB1DltTe9+QtXRO2TcN8fhQ0AvNCSyL99SLOo89AR6W51x3sx3YTEbQbD4zDyMjRyqdGUxOoDK1+R8JXX71B3XYm1kxMUWKjBCYlQbHiJFBGvnZWW/Pu1q7febDpikwryKs0il1Q8wDYC/DMdbDibGqW9cbJsyUYdSskMatCqi9miKtGFAGvsDStbi3Nwm3IosbPDNFMyBWAZkKFGNwAw1F72a3AjmNA3l47EfL051lsKfAKsY8HZAtybAatqdBa5PM9fWqmCmscp0vw8j0/v86C/pSlApSlApSlApSlApSlApSlApSrTaGO7tdNWPAfmaCONxmQWHtHh5eZrCRTd46gG9+Hn1b08/1rE4vaffSNEpuFsZ36X1WIH77Dj91ehZa2jYuCyrnYeJuA+6vIfnQXMWEAFhWN2/ujh8cipiYxIqtmAJYWaxF/CRyJHvrOUoLWLAKoAGgAAAHIDQViNpbhYLEzrPPh45JFsAzA6gcAwvZreYNbDSggqgCw0A4Co0pQKUpQKUpQKUpQSst+NQSECp6UErRg8qiBUaUECt6x2LsL3Iuou4/y62f3W+R6VkqtcVCARJbVQQT1U2JHyBoI4XE38J9of7h1q5rWZJvo8iof3Mh+pf7j/wDgt0B1yH/RxC5thw82YUFWlKUClKUClKUClKUClKUCtX3lmfMyobMQApIvluPatztxtW0VRlwaMQWUEjgSKDWd2t2FjRQAe7BLEtq0jk5mZjzJYkk1tlBUL0EaUpQKUrEbzbXOHhDKVDNJGgL2sATeQ+JlFxGrkXYagUGXpWmrv0ww+Yqhm7oyZQ1tBhWxOYpqQn7tCbkXfQ6VM2+kqMymKKRs+VMktlNoYpGuzoNWaSyD7QudApYhuFK1DH70YhindJGiuZcrMxZmCzJhoiVyAAM8qN7Xsg61XG+Y8DMojj+tDlzqXhW0scfC7CUhed+7ksNAaDaKVpse+cyKRLFGzi4CrIVJaOOHvYwpVvrWllsiX8Q5i12rHflSzaKEV5QXV85CwmcuXUJ4cy4diACTY+WobZStbg3wDQGQqgbvDEB3oye2UztJl0jurC9uK5Rc1Tk3xYSmMRKxuqaSn2y8KeId3dYyZvC/FghIWxuA2ilYfYG3GxN8yKhyo4yuWurmRQdUWwPdkjqCL24VmKBSlKBSlKDGY3ZasjIwzRuLFT0/pxB4iw6VNsxSvhJvbmeJHInzrI1AKKCNKUoFKUoFKUoFKUoFKUoFKUoFKUoFKUoFQYUpQQplpSglk4H0NUNmxBYYwoAAVbAAAcAeHrUKUF0RVjsNQMNFYW8Cf8IpSgvrUtSlBEVGlKBSlKBSlKBSlKBSlKBSlKBSlKD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AutoShape 8" descr="data:image/jpeg;base64,/9j/4AAQSkZJRgABAQAAAQABAAD/2wCEAAkGBhQREBUUEhQWFRUVGBUXFxUXGBccGhYXGRcXFRQZGBgYHCYeHBkkGhYVHy8gJCcpLSwsFx4xNTAqNSYrLCkBCQoKBQUFDQUFDSkYEhgpKSkpKSkpKSkpKSkpKSkpKSkpKSkpKSkpKSkpKSkpKSkpKSkpKSkpKSkpKSkpKSkpKf/AABEIAMIBAwMBIgACEQEDEQH/xAAcAAEAAAcBAAAAAAAAAAAAAAAAAQIDBAUGBwj/xABHEAACAQIDBQUEBwYEAwkBAAABAgMAEQQSIQUGMUFRBxMiYXEygZGhFCNCUrHB0QgzcpLh8ENigqKywvEYJFNUY5TS4uMW/8QAFAEBAAAAAAAAAAAAAAAAAAAAAP/EABQRAQAAAAAAAAAAAAAAAAAAAAD/2gAMAwEAAhEDEQA/AO40pSgVgd6N+cHs5QcVMEZhdYwCzt6KutvM2HnWeNeRe1DGPJtjGGQklZnQX5IhyoB5ZQKDq2O/aTw6n6nCSuOruiX9wD1Z/wDaYH/kD/7j/wDKsJup2CvisNHPLiQiyqrqsaFzlYAi7FlF/IXrVu0ncZdlYiOJZmlLpnOaPJl8RUC+Yg8D6adaDquzv2kcKxtNhpo/NSknxvlNbxu/2l7PxpCwYlM5/wAN7o5PQBwMx/hvXkOrgYCS6Du3vJ7Aynx/w6eL3UHtulcO3b2ZvBs/DRyRuJ0K3bBzFi6C+irmsQba2VufA1uu7na5h53EOLRsFiD9ibRG5eCWwB101t01oN8pUAajQKUpQKUpQKUpQKUpQKUpQKVLJIFBLEAAXJOgA5knpWibY7Wos/c7Phkx89yLRfulPPNLa1hpqLjzFBvtYPbO/GBwlxiMVEjDimYF/wCRbt8q8/8AaTvvtfvjBi3+jhlDdzAwC5W4AupJbzBYiuck0Hp3EdvWy1Okkr+axN/zWqin7QOzCbfXjzMWnyYmvNFdWwfYDLLBHKmMhPeIrgZZLWZQw1tfgRyoO2bA39wOONsNiY3Y/YJKv/I4DH3CtgrxxvTuniNmTiKcAMQHR0N1YXIup46EeRFekex7eKTG7KjeZi8iM8TOeLZCMpPU5SoJ52vQbtSlKBSlKBSlKBXkztb2eYds4sH7b94D1Eih/wASR7q9Z1xT9o3dnNHBjUUeAmGUi98reKInlYNnF/8AOKDieH2xPGuVJpEUfZV2A68AbVaySFiSxJJ4km5PqalqIoOj9kvZwuPLYiYjuonCiNkciQ2ufErroNNLnjrXoF8FnUBghC2K+EjKRwK2bwkciLWrCbm4ZsHgoYLowjQAFYit7+Ik+M3NyddL1nl2ien+1v8A5UEUV0GpDjlyPx1B+ArFba2Fh8amXEQkqTqGW+trBgUJYNpxFjasr9Pv004+F/0qth8Sr6gi/Q6H4HWg50uHxuxTfCu2NwY44aQ3mhXn3RtdlHQC4+6eI3zdje3D7Qi7zDve3tIdHQ9GX8xoeRrINHcWYAjz1rRt4ezwrL9L2Y4w2JU3K/4UvVWH2b9bEdRzoOhUrV9z99Ri80M6HD4yL97h24/xoftIeov7xYnaKBSlKBSlKBSlKBWt7179Q4HKlmmxD2EeGi1kcnhp9keZ87A2NY3effOVpjgtmKJcV/iSH91hl4FpGsRm46a6i1idKr7rbhxYQmWVjiMU9zJPJxJPtBQSbL63PnQYV91sTtAiTa0oEd7jZ8L2jXp3zqbyN5A2HI8q3LZ+zooEyQxBFFhZVCjTgLdPdV9ltwGnpVD6SAbfDifwvQY7a+60OMeNsTDHL3RJjVtQCQA17jxDQaHTTga1vfzssh2hGMkcUMyKVjdSUHkHCxnMoOvIi51reDL6/wArfpUO9/i/lNB4xx2CeGV45AVdGKsDyINjWSwO+ONgQRxYudEHBFkcKPQXsPdXRO33dsrNHjcwIk+qYCIrYqLozMWOYkXHLRBXIqC52htKXEPnmkeV+GZ2LG3S7HhqdK9OdhuAEWxYDaxlaWQ++RkH+1FrzLsrZr4meOGMXeV1RR5sbD3c/dXtDZ2BSCFIowFSNVRQOACiw/CguKUpQKUpQKUpQKtto7OjxETxTIHjcZWRuBH98+R1q5pQeMd6NinB42fDn/CkZQeq3uh96lT76xkbkEEGxBuD0I4V1r9ozY6x42CdVsZ4yHPJmjIUH1yso9AK5XgMC88qRRi7yMqKLgXZjlUXOg1POg9gbHhnEKd8yPLlXOyJlBa2umY8+fyHCr8RnmbfD9Kx+xRMuHiSVVDoiK1nL3KqFvmyLe9r8KvWhYj2re79b0EBFa+p186nChvCwFx7rjqKppH6n1JqYxD0PIjiKCZYiPZPuNThuuh6UinucrWzfiOo/SpyvvHzFBru9O6IxQWWJu5xcWsM4GoP3JLe1GeY5cR5z7ob2HE54MQnc4yDSaLr0kQ/aRhYg+dZ1VtWub3butNkxGGITGQXMTcBIvFoZD9xuV/ZJvwLAhtlKwe6G9KY+DOBkkQ5Jojo0cguGUg6jUH4EcjWcoFKUoFaRvVvLLPOdnbPP1xAOIxH2cLGePrIeAXj8ytxv/vY+HWPC4QZsbijliX7g+1K3RQATc9CdcpFXO6m7CYDDiNSXdjnmlPtSyn2nPlyA5C3O5IXW7u7kOBgEUAsL3d21eR+buebH4AaCwrJ36VJmoW/6UExW/HX8P61IDfhwHTr7qkD5jx08ufkPKolB0HwoKwB6/M1Ahh1+VU7dL/E1ESEc/jQcm/aHWX6JA3ekR97laGwGZsrFHva5y2YW4eIGuBV6M7etjyYjZ6y50RMM2dla4LlssYCnhcX4c715zoO4fs47tKe/wAY6glSIYiRqptmlI6EhkFxyuOddzrX9wdlLhtmYWNUCfUxswHORkDSE+ZYk1sFApSlApSlApSlApSlBzPt73X+k7OE6mz4Ql7dY2yrIPXRG/0mvNINe1Nu7MGJws0B4SxyR36Z1K3917+6vGe0tnSYeZ4ZVKSRsVZTxBH5efMUHrPd7eiDE4eNo50lYxxl8pBIbKM2ZRqpvfQgVle8J5H8K5j2A44Ps+RMoHdTHxD7edQ2umpFrelq6jnFBLZvIfOo5epJ+X4VKZalMvQE/IfOgqNECLW/v9aj9IKe1qv3uY9eo8/+tUszHjp6fqf6VME+PU6n50F2rAi4II6jhUrCrNsPrdSVPUcD6jgamXGldJF0+8uo968R86DS97c2zMYm0oR9VKyRY1BwN7LHLb73BSeuTqa6Hh8QsiK6EMrAMrDgVIuCPIg1iNr7OjxeGkhYhkmRkJHmLA+oNiPMVpvYrvA5jmwE5+uwrsLc8uYq487SAn0kUUHTasNu7ZjweHkxExskalj1PJVHViSAB1Irj+I7VMZBt9sN3kc+HbEJCEAWyq5VRldbnMpaxvfVSLdLztv262Inw2y4T4pHjaS2ti5yQrx82c+iGgy/ZpgpMS0u1cT+9xJKwqeEUANrLfkxW38KL941vparLCYdIIUjQZY41VFA6KAoHwFTGdj7IyjqePuH6/CguXlCi5Nvz9BzqVfEPLoD/wARH4VbqLG/E9Tqf78qFhfz68D8aC6ZR0FQ+P8AfrVv9Itz+NTjFDnQVRIR51P3w51R8J5ioHD34fC/66/Og43+0FvFE6wYWNyZEdnljyuoHhAjJzAA8Xta/E1zns93cXH7Sgw7myOxL2+4imRh5XC5b8s1Zftn2i8u1pUa1oAkSgdMokN/PM7VvH7O+57qZMfILKymKG/2vEO9cdACgUf6ulB3BVsLDgKjSlApSlApSlApSlApSlArgH7Q26JjnTHICVlAjl6LIotGT/Egt/o867/VptTZseIieKZBJG4ysjcCP1535EUHmbsb2rIu0EgGIlijluSiWIkdVJVTmBC3APiAvpbTQj0gG/yn3/1NcYxfZZiNkY9MZhIjjcOjEiMH61LqVFxlObLe4ZQTpwHGutYImZFbTUcs2n8wUj3gUF6cQByX3f0qX6UOQPuv+tRjwPkT8Pzqs8CqpLeFQLks1gAOZ1sBQUjJ1sv8RAqAxKj7V/QMfyq0G042AOHRZQeDg2Q+jWOYeY0qdXmPHu18lBPzJH4UFz9KXo59361I2NXmrfL9ao/R3PGT/b/WpW2bfiSfcR+tBTmlQnMjFG620b+Ll+Brju823m2Vts41BmEoYvGGsHzRhHswBFs6q58wPd1zFbHBGozeRLH4XNr+otXMe1jdyD6MZ1JDxZQDoAyswDKF+/rc3ufD0oOT4Pand4tZhnOSQSAEjN4Wzrfle4B91bt2f4+THbbOLmYZwZJmBNlUlTGgux0C5lsL3slc9wr+LhqeduA+1YcOFdu7Lt24foi4hszTSZgxuW0VrKmU3GYWGuludqDo6vzLFj1HD3crelVBID97+YfpVrBgQF0Ce5bW94Iv66VcxxNyt/KT+LGgrLl6n4qamCjqfeP0NWxRubkf6R+YqRElHCUH+JR+VqC87kHmPj+RtRsGf70q0nx6RredxCBxdgO716twX36edXi4GQgFHRgRcEcxyItpagoNhj1Ye6/4Vit6EIwWIJHehYpGyqxVjlUsLEWYG44is6MPiByU+/8AWsbvBsnGTwmOBo4mbQyNlZQp0bw5CWNr21X1oPLOwdhzY7EpBCpaSQ28hzZmPJQLkmvYewtjphMNFh4hZIkVB52GpPmTcnzJrBbh9nOH2TGRFd5XAEkzAZm55QPspfWw95NhW10ClKUClKUClKUClKUClKUCoGo0oKTCoXqqRXG+1TtYWHEjAwlwisoxcsZs4W4zxRHk2Xi3EHQW1oNl357YsLs7NGv1+IH+EhFkP/qPwX+EXPkONcE3q7Q8XtOT/vMpEVxaGO4jUX+7fxEdWJPnWe7aNm4TDz4ePCpHGwiJlVOIuR3Yk557Zjc66i/KtZ3C2SuK2lh4nsVL3IIuGCK0mUjoctj5E0HqbZ08JijMbgoVUpl18Nhl4X5Wq6E45KT5mwrH7PgEahbAAdBYActOQq678cF1PXkP1oKxnPCw+P8ASqbNfif5R+Zv+VU83Lj/AHzpe/68h6UESw6DTW5ufx4VofaRs5sZCkWoLyKqAchcZnbztc24WBFbpI2b+Ef7vM+VUMGhaUkj7Oh6c/wsffQecf8A+PaLav0JibllTOBa6MASwv5E/hXY9wsGcHHLAuZhFK6kHiwBFmHVspU+YNvs1q+34A29eHA42S4v0R7emltK6FNAI8YQNO9UH1cXt8RcepoMxcMAwsb8CLj5jWmcjn/MAf8AcLH51bxtlGYcD7S/8wHXqPz43AsRccDrfl7+o86CtHizwIHoSTf00v8AOpZFQm5Vl/hNx8Kolfd6cL+XSpxNY+Lj8j/f99KCz3gmWDDTPI4MQR8/JgpUg2DcTbh58jXnTc7tJxmzGAhkzRX1gkuUPWw4o3mtvO9elMYVlUoyB1IN1YXDDmLHQjqK8s74bPWDH4mJBZElcKOi3JUe4ED3UHpjcXtRwm1AFQ91OBdoHIzeZQ8HX01HMCtyrzV2VQ4P6HjJMTGsjRWk8JtPGkalu8ha4ZTmJ1BGoF+VdE7Iu1T6dfC4lvr1v3TNbNNGNfFbTvAOJHHU20Nw6jSlKBSlKBSlKBSlKBSlKBSlKBSlKDE7z7zQ7PwzYjEMQi2GguzMTZVUcz+QPSuUYbcSPa+MO0ZIu4ilyvHAD4pefeylT4M41yrqeN+uy9t+6U+OwStCwth+8meM5ryWTQIADdrZ7Dzqw7Hp8VHs62KDgZ8sCuCG7sKOuuS97X5A8rUGq73dg0gLzYOUPcuxgk0Ya3AR+Dc/ay8tTWS7INxZ8C8s+JiRXZVWO7BmQXJk9m41svA30I0ua6YXznxHTpy/rVVGHLlQS8Trcn5D3VFF1Puqk8tj6/OqhIPuoJ2YDj/KOJqSQE8fgPz6+nCg+Ftagx/CgkkPw1+A4/kPfV/syK6E876/j+YqwC3Nv7sP/tf+Ws9hcOEWw56n1NByvGbNDb1xEKfDCzMbC1+7sPhmGvmK2/ejC2QSKPEjKQemv4XrASvGm8hZswdkVE1sp8Clri+vhJ+A52rfdo4UOjA8GBFBgsPiAwDDQOM1ujcHHx/Gpkjy3yaam68jfX3HzHzqw2YSpaJxYizjzHsvb4j+WsiDr6igqJKD/lPNT+vD4VCRbEW5X09RUFfX1HzH9PwqZSBp1/u1BPFY6cPKuUdrfZtisXilxOGRZMyqkigqrZgSA5LEAjKVHXw9K6rC/Hy+Iq4+kAceFBybcrsNWGfPj5VfKSFijzZXBW3ikOVhqT4QNbDXlWUXc6Hd6d8ckbTYf7w8UuGBNjoSA8ZuBmFmW4vmBJro/dhhpqPw9P0rlXbo2NMEMcXeNhyW70IL3bQxh7DNl9ryuBztQdf2LtiPF4eOeFs0cqhlPPoQRyIIII6g1e1p/ZXuzLgNmpDK4ckmQWBGQOFYpY63DZvjW4UClKUClKUClKUClKUClKUClKUGH25txImSK4M0mqR31IF8zHmEUA3b0AuSAbdYr2ubk8Sefu5CsjjNkxvJ3uUd5lyZ7C+S5YLfpck1z/dbdXFYTaOLd5WOEa/cxtKz6kq17E+G3iXXXX30Fz2jSYqHDxy4QMxglWWWMGwkhCPnDDiV4aD15VzbePtrkLqmDXJGCCzsFLPYglV0so4i+pN+Vb/2m4LF4vCmDC8ZGUNdst47EsLnq2XTpeuF4/cbFwwvNJEVjSXuc1x4nzFboOLLcWzAWPLnYPR+y9opioUxEZukoDL5dQfMG4PmDV4suU2+Na32e7GfBbOhjl9uzOV+6XJbL7hYHzvWxBdL8zQXUY09ahK9gT/elTK4teoSx6D1X/iF/lp76C6wGFuRf3+7+v41l6tNnp4bnn+FXdBx7fHCyDePClQ31jx5bcx3bq+vIeH+nXr7rcVjtpbAjnmgma4fDszIVsNWFiDpqtr6edZOg1XbMQWVXA1Xj5qdD+XxqaN7j0P52I+N6vtu4c2uBz+R0rEwLcOLkXuNDrrwIPUZrfy0F1IOnLX+/nVEy3b14etTviRbzNW7my+Y1FBjt5N41wGHkxDn2dFW+ryH2VHXqfIE8q5Fu32w4uGJopSJnP7mWU6oxI0kJ9pPU6dbaDp2/wDuw20NnuiD6wFZUB+0ygi1/NWYDztyrkuz+x7aEgiYxiMSPlOY+KMa+N0AuF0I68L2veg77udhZcPg4Y8QwaUBi7BiwLM7ObMeI8Q4adNLVm8TFmGmjcuh8rjh68qwO6uyJcNgYYJnV3iXJmW9rAnLx1sFyj3VjtmbmyHbDY6SbOhj7tIjmvG1kXT7JWwk/moNw2HtVJ0ORrlGKOp9pGHFXHJh89CLggnJVRgwaoWKqAzkFjzYgBQSedlAHoKrUClKUClKUClKUClKUClKUClKUEr8KwMhu1hwH41nZhdTbjY1qu09pJg8PJNNfLGCz2Fzx5DmbkAUGQCVSmhDWBF7G48rc/WpsHiRJGsi3yuqut9DlYBhcctDVQJ86Cx2vHGIJGk0RVzsQSLCP6y9110yA258K0V+2bArMsfjKMFPehRlTNrZhfNpzsDbzrcd8sakGAxMj2ZRDIMrWsxZSqqRzuxAt515QY0HoHE9sGz0VisjyFSLIqMM+ttC4AsOOtq2TH78YUYUYhJVdGaNEykEl2sypYahrakHUc68s1t/ZVsc4va2Fj1KJJ3zDlaPx6jzKqvvoPWMKWUDoAKnpSgUpSgoYxLrpXFE7XoI4pDKGEyuyd0OJKggm/AKSAL62twruDrcEV5N7VdifRdrYhbWWRu9X0k8R/3Zh7qDacL24DKve4clvtlHsOPFVYE8LaE1U2T21PLOUliRI2DCMjNmDW8Ae5sb8DYDU1yQirnZ+y5Z2ywxPKw1IRWYgdSFB0oPWuDa6DTkNPdVVVtWC3H2mMRgMPIL/u1RgeIeMd24PndSfQg862Jl0vQVYWvUYVyyAe8enA/AkfEVgN7NryYTBzTQoJHjUMEN7MMwDezroCW91ZzZzGZIn01CPex0DKCRr5Hh6UGXpSlApSlApSlApSlApSlApSlApSlArDbwbIixETRzIHR7ZlN7NYhhe3mAfdWZrHbTnHDp/dqCzRbAAcB/YqcGsftQz9xJ9GCmbKcmc2XNyuen425Vpu7WDxOyI8Xi9qYlJFkyyEKxJ7yxBVcwAzEZVAXTwjgBQbJvPgYMQuXFEDDQWllDGyswB7tXP3QDmK8yY/SuXbw7P2JjYZ/oLCLEQxyOgAdFkEamRvC+huLi+h0vqBXSMfsNdpbK7uW6NiEWYkH2ZWAkXhxVTlX+FRXA9+t0hsyeOAS97IYg8hAyqpYsAo1uRYA3PG40FBc7mdms+042kikjRVkEZzlh9nMxFgb2BXT/ADeVdm7H+y+TZjzy4go0j/VxlST9UDctqNMxC6csvnVLsE3bkh2f30wt3rs8SkfYKouY/wAWTTy1511OgUpSgUpSgVoPaP2XxbUeKQsUePRitvHGTcrrwPEg62udDW/UoPL/AGkdnMGzIInjldpGkZWR8ui5cyFbAE2sQTzuNBWTg7XocFHh4cFhVMcccfeMzZWkkKAvwB1DltTe9+QtXRO2TcN8fhQ0AvNCSyL99SLOo89AR6W51x3sx3YTEbQbD4zDyMjRyqdGUxOoDK1+R8JXX71B3XYm1kxMUWKjBCYlQbHiJFBGvnZWW/Pu1q7febDpikwryKs0il1Q8wDYC/DMdbDibGqW9cbJsyUYdSskMatCqi9miKtGFAGvsDStbi3Nwm3IosbPDNFMyBWAZkKFGNwAw1F72a3AjmNA3l47EfL051lsKfAKsY8HZAtybAatqdBa5PM9fWqmCmscp0vw8j0/v86C/pSlApSlApSlApSlApSlApSlApSrTaGO7tdNWPAfmaCONxmQWHtHh5eZrCRTd46gG9+Hn1b08/1rE4vaffSNEpuFsZ36X1WIH77Dj91ehZa2jYuCyrnYeJuA+6vIfnQXMWEAFhWN2/ujh8cipiYxIqtmAJYWaxF/CRyJHvrOUoLWLAKoAGgAAAHIDQViNpbhYLEzrPPh45JFsAzA6gcAwvZreYNbDSggqgCw0A4Co0pQKUpQKUpQKUpQSst+NQSECp6UErRg8qiBUaUECt6x2LsL3Iuou4/y62f3W+R6VkqtcVCARJbVQQT1U2JHyBoI4XE38J9of7h1q5rWZJvo8iof3Mh+pf7j/wDgt0B1yH/RxC5thw82YUFWlKUClKUClKUClKUClKUCtX3lmfMyobMQApIvluPatztxtW0VRlwaMQWUEjgSKDWd2t2FjRQAe7BLEtq0jk5mZjzJYkk1tlBUL0EaUpQKUrEbzbXOHhDKVDNJGgL2sATeQ+JlFxGrkXYagUGXpWmrv0ww+Yqhm7oyZQ1tBhWxOYpqQn7tCbkXfQ6VM2+kqMymKKRs+VMktlNoYpGuzoNWaSyD7QudApYhuFK1DH70YhindJGiuZcrMxZmCzJhoiVyAAM8qN7Xsg61XG+Y8DMojj+tDlzqXhW0scfC7CUhed+7ksNAaDaKVpse+cyKRLFGzi4CrIVJaOOHvYwpVvrWllsiX8Q5i12rHflSzaKEV5QXV85CwmcuXUJ4cy4diACTY+WobZStbg3wDQGQqgbvDEB3oye2UztJl0jurC9uK5Rc1Tk3xYSmMRKxuqaSn2y8KeId3dYyZvC/FghIWxuA2ilYfYG3GxN8yKhyo4yuWurmRQdUWwPdkjqCL24VmKBSlKBSlKDGY3ZasjIwzRuLFT0/pxB4iw6VNsxSvhJvbmeJHInzrI1AKKCNKUoFKUoFKUoFKUoFKUoFKUoFKUoFKUoFQYUpQQplpSglk4H0NUNmxBYYwoAAVbAAAcAeHrUKUF0RVjsNQMNFYW8Cf8IpSgvrUtSlBEVGlKBSlKBSlKBSlKBSlKBSlKBSlKD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96" name="Picture 12" descr="http://tolweb.org/tree/ToLimages/2924434274_21a8f915c4_o.250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4312" y="3276600"/>
            <a:ext cx="3393926" cy="254799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2E4AB-5E38-4721-8267-4418A0B51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330" y="3276600"/>
            <a:ext cx="3837339" cy="25479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108204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Lipids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9601200" cy="49377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/>
              <a:t>Lipids</a:t>
            </a:r>
            <a:r>
              <a:rPr lang="en-US" sz="2800" dirty="0"/>
              <a:t>: _________ molecules insoluble in water 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Fats, oils, waxes, cholesterols and hormones</a:t>
            </a:r>
          </a:p>
          <a:p>
            <a:pPr lvl="1"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Lipid function</a:t>
            </a:r>
          </a:p>
          <a:p>
            <a:pPr lvl="1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Energy storage</a:t>
            </a:r>
          </a:p>
          <a:p>
            <a:pPr lvl="1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Cushions internal organs</a:t>
            </a:r>
          </a:p>
          <a:p>
            <a:pPr lvl="1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Insulation</a:t>
            </a:r>
          </a:p>
          <a:p>
            <a:pPr lvl="1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Membrane Structure</a:t>
            </a:r>
          </a:p>
          <a:p>
            <a:pPr lvl="1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Water storage</a:t>
            </a:r>
          </a:p>
          <a:p>
            <a:pPr lvl="1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Toxic storage</a:t>
            </a:r>
          </a:p>
          <a:p>
            <a:pPr lvl="1">
              <a:defRPr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</a:rPr>
              <a:t>Chemical Messengers</a:t>
            </a:r>
          </a:p>
          <a:p>
            <a:endParaRPr lang="en-US" sz="2800" dirty="0"/>
          </a:p>
          <a:p>
            <a:pPr marL="228600" lvl="1" indent="-22860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lvl="1" indent="-22860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981201" y="2286000"/>
            <a:ext cx="7769225" cy="41132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699912"/>
            <a:ext cx="4696707" cy="33808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Lipids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18132"/>
            <a:ext cx="6019800" cy="3558668"/>
          </a:xfrm>
        </p:spPr>
        <p:txBody>
          <a:bodyPr>
            <a:noAutofit/>
          </a:bodyPr>
          <a:lstStyle/>
          <a:p>
            <a:pPr marL="228600" lvl="1" indent="-228600">
              <a:buNone/>
            </a:pPr>
            <a:r>
              <a:rPr lang="en-US" sz="2800" b="1" u="sng" dirty="0">
                <a:solidFill>
                  <a:schemeClr val="tx1"/>
                </a:solidFill>
              </a:rPr>
              <a:t>____________</a:t>
            </a:r>
            <a:r>
              <a:rPr lang="en-US" sz="2800" dirty="0">
                <a:solidFill>
                  <a:schemeClr val="tx1"/>
                </a:solidFill>
              </a:rPr>
              <a:t>: long hydrocarbon found in many lipids</a:t>
            </a:r>
          </a:p>
          <a:p>
            <a:pPr marL="228600" lvl="1" indent="-22860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228600" lvl="1" indent="-228600">
              <a:buNone/>
            </a:pPr>
            <a:r>
              <a:rPr lang="en-US" sz="2800" b="1" dirty="0">
                <a:solidFill>
                  <a:schemeClr val="tx1"/>
                </a:solidFill>
              </a:rPr>
              <a:t>Triglyceride</a:t>
            </a:r>
            <a:r>
              <a:rPr lang="en-US" sz="2800" dirty="0">
                <a:solidFill>
                  <a:schemeClr val="tx1"/>
                </a:solidFill>
              </a:rPr>
              <a:t>: lipid molecule formed by three fatty acids bonded to a glycerol</a:t>
            </a:r>
          </a:p>
          <a:p>
            <a:pPr marL="617220" lvl="2" indent="-342900"/>
            <a:r>
              <a:rPr lang="en-US" sz="2400" dirty="0"/>
              <a:t>Most common lipid                            molecule found in foods</a:t>
            </a:r>
          </a:p>
          <a:p>
            <a:pPr marL="228600" lvl="1" indent="-22860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99889" y="3594607"/>
            <a:ext cx="7392111" cy="2564385"/>
            <a:chOff x="609600" y="3597975"/>
            <a:chExt cx="7516092" cy="2522440"/>
          </a:xfrm>
        </p:grpSpPr>
        <p:pic>
          <p:nvPicPr>
            <p:cNvPr id="6" name="Picture 1" descr="C:\Users\Tyler\Desktop\Mt. SAC Bio1\Mastering Biology lectures\Chapter art and photos\03_Labeled_Art_and_Photos\03_07Figure-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3657600"/>
              <a:ext cx="4044696" cy="2406046"/>
            </a:xfrm>
            <a:prstGeom prst="rect">
              <a:avLst/>
            </a:prstGeom>
            <a:noFill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4600" y="3597975"/>
              <a:ext cx="5476875" cy="2202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135092" y="4122316"/>
              <a:ext cx="990600" cy="19980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+ 3H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48200" y="5801703"/>
            <a:ext cx="586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Glycerol + 3 fatty acids = triglyceride + water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270" y="1542870"/>
            <a:ext cx="4706438" cy="7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9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84517"/>
            <a:ext cx="6858000" cy="4785360"/>
          </a:xfrm>
        </p:spPr>
        <p:txBody>
          <a:bodyPr>
            <a:normAutofit/>
          </a:bodyPr>
          <a:lstStyle/>
          <a:p>
            <a:r>
              <a:rPr lang="en-US" sz="2800" b="1" dirty="0"/>
              <a:t>Saturated fatty acid</a:t>
            </a:r>
            <a:r>
              <a:rPr lang="en-US" sz="2800" dirty="0"/>
              <a:t>: no </a:t>
            </a:r>
            <a:r>
              <a:rPr lang="en-US" sz="2800" b="1" dirty="0"/>
              <a:t>______________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Saturated with H atoms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>
              <a:spcAft>
                <a:spcPts val="1800"/>
              </a:spcAft>
            </a:pPr>
            <a:r>
              <a:rPr lang="en-US" sz="2800" b="1" dirty="0"/>
              <a:t>Unsaturated fatty acid</a:t>
            </a:r>
            <a:r>
              <a:rPr lang="en-US" sz="2800" dirty="0"/>
              <a:t>: one or more double bonds between carbon atoms</a:t>
            </a:r>
          </a:p>
          <a:p>
            <a:pPr>
              <a:spcAft>
                <a:spcPts val="1800"/>
              </a:spcAft>
            </a:pPr>
            <a:endParaRPr lang="en-US" sz="2800" b="1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  <a:p>
            <a:pPr marL="285750" lvl="1" indent="-285750"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1353800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Saturated vs. Unsaturated Fatty Acids</a:t>
            </a:r>
          </a:p>
        </p:txBody>
      </p:sp>
      <p:pic>
        <p:nvPicPr>
          <p:cNvPr id="44034" name="Picture 2" descr="C:\Users\Tyler\Desktop\Mt. SAC Bio1\Mastering Biology lectures\Chapter art and photos\03_Labeled_Art_and_Photos\03_09Figure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71600"/>
            <a:ext cx="3200400" cy="493776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08852" y="2776868"/>
            <a:ext cx="2057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Lipids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524000"/>
            <a:ext cx="4553496" cy="448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2000" y="1343526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Partially _____________ fats (trans) </a:t>
            </a:r>
          </a:p>
          <a:p>
            <a:endParaRPr lang="en-US" sz="3200" dirty="0"/>
          </a:p>
        </p:txBody>
      </p:sp>
      <p:pic>
        <p:nvPicPr>
          <p:cNvPr id="47106" name="Picture 2" descr="http://www.nyhealthinsurer.com/wp-content/uploads/2013/04/Trans-Fa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590800"/>
            <a:ext cx="4876801" cy="3272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Organic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19200"/>
            <a:ext cx="96774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Carbon is the backbone of life</a:t>
            </a:r>
          </a:p>
          <a:p>
            <a:pPr marL="571500" indent="-228600"/>
            <a:r>
              <a:rPr lang="en-US" dirty="0"/>
              <a:t>Earth’s crust = 0.05% carbon</a:t>
            </a:r>
          </a:p>
          <a:p>
            <a:pPr marL="571500" indent="-228600"/>
            <a:r>
              <a:rPr lang="en-US" dirty="0"/>
              <a:t>Earth’s atmosphere = 0.01% carbon</a:t>
            </a:r>
          </a:p>
          <a:p>
            <a:pPr marL="571500" indent="-228600"/>
            <a:r>
              <a:rPr lang="en-US" dirty="0"/>
              <a:t>Organisms = 18% carbon w/ water and 50% w/out water</a:t>
            </a:r>
          </a:p>
          <a:p>
            <a:pPr marL="571500" indent="-228600"/>
            <a:endParaRPr lang="en-US" dirty="0"/>
          </a:p>
          <a:p>
            <a:pPr marL="571500" indent="-228600">
              <a:buNone/>
            </a:pPr>
            <a:endParaRPr lang="en-US" dirty="0"/>
          </a:p>
          <a:p>
            <a:pPr marL="228600" indent="-228600">
              <a:spcBef>
                <a:spcPts val="0"/>
              </a:spcBef>
              <a:buNone/>
            </a:pPr>
            <a:r>
              <a:rPr lang="en-US" dirty="0"/>
              <a:t>Carbon forms </a:t>
            </a:r>
            <a:r>
              <a:rPr lang="en-US" b="1" dirty="0"/>
              <a:t>___________</a:t>
            </a:r>
            <a:r>
              <a:rPr lang="en-US" dirty="0"/>
              <a:t> bonds </a:t>
            </a:r>
          </a:p>
          <a:p>
            <a:pPr marL="228600" indent="-228600">
              <a:spcBef>
                <a:spcPts val="0"/>
              </a:spcBef>
              <a:buNone/>
            </a:pPr>
            <a:r>
              <a:rPr lang="en-US" dirty="0"/>
              <a:t>with many different elements</a:t>
            </a:r>
          </a:p>
          <a:p>
            <a:pPr marL="571500" indent="-228600">
              <a:spcBef>
                <a:spcPts val="0"/>
              </a:spcBef>
            </a:pPr>
            <a:r>
              <a:rPr lang="en-US" dirty="0"/>
              <a:t>High bonding capacity</a:t>
            </a:r>
          </a:p>
          <a:p>
            <a:pPr marL="845820" lvl="1" indent="-228600">
              <a:spcBef>
                <a:spcPts val="0"/>
              </a:spcBef>
            </a:pPr>
            <a:r>
              <a:rPr lang="en-US" dirty="0"/>
              <a:t>Four electrons in outer shell</a:t>
            </a:r>
          </a:p>
          <a:p>
            <a:pPr marL="571500" indent="-228600">
              <a:spcBef>
                <a:spcPts val="0"/>
              </a:spcBef>
            </a:pPr>
            <a:r>
              <a:rPr lang="en-US" dirty="0"/>
              <a:t>Forms long, stable chains</a:t>
            </a:r>
          </a:p>
        </p:txBody>
      </p:sp>
      <p:pic>
        <p:nvPicPr>
          <p:cNvPr id="6146" name="Picture 2" descr="http://d1jqu7g1y74ds1.cloudfront.net/wp-content/uploads/2010/02/c-atom_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568700"/>
            <a:ext cx="3238500" cy="2698750"/>
          </a:xfrm>
          <a:prstGeom prst="rect">
            <a:avLst/>
          </a:prstGeom>
          <a:noFill/>
        </p:spPr>
      </p:pic>
      <p:pic>
        <p:nvPicPr>
          <p:cNvPr id="6148" name="Picture 4" descr="http://jcrs.com/newsletters/2008/images_2008_05/TwinnedCrystal4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0" y="1371600"/>
            <a:ext cx="2196952" cy="1846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__________</a:t>
            </a:r>
            <a:r>
              <a:rPr lang="en-US" sz="2800" dirty="0"/>
              <a:t>: lipid with four interlocking carbon rings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Cholesterol: important in animal cell membranes</a:t>
            </a:r>
          </a:p>
          <a:p>
            <a:pPr marL="547688" lvl="1" indent="-273050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Testosterone and Estrogen: hormones important to the        			development of different sexes in humans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Lipids</a:t>
            </a:r>
          </a:p>
        </p:txBody>
      </p:sp>
      <p:pic>
        <p:nvPicPr>
          <p:cNvPr id="45060" name="Picture 4" descr="http://www.theoffside.com/files/2008/10/steroid-use-in-m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600" y="2819400"/>
            <a:ext cx="2474699" cy="29718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287573"/>
            <a:ext cx="4932720" cy="28605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91334"/>
            <a:ext cx="5486401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Phospholipids</a:t>
            </a:r>
            <a:r>
              <a:rPr lang="en-US" sz="2800" dirty="0"/>
              <a:t>: a charged lipid composed of a glycerol, a phosphate group, and two fatty acids</a:t>
            </a:r>
          </a:p>
          <a:p>
            <a:pPr lvl="1"/>
            <a:endParaRPr lang="en-US" sz="24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Lipids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8E828-0E96-40DB-9EE6-8D93491B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219201"/>
            <a:ext cx="2340904" cy="5105400"/>
          </a:xfrm>
          <a:prstGeom prst="rect">
            <a:avLst/>
          </a:prstGeom>
        </p:spPr>
      </p:pic>
      <p:sp>
        <p:nvSpPr>
          <p:cNvPr id="14" name="Rectangle 25">
            <a:extLst>
              <a:ext uri="{FF2B5EF4-FFF2-40B4-BE49-F238E27FC236}">
                <a16:creationId xmlns:a16="http://schemas.microsoft.com/office/drawing/2014/main" id="{D5E1BEFC-8CD8-4703-897B-D17737FB6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2095" y="4545775"/>
            <a:ext cx="27909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Hydrophobic tails</a:t>
            </a:r>
          </a:p>
          <a:p>
            <a:pPr algn="ctr"/>
            <a:r>
              <a:rPr lang="en-US" b="1" dirty="0"/>
              <a:t>(not attracted to water)</a:t>
            </a: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4632CCEF-AF27-4F09-9282-3F5483446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544" y="2115234"/>
            <a:ext cx="2447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Hydrophilic head</a:t>
            </a:r>
          </a:p>
          <a:p>
            <a:pPr algn="ctr"/>
            <a:r>
              <a:rPr lang="en-US" b="1" dirty="0"/>
              <a:t>(attracted to water)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94DC214-CB7C-4500-A8C1-42790A4CA3E6}"/>
              </a:ext>
            </a:extLst>
          </p:cNvPr>
          <p:cNvSpPr/>
          <p:nvPr/>
        </p:nvSpPr>
        <p:spPr>
          <a:xfrm>
            <a:off x="8665504" y="1600199"/>
            <a:ext cx="249896" cy="1676400"/>
          </a:xfrm>
          <a:prstGeom prst="rightBrac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5390B38B-9A03-40CA-9077-3DF2626851C4}"/>
              </a:ext>
            </a:extLst>
          </p:cNvPr>
          <p:cNvSpPr/>
          <p:nvPr/>
        </p:nvSpPr>
        <p:spPr>
          <a:xfrm>
            <a:off x="8683596" y="3689264"/>
            <a:ext cx="231804" cy="2330535"/>
          </a:xfrm>
          <a:prstGeom prst="rightBrac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3E91A432-4489-4B25-AD13-4C2AC0C19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015" y="1752600"/>
            <a:ext cx="397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─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B3BBB-9105-44A7-9B78-9F16ADC60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3156246"/>
            <a:ext cx="4191000" cy="30157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Lipids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/>
              <a:t>Waxes: </a:t>
            </a:r>
            <a:r>
              <a:rPr lang="en-US" sz="2800" dirty="0"/>
              <a:t>a single long chain fatty acid linked to a glycerol head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Water repellant coating used by plants and animals</a:t>
            </a:r>
          </a:p>
        </p:txBody>
      </p:sp>
      <p:pic>
        <p:nvPicPr>
          <p:cNvPr id="49154" name="Picture 2" descr="http://www.reinierdejong.com/wordpress/wp-content/uploads/2011/03/leaf-cuti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971800"/>
            <a:ext cx="3346426" cy="2514600"/>
          </a:xfrm>
          <a:prstGeom prst="rect">
            <a:avLst/>
          </a:prstGeom>
          <a:noFill/>
        </p:spPr>
      </p:pic>
      <p:pic>
        <p:nvPicPr>
          <p:cNvPr id="49156" name="Picture 4" descr="http://www.asknature.org/images/uploads/strategy/0c11c47c9d26bf39d1712e27ad8a1637/9916654ae76cbb67d3acf8238a7cc3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514600"/>
            <a:ext cx="3661166" cy="1676400"/>
          </a:xfrm>
          <a:prstGeom prst="rect">
            <a:avLst/>
          </a:prstGeom>
          <a:noFill/>
        </p:spPr>
      </p:pic>
      <p:pic>
        <p:nvPicPr>
          <p:cNvPr id="49158" name="Picture 6" descr="http://upload.wikimedia.org/wikipedia/commons/a/a1/Mallar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1" y="4495800"/>
            <a:ext cx="2406917" cy="18288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8153400" y="5181600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7" idx="2"/>
          </p:cNvCxnSpPr>
          <p:nvPr/>
        </p:nvCxnSpPr>
        <p:spPr>
          <a:xfrm>
            <a:off x="6248400" y="4191000"/>
            <a:ext cx="1905000" cy="1066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7" idx="6"/>
          </p:cNvCxnSpPr>
          <p:nvPr/>
        </p:nvCxnSpPr>
        <p:spPr>
          <a:xfrm flipH="1">
            <a:off x="8305800" y="4191000"/>
            <a:ext cx="1600200" cy="1066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Fatty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295400"/>
            <a:ext cx="8458201" cy="495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2400" b="1" dirty="0"/>
              <a:t>Low-density lipoproteins </a:t>
            </a:r>
            <a:r>
              <a:rPr lang="en-US" sz="2400" dirty="0"/>
              <a:t>(LDLs): cholesterol that travels from liver to body and can clog arteries of the heart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“Bad cholesterol”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Saturated fats and trans fats</a:t>
            </a:r>
          </a:p>
          <a:p>
            <a:pPr>
              <a:lnSpc>
                <a:spcPct val="85000"/>
              </a:lnSpc>
            </a:pPr>
            <a:endParaRPr lang="en-US" sz="1800" b="1" dirty="0"/>
          </a:p>
          <a:p>
            <a:pPr>
              <a:lnSpc>
                <a:spcPct val="85000"/>
              </a:lnSpc>
            </a:pPr>
            <a:r>
              <a:rPr lang="en-US" sz="2400" b="1" dirty="0"/>
              <a:t>High-density Lipoproteins </a:t>
            </a:r>
            <a:r>
              <a:rPr lang="en-US" sz="2400" dirty="0"/>
              <a:t>(HDLs): cholesterol that travels from body to liver, clearing cholesterol from the system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“Good cholesterol”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Omega-3 fatty acids</a:t>
            </a:r>
          </a:p>
          <a:p>
            <a:pPr>
              <a:lnSpc>
                <a:spcPct val="85000"/>
              </a:lnSpc>
            </a:pPr>
            <a:endParaRPr lang="en-US" sz="2000" dirty="0"/>
          </a:p>
          <a:p>
            <a:pPr>
              <a:lnSpc>
                <a:spcPct val="85000"/>
              </a:lnSpc>
            </a:pPr>
            <a:r>
              <a:rPr lang="en-US" sz="2800" dirty="0"/>
              <a:t>Two fatty acids are __________ to humans</a:t>
            </a:r>
          </a:p>
          <a:p>
            <a:pPr lvl="1">
              <a:lnSpc>
                <a:spcPct val="85000"/>
              </a:lnSpc>
            </a:pPr>
            <a:r>
              <a:rPr lang="en-US" sz="2400" dirty="0"/>
              <a:t>Alpha-linolenic acid (omega-3 fatty acid)</a:t>
            </a:r>
            <a:endParaRPr lang="en-US" sz="2000" dirty="0"/>
          </a:p>
          <a:p>
            <a:pPr lvl="1">
              <a:lnSpc>
                <a:spcPct val="85000"/>
              </a:lnSpc>
            </a:pPr>
            <a:r>
              <a:rPr lang="en-US" sz="2400" dirty="0"/>
              <a:t>Linoleic acid (omega-6 fatty acid)</a:t>
            </a:r>
            <a:endParaRPr lang="en-US" sz="2800" dirty="0"/>
          </a:p>
          <a:p>
            <a:pPr lvl="2">
              <a:lnSpc>
                <a:spcPct val="85000"/>
              </a:lnSpc>
            </a:pPr>
            <a:endParaRPr lang="en-US" dirty="0"/>
          </a:p>
          <a:p>
            <a:pPr lvl="2">
              <a:lnSpc>
                <a:spcPct val="85000"/>
              </a:lnSpc>
            </a:pPr>
            <a:endParaRPr lang="en-US" dirty="0"/>
          </a:p>
        </p:txBody>
      </p:sp>
      <p:pic>
        <p:nvPicPr>
          <p:cNvPr id="1026" name="Picture 2" descr="http://media.tumblr.com/tumblr_lkpikgQCsu1qdetv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3622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50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Proteins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95401"/>
            <a:ext cx="7139940" cy="4173987"/>
          </a:xfrm>
        </p:spPr>
        <p:txBody>
          <a:bodyPr>
            <a:normAutofit/>
          </a:bodyPr>
          <a:lstStyle/>
          <a:p>
            <a:r>
              <a:rPr lang="en-US" sz="2800" b="1" dirty="0"/>
              <a:t>Proteins</a:t>
            </a:r>
            <a:r>
              <a:rPr lang="en-US" sz="2800" dirty="0"/>
              <a:t>: a long, folded polypeptide</a:t>
            </a:r>
          </a:p>
          <a:p>
            <a:pPr marL="401638" lvl="1" indent="-166688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Polypeptide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= a chain of amino acids</a:t>
            </a:r>
          </a:p>
          <a:p>
            <a:pPr marL="401638" lvl="1" indent="-166688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Amino acid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= compounds consisting of an amino and carboxyl functional group, which act as the building block (monomers) of proteins. </a:t>
            </a:r>
          </a:p>
          <a:p>
            <a:pPr marL="675958" lvl="2" indent="-166688"/>
            <a:r>
              <a:rPr lang="en-US" sz="2400" dirty="0">
                <a:solidFill>
                  <a:schemeClr val="tx2"/>
                </a:solidFill>
              </a:rPr>
              <a:t>20 different amino acids </a:t>
            </a:r>
          </a:p>
          <a:p>
            <a:pPr marL="950278" lvl="3" indent="-166688"/>
            <a:r>
              <a:rPr lang="en-US" sz="2000" dirty="0"/>
              <a:t>Nine essential to humans</a:t>
            </a:r>
          </a:p>
          <a:p>
            <a:pPr lvl="1"/>
            <a:endParaRPr lang="en-US" sz="2000" dirty="0"/>
          </a:p>
        </p:txBody>
      </p:sp>
      <p:pic>
        <p:nvPicPr>
          <p:cNvPr id="3078" name="Picture 6" descr="http://upload.wikimedia.org/wikipedia/commons/thumb/3/38/Protein_primary_structure.svg/447px-Protein_primary_structur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78383"/>
            <a:ext cx="3987778" cy="24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471073" y="1295401"/>
            <a:ext cx="3148541" cy="4800600"/>
            <a:chOff x="5562600" y="1447800"/>
            <a:chExt cx="3148541" cy="480060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1447800"/>
              <a:ext cx="3148541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73140" y="2819400"/>
              <a:ext cx="2458265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63804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77" y="2113073"/>
            <a:ext cx="7231323" cy="3830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Amino Acids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143000"/>
            <a:ext cx="11277599" cy="944089"/>
          </a:xfrm>
        </p:spPr>
        <p:txBody>
          <a:bodyPr>
            <a:noAutofit/>
          </a:bodyPr>
          <a:lstStyle/>
          <a:p>
            <a:r>
              <a:rPr lang="en-US" sz="2800" dirty="0"/>
              <a:t>Essential amino acids: amino acids ___________ by the body, which must be obtained through the diet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Nine in humans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All found in animal protein</a:t>
            </a:r>
          </a:p>
          <a:p>
            <a:pPr lvl="1">
              <a:spcBef>
                <a:spcPts val="0"/>
              </a:spcBef>
            </a:pPr>
            <a:endParaRPr lang="en-US" sz="20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491231"/>
              </p:ext>
            </p:extLst>
          </p:nvPr>
        </p:nvGraphicFramePr>
        <p:xfrm>
          <a:off x="838200" y="2933120"/>
          <a:ext cx="3810000" cy="331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2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Essential Amino Acid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Non-essential Amino</a:t>
                      </a:r>
                      <a:r>
                        <a:rPr lang="en-US" sz="1400" baseline="0" dirty="0"/>
                        <a:t> Acids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5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Histidine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Alanine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Isoleucine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Arginine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Leucine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Asparagine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Lysine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Aspartic Acid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Methionine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Cysteine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Phenylalanine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Glutamic Acid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Theronine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Glutamine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Tryptophan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Glycine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Valine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Proline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Serine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852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Tyrosine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710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Protein Structure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44493-1519-4102-BED3-09C2762D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2" y="2658693"/>
            <a:ext cx="11692545" cy="3329364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470AB3F3-FF7D-43C8-9EE7-20655E86F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249" y="1239128"/>
            <a:ext cx="2819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6600"/>
                </a:solidFill>
              </a:rPr>
              <a:t>PRIMARY STRUCTURE</a:t>
            </a:r>
          </a:p>
          <a:p>
            <a:pPr algn="ctr"/>
            <a:r>
              <a:rPr lang="en-US" sz="1600" dirty="0"/>
              <a:t>The sequence of amino acids in a polypeptide chain, similar to the sequence of letters that spell out a specific word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DF54D3B-3454-4860-8A46-23F216648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504" y="1239127"/>
            <a:ext cx="29179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6600"/>
                </a:solidFill>
              </a:rPr>
              <a:t>SECONDARY STRUCTURE</a:t>
            </a:r>
          </a:p>
          <a:p>
            <a:pPr algn="ctr"/>
            <a:r>
              <a:rPr lang="en-US" sz="1600" dirty="0"/>
              <a:t>The corkscrew-like twists or pleated folds formed by hydrogen bonds between amino acids in the polypeptide chain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178E6A1-B2BA-41A9-B588-9F7D09EEF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908" y="1239127"/>
            <a:ext cx="310182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6600"/>
                </a:solidFill>
              </a:rPr>
              <a:t>TERTIARY STRUCTURE</a:t>
            </a:r>
          </a:p>
          <a:p>
            <a:pPr algn="ctr"/>
            <a:r>
              <a:rPr lang="en-US" sz="1600" dirty="0"/>
              <a:t>The complex three-dimensional shape formed by multiple twists and bends in the polypeptide chain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503F6E3C-51E6-47FE-989D-30DD63E68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8879" y="1239127"/>
            <a:ext cx="3101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6600"/>
                </a:solidFill>
              </a:rPr>
              <a:t>QUATERNARY STRUCTURE</a:t>
            </a:r>
          </a:p>
          <a:p>
            <a:pPr algn="ctr"/>
            <a:r>
              <a:rPr lang="en-US" sz="1600" dirty="0"/>
              <a:t>Two or more polypeptide chains bonded together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Protein Function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95133"/>
              </p:ext>
            </p:extLst>
          </p:nvPr>
        </p:nvGraphicFramePr>
        <p:xfrm>
          <a:off x="914400" y="1219201"/>
          <a:ext cx="10515600" cy="5054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402">
                  <a:extLst>
                    <a:ext uri="{9D8B030D-6E8A-4147-A177-3AD203B41FA5}">
                      <a16:colId xmlns:a16="http://schemas.microsoft.com/office/drawing/2014/main" val="1203899039"/>
                    </a:ext>
                  </a:extLst>
                </a:gridCol>
                <a:gridCol w="2977869">
                  <a:extLst>
                    <a:ext uri="{9D8B030D-6E8A-4147-A177-3AD203B41FA5}">
                      <a16:colId xmlns:a16="http://schemas.microsoft.com/office/drawing/2014/main" val="3115281740"/>
                    </a:ext>
                  </a:extLst>
                </a:gridCol>
                <a:gridCol w="5304329">
                  <a:extLst>
                    <a:ext uri="{9D8B030D-6E8A-4147-A177-3AD203B41FA5}">
                      <a16:colId xmlns:a16="http://schemas.microsoft.com/office/drawing/2014/main" val="326323445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109302"/>
                  </a:ext>
                </a:extLst>
              </a:tr>
              <a:tr h="5265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Enzymes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Quicken chemical</a:t>
                      </a:r>
                      <a:r>
                        <a:rPr lang="en-US" sz="1600" baseline="0" dirty="0"/>
                        <a:t> reactions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Sucrase:</a:t>
                      </a:r>
                      <a:r>
                        <a:rPr lang="en-US" sz="1600" baseline="0" dirty="0"/>
                        <a:t> Positions sucrose in a way that it can be broken down into glucose and fructose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01869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Hormones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Chemical messengers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Growth hormone: Stimulates growth of bones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681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Transport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Move other molecules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Hemoglobin: Transports oxygen throughout</a:t>
                      </a:r>
                      <a:r>
                        <a:rPr lang="en-US" sz="1600" baseline="0" dirty="0"/>
                        <a:t> blood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8793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Contractile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Movement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Myosin and actin: Proteins in muscle fibers that allow muscles to contract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2734926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Protective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Healing;</a:t>
                      </a:r>
                      <a:r>
                        <a:rPr lang="en-US" sz="1600" baseline="0" dirty="0"/>
                        <a:t> defense against invaders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Fibrinogen: Stops bleeding</a:t>
                      </a:r>
                    </a:p>
                    <a:p>
                      <a:pPr algn="l"/>
                      <a:r>
                        <a:rPr lang="en-US" sz="1600" dirty="0"/>
                        <a:t>Antibodies: Combat microbial invaders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6337873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Mechanical 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Keratin: Hair,</a:t>
                      </a:r>
                      <a:r>
                        <a:rPr lang="en-US" sz="1600" baseline="0" dirty="0"/>
                        <a:t> collagen, and cartilage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0905087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Stores nutrients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Ovalbumin:</a:t>
                      </a:r>
                      <a:r>
                        <a:rPr lang="en-US" sz="1600" baseline="0" dirty="0"/>
                        <a:t> Egg white, stores nutrients for embryos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5061929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Toxins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Defense,</a:t>
                      </a:r>
                      <a:r>
                        <a:rPr lang="en-US" sz="1600" baseline="0" dirty="0"/>
                        <a:t> predation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Bacterial diphtheria</a:t>
                      </a:r>
                      <a:r>
                        <a:rPr lang="en-US" sz="1600" baseline="0" dirty="0"/>
                        <a:t> toxin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141529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Communication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Cell signaling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Glycoprotein: Receptor on cell surface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433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417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Enzymes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9601200" cy="609600"/>
          </a:xfrm>
        </p:spPr>
        <p:txBody>
          <a:bodyPr>
            <a:noAutofit/>
          </a:bodyPr>
          <a:lstStyle/>
          <a:p>
            <a:r>
              <a:rPr lang="en-US" sz="2800" dirty="0"/>
              <a:t>Proteins that accelerate chemical reactions</a:t>
            </a:r>
          </a:p>
          <a:p>
            <a:pPr lvl="1"/>
            <a:r>
              <a:rPr lang="en-US" sz="2400" b="1" dirty="0"/>
              <a:t>Catalysts</a:t>
            </a:r>
            <a:r>
              <a:rPr lang="en-US" sz="2400" dirty="0"/>
              <a:t>: chemical agent that increases the rate of a reaction without being ___________ by the reaction</a:t>
            </a:r>
            <a:endParaRPr lang="en-US" sz="2400" b="1" dirty="0"/>
          </a:p>
        </p:txBody>
      </p:sp>
      <p:pic>
        <p:nvPicPr>
          <p:cNvPr id="60420" name="Picture 4" descr="http://www.biologyguide.net/img/notes/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90800"/>
            <a:ext cx="8851289" cy="34558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Denatured Proteins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10515600" cy="205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Protein shape can be altered, disrupting function of protein</a:t>
            </a:r>
          </a:p>
          <a:p>
            <a:pPr lvl="1"/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___________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:  loss of protein shape due to external stress or interaction with hazardous compounds</a:t>
            </a:r>
          </a:p>
          <a:p>
            <a:pPr lvl="2"/>
            <a:r>
              <a:rPr lang="en-US" sz="2400" dirty="0">
                <a:solidFill>
                  <a:schemeClr val="tx2"/>
                </a:solidFill>
              </a:rPr>
              <a:t>Temperature, 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32774-1122-4D8D-B2E6-F695AA45A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048000"/>
            <a:ext cx="7665244" cy="32080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Carbon Cycle</a:t>
            </a:r>
          </a:p>
        </p:txBody>
      </p:sp>
      <p:pic>
        <p:nvPicPr>
          <p:cNvPr id="35844" name="Picture 4" descr="http://upload.wikimedia.org/wikipedia/commons/3/38/Carbon-cycle-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95400"/>
            <a:ext cx="7281904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Protein 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219201"/>
            <a:ext cx="8610600" cy="505367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800" dirty="0"/>
              <a:t>DNA is copied (transcription) and translated to make proteins</a:t>
            </a:r>
          </a:p>
        </p:txBody>
      </p:sp>
      <p:pic>
        <p:nvPicPr>
          <p:cNvPr id="52227" name="Picture 3" descr="C:\Users\Tyler\Desktop\Mt. SAC Bio1\Mastering Biology lectures\Chapter art and photos\03_Labeled_Art_and_Photos\03_16Figure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4797" y="2752278"/>
            <a:ext cx="4391202" cy="332942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739482"/>
            <a:ext cx="4219398" cy="46091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267201" y="2757922"/>
            <a:ext cx="1928193" cy="3329420"/>
            <a:chOff x="2743200" y="2757922"/>
            <a:chExt cx="1928193" cy="3329420"/>
          </a:xfrm>
        </p:grpSpPr>
        <p:sp>
          <p:nvSpPr>
            <p:cNvPr id="7" name="Left Brace 6"/>
            <p:cNvSpPr/>
            <p:nvPr/>
          </p:nvSpPr>
          <p:spPr>
            <a:xfrm>
              <a:off x="4252293" y="2757922"/>
              <a:ext cx="419100" cy="3329420"/>
            </a:xfrm>
            <a:prstGeom prst="leftBrace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7" idx="1"/>
            </p:cNvCxnSpPr>
            <p:nvPr/>
          </p:nvCxnSpPr>
          <p:spPr>
            <a:xfrm flipH="1">
              <a:off x="2743200" y="4422632"/>
              <a:ext cx="1509093" cy="83516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Nucleic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112014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/>
              <a:t>Nucleic acids are large molecules made up of nucleotides</a:t>
            </a:r>
          </a:p>
          <a:p>
            <a:pPr lvl="1">
              <a:spcBef>
                <a:spcPts val="1200"/>
              </a:spcBef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Nucleotides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: Organic molecules that serve as the building blocks (monomers) of nucleic acids, and are made up of a phosphate group, a sugar and a nitrogenous base</a:t>
            </a:r>
          </a:p>
          <a:p>
            <a:pPr lvl="1">
              <a:spcBef>
                <a:spcPts val="12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DNA and RNA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Instructions for making proteins</a:t>
            </a:r>
          </a:p>
          <a:p>
            <a:pPr lvl="1">
              <a:spcBef>
                <a:spcPts val="12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ATP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Energy transfer</a:t>
            </a:r>
          </a:p>
        </p:txBody>
      </p:sp>
      <p:pic>
        <p:nvPicPr>
          <p:cNvPr id="54275" name="Picture 3" descr="http://rachelkahn3b.edublogs.org/files/2011/11/3_16nucleotide-1u53h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914450"/>
            <a:ext cx="4368356" cy="3350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05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Nucleic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5410201" cy="5105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dirty="0"/>
              <a:t>Deoxyribonucleic acid (DNA)</a:t>
            </a:r>
            <a:r>
              <a:rPr lang="en-US" sz="2800" dirty="0"/>
              <a:t>:</a:t>
            </a:r>
            <a:r>
              <a:rPr lang="en-US" sz="2800" b="1" dirty="0"/>
              <a:t> </a:t>
            </a:r>
            <a:r>
              <a:rPr lang="en-US" sz="2800" dirty="0"/>
              <a:t>primary information bearing molecule of  life, composed of two linked chains of nucleotides (double helix) 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b="1" dirty="0"/>
              <a:t>Nitrogenous bases: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Adenine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Thymine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Cytosine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Guanine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Uracil (RNA)</a:t>
            </a:r>
          </a:p>
          <a:p>
            <a:pPr lvl="1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295400"/>
            <a:ext cx="495602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Nucleic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5867400" cy="2209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/>
              <a:t>Ribonucleic acid (RNA)</a:t>
            </a:r>
            <a:r>
              <a:rPr lang="en-US" sz="2800" dirty="0"/>
              <a:t>: active in protein synthesis and also forms part of ribosomes</a:t>
            </a:r>
          </a:p>
          <a:p>
            <a:r>
              <a:rPr lang="en-US" sz="2800" dirty="0"/>
              <a:t>Uracil nucleotide instead of Thymine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591" y="1219200"/>
            <a:ext cx="4572000" cy="49942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C:\Users\Tyler\Desktop\Mt. SAC Bio1\Mastering Biology lectures\Chapter art and photos\03_Labeled_Art_and_Photos\03_05Ta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8128" y="137160"/>
            <a:ext cx="7095744" cy="6583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</a:t>
            </a:r>
            <a:r>
              <a:rPr lang="en-US" sz="3600" dirty="0"/>
              <a:t> </a:t>
            </a:r>
            <a:r>
              <a:rPr lang="en-US" sz="4400" dirty="0"/>
              <a:t>Your Understanding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1. T or F – Excess carbohydrates can be converted to fat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Which of the following is a form of carbohydrate storage in plants? </a:t>
            </a:r>
          </a:p>
          <a:p>
            <a:pPr marL="0" indent="0">
              <a:buNone/>
            </a:pPr>
            <a:r>
              <a:rPr lang="en-US" sz="2800" dirty="0"/>
              <a:t>			a. Glycogen</a:t>
            </a:r>
          </a:p>
          <a:p>
            <a:pPr marL="0" indent="0">
              <a:buNone/>
            </a:pPr>
            <a:r>
              <a:rPr lang="en-US" sz="2800" dirty="0"/>
              <a:t>			b. Cellulose</a:t>
            </a:r>
          </a:p>
          <a:p>
            <a:pPr marL="0" indent="0">
              <a:buNone/>
            </a:pPr>
            <a:r>
              <a:rPr lang="en-US" sz="2800" dirty="0"/>
              <a:t>			c. Chitin</a:t>
            </a:r>
          </a:p>
          <a:p>
            <a:pPr marL="0" indent="0">
              <a:buNone/>
            </a:pPr>
            <a:r>
              <a:rPr lang="en-US" sz="2800" dirty="0"/>
              <a:t>			d. Starch</a:t>
            </a:r>
          </a:p>
          <a:p>
            <a:pPr marL="0" indent="0">
              <a:buNone/>
            </a:pPr>
            <a:r>
              <a:rPr lang="en-US" sz="2800" dirty="0"/>
              <a:t>			e. More than 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1823667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3. Which of the following is an example of a polymer?</a:t>
            </a:r>
          </a:p>
          <a:p>
            <a:pPr marL="0" indent="0">
              <a:buNone/>
            </a:pPr>
            <a:r>
              <a:rPr lang="en-US" sz="3200" dirty="0"/>
              <a:t>				</a:t>
            </a:r>
          </a:p>
          <a:p>
            <a:pPr marL="0" indent="0">
              <a:buNone/>
            </a:pPr>
            <a:r>
              <a:rPr lang="en-US" sz="3200" dirty="0"/>
              <a:t>			a. Glucose</a:t>
            </a:r>
          </a:p>
          <a:p>
            <a:pPr marL="0" indent="0">
              <a:buNone/>
            </a:pPr>
            <a:r>
              <a:rPr lang="en-US" sz="3200" dirty="0"/>
              <a:t>			b. Polypeptide</a:t>
            </a:r>
          </a:p>
          <a:p>
            <a:pPr marL="0" indent="0">
              <a:buNone/>
            </a:pPr>
            <a:r>
              <a:rPr lang="en-US" sz="3200" dirty="0"/>
              <a:t>			c. Nucleotides</a:t>
            </a:r>
          </a:p>
          <a:p>
            <a:pPr marL="0" indent="0">
              <a:buNone/>
            </a:pPr>
            <a:r>
              <a:rPr lang="en-US" sz="3200" dirty="0"/>
              <a:t>			d. Amino acids</a:t>
            </a:r>
          </a:p>
          <a:p>
            <a:pPr marL="0" indent="0">
              <a:buNone/>
            </a:pPr>
            <a:r>
              <a:rPr lang="en-US" sz="3200" dirty="0"/>
              <a:t>			e. More than one of the above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5205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69581"/>
            <a:ext cx="10972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Provide an example of a monomer and a polymer for each of the four major macromolecules. </a:t>
            </a:r>
          </a:p>
          <a:p>
            <a:pPr marL="0" indent="0">
              <a:buNone/>
            </a:pPr>
            <a:endParaRPr lang="en-US" sz="32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32000" y="2438399"/>
          <a:ext cx="8128000" cy="3668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9163834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12625162"/>
                    </a:ext>
                  </a:extLst>
                </a:gridCol>
              </a:tblGrid>
              <a:tr h="73378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Monomer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Polymer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332964"/>
                  </a:ext>
                </a:extLst>
              </a:tr>
              <a:tr h="7337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640358"/>
                  </a:ext>
                </a:extLst>
              </a:tr>
              <a:tr h="7337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813226"/>
                  </a:ext>
                </a:extLst>
              </a:tr>
              <a:tr h="7337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302333"/>
                  </a:ext>
                </a:extLst>
              </a:tr>
              <a:tr h="7337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241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84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ture.com/scitable/content/ne0000/ne0000/ne0000/ne0000/14710857/U1CP5-5_CatabolicAnabolic_k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22" y="1905000"/>
            <a:ext cx="585515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Metabolic Pathways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53340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Metabolism</a:t>
            </a:r>
            <a:r>
              <a:rPr lang="en-US" sz="2800" dirty="0"/>
              <a:t>: the sum of all chemical reactions within a living organism</a:t>
            </a:r>
          </a:p>
          <a:p>
            <a:pPr marL="457200" lvl="1" indent="-228600"/>
            <a:r>
              <a:rPr lang="en-US" sz="2400" b="1" dirty="0"/>
              <a:t>Catabolic pathway</a:t>
            </a:r>
            <a:r>
              <a:rPr lang="en-US" sz="2400" dirty="0"/>
              <a:t>: breakdown larger molecules into smaller molecules</a:t>
            </a:r>
          </a:p>
          <a:p>
            <a:pPr marL="577850" lvl="2" indent="-180975"/>
            <a:r>
              <a:rPr lang="en-US" sz="2400" dirty="0"/>
              <a:t>Usually ________ energy and heat</a:t>
            </a:r>
          </a:p>
          <a:p>
            <a:pPr marL="457200" lvl="1" indent="-228600">
              <a:spcBef>
                <a:spcPts val="1200"/>
              </a:spcBef>
            </a:pPr>
            <a:r>
              <a:rPr lang="en-US" sz="2400" b="1" dirty="0"/>
              <a:t>Anabolic pathway</a:t>
            </a:r>
            <a:r>
              <a:rPr lang="en-US" sz="2400" dirty="0"/>
              <a:t>: builds new molecules out of products of catabolic pathway</a:t>
            </a:r>
          </a:p>
          <a:p>
            <a:pPr marL="577850" lvl="2" indent="-180975"/>
            <a:r>
              <a:rPr lang="en-US" sz="2400" dirty="0"/>
              <a:t>Usually _________ energy</a:t>
            </a:r>
          </a:p>
        </p:txBody>
      </p:sp>
    </p:spTree>
    <p:extLst>
      <p:ext uri="{BB962C8B-B14F-4D97-AF65-F5344CB8AC3E}">
        <p14:creationId xmlns:p14="http://schemas.microsoft.com/office/powerpoint/2010/main" val="3949401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Nutritional</a:t>
            </a:r>
            <a:r>
              <a:rPr lang="en-US" sz="4800" dirty="0"/>
              <a:t> </a:t>
            </a:r>
            <a:r>
              <a:rPr lang="en-US" sz="4400" dirty="0"/>
              <a:t>Requirements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Nutrient</a:t>
            </a:r>
            <a:r>
              <a:rPr lang="en-US" sz="2800" dirty="0"/>
              <a:t>: a substance that either provides energy, helps regulate the body’s physical processes, or provides the body with structural building blocks.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Six Classes of Nutrients</a:t>
            </a:r>
          </a:p>
          <a:p>
            <a:pPr lvl="1"/>
            <a:r>
              <a:rPr lang="en-US" sz="2800" dirty="0"/>
              <a:t>Carbohydrates</a:t>
            </a:r>
          </a:p>
          <a:p>
            <a:pPr lvl="1"/>
            <a:r>
              <a:rPr lang="en-US" sz="2800" dirty="0"/>
              <a:t>Amino acids</a:t>
            </a:r>
          </a:p>
          <a:p>
            <a:pPr lvl="1"/>
            <a:r>
              <a:rPr lang="en-US" sz="2800" dirty="0"/>
              <a:t>Fatty acids</a:t>
            </a:r>
          </a:p>
          <a:p>
            <a:pPr lvl="1"/>
            <a:r>
              <a:rPr lang="en-US" sz="2800" dirty="0"/>
              <a:t>Vitamins</a:t>
            </a:r>
          </a:p>
          <a:p>
            <a:pPr lvl="1"/>
            <a:r>
              <a:rPr lang="en-US" sz="2800" dirty="0"/>
              <a:t>Minerals</a:t>
            </a:r>
          </a:p>
          <a:p>
            <a:pPr lvl="1"/>
            <a:r>
              <a:rPr lang="en-US" sz="2800" u="sng" dirty="0"/>
              <a:t>Water</a:t>
            </a:r>
          </a:p>
          <a:p>
            <a:pPr marL="20574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711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Organic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0" y="1371600"/>
            <a:ext cx="9296399" cy="4785360"/>
          </a:xfrm>
        </p:spPr>
        <p:txBody>
          <a:bodyPr/>
          <a:lstStyle/>
          <a:p>
            <a:pPr>
              <a:buNone/>
            </a:pPr>
            <a:r>
              <a:rPr lang="en-US" dirty="0"/>
              <a:t>Carbon molecules: hydrocarbons</a:t>
            </a:r>
          </a:p>
        </p:txBody>
      </p:sp>
      <p:pic>
        <p:nvPicPr>
          <p:cNvPr id="4" name="Picture 4" descr="04-04-CarbonSkeletons-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1" y="1828801"/>
            <a:ext cx="7620000" cy="4499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Nutritional</a:t>
            </a:r>
            <a:r>
              <a:rPr lang="en-US" sz="4400" b="1" dirty="0"/>
              <a:t> </a:t>
            </a:r>
            <a:r>
              <a:rPr lang="en-US" sz="44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9601200" cy="47891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/>
              <a:t>Lipids, carbohydrates and proteins provide energy!</a:t>
            </a:r>
          </a:p>
          <a:p>
            <a:pPr>
              <a:buNone/>
            </a:pPr>
            <a:endParaRPr lang="en-US" sz="1400" dirty="0"/>
          </a:p>
          <a:p>
            <a:r>
              <a:rPr lang="en-US" sz="2800" dirty="0"/>
              <a:t>1 Calorie (</a:t>
            </a:r>
            <a:r>
              <a:rPr lang="en-US" sz="2800" u="sng" dirty="0"/>
              <a:t>C</a:t>
            </a:r>
            <a:r>
              <a:rPr lang="en-US" sz="2800" dirty="0"/>
              <a:t>al) = 1kcal = 4.184 joules</a:t>
            </a:r>
          </a:p>
          <a:p>
            <a:pPr lvl="1"/>
            <a:r>
              <a:rPr lang="en-US" sz="2400" dirty="0"/>
              <a:t>Energy required to heat 1 kg of H</a:t>
            </a:r>
            <a:r>
              <a:rPr lang="en-US" sz="2400" baseline="-25000" dirty="0"/>
              <a:t>2</a:t>
            </a:r>
            <a:r>
              <a:rPr lang="en-US" sz="2400" dirty="0"/>
              <a:t>O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spcAft>
                <a:spcPts val="1350"/>
              </a:spcAft>
              <a:buNone/>
            </a:pPr>
            <a:r>
              <a:rPr lang="en-US" sz="2800" dirty="0"/>
              <a:t>Energy producing nutrients</a:t>
            </a:r>
          </a:p>
          <a:p>
            <a:pPr marL="349250" lvl="1" indent="-228600">
              <a:spcAft>
                <a:spcPts val="600"/>
              </a:spcAft>
            </a:pPr>
            <a:r>
              <a:rPr lang="en-US" sz="2800" dirty="0"/>
              <a:t>__ Cal/g protein</a:t>
            </a:r>
          </a:p>
          <a:p>
            <a:pPr marL="349250" lvl="1" indent="-228600">
              <a:spcAft>
                <a:spcPts val="600"/>
              </a:spcAft>
            </a:pPr>
            <a:r>
              <a:rPr lang="en-US" sz="2800" dirty="0"/>
              <a:t>__ Cal/g carbohydrate</a:t>
            </a:r>
          </a:p>
          <a:p>
            <a:pPr marL="349250" lvl="1" indent="-228600">
              <a:spcAft>
                <a:spcPts val="600"/>
              </a:spcAft>
            </a:pPr>
            <a:r>
              <a:rPr lang="en-US" sz="2800" dirty="0"/>
              <a:t>__ Cal/g fat</a:t>
            </a:r>
          </a:p>
        </p:txBody>
      </p:sp>
      <p:pic>
        <p:nvPicPr>
          <p:cNvPr id="10242" name="Picture 2" descr="http://www.diabetes-and-lifestyle.com/images/food_label_en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495114"/>
            <a:ext cx="2804582" cy="45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4101" y="3104091"/>
            <a:ext cx="2829780" cy="29804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419163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077" y="479323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533110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943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Nutritional</a:t>
            </a:r>
            <a:r>
              <a:rPr lang="en-US" sz="4400" b="1" dirty="0"/>
              <a:t> </a:t>
            </a:r>
            <a:r>
              <a:rPr lang="en-US" sz="44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75084"/>
            <a:ext cx="9601200" cy="4937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Undernourished</a:t>
            </a:r>
          </a:p>
          <a:p>
            <a:pPr lvl="1">
              <a:defRPr/>
            </a:pPr>
            <a:r>
              <a:rPr lang="en-US" sz="2400" dirty="0"/>
              <a:t>Not enough calories</a:t>
            </a:r>
          </a:p>
          <a:p>
            <a:pPr>
              <a:defRPr/>
            </a:pPr>
            <a:r>
              <a:rPr lang="en-US" sz="2800" dirty="0" err="1"/>
              <a:t>Overnourished</a:t>
            </a:r>
            <a:endParaRPr lang="en-US" sz="2800" dirty="0"/>
          </a:p>
          <a:p>
            <a:pPr lvl="1">
              <a:defRPr/>
            </a:pPr>
            <a:r>
              <a:rPr lang="en-US" sz="2400" dirty="0"/>
              <a:t>Too many calories</a:t>
            </a:r>
          </a:p>
          <a:p>
            <a:pPr>
              <a:defRPr/>
            </a:pPr>
            <a:r>
              <a:rPr lang="en-US" sz="2800" u="sng" dirty="0"/>
              <a:t>Malnourished</a:t>
            </a:r>
          </a:p>
          <a:p>
            <a:pPr lvl="1">
              <a:defRPr/>
            </a:pPr>
            <a:r>
              <a:rPr lang="en-US" sz="2400" dirty="0"/>
              <a:t>Missing one or more essential nutrients</a:t>
            </a:r>
          </a:p>
          <a:p>
            <a:endParaRPr lang="en-US" sz="2800" dirty="0"/>
          </a:p>
        </p:txBody>
      </p:sp>
      <p:pic>
        <p:nvPicPr>
          <p:cNvPr id="1026" name="Picture 2" descr="http://i.dailymail.co.uk/i/pix/2010/10/15/article-1320728-0B9F8225000005DC-23_470x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95400"/>
            <a:ext cx="4000500" cy="49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1-02-ObeseM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338426"/>
            <a:ext cx="3124200" cy="190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919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Vitamins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11582400" cy="493776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Vitamins</a:t>
            </a:r>
            <a:r>
              <a:rPr lang="en-US" sz="2800" dirty="0">
                <a:solidFill>
                  <a:schemeClr val="tx1"/>
                </a:solidFill>
              </a:rPr>
              <a:t>: Organic compounds that aid in chemical reactions within the body</a:t>
            </a:r>
          </a:p>
          <a:p>
            <a:pPr marL="558404" lvl="1" indent="-257175"/>
            <a:r>
              <a:rPr lang="en-US" sz="2800" dirty="0"/>
              <a:t>13 Essential Vitamins </a:t>
            </a:r>
          </a:p>
          <a:p>
            <a:pPr marL="764144" lvl="2" indent="-257175"/>
            <a:r>
              <a:rPr lang="en-US" sz="2400" b="1" dirty="0"/>
              <a:t>Fat soluble</a:t>
            </a:r>
            <a:r>
              <a:rPr lang="en-US" sz="1800" dirty="0"/>
              <a:t>:  </a:t>
            </a:r>
          </a:p>
          <a:p>
            <a:pPr marL="1371600" lvl="3"/>
            <a:r>
              <a:rPr lang="en-US" sz="2400" dirty="0"/>
              <a:t>A, D, E, K </a:t>
            </a:r>
            <a:endParaRPr lang="en-US" sz="2000" dirty="0"/>
          </a:p>
          <a:p>
            <a:pPr marL="764144" lvl="2" indent="-257175"/>
            <a:r>
              <a:rPr lang="en-US" sz="2400" b="1" dirty="0"/>
              <a:t>Water soluble</a:t>
            </a:r>
            <a:r>
              <a:rPr lang="en-US" sz="2400" dirty="0"/>
              <a:t>: co-enzymes</a:t>
            </a:r>
          </a:p>
          <a:p>
            <a:pPr lvl="4"/>
            <a:r>
              <a:rPr lang="en-US" sz="2400" dirty="0"/>
              <a:t>B vitamins (thiamin, riboflavin, niacin, vitamin B6, folate (folic acid), vitamin B12, biotin and pantothenic acid), vitamin C</a:t>
            </a:r>
          </a:p>
          <a:p>
            <a:pPr marL="445770" lvl="2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1" descr="31_09Figure-L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4343400"/>
            <a:ext cx="6110303" cy="196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837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54837"/>
            <a:ext cx="6019800" cy="67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21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Essential Minerals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295400"/>
            <a:ext cx="10287000" cy="4953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b="1" dirty="0"/>
              <a:t>Minerals</a:t>
            </a:r>
            <a:r>
              <a:rPr lang="en-US" sz="2800" dirty="0"/>
              <a:t>: chemical _________ needed by the body to form bodily structure or facilitate chemical reactions</a:t>
            </a:r>
            <a:endParaRPr lang="en-US" sz="200" dirty="0"/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800" dirty="0"/>
              <a:t>Major Minerals (more than </a:t>
            </a:r>
            <a:r>
              <a:rPr lang="en-US" sz="2800" u="sng" dirty="0"/>
              <a:t>100</a:t>
            </a:r>
            <a:r>
              <a:rPr lang="en-US" sz="2800" dirty="0"/>
              <a:t>mg/day for normal body function)</a:t>
            </a:r>
          </a:p>
          <a:p>
            <a:pPr lvl="2" eaLnBrk="1" hangingPunct="1">
              <a:defRPr/>
            </a:pP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898417"/>
              </p:ext>
            </p:extLst>
          </p:nvPr>
        </p:nvGraphicFramePr>
        <p:xfrm>
          <a:off x="1676400" y="3108552"/>
          <a:ext cx="9124655" cy="3139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105">
                  <a:extLst>
                    <a:ext uri="{9D8B030D-6E8A-4147-A177-3AD203B41FA5}">
                      <a16:colId xmlns:a16="http://schemas.microsoft.com/office/drawing/2014/main" val="1265200531"/>
                    </a:ext>
                  </a:extLst>
                </a:gridCol>
                <a:gridCol w="2623339">
                  <a:extLst>
                    <a:ext uri="{9D8B030D-6E8A-4147-A177-3AD203B41FA5}">
                      <a16:colId xmlns:a16="http://schemas.microsoft.com/office/drawing/2014/main" val="2041412614"/>
                    </a:ext>
                  </a:extLst>
                </a:gridCol>
                <a:gridCol w="4334211">
                  <a:extLst>
                    <a:ext uri="{9D8B030D-6E8A-4147-A177-3AD203B41FA5}">
                      <a16:colId xmlns:a16="http://schemas.microsoft.com/office/drawing/2014/main" val="729452726"/>
                    </a:ext>
                  </a:extLst>
                </a:gridCol>
              </a:tblGrid>
              <a:tr h="4065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230364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Calcium (Ca)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Dairy products, leafy green vegetables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Maintenance of bones, muscle contraction, nerve signaling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630258"/>
                  </a:ext>
                </a:extLst>
              </a:tr>
              <a:tr h="4065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Chloride (Cl)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Table salt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Water balance,</a:t>
                      </a:r>
                      <a:r>
                        <a:rPr lang="en-US" sz="1800" baseline="0" dirty="0"/>
                        <a:t> digestion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290714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Phosphorus (P)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Dairy products,</a:t>
                      </a:r>
                      <a:r>
                        <a:rPr lang="en-US" sz="1800" baseline="0" dirty="0"/>
                        <a:t> meat, whole grains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Component of bone, nucleic acids,</a:t>
                      </a:r>
                      <a:r>
                        <a:rPr lang="en-US" sz="1800" baseline="0" dirty="0"/>
                        <a:t> ATP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6937205"/>
                  </a:ext>
                </a:extLst>
              </a:tr>
              <a:tr h="6348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Potassium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Fruits and vegetables, dairy</a:t>
                      </a:r>
                      <a:r>
                        <a:rPr lang="en-US" sz="1800" baseline="0" dirty="0"/>
                        <a:t> products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Nerve signaling, fluid</a:t>
                      </a:r>
                      <a:r>
                        <a:rPr lang="en-US" sz="1800" baseline="0" dirty="0"/>
                        <a:t> balance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982889"/>
                  </a:ext>
                </a:extLst>
              </a:tr>
              <a:tr h="4065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Sodium (Na)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Table salt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Nerve signaling,</a:t>
                      </a:r>
                      <a:r>
                        <a:rPr lang="en-US" sz="1800" baseline="0" dirty="0"/>
                        <a:t> fluid balance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9150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69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76200"/>
            <a:ext cx="5791200" cy="6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55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38200" y="1219200"/>
            <a:ext cx="5715000" cy="5181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Digestive tract</a:t>
            </a:r>
          </a:p>
          <a:p>
            <a:pPr lvl="1"/>
            <a:r>
              <a:rPr lang="en-US" sz="2400" dirty="0"/>
              <a:t>Breakdown food and absorb macro and micronutrients</a:t>
            </a:r>
          </a:p>
          <a:p>
            <a:pPr lvl="2"/>
            <a:endParaRPr lang="en-US" sz="2400" dirty="0"/>
          </a:p>
          <a:p>
            <a:pPr>
              <a:defRPr/>
            </a:pPr>
            <a:r>
              <a:rPr lang="en-US" sz="2800" dirty="0"/>
              <a:t>Mouth</a:t>
            </a:r>
          </a:p>
          <a:p>
            <a:pPr>
              <a:defRPr/>
            </a:pPr>
            <a:r>
              <a:rPr lang="en-US" sz="2800" dirty="0"/>
              <a:t>Pharynx</a:t>
            </a:r>
          </a:p>
          <a:p>
            <a:pPr>
              <a:defRPr/>
            </a:pPr>
            <a:r>
              <a:rPr lang="en-US" sz="2800" dirty="0"/>
              <a:t>Esophagus</a:t>
            </a:r>
          </a:p>
          <a:p>
            <a:pPr>
              <a:defRPr/>
            </a:pPr>
            <a:r>
              <a:rPr lang="en-US" sz="2800" dirty="0"/>
              <a:t>Stomach</a:t>
            </a:r>
          </a:p>
          <a:p>
            <a:pPr>
              <a:defRPr/>
            </a:pPr>
            <a:r>
              <a:rPr lang="en-US" sz="2800" dirty="0"/>
              <a:t>Small Intestine</a:t>
            </a:r>
          </a:p>
          <a:p>
            <a:pPr>
              <a:defRPr/>
            </a:pPr>
            <a:r>
              <a:rPr lang="en-US" sz="2800" dirty="0"/>
              <a:t>Large Intestine</a:t>
            </a:r>
          </a:p>
          <a:p>
            <a:pPr>
              <a:defRPr/>
            </a:pPr>
            <a:r>
              <a:rPr lang="en-US" sz="2800" dirty="0"/>
              <a:t>Rectum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324600" y="1752600"/>
            <a:ext cx="3962400" cy="41148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6" descr="31_01Figure-L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83732"/>
            <a:ext cx="4213668" cy="46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868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pic>
        <p:nvPicPr>
          <p:cNvPr id="4" name="Picture 3" descr="31_01Figure-L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39" y="1676400"/>
            <a:ext cx="3836061" cy="42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5462" y="2279105"/>
          <a:ext cx="6629400" cy="365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967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Carbs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Protein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Nucleic</a:t>
                      </a:r>
                      <a:r>
                        <a:rPr lang="en-US" sz="2400" baseline="0" dirty="0"/>
                        <a:t> acids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Mouth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Stomach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Small</a:t>
                      </a:r>
                      <a:r>
                        <a:rPr lang="en-US" sz="2400" baseline="0" dirty="0"/>
                        <a:t> intestine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39362" y="167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Site of Macromolecule Digestion</a:t>
            </a:r>
          </a:p>
        </p:txBody>
      </p:sp>
    </p:spTree>
    <p:extLst>
      <p:ext uri="{BB962C8B-B14F-4D97-AF65-F5344CB8AC3E}">
        <p14:creationId xmlns:p14="http://schemas.microsoft.com/office/powerpoint/2010/main" val="4000302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pic>
        <p:nvPicPr>
          <p:cNvPr id="4" name="Picture 3" descr="31_01Figure-L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39" y="1676400"/>
            <a:ext cx="3836061" cy="42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5462" y="2279105"/>
          <a:ext cx="6629400" cy="365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967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Carbs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Protein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Nucleic</a:t>
                      </a:r>
                      <a:r>
                        <a:rPr lang="en-US" sz="2400" baseline="0" dirty="0"/>
                        <a:t> acids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Mouth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Stomach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Small</a:t>
                      </a:r>
                      <a:r>
                        <a:rPr lang="en-US" sz="2400" baseline="0" dirty="0"/>
                        <a:t> intestine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39362" y="167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Site of Macromolecule Digestion</a:t>
            </a:r>
          </a:p>
        </p:txBody>
      </p:sp>
    </p:spTree>
    <p:extLst>
      <p:ext uri="{BB962C8B-B14F-4D97-AF65-F5344CB8AC3E}">
        <p14:creationId xmlns:p14="http://schemas.microsoft.com/office/powerpoint/2010/main" val="3254637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pic>
        <p:nvPicPr>
          <p:cNvPr id="4" name="Picture 3" descr="31_01Figure-L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39" y="1676400"/>
            <a:ext cx="3836061" cy="42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5462" y="2279105"/>
          <a:ext cx="6629400" cy="365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967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Carbs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Protein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Nucleic</a:t>
                      </a:r>
                      <a:r>
                        <a:rPr lang="en-US" sz="2400" baseline="0" dirty="0"/>
                        <a:t> acids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Mouth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Stomach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Small</a:t>
                      </a:r>
                      <a:r>
                        <a:rPr lang="en-US" sz="2400" baseline="0" dirty="0"/>
                        <a:t> intestine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39362" y="167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Site of Macromolecule Digestion</a:t>
            </a:r>
          </a:p>
        </p:txBody>
      </p:sp>
    </p:spTree>
    <p:extLst>
      <p:ext uri="{BB962C8B-B14F-4D97-AF65-F5344CB8AC3E}">
        <p14:creationId xmlns:p14="http://schemas.microsoft.com/office/powerpoint/2010/main" val="303206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1752600"/>
            <a:ext cx="3657600" cy="1447800"/>
          </a:xfrm>
        </p:spPr>
        <p:txBody>
          <a:bodyPr/>
          <a:lstStyle/>
          <a:p>
            <a:pPr>
              <a:buNone/>
            </a:pPr>
            <a:r>
              <a:rPr lang="en-US" dirty="0"/>
              <a:t>Molecular models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Organic Chemistry</a:t>
            </a:r>
          </a:p>
        </p:txBody>
      </p:sp>
      <p:pic>
        <p:nvPicPr>
          <p:cNvPr id="32770" name="Picture 2" descr="http://itech.dickinson.edu/chemistry/wp-content/uploads/2008/04/cafmo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10000"/>
            <a:ext cx="228600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38800" y="58674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Caffeine (C</a:t>
            </a:r>
            <a:r>
              <a:rPr lang="en-US" sz="2000" baseline="-25000" dirty="0"/>
              <a:t>8</a:t>
            </a:r>
            <a:r>
              <a:rPr lang="en-US" sz="2000" dirty="0"/>
              <a:t>H</a:t>
            </a:r>
            <a:r>
              <a:rPr lang="en-US" sz="2000" baseline="-25000" dirty="0"/>
              <a:t>10</a:t>
            </a:r>
            <a:r>
              <a:rPr lang="en-US" sz="2000" dirty="0"/>
              <a:t>N</a:t>
            </a:r>
            <a:r>
              <a:rPr lang="en-US" sz="2000" baseline="-25000" dirty="0"/>
              <a:t>4</a:t>
            </a:r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772400" y="4648200"/>
            <a:ext cx="762000" cy="228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81600" y="4648200"/>
            <a:ext cx="8382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5000" y="44196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Double bond = 2 shared e</a:t>
            </a:r>
            <a:r>
              <a:rPr lang="en-US" sz="2000" baseline="30000" dirty="0"/>
              <a:t>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0" y="3962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Carbon atom (unless labeled) </a:t>
            </a:r>
          </a:p>
        </p:txBody>
      </p:sp>
      <p:pic>
        <p:nvPicPr>
          <p:cNvPr id="32771" name="Picture 3" descr="C:\Users\Tyler\Desktop\Mt. SAC Bio1\Mastering Biology lectures\Chapter art and photos\03_Labeled_Art_and_Photos\03_02Figure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19200"/>
            <a:ext cx="4648200" cy="2540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pic>
        <p:nvPicPr>
          <p:cNvPr id="4" name="Picture 3" descr="31_01Figure-L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39" y="1676400"/>
            <a:ext cx="3836061" cy="42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5462" y="2279105"/>
          <a:ext cx="6629400" cy="365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967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Carbs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Protein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Nucleic</a:t>
                      </a:r>
                      <a:r>
                        <a:rPr lang="en-US" sz="2400" baseline="0" dirty="0"/>
                        <a:t> acids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Mouth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Stomach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Small</a:t>
                      </a:r>
                      <a:r>
                        <a:rPr lang="en-US" sz="2400" baseline="0" dirty="0"/>
                        <a:t> intestine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39362" y="167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Site of Macromolecule Digestion</a:t>
            </a:r>
          </a:p>
        </p:txBody>
      </p:sp>
    </p:spTree>
    <p:extLst>
      <p:ext uri="{BB962C8B-B14F-4D97-AF65-F5344CB8AC3E}">
        <p14:creationId xmlns:p14="http://schemas.microsoft.com/office/powerpoint/2010/main" val="4262520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pic>
        <p:nvPicPr>
          <p:cNvPr id="4" name="Picture 3" descr="31_01Figure-L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39" y="1676400"/>
            <a:ext cx="3836061" cy="42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5462" y="2279105"/>
          <a:ext cx="6629400" cy="365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967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Carbs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Protein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Nucleic</a:t>
                      </a:r>
                      <a:r>
                        <a:rPr lang="en-US" sz="2400" baseline="0" dirty="0"/>
                        <a:t> acids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Mouth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Stomach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2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Small</a:t>
                      </a:r>
                      <a:r>
                        <a:rPr lang="en-US" sz="2400" baseline="0" dirty="0"/>
                        <a:t> intestine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Initial</a:t>
                      </a:r>
                    </a:p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Main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39362" y="167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Site of Macromolecule Digestion</a:t>
            </a:r>
          </a:p>
        </p:txBody>
      </p:sp>
    </p:spTree>
    <p:extLst>
      <p:ext uri="{BB962C8B-B14F-4D97-AF65-F5344CB8AC3E}">
        <p14:creationId xmlns:p14="http://schemas.microsoft.com/office/powerpoint/2010/main" val="3949292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cnx.org/content/m46511/latest/2408_Salivary_Gla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500158"/>
            <a:ext cx="4895850" cy="45282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Mouth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6248400" cy="4785360"/>
          </a:xfrm>
        </p:spPr>
        <p:txBody>
          <a:bodyPr>
            <a:normAutofit/>
          </a:bodyPr>
          <a:lstStyle/>
          <a:p>
            <a:r>
              <a:rPr lang="en-US" sz="3200" dirty="0"/>
              <a:t>Mechanical breakdown of food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Release digestive enzymes</a:t>
            </a:r>
          </a:p>
          <a:p>
            <a:pPr lvl="1"/>
            <a:r>
              <a:rPr lang="en-US" sz="2800" dirty="0"/>
              <a:t>Salivary _________</a:t>
            </a:r>
          </a:p>
          <a:p>
            <a:pPr lvl="2"/>
            <a:r>
              <a:rPr lang="en-US" sz="2400" dirty="0"/>
              <a:t>Sugar breakdown</a:t>
            </a:r>
          </a:p>
          <a:p>
            <a:pPr lvl="1"/>
            <a:r>
              <a:rPr lang="en-US" sz="2800" dirty="0"/>
              <a:t>Lingual lipase</a:t>
            </a:r>
          </a:p>
          <a:p>
            <a:pPr lvl="2"/>
            <a:r>
              <a:rPr lang="en-US" sz="2400" dirty="0"/>
              <a:t>Lipid breakdown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Move It Along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1910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_____________</a:t>
            </a:r>
            <a:r>
              <a:rPr lang="en-US" sz="2800" dirty="0"/>
              <a:t>: waves of muscle contractions that pushes food through digestive tract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Epiglottis:</a:t>
            </a:r>
            <a:r>
              <a:rPr lang="en-US" sz="2800" dirty="0"/>
              <a:t> flap of cartilage that covers the trachea when swallowing</a:t>
            </a:r>
          </a:p>
        </p:txBody>
      </p:sp>
      <p:pic>
        <p:nvPicPr>
          <p:cNvPr id="4" name="Picture 1" descr="31_03Figure-L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11936"/>
            <a:ext cx="7088191" cy="462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291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Stomach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61722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Continues mechanical breakdown</a:t>
            </a:r>
          </a:p>
          <a:p>
            <a:endParaRPr lang="en-US" sz="2000" dirty="0"/>
          </a:p>
          <a:p>
            <a:r>
              <a:rPr lang="en-US" sz="2800" dirty="0"/>
              <a:t>Gastric juice</a:t>
            </a:r>
          </a:p>
          <a:p>
            <a:pPr lvl="1"/>
            <a:r>
              <a:rPr lang="en-US" sz="2400" dirty="0" err="1"/>
              <a:t>HCl</a:t>
            </a:r>
            <a:r>
              <a:rPr lang="en-US" sz="2400" dirty="0"/>
              <a:t> + pepsin</a:t>
            </a:r>
          </a:p>
          <a:p>
            <a:pPr lvl="2"/>
            <a:r>
              <a:rPr lang="en-US" sz="2400" b="1" dirty="0"/>
              <a:t>Pepsin</a:t>
            </a:r>
            <a:r>
              <a:rPr lang="en-US" sz="2400" dirty="0"/>
              <a:t>: enzyme that breaks down __________</a:t>
            </a:r>
          </a:p>
          <a:p>
            <a:pPr lvl="2"/>
            <a:r>
              <a:rPr lang="en-US" sz="2400" dirty="0"/>
              <a:t>Acidity (pH=2) helps break down proteins and also kills bacteria</a:t>
            </a:r>
          </a:p>
          <a:p>
            <a:pPr lvl="1"/>
            <a:r>
              <a:rPr lang="en-US" sz="2400" b="1" u="sng" dirty="0"/>
              <a:t>_______</a:t>
            </a:r>
            <a:r>
              <a:rPr lang="en-US" sz="2400" dirty="0"/>
              <a:t>: mixture of food and gastric juices</a:t>
            </a:r>
          </a:p>
          <a:p>
            <a:endParaRPr lang="en-US" sz="2000" dirty="0"/>
          </a:p>
          <a:p>
            <a:r>
              <a:rPr lang="en-US" sz="2800" dirty="0"/>
              <a:t>Food storage</a:t>
            </a:r>
          </a:p>
          <a:p>
            <a:pPr lvl="1"/>
            <a:r>
              <a:rPr lang="en-US" sz="2400" dirty="0"/>
              <a:t>Expanding folds known as </a:t>
            </a:r>
            <a:r>
              <a:rPr lang="en-US" sz="2400" dirty="0" err="1"/>
              <a:t>rugae</a:t>
            </a:r>
            <a:endParaRPr lang="en-US" sz="2400" dirty="0"/>
          </a:p>
        </p:txBody>
      </p:sp>
      <p:pic>
        <p:nvPicPr>
          <p:cNvPr id="4" name="Picture 1" descr="31_04Figure-L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00822"/>
            <a:ext cx="3886200" cy="477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3863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Small Intestine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9474" y="1295400"/>
            <a:ext cx="5287926" cy="5105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6m long!</a:t>
            </a:r>
          </a:p>
          <a:p>
            <a:pPr lvl="1"/>
            <a:r>
              <a:rPr lang="en-US" sz="2400" dirty="0"/>
              <a:t>Smaller diameter than large intestine</a:t>
            </a:r>
          </a:p>
          <a:p>
            <a:r>
              <a:rPr lang="en-US" sz="2800" dirty="0"/>
              <a:t>80% of nutrients absorbed </a:t>
            </a:r>
          </a:p>
          <a:p>
            <a:r>
              <a:rPr lang="en-US" sz="2800" dirty="0"/>
              <a:t>_______________</a:t>
            </a:r>
          </a:p>
          <a:p>
            <a:pPr lvl="1"/>
            <a:r>
              <a:rPr lang="en-US" sz="2400" dirty="0"/>
              <a:t>Receives secretions from                      digestive glands</a:t>
            </a:r>
          </a:p>
          <a:p>
            <a:pPr lvl="2"/>
            <a:r>
              <a:rPr lang="en-US" sz="2400" dirty="0"/>
              <a:t>Liver</a:t>
            </a:r>
          </a:p>
          <a:p>
            <a:pPr lvl="2"/>
            <a:r>
              <a:rPr lang="en-US" sz="2400" dirty="0"/>
              <a:t>Pancreas</a:t>
            </a:r>
          </a:p>
          <a:p>
            <a:pPr lvl="2"/>
            <a:r>
              <a:rPr lang="en-US" sz="2400" dirty="0"/>
              <a:t>Gallbladder</a:t>
            </a:r>
          </a:p>
          <a:p>
            <a:r>
              <a:rPr lang="en-US" sz="2800" dirty="0"/>
              <a:t>Jejunum</a:t>
            </a:r>
          </a:p>
          <a:p>
            <a:pPr lvl="1"/>
            <a:r>
              <a:rPr lang="en-US" sz="2400" dirty="0"/>
              <a:t>Absorption</a:t>
            </a:r>
          </a:p>
          <a:p>
            <a:r>
              <a:rPr lang="en-US" sz="2800" dirty="0" err="1"/>
              <a:t>lleum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1" descr="31_05Figure-L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5996306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453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382000" cy="9144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Digestive Glands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533400" y="1219200"/>
            <a:ext cx="4343400" cy="51054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800" dirty="0"/>
              <a:t>Pancreas</a:t>
            </a:r>
          </a:p>
          <a:p>
            <a:pPr lvl="1"/>
            <a:r>
              <a:rPr lang="en-US" sz="2400" dirty="0"/>
              <a:t>Produces insulin</a:t>
            </a:r>
          </a:p>
          <a:p>
            <a:pPr lvl="1"/>
            <a:r>
              <a:rPr lang="en-US" sz="2400" dirty="0"/>
              <a:t>Secretes enzymes and buffers</a:t>
            </a:r>
          </a:p>
          <a:p>
            <a:pPr lvl="2"/>
            <a:r>
              <a:rPr lang="en-US" sz="2400" dirty="0"/>
              <a:t>Increase pH</a:t>
            </a:r>
          </a:p>
          <a:p>
            <a:r>
              <a:rPr lang="en-US" sz="2800" dirty="0"/>
              <a:t>Liver</a:t>
            </a:r>
          </a:p>
          <a:p>
            <a:pPr lvl="1"/>
            <a:r>
              <a:rPr lang="en-US" sz="2400" dirty="0"/>
              <a:t>_____________</a:t>
            </a:r>
          </a:p>
          <a:p>
            <a:pPr lvl="2"/>
            <a:r>
              <a:rPr lang="en-US" sz="2400" dirty="0"/>
              <a:t>Fat digestion</a:t>
            </a:r>
          </a:p>
          <a:p>
            <a:pPr lvl="1"/>
            <a:r>
              <a:rPr lang="en-US" sz="2400" dirty="0"/>
              <a:t>Regulates nutrients</a:t>
            </a:r>
          </a:p>
          <a:p>
            <a:pPr lvl="1"/>
            <a:r>
              <a:rPr lang="en-US" sz="2400" dirty="0"/>
              <a:t>Receives toxins</a:t>
            </a:r>
          </a:p>
          <a:p>
            <a:r>
              <a:rPr lang="en-US" sz="2800" dirty="0"/>
              <a:t>Gallbladder</a:t>
            </a:r>
          </a:p>
          <a:p>
            <a:pPr lvl="1"/>
            <a:r>
              <a:rPr lang="en-US" sz="2400" dirty="0"/>
              <a:t>Stores bile</a:t>
            </a:r>
          </a:p>
          <a:p>
            <a:pPr lvl="1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6B879-C648-41E5-807A-E54721740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698" y="1178169"/>
            <a:ext cx="5276702" cy="51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0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Absorption in the Small Intestine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4267200" cy="4800600"/>
          </a:xfrm>
        </p:spPr>
        <p:txBody>
          <a:bodyPr>
            <a:noAutofit/>
          </a:bodyPr>
          <a:lstStyle/>
          <a:p>
            <a:r>
              <a:rPr lang="en-US" sz="2400" dirty="0"/>
              <a:t>Intestinal folds, villi and microvilli increase surface area</a:t>
            </a:r>
          </a:p>
          <a:p>
            <a:pPr lvl="1">
              <a:spcAft>
                <a:spcPts val="1800"/>
              </a:spcAft>
            </a:pPr>
            <a:r>
              <a:rPr lang="en-US" sz="1800" dirty="0"/>
              <a:t>200-300m</a:t>
            </a:r>
            <a:r>
              <a:rPr lang="en-US" sz="1800" baseline="30000" dirty="0"/>
              <a:t>2</a:t>
            </a:r>
            <a:endParaRPr lang="en-US" sz="1050" dirty="0"/>
          </a:p>
          <a:p>
            <a:pPr>
              <a:spcAft>
                <a:spcPts val="1800"/>
              </a:spcAft>
            </a:pPr>
            <a:r>
              <a:rPr lang="en-US" sz="2400" dirty="0"/>
              <a:t>Monosaccharides, amino acids and monoglycerides absorbed through epithelial cells villi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_________________ carries blood with nutrients to liver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Lipids transported through _________ system bypassing the liver</a:t>
            </a:r>
          </a:p>
          <a:p>
            <a:pPr>
              <a:spcAft>
                <a:spcPts val="1200"/>
              </a:spcAft>
            </a:pP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609" y="1676400"/>
            <a:ext cx="740971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193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Negative Feedback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70560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Homeostasis of blood glucose levels are maintained by the Pancreas.</a:t>
            </a:r>
          </a:p>
          <a:p>
            <a:r>
              <a:rPr lang="en-US" sz="2800" dirty="0"/>
              <a:t>High blood glucose levels</a:t>
            </a:r>
          </a:p>
          <a:p>
            <a:pPr marL="73152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Pancreas secretes insulin </a:t>
            </a:r>
          </a:p>
          <a:p>
            <a:pPr marL="73152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Insulin facilitates conversion of glucose to glycogen for storage</a:t>
            </a:r>
          </a:p>
          <a:p>
            <a:pPr marL="73152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Glucose level in blood decreases</a:t>
            </a:r>
          </a:p>
          <a:p>
            <a:endParaRPr lang="en-US" sz="1000" dirty="0"/>
          </a:p>
          <a:p>
            <a:r>
              <a:rPr lang="en-US" sz="2800" dirty="0"/>
              <a:t>Low blood glucose levels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/>
              <a:t>Pancreas secretes ___________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/>
              <a:t>Glucagon facilitates breakdown of glycogen into glucose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/>
              <a:t>Blood glucose levels increase</a:t>
            </a:r>
          </a:p>
          <a:p>
            <a:pPr marL="731520" lvl="1" indent="-45720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225062"/>
            <a:ext cx="4358003" cy="496347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Absorption in the Large Intestine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876800" cy="507632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Large intestine includes colon, cecum and rectum.</a:t>
            </a:r>
          </a:p>
          <a:p>
            <a:pPr lvl="1"/>
            <a:r>
              <a:rPr lang="en-US" sz="2400" dirty="0"/>
              <a:t>Absorbs water </a:t>
            </a:r>
          </a:p>
          <a:p>
            <a:pPr lvl="1"/>
            <a:r>
              <a:rPr lang="en-US" sz="2400" dirty="0"/>
              <a:t>Forms feces</a:t>
            </a:r>
          </a:p>
          <a:p>
            <a:pPr marL="0" indent="0">
              <a:buNone/>
            </a:pPr>
            <a:endParaRPr lang="en-US" sz="2800" dirty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tx1"/>
                </a:solidFill>
              </a:rPr>
              <a:t>Cecum</a:t>
            </a:r>
            <a:r>
              <a:rPr lang="en-US" sz="2800" dirty="0">
                <a:solidFill>
                  <a:schemeClr val="tx1"/>
                </a:solidFill>
              </a:rPr>
              <a:t>: _________ of plant material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tx2"/>
                </a:solidFill>
              </a:rPr>
              <a:t>Function insignificant in humans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endParaRPr lang="en-US" sz="2800" b="1" dirty="0">
              <a:solidFill>
                <a:schemeClr val="tx1"/>
              </a:solidFill>
            </a:endParaRP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800" b="1" u="sng" dirty="0">
                <a:solidFill>
                  <a:schemeClr val="tx1"/>
                </a:solidFill>
              </a:rPr>
              <a:t>____________</a:t>
            </a:r>
            <a:r>
              <a:rPr lang="en-US" sz="2800" dirty="0">
                <a:solidFill>
                  <a:schemeClr val="tx1"/>
                </a:solidFill>
              </a:rPr>
              <a:t>: minor role in immunity, may store “good” bacteria</a:t>
            </a:r>
            <a:endParaRPr lang="en-US" sz="2400" dirty="0"/>
          </a:p>
          <a:p>
            <a:pPr marL="274320" lvl="1" indent="0">
              <a:buNone/>
            </a:pPr>
            <a:endParaRPr lang="en-US" sz="2400" dirty="0"/>
          </a:p>
          <a:p>
            <a:pPr marL="274320" lvl="1" indent="0">
              <a:buNone/>
            </a:pPr>
            <a:endParaRPr lang="en-US" sz="2400" dirty="0"/>
          </a:p>
          <a:p>
            <a:pPr marL="274320" lvl="1" indent="0">
              <a:buNone/>
            </a:pPr>
            <a:endParaRPr lang="en-US" sz="2400" dirty="0"/>
          </a:p>
          <a:p>
            <a:pPr marL="274320" lvl="1" indent="0">
              <a:buNone/>
            </a:pPr>
            <a:endParaRPr lang="en-US" sz="2400" dirty="0"/>
          </a:p>
        </p:txBody>
      </p:sp>
      <p:pic>
        <p:nvPicPr>
          <p:cNvPr id="6" name="Picture 1" descr="31_07Figure-L.jpg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6540795" cy="492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2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Macromolecules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125200" cy="49377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b="1" dirty="0"/>
              <a:t>Macromolecules</a:t>
            </a:r>
            <a:r>
              <a:rPr lang="en-US" sz="2800" dirty="0"/>
              <a:t>: large organic molecule, usually comprising smaller molecules (monomers) joined together to form a polymer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Monomers</a:t>
            </a:r>
            <a:r>
              <a:rPr lang="en-US" sz="2400" dirty="0"/>
              <a:t>: a smaller molecule that can be combined with other similar or identical molecules to create a polymer</a:t>
            </a:r>
          </a:p>
          <a:p>
            <a:pPr lvl="1">
              <a:spcBef>
                <a:spcPts val="0"/>
              </a:spcBef>
            </a:pPr>
            <a:r>
              <a:rPr lang="en-US" sz="2400" b="1" u="sng" dirty="0"/>
              <a:t>____________</a:t>
            </a:r>
            <a:r>
              <a:rPr lang="en-US" sz="2400" dirty="0"/>
              <a:t>: a larger molecule made up of many similar or identical subunits</a:t>
            </a:r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spcBef>
                <a:spcPts val="0"/>
              </a:spcBef>
              <a:buNone/>
            </a:pPr>
            <a:r>
              <a:rPr lang="en-US" sz="3200" dirty="0"/>
              <a:t>Four major macromolecules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Carbohydrates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Lipids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Proteins 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Nucleic Acids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1">
              <a:spcBef>
                <a:spcPts val="0"/>
              </a:spcBef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Summary of Macronutrient Digestion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9200"/>
            <a:ext cx="7467600" cy="51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4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Summary of Digestive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79" y="1482024"/>
            <a:ext cx="7510019" cy="4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81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10972800" cy="4785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1. The initial site of protein breakdown is in the _________.</a:t>
            </a:r>
          </a:p>
          <a:p>
            <a:pPr marL="0" indent="0">
              <a:buNone/>
            </a:pPr>
            <a:r>
              <a:rPr lang="en-US" sz="3200" dirty="0"/>
              <a:t>	 a. mouth		b. muscles		c. stomach</a:t>
            </a:r>
          </a:p>
          <a:p>
            <a:pPr marL="0" indent="0">
              <a:buNone/>
            </a:pPr>
            <a:r>
              <a:rPr lang="en-US" sz="3200" dirty="0"/>
              <a:t>		d. small intestine		e. liver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2. Which of the following contains the greatest amount of Calories per gram? </a:t>
            </a:r>
          </a:p>
          <a:p>
            <a:pPr marL="0" indent="0">
              <a:buNone/>
            </a:pPr>
            <a:r>
              <a:rPr lang="en-US" sz="3200" dirty="0"/>
              <a:t>	a. Fat	      b. Protein	 c. Carbohydrates     d. Potato chips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782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3</a:t>
            </a:r>
            <a:r>
              <a:rPr lang="en-US" sz="3200"/>
              <a:t>. </a:t>
            </a:r>
            <a:r>
              <a:rPr lang="en-US" sz="3200" dirty="0"/>
              <a:t>Describe the process of a negative feedback loop using blood glucose as an example.</a:t>
            </a:r>
          </a:p>
        </p:txBody>
      </p:sp>
    </p:spTree>
    <p:extLst>
      <p:ext uri="{BB962C8B-B14F-4D97-AF65-F5344CB8AC3E}">
        <p14:creationId xmlns:p14="http://schemas.microsoft.com/office/powerpoint/2010/main" val="35027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295400"/>
            <a:ext cx="8229600" cy="49377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/>
              <a:t>Examples from common macromolecules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Monomers and Polymers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91" y="1905001"/>
            <a:ext cx="6931818" cy="42611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Carbohydrates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0"/>
            <a:ext cx="6705600" cy="5105400"/>
          </a:xfrm>
        </p:spPr>
        <p:txBody>
          <a:bodyPr>
            <a:noAutofit/>
          </a:bodyPr>
          <a:lstStyle/>
          <a:p>
            <a:pPr marL="168275" indent="-168275">
              <a:spcAft>
                <a:spcPts val="2400"/>
              </a:spcAft>
            </a:pPr>
            <a:r>
              <a:rPr lang="en-US" sz="2800" dirty="0"/>
              <a:t>Essential to energy production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dirty="0"/>
              <a:t>1:2:1 ratio</a:t>
            </a:r>
          </a:p>
          <a:p>
            <a:pPr marL="442595" lvl="1" indent="-168275">
              <a:spcAft>
                <a:spcPts val="2400"/>
              </a:spcAft>
            </a:pPr>
            <a:r>
              <a:rPr lang="en-US" sz="2800" dirty="0" err="1"/>
              <a:t>Carbon:Hydrogen:Oxygen</a:t>
            </a:r>
            <a:endParaRPr lang="en-US" sz="2800" dirty="0"/>
          </a:p>
          <a:p>
            <a:pPr marL="594360" lvl="2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21134-7878-4324-9A2F-AB58C6F63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83" y="1661807"/>
            <a:ext cx="6705599" cy="45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9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Simple 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899" y="1379465"/>
            <a:ext cx="6139692" cy="5039302"/>
          </a:xfrm>
        </p:spPr>
        <p:txBody>
          <a:bodyPr>
            <a:normAutofit/>
          </a:bodyPr>
          <a:lstStyle/>
          <a:p>
            <a:pPr marL="168275" indent="-168275">
              <a:spcAft>
                <a:spcPts val="600"/>
              </a:spcAft>
            </a:pPr>
            <a:r>
              <a:rPr lang="en-US" sz="3200" dirty="0"/>
              <a:t>Simple carbohydrates (monomers)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Monosaccharides and Disaccharides</a:t>
            </a:r>
            <a:endParaRPr lang="en-US" sz="1000" dirty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Glucose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Fructose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Galactose</a:t>
            </a:r>
            <a:endParaRPr lang="en-US" sz="3200" dirty="0"/>
          </a:p>
          <a:p>
            <a:pPr lvl="2">
              <a:spcBef>
                <a:spcPts val="0"/>
              </a:spcBef>
              <a:spcAft>
                <a:spcPts val="2400"/>
              </a:spcAft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6737" y="1222014"/>
            <a:ext cx="4053418" cy="2677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E466-CEB0-4B2C-B52D-E2320864A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267200"/>
            <a:ext cx="6139693" cy="19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17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14555</TotalTime>
  <Words>3071</Words>
  <Application>Microsoft Office PowerPoint</Application>
  <PresentationFormat>Widescreen</PresentationFormat>
  <Paragraphs>679</Paragraphs>
  <Slides>63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Biological Molecules </vt:lpstr>
      <vt:lpstr>Organic Chemistry</vt:lpstr>
      <vt:lpstr>Carbon Cycle</vt:lpstr>
      <vt:lpstr>Organic Chemistry</vt:lpstr>
      <vt:lpstr>Organic Chemistry</vt:lpstr>
      <vt:lpstr>Macromolecules</vt:lpstr>
      <vt:lpstr>Monomers and Polymers</vt:lpstr>
      <vt:lpstr>Carbohydrates</vt:lpstr>
      <vt:lpstr>Simple Carbohydrates</vt:lpstr>
      <vt:lpstr>Carbohydrates: Complex Sugars</vt:lpstr>
      <vt:lpstr>Complex Carbohydrates</vt:lpstr>
      <vt:lpstr> Complex Carbohydrates</vt:lpstr>
      <vt:lpstr>Carbohydrates</vt:lpstr>
      <vt:lpstr>Complex Carbohydrates</vt:lpstr>
      <vt:lpstr>Complex Carbohydrates</vt:lpstr>
      <vt:lpstr>Lipids</vt:lpstr>
      <vt:lpstr>Lipids</vt:lpstr>
      <vt:lpstr>Saturated vs. Unsaturated Fatty Acids</vt:lpstr>
      <vt:lpstr>Lipids</vt:lpstr>
      <vt:lpstr>Lipids</vt:lpstr>
      <vt:lpstr>Lipids</vt:lpstr>
      <vt:lpstr>Lipids</vt:lpstr>
      <vt:lpstr>Essential Fatty Acids</vt:lpstr>
      <vt:lpstr>Proteins</vt:lpstr>
      <vt:lpstr>Essential Amino Acids</vt:lpstr>
      <vt:lpstr>Protein Structure</vt:lpstr>
      <vt:lpstr>Protein Function</vt:lpstr>
      <vt:lpstr>Enzymes</vt:lpstr>
      <vt:lpstr>Denatured Proteins</vt:lpstr>
      <vt:lpstr>Protein Synthesis</vt:lpstr>
      <vt:lpstr>Nucleic Acids</vt:lpstr>
      <vt:lpstr>Nucleic Acids</vt:lpstr>
      <vt:lpstr>Nucleic Acids</vt:lpstr>
      <vt:lpstr>PowerPoint Presentation</vt:lpstr>
      <vt:lpstr>Check Your Understanding</vt:lpstr>
      <vt:lpstr>Check Your Understanding</vt:lpstr>
      <vt:lpstr>Check Your Understanding</vt:lpstr>
      <vt:lpstr>Metabolic Pathways</vt:lpstr>
      <vt:lpstr>Nutritional Requirements</vt:lpstr>
      <vt:lpstr>Nutritional Requirements</vt:lpstr>
      <vt:lpstr>Nutritional Requirements</vt:lpstr>
      <vt:lpstr>Essential Vitamins</vt:lpstr>
      <vt:lpstr>PowerPoint Presentation</vt:lpstr>
      <vt:lpstr>Essential Minerals</vt:lpstr>
      <vt:lpstr>PowerPoint Presentation</vt:lpstr>
      <vt:lpstr>Digestive System</vt:lpstr>
      <vt:lpstr>Digestive System</vt:lpstr>
      <vt:lpstr>Digestive System</vt:lpstr>
      <vt:lpstr>Digestive System</vt:lpstr>
      <vt:lpstr>Digestive System</vt:lpstr>
      <vt:lpstr>Digestive System</vt:lpstr>
      <vt:lpstr>The Mouth</vt:lpstr>
      <vt:lpstr>Move It Along</vt:lpstr>
      <vt:lpstr>The Stomach</vt:lpstr>
      <vt:lpstr>The Small Intestine</vt:lpstr>
      <vt:lpstr>Digestive Glands</vt:lpstr>
      <vt:lpstr>Absorption in the Small Intestine</vt:lpstr>
      <vt:lpstr>Negative Feedback Loop</vt:lpstr>
      <vt:lpstr>Absorption in the Large Intestine</vt:lpstr>
      <vt:lpstr>Summary of Macronutrient Digestion</vt:lpstr>
      <vt:lpstr>Summary of Digestive System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molecules</dc:title>
  <dc:creator>Tyler</dc:creator>
  <cp:lastModifiedBy>Tyler Flisik</cp:lastModifiedBy>
  <cp:revision>303</cp:revision>
  <cp:lastPrinted>2017-03-07T17:29:34Z</cp:lastPrinted>
  <dcterms:created xsi:type="dcterms:W3CDTF">2014-02-02T20:20:35Z</dcterms:created>
  <dcterms:modified xsi:type="dcterms:W3CDTF">2019-09-23T16:43:06Z</dcterms:modified>
</cp:coreProperties>
</file>