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97" r:id="rId3"/>
    <p:sldId id="322" r:id="rId4"/>
    <p:sldId id="323" r:id="rId5"/>
    <p:sldId id="324" r:id="rId6"/>
    <p:sldId id="270" r:id="rId7"/>
    <p:sldId id="272" r:id="rId8"/>
    <p:sldId id="276" r:id="rId9"/>
    <p:sldId id="257" r:id="rId10"/>
    <p:sldId id="285" r:id="rId11"/>
    <p:sldId id="330" r:id="rId12"/>
    <p:sldId id="331" r:id="rId13"/>
    <p:sldId id="332" r:id="rId14"/>
    <p:sldId id="279" r:id="rId15"/>
    <p:sldId id="287" r:id="rId16"/>
    <p:sldId id="333" r:id="rId17"/>
    <p:sldId id="329" r:id="rId18"/>
    <p:sldId id="289" r:id="rId19"/>
    <p:sldId id="291" r:id="rId20"/>
    <p:sldId id="325" r:id="rId21"/>
    <p:sldId id="293" r:id="rId22"/>
    <p:sldId id="295" r:id="rId23"/>
    <p:sldId id="306" r:id="rId24"/>
    <p:sldId id="273" r:id="rId25"/>
    <p:sldId id="305" r:id="rId26"/>
    <p:sldId id="320" r:id="rId27"/>
    <p:sldId id="267" r:id="rId28"/>
    <p:sldId id="268" r:id="rId29"/>
    <p:sldId id="303" r:id="rId30"/>
    <p:sldId id="311" r:id="rId31"/>
    <p:sldId id="345" r:id="rId32"/>
    <p:sldId id="344" r:id="rId33"/>
    <p:sldId id="265" r:id="rId34"/>
    <p:sldId id="334" r:id="rId35"/>
    <p:sldId id="337" r:id="rId36"/>
    <p:sldId id="338" r:id="rId37"/>
    <p:sldId id="264" r:id="rId38"/>
    <p:sldId id="343" r:id="rId39"/>
    <p:sldId id="266" r:id="rId40"/>
    <p:sldId id="342" r:id="rId41"/>
    <p:sldId id="263" r:id="rId42"/>
    <p:sldId id="348" r:id="rId43"/>
    <p:sldId id="346" r:id="rId44"/>
    <p:sldId id="335" r:id="rId45"/>
    <p:sldId id="339" r:id="rId46"/>
    <p:sldId id="340" r:id="rId47"/>
    <p:sldId id="336" r:id="rId48"/>
    <p:sldId id="258" r:id="rId49"/>
    <p:sldId id="269" r:id="rId50"/>
    <p:sldId id="354" r:id="rId51"/>
    <p:sldId id="355" r:id="rId52"/>
    <p:sldId id="259" r:id="rId53"/>
    <p:sldId id="356" r:id="rId54"/>
    <p:sldId id="357" r:id="rId55"/>
    <p:sldId id="358" r:id="rId56"/>
    <p:sldId id="359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6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8" autoAdjust="0"/>
    <p:restoredTop sz="91236" autoAdjust="0"/>
  </p:normalViewPr>
  <p:slideViewPr>
    <p:cSldViewPr snapToGrid="0">
      <p:cViewPr varScale="1">
        <p:scale>
          <a:sx n="95" d="100"/>
          <a:sy n="95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4662F-DAAB-45DB-B143-CB69D719B33A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25538-C457-4740-8BC5-67114935F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8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40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“Ancient wing”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discovered in Bavaria in 1861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At least 10 fossils of Archaeopteryx have been discovered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Gliding but not long flights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 tail is easier to control than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0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Huddling in penguins,</a:t>
            </a:r>
            <a:r>
              <a:rPr lang="en-US" baseline="0" dirty="0"/>
              <a:t> nuthatches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Hummingbirds save as much as 27% of their daily energy expenditure by allowing their body temp to drop at night.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Requires an hour to wake up out of torpor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09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Birds</a:t>
            </a:r>
            <a:r>
              <a:rPr lang="en-US" baseline="0" dirty="0"/>
              <a:t> have higher body temps than mammals and thus require more energy and oxygen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60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Monotremes</a:t>
            </a:r>
            <a:r>
              <a:rPr lang="en-US" dirty="0"/>
              <a:t> have a </a:t>
            </a:r>
            <a:r>
              <a:rPr lang="en-US" dirty="0" err="1"/>
              <a:t>yolked</a:t>
            </a:r>
            <a:r>
              <a:rPr lang="en-US" dirty="0"/>
              <a:t>,</a:t>
            </a:r>
            <a:r>
              <a:rPr lang="en-US" baseline="0" dirty="0"/>
              <a:t> polar egg, similar to birds and reptiles, with an embryo that develops from divisions of the cytoplasm on the surface of the egg.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21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14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Pursuit divers often consume more energy rich prey, however many have given up flight ability for underwater swimming 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25538-C457-4740-8BC5-67114935F9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46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Albatross can lock their wings in place to reduce energy expenditure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25538-C457-4740-8BC5-67114935F9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9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Fish = plural for multiples</a:t>
            </a:r>
            <a:r>
              <a:rPr lang="en-US" baseline="0" dirty="0"/>
              <a:t> of single species</a:t>
            </a:r>
          </a:p>
          <a:p>
            <a:r>
              <a:rPr lang="en-US" baseline="0" dirty="0"/>
              <a:t>Fishes = multiple fish from more than one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4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Extraembryonic membranes develop from tissues that grow out from the embryo,</a:t>
            </a:r>
            <a:r>
              <a:rPr lang="en-US" baseline="0" dirty="0"/>
              <a:t> but are not part of the embryo itself.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5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17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 respiratory disease and habitat destruction are reasons for decline in desert</a:t>
            </a:r>
            <a:r>
              <a:rPr lang="en-US" baseline="0" dirty="0"/>
              <a:t> tortoise and western pond turtle. Overexploitation of leatherbacks eggs and meat.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2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0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Parthogenesis</a:t>
            </a:r>
            <a:r>
              <a:rPr lang="en-US" dirty="0"/>
              <a:t>: female</a:t>
            </a:r>
            <a:r>
              <a:rPr lang="en-US" baseline="0" dirty="0"/>
              <a:t> produces clones without fertilization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11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Range from 5cm </a:t>
            </a:r>
            <a:r>
              <a:rPr lang="en-US" dirty="0" err="1"/>
              <a:t>hummingbee</a:t>
            </a:r>
            <a:r>
              <a:rPr lang="en-US" baseline="0" dirty="0"/>
              <a:t> to 5.2m ostrich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8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0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1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33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0812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3172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253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7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0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410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67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77DF0F9-8CDB-45EE-9A9E-D373DA72072E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5953FA8-8AE8-400A-A454-15CE4DD8CA34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3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8E75-E31A-4BD3-B07E-4311D75EB4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Marine Reptiles and Birds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5DE7B-3720-4C54-A6EA-39F1DDE7A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032FF-2D53-4933-8EF7-85A9261F4F21}"/>
              </a:ext>
            </a:extLst>
          </p:cNvPr>
          <p:cNvSpPr txBox="1"/>
          <p:nvPr/>
        </p:nvSpPr>
        <p:spPr>
          <a:xfrm>
            <a:off x="955496" y="934948"/>
            <a:ext cx="10202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“If you can’t fly then run, if you can’t run then walk, if you can’t walk then crawl, but whatever you do you have to keep moving forward” </a:t>
            </a:r>
          </a:p>
          <a:p>
            <a:pPr algn="ctr"/>
            <a:r>
              <a:rPr lang="en-US" sz="2800" dirty="0"/>
              <a:t>– Martin Luther King Jr.</a:t>
            </a:r>
          </a:p>
        </p:txBody>
      </p:sp>
    </p:spTree>
    <p:extLst>
      <p:ext uri="{BB962C8B-B14F-4D97-AF65-F5344CB8AC3E}">
        <p14:creationId xmlns:p14="http://schemas.microsoft.com/office/powerpoint/2010/main" val="1972570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Class: </a:t>
            </a:r>
            <a:r>
              <a:rPr lang="en-US" sz="4400" dirty="0" err="1"/>
              <a:t>Reptilia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5042" y="1280942"/>
            <a:ext cx="589566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Leatherback Sea Turtle</a:t>
            </a:r>
          </a:p>
          <a:p>
            <a:r>
              <a:rPr lang="en-US" dirty="0"/>
              <a:t>Largest sea turtle</a:t>
            </a:r>
          </a:p>
          <a:p>
            <a:pPr lvl="1"/>
            <a:r>
              <a:rPr lang="en-US" dirty="0"/>
              <a:t>7ft long and over 1,500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Lack a hard bony carapace</a:t>
            </a:r>
          </a:p>
          <a:p>
            <a:pPr lvl="1"/>
            <a:r>
              <a:rPr lang="en-US" dirty="0"/>
              <a:t>Thick, leathery skin covers bony plates</a:t>
            </a:r>
          </a:p>
          <a:p>
            <a:r>
              <a:rPr lang="en-US" dirty="0"/>
              <a:t>Diet of mostly _________</a:t>
            </a:r>
          </a:p>
          <a:p>
            <a:r>
              <a:rPr lang="en-US" dirty="0"/>
              <a:t>Can dive to 4,000ft deep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28383"/>
            <a:ext cx="4546534" cy="2397027"/>
          </a:xfrm>
          <a:prstGeom prst="rect">
            <a:avLst/>
          </a:prstGeom>
        </p:spPr>
      </p:pic>
      <p:pic>
        <p:nvPicPr>
          <p:cNvPr id="4" name="Picture 2" descr="https://s-media-cache-ak0.pinimg.com/736x/f7/3a/c6/f73ac6f17be70e0477fef7772bf998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3" y="1280942"/>
            <a:ext cx="1791957" cy="172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2D2BB-5AB1-4DD7-ACEF-D7011E8ED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93086"/>
            <a:ext cx="5795119" cy="2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7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DE6FE-C188-47C0-96A3-C447C816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Class: </a:t>
            </a:r>
            <a:r>
              <a:rPr lang="en-US" sz="4800" dirty="0" err="1"/>
              <a:t>Reptilia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02A03-C7A4-418C-9843-826FD31B8C9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9779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Green Sea Turtles</a:t>
            </a:r>
          </a:p>
          <a:p>
            <a:r>
              <a:rPr lang="en-US" dirty="0"/>
              <a:t>Found in tropical and subtropical waters around the world</a:t>
            </a:r>
          </a:p>
          <a:p>
            <a:r>
              <a:rPr lang="en-US" dirty="0"/>
              <a:t>Omnivorous as a juvenile and herbivorous as an adult</a:t>
            </a:r>
          </a:p>
          <a:p>
            <a:pPr lvl="1"/>
            <a:r>
              <a:rPr lang="en-US" dirty="0"/>
              <a:t>Adults feed on seagrasses</a:t>
            </a:r>
          </a:p>
          <a:p>
            <a:r>
              <a:rPr lang="en-US" dirty="0"/>
              <a:t>Sex of hatchlings determined by nest _____________</a:t>
            </a:r>
          </a:p>
          <a:p>
            <a:pPr lvl="1"/>
            <a:r>
              <a:rPr lang="en-US" dirty="0"/>
              <a:t>&gt; 30 </a:t>
            </a:r>
            <a:r>
              <a:rPr lang="en-US" dirty="0">
                <a:cs typeface="Times New Roman" panose="02020603050405020304" pitchFamily="18" charset="0"/>
              </a:rPr>
              <a:t>°C = Females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&lt; 30 °C = Males</a:t>
            </a:r>
            <a:endParaRPr lang="en-US" dirty="0"/>
          </a:p>
          <a:p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1461B-57E0-49A3-AF6F-9DB60A9D3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066" y="1320098"/>
            <a:ext cx="4121334" cy="2315797"/>
          </a:xfrm>
          <a:prstGeom prst="rect">
            <a:avLst/>
          </a:prstGeom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50019A9C-6B7D-4632-8E70-B8B038B5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07" y="3812993"/>
            <a:ext cx="4926419" cy="254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61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3311-D47E-4A9A-BD6C-5D99A1609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Sea Turtle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D2F82-03B8-4338-8BC5-7B24484924B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07806"/>
            <a:ext cx="6237767" cy="4849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Sea turtles often migrate between feeding areas and nesting beaches</a:t>
            </a:r>
          </a:p>
          <a:p>
            <a:r>
              <a:rPr lang="en-US" sz="2400" dirty="0"/>
              <a:t>Turtles believed to use light cues and earth’s magnetic field to navigate between areas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sz="2400" dirty="0"/>
              <a:t>Leatherbacks sea turtles migrate between feeding areas in North America to nesting sites in Indonesia</a:t>
            </a:r>
          </a:p>
          <a:p>
            <a:pPr lvl="1"/>
            <a:r>
              <a:rPr lang="en-US" dirty="0"/>
              <a:t>Travels &gt;10,000 miles a year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Green sea turtles migrate between the coastal waters of Brazil and the remote island of Ascension where they lay their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52063-6BE7-4F3F-AFB8-BC3C8EE1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688" y="1219200"/>
            <a:ext cx="4063484" cy="2651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5454C-56AD-47B0-B7C6-712DEDF3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688" y="3946451"/>
            <a:ext cx="4063484" cy="23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2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20621-3C35-4BAA-B601-573B1436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Threats to Sea Turtles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8B16C-908E-48A5-8F75-CFC8983AAC0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63879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Most sea turtles are endangered due to human activities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800" dirty="0"/>
              <a:t>Human impacts include:</a:t>
            </a:r>
          </a:p>
          <a:p>
            <a:r>
              <a:rPr lang="en-US" dirty="0"/>
              <a:t>Poaching and egg harvesting</a:t>
            </a:r>
          </a:p>
          <a:p>
            <a:r>
              <a:rPr lang="en-US" dirty="0"/>
              <a:t>Fishing nests</a:t>
            </a:r>
          </a:p>
          <a:p>
            <a:r>
              <a:rPr lang="en-US" dirty="0"/>
              <a:t>Loss of nesting habitat</a:t>
            </a:r>
          </a:p>
          <a:p>
            <a:r>
              <a:rPr lang="en-US" dirty="0"/>
              <a:t>Toxic accumulation</a:t>
            </a:r>
          </a:p>
          <a:p>
            <a:r>
              <a:rPr lang="en-US" dirty="0"/>
              <a:t>________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21CA5-18AC-4DEC-BB4E-38AFB2DAA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815" y="1349082"/>
            <a:ext cx="1688348" cy="2432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5093BF-63D0-41CC-8667-A4577EFEA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030" y="1349082"/>
            <a:ext cx="1966442" cy="2432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DB07EB-88E0-4D88-B0A5-959B8CEB2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238" y="1351690"/>
            <a:ext cx="1790450" cy="2429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7E62F-B664-4877-9552-716B3F562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731" y="3911048"/>
            <a:ext cx="3338432" cy="2210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FF157-CDCA-401E-A03B-EFFBAC8AA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118" y="3911048"/>
            <a:ext cx="3338432" cy="221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09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 </a:t>
            </a:r>
            <a:r>
              <a:rPr lang="en-US" sz="4400" dirty="0" err="1"/>
              <a:t>Reptilia</a:t>
            </a:r>
            <a:endParaRPr lang="en-US" sz="4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09600" y="1246036"/>
            <a:ext cx="5459245" cy="48347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Lizards and Snakes</a:t>
            </a:r>
            <a:endParaRPr lang="en-US" dirty="0"/>
          </a:p>
          <a:p>
            <a:r>
              <a:rPr lang="en-US" dirty="0"/>
              <a:t>Largest order of reptiles, second largest order of vertebrates</a:t>
            </a:r>
          </a:p>
          <a:p>
            <a:pPr lvl="1"/>
            <a:r>
              <a:rPr lang="en-US" sz="2200" dirty="0"/>
              <a:t>~ 9,000</a:t>
            </a:r>
          </a:p>
          <a:p>
            <a:r>
              <a:rPr lang="en-US" dirty="0"/>
              <a:t>Snakes evolved from ________</a:t>
            </a:r>
          </a:p>
          <a:p>
            <a:pPr lvl="1"/>
            <a:r>
              <a:rPr lang="en-US" dirty="0"/>
              <a:t>Snakes lack legs and movable eyelids</a:t>
            </a:r>
          </a:p>
          <a:p>
            <a:pPr lvl="1"/>
            <a:r>
              <a:rPr lang="en-US" dirty="0"/>
              <a:t>All snakes are carnivorous</a:t>
            </a:r>
          </a:p>
          <a:p>
            <a:r>
              <a:rPr lang="en-US" dirty="0"/>
              <a:t>_______ their skin/scales</a:t>
            </a:r>
          </a:p>
          <a:p>
            <a:r>
              <a:rPr lang="en-US" dirty="0"/>
              <a:t>Flexible upper jaw with movable quadrate bone</a:t>
            </a:r>
          </a:p>
          <a:p>
            <a:r>
              <a:rPr lang="en-US" b="1" dirty="0" err="1"/>
              <a:t>Hemipenies</a:t>
            </a:r>
            <a:r>
              <a:rPr lang="en-US" dirty="0"/>
              <a:t>: paired copulatory organ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328664" y="1368552"/>
            <a:ext cx="538886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864" y="1246037"/>
            <a:ext cx="3708856" cy="298478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 flipH="1">
            <a:off x="10379560" y="2626413"/>
            <a:ext cx="573542" cy="5893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379560" y="2274843"/>
            <a:ext cx="1963882" cy="37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Quadrate bone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0448376" y="1923579"/>
            <a:ext cx="450091" cy="376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clairemcc155.files.wordpress.com/2013/11/shedd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05" y="4432174"/>
            <a:ext cx="2728391" cy="182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6A959-C26C-4480-807C-B252B7ECF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350" y="4432174"/>
            <a:ext cx="2748649" cy="182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85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 </a:t>
            </a:r>
            <a:r>
              <a:rPr lang="en-US" sz="4400" dirty="0" err="1"/>
              <a:t>Reptilia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5160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Marine Iguanas</a:t>
            </a:r>
          </a:p>
          <a:p>
            <a:r>
              <a:rPr lang="en-US" sz="2400" dirty="0"/>
              <a:t>Found only in the Galapagos Islands</a:t>
            </a:r>
          </a:p>
          <a:p>
            <a:pPr lvl="1"/>
            <a:r>
              <a:rPr lang="en-US" sz="2100" dirty="0"/>
              <a:t>Different subspecies found of different islands </a:t>
            </a:r>
          </a:p>
          <a:p>
            <a:r>
              <a:rPr lang="en-US" sz="2400" dirty="0"/>
              <a:t>Herbivorous</a:t>
            </a:r>
          </a:p>
          <a:p>
            <a:pPr lvl="1"/>
            <a:r>
              <a:rPr lang="en-US" sz="2100" dirty="0"/>
              <a:t>Eat primarily marine algae</a:t>
            </a:r>
          </a:p>
          <a:p>
            <a:r>
              <a:rPr lang="en-US" sz="2400" dirty="0"/>
              <a:t>Males larger than females</a:t>
            </a:r>
          </a:p>
          <a:p>
            <a:r>
              <a:rPr lang="en-US" sz="2400" dirty="0"/>
              <a:t>Dark colors allow them to gain heat quickly after leaving the water</a:t>
            </a:r>
          </a:p>
          <a:p>
            <a:r>
              <a:rPr lang="en-US" sz="2400" dirty="0"/>
              <a:t>Can dive to 66 ft and stay underwater for an hour</a:t>
            </a:r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318" y="2122968"/>
            <a:ext cx="3024987" cy="2098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8228CB-A666-403C-BE2D-29A953D00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092" y="2122968"/>
            <a:ext cx="2575133" cy="2098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63D51-8769-4BD6-A065-038B861E6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318" y="4310533"/>
            <a:ext cx="3024987" cy="1866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32E0E-11FE-4DF9-BDF2-698499F93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959" y="4310533"/>
            <a:ext cx="2904266" cy="187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91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9CB6-8A11-49D8-8F72-5292003A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 </a:t>
            </a:r>
            <a:r>
              <a:rPr lang="en-US" sz="4400" dirty="0" err="1"/>
              <a:t>Reptilia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1F9E6-A865-476C-89D6-EE34AF770AC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26966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Sea Snakes</a:t>
            </a:r>
          </a:p>
          <a:p>
            <a:r>
              <a:rPr lang="en-US" dirty="0"/>
              <a:t>About 70 different species</a:t>
            </a:r>
          </a:p>
          <a:p>
            <a:r>
              <a:rPr lang="en-US" dirty="0"/>
              <a:t>Found in tropical Indian and Pacific Oceans</a:t>
            </a:r>
          </a:p>
          <a:p>
            <a:r>
              <a:rPr lang="en-US" dirty="0"/>
              <a:t>Laterally flattened tails for swimming</a:t>
            </a:r>
          </a:p>
          <a:p>
            <a:r>
              <a:rPr lang="en-US" dirty="0"/>
              <a:t>Feed on eels and fish</a:t>
            </a:r>
          </a:p>
          <a:p>
            <a:r>
              <a:rPr lang="en-US" dirty="0"/>
              <a:t>Almost all are ovoviviparous giving birth to young in the water, but five are oviparous laying eggs on land</a:t>
            </a:r>
          </a:p>
          <a:p>
            <a:r>
              <a:rPr lang="en-US" dirty="0"/>
              <a:t>Highly _____________</a:t>
            </a:r>
          </a:p>
          <a:p>
            <a:pPr lvl="1"/>
            <a:r>
              <a:rPr lang="en-US" dirty="0"/>
              <a:t>Related to cobras and mambas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C4BED-A5F2-44DB-8105-7309D6020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407" y="1367676"/>
            <a:ext cx="3480606" cy="2320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671668-E0CB-4437-9151-A9AAC546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037" y="3912756"/>
            <a:ext cx="4107976" cy="23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81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AAFA-EAC9-40B1-AEB4-F92C51034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Salt Glands in Marine Reptiles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11193-9B1B-46DC-95CA-16D240449C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38036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Salt glands are used to excrete excess salt acquired from the environment</a:t>
            </a:r>
          </a:p>
          <a:p>
            <a:pPr>
              <a:spcBef>
                <a:spcPts val="2400"/>
              </a:spcBef>
            </a:pPr>
            <a:r>
              <a:rPr lang="en-US" dirty="0"/>
              <a:t>Lacrimal glands (tear glands) in sea turtles</a:t>
            </a:r>
          </a:p>
          <a:p>
            <a:pPr>
              <a:spcBef>
                <a:spcPts val="2400"/>
              </a:spcBef>
            </a:pPr>
            <a:r>
              <a:rPr lang="en-US" dirty="0"/>
              <a:t>____________ in marine iguanas</a:t>
            </a:r>
          </a:p>
          <a:p>
            <a:pPr>
              <a:spcBef>
                <a:spcPts val="2400"/>
              </a:spcBef>
            </a:pPr>
            <a:r>
              <a:rPr lang="en-US" dirty="0"/>
              <a:t>Salivary glands in sea snakes and saltwater crocodiles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Salt excreted by the tongue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182DC-2F83-46B8-BEB4-85C725AA6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636" y="2476722"/>
            <a:ext cx="2640083" cy="1760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114B3-757C-43CA-81B4-56D112D4C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506" y="1399289"/>
            <a:ext cx="1991833" cy="2837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77F04-4F43-4D8C-8A31-A4BC88064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81278"/>
            <a:ext cx="2901282" cy="1851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C41F0-4BAD-42F8-AA65-F962A2107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198" y="4381278"/>
            <a:ext cx="2848141" cy="190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52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 </a:t>
            </a:r>
            <a:r>
              <a:rPr lang="en-US" sz="4400" dirty="0" err="1"/>
              <a:t>Reptilia</a:t>
            </a:r>
            <a:endParaRPr lang="en-US" sz="44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261111"/>
            <a:ext cx="5769935" cy="493776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2800" b="1" dirty="0"/>
              <a:t>Saltwater Crocodiles</a:t>
            </a:r>
          </a:p>
          <a:p>
            <a:pPr>
              <a:defRPr/>
            </a:pPr>
            <a:r>
              <a:rPr lang="en-US" sz="2400" dirty="0"/>
              <a:t>Found in Australia and southeast Asia</a:t>
            </a:r>
          </a:p>
          <a:p>
            <a:pPr>
              <a:defRPr/>
            </a:pPr>
            <a:r>
              <a:rPr lang="en-US" sz="2400" dirty="0"/>
              <a:t>Largest living reptile</a:t>
            </a:r>
          </a:p>
          <a:p>
            <a:pPr lvl="1">
              <a:defRPr/>
            </a:pPr>
            <a:r>
              <a:rPr lang="en-US" sz="2100" dirty="0"/>
              <a:t>Can reach 20ft and weigh over 2,500lbs</a:t>
            </a:r>
          </a:p>
          <a:p>
            <a:pPr>
              <a:defRPr/>
            </a:pPr>
            <a:r>
              <a:rPr lang="en-US" sz="2400" dirty="0"/>
              <a:t>Closely related to birds and dinosaurs</a:t>
            </a:r>
          </a:p>
          <a:p>
            <a:pPr>
              <a:defRPr/>
            </a:pPr>
            <a:r>
              <a:rPr lang="en-US" sz="2400" dirty="0"/>
              <a:t>5 unwebbed digits front, 4 webbed back</a:t>
            </a:r>
          </a:p>
          <a:p>
            <a:pPr eaLnBrk="1" hangingPunct="1">
              <a:defRPr/>
            </a:pPr>
            <a:r>
              <a:rPr lang="en-US" sz="2400" dirty="0"/>
              <a:t>______________________</a:t>
            </a:r>
          </a:p>
          <a:p>
            <a:pPr lvl="1">
              <a:defRPr/>
            </a:pPr>
            <a:r>
              <a:rPr lang="en-US" sz="2100" dirty="0"/>
              <a:t>Foramen of Panizza</a:t>
            </a:r>
          </a:p>
          <a:p>
            <a:pPr eaLnBrk="1" hangingPunct="1">
              <a:defRPr/>
            </a:pPr>
            <a:r>
              <a:rPr lang="en-US" sz="2400" dirty="0"/>
              <a:t>Diverse diet including fish, birds, and mammals</a:t>
            </a:r>
          </a:p>
          <a:p>
            <a:pPr eaLnBrk="1" hangingPunct="1">
              <a:defRPr/>
            </a:pPr>
            <a:r>
              <a:rPr lang="en-US" sz="2400" dirty="0"/>
              <a:t>Nest temperature influences sex</a:t>
            </a:r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3074" name="Picture 2" descr="http://davidduke.com/wp-content/uploads/2015/07/steve-irwin-with-crocod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47" y="4610088"/>
            <a:ext cx="2466968" cy="16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211D4-BEFA-4D8E-BC90-7888BE8DF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43" y="1182522"/>
            <a:ext cx="4369753" cy="233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D3629-DF8B-49B7-8CE7-E19949951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208" y="3631111"/>
            <a:ext cx="3522921" cy="264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5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Alligators vs. Crocodiles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543425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Crocodile</a:t>
            </a:r>
          </a:p>
          <a:p>
            <a:r>
              <a:rPr lang="en-US" dirty="0"/>
              <a:t>Lower teeth ______</a:t>
            </a:r>
          </a:p>
          <a:p>
            <a:r>
              <a:rPr lang="en-US" dirty="0"/>
              <a:t>Narrow, pointed snout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1" dirty="0"/>
              <a:t>Alligator</a:t>
            </a:r>
          </a:p>
          <a:p>
            <a:r>
              <a:rPr lang="en-US" dirty="0"/>
              <a:t>Lower teeth not visible</a:t>
            </a:r>
          </a:p>
          <a:p>
            <a:r>
              <a:rPr lang="en-US" dirty="0"/>
              <a:t>Blunt, ________ snout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https://jedibyknight.files.wordpress.com/2015/02/gator-vs-cr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68" y="1497331"/>
            <a:ext cx="7885532" cy="30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1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Origin of Limbs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1886" y="1254642"/>
            <a:ext cx="4605416" cy="4902317"/>
          </a:xfrm>
        </p:spPr>
        <p:txBody>
          <a:bodyPr>
            <a:noAutofit/>
          </a:bodyPr>
          <a:lstStyle/>
          <a:p>
            <a:r>
              <a:rPr lang="en-US" dirty="0"/>
              <a:t>Tetrapod limbs were modification of preexisting body plan</a:t>
            </a:r>
          </a:p>
          <a:p>
            <a:endParaRPr lang="en-US" sz="1600" dirty="0"/>
          </a:p>
          <a:p>
            <a:r>
              <a:rPr lang="en-US" dirty="0" err="1"/>
              <a:t>Humerus</a:t>
            </a:r>
            <a:r>
              <a:rPr lang="en-US" dirty="0"/>
              <a:t> and femur became larger and stronger</a:t>
            </a:r>
          </a:p>
          <a:p>
            <a:pPr lvl="1"/>
            <a:r>
              <a:rPr lang="en-US" sz="2400" dirty="0"/>
              <a:t>Able to support weight on land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_______________ separate tetrapods from fins of lobe-finned fish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31499" y="6053548"/>
            <a:ext cx="620486" cy="446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76E6E-2E49-4B82-B19E-5442226F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689" y="1902510"/>
            <a:ext cx="6819837" cy="305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7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a bird?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Endothermic, vertebrate</a:t>
            </a:r>
          </a:p>
          <a:p>
            <a:pPr lvl="1"/>
            <a:r>
              <a:rPr lang="en-US" dirty="0"/>
              <a:t>High metabolic rate</a:t>
            </a:r>
          </a:p>
          <a:p>
            <a:pPr lvl="1"/>
            <a:r>
              <a:rPr lang="en-US" dirty="0"/>
              <a:t>Four chambered heart</a:t>
            </a:r>
          </a:p>
          <a:p>
            <a:r>
              <a:rPr lang="en-US" dirty="0"/>
              <a:t>Beak with ________</a:t>
            </a:r>
          </a:p>
          <a:p>
            <a:r>
              <a:rPr lang="en-US" dirty="0"/>
              <a:t>Bipedal</a:t>
            </a:r>
          </a:p>
          <a:p>
            <a:pPr lvl="1"/>
            <a:r>
              <a:rPr lang="en-US" dirty="0"/>
              <a:t>Arms modified as wings</a:t>
            </a:r>
          </a:p>
          <a:p>
            <a:r>
              <a:rPr lang="en-US" dirty="0"/>
              <a:t>Lays egg with hard outer shell</a:t>
            </a:r>
          </a:p>
          <a:p>
            <a:r>
              <a:rPr lang="en-US" dirty="0"/>
              <a:t>Strong, light weight skeleton</a:t>
            </a:r>
          </a:p>
          <a:p>
            <a:r>
              <a:rPr lang="en-US" dirty="0"/>
              <a:t>Closely related to ____________</a:t>
            </a:r>
          </a:p>
        </p:txBody>
      </p:sp>
      <p:pic>
        <p:nvPicPr>
          <p:cNvPr id="17410" name="Picture 2" descr="http://www.animalfactguide.com/wp-content/uploads/2013/10/ostri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91" y="1288370"/>
            <a:ext cx="1871255" cy="28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498" y="1288370"/>
            <a:ext cx="2349954" cy="1420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144" y="2800671"/>
            <a:ext cx="1785308" cy="2257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784" y="4425141"/>
            <a:ext cx="2470666" cy="17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4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9517" y="6058255"/>
            <a:ext cx="1292966" cy="478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Evolution of Birds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199"/>
            <a:ext cx="5340825" cy="518160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Evolved from theropod dinosaurs</a:t>
            </a:r>
          </a:p>
          <a:p>
            <a:r>
              <a:rPr lang="en-US" sz="2400" dirty="0"/>
              <a:t>Early feathers used for insulation, camouflage, attraction </a:t>
            </a:r>
          </a:p>
          <a:p>
            <a:pPr lvl="1"/>
            <a:r>
              <a:rPr lang="en-US" sz="2000" dirty="0"/>
              <a:t>Arms too short</a:t>
            </a:r>
          </a:p>
          <a:p>
            <a:pPr lvl="1"/>
            <a:r>
              <a:rPr lang="en-US" sz="2000" dirty="0"/>
              <a:t>Bodies too heavy</a:t>
            </a:r>
          </a:p>
          <a:p>
            <a:endParaRPr lang="en-US" sz="1500" dirty="0"/>
          </a:p>
          <a:p>
            <a:r>
              <a:rPr lang="en-US" sz="2400" dirty="0"/>
              <a:t>Key adaptations for flight</a:t>
            </a:r>
          </a:p>
          <a:p>
            <a:pPr lvl="1"/>
            <a:r>
              <a:rPr lang="en-US" sz="2100" dirty="0"/>
              <a:t>Reduction an fusion of digits</a:t>
            </a:r>
          </a:p>
          <a:p>
            <a:pPr lvl="1"/>
            <a:r>
              <a:rPr lang="en-US" sz="2100" dirty="0"/>
              <a:t>Hollow bones</a:t>
            </a:r>
          </a:p>
          <a:p>
            <a:pPr lvl="1"/>
            <a:r>
              <a:rPr lang="en-US" sz="2100" dirty="0"/>
              <a:t>Fusion of clavicles (furcula)</a:t>
            </a:r>
          </a:p>
          <a:p>
            <a:pPr lvl="1"/>
            <a:r>
              <a:rPr lang="en-US" sz="2100" dirty="0"/>
              <a:t>Feather development</a:t>
            </a:r>
          </a:p>
          <a:p>
            <a:pPr lvl="2"/>
            <a:r>
              <a:rPr lang="en-US" sz="1800" dirty="0"/>
              <a:t>Asymmetrical feathers (flight)</a:t>
            </a:r>
          </a:p>
          <a:p>
            <a:pPr lvl="1"/>
            <a:r>
              <a:rPr lang="en-US" sz="2100" dirty="0"/>
              <a:t>Loss of teeth</a:t>
            </a:r>
          </a:p>
          <a:p>
            <a:pPr lvl="1"/>
            <a:r>
              <a:rPr lang="en-US" sz="2100" dirty="0"/>
              <a:t>Reduction of bony tail (pygostyle)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76" y="272030"/>
            <a:ext cx="5669961" cy="6316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3941" y="1015526"/>
            <a:ext cx="1292966" cy="478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83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167" y="310425"/>
            <a:ext cx="109728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/>
              <a:t>Archaeopteryx lithographica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252345" y="1224825"/>
            <a:ext cx="3648501" cy="809581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Modern Bird Features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607167" y="1390738"/>
            <a:ext cx="3452569" cy="44739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Reptile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252346" y="2034406"/>
            <a:ext cx="3648500" cy="3909394"/>
          </a:xfrm>
        </p:spPr>
        <p:txBody>
          <a:bodyPr/>
          <a:lstStyle/>
          <a:p>
            <a:r>
              <a:rPr lang="en-US" dirty="0"/>
              <a:t>Flight feathers</a:t>
            </a:r>
          </a:p>
          <a:p>
            <a:pPr lvl="1"/>
            <a:r>
              <a:rPr lang="en-US" dirty="0"/>
              <a:t>Asymmetrical</a:t>
            </a:r>
          </a:p>
          <a:p>
            <a:r>
              <a:rPr lang="en-US" dirty="0"/>
              <a:t>Wings</a:t>
            </a:r>
          </a:p>
          <a:p>
            <a:r>
              <a:rPr lang="en-US" dirty="0"/>
              <a:t>Furcula</a:t>
            </a:r>
          </a:p>
          <a:p>
            <a:r>
              <a:rPr lang="en-US" dirty="0"/>
              <a:t>Fusion of metacarpals and phalanges</a:t>
            </a:r>
          </a:p>
          <a:p>
            <a:r>
              <a:rPr lang="en-US" dirty="0"/>
              <a:t>Larger braincase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07167" y="2034406"/>
            <a:ext cx="3532653" cy="4091413"/>
          </a:xfrm>
        </p:spPr>
        <p:txBody>
          <a:bodyPr/>
          <a:lstStyle/>
          <a:p>
            <a:r>
              <a:rPr lang="en-US" dirty="0"/>
              <a:t>Three claws on wing</a:t>
            </a:r>
          </a:p>
          <a:p>
            <a:r>
              <a:rPr lang="en-US" dirty="0"/>
              <a:t>Flat __________</a:t>
            </a:r>
          </a:p>
          <a:p>
            <a:r>
              <a:rPr lang="en-US" dirty="0"/>
              <a:t>Ribs</a:t>
            </a:r>
          </a:p>
          <a:p>
            <a:r>
              <a:rPr lang="en-US" dirty="0"/>
              <a:t>Jaw bones with teeth</a:t>
            </a:r>
          </a:p>
          <a:p>
            <a:r>
              <a:rPr lang="en-US" dirty="0"/>
              <a:t>Long, bony tail</a:t>
            </a:r>
          </a:p>
        </p:txBody>
      </p:sp>
      <p:pic>
        <p:nvPicPr>
          <p:cNvPr id="1028" name="Picture 4" descr="http://www.skyhighhobby.com/wp-content/uploads/2009/11/ArchaeopteryxFoss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99" y="1224825"/>
            <a:ext cx="3318399" cy="511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585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Bird Anatomy: Adaptations for Flight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1475" y="1219200"/>
            <a:ext cx="5627391" cy="509939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/>
              <a:t>_________</a:t>
            </a:r>
            <a:r>
              <a:rPr lang="en-US" sz="2400" dirty="0"/>
              <a:t>: fused clavicles that compress and rebound down stroke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/>
              <a:t>________</a:t>
            </a:r>
            <a:r>
              <a:rPr lang="en-US" sz="2400" dirty="0"/>
              <a:t>: projection of sternum used in flight muscle attachment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/>
              <a:t>Pygostyle</a:t>
            </a:r>
            <a:r>
              <a:rPr lang="en-US" sz="2400" dirty="0"/>
              <a:t>: fused tail vertebrae that supports and controls tail feathers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err="1"/>
              <a:t>Carpometacarpus</a:t>
            </a:r>
            <a:r>
              <a:rPr lang="en-US" sz="2400" dirty="0"/>
              <a:t>: fusion of hand and wrist bones for strength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/>
              <a:t>“Hollow” bones</a:t>
            </a:r>
            <a:r>
              <a:rPr lang="en-US" sz="2400" dirty="0"/>
              <a:t>: long bones have air pockets and are reinforced with struts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070" y="1353288"/>
            <a:ext cx="6294930" cy="4494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19113">
            <a:off x="10033481" y="4743934"/>
            <a:ext cx="1991055" cy="7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46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Bird Anatomy: Muscles and Flight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954973" cy="49377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Both flight muscles attached to ______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Downstroke</a:t>
            </a:r>
            <a:endParaRPr lang="en-US" b="1" dirty="0"/>
          </a:p>
          <a:p>
            <a:r>
              <a:rPr lang="en-US" sz="2400" dirty="0"/>
              <a:t>Pectoralis muscle contracts</a:t>
            </a:r>
          </a:p>
          <a:p>
            <a:r>
              <a:rPr lang="en-US" sz="2400" dirty="0"/>
              <a:t>Attached to ventral side of humerus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b="1" dirty="0"/>
              <a:t>Upstroke</a:t>
            </a:r>
          </a:p>
          <a:p>
            <a:r>
              <a:rPr lang="en-US" sz="2400" dirty="0"/>
              <a:t>Supercoracoideus muscle contracts</a:t>
            </a:r>
          </a:p>
          <a:p>
            <a:r>
              <a:rPr lang="en-US" sz="2400" dirty="0"/>
              <a:t>Attached to dorsal side of humerus by tendon</a:t>
            </a:r>
          </a:p>
        </p:txBody>
      </p:sp>
      <p:pic>
        <p:nvPicPr>
          <p:cNvPr id="2049" name="Picture 20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525" y="1612237"/>
            <a:ext cx="5181600" cy="48387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 rot="19700094">
            <a:off x="9620640" y="1362726"/>
            <a:ext cx="333374" cy="455957"/>
          </a:xfrm>
          <a:prstGeom prst="upArrow">
            <a:avLst>
              <a:gd name="adj1" fmla="val 6086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 rot="12708502">
            <a:off x="11427681" y="4393135"/>
            <a:ext cx="333374" cy="502174"/>
          </a:xfrm>
          <a:prstGeom prst="upArrow">
            <a:avLst>
              <a:gd name="adj1" fmla="val 5299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Feather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Flight</a:t>
            </a:r>
          </a:p>
          <a:p>
            <a:r>
              <a:rPr lang="en-US" sz="2800" dirty="0"/>
              <a:t>Insulation</a:t>
            </a:r>
          </a:p>
          <a:p>
            <a:pPr lvl="1"/>
            <a:r>
              <a:rPr lang="en-US" sz="2400" dirty="0"/>
              <a:t>Downy feathers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Nesting material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Heat absorption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Mate attraction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Camouflage 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Protection from elements</a:t>
            </a:r>
          </a:p>
        </p:txBody>
      </p:sp>
      <p:pic>
        <p:nvPicPr>
          <p:cNvPr id="5122" name="Picture 2" descr="https://c2.staticflickr.com/4/3083/2545641707_3f2cb6c0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671142"/>
            <a:ext cx="2451739" cy="19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learner.org/jnorth/images/graphics/d-e/eagle_Dnsville5-19-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05" y="2969240"/>
            <a:ext cx="1997325" cy="210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530" y="1259171"/>
            <a:ext cx="3270009" cy="137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214" y="1259171"/>
            <a:ext cx="1648653" cy="1645677"/>
          </a:xfrm>
          <a:prstGeom prst="rect">
            <a:avLst/>
          </a:prstGeom>
        </p:spPr>
      </p:pic>
      <p:pic>
        <p:nvPicPr>
          <p:cNvPr id="9" name="Picture 4" descr="http://www.asknature.org/images/uploads/strategy/0c11c47c9d26bf39d1712e27ad8a1637/9916654ae76cbb67d3acf8238a7cc398.jpg">
            <a:extLst>
              <a:ext uri="{FF2B5EF4-FFF2-40B4-BE49-F238E27FC236}">
                <a16:creationId xmlns:a16="http://schemas.microsoft.com/office/drawing/2014/main" id="{600793CF-D5E0-445B-85DD-772F8A1D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9871" y="5152618"/>
            <a:ext cx="2158659" cy="112051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6A301-88C7-4AB5-85AD-E0121DE30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026" y="4669277"/>
            <a:ext cx="2785451" cy="16096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C8BB85-46D5-40D9-AA61-D87F6C116B3D}"/>
              </a:ext>
            </a:extLst>
          </p:cNvPr>
          <p:cNvCxnSpPr>
            <a:cxnSpLocks/>
          </p:cNvCxnSpPr>
          <p:nvPr/>
        </p:nvCxnSpPr>
        <p:spPr>
          <a:xfrm flipH="1">
            <a:off x="8762415" y="5718627"/>
            <a:ext cx="1621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73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Thermoregulation in Birds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1221021"/>
            <a:ext cx="5388864" cy="49377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Response to heat stress</a:t>
            </a:r>
          </a:p>
          <a:p>
            <a:pPr marL="285750" lvl="1" indent="-227013">
              <a:lnSpc>
                <a:spcPct val="90000"/>
              </a:lnSpc>
            </a:pPr>
            <a:r>
              <a:rPr lang="en-US" sz="2400" dirty="0"/>
              <a:t>Hyperthermia (elevated body temp)</a:t>
            </a:r>
          </a:p>
          <a:p>
            <a:pPr marL="285750" lvl="1" indent="-227013">
              <a:lnSpc>
                <a:spcPct val="90000"/>
              </a:lnSpc>
            </a:pPr>
            <a:r>
              <a:rPr lang="en-US" sz="2400" dirty="0"/>
              <a:t>Panting</a:t>
            </a:r>
          </a:p>
          <a:p>
            <a:pPr marL="560070" lvl="2" indent="-227013">
              <a:lnSpc>
                <a:spcPct val="90000"/>
              </a:lnSpc>
            </a:pPr>
            <a:r>
              <a:rPr lang="en-US" dirty="0"/>
              <a:t>Terns and gulls</a:t>
            </a:r>
          </a:p>
          <a:p>
            <a:pPr marL="285750" lvl="1" indent="-227013">
              <a:lnSpc>
                <a:spcPct val="90000"/>
              </a:lnSpc>
            </a:pPr>
            <a:r>
              <a:rPr lang="en-US" sz="2400" dirty="0"/>
              <a:t>Reduced activity during day</a:t>
            </a:r>
          </a:p>
          <a:p>
            <a:pPr marL="58737" lvl="1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Response to cold stress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/>
              <a:t>Fluff feathers for added insulation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/>
              <a:t>Shivering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/>
              <a:t>Increase metabolic rate</a:t>
            </a:r>
            <a:endParaRPr lang="en-US" sz="2000" dirty="0"/>
          </a:p>
          <a:p>
            <a:pPr marL="225425" lvl="1" indent="-225425">
              <a:lnSpc>
                <a:spcPct val="90000"/>
              </a:lnSpc>
            </a:pPr>
            <a:r>
              <a:rPr lang="en-US" sz="2400" dirty="0"/>
              <a:t>___________</a:t>
            </a:r>
          </a:p>
          <a:p>
            <a:pPr marL="499745" lvl="2" indent="-225425">
              <a:lnSpc>
                <a:spcPct val="90000"/>
              </a:lnSpc>
            </a:pPr>
            <a:r>
              <a:rPr lang="en-US" dirty="0"/>
              <a:t>Penguins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/>
              <a:t>Manipulate blood circulation to fee</a:t>
            </a:r>
          </a:p>
          <a:p>
            <a:pPr marL="58737" lvl="1" indent="0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512" y="1246718"/>
            <a:ext cx="3123480" cy="2058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2C127-70D6-40CD-8A7B-CBB771B4E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538" y="4622492"/>
            <a:ext cx="2542252" cy="168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255E7-2EDD-4A39-8EDB-5AFF5B7D3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094" y="2349914"/>
            <a:ext cx="1938696" cy="2158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E6FFB-BB91-41EF-9337-8DC959D6F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105" y="3409282"/>
            <a:ext cx="2292295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8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Salt Glands in Marine Birds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362451" cy="4937760"/>
          </a:xfrm>
        </p:spPr>
        <p:txBody>
          <a:bodyPr/>
          <a:lstStyle/>
          <a:p>
            <a:r>
              <a:rPr lang="en-US" dirty="0"/>
              <a:t>Excess salt is from the blood of marine birds by passing the blood through salt glands in the head</a:t>
            </a:r>
          </a:p>
          <a:p>
            <a:endParaRPr lang="en-US" dirty="0"/>
          </a:p>
          <a:p>
            <a:r>
              <a:rPr lang="en-US" dirty="0"/>
              <a:t>____________ flow drives the diffusion of salt from blood into salt gland</a:t>
            </a:r>
          </a:p>
          <a:p>
            <a:endParaRPr lang="en-US" dirty="0"/>
          </a:p>
          <a:p>
            <a:r>
              <a:rPr lang="en-US" dirty="0"/>
              <a:t>NaCl is excreted from the nostrils (nares)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044" y="1219200"/>
            <a:ext cx="6400519" cy="4622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1" y="3796032"/>
            <a:ext cx="2805391" cy="22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43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Respiration in Birds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8626" y="1219199"/>
            <a:ext cx="5786437" cy="52387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One-way breathing </a:t>
            </a:r>
          </a:p>
          <a:p>
            <a:pPr lvl="1"/>
            <a:r>
              <a:rPr lang="en-US" dirty="0"/>
              <a:t>Two respiratory cycles</a:t>
            </a:r>
          </a:p>
          <a:p>
            <a:pPr lvl="1"/>
            <a:r>
              <a:rPr lang="en-US" dirty="0"/>
              <a:t>No residual air left in lungs</a:t>
            </a:r>
          </a:p>
          <a:p>
            <a:pPr lvl="2"/>
            <a:r>
              <a:rPr lang="en-US" dirty="0"/>
              <a:t>Lungs constantly receiving fresh air with high O</a:t>
            </a:r>
            <a:r>
              <a:rPr lang="en-US" baseline="-25000" dirty="0"/>
              <a:t>2</a:t>
            </a:r>
            <a:r>
              <a:rPr lang="en-US" dirty="0"/>
              <a:t> content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dirty="0"/>
              <a:t>Sequence of respiration in birds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Inhaled air passes through primary bronchi to posterior air sac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Exhalation moves inhaled air from posterior air sacs to lungs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Air is inhaled again. Oxygen depleted air moves from lungs to anterior air sacs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Second exhalation moves air from anterior air sacs, bronchi and trachea into the atmosphere</a:t>
            </a:r>
          </a:p>
        </p:txBody>
      </p:sp>
      <p:pic>
        <p:nvPicPr>
          <p:cNvPr id="7172" name="Picture 4" descr="https://classconnection.s3.amazonaws.com/38/flashcards/1293038/png/how_a_bird_breathes13360755346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327180"/>
            <a:ext cx="5479436" cy="256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95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7711" y="141768"/>
            <a:ext cx="11600119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Comparison of Birds, Mammals and Reptiles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91112460"/>
              </p:ext>
            </p:extLst>
          </p:nvPr>
        </p:nvGraphicFramePr>
        <p:xfrm>
          <a:off x="428623" y="1314443"/>
          <a:ext cx="11469208" cy="4960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7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7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7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8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Reptiles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Mammals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5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Lower</a:t>
                      </a:r>
                      <a:r>
                        <a:rPr lang="en-US" sz="2200" baseline="0" dirty="0"/>
                        <a:t> j</a:t>
                      </a:r>
                      <a:r>
                        <a:rPr lang="en-US" sz="2200" dirty="0"/>
                        <a:t>aw bones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Several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Several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One (mandible)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6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Inner ear</a:t>
                      </a:r>
                      <a:r>
                        <a:rPr lang="en-US" sz="2200" baseline="0" dirty="0"/>
                        <a:t> bones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One (stapes)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One (stapes)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Three </a:t>
                      </a:r>
                    </a:p>
                    <a:p>
                      <a:pPr algn="ctr"/>
                      <a:r>
                        <a:rPr lang="en-US" sz="2200" dirty="0"/>
                        <a:t>(malleus,</a:t>
                      </a:r>
                      <a:r>
                        <a:rPr lang="en-US" sz="2200" baseline="0" dirty="0"/>
                        <a:t> stapes, incus)</a:t>
                      </a:r>
                      <a:endParaRPr lang="en-US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15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Red blood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Nucleated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Nucleated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u="none" dirty="0"/>
                        <a:t>______________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565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Heart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Three-chambered</a:t>
                      </a:r>
                      <a:r>
                        <a:rPr lang="en-US" sz="2200" baseline="0" dirty="0"/>
                        <a:t> (except crocodilians)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Four-chambered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Four-chambered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51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Thermoregulation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Ectothermic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u="none" dirty="0"/>
                        <a:t>______________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Endothermic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15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Reproduction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Oviparity (most)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Oviparity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Viviparous (most)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15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Egg</a:t>
                      </a:r>
                      <a:r>
                        <a:rPr lang="en-US" sz="2200" baseline="0" dirty="0"/>
                        <a:t> shell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Leathery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Hard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Leathery</a:t>
                      </a:r>
                      <a:r>
                        <a:rPr lang="en-US" sz="2200" baseline="0" dirty="0"/>
                        <a:t> (</a:t>
                      </a:r>
                      <a:r>
                        <a:rPr lang="en-US" sz="2200" baseline="0" dirty="0" err="1"/>
                        <a:t>monotremes</a:t>
                      </a:r>
                      <a:r>
                        <a:rPr lang="en-US" sz="2200" baseline="0" dirty="0"/>
                        <a:t>)</a:t>
                      </a:r>
                      <a:endParaRPr lang="en-US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08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Tetrapods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6560" y="1259840"/>
            <a:ext cx="5679440" cy="50673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Increased air breathing capabilities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More efficient lung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800" dirty="0"/>
              <a:t>Limbs with digits support tetrapod’s weight on land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800" dirty="0"/>
              <a:t>Evolution of a ______________</a:t>
            </a:r>
            <a:r>
              <a:rPr lang="en-US" sz="2800" u="sng" dirty="0"/>
              <a:t> </a:t>
            </a:r>
            <a:r>
              <a:rPr lang="en-US" sz="2800" dirty="0"/>
              <a:t>separated head from body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Allowed for head movement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800" dirty="0"/>
              <a:t>Pectoral and pelvic girdle fuse with spine better support weight on land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050" name="Picture 2" descr="http://www.devoniantimes.org/opportunity/images/skul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04" y="2021339"/>
            <a:ext cx="5429250" cy="30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1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Bird Behavior: Flocking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10972800" cy="50936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/>
              <a:t>Flock:</a:t>
            </a:r>
            <a:r>
              <a:rPr lang="en-US" sz="3000" dirty="0"/>
              <a:t> congregation of birds usually in flight or foraging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b="1" dirty="0"/>
              <a:t>Advantages</a:t>
            </a:r>
          </a:p>
          <a:p>
            <a:r>
              <a:rPr lang="en-US" sz="2400" dirty="0"/>
              <a:t>__________ – finding food</a:t>
            </a:r>
          </a:p>
          <a:p>
            <a:r>
              <a:rPr lang="en-US" sz="2400" dirty="0"/>
              <a:t>Protection – predator detection,  mobbing</a:t>
            </a:r>
          </a:p>
          <a:p>
            <a:r>
              <a:rPr lang="en-US" sz="2400" dirty="0"/>
              <a:t>Mating – increased selection of mates</a:t>
            </a:r>
          </a:p>
          <a:p>
            <a:r>
              <a:rPr lang="en-US" sz="2400" dirty="0"/>
              <a:t>Chick rearing – protection from predators</a:t>
            </a:r>
          </a:p>
          <a:p>
            <a:r>
              <a:rPr lang="en-US" sz="2400" dirty="0"/>
              <a:t>Aerodynamics – less air resistance</a:t>
            </a:r>
          </a:p>
          <a:p>
            <a:r>
              <a:rPr lang="en-US" sz="2400" dirty="0"/>
              <a:t>Warmth – share body heat</a:t>
            </a:r>
          </a:p>
          <a:p>
            <a:pPr marL="0" indent="0">
              <a:buNone/>
            </a:pPr>
            <a:endParaRPr lang="en-US" sz="1700" b="1" dirty="0"/>
          </a:p>
          <a:p>
            <a:pPr marL="0" indent="0">
              <a:buNone/>
            </a:pPr>
            <a:r>
              <a:rPr lang="en-US" b="1" dirty="0"/>
              <a:t>Disadvantages</a:t>
            </a:r>
          </a:p>
          <a:p>
            <a:r>
              <a:rPr lang="en-US" sz="2400" dirty="0"/>
              <a:t>Visibility – attract predators</a:t>
            </a:r>
          </a:p>
          <a:p>
            <a:r>
              <a:rPr lang="en-US" sz="2400" dirty="0"/>
              <a:t>Competition – competition for food and mates</a:t>
            </a:r>
          </a:p>
          <a:p>
            <a:r>
              <a:rPr lang="en-US" sz="2400" dirty="0"/>
              <a:t>_______ – higher densities = greater disease transmission</a:t>
            </a:r>
          </a:p>
        </p:txBody>
      </p:sp>
      <p:pic>
        <p:nvPicPr>
          <p:cNvPr id="9220" name="Picture 4" descr="http://i.huffpost.com/gen/1565921/images/o-BIRD-V-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08" y="4155656"/>
            <a:ext cx="3873580" cy="193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08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2B92-A154-4D5E-B6BD-7C1DC348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Different Feeding Strategies in Seabirds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0883BA-806C-4394-A51E-42D3C718A7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6728" y="1219200"/>
            <a:ext cx="4372825" cy="493776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_____________</a:t>
            </a:r>
            <a:r>
              <a:rPr lang="en-US" sz="2400" dirty="0"/>
              <a:t>: birds dive into the water from flight to feed on prey near the surface</a:t>
            </a:r>
          </a:p>
          <a:p>
            <a:pPr>
              <a:spcBef>
                <a:spcPts val="1800"/>
              </a:spcBef>
            </a:pPr>
            <a:r>
              <a:rPr lang="en-US" sz="2400" b="1" dirty="0"/>
              <a:t>Surface feeding</a:t>
            </a:r>
            <a:r>
              <a:rPr lang="en-US" sz="2400" dirty="0"/>
              <a:t>: birds snatch prey off the ocean surface</a:t>
            </a:r>
          </a:p>
          <a:p>
            <a:pPr>
              <a:spcBef>
                <a:spcPts val="1800"/>
              </a:spcBef>
            </a:pPr>
            <a:r>
              <a:rPr lang="en-US" sz="2400" b="1" dirty="0"/>
              <a:t>Pursuit diving</a:t>
            </a:r>
            <a:r>
              <a:rPr lang="en-US" sz="2400" dirty="0"/>
              <a:t>: birds pursue prey underwater by swimming with either their wings or feet</a:t>
            </a:r>
          </a:p>
          <a:p>
            <a:pPr>
              <a:spcBef>
                <a:spcPts val="1800"/>
              </a:spcBef>
            </a:pPr>
            <a:r>
              <a:rPr lang="en-US" sz="2400" b="1" dirty="0" err="1"/>
              <a:t>Kleptoparasitism</a:t>
            </a:r>
            <a:r>
              <a:rPr lang="en-US" sz="2400" dirty="0"/>
              <a:t>: birds that steal food from other seabirds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FB4D2-0D59-4CB1-8A55-CDFF078E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35" y="1751164"/>
            <a:ext cx="7173189" cy="40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68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9976-1405-49AE-A95C-9ACEDDF36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12014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Different Bill Shapes and Feeding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F71AC-82B3-44CB-9FAA-7D51F994F6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0999" y="1396784"/>
            <a:ext cx="5715001" cy="4935776"/>
          </a:xfrm>
        </p:spPr>
        <p:txBody>
          <a:bodyPr/>
          <a:lstStyle/>
          <a:p>
            <a:pPr marL="287338" indent="-287338">
              <a:buClrTx/>
              <a:buSzPct val="100000"/>
              <a:buFont typeface="+mj-lt"/>
              <a:buAutoNum type="alphaLcParenR"/>
            </a:pPr>
            <a:r>
              <a:rPr lang="en-US" sz="2400" dirty="0"/>
              <a:t>The strong, hooked bill of tubenoses are ideal for tearing prey to large to swallow whole</a:t>
            </a:r>
          </a:p>
          <a:p>
            <a:pPr marL="287338" indent="-287338">
              <a:buClrTx/>
              <a:buSzPct val="100000"/>
              <a:buFont typeface="+mj-lt"/>
              <a:buAutoNum type="alphaLcParenR"/>
            </a:pPr>
            <a:r>
              <a:rPr lang="en-US" sz="2400" dirty="0"/>
              <a:t>Heavy, streamlined bills in razorbills and penguins are ideal for deep diving pursuit foragers that eat crustaceans like krill</a:t>
            </a:r>
          </a:p>
          <a:p>
            <a:pPr marL="287338" indent="-287338">
              <a:buClrTx/>
              <a:buSzPct val="100000"/>
              <a:buFont typeface="+mj-lt"/>
              <a:buAutoNum type="alphaLcParenR"/>
            </a:pPr>
            <a:r>
              <a:rPr lang="en-US" sz="2400" dirty="0"/>
              <a:t>Straight, narrow beaks of terns and other plunge divers are adapted for swallowing prey whole</a:t>
            </a:r>
          </a:p>
          <a:p>
            <a:pPr marL="287338" indent="-287338">
              <a:buClrTx/>
              <a:buSzPct val="100000"/>
              <a:buFont typeface="+mj-lt"/>
              <a:buAutoNum type="alphaLcParenR"/>
            </a:pPr>
            <a:r>
              <a:rPr lang="en-US" sz="2400" dirty="0"/>
              <a:t>Skimmers have a longer lower bill that is perfect for skimming prey off of the surface while flying</a:t>
            </a:r>
          </a:p>
          <a:p>
            <a:pPr marL="287338" indent="-287338">
              <a:buClrTx/>
              <a:buSzPct val="100000"/>
              <a:buFont typeface="+mj-lt"/>
              <a:buAutoNum type="alphaLcParenR"/>
            </a:pPr>
            <a:endParaRPr lang="en-US" sz="2400" dirty="0"/>
          </a:p>
          <a:p>
            <a:pPr marL="395288" indent="-395288">
              <a:buAutoNum type="alphaLcParenR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03B32-6D9E-4ED8-8B41-B4D9D56C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599" y="1396784"/>
            <a:ext cx="5715001" cy="46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8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CB11E-701C-4022-9E4D-0D8BD9391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3" y="152400"/>
            <a:ext cx="11578854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Bird Behavior: Courtship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FC867-F19C-47B5-A813-1886EECC40E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9232" y="1455820"/>
            <a:ext cx="5033795" cy="4701139"/>
          </a:xfrm>
        </p:spPr>
        <p:txBody>
          <a:bodyPr>
            <a:normAutofit/>
          </a:bodyPr>
          <a:lstStyle/>
          <a:p>
            <a:r>
              <a:rPr lang="en-US" sz="2800" dirty="0"/>
              <a:t>Most seabirds are </a:t>
            </a:r>
            <a:r>
              <a:rPr lang="en-US" sz="2800" b="1" dirty="0"/>
              <a:t>___________</a:t>
            </a:r>
            <a:r>
              <a:rPr lang="en-US" sz="2800" dirty="0"/>
              <a:t> and mate for life</a:t>
            </a:r>
          </a:p>
          <a:p>
            <a:r>
              <a:rPr lang="en-US" sz="2800" dirty="0"/>
              <a:t>Many have elaborate courtship behaviors to attract a mate</a:t>
            </a:r>
          </a:p>
          <a:p>
            <a:pPr lvl="1"/>
            <a:r>
              <a:rPr lang="en-US" sz="2500" dirty="0"/>
              <a:t>One of few birds that perform ritualized dances as part of the courtship</a:t>
            </a:r>
          </a:p>
          <a:p>
            <a:pPr lvl="1"/>
            <a:endParaRPr lang="en-US" sz="2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F754F-509F-4E88-957A-75A3CFF4A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288" y="1219201"/>
            <a:ext cx="3211032" cy="214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A20DD-1F31-4D1E-8FB2-D4E805EF8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27" y="1219200"/>
            <a:ext cx="3234373" cy="214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3D1E3-6A1E-4517-AA13-50921540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821" y="3498112"/>
            <a:ext cx="4667931" cy="26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27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8D7A-4C28-456F-BB9D-ABDAFD413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Seabird Reproduction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6183E-FFF6-4910-A764-F767FE85B1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912285" cy="4937760"/>
          </a:xfrm>
        </p:spPr>
        <p:txBody>
          <a:bodyPr/>
          <a:lstStyle/>
          <a:p>
            <a:r>
              <a:rPr lang="en-US" dirty="0"/>
              <a:t>Most seabirds are long lived birds that produce few chicks each season</a:t>
            </a:r>
          </a:p>
          <a:p>
            <a:pPr lvl="1"/>
            <a:r>
              <a:rPr lang="en-US" sz="2400" dirty="0"/>
              <a:t>Provide long term parental care</a:t>
            </a:r>
          </a:p>
          <a:p>
            <a:pPr lvl="2"/>
            <a:r>
              <a:rPr lang="en-US" sz="2100" dirty="0"/>
              <a:t>Parents can spend up to 9-months raising their chick</a:t>
            </a:r>
          </a:p>
          <a:p>
            <a:r>
              <a:rPr lang="en-US" dirty="0"/>
              <a:t>Most form nesting colonies </a:t>
            </a:r>
          </a:p>
          <a:p>
            <a:pPr lvl="1"/>
            <a:r>
              <a:rPr lang="en-US" sz="2400" dirty="0"/>
              <a:t>Islands and cliffs to avoid predation from terrestrial animals</a:t>
            </a:r>
          </a:p>
          <a:p>
            <a:pPr lvl="1"/>
            <a:r>
              <a:rPr lang="en-US" sz="2400" dirty="0"/>
              <a:t>Introduction of </a:t>
            </a:r>
            <a:r>
              <a:rPr lang="en-US" sz="2400" b="1" dirty="0"/>
              <a:t>___________</a:t>
            </a:r>
            <a:r>
              <a:rPr lang="en-US" sz="2400" dirty="0"/>
              <a:t> to islands has devastated many seabird populations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DEE29-DF37-4808-AC42-8A4777F6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131" y="1207757"/>
            <a:ext cx="3264478" cy="2005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6EA92-BEAD-4CA2-9D4C-7E9E89D4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74" y="1207758"/>
            <a:ext cx="2962853" cy="2005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760B6-116B-40D6-BE18-121FD52C1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116" y="3278137"/>
            <a:ext cx="3945492" cy="29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15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3B8B-D8C6-4AFC-972B-45729151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Types of Marine 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9AEC-E872-4A24-BACF-FA0A59CD91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29276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Seabirds</a:t>
            </a:r>
            <a:r>
              <a:rPr lang="en-US" dirty="0"/>
              <a:t>: birds that spend a significant amount of time at sea and are adapted        for life in the marine environment. </a:t>
            </a:r>
          </a:p>
          <a:p>
            <a:r>
              <a:rPr lang="en-US" sz="2400" dirty="0"/>
              <a:t>Albatross, gulls, terns, penguins, puffin</a:t>
            </a:r>
          </a:p>
          <a:p>
            <a:r>
              <a:rPr lang="en-US" sz="2400" dirty="0"/>
              <a:t>Most feed on small fish, squid, or krill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Shorebirds (waders)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birds that live in the wetland or coastal environments </a:t>
            </a:r>
          </a:p>
          <a:p>
            <a:r>
              <a:rPr lang="en-US" sz="2400" dirty="0"/>
              <a:t>Sandpipers, avocet, plovers, oystercatcher</a:t>
            </a:r>
          </a:p>
          <a:p>
            <a:r>
              <a:rPr lang="en-US" sz="2400" dirty="0"/>
              <a:t>Most feed on invertebrates picked out of the mud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428E9-32B1-4124-9059-EFC2B2745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877" y="4534339"/>
            <a:ext cx="2101087" cy="1575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D46B8-06F5-468B-99D4-703CE39C2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442" y="4420198"/>
            <a:ext cx="1702151" cy="1803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14344-B150-4C8D-8A6E-B7FE50666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675" y="1560256"/>
            <a:ext cx="2573144" cy="1711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5E85A-F692-4710-A8A3-A9C5144BB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748" y="1451515"/>
            <a:ext cx="1801216" cy="199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48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7E52-DF16-4990-9C84-B034678B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Penguins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FCFA0-6CD2-40F8-876F-D28D1672DB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4937760"/>
          </a:xfrm>
        </p:spPr>
        <p:txBody>
          <a:bodyPr>
            <a:normAutofit/>
          </a:bodyPr>
          <a:lstStyle/>
          <a:p>
            <a:r>
              <a:rPr lang="en-US" sz="2400" dirty="0"/>
              <a:t>18 different species</a:t>
            </a:r>
          </a:p>
          <a:p>
            <a:pPr lvl="1"/>
            <a:r>
              <a:rPr lang="en-US" sz="2000" dirty="0"/>
              <a:t>Range from 3.7ft tall (emperor) to             16in tall (fairy penguin)</a:t>
            </a:r>
          </a:p>
          <a:p>
            <a:r>
              <a:rPr lang="en-US" sz="2400" dirty="0"/>
              <a:t>Flightless</a:t>
            </a:r>
          </a:p>
          <a:p>
            <a:r>
              <a:rPr lang="en-US" sz="2400" dirty="0"/>
              <a:t>Found in southern hemisphere</a:t>
            </a:r>
          </a:p>
          <a:p>
            <a:pPr lvl="1"/>
            <a:r>
              <a:rPr lang="en-US" sz="2000" dirty="0"/>
              <a:t>Except Galapagos penguin</a:t>
            </a:r>
          </a:p>
          <a:p>
            <a:r>
              <a:rPr lang="en-US" sz="2400" dirty="0"/>
              <a:t>All penguins exhibit ______________</a:t>
            </a:r>
          </a:p>
          <a:p>
            <a:r>
              <a:rPr lang="en-US" sz="2400" dirty="0"/>
              <a:t>Feed primarily of krill, fish, and squid</a:t>
            </a:r>
          </a:p>
          <a:p>
            <a:pPr lvl="1"/>
            <a:r>
              <a:rPr lang="en-US" sz="2100" dirty="0"/>
              <a:t>Pursuit diving</a:t>
            </a:r>
          </a:p>
          <a:p>
            <a:r>
              <a:rPr lang="en-US" sz="2400" dirty="0"/>
              <a:t>Larger penguins found in colder habitats</a:t>
            </a:r>
          </a:p>
          <a:p>
            <a:r>
              <a:rPr lang="en-US" sz="2400" dirty="0"/>
              <a:t>Usually feed near the surface, but emperor penguins can dive to 1,800ft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CC683-7FF4-4B90-A090-13D4F1FF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101" y="1219200"/>
            <a:ext cx="3125977" cy="2341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9A76F-0543-40DC-B7CB-C4FBEF81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898" y="3891695"/>
            <a:ext cx="5729040" cy="1779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2E218-1188-47CA-884E-8A0282A2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401" y="1219200"/>
            <a:ext cx="2744970" cy="23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6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8C1F-A064-466B-BE06-6E3C4801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Penguins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097A0-86A9-453A-81AA-6F697717DD0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6029329" cy="50958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/>
              <a:t>Adaptations for swimming</a:t>
            </a:r>
          </a:p>
          <a:p>
            <a:pPr>
              <a:lnSpc>
                <a:spcPct val="95000"/>
              </a:lnSpc>
            </a:pPr>
            <a:r>
              <a:rPr lang="en-US" sz="2400" dirty="0"/>
              <a:t>Flat, solid bones instead of hollow bones increase the density and strength of the bones</a:t>
            </a:r>
          </a:p>
          <a:p>
            <a:pPr>
              <a:lnSpc>
                <a:spcPct val="95000"/>
              </a:lnSpc>
            </a:pPr>
            <a:r>
              <a:rPr lang="en-US" sz="2400" dirty="0"/>
              <a:t>Well developed muscles help power the flapping “flying” under water where there is greater resistance</a:t>
            </a:r>
          </a:p>
          <a:p>
            <a:pPr>
              <a:lnSpc>
                <a:spcPct val="95000"/>
              </a:lnSpc>
            </a:pPr>
            <a:r>
              <a:rPr lang="en-US" sz="2400" dirty="0"/>
              <a:t>Rather than large flight feathers the wing is covered with skin with short, waterproof feathers</a:t>
            </a:r>
          </a:p>
          <a:p>
            <a:pPr>
              <a:lnSpc>
                <a:spcPct val="95000"/>
              </a:lnSpc>
            </a:pPr>
            <a:r>
              <a:rPr lang="en-US" sz="2400" dirty="0"/>
              <a:t>Relatively inflexible elbow and wrist joints create stiffer wings that improve movement when swimming</a:t>
            </a:r>
          </a:p>
          <a:p>
            <a:pPr>
              <a:lnSpc>
                <a:spcPct val="95000"/>
              </a:lnSpc>
            </a:pPr>
            <a:r>
              <a:rPr lang="en-US" sz="2400" dirty="0"/>
              <a:t>Webbed feet provide better thrust when swimming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149F5-C0FE-4EFB-9916-720C0788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1" y="1488831"/>
            <a:ext cx="2695573" cy="38796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347BFD-A3B2-4E20-BB7C-9DD1EA7D5E1F}"/>
              </a:ext>
            </a:extLst>
          </p:cNvPr>
          <p:cNvCxnSpPr>
            <a:cxnSpLocks/>
          </p:cNvCxnSpPr>
          <p:nvPr/>
        </p:nvCxnSpPr>
        <p:spPr>
          <a:xfrm flipH="1">
            <a:off x="9514633" y="2042259"/>
            <a:ext cx="102305" cy="6849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B875AD-AA8F-40B7-B347-25D339F0E497}"/>
              </a:ext>
            </a:extLst>
          </p:cNvPr>
          <p:cNvCxnSpPr>
            <a:cxnSpLocks/>
          </p:cNvCxnSpPr>
          <p:nvPr/>
        </p:nvCxnSpPr>
        <p:spPr>
          <a:xfrm flipH="1">
            <a:off x="10253931" y="2506049"/>
            <a:ext cx="127532" cy="6849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9EDA96-BD5C-4138-B83A-2302FC664B1B}"/>
              </a:ext>
            </a:extLst>
          </p:cNvPr>
          <p:cNvCxnSpPr>
            <a:cxnSpLocks/>
          </p:cNvCxnSpPr>
          <p:nvPr/>
        </p:nvCxnSpPr>
        <p:spPr>
          <a:xfrm>
            <a:off x="8445478" y="1827944"/>
            <a:ext cx="820439" cy="4286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17F130-86EC-418D-B723-5B4F4989E070}"/>
              </a:ext>
            </a:extLst>
          </p:cNvPr>
          <p:cNvCxnSpPr>
            <a:cxnSpLocks/>
          </p:cNvCxnSpPr>
          <p:nvPr/>
        </p:nvCxnSpPr>
        <p:spPr>
          <a:xfrm>
            <a:off x="8203660" y="2336098"/>
            <a:ext cx="665171" cy="3525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EBD8BF7-0ACC-408A-AA06-E4FB8A060C6F}"/>
              </a:ext>
            </a:extLst>
          </p:cNvPr>
          <p:cNvSpPr txBox="1"/>
          <p:nvPr/>
        </p:nvSpPr>
        <p:spPr>
          <a:xfrm>
            <a:off x="9324194" y="1686047"/>
            <a:ext cx="161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“Elbow”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509400-AC7A-43A7-9F3E-4478B949A7B6}"/>
              </a:ext>
            </a:extLst>
          </p:cNvPr>
          <p:cNvSpPr txBox="1"/>
          <p:nvPr/>
        </p:nvSpPr>
        <p:spPr>
          <a:xfrm>
            <a:off x="10079964" y="2134630"/>
            <a:ext cx="161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“Wrist”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C77E77-2CB9-4671-92EB-66FC5D2FAC96}"/>
              </a:ext>
            </a:extLst>
          </p:cNvPr>
          <p:cNvSpPr txBox="1"/>
          <p:nvPr/>
        </p:nvSpPr>
        <p:spPr>
          <a:xfrm>
            <a:off x="7429498" y="1980742"/>
            <a:ext cx="110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Short feathers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5B4B3D-E6ED-474A-B8BC-18711C231019}"/>
              </a:ext>
            </a:extLst>
          </p:cNvPr>
          <p:cNvSpPr txBox="1"/>
          <p:nvPr/>
        </p:nvSpPr>
        <p:spPr>
          <a:xfrm>
            <a:off x="6638929" y="1590157"/>
            <a:ext cx="206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Flat, solid bones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D7B7BAE-A4FE-44BB-945D-FFDDEADD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962" y="4273583"/>
            <a:ext cx="2981325" cy="19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92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7E52-DF16-4990-9C84-B034678B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Emperor Penguin Breeding Cycle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A4DCCA-2E95-43E3-AB06-F1CADDE9CA6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8917" y="1219201"/>
            <a:ext cx="4798173" cy="5205662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2400" b="1" dirty="0"/>
              <a:t>Jan-Mar</a:t>
            </a:r>
            <a:r>
              <a:rPr lang="en-US" sz="2400" dirty="0"/>
              <a:t>: Feeding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b="1" dirty="0"/>
              <a:t>April</a:t>
            </a:r>
            <a:r>
              <a:rPr lang="en-US" sz="2400" dirty="0"/>
              <a:t>: March 60-100 miles to breeding grounds (rookery)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b="1" dirty="0"/>
              <a:t>May</a:t>
            </a:r>
            <a:r>
              <a:rPr lang="en-US" sz="2400" dirty="0"/>
              <a:t>: Mating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b="1" dirty="0"/>
              <a:t>Jun-Jul</a:t>
            </a:r>
            <a:r>
              <a:rPr lang="en-US" sz="2400" dirty="0"/>
              <a:t>: Males incubate a single egg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b="1" dirty="0"/>
              <a:t>August</a:t>
            </a:r>
            <a:r>
              <a:rPr lang="en-US" sz="2400" dirty="0"/>
              <a:t>: Eggs hatch and females return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b="1" dirty="0"/>
              <a:t>Sept-Oct</a:t>
            </a:r>
            <a:r>
              <a:rPr lang="en-US" sz="2400" dirty="0"/>
              <a:t>: Males feed and return to feed chicks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b="1" dirty="0"/>
              <a:t>Oct-Nov:</a:t>
            </a:r>
            <a:r>
              <a:rPr lang="en-US" sz="2400" dirty="0"/>
              <a:t> Chicks form creche 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b="1" dirty="0"/>
              <a:t>Dec</a:t>
            </a:r>
            <a:r>
              <a:rPr lang="en-US" sz="2400" dirty="0"/>
              <a:t>: Parents leave and chicks fledge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83FB6-CA11-4856-AEEB-9D28F53DB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090" y="1360371"/>
            <a:ext cx="7100214" cy="47965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990274-594A-4541-86CD-F999BE5EA231}"/>
              </a:ext>
            </a:extLst>
          </p:cNvPr>
          <p:cNvSpPr/>
          <p:nvPr/>
        </p:nvSpPr>
        <p:spPr>
          <a:xfrm>
            <a:off x="8971497" y="6445279"/>
            <a:ext cx="2935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https://youtu.be/MfstYSUscBc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79C7D-5C8C-4759-9AC8-A9B1D4A8DC3A}"/>
              </a:ext>
            </a:extLst>
          </p:cNvPr>
          <p:cNvSpPr/>
          <p:nvPr/>
        </p:nvSpPr>
        <p:spPr>
          <a:xfrm>
            <a:off x="5433270" y="6441632"/>
            <a:ext cx="3103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https://youtu.be/6AiCIZ9wM1o</a:t>
            </a:r>
          </a:p>
        </p:txBody>
      </p:sp>
    </p:spTree>
    <p:extLst>
      <p:ext uri="{BB962C8B-B14F-4D97-AF65-F5344CB8AC3E}">
        <p14:creationId xmlns:p14="http://schemas.microsoft.com/office/powerpoint/2010/main" val="1693762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9C75-814D-487C-BE29-66C451D6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Tubenoses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2E2C3-AC6D-4570-93A3-3502BD77BA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25087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Albatross, petrels and shearwater</a:t>
            </a:r>
          </a:p>
          <a:p>
            <a:r>
              <a:rPr lang="en-US" sz="2400" dirty="0"/>
              <a:t>Nostrils fused into single tube on top of the bill</a:t>
            </a:r>
          </a:p>
          <a:p>
            <a:r>
              <a:rPr lang="en-US" sz="2400" dirty="0"/>
              <a:t>Many can spends months or years out in open ocean</a:t>
            </a:r>
          </a:p>
          <a:p>
            <a:r>
              <a:rPr lang="en-US" sz="2400" dirty="0"/>
              <a:t>Most catch their prey on the sea surface</a:t>
            </a:r>
          </a:p>
          <a:p>
            <a:r>
              <a:rPr lang="en-US" sz="2400" dirty="0"/>
              <a:t>Strong sense of _____ allows them to find patchily distributed prey at sea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726C7-ACF5-4628-A347-115B06DF5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366" y="1567583"/>
            <a:ext cx="3209925" cy="2120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714B0D-E235-4235-9986-05C4853E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178" y="1567583"/>
            <a:ext cx="3534161" cy="2120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BCE394-A065-4C43-B9E9-8738DF2CD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427" y="4112663"/>
            <a:ext cx="2344912" cy="2120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43FDD3-0195-4EF3-879C-32FED9CC7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329" y="4112662"/>
            <a:ext cx="2824818" cy="212049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9FF797-74AF-4263-88F0-62CFDAF85A8C}"/>
              </a:ext>
            </a:extLst>
          </p:cNvPr>
          <p:cNvCxnSpPr/>
          <p:nvPr/>
        </p:nvCxnSpPr>
        <p:spPr>
          <a:xfrm flipV="1">
            <a:off x="4371975" y="2600325"/>
            <a:ext cx="1809750" cy="1619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0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520" y="1575113"/>
            <a:ext cx="7538176" cy="4290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Evolution of </a:t>
            </a:r>
            <a:r>
              <a:rPr lang="en-US" sz="4000" dirty="0" err="1"/>
              <a:t>Tetrapods</a:t>
            </a:r>
            <a:r>
              <a:rPr lang="en-US" sz="4000" dirty="0"/>
              <a:t>: </a:t>
            </a:r>
            <a:r>
              <a:rPr lang="en-US" sz="4000" dirty="0" err="1"/>
              <a:t>Tiktaalik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5083" y="1219200"/>
            <a:ext cx="4581938" cy="5001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Tetrapod characteristics</a:t>
            </a:r>
          </a:p>
          <a:p>
            <a:pPr marL="288925" lvl="1" indent="-169863">
              <a:lnSpc>
                <a:spcPct val="80000"/>
              </a:lnSpc>
            </a:pPr>
            <a:r>
              <a:rPr lang="en-US" sz="2400" dirty="0"/>
              <a:t>Independent neck and shoulders</a:t>
            </a:r>
          </a:p>
          <a:p>
            <a:pPr marL="288925" lvl="1" indent="-169863">
              <a:lnSpc>
                <a:spcPct val="80000"/>
              </a:lnSpc>
            </a:pPr>
            <a:r>
              <a:rPr lang="en-US" sz="2400" dirty="0"/>
              <a:t>Ribs to support weight</a:t>
            </a:r>
          </a:p>
          <a:p>
            <a:pPr marL="288925" lvl="1" indent="-169863">
              <a:lnSpc>
                <a:spcPct val="80000"/>
              </a:lnSpc>
            </a:pPr>
            <a:r>
              <a:rPr lang="en-US" sz="2400" dirty="0"/>
              <a:t>Front fin bone structure similar to all </a:t>
            </a:r>
            <a:r>
              <a:rPr lang="en-US" sz="2400" dirty="0" err="1"/>
              <a:t>tetrapods</a:t>
            </a:r>
            <a:endParaRPr lang="en-US" sz="2400" dirty="0"/>
          </a:p>
          <a:p>
            <a:pPr marL="288925" lvl="1" indent="-169863">
              <a:lnSpc>
                <a:spcPct val="80000"/>
              </a:lnSpc>
            </a:pPr>
            <a:r>
              <a:rPr lang="en-US" sz="2400" dirty="0"/>
              <a:t>Limbs bent at elbow and knee</a:t>
            </a:r>
            <a:endParaRPr lang="en-US" sz="2000" dirty="0"/>
          </a:p>
          <a:p>
            <a:pPr marL="288925" lvl="1" indent="-169863">
              <a:lnSpc>
                <a:spcPct val="80000"/>
              </a:lnSpc>
            </a:pPr>
            <a:r>
              <a:rPr lang="en-US" sz="2400" dirty="0"/>
              <a:t>Flat skull with eye on top of head</a:t>
            </a: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dirty="0"/>
              <a:t>Fish characteristics</a:t>
            </a:r>
          </a:p>
          <a:p>
            <a:pPr marL="288925" lvl="1" indent="-169863">
              <a:lnSpc>
                <a:spcPct val="80000"/>
              </a:lnSpc>
            </a:pPr>
            <a:r>
              <a:rPr lang="en-US" sz="2400" dirty="0"/>
              <a:t>Gills</a:t>
            </a:r>
          </a:p>
          <a:p>
            <a:pPr marL="288925" lvl="1" indent="-169863">
              <a:lnSpc>
                <a:spcPct val="80000"/>
              </a:lnSpc>
            </a:pPr>
            <a:r>
              <a:rPr lang="en-US" sz="2400" dirty="0"/>
              <a:t>Scales</a:t>
            </a:r>
          </a:p>
          <a:p>
            <a:pPr marL="288925" lvl="1" indent="-169863">
              <a:lnSpc>
                <a:spcPct val="80000"/>
              </a:lnSpc>
            </a:pPr>
            <a:r>
              <a:rPr lang="en-US" sz="2400" dirty="0"/>
              <a:t>Fins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7685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41DB7-613F-4671-8901-38ED47A6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Dynamic Soaring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32DF0-6197-462C-9662-EA4D85E48B0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590001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Albatross and other seabirds can spend days on the wing without flapping their wings</a:t>
            </a:r>
          </a:p>
          <a:p>
            <a:r>
              <a:rPr lang="en-US" sz="2400" dirty="0"/>
              <a:t>Wind speed is greater higher above the surface and is slowed by friction at the surface </a:t>
            </a:r>
          </a:p>
          <a:p>
            <a:r>
              <a:rPr lang="en-US" sz="2400" dirty="0"/>
              <a:t>Seabirds will fly toward the wind, gaining height, then glide back down with the wind to gain speed</a:t>
            </a:r>
          </a:p>
          <a:p>
            <a:pPr lvl="1"/>
            <a:r>
              <a:rPr lang="en-US" sz="2100" dirty="0"/>
              <a:t>Air moving over the top of the wing faster than under the wing generate lift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983AD-23D6-4D94-AF2B-41C854C37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909" y="1504950"/>
            <a:ext cx="5974291" cy="3829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59C122-2C81-4E95-844C-241BF5169B06}"/>
              </a:ext>
            </a:extLst>
          </p:cNvPr>
          <p:cNvSpPr txBox="1"/>
          <p:nvPr/>
        </p:nvSpPr>
        <p:spPr>
          <a:xfrm>
            <a:off x="5912909" y="1866900"/>
            <a:ext cx="3438525" cy="438150"/>
          </a:xfrm>
          <a:prstGeom prst="rect">
            <a:avLst/>
          </a:prstGeom>
          <a:solidFill>
            <a:srgbClr val="5A647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BE545-1053-4987-8F4B-F554F7E8AC49}"/>
              </a:ext>
            </a:extLst>
          </p:cNvPr>
          <p:cNvSpPr txBox="1"/>
          <p:nvPr/>
        </p:nvSpPr>
        <p:spPr>
          <a:xfrm>
            <a:off x="10077450" y="4410670"/>
            <a:ext cx="1676400" cy="923330"/>
          </a:xfrm>
          <a:prstGeom prst="rect">
            <a:avLst/>
          </a:prstGeom>
          <a:solidFill>
            <a:srgbClr val="5A6470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87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E9E7-81CC-40DE-AECB-D58069C9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Pelicans and Related Seabirds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B19BF-9D59-48E6-BEDA-98992E01FE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6390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Pelicans, Frigate birds, Gannets, Cormorants, Ibis, and Boobies</a:t>
            </a:r>
          </a:p>
          <a:p>
            <a:r>
              <a:rPr lang="en-US" sz="2400" dirty="0"/>
              <a:t>Most have all four toes webbed</a:t>
            </a:r>
          </a:p>
          <a:p>
            <a:r>
              <a:rPr lang="en-US" sz="2400" dirty="0"/>
              <a:t>Nostrils evolved into dysfunctional slits</a:t>
            </a:r>
          </a:p>
          <a:p>
            <a:pPr lvl="1"/>
            <a:r>
              <a:rPr lang="en-US" sz="2100" dirty="0"/>
              <a:t>Breath through mouth</a:t>
            </a:r>
          </a:p>
          <a:p>
            <a:r>
              <a:rPr lang="en-US" sz="2400" dirty="0"/>
              <a:t>Most feed on fish or squid</a:t>
            </a:r>
          </a:p>
          <a:p>
            <a:pPr lvl="1"/>
            <a:r>
              <a:rPr lang="en-US" sz="2100" dirty="0"/>
              <a:t>Plunge diving and pursuit diving</a:t>
            </a:r>
          </a:p>
          <a:p>
            <a:r>
              <a:rPr lang="en-US" sz="2400" dirty="0"/>
              <a:t>Brown pelicans were endangered due to the biomagnification of DDT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D2137-D4EE-4AF9-8598-F65F00F8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058" y="1880303"/>
            <a:ext cx="3319509" cy="186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357E47-A894-43E3-91C0-DB2E31530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475" y="3892484"/>
            <a:ext cx="2225092" cy="2225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1F2AE-79D6-4E3D-81E2-07383B1A2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358" y="1880303"/>
            <a:ext cx="1551770" cy="2361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B312A1-9B29-41AE-A9DD-E5236F7A1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739" y="4408332"/>
            <a:ext cx="3319509" cy="173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00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DF33-472F-47A5-AEC5-9E0E730E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Brown Pelicans and DDT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E770-BE16-4804-BB11-DD5EC92CE04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324298" y="1328382"/>
            <a:ext cx="4562901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en-US" sz="2800" dirty="0">
                <a:latin typeface="Tahoma" panose="020B0604030504040204" pitchFamily="34" charset="0"/>
              </a:rPr>
              <a:t>25.0 ppm  birds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en-US" sz="2800" dirty="0">
                <a:latin typeface="Tahoma" panose="020B0604030504040204" pitchFamily="34" charset="0"/>
              </a:rPr>
              <a:t>2.0 ppm  needlefish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en-US" sz="2800" dirty="0">
                <a:latin typeface="Tahoma" panose="020B0604030504040204" pitchFamily="34" charset="0"/>
              </a:rPr>
              <a:t>.5 ppm  minnows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en-US" sz="2800" dirty="0">
                <a:latin typeface="Tahoma" panose="020B0604030504040204" pitchFamily="34" charset="0"/>
              </a:rPr>
              <a:t>.04 ppm  zooplankton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en-US" sz="2800" dirty="0">
                <a:latin typeface="Tahoma" panose="020B0604030504040204" pitchFamily="34" charset="0"/>
              </a:rPr>
              <a:t>.000003 ppm  runoff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None/>
            </a:pPr>
            <a:endParaRPr lang="en-US" altLang="en-US" sz="2800" dirty="0">
              <a:latin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None/>
            </a:pPr>
            <a:r>
              <a:rPr lang="en-US" altLang="en-US" sz="2800" dirty="0">
                <a:latin typeface="Tahoma" panose="020B0604030504040204" pitchFamily="34" charset="0"/>
              </a:rPr>
              <a:t>Note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altLang="en-US" sz="1800" dirty="0">
                <a:latin typeface="Tahoma" panose="020B0604030504040204" pitchFamily="34" charset="0"/>
              </a:rPr>
              <a:t>1 ppm = 1 inch in 16 miles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altLang="en-US" sz="1800" dirty="0">
                <a:latin typeface="Tahoma" panose="020B0604030504040204" pitchFamily="34" charset="0"/>
              </a:rPr>
              <a:t>1 ppm = 1 minute in 1.9 years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altLang="en-US" sz="1800" dirty="0">
                <a:latin typeface="Tahoma" panose="020B0604030504040204" pitchFamily="34" charset="0"/>
              </a:rPr>
              <a:t>1 ppm = 1 pound in 500 tons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altLang="en-US" sz="1800" dirty="0">
                <a:latin typeface="Tahoma" panose="020B0604030504040204" pitchFamily="34" charset="0"/>
              </a:rPr>
              <a:t>1 ppm =1 cent in $10,000.00</a:t>
            </a:r>
            <a:endParaRPr lang="en-US" sz="2400" dirty="0"/>
          </a:p>
        </p:txBody>
      </p:sp>
      <p:pic>
        <p:nvPicPr>
          <p:cNvPr id="5" name="Picture 3" descr="msotw9_temp0">
            <a:extLst>
              <a:ext uri="{FF2B5EF4-FFF2-40B4-BE49-F238E27FC236}">
                <a16:creationId xmlns:a16="http://schemas.microsoft.com/office/drawing/2014/main" id="{6988952C-B50C-4DBA-9B90-35649B38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32" y="1197592"/>
            <a:ext cx="4154468" cy="512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081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ED6A-8DA1-4801-BCF7-FF27FBEC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Pelicans and Related Seabirds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F9919-0CBA-4D57-B52E-68BD9A90BCE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219200"/>
            <a:ext cx="626887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Cormorants</a:t>
            </a:r>
          </a:p>
          <a:p>
            <a:r>
              <a:rPr lang="en-US" sz="2400" dirty="0"/>
              <a:t>Cormorants are used as a traditional fishing method in some Asian countries </a:t>
            </a:r>
          </a:p>
          <a:p>
            <a:pPr lvl="1"/>
            <a:r>
              <a:rPr lang="en-US" sz="2100" dirty="0"/>
              <a:t>Ring around the neck prevents bird from swallowing fish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Flightless cormorants in Galapagos evolved to lose wing function</a:t>
            </a:r>
          </a:p>
          <a:p>
            <a:pPr lvl="1"/>
            <a:r>
              <a:rPr lang="en-US" sz="2100" dirty="0"/>
              <a:t>Lack of ___________ on islands</a:t>
            </a:r>
          </a:p>
          <a:p>
            <a:pPr lvl="1"/>
            <a:r>
              <a:rPr lang="en-US" sz="2100" dirty="0"/>
              <a:t>Food obtained through diving</a:t>
            </a:r>
          </a:p>
          <a:p>
            <a:pPr lvl="1"/>
            <a:r>
              <a:rPr lang="en-US" sz="2100" dirty="0"/>
              <a:t>Non-migratory bird</a:t>
            </a:r>
          </a:p>
          <a:p>
            <a:pPr lvl="1"/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6422C-AE2B-44CF-B745-5F5946543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474" y="1219200"/>
            <a:ext cx="4944281" cy="2781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B5DB6-3E69-4B1F-BCCC-B89F74F22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532" y="4076558"/>
            <a:ext cx="3345644" cy="22296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097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090-05DB-4BE3-87D9-80E06D44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Gulls and 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467BB-03AF-4B14-8AE8-251B81D32C2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Gulls, Terns and Skimmers</a:t>
            </a:r>
          </a:p>
          <a:p>
            <a:r>
              <a:rPr lang="en-US" dirty="0"/>
              <a:t>Diverse group of seabirds with worldwide distribution</a:t>
            </a:r>
          </a:p>
          <a:p>
            <a:pPr lvl="1"/>
            <a:r>
              <a:rPr lang="en-US" dirty="0"/>
              <a:t>Marine, wetland and freshwater habitats</a:t>
            </a:r>
          </a:p>
          <a:p>
            <a:r>
              <a:rPr lang="en-US" dirty="0"/>
              <a:t>Most are species are grey above and white below</a:t>
            </a:r>
          </a:p>
          <a:p>
            <a:r>
              <a:rPr lang="en-US" dirty="0"/>
              <a:t>Most are migratory</a:t>
            </a:r>
          </a:p>
          <a:p>
            <a:r>
              <a:rPr lang="en-US" dirty="0"/>
              <a:t>Most nest in large colonies</a:t>
            </a:r>
          </a:p>
          <a:p>
            <a:r>
              <a:rPr lang="en-US" dirty="0"/>
              <a:t>Terns = plunge divers</a:t>
            </a:r>
          </a:p>
          <a:p>
            <a:r>
              <a:rPr lang="en-US" dirty="0"/>
              <a:t>Gulls = surface feeding, scavenging</a:t>
            </a:r>
          </a:p>
          <a:p>
            <a:r>
              <a:rPr lang="en-US" dirty="0"/>
              <a:t>Skimmers = surface feeding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F1B5B-B303-4C3F-BE13-E590781C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430" y="1290387"/>
            <a:ext cx="2995863" cy="2246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E4BEA-D0F3-43A5-93F5-8CE3D9680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395" y="2495439"/>
            <a:ext cx="2882395" cy="2308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5BAEF7-8BBA-4649-A46B-E34211A8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31" y="4033585"/>
            <a:ext cx="2995862" cy="22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7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0F74-22A5-4673-9A35-9F8A3631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B5EED-B386-4138-8537-EF87175B5AA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5848350" cy="51168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Arctic Tern</a:t>
            </a:r>
          </a:p>
          <a:p>
            <a:r>
              <a:rPr lang="en-US" dirty="0"/>
              <a:t>Longest migration of any animal</a:t>
            </a:r>
          </a:p>
          <a:p>
            <a:r>
              <a:rPr lang="en-US" dirty="0"/>
              <a:t>Travel 44,000 miles a year</a:t>
            </a:r>
          </a:p>
          <a:p>
            <a:pPr lvl="1"/>
            <a:r>
              <a:rPr lang="en-US" dirty="0"/>
              <a:t>Over 1.5 million miles in a lifetime</a:t>
            </a:r>
          </a:p>
          <a:p>
            <a:pPr lvl="1"/>
            <a:r>
              <a:rPr lang="en-US" dirty="0"/>
              <a:t>Two summers a year!</a:t>
            </a:r>
          </a:p>
          <a:p>
            <a:pPr lvl="1"/>
            <a:r>
              <a:rPr lang="en-US" dirty="0"/>
              <a:t>Migrate along with _________________ </a:t>
            </a:r>
          </a:p>
          <a:p>
            <a:r>
              <a:rPr lang="en-US" dirty="0"/>
              <a:t>Nest along North Atlantic coast</a:t>
            </a:r>
          </a:p>
          <a:p>
            <a:r>
              <a:rPr lang="en-US" dirty="0"/>
              <a:t>“Winter” in the ice off Antarctica during the summer months of the southern hemisphere</a:t>
            </a:r>
          </a:p>
          <a:p>
            <a:pPr lvl="1"/>
            <a:r>
              <a:rPr lang="en-US" dirty="0"/>
              <a:t>Abundance of energy-rich prey during summer months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7C015-9DEB-4103-8F37-E0A9C010B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827" y="3484216"/>
            <a:ext cx="2851815" cy="2851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0E53B-AB20-4575-8891-A272892F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441" y="1219200"/>
            <a:ext cx="3287959" cy="21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71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0F74-22A5-4673-9A35-9F8A3631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5189621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B5EED-B386-4138-8537-EF87175B5AA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29126" y="1227221"/>
            <a:ext cx="4972493" cy="51856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/>
              <a:t>Red Knot</a:t>
            </a:r>
          </a:p>
          <a:p>
            <a:r>
              <a:rPr lang="en-US" dirty="0"/>
              <a:t>Migrate over 9,000 miles from tip of South America to high Arctic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Threats to Red Knots include:</a:t>
            </a:r>
          </a:p>
          <a:p>
            <a:r>
              <a:rPr lang="en-US" dirty="0"/>
              <a:t>Loss of coastal habitats in North and South America</a:t>
            </a:r>
          </a:p>
          <a:p>
            <a:r>
              <a:rPr lang="en-US" dirty="0"/>
              <a:t>Decline of ______________ and bivalves that provide energy for their journey</a:t>
            </a:r>
          </a:p>
          <a:p>
            <a:r>
              <a:rPr lang="en-US" dirty="0"/>
              <a:t>Hunting in Caribbean and South America</a:t>
            </a:r>
          </a:p>
          <a:p>
            <a:r>
              <a:rPr lang="en-US" dirty="0"/>
              <a:t>Predation by foxes and jaegers in the Arctic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7C8F6-0164-4FB7-B2E2-3EB430DC9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19" y="161211"/>
            <a:ext cx="6390167" cy="654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5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FA9F-BBD9-4295-910A-5B9177A8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Shorebirds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8D270-4048-4A7C-B9A6-E0623B9F41B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219200"/>
            <a:ext cx="5892799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Sandpipers, Avocet, Plovers, Stilts Oystercatcher, and Curlews</a:t>
            </a:r>
          </a:p>
          <a:p>
            <a:r>
              <a:rPr lang="en-US" sz="2800" dirty="0"/>
              <a:t>Live in the wetland or coastal environments </a:t>
            </a:r>
          </a:p>
          <a:p>
            <a:r>
              <a:rPr lang="en-US" sz="2800" dirty="0"/>
              <a:t>Most feed on ____________ picked out of the mud</a:t>
            </a:r>
          </a:p>
          <a:p>
            <a:r>
              <a:rPr lang="en-US" sz="2800" dirty="0"/>
              <a:t>Many exhibit sexual dimorphism</a:t>
            </a:r>
          </a:p>
          <a:p>
            <a:pPr lvl="1"/>
            <a:r>
              <a:rPr lang="en-US" sz="2500" b="1" dirty="0"/>
              <a:t>Sexual dimorphism</a:t>
            </a:r>
            <a:r>
              <a:rPr lang="en-US" sz="2500" dirty="0"/>
              <a:t>: males and females differ in their appearance differ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0A6C9-BE2D-4688-8B03-5874AE91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095" y="4242937"/>
            <a:ext cx="2485352" cy="1990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2FCF31-2F1D-4B1A-A601-361ED41A7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1257300"/>
            <a:ext cx="3375690" cy="2025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3802D-6BE9-491C-9DE4-46EA7BD96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221" y="2675372"/>
            <a:ext cx="2802772" cy="21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28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CF90B-591F-4427-BA77-47EAE77B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Resource Partitioning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AC75A-98E0-4DE1-AE30-F4CDD356633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7913" y="1294875"/>
            <a:ext cx="5013717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Resource partitioning</a:t>
            </a:r>
            <a:r>
              <a:rPr lang="en-US" dirty="0"/>
              <a:t>: when species evolve to occupy different ecological niches to reduce the amount of ___________ between species</a:t>
            </a:r>
          </a:p>
          <a:p>
            <a:r>
              <a:rPr lang="en-US" dirty="0"/>
              <a:t>Different bill lengths in shorebirds allow different species to specialize in different prey types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A692B-0D18-4C00-AE42-6A2373B4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949" y="1535782"/>
            <a:ext cx="6361138" cy="42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91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Resource Partitioning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D10FE-A4E2-44AD-8F02-A22A808B0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679" y="1217723"/>
            <a:ext cx="8384766" cy="49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775" y="1219200"/>
            <a:ext cx="7276366" cy="5102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Amniotes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37096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Amniotic egg</a:t>
            </a:r>
            <a:r>
              <a:rPr lang="en-US" sz="2800" dirty="0"/>
              <a:t>: allowed for embryos to develop in terrestrial environment without ______________ _________.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Two major lineages:</a:t>
            </a:r>
          </a:p>
          <a:p>
            <a:r>
              <a:rPr lang="en-US" dirty="0"/>
              <a:t>Reptiles, including birds</a:t>
            </a:r>
          </a:p>
          <a:p>
            <a:r>
              <a:rPr lang="en-US" dirty="0"/>
              <a:t>_________</a:t>
            </a:r>
          </a:p>
        </p:txBody>
      </p:sp>
    </p:spTree>
    <p:extLst>
      <p:ext uri="{BB962C8B-B14F-4D97-AF65-F5344CB8AC3E}">
        <p14:creationId xmlns:p14="http://schemas.microsoft.com/office/powerpoint/2010/main" val="3592808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8B2C-2BF4-4B38-BFFF-B5A5AACD9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Sea Eagles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99189-7263-43A2-932C-3ED6E017E05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201653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Bald eagle, Steller's Sea Eagle</a:t>
            </a:r>
          </a:p>
          <a:p>
            <a:r>
              <a:rPr lang="en-US" dirty="0"/>
              <a:t>Eagles that specialize in capturing and eating fish</a:t>
            </a:r>
          </a:p>
          <a:p>
            <a:pPr lvl="1"/>
            <a:r>
              <a:rPr lang="en-US" dirty="0"/>
              <a:t>Typically catch fish at the surface</a:t>
            </a:r>
          </a:p>
          <a:p>
            <a:r>
              <a:rPr lang="en-US" dirty="0"/>
              <a:t>Large eagles </a:t>
            </a:r>
          </a:p>
          <a:p>
            <a:pPr lvl="1"/>
            <a:r>
              <a:rPr lang="en-US" dirty="0"/>
              <a:t>Sea eagles weigh up to 20lbs with wingspan up to 8ft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7BDBA-7D1A-4073-B33B-40E83296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48" y="1238450"/>
            <a:ext cx="3531269" cy="2354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2DBE2-F799-42A8-B9EF-B40392AA6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48" y="3688079"/>
            <a:ext cx="3531269" cy="25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26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AC7-2272-4C6C-87A9-13444DA1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Osprey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B92C-A5F0-49FE-968E-AA3618E4270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887453" cy="5073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Osprey</a:t>
            </a:r>
          </a:p>
          <a:p>
            <a:r>
              <a:rPr lang="en-US" dirty="0"/>
              <a:t>Large raptor that is not an eagle</a:t>
            </a:r>
          </a:p>
          <a:p>
            <a:r>
              <a:rPr lang="en-US" dirty="0"/>
              <a:t>Specializes in capturing fish</a:t>
            </a:r>
          </a:p>
          <a:p>
            <a:pPr lvl="1"/>
            <a:r>
              <a:rPr lang="en-US" dirty="0"/>
              <a:t>Plunge diver</a:t>
            </a:r>
          </a:p>
          <a:p>
            <a:pPr lvl="1"/>
            <a:r>
              <a:rPr lang="en-US" dirty="0"/>
              <a:t>Dense, oily feathers repel water</a:t>
            </a:r>
          </a:p>
          <a:p>
            <a:pPr lvl="1"/>
            <a:r>
              <a:rPr lang="en-US" dirty="0"/>
              <a:t>Closable nostrils</a:t>
            </a:r>
          </a:p>
          <a:p>
            <a:pPr lvl="1"/>
            <a:r>
              <a:rPr lang="en-US" dirty="0"/>
              <a:t>__________ outer toes for grasping prey</a:t>
            </a:r>
          </a:p>
          <a:p>
            <a:r>
              <a:rPr lang="en-US" dirty="0"/>
              <a:t>Worldwide distribution</a:t>
            </a:r>
          </a:p>
          <a:p>
            <a:r>
              <a:rPr lang="en-US" dirty="0"/>
              <a:t>Estuaries and freshwater lakes</a:t>
            </a:r>
          </a:p>
          <a:p>
            <a:r>
              <a:rPr lang="en-US" dirty="0"/>
              <a:t>Artificial nest platforms</a:t>
            </a:r>
          </a:p>
          <a:p>
            <a:r>
              <a:rPr lang="en-US" dirty="0"/>
              <a:t>Monogamous, mate for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CD815-6F0F-4373-90D3-E4593455A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53" y="1973294"/>
            <a:ext cx="2317278" cy="3429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884BE-CC7B-4EFC-A4D3-A2E7758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337" y="1564506"/>
            <a:ext cx="2831432" cy="2123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B584C-4BB8-460F-81E0-8A7880A07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509" y="3822834"/>
            <a:ext cx="2526260" cy="233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46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A5A3C-B2C0-4791-BF69-E92EACC1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26" y="322482"/>
            <a:ext cx="10692147" cy="58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7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EC11B-CA03-4EFD-B786-B0028001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9CB78-B48D-4D92-B668-CBD5F4EB05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All snakes and lizards are carnivorous</a:t>
            </a:r>
          </a:p>
          <a:p>
            <a:pPr marL="0" indent="0">
              <a:buNone/>
            </a:pPr>
            <a:endParaRPr lang="en-US" sz="3200" dirty="0"/>
          </a:p>
          <a:p>
            <a:pPr marL="2290763" indent="-2290763">
              <a:buNone/>
            </a:pPr>
            <a:r>
              <a:rPr lang="en-US" sz="3200" dirty="0"/>
              <a:t>True or False: Crocodiles are similar to birds because they both have a four-chambered heart</a:t>
            </a:r>
          </a:p>
          <a:p>
            <a:pPr marL="0" indent="0">
              <a:buNone/>
            </a:pPr>
            <a:endParaRPr lang="en-US" sz="3200" dirty="0"/>
          </a:p>
          <a:p>
            <a:pPr marL="2290763" indent="-2290763">
              <a:buNone/>
            </a:pPr>
            <a:r>
              <a:rPr lang="en-US" sz="3200" dirty="0"/>
              <a:t>True or False: The temperature of the nest can determine the sex of the offspring in some reptiles</a:t>
            </a:r>
          </a:p>
        </p:txBody>
      </p:sp>
    </p:spTree>
    <p:extLst>
      <p:ext uri="{BB962C8B-B14F-4D97-AF65-F5344CB8AC3E}">
        <p14:creationId xmlns:p14="http://schemas.microsoft.com/office/powerpoint/2010/main" val="1108977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26DC-9F1F-4090-981C-DB1B9FF6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CA153-D8C7-4D0C-B18E-AF21A3366C1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</a:t>
            </a:r>
            <a:r>
              <a:rPr lang="en-US" sz="3200" b="1" u="sng" dirty="0"/>
              <a:t>not</a:t>
            </a:r>
            <a:r>
              <a:rPr lang="en-US" sz="3200" dirty="0"/>
              <a:t> one of the advances that led to the evolution of tetrapods?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a. Increased air breathing capabilities</a:t>
            </a:r>
          </a:p>
          <a:p>
            <a:pPr marL="0" indent="0">
              <a:buNone/>
            </a:pPr>
            <a:r>
              <a:rPr lang="en-US" sz="3200" dirty="0"/>
              <a:t>		b. Fusion of head and body</a:t>
            </a:r>
          </a:p>
          <a:p>
            <a:pPr marL="0" indent="0">
              <a:buNone/>
            </a:pPr>
            <a:r>
              <a:rPr lang="en-US" sz="3200" dirty="0"/>
              <a:t>		c. Limbs with digits</a:t>
            </a:r>
          </a:p>
          <a:p>
            <a:pPr marL="0" indent="0">
              <a:buNone/>
            </a:pPr>
            <a:r>
              <a:rPr lang="en-US" sz="3200" dirty="0"/>
              <a:t>		d. Fusion of pectoral and pelvic girdles with the spine</a:t>
            </a:r>
          </a:p>
        </p:txBody>
      </p:sp>
    </p:spTree>
    <p:extLst>
      <p:ext uri="{BB962C8B-B14F-4D97-AF65-F5344CB8AC3E}">
        <p14:creationId xmlns:p14="http://schemas.microsoft.com/office/powerpoint/2010/main" val="18600829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30AF-0977-4B85-9D1A-67D68A72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F5220-88A2-457B-91C9-891DC45F7D3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parts of the amniotic egg are involved in gas exchange?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	a. Amnion</a:t>
            </a:r>
          </a:p>
          <a:p>
            <a:pPr marL="0" indent="0">
              <a:buNone/>
            </a:pPr>
            <a:r>
              <a:rPr lang="en-US" sz="3200" dirty="0"/>
              <a:t>				b. Chorion</a:t>
            </a:r>
          </a:p>
          <a:p>
            <a:pPr marL="0" indent="0">
              <a:buNone/>
            </a:pPr>
            <a:r>
              <a:rPr lang="en-US" sz="3200" dirty="0"/>
              <a:t>				c. Allantois</a:t>
            </a:r>
          </a:p>
          <a:p>
            <a:pPr marL="0" indent="0">
              <a:buNone/>
            </a:pPr>
            <a:r>
              <a:rPr lang="en-US" sz="3200" dirty="0"/>
              <a:t>				d. Yolk sac</a:t>
            </a:r>
          </a:p>
          <a:p>
            <a:pPr marL="0" indent="0">
              <a:buNone/>
            </a:pPr>
            <a:r>
              <a:rPr lang="en-US" sz="3200" dirty="0"/>
              <a:t>				e. Shell</a:t>
            </a:r>
          </a:p>
        </p:txBody>
      </p:sp>
    </p:spTree>
    <p:extLst>
      <p:ext uri="{BB962C8B-B14F-4D97-AF65-F5344CB8AC3E}">
        <p14:creationId xmlns:p14="http://schemas.microsoft.com/office/powerpoint/2010/main" val="2409154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322E-ACB3-438A-B972-2E67540A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04D5-C53A-48F3-8EAA-35EF6E53EFC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6651" y="1219200"/>
            <a:ext cx="11318697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Describe the removal of salt through the salt glands in marine birds</a:t>
            </a:r>
          </a:p>
        </p:txBody>
      </p:sp>
    </p:spTree>
    <p:extLst>
      <p:ext uri="{BB962C8B-B14F-4D97-AF65-F5344CB8AC3E}">
        <p14:creationId xmlns:p14="http://schemas.microsoft.com/office/powerpoint/2010/main" val="2113407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Amniotic Egg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1790" y="1219200"/>
            <a:ext cx="5542628" cy="4937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Amnion</a:t>
            </a:r>
            <a:r>
              <a:rPr lang="en-US" dirty="0"/>
              <a:t>: inner membrane filled amniotic fluid, which cushions the embryo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dirty="0"/>
              <a:t>Yolk sac</a:t>
            </a:r>
            <a:r>
              <a:rPr lang="en-US" dirty="0"/>
              <a:t>: sac containing nutrients (yolk) for the developing embryo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dirty="0"/>
              <a:t>________</a:t>
            </a:r>
            <a:r>
              <a:rPr lang="en-US" dirty="0"/>
              <a:t>: membrane that facilitates gas exchange between the embryo and the air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dirty="0"/>
              <a:t>Allantois</a:t>
            </a:r>
            <a:r>
              <a:rPr lang="en-US" dirty="0"/>
              <a:t>: sac that collects ________ ________ produced by the embryo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417" y="1459149"/>
            <a:ext cx="5816808" cy="462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48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 Reptilia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5105400"/>
          </a:xfrm>
        </p:spPr>
        <p:txBody>
          <a:bodyPr>
            <a:normAutofit/>
          </a:bodyPr>
          <a:lstStyle/>
          <a:p>
            <a:r>
              <a:rPr lang="en-US" sz="2800" dirty="0"/>
              <a:t>Scales made of keratin</a:t>
            </a:r>
          </a:p>
          <a:p>
            <a:r>
              <a:rPr lang="en-US" sz="2800" dirty="0"/>
              <a:t>Internal fertilization</a:t>
            </a:r>
          </a:p>
          <a:p>
            <a:r>
              <a:rPr lang="en-US" sz="2800" dirty="0"/>
              <a:t>Most oviparous</a:t>
            </a:r>
          </a:p>
          <a:p>
            <a:pPr lvl="1"/>
            <a:r>
              <a:rPr lang="en-US" sz="2400" dirty="0"/>
              <a:t>Lay eggs on land</a:t>
            </a:r>
          </a:p>
          <a:p>
            <a:r>
              <a:rPr lang="en-US" sz="2800" dirty="0"/>
              <a:t>Ectothermic, </a:t>
            </a:r>
            <a:r>
              <a:rPr lang="en-US" sz="2800" dirty="0" err="1"/>
              <a:t>poikilotherms</a:t>
            </a:r>
            <a:endParaRPr lang="en-US" sz="28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b="1" dirty="0"/>
              <a:t>Four orders</a:t>
            </a:r>
          </a:p>
          <a:p>
            <a:r>
              <a:rPr lang="en-US" sz="2400" b="1" dirty="0"/>
              <a:t>Turtles</a:t>
            </a:r>
          </a:p>
          <a:p>
            <a:r>
              <a:rPr lang="en-US" sz="2400" b="1" dirty="0"/>
              <a:t>Snakes and lizards</a:t>
            </a:r>
          </a:p>
          <a:p>
            <a:r>
              <a:rPr lang="en-US" sz="2400" b="1" dirty="0"/>
              <a:t>Crocodiles and allies</a:t>
            </a:r>
          </a:p>
          <a:p>
            <a:r>
              <a:rPr lang="en-US" sz="2400" b="1" dirty="0"/>
              <a:t>Tuataras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315" y="1333826"/>
            <a:ext cx="2755901" cy="1592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085" y="1143000"/>
            <a:ext cx="2997200" cy="1656347"/>
          </a:xfrm>
          <a:prstGeom prst="rect">
            <a:avLst/>
          </a:prstGeom>
        </p:spPr>
      </p:pic>
      <p:pic>
        <p:nvPicPr>
          <p:cNvPr id="3080" name="Picture 8" descr="http://i.dailymail.co.uk/i/pix/2012/11/07/article-0-14770B6B000005DC-673_634x3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22" y="3007248"/>
            <a:ext cx="3346685" cy="180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res.cloudinary.com/dk-find-out/image/upload/q_80,w_1440/l-je971_reptile_036b-c-1_ze7nw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2159" y="3260325"/>
            <a:ext cx="2886184" cy="12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0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411" y="2991397"/>
            <a:ext cx="5332525" cy="3336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1184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Class: </a:t>
            </a:r>
            <a:r>
              <a:rPr lang="en-US" sz="4400" dirty="0" err="1"/>
              <a:t>Reptilia</a:t>
            </a:r>
            <a:r>
              <a:rPr lang="en-US" sz="4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71155"/>
            <a:ext cx="5935811" cy="5160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Turtles and Tortoises</a:t>
            </a:r>
          </a:p>
          <a:p>
            <a:pPr>
              <a:lnSpc>
                <a:spcPct val="90000"/>
              </a:lnSpc>
            </a:pPr>
            <a:r>
              <a:rPr lang="en-US" dirty="0"/>
              <a:t>Bony or cartilaginous shell from fusion of vertebrae and ribs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Scutes</a:t>
            </a:r>
            <a:r>
              <a:rPr lang="en-US" sz="2400" dirty="0"/>
              <a:t>: bony plates that make up the shell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__________: </a:t>
            </a:r>
            <a:r>
              <a:rPr lang="en-US" sz="2400" dirty="0" err="1"/>
              <a:t>scutes</a:t>
            </a:r>
            <a:r>
              <a:rPr lang="en-US" sz="2400" dirty="0"/>
              <a:t> on top of shell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Plastron: </a:t>
            </a:r>
            <a:r>
              <a:rPr lang="en-US" sz="2400" dirty="0" err="1"/>
              <a:t>scutes</a:t>
            </a:r>
            <a:r>
              <a:rPr lang="en-US" sz="2400" dirty="0"/>
              <a:t> on bottom of shell</a:t>
            </a:r>
          </a:p>
          <a:p>
            <a:pPr>
              <a:lnSpc>
                <a:spcPct val="90000"/>
              </a:lnSpc>
            </a:pPr>
            <a:r>
              <a:rPr lang="en-US" dirty="0"/>
              <a:t>Tortoise = terrestrial</a:t>
            </a:r>
          </a:p>
          <a:p>
            <a:pPr>
              <a:lnSpc>
                <a:spcPct val="90000"/>
              </a:lnSpc>
            </a:pPr>
            <a:r>
              <a:rPr lang="en-US" dirty="0"/>
              <a:t>Turtles = live in or near water</a:t>
            </a:r>
          </a:p>
          <a:p>
            <a:pPr>
              <a:lnSpc>
                <a:spcPct val="90000"/>
              </a:lnSpc>
            </a:pPr>
            <a:r>
              <a:rPr lang="en-US" dirty="0"/>
              <a:t>Herbivorous and carnivorous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Beaks (no teeth)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510620" y="3446229"/>
            <a:ext cx="1236518" cy="2954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dirty="0"/>
              <a:t> Scutes</a:t>
            </a:r>
          </a:p>
        </p:txBody>
      </p:sp>
      <p:pic>
        <p:nvPicPr>
          <p:cNvPr id="3076" name="Picture 4" descr="http://www.e-torch.org/wp-content/uploads/2013/05/originalhappy-baby-turtle-is-hap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19" y="1415736"/>
            <a:ext cx="2284951" cy="17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02289" y="3851564"/>
            <a:ext cx="12365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Carapace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46014" y="3431444"/>
            <a:ext cx="1672937" cy="2954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dirty="0"/>
              <a:t>Fused vertebrae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02660" y="3726910"/>
            <a:ext cx="573427" cy="2954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dirty="0"/>
              <a:t>Ribs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56308" y="4511997"/>
            <a:ext cx="573427" cy="2954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dirty="0"/>
              <a:t>Neck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78167" y="6032597"/>
            <a:ext cx="832453" cy="2954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dirty="0"/>
              <a:t>Plastron</a:t>
            </a:r>
          </a:p>
        </p:txBody>
      </p:sp>
      <p:cxnSp>
        <p:nvCxnSpPr>
          <p:cNvPr id="9" name="Straight Connector 8"/>
          <p:cNvCxnSpPr>
            <a:stCxn id="6" idx="1"/>
          </p:cNvCxnSpPr>
          <p:nvPr/>
        </p:nvCxnSpPr>
        <p:spPr>
          <a:xfrm flipH="1">
            <a:off x="9964882" y="3593962"/>
            <a:ext cx="545738" cy="42841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1"/>
          </p:cNvCxnSpPr>
          <p:nvPr/>
        </p:nvCxnSpPr>
        <p:spPr>
          <a:xfrm flipH="1">
            <a:off x="10276114" y="3593962"/>
            <a:ext cx="234506" cy="52083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233.photobucket.com/albums/ee232/reginararamos/The%20TMNT/TEENAGE%20MUTANT%20NINJA%20TURTLES/MICHELANGEL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04" y="24245"/>
            <a:ext cx="1215871" cy="10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reptilis.net/wordpress/wp-content/uploads/2010/06/Caretta_sku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313" y="1456750"/>
            <a:ext cx="2464607" cy="16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601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85CE4F-7EDE-4DC7-882B-1E44E110B6C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3936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Sea Turtles</a:t>
            </a:r>
          </a:p>
          <a:p>
            <a:r>
              <a:rPr lang="en-US" dirty="0"/>
              <a:t>Seven species</a:t>
            </a:r>
          </a:p>
          <a:p>
            <a:r>
              <a:rPr lang="en-US" dirty="0"/>
              <a:t>Legs modified to ________</a:t>
            </a:r>
          </a:p>
          <a:p>
            <a:r>
              <a:rPr lang="en-US" dirty="0"/>
              <a:t>Can not retract their heads into their shells</a:t>
            </a:r>
          </a:p>
          <a:p>
            <a:r>
              <a:rPr lang="en-US" dirty="0"/>
              <a:t> Most sea turtles are omnivorous</a:t>
            </a:r>
          </a:p>
          <a:p>
            <a:pPr lvl="1"/>
            <a:r>
              <a:rPr lang="en-US" dirty="0"/>
              <a:t>Green sea turtle is herbivorous              as an adult</a:t>
            </a:r>
          </a:p>
          <a:p>
            <a:pPr lvl="1"/>
            <a:r>
              <a:rPr lang="en-US" dirty="0"/>
              <a:t>Leatherback almost exclusively                eat sea jellies</a:t>
            </a:r>
          </a:p>
          <a:p>
            <a:pPr lvl="1"/>
            <a:r>
              <a:rPr lang="en-US" dirty="0"/>
              <a:t>Hawksbill eat primarily sponges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F393C5-5ECB-4F5F-A6FA-8E41EE879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Class: </a:t>
            </a:r>
            <a:r>
              <a:rPr lang="en-US" sz="4400" dirty="0" err="1"/>
              <a:t>Reptilia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F2234-0BDF-4EB2-AA87-128AE4F6E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108" y="2671627"/>
            <a:ext cx="2835555" cy="137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8B88D-3D07-4C27-A900-25C5CE528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774" y="1188720"/>
            <a:ext cx="2661152" cy="14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695506-4388-4740-B16A-C5EBB475E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547" y="3063631"/>
            <a:ext cx="2857854" cy="1376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3A0CB-33F0-499E-B44F-49B5F18DC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693" y="4655342"/>
            <a:ext cx="2795643" cy="1521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5FFD67-CC3C-48B6-BC2D-B70FA6F4F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9693" y="1260944"/>
            <a:ext cx="2573963" cy="1720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CC7A4-EAF2-4A6D-A062-BC8A810A7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951284"/>
            <a:ext cx="3059104" cy="23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27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3381</TotalTime>
  <Words>2794</Words>
  <Application>Microsoft Office PowerPoint</Application>
  <PresentationFormat>Widescreen</PresentationFormat>
  <Paragraphs>535</Paragraphs>
  <Slides>56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Bookman Old Style</vt:lpstr>
      <vt:lpstr>Calibri</vt:lpstr>
      <vt:lpstr>Gill Sans MT</vt:lpstr>
      <vt:lpstr>Tahoma</vt:lpstr>
      <vt:lpstr>Times New Roman</vt:lpstr>
      <vt:lpstr>Wingdings</vt:lpstr>
      <vt:lpstr>Wingdings 3</vt:lpstr>
      <vt:lpstr>Origin</vt:lpstr>
      <vt:lpstr>Marine Reptiles and Birds</vt:lpstr>
      <vt:lpstr>Origin of Limbs</vt:lpstr>
      <vt:lpstr>Evolution of Tetrapods</vt:lpstr>
      <vt:lpstr>Evolution of Tetrapods: Tiktaalik</vt:lpstr>
      <vt:lpstr>Amniotes</vt:lpstr>
      <vt:lpstr>Amniotic Egg</vt:lpstr>
      <vt:lpstr>Class Reptilia</vt:lpstr>
      <vt:lpstr>Class: Reptilia </vt:lpstr>
      <vt:lpstr>Class: Reptilia</vt:lpstr>
      <vt:lpstr>Class: Reptilia</vt:lpstr>
      <vt:lpstr>Class: Reptilia</vt:lpstr>
      <vt:lpstr>Sea Turtle Migration</vt:lpstr>
      <vt:lpstr>Threats to Sea Turtles</vt:lpstr>
      <vt:lpstr>Class Reptilia</vt:lpstr>
      <vt:lpstr>Class Reptilia</vt:lpstr>
      <vt:lpstr>Class Reptilia</vt:lpstr>
      <vt:lpstr>Salt Glands in Marine Reptiles</vt:lpstr>
      <vt:lpstr>Class Reptilia</vt:lpstr>
      <vt:lpstr>Alligators vs. Crocodiles</vt:lpstr>
      <vt:lpstr>What is a bird? </vt:lpstr>
      <vt:lpstr>Evolution of Birds</vt:lpstr>
      <vt:lpstr>Archaeopteryx lithographica</vt:lpstr>
      <vt:lpstr>Bird Anatomy: Adaptations for Flight</vt:lpstr>
      <vt:lpstr>Bird Anatomy: Muscles and Flight</vt:lpstr>
      <vt:lpstr>Feather Function</vt:lpstr>
      <vt:lpstr>Thermoregulation in Birds</vt:lpstr>
      <vt:lpstr>Salt Glands in Marine Birds</vt:lpstr>
      <vt:lpstr>Respiration in Birds</vt:lpstr>
      <vt:lpstr>Comparison of Birds, Mammals and Reptiles</vt:lpstr>
      <vt:lpstr>Bird Behavior: Flocking</vt:lpstr>
      <vt:lpstr>Different Feeding Strategies in Seabirds</vt:lpstr>
      <vt:lpstr>Different Bill Shapes and Feeding Strategies</vt:lpstr>
      <vt:lpstr>Bird Behavior: Courtship</vt:lpstr>
      <vt:lpstr>Seabird Reproduction</vt:lpstr>
      <vt:lpstr>Types of Marine Birds</vt:lpstr>
      <vt:lpstr>Penguins</vt:lpstr>
      <vt:lpstr>Penguins</vt:lpstr>
      <vt:lpstr>Emperor Penguin Breeding Cycle</vt:lpstr>
      <vt:lpstr>Tubenoses</vt:lpstr>
      <vt:lpstr>Dynamic Soaring</vt:lpstr>
      <vt:lpstr>Pelicans and Related Seabirds</vt:lpstr>
      <vt:lpstr>Brown Pelicans and DDT</vt:lpstr>
      <vt:lpstr>Pelicans and Related Seabirds</vt:lpstr>
      <vt:lpstr>Gulls and Terns</vt:lpstr>
      <vt:lpstr>Migration</vt:lpstr>
      <vt:lpstr>Migration</vt:lpstr>
      <vt:lpstr>Shorebirds</vt:lpstr>
      <vt:lpstr>Resource Partitioning</vt:lpstr>
      <vt:lpstr>Resource Partitioning</vt:lpstr>
      <vt:lpstr>Sea Eagles</vt:lpstr>
      <vt:lpstr>Osprey</vt:lpstr>
      <vt:lpstr>PowerPoint Presentation</vt:lpstr>
      <vt:lpstr>Check Your Understanding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Reptiles and Birds</dc:title>
  <dc:creator>Tyler Flisik</dc:creator>
  <cp:lastModifiedBy>Tyler Flisik</cp:lastModifiedBy>
  <cp:revision>84</cp:revision>
  <dcterms:created xsi:type="dcterms:W3CDTF">2018-04-09T05:18:59Z</dcterms:created>
  <dcterms:modified xsi:type="dcterms:W3CDTF">2018-05-05T16:06:17Z</dcterms:modified>
</cp:coreProperties>
</file>