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7" r:id="rId2"/>
    <p:sldId id="290" r:id="rId3"/>
    <p:sldId id="291" r:id="rId4"/>
    <p:sldId id="259" r:id="rId5"/>
    <p:sldId id="294" r:id="rId6"/>
    <p:sldId id="296" r:id="rId7"/>
    <p:sldId id="311" r:id="rId8"/>
    <p:sldId id="297" r:id="rId9"/>
    <p:sldId id="299" r:id="rId10"/>
    <p:sldId id="310" r:id="rId11"/>
    <p:sldId id="295" r:id="rId12"/>
    <p:sldId id="300" r:id="rId13"/>
    <p:sldId id="293" r:id="rId14"/>
    <p:sldId id="305" r:id="rId15"/>
    <p:sldId id="308" r:id="rId16"/>
    <p:sldId id="286" r:id="rId17"/>
    <p:sldId id="312" r:id="rId18"/>
    <p:sldId id="315" r:id="rId19"/>
    <p:sldId id="316" r:id="rId20"/>
    <p:sldId id="306" r:id="rId21"/>
    <p:sldId id="289" r:id="rId22"/>
    <p:sldId id="309" r:id="rId23"/>
    <p:sldId id="317" r:id="rId24"/>
    <p:sldId id="314" r:id="rId25"/>
    <p:sldId id="307" r:id="rId26"/>
    <p:sldId id="318" r:id="rId27"/>
    <p:sldId id="319" r:id="rId28"/>
    <p:sldId id="524" r:id="rId29"/>
    <p:sldId id="321" r:id="rId30"/>
    <p:sldId id="521" r:id="rId31"/>
    <p:sldId id="522" r:id="rId32"/>
    <p:sldId id="323" r:id="rId33"/>
    <p:sldId id="327" r:id="rId34"/>
    <p:sldId id="260" r:id="rId35"/>
    <p:sldId id="274" r:id="rId36"/>
    <p:sldId id="526" r:id="rId37"/>
    <p:sldId id="27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70" autoAdjust="0"/>
    <p:restoredTop sz="85316" autoAdjust="0"/>
  </p:normalViewPr>
  <p:slideViewPr>
    <p:cSldViewPr snapToGrid="0">
      <p:cViewPr varScale="1">
        <p:scale>
          <a:sx n="60" d="100"/>
          <a:sy n="60" d="100"/>
        </p:scale>
        <p:origin x="78" y="1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0DB65-5DE3-4D11-97B5-0F00B676C09C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D21FB-B20F-44FA-8085-8BB1E0E6B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69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74D22-507F-438C-BCD3-778D9BF16F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96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8963" y="1139825"/>
            <a:ext cx="5467350" cy="3076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12968-2372-4B38-BC8E-EA72B97E15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347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74D22-507F-438C-BCD3-778D9BF16F6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77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8963" y="1139825"/>
            <a:ext cx="5467350" cy="3076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7867" indent="-167867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12968-2372-4B38-BC8E-EA72B97E15F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79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0865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Nitrogen and phosphorus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4EA2D-6388-4827-9B9E-B11B8EA3F2B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78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25599-DD25-42AA-90D2-DEB356EEA88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78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E102B-ECB8-4F72-AD13-7FCBE3A3738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189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E102B-ECB8-4F72-AD13-7FCBE3A3738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282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E102B-ECB8-4F72-AD13-7FCBE3A3738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963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E102B-ECB8-4F72-AD13-7FCBE3A3738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8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8963" y="1139825"/>
            <a:ext cx="5467350" cy="3076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12968-2372-4B38-BC8E-EA72B97E15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52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12968-2372-4B38-BC8E-EA72B97E15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997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50" indent="-172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74D22-507F-438C-BCD3-778D9BF16F6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00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12968-2372-4B38-BC8E-EA72B97E15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10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8963" y="1139825"/>
            <a:ext cx="5467350" cy="3076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FC106-14B5-4CFC-8B9B-6D7AA6850BE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13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5638" y="1154113"/>
            <a:ext cx="5546725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12968-2372-4B38-BC8E-EA72B97E15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698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12968-2372-4B38-BC8E-EA72B97E15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60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7C407-7858-41B1-8494-DF3DC0018D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285C1194-5686-4A30-8CE7-D5F253D4D3CF}" type="datetimeFigureOut">
              <a:rPr lang="en-US" smtClean="0"/>
              <a:pPr/>
              <a:t>10/9/2018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95B37551-4392-4CFE-B7D3-DA4F141888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3" name="Rectangle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2" name="Rectangle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2" name="Rectangle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4288977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1194-5686-4A30-8CE7-D5F253D4D3CF}" type="datetimeFigureOut">
              <a:rPr lang="en-US" smtClean="0"/>
              <a:pPr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7551-4392-4CFE-B7D3-DA4F141888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75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1194-5686-4A30-8CE7-D5F253D4D3CF}" type="datetimeFigureOut">
              <a:rPr lang="en-US" smtClean="0"/>
              <a:pPr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7551-4392-4CFE-B7D3-DA4F141888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958588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1194-5686-4A30-8CE7-D5F253D4D3CF}" type="datetimeFigureOut">
              <a:rPr lang="en-US" smtClean="0"/>
              <a:pPr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7551-4392-4CFE-B7D3-DA4F141888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83173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285C1194-5686-4A30-8CE7-D5F253D4D3CF}" type="datetimeFigureOut">
              <a:rPr lang="en-US" smtClean="0"/>
              <a:pPr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95B37551-4392-4CFE-B7D3-DA4F141888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429998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1194-5686-4A30-8CE7-D5F253D4D3CF}" type="datetimeFigureOut">
              <a:rPr lang="en-US" smtClean="0"/>
              <a:pPr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7551-4392-4CFE-B7D3-DA4F141888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63113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1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1194-5686-4A30-8CE7-D5F253D4D3CF}" type="datetimeFigureOut">
              <a:rPr lang="en-US" smtClean="0"/>
              <a:pPr/>
              <a:t>10/9/2018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7551-4392-4CFE-B7D3-DA4F141888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94398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1194-5686-4A30-8CE7-D5F253D4D3CF}" type="datetimeFigureOut">
              <a:rPr lang="en-US" smtClean="0"/>
              <a:pPr/>
              <a:t>10/9/2018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7551-4392-4CFE-B7D3-DA4F141888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953860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1194-5686-4A30-8CE7-D5F253D4D3CF}" type="datetimeFigureOut">
              <a:rPr lang="en-US" smtClean="0"/>
              <a:pPr/>
              <a:t>10/9/2018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7551-4392-4CFE-B7D3-DA4F141888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1222459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1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1194-5686-4A30-8CE7-D5F253D4D3CF}" type="datetimeFigureOut">
              <a:rPr lang="en-US" smtClean="0"/>
              <a:pPr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7551-4392-4CFE-B7D3-DA4F141888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26590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C1194-5686-4A30-8CE7-D5F253D4D3CF}" type="datetimeFigureOut">
              <a:rPr lang="en-US" smtClean="0"/>
              <a:pPr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7551-4392-4CFE-B7D3-DA4F141888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2759565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85C1194-5686-4A30-8CE7-D5F253D4D3CF}" type="datetimeFigureOut">
              <a:rPr lang="en-US" smtClean="0"/>
              <a:pPr/>
              <a:t>10/9/2018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5B37551-4392-4CFE-B7D3-DA4F141888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356539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NkaK8JFTfY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VJ5BKcAhAg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Intro to Life, Protists and Fungi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5105400"/>
            <a:ext cx="9144000" cy="533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7800" y="838200"/>
            <a:ext cx="9321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“The man who asks a question is a fool for a minute, the man who does not ask is a fool for life.” </a:t>
            </a:r>
          </a:p>
          <a:p>
            <a:pPr algn="ctr"/>
            <a:r>
              <a:rPr lang="en-US" sz="2800" dirty="0"/>
              <a:t>― Confucius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14BAD-6E0D-4BD4-A93C-032043E92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Prokaryotic Cell Structure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4BC34F-328F-4100-986A-A6F5D9CAC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99" y="1217418"/>
            <a:ext cx="10934701" cy="510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46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Prokaryotic Reproduction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53072"/>
            <a:ext cx="10972800" cy="49038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________________</a:t>
            </a:r>
            <a:r>
              <a:rPr lang="en-US" sz="2800" dirty="0"/>
              <a:t>: DNA replicates and then the cell divides into two separate cells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398501"/>
            <a:ext cx="4876798" cy="3588386"/>
          </a:xfrm>
          <a:prstGeom prst="rect">
            <a:avLst/>
          </a:prstGeom>
        </p:spPr>
      </p:pic>
      <p:pic>
        <p:nvPicPr>
          <p:cNvPr id="6" name="Picture 8" descr="18_14BactChromReplication_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2228426"/>
            <a:ext cx="2919422" cy="392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134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Eukaryotic Cell Structure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295400"/>
            <a:ext cx="10287000" cy="506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12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Prokaryotic and Eukaryotic Cells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48478562"/>
              </p:ext>
            </p:extLst>
          </p:nvPr>
        </p:nvGraphicFramePr>
        <p:xfrm>
          <a:off x="304800" y="1295400"/>
          <a:ext cx="11582400" cy="41964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3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844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001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Prokaryotic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Eukaryotic Cells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Cell Size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Small (0.2 – 2.0 µm in diameter)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Large (10 – 100 µm in diameter)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Organization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Always</a:t>
                      </a:r>
                      <a:r>
                        <a:rPr lang="en-US" sz="1800" baseline="0" dirty="0"/>
                        <a:t> single celled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Often </a:t>
                      </a:r>
                      <a:r>
                        <a:rPr lang="en-US" sz="1800" u="none" dirty="0"/>
                        <a:t>__________________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6277098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Nucleus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none" dirty="0"/>
                        <a:t>__________________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Membrane bound nucleus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353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Membrane-enclosed organelles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 dirty="0"/>
                        <a:t>Absent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none" dirty="0"/>
                        <a:t>Present</a:t>
                      </a:r>
                      <a:r>
                        <a:rPr lang="en-US" sz="1800" dirty="0"/>
                        <a:t> (e.g.</a:t>
                      </a:r>
                      <a:r>
                        <a:rPr lang="en-US" sz="1800" baseline="0" dirty="0"/>
                        <a:t> lysosomes, Golgi complex, mitochondria)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Chromosomes (DNA)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Usually </a:t>
                      </a:r>
                      <a:r>
                        <a:rPr lang="en-US" sz="1800" u="none" dirty="0"/>
                        <a:t>______________ </a:t>
                      </a:r>
                      <a:r>
                        <a:rPr lang="en-US" sz="1800" baseline="0" dirty="0"/>
                        <a:t>chromosome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none" dirty="0"/>
                        <a:t>__________________ </a:t>
                      </a:r>
                      <a:r>
                        <a:rPr lang="en-US" sz="1800" dirty="0"/>
                        <a:t>chromosomes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Cell division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Binary fission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Involves mitosis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Sexual Recombination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None,</a:t>
                      </a:r>
                      <a:r>
                        <a:rPr lang="en-US" sz="1800" baseline="0" dirty="0"/>
                        <a:t> transfer of DNA only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Involves</a:t>
                      </a:r>
                      <a:r>
                        <a:rPr lang="en-US" sz="1800" baseline="0" dirty="0"/>
                        <a:t> meiosis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9849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Which of the following are </a:t>
            </a:r>
            <a:r>
              <a:rPr lang="en-US" sz="3200" b="1" u="sng" dirty="0"/>
              <a:t>not</a:t>
            </a:r>
            <a:r>
              <a:rPr lang="en-US" sz="3200" dirty="0"/>
              <a:t> one of the characteristics of bacteria? 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		a. Cell wall containing peptidoglycan</a:t>
            </a:r>
          </a:p>
          <a:p>
            <a:pPr marL="0" indent="0">
              <a:buNone/>
            </a:pPr>
            <a:r>
              <a:rPr lang="en-US" sz="3200" dirty="0"/>
              <a:t>		b. Contain a membrane bound nucleus</a:t>
            </a:r>
          </a:p>
          <a:p>
            <a:pPr marL="0" indent="0">
              <a:buNone/>
            </a:pPr>
            <a:r>
              <a:rPr lang="en-US" sz="3200" dirty="0"/>
              <a:t>		c. Asexual reproduction</a:t>
            </a:r>
          </a:p>
          <a:p>
            <a:pPr marL="0" indent="0">
              <a:buNone/>
            </a:pPr>
            <a:r>
              <a:rPr lang="en-US" sz="3200" dirty="0"/>
              <a:t>		d. Single-cell organisms</a:t>
            </a:r>
          </a:p>
          <a:p>
            <a:pPr marL="0" indent="0">
              <a:buNone/>
            </a:pPr>
            <a:r>
              <a:rPr lang="en-US" sz="3200" dirty="0"/>
              <a:t>		e. More than one of the above</a:t>
            </a:r>
          </a:p>
        </p:txBody>
      </p:sp>
    </p:spTree>
    <p:extLst>
      <p:ext uri="{BB962C8B-B14F-4D97-AF65-F5344CB8AC3E}">
        <p14:creationId xmlns:p14="http://schemas.microsoft.com/office/powerpoint/2010/main" val="3254115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Archaea that thrive in extremely hot environments are known as ___________. 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			a. Halophiles</a:t>
            </a:r>
          </a:p>
          <a:p>
            <a:pPr marL="0" indent="0">
              <a:buNone/>
            </a:pPr>
            <a:r>
              <a:rPr lang="en-US" sz="3200" dirty="0"/>
              <a:t>			b. </a:t>
            </a:r>
            <a:r>
              <a:rPr lang="en-US" sz="3200" dirty="0" err="1"/>
              <a:t>Heatophiles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			c. Methanogens</a:t>
            </a:r>
          </a:p>
          <a:p>
            <a:pPr marL="0" indent="0">
              <a:buNone/>
            </a:pPr>
            <a:r>
              <a:rPr lang="en-US" sz="3200" dirty="0"/>
              <a:t>			d. </a:t>
            </a:r>
            <a:r>
              <a:rPr lang="en-US" sz="3200" dirty="0" err="1"/>
              <a:t>Feugophiles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			e. Thermophiles</a:t>
            </a:r>
          </a:p>
        </p:txBody>
      </p:sp>
    </p:spTree>
    <p:extLst>
      <p:ext uri="{BB962C8B-B14F-4D97-AF65-F5344CB8AC3E}">
        <p14:creationId xmlns:p14="http://schemas.microsoft.com/office/powerpoint/2010/main" val="2268151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Domain: Eukarya, Kingdom: “Protista”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609600" y="1315658"/>
            <a:ext cx="11077184" cy="491572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800" b="1" dirty="0">
                <a:ea typeface="ＭＳ Ｐゴシック" charset="0"/>
                <a:cs typeface="ＭＳ Ｐゴシック" charset="0"/>
              </a:rPr>
              <a:t>Protists: 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similar appearing but diverse phyla that are not related through an exclusive common ancestor, which have different life cycles, trophic levels, modes of locomotion and cellular structures.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Under constant debate and revision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charset="0"/>
                <a:cs typeface="ＭＳ Ｐゴシック" charset="0"/>
              </a:rPr>
              <a:t>Eukaryotic organisms that are not plants, animals, or fungi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charset="0"/>
                <a:cs typeface="ＭＳ Ｐゴシック" charset="0"/>
              </a:rPr>
              <a:t>Most are unicellular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charset="0"/>
                <a:cs typeface="ＭＳ Ｐゴシック" charset="0"/>
              </a:rPr>
              <a:t>Without ____________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charset="0"/>
                <a:cs typeface="ＭＳ Ｐゴシック" charset="0"/>
              </a:rPr>
              <a:t>First eukaryotes arose </a:t>
            </a:r>
            <a:r>
              <a:rPr lang="en-US" sz="2800" dirty="0">
                <a:ea typeface="ＭＳ Ｐゴシック" charset="0"/>
                <a:cs typeface="Times New Roman" panose="02020603050405020304" pitchFamily="18" charset="0"/>
              </a:rPr>
              <a:t>~1.5 </a:t>
            </a:r>
            <a:r>
              <a:rPr lang="en-US" sz="2800" dirty="0" err="1">
                <a:ea typeface="ＭＳ Ｐゴシック" charset="0"/>
                <a:cs typeface="Times New Roman" panose="02020603050405020304" pitchFamily="18" charset="0"/>
              </a:rPr>
              <a:t>bya</a:t>
            </a:r>
            <a:endParaRPr lang="en-US" sz="2800" dirty="0">
              <a:ea typeface="ＭＳ Ｐゴシック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a typeface="Verdana" panose="020B0604030504040204" pitchFamily="34" charset="0"/>
                <a:cs typeface="Verdana" panose="020B0604030504040204" pitchFamily="34" charset="0"/>
              </a:rPr>
              <a:t>Photosynthetic plant-like protists (algae) and heterotrophic animal-like protists </a:t>
            </a:r>
          </a:p>
        </p:txBody>
      </p:sp>
    </p:spTree>
    <p:extLst>
      <p:ext uri="{BB962C8B-B14F-4D97-AF65-F5344CB8AC3E}">
        <p14:creationId xmlns:p14="http://schemas.microsoft.com/office/powerpoint/2010/main" val="1728298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3A281-2DEC-41DE-985D-2301D98F2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Kingdom: Protista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5460B-4BE9-424B-9543-7D4866CDA64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6428874" cy="493776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Diatoms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Planktonic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Unicellular, but often form chains</a:t>
            </a:r>
          </a:p>
          <a:p>
            <a:pPr>
              <a:spcBef>
                <a:spcPts val="0"/>
              </a:spcBef>
            </a:pPr>
            <a:r>
              <a:rPr lang="en-US" dirty="0"/>
              <a:t>Cell walls made of silica (glass-like material) called frustule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Diatomaceous earth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Carotenoids (yellow and brown pigments)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Important primary producers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0829AF-BA20-4A59-8548-CB0B4CE83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949" y="4383305"/>
            <a:ext cx="6035749" cy="1922047"/>
          </a:xfrm>
          <a:prstGeom prst="rect">
            <a:avLst/>
          </a:prstGeom>
        </p:spPr>
      </p:pic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F4E47676-F2CC-4F4A-9ADD-950B7D7B0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097" y="1325526"/>
            <a:ext cx="3196872" cy="274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619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Diatoms in the Food Web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83" y="1277389"/>
            <a:ext cx="6582833" cy="4937125"/>
          </a:xfrm>
        </p:spPr>
      </p:pic>
    </p:spTree>
    <p:extLst>
      <p:ext uri="{BB962C8B-B14F-4D97-AF65-F5344CB8AC3E}">
        <p14:creationId xmlns:p14="http://schemas.microsoft.com/office/powerpoint/2010/main" val="2580547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1F64B-5F1D-433B-96AE-B65CCD3305A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599" y="1275347"/>
            <a:ext cx="6256421" cy="499310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Dinoflagellates</a:t>
            </a:r>
          </a:p>
          <a:p>
            <a:r>
              <a:rPr lang="en-US" dirty="0"/>
              <a:t>Planktonic</a:t>
            </a:r>
          </a:p>
          <a:p>
            <a:r>
              <a:rPr lang="en-US" dirty="0"/>
              <a:t>Unicellular</a:t>
            </a:r>
          </a:p>
          <a:p>
            <a:r>
              <a:rPr lang="en-US" dirty="0"/>
              <a:t>Many are mixotrophic</a:t>
            </a:r>
          </a:p>
          <a:p>
            <a:pPr lvl="1"/>
            <a:r>
              <a:rPr lang="en-US" sz="2400" b="1" dirty="0"/>
              <a:t>Mixotroph</a:t>
            </a:r>
            <a:r>
              <a:rPr lang="en-US" sz="2400" dirty="0"/>
              <a:t>: organisms that perform photosynthesis but are also heterotrophic</a:t>
            </a:r>
          </a:p>
          <a:p>
            <a:r>
              <a:rPr lang="en-US" dirty="0"/>
              <a:t>Cell wall made of cellulose plates </a:t>
            </a:r>
          </a:p>
          <a:p>
            <a:r>
              <a:rPr lang="en-US" dirty="0"/>
              <a:t>Two flagella</a:t>
            </a:r>
          </a:p>
          <a:p>
            <a:r>
              <a:rPr lang="en-US" dirty="0"/>
              <a:t>Some are bioluminescent</a:t>
            </a:r>
          </a:p>
          <a:p>
            <a:r>
              <a:rPr lang="en-US" dirty="0"/>
              <a:t>Algal blooms (red tides) </a:t>
            </a:r>
          </a:p>
          <a:p>
            <a:r>
              <a:rPr lang="en-US" dirty="0"/>
              <a:t>Demonic acid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9C6CDC3-8ED0-4D62-A851-5B316DF29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Kingdom: Protista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0BC75-F9B5-4954-A66E-2A03BCB4E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2254" y="1474119"/>
            <a:ext cx="4654841" cy="311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41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Domains of Life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184342" cy="5181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 b="1" dirty="0"/>
              <a:t>Bacteria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Unicellular prokaryotes</a:t>
            </a:r>
            <a:endParaRPr lang="en-US" sz="2800" b="1" dirty="0"/>
          </a:p>
          <a:p>
            <a:pPr>
              <a:spcBef>
                <a:spcPts val="0"/>
              </a:spcBef>
            </a:pPr>
            <a:endParaRPr lang="en-US" sz="1800" b="1" dirty="0"/>
          </a:p>
          <a:p>
            <a:pPr>
              <a:spcBef>
                <a:spcPts val="0"/>
              </a:spcBef>
            </a:pPr>
            <a:r>
              <a:rPr lang="en-US" sz="2800" b="1" dirty="0"/>
              <a:t>Archaea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Unicellular prokaryotes</a:t>
            </a:r>
          </a:p>
          <a:p>
            <a:pPr lvl="2">
              <a:spcBef>
                <a:spcPts val="0"/>
              </a:spcBef>
            </a:pPr>
            <a:r>
              <a:rPr lang="en-US" dirty="0"/>
              <a:t>Extremophiles</a:t>
            </a:r>
            <a:endParaRPr lang="en-US" sz="2800" b="1" dirty="0"/>
          </a:p>
          <a:p>
            <a:pPr>
              <a:spcBef>
                <a:spcPts val="0"/>
              </a:spcBef>
            </a:pPr>
            <a:endParaRPr lang="en-US" sz="1800" b="1" dirty="0"/>
          </a:p>
          <a:p>
            <a:pPr>
              <a:spcBef>
                <a:spcPts val="0"/>
              </a:spcBef>
            </a:pPr>
            <a:r>
              <a:rPr lang="en-US" sz="2800" b="1" dirty="0"/>
              <a:t>Eukarya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Unicellular and </a:t>
            </a:r>
            <a:r>
              <a:rPr lang="en-US" sz="2400" u="sng" dirty="0"/>
              <a:t>multicellular</a:t>
            </a:r>
            <a:r>
              <a:rPr lang="en-US" sz="2400" dirty="0"/>
              <a:t> eukaryotes</a:t>
            </a:r>
          </a:p>
          <a:p>
            <a:pPr lvl="2">
              <a:spcBef>
                <a:spcPts val="0"/>
              </a:spcBef>
            </a:pPr>
            <a:r>
              <a:rPr lang="en-US" sz="2400" dirty="0"/>
              <a:t>Protists</a:t>
            </a:r>
          </a:p>
          <a:p>
            <a:pPr lvl="2">
              <a:spcBef>
                <a:spcPts val="0"/>
              </a:spcBef>
            </a:pPr>
            <a:r>
              <a:rPr lang="en-US" sz="2400" dirty="0"/>
              <a:t>Fungi</a:t>
            </a:r>
          </a:p>
          <a:p>
            <a:pPr lvl="2">
              <a:spcBef>
                <a:spcPts val="0"/>
              </a:spcBef>
            </a:pPr>
            <a:r>
              <a:rPr lang="en-US" sz="2400" dirty="0"/>
              <a:t>Plants</a:t>
            </a:r>
          </a:p>
          <a:p>
            <a:pPr lvl="2">
              <a:spcBef>
                <a:spcPts val="0"/>
              </a:spcBef>
            </a:pPr>
            <a:r>
              <a:rPr lang="en-US" sz="2400" dirty="0"/>
              <a:t>Animals</a:t>
            </a:r>
          </a:p>
        </p:txBody>
      </p:sp>
      <p:pic>
        <p:nvPicPr>
          <p:cNvPr id="6" name="Picture 5" descr="26_21_ThreeDomains-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23" y="1356283"/>
            <a:ext cx="6599499" cy="4927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84B03B-6C70-464E-98DB-1A48725CD09C}"/>
              </a:ext>
            </a:extLst>
          </p:cNvPr>
          <p:cNvSpPr txBox="1"/>
          <p:nvPr/>
        </p:nvSpPr>
        <p:spPr>
          <a:xfrm>
            <a:off x="4953000" y="32882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are here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49A62F-2295-41DE-8D1B-B0569A545818}"/>
              </a:ext>
            </a:extLst>
          </p:cNvPr>
          <p:cNvCxnSpPr/>
          <p:nvPr/>
        </p:nvCxnSpPr>
        <p:spPr>
          <a:xfrm flipV="1">
            <a:off x="6324600" y="3244334"/>
            <a:ext cx="685800" cy="2286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44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5011" y="1219200"/>
            <a:ext cx="11653701" cy="1909011"/>
          </a:xfrm>
        </p:spPr>
        <p:txBody>
          <a:bodyPr>
            <a:normAutofit/>
          </a:bodyPr>
          <a:lstStyle/>
          <a:p>
            <a:pPr marL="0" indent="0">
              <a:lnSpc>
                <a:spcPct val="85000"/>
              </a:lnSpc>
              <a:buNone/>
            </a:pPr>
            <a:r>
              <a:rPr lang="en-US" sz="2800" b="1" u="sng" dirty="0"/>
              <a:t>______________</a:t>
            </a:r>
            <a:r>
              <a:rPr lang="en-US" sz="2800" dirty="0"/>
              <a:t>: excessive richness of nutrients in a body of water, frequently due to runoff from agricultural areas on land</a:t>
            </a:r>
          </a:p>
          <a:p>
            <a:pPr>
              <a:lnSpc>
                <a:spcPct val="85000"/>
              </a:lnSpc>
            </a:pPr>
            <a:r>
              <a:rPr lang="en-US" sz="2800" dirty="0"/>
              <a:t>Can cause algal blooms, which is the dense growth of algae and bacteria that can result in __________ where animals die from lack of oxygen (hypoxia).</a:t>
            </a:r>
          </a:p>
          <a:p>
            <a:pPr>
              <a:lnSpc>
                <a:spcPct val="85000"/>
              </a:lnSpc>
            </a:pPr>
            <a:endParaRPr lang="en-US" sz="1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90575" y="112528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/>
              <a:t>Algal Blooms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958" y="3314030"/>
            <a:ext cx="3653882" cy="2521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3BBDC1-C7DC-42EE-BB3F-FCCD5B0F0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840" y="3314030"/>
            <a:ext cx="4833872" cy="2858623"/>
          </a:xfrm>
          <a:prstGeom prst="rect">
            <a:avLst/>
          </a:prstGeom>
        </p:spPr>
      </p:pic>
      <p:pic>
        <p:nvPicPr>
          <p:cNvPr id="10" name="Picture 4" descr="http://3.bp.blogspot.com/-0BCBw1AnBYw/TnDNq_uzSJI/AAAAAAAAAWY/N75MB_HJ8sI/s320/Red+Tid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88" y="3314030"/>
            <a:ext cx="3263690" cy="237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78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D95BE-96CB-49A9-843B-70F3610F1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What Causes Dead Zones?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ABD0A-F426-4DE2-B59C-A45580DFBEA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01052" y="1219199"/>
            <a:ext cx="4337432" cy="5025189"/>
          </a:xfrm>
        </p:spPr>
        <p:txBody>
          <a:bodyPr>
            <a:normAutofit lnSpcReduction="10000"/>
          </a:bodyPr>
          <a:lstStyle/>
          <a:p>
            <a:pPr marL="288925" indent="-288925">
              <a:buClrTx/>
              <a:buSzPct val="100000"/>
              <a:buFont typeface="+mj-lt"/>
              <a:buAutoNum type="arabicPeriod"/>
            </a:pPr>
            <a:r>
              <a:rPr lang="en-US" sz="2400" dirty="0"/>
              <a:t>During the summer months nutrient rich runoff from land enters the oceans resulting in eutrophication</a:t>
            </a:r>
          </a:p>
          <a:p>
            <a:pPr marL="288925" indent="-288925">
              <a:buClrTx/>
              <a:buSzPct val="100000"/>
              <a:buFont typeface="+mj-lt"/>
              <a:buAutoNum type="arabicPeriod"/>
            </a:pPr>
            <a:r>
              <a:rPr lang="en-US" sz="2400" dirty="0"/>
              <a:t>Eutrophication along with abundant solar energy leads to massive algal blooms</a:t>
            </a:r>
          </a:p>
          <a:p>
            <a:pPr marL="288925" indent="-288925">
              <a:buClrTx/>
              <a:buSzPct val="100000"/>
              <a:buFont typeface="+mj-lt"/>
              <a:buAutoNum type="arabicPeriod"/>
            </a:pPr>
            <a:r>
              <a:rPr lang="en-US" sz="2400" dirty="0"/>
              <a:t>Dead algae sink to the bottom where bacteria aid in decomposition</a:t>
            </a:r>
          </a:p>
          <a:p>
            <a:pPr marL="288925" indent="-288925">
              <a:buClrTx/>
              <a:buSzPct val="100000"/>
              <a:buFont typeface="+mj-lt"/>
              <a:buAutoNum type="arabicPeriod"/>
            </a:pPr>
            <a:r>
              <a:rPr lang="en-US" sz="2400" dirty="0"/>
              <a:t>Heterotrophic bacteria deplete oxygen available to other organisms forming a hypoxic environment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0A05B1-06F4-40A2-A104-78B9B0CBB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768" y="1219200"/>
            <a:ext cx="7052464" cy="511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86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line Media 7">
            <a:hlinkClick r:id="" action="ppaction://media"/>
            <a:extLst>
              <a:ext uri="{FF2B5EF4-FFF2-40B4-BE49-F238E27FC236}">
                <a16:creationId xmlns:a16="http://schemas.microsoft.com/office/drawing/2014/main" id="{988680C0-95AD-4C30-99B1-D8A280585F65}"/>
              </a:ext>
            </a:extLst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31168" y="1262126"/>
            <a:ext cx="6729663" cy="504724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4A62DDC-D97C-47E9-A522-889724ABA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Algal Blooms and Toxins</a:t>
            </a:r>
          </a:p>
        </p:txBody>
      </p:sp>
    </p:spTree>
    <p:extLst>
      <p:ext uri="{BB962C8B-B14F-4D97-AF65-F5344CB8AC3E}">
        <p14:creationId xmlns:p14="http://schemas.microsoft.com/office/powerpoint/2010/main" val="3423749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4A62DDC-D97C-47E9-A522-889724ABA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Algal Blooms and Toxins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3D1839-8E69-4DCD-A03B-D35F33922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754" y="1392293"/>
            <a:ext cx="5740880" cy="46951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1869C5-7FD4-4377-AB5A-B1D7C4BB9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15" y="1392293"/>
            <a:ext cx="5740880" cy="393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67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Biomagnification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6925519" cy="493776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Biomagnification</a:t>
            </a:r>
            <a:r>
              <a:rPr lang="en-US" sz="2800" dirty="0"/>
              <a:t>: toxic substances become increasingly ___________ within living things as they move up each trophic level</a:t>
            </a:r>
          </a:p>
          <a:p>
            <a:r>
              <a:rPr lang="en-US" sz="2400" dirty="0"/>
              <a:t>Common with algal toxins, DDT, Mercury, and PCB’s</a:t>
            </a:r>
          </a:p>
        </p:txBody>
      </p:sp>
      <p:pic>
        <p:nvPicPr>
          <p:cNvPr id="10250" name="Picture 10" descr="http://www.currentscienceevent.org/wp-content/uploads/2011/04/Biomagnificatio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337" y="1219200"/>
            <a:ext cx="4083107" cy="502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2.bp.blogspot.com/-MOnm4O-tDmI/UGYwu6WWwlI/AAAAAAAAA4o/O7d78zBx7q8/s640/fish-char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583" y="3260558"/>
            <a:ext cx="5085866" cy="297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581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75EE4D-5098-4911-A516-73A01FBB2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589" y="1525297"/>
            <a:ext cx="6478715" cy="46316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178C8-4013-4C07-9369-5AFA4B20488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5947612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Zooxanthellae</a:t>
            </a:r>
          </a:p>
          <a:p>
            <a:r>
              <a:rPr lang="en-US" sz="2800" dirty="0"/>
              <a:t>Symbiotic dinoflagellate found in the tissue of many marine invertebrates</a:t>
            </a:r>
          </a:p>
          <a:p>
            <a:pPr lvl="1"/>
            <a:r>
              <a:rPr lang="en-US" sz="2500" dirty="0"/>
              <a:t>Photosynthetic zooxanthellae provide hosts with carbon products used for energy and growth </a:t>
            </a:r>
          </a:p>
          <a:p>
            <a:endParaRPr lang="en-US" sz="2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F764049-45A9-4B74-996E-2F0D52132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Kingdom: Protista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56B234-A0B4-4296-944C-EDE525894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4186989"/>
            <a:ext cx="3585580" cy="20461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4378F8-95C5-49FB-96FD-AE3F5C1A7B9E}"/>
              </a:ext>
            </a:extLst>
          </p:cNvPr>
          <p:cNvSpPr txBox="1"/>
          <p:nvPr/>
        </p:nvSpPr>
        <p:spPr>
          <a:xfrm>
            <a:off x="4467557" y="4732421"/>
            <a:ext cx="1764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Zooxanthellae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7540FC5-92B4-4CA1-84B1-E52CDEB0EECC}"/>
              </a:ext>
            </a:extLst>
          </p:cNvPr>
          <p:cNvCxnSpPr>
            <a:stCxn id="9" idx="1"/>
          </p:cNvCxnSpPr>
          <p:nvPr/>
        </p:nvCxnSpPr>
        <p:spPr>
          <a:xfrm flipH="1">
            <a:off x="3176337" y="4932476"/>
            <a:ext cx="1291220" cy="7063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2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A9A70-2F22-4EDB-B583-3F17212C8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Zooxanthellae and Coral Bleaching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B3DDB8-F567-49C4-BE9B-7103824E4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378" y="1219200"/>
            <a:ext cx="7796463" cy="509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75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F623C-22B3-4EA5-B62F-2B3327976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Kingdom: Protista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20762-BB86-47EC-8E80-33AFCE5DFFC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6176212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Foraminiferans</a:t>
            </a:r>
          </a:p>
          <a:p>
            <a:r>
              <a:rPr lang="en-US" dirty="0"/>
              <a:t>Porous, _______________ tests (shells)</a:t>
            </a:r>
          </a:p>
          <a:p>
            <a:pPr lvl="1"/>
            <a:r>
              <a:rPr lang="en-US" sz="2600" i="1" dirty="0"/>
              <a:t>Foramen</a:t>
            </a:r>
            <a:r>
              <a:rPr lang="en-US" sz="2600" dirty="0"/>
              <a:t> (little hole), </a:t>
            </a:r>
            <a:r>
              <a:rPr lang="en-US" sz="2600" i="1" dirty="0" err="1"/>
              <a:t>ferre</a:t>
            </a:r>
            <a:r>
              <a:rPr lang="en-US" sz="2600" dirty="0"/>
              <a:t> (to bear)</a:t>
            </a:r>
          </a:p>
          <a:p>
            <a:r>
              <a:rPr lang="en-US" dirty="0"/>
              <a:t>Thin pseudopodia (false feet) capture food</a:t>
            </a:r>
          </a:p>
          <a:p>
            <a:r>
              <a:rPr lang="en-US" dirty="0"/>
              <a:t>Marine and freshwater</a:t>
            </a:r>
          </a:p>
          <a:p>
            <a:pPr lvl="1"/>
            <a:r>
              <a:rPr lang="en-US" dirty="0"/>
              <a:t>Most are benthic (live on the bottom)</a:t>
            </a:r>
          </a:p>
          <a:p>
            <a:r>
              <a:rPr lang="en-US" dirty="0"/>
              <a:t>Fossilized </a:t>
            </a:r>
            <a:r>
              <a:rPr lang="en-US" dirty="0" err="1"/>
              <a:t>forams</a:t>
            </a:r>
            <a:r>
              <a:rPr lang="en-US" dirty="0"/>
              <a:t> = limestone rock</a:t>
            </a:r>
          </a:p>
          <a:p>
            <a:r>
              <a:rPr lang="en-US" dirty="0"/>
              <a:t>Chemical markers in tests used                        to determine previous climates</a:t>
            </a:r>
          </a:p>
          <a:p>
            <a:endParaRPr lang="en-US" sz="2800" dirty="0"/>
          </a:p>
          <a:p>
            <a:endParaRPr lang="en-US" sz="2400" dirty="0"/>
          </a:p>
        </p:txBody>
      </p:sp>
      <p:pic>
        <p:nvPicPr>
          <p:cNvPr id="4" name="Picture 8" descr="28-28-Foraminiferan">
            <a:extLst>
              <a:ext uri="{FF2B5EF4-FFF2-40B4-BE49-F238E27FC236}">
                <a16:creationId xmlns:a16="http://schemas.microsoft.com/office/drawing/2014/main" id="{CE2C85D2-4BF8-4DF9-B819-78010705A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97517" y="1473828"/>
            <a:ext cx="3485147" cy="2396039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F55683-E1F2-4A42-9DAF-73F1C64DD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517" y="3999757"/>
            <a:ext cx="3495080" cy="22654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CE1E50-20A9-46FF-A4D5-FD2A1A055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389" y="4616921"/>
            <a:ext cx="2181727" cy="163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90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EF085-C865-4D51-BC48-202A1A874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Plankton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4E1E5-E84C-4642-BD95-3437EDCFD5A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66252" y="1278284"/>
            <a:ext cx="5660065" cy="47085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Plankton</a:t>
            </a:r>
            <a:r>
              <a:rPr lang="en-US" sz="2800" dirty="0"/>
              <a:t>: aquatic organisms that are unable to swim against the current</a:t>
            </a:r>
          </a:p>
          <a:p>
            <a:r>
              <a:rPr lang="en-US" sz="2800" b="1" dirty="0"/>
              <a:t>Phytoplankton</a:t>
            </a:r>
            <a:r>
              <a:rPr lang="en-US" sz="2800" dirty="0"/>
              <a:t>: photosynthetic planktonic organisms</a:t>
            </a:r>
          </a:p>
          <a:p>
            <a:endParaRPr lang="en-US" sz="2800" b="1" dirty="0"/>
          </a:p>
          <a:p>
            <a:r>
              <a:rPr lang="en-US" sz="2800" b="1" dirty="0"/>
              <a:t>Zooplankton</a:t>
            </a:r>
            <a:r>
              <a:rPr lang="en-US" sz="2800" dirty="0"/>
              <a:t>: heterotrophic planktonic organisms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9949B3-EE22-463C-AE7D-00874DFCB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025" y="3811742"/>
            <a:ext cx="4395723" cy="24777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E5A00C-A457-41AB-AD2D-057CBAEE9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0025" y="1278284"/>
            <a:ext cx="4395723" cy="237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011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EFA4D-EA56-4D7B-AA4D-4B939D41A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Multicellular Primary Producers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793AA-B1FA-4339-8E8C-2C26025B6A6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75705" y="1267498"/>
            <a:ext cx="5853711" cy="50973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Macroalgae</a:t>
            </a:r>
            <a:r>
              <a:rPr lang="en-US" sz="2800" dirty="0"/>
              <a:t> (seaweeds): multicellular, photosynthetic organisms that lack true tissue, leaves, stems, and roots. </a:t>
            </a:r>
          </a:p>
          <a:p>
            <a:pPr lvl="1"/>
            <a:r>
              <a:rPr lang="en-US" sz="2500" dirty="0"/>
              <a:t>Classification depends on photosynthetic pigments</a:t>
            </a:r>
          </a:p>
          <a:p>
            <a:pPr lvl="2"/>
            <a:r>
              <a:rPr lang="en-US" sz="2200" dirty="0"/>
              <a:t>Green, red, and brown seaweeds</a:t>
            </a:r>
          </a:p>
          <a:p>
            <a:pPr lvl="1"/>
            <a:r>
              <a:rPr lang="en-US" sz="2500" dirty="0"/>
              <a:t>Wide range of growth forms 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22CD29-ECD7-46EA-9AC0-C8932DCD0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5566" y="1682494"/>
            <a:ext cx="2832339" cy="42673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DECD25-00F2-404E-895D-59A6BB409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774" y="3988725"/>
            <a:ext cx="2448524" cy="1961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954BF7-808A-4691-8521-A268B278E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229" y="1682494"/>
            <a:ext cx="2448524" cy="196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588" y="103833"/>
            <a:ext cx="5016090" cy="6213842"/>
          </a:xfrm>
          <a:prstGeom prst="rect">
            <a:avLst/>
          </a:prstGeom>
        </p:spPr>
      </p:pic>
      <p:pic>
        <p:nvPicPr>
          <p:cNvPr id="5" name="Picture 4" descr="26_21_ThreeDomains-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22" y="561635"/>
            <a:ext cx="6262386" cy="467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532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3D325-A322-4E0F-B974-FC285C973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Kelp Forest Communities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A41D7-07B0-46FE-968F-437C5AD6D2E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20262" y="1231905"/>
            <a:ext cx="5258937" cy="493776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3200" dirty="0"/>
              <a:t>Kelp Forests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Dense forests of fast-growing brown algae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Different species of brown algae grow best at different depths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Found in temperate and subpolar regions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Important food source and shelter for many organisms  </a:t>
            </a:r>
          </a:p>
          <a:p>
            <a:pPr>
              <a:lnSpc>
                <a:spcPct val="90000"/>
              </a:lnSpc>
            </a:pP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426E80-E757-44CF-B96D-93C710183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4904" y="1207841"/>
            <a:ext cx="3789528" cy="23650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651D30-FCDE-4C73-8A33-14DB5E522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233" y="3594652"/>
            <a:ext cx="4958871" cy="273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658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>
            <a:hlinkClick r:id="" action="ppaction://media"/>
            <a:extLst>
              <a:ext uri="{FF2B5EF4-FFF2-40B4-BE49-F238E27FC236}">
                <a16:creationId xmlns:a16="http://schemas.microsoft.com/office/drawing/2014/main" id="{3FC0DA56-E53A-4E28-9996-5F2D54AABF87}"/>
              </a:ext>
            </a:extLst>
          </p:cNvPr>
          <p:cNvPicPr>
            <a:picLocks noGrp="1" noRot="1" noChangeAspect="1"/>
          </p:cNvPicPr>
          <p:nvPr>
            <p:ph sz="quarter" idx="4294967295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9928" y="580160"/>
            <a:ext cx="9756677" cy="548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23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4E371C-3C76-4146-A9B5-9F343BB02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814" y="373693"/>
            <a:ext cx="4724040" cy="592364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0B4C7DF-31EC-4495-A953-6F4AE236F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5975668" cy="9906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Kelp Forest Ecology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1A23D7-B5C1-425D-AE13-1FAF5F77F14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17095" y="1484272"/>
            <a:ext cx="5975668" cy="4813069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  <a:spcAft>
                <a:spcPts val="1200"/>
              </a:spcAft>
            </a:pPr>
            <a:r>
              <a:rPr lang="en-US" sz="2800" dirty="0"/>
              <a:t>A decline in seal and sea lion populations has led to more sea otters being eaten by killer whales</a:t>
            </a:r>
          </a:p>
          <a:p>
            <a:pPr>
              <a:lnSpc>
                <a:spcPct val="85000"/>
              </a:lnSpc>
              <a:spcAft>
                <a:spcPts val="1200"/>
              </a:spcAft>
            </a:pPr>
            <a:r>
              <a:rPr lang="en-US" sz="2800" dirty="0"/>
              <a:t>A decline in sea otters has led to an increase in se urchins</a:t>
            </a:r>
          </a:p>
          <a:p>
            <a:pPr>
              <a:lnSpc>
                <a:spcPct val="85000"/>
              </a:lnSpc>
              <a:spcAft>
                <a:spcPts val="1200"/>
              </a:spcAft>
            </a:pPr>
            <a:r>
              <a:rPr lang="en-US" sz="2800" dirty="0"/>
              <a:t>An increase in sea urchins has led to an increase in sea urchin grazing intensity on the kelp</a:t>
            </a:r>
          </a:p>
          <a:p>
            <a:pPr>
              <a:lnSpc>
                <a:spcPct val="85000"/>
              </a:lnSpc>
              <a:spcAft>
                <a:spcPts val="1200"/>
              </a:spcAft>
            </a:pPr>
            <a:r>
              <a:rPr lang="en-US" sz="2800" dirty="0"/>
              <a:t>Increased grazing by sea urchins has led to a decline in healthy kelp forests</a:t>
            </a:r>
          </a:p>
        </p:txBody>
      </p:sp>
    </p:spTree>
    <p:extLst>
      <p:ext uri="{BB962C8B-B14F-4D97-AF65-F5344CB8AC3E}">
        <p14:creationId xmlns:p14="http://schemas.microsoft.com/office/powerpoint/2010/main" val="32406602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199"/>
            <a:ext cx="6469117" cy="5008129"/>
          </a:xfrm>
        </p:spPr>
        <p:txBody>
          <a:bodyPr>
            <a:noAutofit/>
          </a:bodyPr>
          <a:lstStyle/>
          <a:p>
            <a:r>
              <a:rPr lang="en-US" sz="2800" dirty="0"/>
              <a:t>____________ eukaryotes that ______ nutrients from environment</a:t>
            </a:r>
          </a:p>
          <a:p>
            <a:endParaRPr lang="en-US" sz="1200" dirty="0"/>
          </a:p>
          <a:p>
            <a:r>
              <a:rPr lang="en-US" sz="2800" dirty="0"/>
              <a:t>Mostly multicellular</a:t>
            </a:r>
          </a:p>
          <a:p>
            <a:pPr lvl="1"/>
            <a:r>
              <a:rPr lang="en-US" sz="2400" dirty="0"/>
              <a:t>Yeast = unicellular</a:t>
            </a:r>
          </a:p>
          <a:p>
            <a:endParaRPr lang="en-US" sz="1200" dirty="0"/>
          </a:p>
          <a:p>
            <a:r>
              <a:rPr lang="en-US" sz="2800" dirty="0"/>
              <a:t>Decomposers, parasites or mutualists</a:t>
            </a:r>
          </a:p>
          <a:p>
            <a:pPr lvl="1"/>
            <a:r>
              <a:rPr lang="en-US" sz="2400" dirty="0"/>
              <a:t>Excess sugar stored as ___________</a:t>
            </a:r>
          </a:p>
          <a:p>
            <a:pPr lvl="2"/>
            <a:r>
              <a:rPr lang="en-US" sz="2100" dirty="0"/>
              <a:t>Similar to animals</a:t>
            </a:r>
          </a:p>
          <a:p>
            <a:endParaRPr lang="en-US" sz="1200" dirty="0"/>
          </a:p>
          <a:p>
            <a:r>
              <a:rPr lang="en-US" sz="2800" dirty="0"/>
              <a:t>Primarily terrestrial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Kingdom Fungi</a:t>
            </a:r>
            <a:endParaRPr lang="en-US" sz="4000" dirty="0"/>
          </a:p>
        </p:txBody>
      </p:sp>
      <p:pic>
        <p:nvPicPr>
          <p:cNvPr id="4" name="Picture 3" descr="31_10aFungalDiversity-U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5"/>
          <a:stretch/>
        </p:blipFill>
        <p:spPr>
          <a:xfrm>
            <a:off x="8944798" y="1314253"/>
            <a:ext cx="3052534" cy="1492010"/>
          </a:xfrm>
          <a:prstGeom prst="rect">
            <a:avLst/>
          </a:prstGeom>
        </p:spPr>
      </p:pic>
      <p:pic>
        <p:nvPicPr>
          <p:cNvPr id="7" name="Picture 6" descr="31_10eFungalDiversity-U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5"/>
          <a:stretch/>
        </p:blipFill>
        <p:spPr>
          <a:xfrm>
            <a:off x="7220470" y="3455077"/>
            <a:ext cx="2203609" cy="2772252"/>
          </a:xfrm>
          <a:prstGeom prst="rect">
            <a:avLst/>
          </a:prstGeom>
        </p:spPr>
      </p:pic>
      <p:pic>
        <p:nvPicPr>
          <p:cNvPr id="6" name="Picture 5" descr="31_10dFungalDiversity-U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2"/>
          <a:stretch/>
        </p:blipFill>
        <p:spPr>
          <a:xfrm>
            <a:off x="9030975" y="2806263"/>
            <a:ext cx="3036438" cy="2439938"/>
          </a:xfrm>
          <a:prstGeom prst="rect">
            <a:avLst/>
          </a:prstGeom>
        </p:spPr>
      </p:pic>
      <p:pic>
        <p:nvPicPr>
          <p:cNvPr id="5" name="Picture 4" descr="31_10bFungalDiversity-U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2"/>
          <a:stretch/>
        </p:blipFill>
        <p:spPr>
          <a:xfrm>
            <a:off x="7429816" y="1445253"/>
            <a:ext cx="2400002" cy="200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955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888" y="1518284"/>
            <a:ext cx="6134100" cy="4638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Fungi Anatomy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68644" y="1255776"/>
            <a:ext cx="5693244" cy="5050726"/>
          </a:xfrm>
        </p:spPr>
        <p:txBody>
          <a:bodyPr>
            <a:normAutofit/>
          </a:bodyPr>
          <a:lstStyle/>
          <a:p>
            <a:r>
              <a:rPr lang="en-US" dirty="0"/>
              <a:t>Multicellular or single celled (yeasts)</a:t>
            </a:r>
          </a:p>
          <a:p>
            <a:r>
              <a:rPr lang="en-US" b="1" u="sng" dirty="0"/>
              <a:t>________</a:t>
            </a:r>
            <a:r>
              <a:rPr lang="en-US" dirty="0"/>
              <a:t>: long, thread-like filamentous structure that forms the main vegetative growth of fungi</a:t>
            </a:r>
          </a:p>
          <a:p>
            <a:pPr lvl="1"/>
            <a:r>
              <a:rPr lang="en-US" dirty="0"/>
              <a:t>Tubular cell walls strengthened by </a:t>
            </a:r>
            <a:r>
              <a:rPr lang="en-US" b="1" u="sng" dirty="0"/>
              <a:t>chitin</a:t>
            </a:r>
          </a:p>
          <a:p>
            <a:pPr lvl="1"/>
            <a:r>
              <a:rPr lang="en-US" dirty="0"/>
              <a:t>Fast growing</a:t>
            </a:r>
          </a:p>
          <a:p>
            <a:endParaRPr lang="en-US" b="1" dirty="0"/>
          </a:p>
          <a:p>
            <a:r>
              <a:rPr lang="en-US" b="1" u="sng" dirty="0"/>
              <a:t>___________</a:t>
            </a:r>
            <a:r>
              <a:rPr lang="en-US" dirty="0"/>
              <a:t>: the interwoven mass of hyphae</a:t>
            </a:r>
          </a:p>
          <a:p>
            <a:endParaRPr lang="en-US" b="1" dirty="0"/>
          </a:p>
          <a:p>
            <a:r>
              <a:rPr lang="en-US" dirty="0"/>
              <a:t>Above ground parts produce spores</a:t>
            </a:r>
          </a:p>
        </p:txBody>
      </p:sp>
    </p:spTree>
    <p:extLst>
      <p:ext uri="{BB962C8B-B14F-4D97-AF65-F5344CB8AC3E}">
        <p14:creationId xmlns:p14="http://schemas.microsoft.com/office/powerpoint/2010/main" val="37667743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Lichen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34000" cy="5196840"/>
          </a:xfrm>
        </p:spPr>
        <p:txBody>
          <a:bodyPr>
            <a:normAutofit/>
          </a:bodyPr>
          <a:lstStyle/>
          <a:p>
            <a:r>
              <a:rPr lang="en-US" sz="2800" dirty="0"/>
              <a:t>Symbiotic association between a </a:t>
            </a:r>
            <a:r>
              <a:rPr lang="en-US" sz="2800" u="sng" dirty="0"/>
              <a:t>____________</a:t>
            </a:r>
            <a:r>
              <a:rPr lang="en-US" sz="2800" dirty="0"/>
              <a:t> microorganism and a fungus</a:t>
            </a:r>
          </a:p>
          <a:p>
            <a:pPr lvl="1"/>
            <a:r>
              <a:rPr lang="en-US" sz="2400" dirty="0"/>
              <a:t>Photosynthetic organism (cyanobacteria or green algae) provides carbon compounds</a:t>
            </a:r>
          </a:p>
          <a:p>
            <a:pPr lvl="1"/>
            <a:r>
              <a:rPr lang="en-US" sz="2400" dirty="0"/>
              <a:t>Fungi provided environment suitable for growth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646" y="3131529"/>
            <a:ext cx="5278754" cy="3176700"/>
          </a:xfrm>
          <a:prstGeom prst="rect">
            <a:avLst/>
          </a:prstGeom>
        </p:spPr>
      </p:pic>
      <p:pic>
        <p:nvPicPr>
          <p:cNvPr id="5" name="Picture 4" descr="31_22cLichenForms-U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9"/>
          <a:stretch/>
        </p:blipFill>
        <p:spPr>
          <a:xfrm>
            <a:off x="6522720" y="1296062"/>
            <a:ext cx="2270760" cy="16824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680210" y="970444"/>
            <a:ext cx="1531406" cy="227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565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589BD-FBED-4BCC-A826-C8048D426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Importance of Fungi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504C4-6B87-422A-B16C-C314E20F7E1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3721100" cy="493776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Fungi are important decomposers in terrestrial ecosystems. </a:t>
            </a:r>
          </a:p>
          <a:p>
            <a:r>
              <a:rPr lang="en-US" sz="2400" dirty="0"/>
              <a:t>Break down organic material and return nutrients to the soil, which are then taken up by plants</a:t>
            </a:r>
          </a:p>
          <a:p>
            <a:pPr lvl="1"/>
            <a:r>
              <a:rPr lang="en-US" sz="2100" dirty="0"/>
              <a:t>Nutrient cycling</a:t>
            </a:r>
          </a:p>
        </p:txBody>
      </p:sp>
      <p:pic>
        <p:nvPicPr>
          <p:cNvPr id="1026" name="Picture 2" descr="Image result for fungi food web decomposers">
            <a:extLst>
              <a:ext uri="{FF2B5EF4-FFF2-40B4-BE49-F238E27FC236}">
                <a16:creationId xmlns:a16="http://schemas.microsoft.com/office/drawing/2014/main" id="{E6A63478-F5D4-412F-B044-B8A9F5551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608" y="1219200"/>
            <a:ext cx="7567928" cy="504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7820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Ecological Impacts and Uses of Fungi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89708" y="1246908"/>
            <a:ext cx="10792691" cy="516592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US" sz="2800" dirty="0"/>
              <a:t>Important decomposers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sz="2600" dirty="0"/>
              <a:t>Nutrient recycling</a:t>
            </a:r>
            <a:endParaRPr lang="en-US" sz="1100" dirty="0"/>
          </a:p>
          <a:p>
            <a:pPr>
              <a:lnSpc>
                <a:spcPct val="95000"/>
              </a:lnSpc>
              <a:spcBef>
                <a:spcPts val="0"/>
              </a:spcBef>
            </a:pPr>
            <a:endParaRPr lang="en-US" sz="1900" dirty="0"/>
          </a:p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US" sz="2800" dirty="0"/>
              <a:t>Mutualistic relationships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sz="2600" dirty="0"/>
              <a:t>Lichen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sz="2600" dirty="0"/>
              <a:t>Mycorrhizae</a:t>
            </a:r>
            <a:endParaRPr lang="en-US" sz="1300" dirty="0"/>
          </a:p>
          <a:p>
            <a:pPr lvl="1">
              <a:lnSpc>
                <a:spcPct val="95000"/>
              </a:lnSpc>
              <a:spcBef>
                <a:spcPts val="0"/>
              </a:spcBef>
            </a:pPr>
            <a:endParaRPr lang="en-US" sz="1900" dirty="0"/>
          </a:p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US" sz="2800" dirty="0"/>
              <a:t>Parasitic pests (30% of all fungi)</a:t>
            </a:r>
          </a:p>
          <a:p>
            <a:pPr lvl="1">
              <a:spcBef>
                <a:spcPts val="0"/>
              </a:spcBef>
            </a:pPr>
            <a:r>
              <a:rPr lang="en-US" sz="2600" dirty="0"/>
              <a:t>Chestnut blight</a:t>
            </a:r>
          </a:p>
          <a:p>
            <a:pPr lvl="1">
              <a:spcBef>
                <a:spcPts val="0"/>
              </a:spcBef>
            </a:pPr>
            <a:r>
              <a:rPr lang="en-US" sz="2600" b="1" u="sng" dirty="0"/>
              <a:t>__________</a:t>
            </a:r>
            <a:r>
              <a:rPr lang="en-US" sz="2600" dirty="0"/>
              <a:t>: fungal infection in animals</a:t>
            </a:r>
          </a:p>
          <a:p>
            <a:pPr lvl="2">
              <a:spcBef>
                <a:spcPts val="0"/>
              </a:spcBef>
            </a:pPr>
            <a:r>
              <a:rPr lang="en-US" dirty="0"/>
              <a:t>Chytridiomycosis caused by </a:t>
            </a:r>
            <a:r>
              <a:rPr lang="en-US" sz="2200" i="1" dirty="0"/>
              <a:t>B. </a:t>
            </a:r>
            <a:r>
              <a:rPr lang="en-US" sz="2200" i="1" dirty="0" err="1"/>
              <a:t>dendrobatidis</a:t>
            </a:r>
            <a:endParaRPr lang="en-US" sz="2200" dirty="0"/>
          </a:p>
          <a:p>
            <a:pPr lvl="2">
              <a:spcBef>
                <a:spcPts val="0"/>
              </a:spcBef>
            </a:pPr>
            <a:r>
              <a:rPr lang="en-US" sz="2200" dirty="0"/>
              <a:t>Athletes foot and ring worm</a:t>
            </a:r>
            <a:endParaRPr lang="en-US" sz="1500" dirty="0"/>
          </a:p>
          <a:p>
            <a:pPr>
              <a:lnSpc>
                <a:spcPct val="95000"/>
              </a:lnSpc>
              <a:spcBef>
                <a:spcPts val="0"/>
              </a:spcBef>
            </a:pPr>
            <a:endParaRPr lang="en-US" sz="1900" dirty="0"/>
          </a:p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US" sz="2800" dirty="0"/>
              <a:t>Yeasts = booze and bread. Yay!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None/>
            </a:pPr>
            <a:endParaRPr lang="en-US" sz="1900" dirty="0"/>
          </a:p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US" sz="2800" dirty="0"/>
              <a:t>Antibiotics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sz="2500" dirty="0"/>
              <a:t>Penicillin</a:t>
            </a:r>
          </a:p>
          <a:p>
            <a:pPr>
              <a:lnSpc>
                <a:spcPct val="95000"/>
              </a:lnSpc>
            </a:pPr>
            <a:endParaRPr lang="en-US" sz="2400" dirty="0"/>
          </a:p>
          <a:p>
            <a:pPr>
              <a:lnSpc>
                <a:spcPct val="95000"/>
              </a:lnSpc>
            </a:pPr>
            <a:endParaRPr lang="en-US" sz="2400" dirty="0"/>
          </a:p>
          <a:p>
            <a:pPr>
              <a:lnSpc>
                <a:spcPct val="95000"/>
              </a:lnSpc>
            </a:pPr>
            <a:endParaRPr lang="en-US" sz="2400" dirty="0"/>
          </a:p>
        </p:txBody>
      </p:sp>
      <p:pic>
        <p:nvPicPr>
          <p:cNvPr id="4" name="Picture 2" descr="http://2.bp.blogspot.com/_R7fLdadnsbY/SUP2goyi4NI/AAAAAAAADX8/k3af4SF3EeQ/s400/Chestnut-orcha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28" y="1246908"/>
            <a:ext cx="3826372" cy="2563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23D56F-1A0D-4D22-9B41-B2BC67B55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9133" y="3913908"/>
            <a:ext cx="2700762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34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cienceprofonline.com/images/Prokaryotic-Cell-Unlabeled-MRui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438400"/>
            <a:ext cx="3565512" cy="290149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Two Main Groups of Cells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622714" y="1600199"/>
            <a:ext cx="3658394" cy="1143001"/>
          </a:xfrm>
        </p:spPr>
        <p:txBody>
          <a:bodyPr/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    Prokaryotic</a:t>
            </a:r>
          </a:p>
          <a:p>
            <a:pPr algn="ctr"/>
            <a:r>
              <a:rPr lang="en-US" b="0" dirty="0">
                <a:solidFill>
                  <a:schemeClr val="accent1">
                    <a:lumMod val="75000"/>
                  </a:schemeClr>
                </a:solidFill>
              </a:rPr>
              <a:t>(Bacteria and Archaea)</a:t>
            </a:r>
            <a:r>
              <a:rPr lang="en-US" sz="3200" dirty="0"/>
              <a:t>	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>
          <a:xfrm>
            <a:off x="6248400" y="1849538"/>
            <a:ext cx="5486400" cy="45720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Eukaryotic</a:t>
            </a:r>
          </a:p>
          <a:p>
            <a:pPr algn="ctr"/>
            <a:r>
              <a:rPr lang="en-US" b="0" dirty="0">
                <a:solidFill>
                  <a:schemeClr val="accent1">
                    <a:lumMod val="75000"/>
                  </a:schemeClr>
                </a:solidFill>
              </a:rPr>
              <a:t>(Protists, Plants, Animals and Fungi)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05000" y="533989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*Not to scale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40944E-C9AA-4867-A7D5-0C4F43BE2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2438400"/>
            <a:ext cx="4495800" cy="385788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Prokaryotic and Eukaryotic Cells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02" y="1219200"/>
            <a:ext cx="5302538" cy="47745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1473807"/>
            <a:ext cx="4680651" cy="4266593"/>
          </a:xfrm>
          <a:prstGeom prst="rect">
            <a:avLst/>
          </a:prstGeom>
        </p:spPr>
      </p:pic>
      <p:sp>
        <p:nvSpPr>
          <p:cNvPr id="3" name="Left Bracket 2"/>
          <p:cNvSpPr/>
          <p:nvPr/>
        </p:nvSpPr>
        <p:spPr>
          <a:xfrm>
            <a:off x="7239000" y="1905000"/>
            <a:ext cx="533400" cy="3505200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05400" y="2057400"/>
            <a:ext cx="200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Eukaryotic cell</a:t>
            </a:r>
          </a:p>
        </p:txBody>
      </p:sp>
      <p:cxnSp>
        <p:nvCxnSpPr>
          <p:cNvPr id="9" name="Straight Connector 8"/>
          <p:cNvCxnSpPr>
            <a:cxnSpLocks/>
            <a:stCxn id="7" idx="2"/>
            <a:endCxn id="3" idx="1"/>
          </p:cNvCxnSpPr>
          <p:nvPr/>
        </p:nvCxnSpPr>
        <p:spPr>
          <a:xfrm>
            <a:off x="6106160" y="2519065"/>
            <a:ext cx="1132840" cy="11385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220200" y="5871122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Prokaryotic cell</a:t>
            </a:r>
          </a:p>
        </p:txBody>
      </p:sp>
      <p:cxnSp>
        <p:nvCxnSpPr>
          <p:cNvPr id="16" name="Straight Arrow Connector 15"/>
          <p:cNvCxnSpPr>
            <a:cxnSpLocks/>
            <a:stCxn id="11" idx="0"/>
          </p:cNvCxnSpPr>
          <p:nvPr/>
        </p:nvCxnSpPr>
        <p:spPr>
          <a:xfrm flipH="1" flipV="1">
            <a:off x="10287000" y="5410200"/>
            <a:ext cx="38100" cy="46092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142473E-AC02-43FB-9348-F9C493FD2307}"/>
              </a:ext>
            </a:extLst>
          </p:cNvPr>
          <p:cNvSpPr txBox="1"/>
          <p:nvPr/>
        </p:nvSpPr>
        <p:spPr>
          <a:xfrm>
            <a:off x="2787830" y="5270957"/>
            <a:ext cx="231756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 Eukaryotic cell</a:t>
            </a:r>
          </a:p>
          <a:p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65F21E-6890-4DF0-9741-2E5DEEC48663}"/>
              </a:ext>
            </a:extLst>
          </p:cNvPr>
          <p:cNvSpPr txBox="1"/>
          <p:nvPr/>
        </p:nvSpPr>
        <p:spPr>
          <a:xfrm>
            <a:off x="340616" y="5270957"/>
            <a:ext cx="244721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 Prokaryotic cell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47956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/>
            <a:r>
              <a:rPr lang="en-US" sz="4400" dirty="0"/>
              <a:t>Domain: Bacteria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729449" y="1254711"/>
            <a:ext cx="5047896" cy="4937760"/>
          </a:xfrm>
        </p:spPr>
        <p:txBody>
          <a:bodyPr>
            <a:noAutofit/>
          </a:bodyPr>
          <a:lstStyle/>
          <a:p>
            <a:pPr>
              <a:spcAft>
                <a:spcPts val="1800"/>
              </a:spcAft>
            </a:pPr>
            <a:r>
              <a:rPr lang="en-US" sz="2800" dirty="0"/>
              <a:t>Prokaryotic cells</a:t>
            </a:r>
          </a:p>
          <a:p>
            <a:pPr>
              <a:spcAft>
                <a:spcPts val="1800"/>
              </a:spcAft>
            </a:pPr>
            <a:r>
              <a:rPr lang="en-US" sz="2800" dirty="0"/>
              <a:t>No membrane bound nucleus or organelles</a:t>
            </a:r>
            <a:endParaRPr lang="en-US" sz="1400" dirty="0"/>
          </a:p>
          <a:p>
            <a:pPr>
              <a:spcAft>
                <a:spcPts val="1800"/>
              </a:spcAft>
            </a:pPr>
            <a:r>
              <a:rPr lang="en-US" sz="2800" dirty="0"/>
              <a:t>Single-celled organisms</a:t>
            </a:r>
            <a:endParaRPr lang="en-US" sz="1400" dirty="0"/>
          </a:p>
          <a:p>
            <a:pPr>
              <a:spcAft>
                <a:spcPts val="1800"/>
              </a:spcAft>
            </a:pPr>
            <a:r>
              <a:rPr lang="en-US" sz="2800" dirty="0"/>
              <a:t>Asexual reproduction</a:t>
            </a:r>
            <a:endParaRPr lang="en-US" sz="1400" dirty="0"/>
          </a:p>
          <a:p>
            <a:pPr>
              <a:spcAft>
                <a:spcPts val="1800"/>
              </a:spcAft>
            </a:pPr>
            <a:r>
              <a:rPr lang="en-US" sz="2800" dirty="0"/>
              <a:t>_____________ in cell wall separates bacteria from archaea </a:t>
            </a:r>
            <a:endParaRPr lang="en-US" sz="1400" dirty="0"/>
          </a:p>
        </p:txBody>
      </p:sp>
      <p:grpSp>
        <p:nvGrpSpPr>
          <p:cNvPr id="2" name="Group 1"/>
          <p:cNvGrpSpPr/>
          <p:nvPr/>
        </p:nvGrpSpPr>
        <p:grpSpPr>
          <a:xfrm>
            <a:off x="7086600" y="1371600"/>
            <a:ext cx="4572000" cy="4890294"/>
            <a:chOff x="6096000" y="1410494"/>
            <a:chExt cx="4572000" cy="4890294"/>
          </a:xfrm>
        </p:grpSpPr>
        <p:pic>
          <p:nvPicPr>
            <p:cNvPr id="12" name="Picture 13" descr="27-03b-RodShapedProkaryot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800" y="4495800"/>
              <a:ext cx="2362200" cy="1804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3" name="Picture 9" descr="27-03a-SphericalProkaryote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400" y="3620295"/>
              <a:ext cx="2362200" cy="1674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4" name="Picture 15" descr="27-09-Colonie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410494"/>
              <a:ext cx="2549236" cy="175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5" name="Picture 11" descr="27-03c-HelicalProkaryot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6947" y="2401094"/>
              <a:ext cx="2401053" cy="16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14936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Bacteria: Cyanobacteria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09599" y="1286539"/>
            <a:ext cx="6769396" cy="510362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b="1" dirty="0"/>
              <a:t>Autotrophic bacteria</a:t>
            </a:r>
            <a:r>
              <a:rPr lang="en-US" sz="2800" dirty="0"/>
              <a:t>: obtain food energy through photosynthesis. 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1</a:t>
            </a:r>
            <a:r>
              <a:rPr lang="en-US" sz="2800" baseline="30000" dirty="0"/>
              <a:t>st</a:t>
            </a:r>
            <a:r>
              <a:rPr lang="en-US" sz="2800" dirty="0"/>
              <a:t> photosynthetic organisms on Earth</a:t>
            </a:r>
          </a:p>
          <a:p>
            <a:pPr lvl="1">
              <a:spcBef>
                <a:spcPts val="0"/>
              </a:spcBef>
            </a:pPr>
            <a:r>
              <a:rPr lang="en-US" sz="2500" dirty="0"/>
              <a:t>Increased oxygen in atmosphere</a:t>
            </a:r>
          </a:p>
          <a:p>
            <a:pPr lvl="1">
              <a:spcBef>
                <a:spcPts val="0"/>
              </a:spcBef>
            </a:pPr>
            <a:r>
              <a:rPr lang="en-US" sz="2500" dirty="0"/>
              <a:t>Accounts for most primary production in open oceans</a:t>
            </a:r>
          </a:p>
          <a:p>
            <a:pPr lvl="1">
              <a:spcBef>
                <a:spcPts val="0"/>
              </a:spcBef>
            </a:pPr>
            <a:r>
              <a:rPr lang="en-US" sz="2500" dirty="0"/>
              <a:t>Likely evolved into chloroplast in eukaryotic cells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dirty="0"/>
              <a:t>Only organism that can </a:t>
            </a:r>
            <a:r>
              <a:rPr lang="en-US" sz="2800" b="1" dirty="0"/>
              <a:t>______________</a:t>
            </a:r>
            <a:r>
              <a:rPr lang="en-US" sz="2800" u="sng" dirty="0"/>
              <a:t> </a:t>
            </a:r>
            <a:r>
              <a:rPr lang="en-US" sz="2800" b="1" dirty="0"/>
              <a:t>____________</a:t>
            </a:r>
            <a:r>
              <a:rPr lang="en-US" sz="2800" dirty="0"/>
              <a:t>(product of photosynthesis)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933" y="1202303"/>
            <a:ext cx="3301328" cy="2548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E42194-7F8D-4F75-88F2-00598662C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2933" y="3809719"/>
            <a:ext cx="3163965" cy="218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66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42902" y="1176020"/>
            <a:ext cx="6972298" cy="4996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Prokaryotic cell but similar to Eukaryotes in DNA replication and protein synthesis</a:t>
            </a:r>
          </a:p>
          <a:p>
            <a:r>
              <a:rPr lang="en-US" sz="2800" dirty="0"/>
              <a:t>More closely related to </a:t>
            </a:r>
            <a:r>
              <a:rPr lang="en-US" sz="2800" b="1" dirty="0"/>
              <a:t>___________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800" b="1" u="sng" dirty="0"/>
              <a:t>_______________</a:t>
            </a:r>
            <a:r>
              <a:rPr lang="en-US" sz="2800" b="1" dirty="0"/>
              <a:t>: </a:t>
            </a:r>
            <a:r>
              <a:rPr lang="en-US" sz="2800" dirty="0"/>
              <a:t>organisms that live grow best in one or more conditions that would        kill most organisms</a:t>
            </a:r>
          </a:p>
          <a:p>
            <a:pPr marL="342900" lvl="1" indent="-165100"/>
            <a:r>
              <a:rPr lang="en-US" sz="2400" b="1" dirty="0"/>
              <a:t>Thermophiles</a:t>
            </a:r>
            <a:r>
              <a:rPr lang="en-US" sz="2400" dirty="0"/>
              <a:t>: live in extremely </a:t>
            </a:r>
            <a:r>
              <a:rPr lang="en-US" sz="2400" u="sng" dirty="0"/>
              <a:t>hot</a:t>
            </a:r>
            <a:r>
              <a:rPr lang="en-US" sz="2400" dirty="0"/>
              <a:t> environments</a:t>
            </a:r>
          </a:p>
          <a:p>
            <a:pPr marL="342900" lvl="1" indent="-165100"/>
            <a:r>
              <a:rPr lang="en-US" sz="2400" b="1" dirty="0"/>
              <a:t>Halophiles</a:t>
            </a:r>
            <a:r>
              <a:rPr lang="en-US" sz="2400" dirty="0"/>
              <a:t>: live in extremely </a:t>
            </a:r>
            <a:r>
              <a:rPr lang="en-US" sz="2400" u="sng" dirty="0"/>
              <a:t>salty</a:t>
            </a:r>
            <a:r>
              <a:rPr lang="en-US" sz="2400" dirty="0"/>
              <a:t> environments</a:t>
            </a:r>
          </a:p>
          <a:p>
            <a:pPr marL="342900" lvl="1" indent="-165100"/>
            <a:r>
              <a:rPr lang="en-US" sz="2400" b="1" dirty="0"/>
              <a:t>Methanogens</a:t>
            </a:r>
            <a:r>
              <a:rPr lang="en-US" sz="2400" dirty="0"/>
              <a:t>: Methane releasing archaea that are poisoned by </a:t>
            </a:r>
            <a:r>
              <a:rPr lang="en-US" sz="2400" u="sng" dirty="0"/>
              <a:t>oxygen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7" name="Picture 6" descr="http://researchmagazine.uga.edu/fall2006/fall06art/newsscans/fp_newhypothes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4" y="4169038"/>
            <a:ext cx="3048001" cy="224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sz="4400" dirty="0"/>
              <a:t>Domain: Archaea</a:t>
            </a:r>
          </a:p>
        </p:txBody>
      </p:sp>
      <p:pic>
        <p:nvPicPr>
          <p:cNvPr id="41986" name="Picture 2" descr="https://encrypted-tbn3.gstatic.com/images?q=tbn:ANd9GcTwOPxEp79KV2LaD_QQFOFnYdWB1Yf8GUbY2EXf_7nGSo8w-PQzL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311" y="1320998"/>
            <a:ext cx="2409825" cy="267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341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888" y="152400"/>
            <a:ext cx="11095512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A Borrowed Life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/>
              <a:t>Virus</a:t>
            </a:r>
            <a:r>
              <a:rPr lang="en-US" sz="3000" dirty="0"/>
              <a:t>: an infections particle incapable of replicating outside of a cell, which consists of an RNA or DNA genome enclosed in a protein coat (capsid)</a:t>
            </a:r>
          </a:p>
          <a:p>
            <a:pPr lvl="1"/>
            <a:r>
              <a:rPr lang="en-US" sz="2800" dirty="0"/>
              <a:t>____________________ parasites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3000" dirty="0"/>
              <a:t>Arguments for describing viruses as non-living</a:t>
            </a:r>
          </a:p>
          <a:p>
            <a:r>
              <a:rPr lang="en-US" sz="2800" dirty="0"/>
              <a:t>Can not ___________ outside of host cell</a:t>
            </a:r>
          </a:p>
          <a:p>
            <a:r>
              <a:rPr lang="en-US" sz="2800" dirty="0"/>
              <a:t>Can not carry out metabolic processes                                           outside of outside of host cell</a:t>
            </a:r>
          </a:p>
        </p:txBody>
      </p:sp>
      <p:pic>
        <p:nvPicPr>
          <p:cNvPr id="4" name="Picture 3" descr="19_01aBuddingHIV-U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2799080"/>
            <a:ext cx="3492561" cy="2651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34400" y="5415280"/>
            <a:ext cx="3416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HIV attacking a white blood cell</a:t>
            </a:r>
          </a:p>
        </p:txBody>
      </p:sp>
    </p:spTree>
    <p:extLst>
      <p:ext uri="{BB962C8B-B14F-4D97-AF65-F5344CB8AC3E}">
        <p14:creationId xmlns:p14="http://schemas.microsoft.com/office/powerpoint/2010/main" val="21711680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1173</Words>
  <Application>Microsoft Office PowerPoint</Application>
  <PresentationFormat>Widescreen</PresentationFormat>
  <Paragraphs>251</Paragraphs>
  <Slides>37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ＭＳ Ｐゴシック</vt:lpstr>
      <vt:lpstr>Arial</vt:lpstr>
      <vt:lpstr>Bookman Old Style</vt:lpstr>
      <vt:lpstr>Calibri</vt:lpstr>
      <vt:lpstr>Gill Sans MT</vt:lpstr>
      <vt:lpstr>Times New Roman</vt:lpstr>
      <vt:lpstr>Verdana</vt:lpstr>
      <vt:lpstr>Wingdings</vt:lpstr>
      <vt:lpstr>Wingdings 3</vt:lpstr>
      <vt:lpstr>Origin</vt:lpstr>
      <vt:lpstr>Intro to Life, Protists and Fungi</vt:lpstr>
      <vt:lpstr>Domains of Life</vt:lpstr>
      <vt:lpstr>PowerPoint Presentation</vt:lpstr>
      <vt:lpstr>Two Main Groups of Cells</vt:lpstr>
      <vt:lpstr>Prokaryotic and Eukaryotic Cells </vt:lpstr>
      <vt:lpstr>Domain: Bacteria</vt:lpstr>
      <vt:lpstr>Bacteria: Cyanobacteria</vt:lpstr>
      <vt:lpstr>Domain: Archaea</vt:lpstr>
      <vt:lpstr>A Borrowed Life</vt:lpstr>
      <vt:lpstr>Prokaryotic Cell Structure</vt:lpstr>
      <vt:lpstr>Prokaryotic Reproduction</vt:lpstr>
      <vt:lpstr>Eukaryotic Cell Structure</vt:lpstr>
      <vt:lpstr>Prokaryotic and Eukaryotic Cells</vt:lpstr>
      <vt:lpstr>Check Your Understanding</vt:lpstr>
      <vt:lpstr>Check Your Understanding</vt:lpstr>
      <vt:lpstr>Domain: Eukarya, Kingdom: “Protista”</vt:lpstr>
      <vt:lpstr>Kingdom: Protista</vt:lpstr>
      <vt:lpstr>Diatoms in the Food Web</vt:lpstr>
      <vt:lpstr>Kingdom: Protista</vt:lpstr>
      <vt:lpstr>PowerPoint Presentation</vt:lpstr>
      <vt:lpstr>What Causes Dead Zones?</vt:lpstr>
      <vt:lpstr>Algal Blooms and Toxins</vt:lpstr>
      <vt:lpstr>Algal Blooms and Toxins</vt:lpstr>
      <vt:lpstr>Biomagnification</vt:lpstr>
      <vt:lpstr>Kingdom: Protista</vt:lpstr>
      <vt:lpstr>Zooxanthellae and Coral Bleaching</vt:lpstr>
      <vt:lpstr>Kingdom: Protista</vt:lpstr>
      <vt:lpstr>Plankton</vt:lpstr>
      <vt:lpstr>Multicellular Primary Producers</vt:lpstr>
      <vt:lpstr>Kelp Forest Communities</vt:lpstr>
      <vt:lpstr>PowerPoint Presentation</vt:lpstr>
      <vt:lpstr>Kelp Forest Ecology</vt:lpstr>
      <vt:lpstr>Kingdom Fungi</vt:lpstr>
      <vt:lpstr>Fungi Anatomy</vt:lpstr>
      <vt:lpstr>Lichen</vt:lpstr>
      <vt:lpstr>Importance of Fungi</vt:lpstr>
      <vt:lpstr>Ecological Impacts and Uses of Fungi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Life’s home: The Cell</dc:title>
  <dc:creator>Tyler Flisik</dc:creator>
  <cp:lastModifiedBy>Tyler Flisik</cp:lastModifiedBy>
  <cp:revision>11</cp:revision>
  <dcterms:created xsi:type="dcterms:W3CDTF">2018-10-10T02:59:14Z</dcterms:created>
  <dcterms:modified xsi:type="dcterms:W3CDTF">2018-10-10T05:39:19Z</dcterms:modified>
</cp:coreProperties>
</file>