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60" r:id="rId2"/>
    <p:sldId id="257" r:id="rId3"/>
    <p:sldId id="263" r:id="rId4"/>
    <p:sldId id="315" r:id="rId5"/>
    <p:sldId id="266" r:id="rId6"/>
    <p:sldId id="264" r:id="rId7"/>
    <p:sldId id="265" r:id="rId8"/>
    <p:sldId id="268" r:id="rId9"/>
    <p:sldId id="279" r:id="rId10"/>
    <p:sldId id="283" r:id="rId11"/>
    <p:sldId id="339" r:id="rId12"/>
    <p:sldId id="287" r:id="rId13"/>
    <p:sldId id="286" r:id="rId14"/>
    <p:sldId id="290" r:id="rId15"/>
    <p:sldId id="291" r:id="rId16"/>
    <p:sldId id="292" r:id="rId17"/>
    <p:sldId id="293" r:id="rId18"/>
    <p:sldId id="294" r:id="rId19"/>
    <p:sldId id="317" r:id="rId20"/>
    <p:sldId id="295" r:id="rId21"/>
    <p:sldId id="319" r:id="rId22"/>
    <p:sldId id="296" r:id="rId23"/>
    <p:sldId id="299" r:id="rId24"/>
    <p:sldId id="314" r:id="rId25"/>
    <p:sldId id="329" r:id="rId26"/>
    <p:sldId id="330" r:id="rId27"/>
    <p:sldId id="331" r:id="rId28"/>
    <p:sldId id="332" r:id="rId29"/>
    <p:sldId id="333" r:id="rId30"/>
    <p:sldId id="341" r:id="rId31"/>
    <p:sldId id="327" r:id="rId32"/>
    <p:sldId id="335" r:id="rId33"/>
    <p:sldId id="336" r:id="rId34"/>
    <p:sldId id="337" r:id="rId35"/>
    <p:sldId id="320" r:id="rId36"/>
    <p:sldId id="321" r:id="rId37"/>
    <p:sldId id="322" r:id="rId38"/>
    <p:sldId id="323" r:id="rId39"/>
    <p:sldId id="338" r:id="rId40"/>
    <p:sldId id="324" r:id="rId41"/>
    <p:sldId id="342" r:id="rId42"/>
    <p:sldId id="343" r:id="rId43"/>
    <p:sldId id="344" r:id="rId44"/>
    <p:sldId id="345" r:id="rId45"/>
    <p:sldId id="32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72" autoAdjust="0"/>
    <p:restoredTop sz="93128" autoAdjust="0"/>
  </p:normalViewPr>
  <p:slideViewPr>
    <p:cSldViewPr snapToGrid="0">
      <p:cViewPr varScale="1">
        <p:scale>
          <a:sx n="37" d="100"/>
          <a:sy n="37" d="100"/>
        </p:scale>
        <p:origin x="112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484AA-B7BB-439A-8ADC-F0516857F4BF}" type="datetimeFigureOut">
              <a:rPr lang="en-US" smtClean="0"/>
              <a:t>4/2/2018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68BDCA-23A6-42C6-B733-AA33FE0E6984}" type="slidenum">
              <a:rPr lang="en-US" smtClean="0"/>
              <a:t>‹#›</a:t>
            </a:fld>
            <a:endParaRPr lang="en-US"/>
          </a:p>
        </p:txBody>
      </p:sp>
    </p:spTree>
    <p:extLst>
      <p:ext uri="{BB962C8B-B14F-4D97-AF65-F5344CB8AC3E}">
        <p14:creationId xmlns:p14="http://schemas.microsoft.com/office/powerpoint/2010/main" val="171188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BEDC-A81E-4B33-9D6A-49D3738E931B}" type="slidenum">
              <a:rPr lang="en-US" smtClean="0"/>
              <a:t>1</a:t>
            </a:fld>
            <a:endParaRPr lang="en-US"/>
          </a:p>
        </p:txBody>
      </p:sp>
    </p:spTree>
    <p:extLst>
      <p:ext uri="{BB962C8B-B14F-4D97-AF65-F5344CB8AC3E}">
        <p14:creationId xmlns:p14="http://schemas.microsoft.com/office/powerpoint/2010/main" val="3682610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D04C3AC-1F98-480A-8390-A484696BEAD5}" type="slidenum">
              <a:rPr lang="en-US">
                <a:latin typeface="Times New Roman" panose="02020603050405020304" pitchFamily="18" charset="0"/>
              </a:rPr>
              <a:pPr/>
              <a:t>12</a:t>
            </a:fld>
            <a:endParaRPr lang="en-US">
              <a:latin typeface="Times New Roman" panose="02020603050405020304" pitchFamily="18"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a:t>Not true</a:t>
            </a:r>
            <a:r>
              <a:rPr lang="en-US" baseline="0" dirty="0"/>
              <a:t> spiders or arachnids</a:t>
            </a:r>
            <a:endParaRPr lang="en-US" dirty="0"/>
          </a:p>
        </p:txBody>
      </p:sp>
    </p:spTree>
    <p:extLst>
      <p:ext uri="{BB962C8B-B14F-4D97-AF65-F5344CB8AC3E}">
        <p14:creationId xmlns:p14="http://schemas.microsoft.com/office/powerpoint/2010/main" val="163559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B00E819-22C5-49EE-AF1B-676D07187321}" type="slidenum">
              <a:rPr lang="en-US">
                <a:latin typeface="Times New Roman" panose="02020603050405020304" pitchFamily="18" charset="0"/>
              </a:rPr>
              <a:pPr/>
              <a:t>13</a:t>
            </a:fld>
            <a:endParaRPr lang="en-US">
              <a:latin typeface="Times New Roman" panose="02020603050405020304"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err="1"/>
              <a:t>Hemocyanin</a:t>
            </a:r>
            <a:r>
              <a:rPr lang="en-US" dirty="0"/>
              <a:t>:</a:t>
            </a:r>
            <a:r>
              <a:rPr lang="en-US" baseline="0" dirty="0"/>
              <a:t> oxygen transport protein with copper (blue color)</a:t>
            </a:r>
          </a:p>
          <a:p>
            <a:r>
              <a:rPr lang="en-US" baseline="0" dirty="0" err="1"/>
              <a:t>Amebocytes</a:t>
            </a:r>
            <a:r>
              <a:rPr lang="en-US" baseline="0" dirty="0"/>
              <a:t>: mobile cells in the body of invertebrates move via pseudopodia. Active in defense against pathogens. </a:t>
            </a:r>
            <a:endParaRPr lang="en-US" dirty="0"/>
          </a:p>
          <a:p>
            <a:endParaRPr lang="en-US" dirty="0"/>
          </a:p>
          <a:p>
            <a:r>
              <a:rPr lang="en-US" dirty="0"/>
              <a:t>Blue blood</a:t>
            </a:r>
            <a:r>
              <a:rPr lang="en-US" baseline="0" dirty="0"/>
              <a:t> cost $15,000 qt. </a:t>
            </a:r>
            <a:endParaRPr lang="en-US" dirty="0"/>
          </a:p>
        </p:txBody>
      </p:sp>
    </p:spTree>
    <p:extLst>
      <p:ext uri="{BB962C8B-B14F-4D97-AF65-F5344CB8AC3E}">
        <p14:creationId xmlns:p14="http://schemas.microsoft.com/office/powerpoint/2010/main" val="355204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1AEE534-C7A1-45AB-B9BC-D30F4C04BA9B}" type="slidenum">
              <a:rPr lang="en-US">
                <a:latin typeface="Times New Roman" panose="02020603050405020304" pitchFamily="18" charset="0"/>
              </a:rPr>
              <a:pPr/>
              <a:t>14</a:t>
            </a:fld>
            <a:endParaRPr lang="en-US">
              <a:latin typeface="Times New Roman" panose="02020603050405020304" pitchFamily="18"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p>
        </p:txBody>
      </p:sp>
    </p:spTree>
    <p:extLst>
      <p:ext uri="{BB962C8B-B14F-4D97-AF65-F5344CB8AC3E}">
        <p14:creationId xmlns:p14="http://schemas.microsoft.com/office/powerpoint/2010/main" val="1851837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0EA1F71-C3B5-4343-A11E-B1283C105575}" type="slidenum">
              <a:rPr lang="en-US">
                <a:latin typeface="Times New Roman" panose="02020603050405020304" pitchFamily="18" charset="0"/>
              </a:rPr>
              <a:pPr/>
              <a:t>16</a:t>
            </a:fld>
            <a:endParaRPr lang="en-US">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p>
        </p:txBody>
      </p:sp>
    </p:spTree>
    <p:extLst>
      <p:ext uri="{BB962C8B-B14F-4D97-AF65-F5344CB8AC3E}">
        <p14:creationId xmlns:p14="http://schemas.microsoft.com/office/powerpoint/2010/main" val="2947335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lobsters brain is in it</a:t>
            </a:r>
            <a:r>
              <a:rPr lang="en-US" baseline="0" dirty="0"/>
              <a:t> throat, nervous system in its abdomen, teeth in it stomach, kidneys in its head. It hears with its legs, tastes with its feet and tend to favor either the left or right claw. </a:t>
            </a:r>
            <a:endParaRPr lang="en-US" dirty="0"/>
          </a:p>
        </p:txBody>
      </p:sp>
      <p:sp>
        <p:nvSpPr>
          <p:cNvPr id="4" name="Slide Number Placeholder 3"/>
          <p:cNvSpPr>
            <a:spLocks noGrp="1"/>
          </p:cNvSpPr>
          <p:nvPr>
            <p:ph type="sldNum" sz="quarter" idx="10"/>
          </p:nvPr>
        </p:nvSpPr>
        <p:spPr/>
        <p:txBody>
          <a:bodyPr/>
          <a:lstStyle/>
          <a:p>
            <a:fld id="{DF2EBEDC-A81E-4B33-9D6A-49D3738E931B}" type="slidenum">
              <a:rPr lang="en-US" smtClean="0"/>
              <a:t>17</a:t>
            </a:fld>
            <a:endParaRPr lang="en-US"/>
          </a:p>
        </p:txBody>
      </p:sp>
    </p:spTree>
    <p:extLst>
      <p:ext uri="{BB962C8B-B14F-4D97-AF65-F5344CB8AC3E}">
        <p14:creationId xmlns:p14="http://schemas.microsoft.com/office/powerpoint/2010/main" val="2332705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0EA1F71-C3B5-4343-A11E-B1283C105575}" type="slidenum">
              <a:rPr lang="en-US">
                <a:latin typeface="Times New Roman" panose="02020603050405020304" pitchFamily="18" charset="0"/>
              </a:rPr>
              <a:pPr/>
              <a:t>18</a:t>
            </a:fld>
            <a:endParaRPr lang="en-US">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dirty="0"/>
          </a:p>
        </p:txBody>
      </p:sp>
    </p:spTree>
    <p:extLst>
      <p:ext uri="{BB962C8B-B14F-4D97-AF65-F5344CB8AC3E}">
        <p14:creationId xmlns:p14="http://schemas.microsoft.com/office/powerpoint/2010/main" val="2270102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0EA1F71-C3B5-4343-A11E-B1283C105575}" type="slidenum">
              <a:rPr lang="en-US">
                <a:latin typeface="Times New Roman" panose="02020603050405020304" pitchFamily="18" charset="0"/>
              </a:rPr>
              <a:pPr/>
              <a:t>19</a:t>
            </a:fld>
            <a:endParaRPr lang="en-US">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dirty="0"/>
          </a:p>
        </p:txBody>
      </p:sp>
    </p:spTree>
    <p:extLst>
      <p:ext uri="{BB962C8B-B14F-4D97-AF65-F5344CB8AC3E}">
        <p14:creationId xmlns:p14="http://schemas.microsoft.com/office/powerpoint/2010/main" val="3531386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0EA1F71-C3B5-4343-A11E-B1283C105575}" type="slidenum">
              <a:rPr lang="en-US">
                <a:latin typeface="Times New Roman" panose="02020603050405020304" pitchFamily="18" charset="0"/>
              </a:rPr>
              <a:pPr/>
              <a:t>20</a:t>
            </a:fld>
            <a:endParaRPr lang="en-US">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a:t>Planktonic: organisms that drift with current</a:t>
            </a:r>
          </a:p>
        </p:txBody>
      </p:sp>
    </p:spTree>
    <p:extLst>
      <p:ext uri="{BB962C8B-B14F-4D97-AF65-F5344CB8AC3E}">
        <p14:creationId xmlns:p14="http://schemas.microsoft.com/office/powerpoint/2010/main" val="384887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0EA1F71-C3B5-4343-A11E-B1283C105575}" type="slidenum">
              <a:rPr lang="en-US">
                <a:latin typeface="Times New Roman" panose="02020603050405020304" pitchFamily="18" charset="0"/>
              </a:rPr>
              <a:pPr/>
              <a:t>21</a:t>
            </a:fld>
            <a:endParaRPr lang="en-US">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dirty="0"/>
          </a:p>
        </p:txBody>
      </p:sp>
    </p:spTree>
    <p:extLst>
      <p:ext uri="{BB962C8B-B14F-4D97-AF65-F5344CB8AC3E}">
        <p14:creationId xmlns:p14="http://schemas.microsoft.com/office/powerpoint/2010/main" val="1012875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0EA1F71-C3B5-4343-A11E-B1283C105575}" type="slidenum">
              <a:rPr lang="en-US">
                <a:latin typeface="Times New Roman" panose="02020603050405020304" pitchFamily="18" charset="0"/>
              </a:rPr>
              <a:pPr/>
              <a:t>22</a:t>
            </a:fld>
            <a:endParaRPr lang="en-US">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p>
        </p:txBody>
      </p:sp>
    </p:spTree>
    <p:extLst>
      <p:ext uri="{BB962C8B-B14F-4D97-AF65-F5344CB8AC3E}">
        <p14:creationId xmlns:p14="http://schemas.microsoft.com/office/powerpoint/2010/main" val="4115633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EFC106-14B5-4CFC-8B9B-6D7AA6850B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829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84680D7-11F1-40E5-A2AE-5C94F99A2C30}" type="slidenum">
              <a:rPr lang="en-US">
                <a:latin typeface="Times New Roman" panose="02020603050405020304" pitchFamily="18" charset="0"/>
              </a:rPr>
              <a:pPr/>
              <a:t>23</a:t>
            </a:fld>
            <a:endParaRPr lang="en-US">
              <a:latin typeface="Times New Roman" panose="02020603050405020304" pitchFamily="18"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May have been the cause of angiosperm diversity (approx. 90 </a:t>
            </a:r>
            <a:r>
              <a:rPr lang="en-US" dirty="0" err="1"/>
              <a:t>mya</a:t>
            </a:r>
            <a:r>
              <a:rPr lang="en-US" dirty="0"/>
              <a:t>), new food sources mean new species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Wings</a:t>
            </a:r>
            <a:r>
              <a:rPr lang="en-US" baseline="0" dirty="0"/>
              <a:t> are an extension of the cuticle so no walking legs were effected. (Contrary to birds and bats which are clumsy on the ground)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Internal or external fertilization (sperm packet or </a:t>
            </a:r>
            <a:r>
              <a:rPr lang="en-US" baseline="0" dirty="0" err="1"/>
              <a:t>spermatophore</a:t>
            </a:r>
            <a:r>
              <a:rPr lang="en-US" baseline="0" dirty="0"/>
              <a:t>) </a:t>
            </a:r>
            <a:endParaRPr lang="en-US" dirty="0"/>
          </a:p>
        </p:txBody>
      </p:sp>
    </p:spTree>
    <p:extLst>
      <p:ext uri="{BB962C8B-B14F-4D97-AF65-F5344CB8AC3E}">
        <p14:creationId xmlns:p14="http://schemas.microsoft.com/office/powerpoint/2010/main" val="1912851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Spiny skin</a:t>
            </a:r>
          </a:p>
        </p:txBody>
      </p:sp>
      <p:sp>
        <p:nvSpPr>
          <p:cNvPr id="4" name="Slide Number Placeholder 3"/>
          <p:cNvSpPr>
            <a:spLocks noGrp="1"/>
          </p:cNvSpPr>
          <p:nvPr>
            <p:ph type="sldNum" sz="quarter" idx="10"/>
          </p:nvPr>
        </p:nvSpPr>
        <p:spPr/>
        <p:txBody>
          <a:bodyPr/>
          <a:lstStyle/>
          <a:p>
            <a:fld id="{80EFC106-14B5-4CFC-8B9B-6D7AA6850BE6}" type="slidenum">
              <a:rPr lang="en-US" smtClean="0"/>
              <a:pPr/>
              <a:t>24</a:t>
            </a:fld>
            <a:endParaRPr lang="en-US"/>
          </a:p>
        </p:txBody>
      </p:sp>
    </p:spTree>
    <p:extLst>
      <p:ext uri="{BB962C8B-B14F-4D97-AF65-F5344CB8AC3E}">
        <p14:creationId xmlns:p14="http://schemas.microsoft.com/office/powerpoint/2010/main" val="4014336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Dermal</a:t>
            </a:r>
            <a:r>
              <a:rPr lang="en-US" baseline="0" dirty="0"/>
              <a:t> </a:t>
            </a:r>
            <a:r>
              <a:rPr lang="en-US" baseline="0" dirty="0" err="1"/>
              <a:t>branchiae</a:t>
            </a:r>
            <a:r>
              <a:rPr lang="en-US" baseline="0" dirty="0"/>
              <a:t> = projections of the coelom from outer skin</a:t>
            </a:r>
            <a:endParaRPr lang="en-US" dirty="0"/>
          </a:p>
        </p:txBody>
      </p:sp>
      <p:sp>
        <p:nvSpPr>
          <p:cNvPr id="4" name="Slide Number Placeholder 3"/>
          <p:cNvSpPr>
            <a:spLocks noGrp="1"/>
          </p:cNvSpPr>
          <p:nvPr>
            <p:ph type="sldNum" sz="quarter" idx="10"/>
          </p:nvPr>
        </p:nvSpPr>
        <p:spPr/>
        <p:txBody>
          <a:bodyPr/>
          <a:lstStyle/>
          <a:p>
            <a:fld id="{FD504997-5699-4D70-A23F-E61987FC74CC}" type="slidenum">
              <a:rPr lang="en-US" smtClean="0"/>
              <a:t>25</a:t>
            </a:fld>
            <a:endParaRPr lang="en-US"/>
          </a:p>
        </p:txBody>
      </p:sp>
    </p:spTree>
    <p:extLst>
      <p:ext uri="{BB962C8B-B14F-4D97-AF65-F5344CB8AC3E}">
        <p14:creationId xmlns:p14="http://schemas.microsoft.com/office/powerpoint/2010/main" val="970327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BBC8899-FE7E-420B-8CE5-983463A21CF5}" type="slidenum">
              <a:rPr lang="en-US">
                <a:latin typeface="Times New Roman" panose="02020603050405020304" pitchFamily="18" charset="0"/>
              </a:rPr>
              <a:pPr/>
              <a:t>26</a:t>
            </a:fld>
            <a:endParaRPr lang="en-US">
              <a:latin typeface="Times New Roman" panose="02020603050405020304" pitchFamily="18"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p>
        </p:txBody>
      </p:sp>
    </p:spTree>
    <p:extLst>
      <p:ext uri="{BB962C8B-B14F-4D97-AF65-F5344CB8AC3E}">
        <p14:creationId xmlns:p14="http://schemas.microsoft.com/office/powerpoint/2010/main" val="4234618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Fluid</a:t>
            </a:r>
            <a:r>
              <a:rPr lang="en-US" baseline="0" dirty="0"/>
              <a:t> from coelom circulates through hollow chambers within each gill facilitating gas exchange. </a:t>
            </a:r>
          </a:p>
          <a:p>
            <a:pPr marL="171450" indent="-171450">
              <a:buFont typeface="Arial" panose="020B0604020202020204" pitchFamily="34" charset="0"/>
              <a:buChar char="•"/>
            </a:pPr>
            <a:r>
              <a:rPr lang="en-US" baseline="0" dirty="0"/>
              <a:t>Tube feet also aid in respiration</a:t>
            </a:r>
            <a:endParaRPr lang="en-US" dirty="0"/>
          </a:p>
        </p:txBody>
      </p:sp>
      <p:sp>
        <p:nvSpPr>
          <p:cNvPr id="4" name="Slide Number Placeholder 3"/>
          <p:cNvSpPr>
            <a:spLocks noGrp="1"/>
          </p:cNvSpPr>
          <p:nvPr>
            <p:ph type="sldNum" sz="quarter" idx="10"/>
          </p:nvPr>
        </p:nvSpPr>
        <p:spPr/>
        <p:txBody>
          <a:bodyPr/>
          <a:lstStyle/>
          <a:p>
            <a:fld id="{FD504997-5699-4D70-A23F-E61987FC74CC}" type="slidenum">
              <a:rPr lang="en-US" smtClean="0"/>
              <a:t>27</a:t>
            </a:fld>
            <a:endParaRPr lang="en-US"/>
          </a:p>
        </p:txBody>
      </p:sp>
    </p:spTree>
    <p:extLst>
      <p:ext uri="{BB962C8B-B14F-4D97-AF65-F5344CB8AC3E}">
        <p14:creationId xmlns:p14="http://schemas.microsoft.com/office/powerpoint/2010/main" val="1145379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E9C04D8-9871-4403-B6FE-1286556B394B}" type="slidenum">
              <a:rPr lang="en-US">
                <a:latin typeface="Times New Roman" panose="02020603050405020304" pitchFamily="18" charset="0"/>
              </a:rPr>
              <a:pPr/>
              <a:t>28</a:t>
            </a:fld>
            <a:endParaRPr lang="en-US">
              <a:latin typeface="Times New Roman" panose="02020603050405020304" pitchFamily="18"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p>
        </p:txBody>
      </p:sp>
    </p:spTree>
    <p:extLst>
      <p:ext uri="{BB962C8B-B14F-4D97-AF65-F5344CB8AC3E}">
        <p14:creationId xmlns:p14="http://schemas.microsoft.com/office/powerpoint/2010/main" val="1234285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Aristole’s</a:t>
            </a:r>
            <a:r>
              <a:rPr lang="en-US" dirty="0"/>
              <a:t> (</a:t>
            </a:r>
            <a:r>
              <a:rPr lang="en-US" dirty="0" err="1"/>
              <a:t>greek</a:t>
            </a:r>
            <a:r>
              <a:rPr lang="en-US" baseline="0" dirty="0"/>
              <a:t> philosopher) was first to describe urchin mouth parts, which he described a lantern without panes</a:t>
            </a:r>
            <a:endParaRPr lang="en-US" dirty="0"/>
          </a:p>
        </p:txBody>
      </p:sp>
      <p:sp>
        <p:nvSpPr>
          <p:cNvPr id="4" name="Slide Number Placeholder 3"/>
          <p:cNvSpPr>
            <a:spLocks noGrp="1"/>
          </p:cNvSpPr>
          <p:nvPr>
            <p:ph type="sldNum" sz="quarter" idx="10"/>
          </p:nvPr>
        </p:nvSpPr>
        <p:spPr/>
        <p:txBody>
          <a:bodyPr/>
          <a:lstStyle/>
          <a:p>
            <a:fld id="{FD504997-5699-4D70-A23F-E61987FC74CC}" type="slidenum">
              <a:rPr lang="en-US" smtClean="0"/>
              <a:t>30</a:t>
            </a:fld>
            <a:endParaRPr lang="en-US"/>
          </a:p>
        </p:txBody>
      </p:sp>
    </p:spTree>
    <p:extLst>
      <p:ext uri="{BB962C8B-B14F-4D97-AF65-F5344CB8AC3E}">
        <p14:creationId xmlns:p14="http://schemas.microsoft.com/office/powerpoint/2010/main" val="2884802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Aristole’s</a:t>
            </a:r>
            <a:r>
              <a:rPr lang="en-US" dirty="0"/>
              <a:t> (</a:t>
            </a:r>
            <a:r>
              <a:rPr lang="en-US" dirty="0" err="1"/>
              <a:t>greek</a:t>
            </a:r>
            <a:r>
              <a:rPr lang="en-US" baseline="0" dirty="0"/>
              <a:t> philosopher) was first to describe urchin mouth parts, which he described a lantern without panes</a:t>
            </a:r>
            <a:endParaRPr lang="en-US" dirty="0"/>
          </a:p>
        </p:txBody>
      </p:sp>
      <p:sp>
        <p:nvSpPr>
          <p:cNvPr id="4" name="Slide Number Placeholder 3"/>
          <p:cNvSpPr>
            <a:spLocks noGrp="1"/>
          </p:cNvSpPr>
          <p:nvPr>
            <p:ph type="sldNum" sz="quarter" idx="10"/>
          </p:nvPr>
        </p:nvSpPr>
        <p:spPr/>
        <p:txBody>
          <a:bodyPr/>
          <a:lstStyle/>
          <a:p>
            <a:fld id="{FD504997-5699-4D70-A23F-E61987FC74CC}" type="slidenum">
              <a:rPr lang="en-US" smtClean="0"/>
              <a:t>31</a:t>
            </a:fld>
            <a:endParaRPr lang="en-US"/>
          </a:p>
        </p:txBody>
      </p:sp>
    </p:spTree>
    <p:extLst>
      <p:ext uri="{BB962C8B-B14F-4D97-AF65-F5344CB8AC3E}">
        <p14:creationId xmlns:p14="http://schemas.microsoft.com/office/powerpoint/2010/main" val="748621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71A188F-6AF2-4837-B714-F352CCB46DC2}" type="slidenum">
              <a:rPr lang="en-US">
                <a:latin typeface="Times New Roman" panose="02020603050405020304" pitchFamily="18" charset="0"/>
              </a:rPr>
              <a:pPr/>
              <a:t>33</a:t>
            </a:fld>
            <a:endParaRPr lang="en-US">
              <a:latin typeface="Times New Roman" panose="02020603050405020304"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a:t>No organs for reproduction</a:t>
            </a:r>
            <a:r>
              <a:rPr lang="en-US" baseline="0" dirty="0"/>
              <a:t> or digestion in arms like </a:t>
            </a:r>
            <a:r>
              <a:rPr lang="en-US" baseline="0" dirty="0" err="1"/>
              <a:t>asteriodea</a:t>
            </a:r>
            <a:endParaRPr lang="en-US" dirty="0"/>
          </a:p>
        </p:txBody>
      </p:sp>
    </p:spTree>
    <p:extLst>
      <p:ext uri="{BB962C8B-B14F-4D97-AF65-F5344CB8AC3E}">
        <p14:creationId xmlns:p14="http://schemas.microsoft.com/office/powerpoint/2010/main" val="3395095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509F3EA-37A3-4B79-9481-A3E77DEB0575}" type="slidenum">
              <a:rPr lang="en-US">
                <a:latin typeface="Times New Roman" panose="02020603050405020304" pitchFamily="18" charset="0"/>
              </a:rPr>
              <a:pPr/>
              <a:t>34</a:t>
            </a:fld>
            <a:endParaRPr lang="en-US">
              <a:latin typeface="Times New Roman" panose="02020603050405020304"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p>
        </p:txBody>
      </p:sp>
    </p:spTree>
    <p:extLst>
      <p:ext uri="{BB962C8B-B14F-4D97-AF65-F5344CB8AC3E}">
        <p14:creationId xmlns:p14="http://schemas.microsoft.com/office/powerpoint/2010/main" val="152527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Cheatae</a:t>
            </a:r>
            <a:r>
              <a:rPr lang="en-US" dirty="0"/>
              <a:t> also setae</a:t>
            </a:r>
          </a:p>
        </p:txBody>
      </p:sp>
      <p:sp>
        <p:nvSpPr>
          <p:cNvPr id="4" name="Slide Number Placeholder 3"/>
          <p:cNvSpPr>
            <a:spLocks noGrp="1"/>
          </p:cNvSpPr>
          <p:nvPr>
            <p:ph type="sldNum" sz="quarter" idx="10"/>
          </p:nvPr>
        </p:nvSpPr>
        <p:spPr/>
        <p:txBody>
          <a:bodyPr/>
          <a:lstStyle/>
          <a:p>
            <a:fld id="{DF2EBEDC-A81E-4B33-9D6A-49D3738E931B}" type="slidenum">
              <a:rPr lang="en-US" smtClean="0"/>
              <a:t>3</a:t>
            </a:fld>
            <a:endParaRPr lang="en-US"/>
          </a:p>
        </p:txBody>
      </p:sp>
    </p:spTree>
    <p:extLst>
      <p:ext uri="{BB962C8B-B14F-4D97-AF65-F5344CB8AC3E}">
        <p14:creationId xmlns:p14="http://schemas.microsoft.com/office/powerpoint/2010/main" val="3264650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Notocord</a:t>
            </a:r>
            <a:r>
              <a:rPr lang="en-US" dirty="0"/>
              <a:t> is between digestive tube and nerve cord</a:t>
            </a:r>
          </a:p>
          <a:p>
            <a:endParaRPr lang="en-US" dirty="0"/>
          </a:p>
        </p:txBody>
      </p:sp>
      <p:sp>
        <p:nvSpPr>
          <p:cNvPr id="4" name="Slide Number Placeholder 3"/>
          <p:cNvSpPr>
            <a:spLocks noGrp="1"/>
          </p:cNvSpPr>
          <p:nvPr>
            <p:ph type="sldNum" sz="quarter" idx="10"/>
          </p:nvPr>
        </p:nvSpPr>
        <p:spPr/>
        <p:txBody>
          <a:bodyPr/>
          <a:lstStyle/>
          <a:p>
            <a:fld id="{FD504997-5699-4D70-A23F-E61987FC74CC}" type="slidenum">
              <a:rPr lang="en-US" smtClean="0"/>
              <a:t>36</a:t>
            </a:fld>
            <a:endParaRPr lang="en-US"/>
          </a:p>
        </p:txBody>
      </p:sp>
    </p:spTree>
    <p:extLst>
      <p:ext uri="{BB962C8B-B14F-4D97-AF65-F5344CB8AC3E}">
        <p14:creationId xmlns:p14="http://schemas.microsoft.com/office/powerpoint/2010/main" val="862538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species shoot water through</a:t>
            </a:r>
            <a:r>
              <a:rPr lang="en-US" baseline="0" dirty="0"/>
              <a:t> the excurrent siphon when attacked “sea squirt”</a:t>
            </a:r>
            <a:endParaRPr lang="en-US" dirty="0"/>
          </a:p>
        </p:txBody>
      </p:sp>
      <p:sp>
        <p:nvSpPr>
          <p:cNvPr id="4" name="Slide Number Placeholder 3"/>
          <p:cNvSpPr>
            <a:spLocks noGrp="1"/>
          </p:cNvSpPr>
          <p:nvPr>
            <p:ph type="sldNum" sz="quarter" idx="10"/>
          </p:nvPr>
        </p:nvSpPr>
        <p:spPr/>
        <p:txBody>
          <a:bodyPr/>
          <a:lstStyle/>
          <a:p>
            <a:fld id="{FD504997-5699-4D70-A23F-E61987FC74CC}" type="slidenum">
              <a:rPr lang="en-US" smtClean="0"/>
              <a:t>38</a:t>
            </a:fld>
            <a:endParaRPr lang="en-US"/>
          </a:p>
        </p:txBody>
      </p:sp>
    </p:spTree>
    <p:extLst>
      <p:ext uri="{BB962C8B-B14F-4D97-AF65-F5344CB8AC3E}">
        <p14:creationId xmlns:p14="http://schemas.microsoft.com/office/powerpoint/2010/main" val="1170039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Approximately 57,000 species of vertebrates</a:t>
            </a:r>
          </a:p>
          <a:p>
            <a:pPr marL="171450" indent="-171450">
              <a:buFont typeface="Arial" panose="020B0604020202020204" pitchFamily="34" charset="0"/>
              <a:buChar char="•"/>
            </a:pPr>
            <a:r>
              <a:rPr lang="en-US" dirty="0" err="1"/>
              <a:t>Tetrapods</a:t>
            </a:r>
            <a:r>
              <a:rPr lang="en-US" dirty="0"/>
              <a:t> diverged 365 </a:t>
            </a:r>
            <a:r>
              <a:rPr lang="en-US" dirty="0" err="1"/>
              <a:t>mya</a:t>
            </a:r>
            <a:endParaRPr lang="en-US" dirty="0"/>
          </a:p>
          <a:p>
            <a:pPr marL="171450" indent="-171450">
              <a:buFont typeface="Arial" panose="020B0604020202020204" pitchFamily="34" charset="0"/>
              <a:buChar char="•"/>
            </a:pPr>
            <a:r>
              <a:rPr lang="en-US" dirty="0"/>
              <a:t>Range</a:t>
            </a:r>
            <a:r>
              <a:rPr lang="en-US" baseline="0" dirty="0"/>
              <a:t> from 8.4mm fish 100 billion times smaller than blue whale </a:t>
            </a:r>
            <a:endParaRPr lang="en-US" dirty="0"/>
          </a:p>
        </p:txBody>
      </p:sp>
      <p:sp>
        <p:nvSpPr>
          <p:cNvPr id="4" name="Slide Number Placeholder 3"/>
          <p:cNvSpPr>
            <a:spLocks noGrp="1"/>
          </p:cNvSpPr>
          <p:nvPr>
            <p:ph type="sldNum" sz="quarter" idx="10"/>
          </p:nvPr>
        </p:nvSpPr>
        <p:spPr/>
        <p:txBody>
          <a:bodyPr/>
          <a:lstStyle/>
          <a:p>
            <a:fld id="{FD504997-5699-4D70-A23F-E61987FC74CC}" type="slidenum">
              <a:rPr lang="en-US" smtClean="0"/>
              <a:t>40</a:t>
            </a:fld>
            <a:endParaRPr lang="en-US"/>
          </a:p>
        </p:txBody>
      </p:sp>
    </p:spTree>
    <p:extLst>
      <p:ext uri="{BB962C8B-B14F-4D97-AF65-F5344CB8AC3E}">
        <p14:creationId xmlns:p14="http://schemas.microsoft.com/office/powerpoint/2010/main" val="353216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BEDC-A81E-4B33-9D6A-49D3738E931B}" type="slidenum">
              <a:rPr lang="en-US" smtClean="0"/>
              <a:t>5</a:t>
            </a:fld>
            <a:endParaRPr lang="en-US"/>
          </a:p>
        </p:txBody>
      </p:sp>
    </p:spTree>
    <p:extLst>
      <p:ext uri="{BB962C8B-B14F-4D97-AF65-F5344CB8AC3E}">
        <p14:creationId xmlns:p14="http://schemas.microsoft.com/office/powerpoint/2010/main" val="1212632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Leeches used to</a:t>
            </a:r>
            <a:r>
              <a:rPr lang="en-US" baseline="0" dirty="0"/>
              <a:t> drain blood from patients after surgery. </a:t>
            </a:r>
          </a:p>
          <a:p>
            <a:pPr marL="171450" indent="-171450">
              <a:buFont typeface="Arial" panose="020B0604020202020204" pitchFamily="34" charset="0"/>
              <a:buChar char="•"/>
            </a:pPr>
            <a:r>
              <a:rPr lang="en-US" baseline="0" dirty="0" err="1"/>
              <a:t>Hirudin</a:t>
            </a:r>
            <a:r>
              <a:rPr lang="en-US" baseline="0" dirty="0"/>
              <a:t> used to prevent blood clotting</a:t>
            </a:r>
          </a:p>
          <a:p>
            <a:pPr marL="171450" indent="-171450">
              <a:buFont typeface="Arial" panose="020B0604020202020204" pitchFamily="34" charset="0"/>
              <a:buChar char="•"/>
            </a:pPr>
            <a:r>
              <a:rPr lang="en-US" baseline="0" dirty="0"/>
              <a:t>Earthworms eat through soil</a:t>
            </a:r>
          </a:p>
          <a:p>
            <a:pPr marL="171450" indent="-171450">
              <a:buFont typeface="Arial" panose="020B0604020202020204" pitchFamily="34" charset="0"/>
              <a:buChar char="•"/>
            </a:pPr>
            <a:r>
              <a:rPr lang="en-US" baseline="0" dirty="0"/>
              <a:t>Most earthworms introduced from Europe	</a:t>
            </a:r>
          </a:p>
          <a:p>
            <a:pPr marL="628650" lvl="1" indent="-171450">
              <a:buFont typeface="Arial" panose="020B0604020202020204" pitchFamily="34" charset="0"/>
              <a:buChar char="•"/>
            </a:pPr>
            <a:r>
              <a:rPr lang="en-US" baseline="0" dirty="0"/>
              <a:t>Farmers like them</a:t>
            </a:r>
          </a:p>
          <a:p>
            <a:pPr marL="628650" lvl="1" indent="-171450">
              <a:buFont typeface="Arial" panose="020B0604020202020204" pitchFamily="34" charset="0"/>
              <a:buChar char="•"/>
            </a:pPr>
            <a:r>
              <a:rPr lang="en-US" baseline="0" dirty="0"/>
              <a:t>May e bad for certain habitats (northern forests that require decaying organic material for nutrition)</a:t>
            </a:r>
          </a:p>
          <a:p>
            <a:pPr marL="171450" indent="-171450">
              <a:buFont typeface="Arial" panose="020B0604020202020204" pitchFamily="34" charset="0"/>
              <a:buChar char="•"/>
            </a:pPr>
            <a:r>
              <a:rPr lang="en-US" dirty="0"/>
              <a:t>Leeches have 32 brains</a:t>
            </a:r>
          </a:p>
        </p:txBody>
      </p:sp>
      <p:sp>
        <p:nvSpPr>
          <p:cNvPr id="4" name="Slide Number Placeholder 3"/>
          <p:cNvSpPr>
            <a:spLocks noGrp="1"/>
          </p:cNvSpPr>
          <p:nvPr>
            <p:ph type="sldNum" sz="quarter" idx="10"/>
          </p:nvPr>
        </p:nvSpPr>
        <p:spPr/>
        <p:txBody>
          <a:bodyPr/>
          <a:lstStyle/>
          <a:p>
            <a:fld id="{DF2EBEDC-A81E-4B33-9D6A-49D3738E931B}" type="slidenum">
              <a:rPr lang="en-US" smtClean="0"/>
              <a:t>6</a:t>
            </a:fld>
            <a:endParaRPr lang="en-US"/>
          </a:p>
        </p:txBody>
      </p:sp>
    </p:spTree>
    <p:extLst>
      <p:ext uri="{BB962C8B-B14F-4D97-AF65-F5344CB8AC3E}">
        <p14:creationId xmlns:p14="http://schemas.microsoft.com/office/powerpoint/2010/main" val="974425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Nervous system</a:t>
            </a:r>
            <a:r>
              <a:rPr lang="en-US" dirty="0"/>
              <a:t>: Pair</a:t>
            </a:r>
            <a:r>
              <a:rPr lang="en-US" baseline="0" dirty="0"/>
              <a:t> of cerebral ganglia (brain) connected to </a:t>
            </a:r>
            <a:r>
              <a:rPr lang="en-US" baseline="0" dirty="0" err="1"/>
              <a:t>subphrayngeal</a:t>
            </a:r>
            <a:r>
              <a:rPr lang="en-US" baseline="0" dirty="0"/>
              <a:t> ganglions, which connect to ventral nerve cords (fused)</a:t>
            </a:r>
          </a:p>
          <a:p>
            <a:pPr marL="171450" indent="-171450">
              <a:buFont typeface="Arial" panose="020B0604020202020204" pitchFamily="34" charset="0"/>
              <a:buChar char="•"/>
            </a:pPr>
            <a:r>
              <a:rPr lang="en-US" baseline="0" dirty="0"/>
              <a:t>Closed circulatory system: dorsal and ventral vessels</a:t>
            </a:r>
          </a:p>
          <a:p>
            <a:pPr marL="171450" indent="-171450">
              <a:buFont typeface="Arial" panose="020B0604020202020204" pitchFamily="34" charset="0"/>
              <a:buChar char="•"/>
            </a:pPr>
            <a:r>
              <a:rPr lang="en-US" baseline="0" dirty="0"/>
              <a:t>Alimentary canal: Mouth – Esophagus – Crop (storage) – Gizzard (breakdown) – Intestine – Anus</a:t>
            </a:r>
          </a:p>
          <a:p>
            <a:pPr marL="171450" indent="-171450">
              <a:buFont typeface="Arial" panose="020B0604020202020204" pitchFamily="34" charset="0"/>
              <a:buChar char="•"/>
            </a:pPr>
            <a:r>
              <a:rPr lang="en-US" baseline="0" dirty="0"/>
              <a:t>Pair or </a:t>
            </a:r>
            <a:r>
              <a:rPr lang="en-US" baseline="0" dirty="0" err="1"/>
              <a:t>metanephridia</a:t>
            </a:r>
            <a:r>
              <a:rPr lang="en-US" baseline="0" dirty="0"/>
              <a:t> in each segment</a:t>
            </a:r>
          </a:p>
          <a:p>
            <a:pPr marL="171450" indent="-171450">
              <a:buFont typeface="Arial" panose="020B0604020202020204" pitchFamily="34" charset="0"/>
              <a:buChar char="•"/>
            </a:pPr>
            <a:r>
              <a:rPr lang="en-US" baseline="0" dirty="0"/>
              <a:t>Septa separate segments</a:t>
            </a:r>
          </a:p>
          <a:p>
            <a:pPr marL="171450" indent="-171450">
              <a:buFont typeface="Arial" panose="020B0604020202020204" pitchFamily="34" charset="0"/>
              <a:buChar char="•"/>
            </a:pPr>
            <a:r>
              <a:rPr lang="en-US" baseline="0" dirty="0"/>
              <a:t>Respiration through skin</a:t>
            </a:r>
            <a:endParaRPr lang="en-US" dirty="0"/>
          </a:p>
        </p:txBody>
      </p:sp>
      <p:sp>
        <p:nvSpPr>
          <p:cNvPr id="4" name="Slide Number Placeholder 3"/>
          <p:cNvSpPr>
            <a:spLocks noGrp="1"/>
          </p:cNvSpPr>
          <p:nvPr>
            <p:ph type="sldNum" sz="quarter" idx="10"/>
          </p:nvPr>
        </p:nvSpPr>
        <p:spPr/>
        <p:txBody>
          <a:bodyPr/>
          <a:lstStyle/>
          <a:p>
            <a:fld id="{DF2EBEDC-A81E-4B33-9D6A-49D3738E931B}" type="slidenum">
              <a:rPr lang="en-US" smtClean="0"/>
              <a:t>7</a:t>
            </a:fld>
            <a:endParaRPr lang="en-US"/>
          </a:p>
        </p:txBody>
      </p:sp>
    </p:spTree>
    <p:extLst>
      <p:ext uri="{BB962C8B-B14F-4D97-AF65-F5344CB8AC3E}">
        <p14:creationId xmlns:p14="http://schemas.microsoft.com/office/powerpoint/2010/main" val="3593335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Nervous system similar to annelids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Estimates</a:t>
            </a:r>
            <a:r>
              <a:rPr lang="en-US" sz="1200" baseline="0" dirty="0"/>
              <a:t> of about a billion </a:t>
            </a:r>
            <a:r>
              <a:rPr lang="en-US" sz="1200" baseline="0" dirty="0" err="1"/>
              <a:t>billion</a:t>
            </a:r>
            <a:r>
              <a:rPr lang="en-US" sz="1200" baseline="0" dirty="0"/>
              <a:t> arthropods on earth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Evolved from unspecialized </a:t>
            </a:r>
            <a:r>
              <a:rPr lang="en-US" sz="1200" baseline="0" dirty="0" err="1"/>
              <a:t>lobopods</a:t>
            </a:r>
            <a:endParaRPr lang="en-US" sz="120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Specialization of segments key to evolutionary success.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Must shed exoskeleton to grow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Chitin: </a:t>
            </a:r>
            <a:r>
              <a:rPr lang="en-US" sz="1200" baseline="0" dirty="0" err="1"/>
              <a:t>polysaccarhide</a:t>
            </a:r>
            <a:endParaRPr lang="en-US" sz="1200" baseline="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Protection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Muscle attachment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p:txBody>
      </p:sp>
      <p:sp>
        <p:nvSpPr>
          <p:cNvPr id="4" name="Slide Number Placeholder 3"/>
          <p:cNvSpPr>
            <a:spLocks noGrp="1"/>
          </p:cNvSpPr>
          <p:nvPr>
            <p:ph type="sldNum" sz="quarter" idx="10"/>
          </p:nvPr>
        </p:nvSpPr>
        <p:spPr/>
        <p:txBody>
          <a:bodyPr/>
          <a:lstStyle/>
          <a:p>
            <a:fld id="{DF2EBEDC-A81E-4B33-9D6A-49D3738E931B}" type="slidenum">
              <a:rPr lang="en-US" smtClean="0"/>
              <a:t>9</a:t>
            </a:fld>
            <a:endParaRPr lang="en-US"/>
          </a:p>
        </p:txBody>
      </p:sp>
    </p:spTree>
    <p:extLst>
      <p:ext uri="{BB962C8B-B14F-4D97-AF65-F5344CB8AC3E}">
        <p14:creationId xmlns:p14="http://schemas.microsoft.com/office/powerpoint/2010/main" val="676045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F854C730-074F-4327-AD11-F1F8FC489B82}" type="slidenum">
              <a:rPr lang="en-US">
                <a:latin typeface="Times New Roman" panose="02020603050405020304" pitchFamily="18" charset="0"/>
              </a:rPr>
              <a:pPr/>
              <a:t>10</a:t>
            </a:fld>
            <a:endParaRPr lang="en-US">
              <a:latin typeface="Times New Roman" panose="02020603050405020304"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p>
        </p:txBody>
      </p:sp>
    </p:spTree>
    <p:extLst>
      <p:ext uri="{BB962C8B-B14F-4D97-AF65-F5344CB8AC3E}">
        <p14:creationId xmlns:p14="http://schemas.microsoft.com/office/powerpoint/2010/main" val="306537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1E3834D-CDFB-4D49-A687-611A1BF37FF4}" type="slidenum">
              <a:rPr lang="en-US">
                <a:latin typeface="Times New Roman" panose="02020603050405020304" pitchFamily="18" charset="0"/>
              </a:rPr>
              <a:pPr/>
              <a:t>11</a:t>
            </a:fld>
            <a:endParaRPr lang="en-US">
              <a:latin typeface="Times New Roman" panose="02020603050405020304" pitchFamily="18"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dirty="0"/>
          </a:p>
        </p:txBody>
      </p:sp>
    </p:spTree>
    <p:extLst>
      <p:ext uri="{BB962C8B-B14F-4D97-AF65-F5344CB8AC3E}">
        <p14:creationId xmlns:p14="http://schemas.microsoft.com/office/powerpoint/2010/main" val="400239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145EF489-6E83-4544-A56D-D8369222AB5F}" type="datetimeFigureOut">
              <a:rPr lang="en-US" smtClean="0">
                <a:solidFill>
                  <a:srgbClr val="212745"/>
                </a:solidFill>
              </a:rPr>
              <a:pPr/>
              <a:t>4/2/2018</a:t>
            </a:fld>
            <a:endParaRPr lang="en-US">
              <a:solidFill>
                <a:srgbClr val="212745"/>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212745"/>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61570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4/2/2018</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Tree>
    <p:extLst>
      <p:ext uri="{BB962C8B-B14F-4D97-AF65-F5344CB8AC3E}">
        <p14:creationId xmlns:p14="http://schemas.microsoft.com/office/powerpoint/2010/main" val="3059073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4/2/2018</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956860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Content Placeholder 2"/>
          <p:cNvSpPr>
            <a:spLocks noGrp="1"/>
          </p:cNvSpPr>
          <p:nvPr>
            <p:ph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97134" y="1766888"/>
            <a:ext cx="5077884"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E3B3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E3B3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F39943-85C3-4C89-861B-7E966B7E6F4A}" type="slidenum">
              <a:rPr lang="en-US">
                <a:solidFill>
                  <a:srgbClr val="4E3B30"/>
                </a:solidFill>
              </a:rPr>
              <a:pPr>
                <a:defRPr/>
              </a:pPr>
              <a:t>‹#›</a:t>
            </a:fld>
            <a:endParaRPr lang="en-US">
              <a:solidFill>
                <a:srgbClr val="4E3B30"/>
              </a:solidFill>
            </a:endParaRPr>
          </a:p>
        </p:txBody>
      </p:sp>
    </p:spTree>
    <p:extLst>
      <p:ext uri="{BB962C8B-B14F-4D97-AF65-F5344CB8AC3E}">
        <p14:creationId xmlns:p14="http://schemas.microsoft.com/office/powerpoint/2010/main" val="1245312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416051" y="1766888"/>
            <a:ext cx="507788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97134" y="1766888"/>
            <a:ext cx="5077884"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E3B3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E3B3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045614-882F-4EA3-A3D6-9EBC999EE2F6}" type="slidenum">
              <a:rPr lang="en-US">
                <a:solidFill>
                  <a:srgbClr val="4E3B30"/>
                </a:solidFill>
              </a:rPr>
              <a:pPr>
                <a:defRPr/>
              </a:pPr>
              <a:t>‹#›</a:t>
            </a:fld>
            <a:endParaRPr lang="en-US">
              <a:solidFill>
                <a:srgbClr val="4E3B30"/>
              </a:solidFill>
            </a:endParaRPr>
          </a:p>
        </p:txBody>
      </p:sp>
    </p:spTree>
    <p:extLst>
      <p:ext uri="{BB962C8B-B14F-4D97-AF65-F5344CB8AC3E}">
        <p14:creationId xmlns:p14="http://schemas.microsoft.com/office/powerpoint/2010/main" val="952102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solidFill>
                <a:srgbClr val="444D26"/>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444D26"/>
              </a:solidFill>
            </a:endParaRPr>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9D83C4EA-DCD8-4252-8541-B22D15DF9647}" type="slidenum">
              <a:rPr lang="en-US">
                <a:solidFill>
                  <a:srgbClr val="444D26"/>
                </a:solidFill>
              </a:rPr>
              <a:pPr/>
              <a:t>‹#›</a:t>
            </a:fld>
            <a:endParaRPr lang="en-US">
              <a:solidFill>
                <a:srgbClr val="444D26"/>
              </a:solidFill>
            </a:endParaRPr>
          </a:p>
        </p:txBody>
      </p:sp>
    </p:spTree>
    <p:extLst>
      <p:ext uri="{BB962C8B-B14F-4D97-AF65-F5344CB8AC3E}">
        <p14:creationId xmlns:p14="http://schemas.microsoft.com/office/powerpoint/2010/main" val="266752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145EF489-6E83-4544-A56D-D8369222AB5F}" type="datetimeFigureOut">
              <a:rPr lang="en-US" smtClean="0">
                <a:solidFill>
                  <a:srgbClr val="B4DCFA"/>
                </a:solidFill>
              </a:rPr>
              <a:pPr/>
              <a:t>4/2/2018</a:t>
            </a:fld>
            <a:endParaRPr lang="en-US">
              <a:solidFill>
                <a:srgbClr val="B4DCFA"/>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B4DCFA"/>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94091838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45EF489-6E83-4544-A56D-D8369222AB5F}" type="datetimeFigureOut">
              <a:rPr lang="en-US" smtClean="0">
                <a:solidFill>
                  <a:srgbClr val="212745"/>
                </a:solidFill>
              </a:rPr>
              <a:pPr/>
              <a:t>4/2/2018</a:t>
            </a:fld>
            <a:endParaRPr lang="en-US">
              <a:solidFill>
                <a:srgbClr val="212745"/>
              </a:solidFill>
            </a:endParaRPr>
          </a:p>
        </p:txBody>
      </p:sp>
      <p:sp>
        <p:nvSpPr>
          <p:cNvPr id="5" name="Footer Placeholder 4"/>
          <p:cNvSpPr>
            <a:spLocks noGrp="1"/>
          </p:cNvSpPr>
          <p:nvPr>
            <p:ph type="ftr" sz="quarter" idx="11"/>
          </p:nvPr>
        </p:nvSpPr>
        <p:spPr/>
        <p:txBody>
          <a:bodyPr/>
          <a:lstStyle/>
          <a:p>
            <a:endParaRPr lang="en-US">
              <a:solidFill>
                <a:srgbClr val="212745"/>
              </a:solidFill>
            </a:endParaRPr>
          </a:p>
        </p:txBody>
      </p:sp>
      <p:sp>
        <p:nvSpPr>
          <p:cNvPr id="6" name="Slide Number Placeholder 5"/>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9202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4/2/2018</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35760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2"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45EF489-6E83-4544-A56D-D8369222AB5F}" type="datetimeFigureOut">
              <a:rPr lang="en-US" smtClean="0">
                <a:solidFill>
                  <a:srgbClr val="212745"/>
                </a:solidFill>
              </a:rPr>
              <a:pPr/>
              <a:t>4/2/2018</a:t>
            </a:fld>
            <a:endParaRPr lang="en-US">
              <a:solidFill>
                <a:srgbClr val="212745"/>
              </a:solidFill>
            </a:endParaRPr>
          </a:p>
        </p:txBody>
      </p:sp>
      <p:sp>
        <p:nvSpPr>
          <p:cNvPr id="8" name="Footer Placeholder 7"/>
          <p:cNvSpPr>
            <a:spLocks noGrp="1"/>
          </p:cNvSpPr>
          <p:nvPr>
            <p:ph type="ftr" sz="quarter" idx="11"/>
          </p:nvPr>
        </p:nvSpPr>
        <p:spPr/>
        <p:txBody>
          <a:bodyPr/>
          <a:lstStyle/>
          <a:p>
            <a:endParaRPr lang="en-US">
              <a:solidFill>
                <a:srgbClr val="212745"/>
              </a:solidFill>
            </a:endParaRPr>
          </a:p>
        </p:txBody>
      </p:sp>
      <p:sp>
        <p:nvSpPr>
          <p:cNvPr id="9" name="Slide Number Placeholder 8"/>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1799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45EF489-6E83-4544-A56D-D8369222AB5F}" type="datetimeFigureOut">
              <a:rPr lang="en-US" smtClean="0">
                <a:solidFill>
                  <a:srgbClr val="212745"/>
                </a:solidFill>
              </a:rPr>
              <a:pPr/>
              <a:t>4/2/2018</a:t>
            </a:fld>
            <a:endParaRPr lang="en-US">
              <a:solidFill>
                <a:srgbClr val="212745"/>
              </a:solidFill>
            </a:endParaRPr>
          </a:p>
        </p:txBody>
      </p:sp>
      <p:sp>
        <p:nvSpPr>
          <p:cNvPr id="4" name="Footer Placeholder 3"/>
          <p:cNvSpPr>
            <a:spLocks noGrp="1"/>
          </p:cNvSpPr>
          <p:nvPr>
            <p:ph type="ftr" sz="quarter" idx="11"/>
          </p:nvPr>
        </p:nvSpPr>
        <p:spPr/>
        <p:txBody>
          <a:bodyPr/>
          <a:lstStyle/>
          <a:p>
            <a:endParaRPr lang="en-US">
              <a:solidFill>
                <a:srgbClr val="212745"/>
              </a:solidFill>
            </a:endParaRPr>
          </a:p>
        </p:txBody>
      </p:sp>
      <p:sp>
        <p:nvSpPr>
          <p:cNvPr id="5" name="Slide Number Placeholder 4"/>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96974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EF489-6E83-4544-A56D-D8369222AB5F}" type="datetimeFigureOut">
              <a:rPr lang="en-US" smtClean="0">
                <a:solidFill>
                  <a:srgbClr val="212745"/>
                </a:solidFill>
              </a:rPr>
              <a:pPr/>
              <a:t>4/2/2018</a:t>
            </a:fld>
            <a:endParaRPr lang="en-US">
              <a:solidFill>
                <a:srgbClr val="212745"/>
              </a:solidFill>
            </a:endParaRPr>
          </a:p>
        </p:txBody>
      </p:sp>
      <p:sp>
        <p:nvSpPr>
          <p:cNvPr id="3" name="Footer Placeholder 2"/>
          <p:cNvSpPr>
            <a:spLocks noGrp="1"/>
          </p:cNvSpPr>
          <p:nvPr>
            <p:ph type="ftr" sz="quarter" idx="11"/>
          </p:nvPr>
        </p:nvSpPr>
        <p:spPr/>
        <p:txBody>
          <a:bodyPr/>
          <a:lstStyle/>
          <a:p>
            <a:endParaRPr lang="en-US">
              <a:solidFill>
                <a:srgbClr val="212745"/>
              </a:solidFill>
            </a:endParaRPr>
          </a:p>
        </p:txBody>
      </p:sp>
      <p:sp>
        <p:nvSpPr>
          <p:cNvPr id="4" name="Slide Number Placeholder 3"/>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144348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3"/>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212745"/>
                </a:solidFill>
              </a:rPr>
              <a:pPr/>
              <a:t>4/2/2018</a:t>
            </a:fld>
            <a:endParaRPr lang="en-US">
              <a:solidFill>
                <a:srgbClr val="212745"/>
              </a:solidFill>
            </a:endParaRPr>
          </a:p>
        </p:txBody>
      </p:sp>
      <p:sp>
        <p:nvSpPr>
          <p:cNvPr id="6" name="Footer Placeholder 5"/>
          <p:cNvSpPr>
            <a:spLocks noGrp="1"/>
          </p:cNvSpPr>
          <p:nvPr>
            <p:ph type="ftr" sz="quarter" idx="11"/>
          </p:nvPr>
        </p:nvSpPr>
        <p:spPr/>
        <p:txBody>
          <a:bodyPr/>
          <a:lstStyle/>
          <a:p>
            <a:endParaRPr lang="en-US">
              <a:solidFill>
                <a:srgbClr val="212745"/>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212745"/>
                </a:solidFill>
              </a:rPr>
              <a:pPr/>
              <a:t>‹#›</a:t>
            </a:fld>
            <a:endParaRPr lang="en-US">
              <a:solidFill>
                <a:srgbClr val="212745"/>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64292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5EF489-6E83-4544-A56D-D8369222AB5F}" type="datetimeFigureOut">
              <a:rPr lang="en-US" smtClean="0">
                <a:solidFill>
                  <a:srgbClr val="B4DCFA"/>
                </a:solidFill>
              </a:rPr>
              <a:pPr/>
              <a:t>4/2/2018</a:t>
            </a:fld>
            <a:endParaRPr lang="en-US">
              <a:solidFill>
                <a:srgbClr val="B4DCFA"/>
              </a:solidFill>
            </a:endParaRPr>
          </a:p>
        </p:txBody>
      </p:sp>
      <p:sp>
        <p:nvSpPr>
          <p:cNvPr id="6" name="Footer Placeholder 5"/>
          <p:cNvSpPr>
            <a:spLocks noGrp="1"/>
          </p:cNvSpPr>
          <p:nvPr>
            <p:ph type="ftr" sz="quarter" idx="11"/>
          </p:nvPr>
        </p:nvSpPr>
        <p:spPr/>
        <p:txBody>
          <a:bodyPr/>
          <a:lstStyle/>
          <a:p>
            <a:endParaRPr lang="en-US">
              <a:solidFill>
                <a:srgbClr val="B4DCFA"/>
              </a:solidFill>
            </a:endParaRPr>
          </a:p>
        </p:txBody>
      </p:sp>
      <p:sp>
        <p:nvSpPr>
          <p:cNvPr id="7" name="Slide Number Placeholder 6"/>
          <p:cNvSpPr>
            <a:spLocks noGrp="1"/>
          </p:cNvSpPr>
          <p:nvPr>
            <p:ph type="sldNum" sz="quarter" idx="12"/>
          </p:nvPr>
        </p:nvSpPr>
        <p:spPr/>
        <p:txBody>
          <a:bodyPr/>
          <a:lstStyle/>
          <a:p>
            <a:fld id="{3F59CEA0-A23A-41CA-B0C4-ED28FDFF00D0}" type="slidenum">
              <a:rPr lang="en-US" smtClean="0">
                <a:solidFill>
                  <a:srgbClr val="B4DCFA"/>
                </a:solidFill>
              </a:rPr>
              <a:pPr/>
              <a:t>‹#›</a:t>
            </a:fld>
            <a:endParaRPr lang="en-US">
              <a:solidFill>
                <a:srgbClr val="B4DCFA"/>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3209080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145EF489-6E83-4544-A56D-D8369222AB5F}" type="datetimeFigureOut">
              <a:rPr lang="en-US" smtClean="0">
                <a:solidFill>
                  <a:srgbClr val="212745"/>
                </a:solidFill>
              </a:rPr>
              <a:pPr/>
              <a:t>4/2/2018</a:t>
            </a:fld>
            <a:endParaRPr lang="en-US">
              <a:solidFill>
                <a:srgbClr val="212745"/>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212745"/>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3F59CEA0-A23A-41CA-B0C4-ED28FDFF00D0}" type="slidenum">
              <a:rPr lang="en-US" smtClean="0">
                <a:solidFill>
                  <a:srgbClr val="212745"/>
                </a:solidFill>
              </a:rPr>
              <a:pPr/>
              <a:t>‹#›</a:t>
            </a:fld>
            <a:endParaRPr lang="en-US">
              <a:solidFill>
                <a:srgbClr val="212745"/>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10" y="6447424"/>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198606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89.jpe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dirty="0"/>
              <a:t>Marine Invertebrates II</a:t>
            </a:r>
          </a:p>
        </p:txBody>
      </p:sp>
      <p:sp>
        <p:nvSpPr>
          <p:cNvPr id="5" name="Subtitle 4"/>
          <p:cNvSpPr>
            <a:spLocks noGrp="1"/>
          </p:cNvSpPr>
          <p:nvPr>
            <p:ph type="subTitle" idx="1"/>
          </p:nvPr>
        </p:nvSpPr>
        <p:spPr>
          <a:xfrm>
            <a:off x="1625600" y="5124450"/>
            <a:ext cx="9245600" cy="533400"/>
          </a:xfrm>
        </p:spPr>
        <p:txBody>
          <a:bodyPr/>
          <a:lstStyle/>
          <a:p>
            <a:r>
              <a:rPr lang="en-US" dirty="0"/>
              <a:t>Chapter 7</a:t>
            </a:r>
          </a:p>
        </p:txBody>
      </p:sp>
      <p:sp>
        <p:nvSpPr>
          <p:cNvPr id="2" name="TextBox 1"/>
          <p:cNvSpPr txBox="1"/>
          <p:nvPr/>
        </p:nvSpPr>
        <p:spPr>
          <a:xfrm>
            <a:off x="609600" y="715108"/>
            <a:ext cx="10843846" cy="2308324"/>
          </a:xfrm>
          <a:prstGeom prst="rect">
            <a:avLst/>
          </a:prstGeom>
          <a:noFill/>
        </p:spPr>
        <p:txBody>
          <a:bodyPr wrap="square" rtlCol="0">
            <a:spAutoFit/>
          </a:bodyPr>
          <a:lstStyle/>
          <a:p>
            <a:pPr algn="ctr" fontAlgn="base"/>
            <a:r>
              <a:rPr lang="en-US" sz="2400" dirty="0"/>
              <a:t>“A human being should be able to change a diaper, plan an invasion, butcher a hog, conn a ship, design a building, write a sonnet, balance accounts, build a wall, set a bone, comfort the dying, take orders, give orders, cooperate, act alone, solve equations, analyze a new problem, pitch manure, program a computer, cook a tasty meal, fight efficiently, die gallantly. Specialization is for insects.”</a:t>
            </a:r>
          </a:p>
          <a:p>
            <a:pPr algn="ctr" fontAlgn="base"/>
            <a:r>
              <a:rPr lang="en-US" sz="2400" dirty="0"/>
              <a:t>-Robert A. Heinlein</a:t>
            </a:r>
          </a:p>
        </p:txBody>
      </p:sp>
    </p:spTree>
    <p:extLst>
      <p:ext uri="{BB962C8B-B14F-4D97-AF65-F5344CB8AC3E}">
        <p14:creationId xmlns:p14="http://schemas.microsoft.com/office/powerpoint/2010/main" val="2410678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descr="http://www.fossilmall.com/EDCOPE_Enterprises/trilobites/RUT803/RUT80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71" y="3698000"/>
            <a:ext cx="3649733" cy="2512234"/>
          </a:xfrm>
          <a:prstGeom prst="rect">
            <a:avLst/>
          </a:prstGeom>
          <a:noFill/>
          <a:extLst>
            <a:ext uri="{909E8E84-426E-40DD-AFC4-6F175D3DCCD1}">
              <a14:hiddenFill xmlns:a14="http://schemas.microsoft.com/office/drawing/2010/main">
                <a:solidFill>
                  <a:srgbClr val="FFFFFF"/>
                </a:solidFill>
              </a14:hiddenFill>
            </a:ext>
          </a:extLst>
        </p:spPr>
      </p:pic>
      <p:sp>
        <p:nvSpPr>
          <p:cNvPr id="117762" name="Rectangle 2"/>
          <p:cNvSpPr>
            <a:spLocks noGrp="1" noChangeArrowheads="1"/>
          </p:cNvSpPr>
          <p:nvPr>
            <p:ph type="title"/>
          </p:nvPr>
        </p:nvSpPr>
        <p:spPr/>
        <p:txBody>
          <a:bodyPr>
            <a:normAutofit/>
          </a:bodyPr>
          <a:lstStyle/>
          <a:p>
            <a:pPr algn="ctr" eaLnBrk="1" hangingPunct="1">
              <a:defRPr/>
            </a:pPr>
            <a:r>
              <a:rPr lang="en-US" sz="4400" dirty="0"/>
              <a:t>Phylum Arthropoda</a:t>
            </a:r>
          </a:p>
        </p:txBody>
      </p:sp>
      <p:pic>
        <p:nvPicPr>
          <p:cNvPr id="34820" name="Picture 7" descr="33-27-TrilobiteFossil"/>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7797347" y="1705229"/>
            <a:ext cx="4100736" cy="2624471"/>
          </a:xfrm>
        </p:spPr>
      </p:pic>
      <p:sp>
        <p:nvSpPr>
          <p:cNvPr id="117763" name="Rectangle 3"/>
          <p:cNvSpPr>
            <a:spLocks noGrp="1" noChangeArrowheads="1"/>
          </p:cNvSpPr>
          <p:nvPr>
            <p:ph type="body" sz="half" idx="4294967295"/>
          </p:nvPr>
        </p:nvSpPr>
        <p:spPr>
          <a:xfrm>
            <a:off x="609599" y="1277257"/>
            <a:ext cx="6009862" cy="4657725"/>
          </a:xfrm>
        </p:spPr>
        <p:txBody>
          <a:bodyPr>
            <a:normAutofit/>
          </a:bodyPr>
          <a:lstStyle/>
          <a:p>
            <a:pPr marL="0" indent="0" eaLnBrk="1" hangingPunct="1">
              <a:spcAft>
                <a:spcPts val="1200"/>
              </a:spcAft>
              <a:buNone/>
              <a:defRPr/>
            </a:pPr>
            <a:r>
              <a:rPr lang="en-US" sz="3200" b="1" dirty="0"/>
              <a:t>Trilobites</a:t>
            </a:r>
          </a:p>
          <a:p>
            <a:pPr eaLnBrk="1" hangingPunct="1">
              <a:spcAft>
                <a:spcPts val="1200"/>
              </a:spcAft>
              <a:defRPr/>
            </a:pPr>
            <a:r>
              <a:rPr lang="en-US" sz="2800" dirty="0"/>
              <a:t>All extinct (Permian era - 250 mya)</a:t>
            </a:r>
          </a:p>
          <a:p>
            <a:pPr eaLnBrk="1" hangingPunct="1">
              <a:spcAft>
                <a:spcPts val="1200"/>
              </a:spcAft>
              <a:defRPr/>
            </a:pPr>
            <a:r>
              <a:rPr lang="en-US" sz="2800" dirty="0"/>
              <a:t>Segmented bodies without specialized appendages</a:t>
            </a:r>
          </a:p>
          <a:p>
            <a:pPr eaLnBrk="1" hangingPunct="1">
              <a:spcAft>
                <a:spcPts val="1200"/>
              </a:spcAft>
              <a:defRPr/>
            </a:pPr>
            <a:r>
              <a:rPr lang="en-US" sz="2800" dirty="0"/>
              <a:t>Paired appendages</a:t>
            </a:r>
          </a:p>
        </p:txBody>
      </p:sp>
    </p:spTree>
    <p:extLst>
      <p:ext uri="{BB962C8B-B14F-4D97-AF65-F5344CB8AC3E}">
        <p14:creationId xmlns:p14="http://schemas.microsoft.com/office/powerpoint/2010/main" val="3144934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533399" y="152400"/>
            <a:ext cx="11473543" cy="990600"/>
          </a:xfrm>
        </p:spPr>
        <p:txBody>
          <a:bodyPr>
            <a:noAutofit/>
          </a:bodyPr>
          <a:lstStyle/>
          <a:p>
            <a:pPr algn="ctr" eaLnBrk="1" hangingPunct="1">
              <a:defRPr/>
            </a:pPr>
            <a:r>
              <a:rPr lang="en-US" sz="4400" dirty="0"/>
              <a:t>Phylum Arthropoda</a:t>
            </a:r>
          </a:p>
        </p:txBody>
      </p:sp>
      <p:sp>
        <p:nvSpPr>
          <p:cNvPr id="121859" name="Rectangle 3"/>
          <p:cNvSpPr>
            <a:spLocks noGrp="1" noChangeArrowheads="1"/>
          </p:cNvSpPr>
          <p:nvPr>
            <p:ph type="body" idx="1"/>
          </p:nvPr>
        </p:nvSpPr>
        <p:spPr>
          <a:xfrm>
            <a:off x="533399" y="1253613"/>
            <a:ext cx="7231745" cy="5082547"/>
          </a:xfrm>
        </p:spPr>
        <p:txBody>
          <a:bodyPr>
            <a:normAutofit fontScale="92500" lnSpcReduction="20000"/>
          </a:bodyPr>
          <a:lstStyle/>
          <a:p>
            <a:pPr marL="0" indent="0">
              <a:lnSpc>
                <a:spcPct val="95000"/>
              </a:lnSpc>
              <a:spcAft>
                <a:spcPts val="600"/>
              </a:spcAft>
              <a:buNone/>
              <a:defRPr/>
            </a:pPr>
            <a:r>
              <a:rPr lang="en-US" sz="3500" b="1" dirty="0"/>
              <a:t>Subphylum </a:t>
            </a:r>
            <a:r>
              <a:rPr lang="en-US" sz="3500" b="1" dirty="0" err="1"/>
              <a:t>Chelicerata</a:t>
            </a:r>
            <a:endParaRPr lang="en-US" sz="3500" b="1" dirty="0"/>
          </a:p>
          <a:p>
            <a:pPr marL="0" indent="0">
              <a:lnSpc>
                <a:spcPct val="95000"/>
              </a:lnSpc>
              <a:spcAft>
                <a:spcPts val="600"/>
              </a:spcAft>
              <a:buNone/>
              <a:defRPr/>
            </a:pPr>
            <a:r>
              <a:rPr lang="en-US" sz="3000" dirty="0"/>
              <a:t>Sea spider, horseshoe crabs</a:t>
            </a:r>
          </a:p>
          <a:p>
            <a:pPr eaLnBrk="1" hangingPunct="1">
              <a:lnSpc>
                <a:spcPct val="95000"/>
              </a:lnSpc>
              <a:spcAft>
                <a:spcPts val="600"/>
              </a:spcAft>
              <a:defRPr/>
            </a:pPr>
            <a:r>
              <a:rPr lang="en-US" sz="2800" dirty="0"/>
              <a:t>Cephalothorax and Abdomen</a:t>
            </a:r>
          </a:p>
          <a:p>
            <a:pPr lvl="1">
              <a:lnSpc>
                <a:spcPct val="95000"/>
              </a:lnSpc>
              <a:spcBef>
                <a:spcPts val="0"/>
              </a:spcBef>
              <a:defRPr/>
            </a:pPr>
            <a:r>
              <a:rPr lang="en-US" sz="2600" dirty="0"/>
              <a:t>Fusion of head and thorax</a:t>
            </a:r>
          </a:p>
          <a:p>
            <a:pPr eaLnBrk="1" hangingPunct="1">
              <a:lnSpc>
                <a:spcPct val="95000"/>
              </a:lnSpc>
              <a:spcAft>
                <a:spcPts val="600"/>
              </a:spcAft>
              <a:defRPr/>
            </a:pPr>
            <a:r>
              <a:rPr lang="en-US" sz="2800" dirty="0"/>
              <a:t>Six pairs of appendages</a:t>
            </a:r>
          </a:p>
          <a:p>
            <a:pPr lvl="1" eaLnBrk="1" hangingPunct="1">
              <a:lnSpc>
                <a:spcPct val="95000"/>
              </a:lnSpc>
              <a:spcBef>
                <a:spcPts val="0"/>
              </a:spcBef>
              <a:spcAft>
                <a:spcPts val="600"/>
              </a:spcAft>
              <a:defRPr/>
            </a:pPr>
            <a:r>
              <a:rPr lang="en-US" sz="2600" dirty="0"/>
              <a:t>One pair of </a:t>
            </a:r>
            <a:r>
              <a:rPr lang="en-US" sz="2600" b="1" u="sng" dirty="0"/>
              <a:t>_______________</a:t>
            </a:r>
            <a:r>
              <a:rPr lang="en-US" sz="2600" b="1" dirty="0"/>
              <a:t>: </a:t>
            </a:r>
            <a:r>
              <a:rPr lang="en-US" sz="2600" dirty="0"/>
              <a:t>specialized feeding appendages</a:t>
            </a:r>
          </a:p>
          <a:p>
            <a:pPr lvl="2">
              <a:lnSpc>
                <a:spcPct val="95000"/>
              </a:lnSpc>
              <a:spcBef>
                <a:spcPts val="0"/>
              </a:spcBef>
              <a:spcAft>
                <a:spcPts val="600"/>
              </a:spcAft>
              <a:defRPr/>
            </a:pPr>
            <a:r>
              <a:rPr lang="en-US" sz="2400" dirty="0"/>
              <a:t>Fangs or pinchers</a:t>
            </a:r>
          </a:p>
          <a:p>
            <a:pPr lvl="1" eaLnBrk="1" hangingPunct="1">
              <a:lnSpc>
                <a:spcPct val="95000"/>
              </a:lnSpc>
              <a:spcBef>
                <a:spcPts val="0"/>
              </a:spcBef>
              <a:spcAft>
                <a:spcPts val="600"/>
              </a:spcAft>
              <a:defRPr/>
            </a:pPr>
            <a:r>
              <a:rPr lang="en-US" sz="2600" dirty="0"/>
              <a:t>One pair of </a:t>
            </a:r>
            <a:r>
              <a:rPr lang="en-US" sz="2600" b="1" u="sng" dirty="0"/>
              <a:t>_____________</a:t>
            </a:r>
            <a:r>
              <a:rPr lang="en-US" sz="2600" b="1" dirty="0"/>
              <a:t>: s</a:t>
            </a:r>
            <a:r>
              <a:rPr lang="en-US" sz="2600" dirty="0"/>
              <a:t>ensory organ, feeding, defense, reproduction</a:t>
            </a:r>
          </a:p>
          <a:p>
            <a:pPr lvl="1" eaLnBrk="1" hangingPunct="1">
              <a:lnSpc>
                <a:spcPct val="95000"/>
              </a:lnSpc>
              <a:spcBef>
                <a:spcPts val="0"/>
              </a:spcBef>
              <a:spcAft>
                <a:spcPts val="600"/>
              </a:spcAft>
              <a:defRPr/>
            </a:pPr>
            <a:r>
              <a:rPr lang="en-US" sz="2600" dirty="0"/>
              <a:t>Four pairs of walking legs</a:t>
            </a:r>
          </a:p>
          <a:p>
            <a:pPr eaLnBrk="1" hangingPunct="1">
              <a:lnSpc>
                <a:spcPct val="95000"/>
              </a:lnSpc>
              <a:spcAft>
                <a:spcPts val="600"/>
              </a:spcAft>
              <a:defRPr/>
            </a:pPr>
            <a:r>
              <a:rPr lang="en-US" sz="2800" dirty="0"/>
              <a:t>No antennae</a:t>
            </a:r>
          </a:p>
          <a:p>
            <a:pPr eaLnBrk="1" hangingPunct="1">
              <a:lnSpc>
                <a:spcPct val="95000"/>
              </a:lnSpc>
              <a:spcAft>
                <a:spcPts val="600"/>
              </a:spcAft>
              <a:defRPr/>
            </a:pPr>
            <a:r>
              <a:rPr lang="en-US" sz="2800" dirty="0"/>
              <a:t>Most with simple eye (single lens)</a:t>
            </a:r>
          </a:p>
        </p:txBody>
      </p:sp>
      <p:pic>
        <p:nvPicPr>
          <p:cNvPr id="3" name="Picture 2"/>
          <p:cNvPicPr>
            <a:picLocks noChangeAspect="1"/>
          </p:cNvPicPr>
          <p:nvPr/>
        </p:nvPicPr>
        <p:blipFill>
          <a:blip r:embed="rId3"/>
          <a:stretch>
            <a:fillRect/>
          </a:stretch>
        </p:blipFill>
        <p:spPr>
          <a:xfrm>
            <a:off x="7948713" y="1757621"/>
            <a:ext cx="3853693" cy="3104666"/>
          </a:xfrm>
          <a:prstGeom prst="rect">
            <a:avLst/>
          </a:prstGeom>
        </p:spPr>
      </p:pic>
    </p:spTree>
    <p:extLst>
      <p:ext uri="{BB962C8B-B14F-4D97-AF65-F5344CB8AC3E}">
        <p14:creationId xmlns:p14="http://schemas.microsoft.com/office/powerpoint/2010/main" val="2196409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09600" y="152400"/>
            <a:ext cx="11201400" cy="990600"/>
          </a:xfrm>
        </p:spPr>
        <p:txBody>
          <a:bodyPr>
            <a:noAutofit/>
          </a:bodyPr>
          <a:lstStyle/>
          <a:p>
            <a:pPr algn="ctr" eaLnBrk="1" hangingPunct="1">
              <a:defRPr/>
            </a:pPr>
            <a:r>
              <a:rPr lang="en-US" sz="4400" dirty="0"/>
              <a:t>Phylum Arthropoda</a:t>
            </a:r>
          </a:p>
        </p:txBody>
      </p:sp>
      <p:sp>
        <p:nvSpPr>
          <p:cNvPr id="125955" name="Rectangle 3"/>
          <p:cNvSpPr>
            <a:spLocks noGrp="1" noChangeArrowheads="1"/>
          </p:cNvSpPr>
          <p:nvPr>
            <p:ph type="body" sz="half" idx="4294967295"/>
          </p:nvPr>
        </p:nvSpPr>
        <p:spPr>
          <a:xfrm>
            <a:off x="609600" y="1229668"/>
            <a:ext cx="6785811" cy="5139233"/>
          </a:xfrm>
        </p:spPr>
        <p:txBody>
          <a:bodyPr>
            <a:normAutofit/>
          </a:bodyPr>
          <a:lstStyle/>
          <a:p>
            <a:pPr marL="0" indent="0" eaLnBrk="1" hangingPunct="1">
              <a:buNone/>
              <a:defRPr/>
            </a:pPr>
            <a:r>
              <a:rPr lang="en-US" sz="3200" b="1" dirty="0"/>
              <a:t>Sea spiders</a:t>
            </a:r>
          </a:p>
          <a:p>
            <a:pPr>
              <a:defRPr/>
            </a:pPr>
            <a:r>
              <a:rPr lang="en-US" dirty="0" err="1"/>
              <a:t>Approx</a:t>
            </a:r>
            <a:r>
              <a:rPr lang="en-US" dirty="0"/>
              <a:t>: 1300 species</a:t>
            </a:r>
          </a:p>
          <a:p>
            <a:pPr lvl="1">
              <a:defRPr/>
            </a:pPr>
            <a:r>
              <a:rPr lang="en-US" dirty="0"/>
              <a:t>Not true spiders</a:t>
            </a:r>
          </a:p>
          <a:p>
            <a:pPr eaLnBrk="1" hangingPunct="1">
              <a:defRPr/>
            </a:pPr>
            <a:r>
              <a:rPr lang="en-US" dirty="0"/>
              <a:t>Reduced body </a:t>
            </a:r>
          </a:p>
          <a:p>
            <a:pPr lvl="1">
              <a:spcBef>
                <a:spcPts val="0"/>
              </a:spcBef>
              <a:defRPr/>
            </a:pPr>
            <a:r>
              <a:rPr lang="en-US" sz="2400" dirty="0"/>
              <a:t>No circulatory system</a:t>
            </a:r>
          </a:p>
          <a:p>
            <a:pPr eaLnBrk="1" hangingPunct="1">
              <a:defRPr/>
            </a:pPr>
            <a:r>
              <a:rPr lang="en-US" dirty="0"/>
              <a:t>Predators or scavengers</a:t>
            </a:r>
          </a:p>
          <a:p>
            <a:pPr eaLnBrk="1" hangingPunct="1">
              <a:defRPr/>
            </a:pPr>
            <a:r>
              <a:rPr lang="en-US" b="1" dirty="0"/>
              <a:t>____________</a:t>
            </a:r>
            <a:r>
              <a:rPr lang="en-US" dirty="0"/>
              <a:t>: elongated sucking mouthpart</a:t>
            </a:r>
          </a:p>
          <a:p>
            <a:pPr eaLnBrk="1" hangingPunct="1">
              <a:defRPr/>
            </a:pPr>
            <a:r>
              <a:rPr lang="en-US" dirty="0"/>
              <a:t>Typically 8 walking legs</a:t>
            </a:r>
          </a:p>
          <a:p>
            <a:pPr lvl="1">
              <a:defRPr/>
            </a:pPr>
            <a:r>
              <a:rPr lang="en-US" sz="2400" dirty="0"/>
              <a:t>May have extra legs</a:t>
            </a:r>
          </a:p>
          <a:p>
            <a:pPr eaLnBrk="1" hangingPunct="1">
              <a:defRPr/>
            </a:pPr>
            <a:r>
              <a:rPr lang="en-US" dirty="0"/>
              <a:t>Widespread marine distribution</a:t>
            </a:r>
          </a:p>
        </p:txBody>
      </p:sp>
      <p:pic>
        <p:nvPicPr>
          <p:cNvPr id="3074" name="Picture 2" descr="http://aquaviews.net/wp-content/uploads/2014/03/giant-sea-spi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4522" y="1187791"/>
            <a:ext cx="3199700" cy="23997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aphotomarine.com/images/sea_spiders/achelia_species_09-11-14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4521" y="3799284"/>
            <a:ext cx="3199700" cy="239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936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13657" y="152400"/>
            <a:ext cx="11495313" cy="990600"/>
          </a:xfrm>
        </p:spPr>
        <p:txBody>
          <a:bodyPr>
            <a:noAutofit/>
          </a:bodyPr>
          <a:lstStyle/>
          <a:p>
            <a:pPr algn="ctr" eaLnBrk="1" hangingPunct="1">
              <a:defRPr/>
            </a:pPr>
            <a:r>
              <a:rPr lang="en-US" sz="4400" dirty="0"/>
              <a:t>Phylum Arthropoda</a:t>
            </a:r>
          </a:p>
        </p:txBody>
      </p:sp>
      <p:pic>
        <p:nvPicPr>
          <p:cNvPr id="36868" name="Picture 10" descr="33-28-HorseshoeCrabs"/>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8343182" y="1303111"/>
            <a:ext cx="3565788" cy="2357878"/>
          </a:xfrm>
        </p:spPr>
      </p:pic>
      <p:sp>
        <p:nvSpPr>
          <p:cNvPr id="144387" name="Rectangle 3"/>
          <p:cNvSpPr>
            <a:spLocks noGrp="1" noChangeArrowheads="1"/>
          </p:cNvSpPr>
          <p:nvPr>
            <p:ph sz="quarter" idx="4294967295"/>
          </p:nvPr>
        </p:nvSpPr>
        <p:spPr>
          <a:xfrm>
            <a:off x="551543" y="1303111"/>
            <a:ext cx="5817359" cy="5033893"/>
          </a:xfrm>
        </p:spPr>
        <p:txBody>
          <a:bodyPr>
            <a:normAutofit/>
          </a:bodyPr>
          <a:lstStyle/>
          <a:p>
            <a:pPr marL="0" indent="0" eaLnBrk="1" hangingPunct="1">
              <a:buNone/>
              <a:defRPr/>
            </a:pPr>
            <a:r>
              <a:rPr lang="en-US" sz="3200" b="1" dirty="0"/>
              <a:t>Horseshoe carbs</a:t>
            </a:r>
          </a:p>
          <a:p>
            <a:pPr eaLnBrk="1" hangingPunct="1">
              <a:defRPr/>
            </a:pPr>
            <a:r>
              <a:rPr lang="en-US" sz="2800" dirty="0"/>
              <a:t>Six pairs of appendages</a:t>
            </a:r>
          </a:p>
          <a:p>
            <a:pPr lvl="1" eaLnBrk="1" hangingPunct="1">
              <a:spcBef>
                <a:spcPts val="0"/>
              </a:spcBef>
              <a:defRPr/>
            </a:pPr>
            <a:r>
              <a:rPr lang="en-US" sz="2800" dirty="0"/>
              <a:t>One pair of chelicerae</a:t>
            </a:r>
          </a:p>
          <a:p>
            <a:pPr lvl="1" eaLnBrk="1" hangingPunct="1">
              <a:spcBef>
                <a:spcPts val="0"/>
              </a:spcBef>
              <a:defRPr/>
            </a:pPr>
            <a:r>
              <a:rPr lang="en-US" sz="2800" dirty="0"/>
              <a:t>Five pair of walking legs</a:t>
            </a:r>
          </a:p>
          <a:p>
            <a:pPr eaLnBrk="1" hangingPunct="1">
              <a:defRPr/>
            </a:pPr>
            <a:r>
              <a:rPr lang="en-US" sz="2800" dirty="0"/>
              <a:t>Unchanged since the Triassic period</a:t>
            </a:r>
          </a:p>
          <a:p>
            <a:pPr eaLnBrk="1" hangingPunct="1">
              <a:defRPr/>
            </a:pPr>
            <a:r>
              <a:rPr lang="en-US" sz="2800" dirty="0"/>
              <a:t>Shallow coastal waters</a:t>
            </a:r>
          </a:p>
          <a:p>
            <a:pPr eaLnBrk="1" hangingPunct="1">
              <a:spcBef>
                <a:spcPts val="0"/>
              </a:spcBef>
              <a:spcAft>
                <a:spcPts val="600"/>
              </a:spcAft>
              <a:defRPr/>
            </a:pPr>
            <a:r>
              <a:rPr lang="en-US" sz="2800" dirty="0"/>
              <a:t>Blue hemolymph used to test for bacterial endotoxins</a:t>
            </a:r>
          </a:p>
          <a:p>
            <a:pPr lvl="1">
              <a:spcBef>
                <a:spcPts val="0"/>
              </a:spcBef>
              <a:defRPr/>
            </a:pPr>
            <a:r>
              <a:rPr lang="en-US" sz="2800" dirty="0" err="1"/>
              <a:t>Hemocyanin</a:t>
            </a:r>
            <a:endParaRPr lang="en-US" sz="2800" dirty="0"/>
          </a:p>
          <a:p>
            <a:pPr lvl="1">
              <a:spcBef>
                <a:spcPts val="0"/>
              </a:spcBef>
              <a:defRPr/>
            </a:pPr>
            <a:endParaRPr lang="en-US" sz="2800" dirty="0"/>
          </a:p>
        </p:txBody>
      </p:sp>
      <p:pic>
        <p:nvPicPr>
          <p:cNvPr id="3074" name="Picture 2" descr="http://i.imgur.com/TzmQGM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26" y="3606051"/>
            <a:ext cx="3484370" cy="263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86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46314" y="152400"/>
            <a:ext cx="11440886" cy="990600"/>
          </a:xfrm>
        </p:spPr>
        <p:txBody>
          <a:bodyPr>
            <a:noAutofit/>
          </a:bodyPr>
          <a:lstStyle/>
          <a:p>
            <a:pPr algn="ctr" eaLnBrk="1" hangingPunct="1">
              <a:defRPr/>
            </a:pPr>
            <a:r>
              <a:rPr lang="en-US" sz="4400" dirty="0"/>
              <a:t>Phylum Arthropoda</a:t>
            </a:r>
          </a:p>
        </p:txBody>
      </p:sp>
      <p:sp>
        <p:nvSpPr>
          <p:cNvPr id="130051" name="Rectangle 3"/>
          <p:cNvSpPr>
            <a:spLocks noGrp="1" noChangeArrowheads="1"/>
          </p:cNvSpPr>
          <p:nvPr>
            <p:ph sz="quarter" idx="1"/>
          </p:nvPr>
        </p:nvSpPr>
        <p:spPr>
          <a:xfrm>
            <a:off x="446314" y="1219200"/>
            <a:ext cx="7304316" cy="4937760"/>
          </a:xfrm>
        </p:spPr>
        <p:txBody>
          <a:bodyPr>
            <a:normAutofit lnSpcReduction="10000"/>
          </a:bodyPr>
          <a:lstStyle/>
          <a:p>
            <a:pPr marL="0" indent="0" eaLnBrk="1" hangingPunct="1">
              <a:buNone/>
              <a:defRPr/>
            </a:pPr>
            <a:r>
              <a:rPr lang="en-US" sz="3200" b="1" dirty="0"/>
              <a:t>Subphylum Crustacea</a:t>
            </a:r>
          </a:p>
          <a:p>
            <a:pPr marL="0" indent="0" eaLnBrk="1" hangingPunct="1">
              <a:buNone/>
              <a:defRPr/>
            </a:pPr>
            <a:r>
              <a:rPr lang="en-US" sz="2800" dirty="0"/>
              <a:t>Copepods, lobster, barnacles, pill bugs, amphipods, isopods, copepods, krill</a:t>
            </a:r>
          </a:p>
          <a:p>
            <a:pPr eaLnBrk="1" hangingPunct="1">
              <a:defRPr/>
            </a:pPr>
            <a:r>
              <a:rPr lang="en-US" sz="2800" dirty="0"/>
              <a:t>Contain </a:t>
            </a:r>
            <a:r>
              <a:rPr lang="en-US" sz="2800" b="1" dirty="0"/>
              <a:t>__________</a:t>
            </a:r>
            <a:r>
              <a:rPr lang="en-US" sz="2800" dirty="0"/>
              <a:t> of antennae</a:t>
            </a:r>
          </a:p>
          <a:p>
            <a:pPr eaLnBrk="1" hangingPunct="1">
              <a:defRPr/>
            </a:pPr>
            <a:r>
              <a:rPr lang="en-US" sz="2800" b="1" dirty="0"/>
              <a:t>_______</a:t>
            </a:r>
            <a:r>
              <a:rPr lang="en-US" sz="2800" dirty="0"/>
              <a:t> appendages (two main branches)</a:t>
            </a:r>
          </a:p>
          <a:p>
            <a:pPr eaLnBrk="1" hangingPunct="1">
              <a:defRPr/>
            </a:pPr>
            <a:r>
              <a:rPr lang="en-US" sz="2800" dirty="0"/>
              <a:t>Three mouth parts</a:t>
            </a:r>
          </a:p>
          <a:p>
            <a:pPr lvl="1">
              <a:defRPr/>
            </a:pPr>
            <a:r>
              <a:rPr lang="en-US" sz="2400" dirty="0"/>
              <a:t>1 pair of mandibles</a:t>
            </a:r>
          </a:p>
          <a:p>
            <a:pPr lvl="1">
              <a:defRPr/>
            </a:pPr>
            <a:r>
              <a:rPr lang="en-US" sz="2400" dirty="0"/>
              <a:t>2 pairs of maxillae</a:t>
            </a:r>
          </a:p>
          <a:p>
            <a:pPr eaLnBrk="1" hangingPunct="1">
              <a:defRPr/>
            </a:pPr>
            <a:r>
              <a:rPr lang="en-US" sz="2800" dirty="0"/>
              <a:t>Body of two or three parts</a:t>
            </a:r>
          </a:p>
          <a:p>
            <a:pPr lvl="1">
              <a:defRPr/>
            </a:pPr>
            <a:r>
              <a:rPr lang="en-US" sz="2400" dirty="0"/>
              <a:t>Appendages on thorax and abdomen</a:t>
            </a:r>
          </a:p>
          <a:p>
            <a:pPr eaLnBrk="1" hangingPunct="1">
              <a:defRPr/>
            </a:pPr>
            <a:r>
              <a:rPr lang="en-US" sz="2800" dirty="0"/>
              <a:t>Mostly marine</a:t>
            </a:r>
          </a:p>
        </p:txBody>
      </p:sp>
      <p:pic>
        <p:nvPicPr>
          <p:cNvPr id="6146" name="Picture 2" descr="http://upload.wikimedia.org/wikipedia/commons/8/86/Litopenaeus_setifer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457" y="4776323"/>
            <a:ext cx="2757261" cy="16676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952444" y="2008301"/>
            <a:ext cx="2934756" cy="1875730"/>
          </a:xfrm>
          <a:prstGeom prst="rect">
            <a:avLst/>
          </a:prstGeom>
        </p:spPr>
      </p:pic>
      <p:pic>
        <p:nvPicPr>
          <p:cNvPr id="3" name="Picture 2"/>
          <p:cNvPicPr>
            <a:picLocks noChangeAspect="1"/>
          </p:cNvPicPr>
          <p:nvPr/>
        </p:nvPicPr>
        <p:blipFill>
          <a:blip r:embed="rId5"/>
          <a:stretch>
            <a:fillRect/>
          </a:stretch>
        </p:blipFill>
        <p:spPr>
          <a:xfrm>
            <a:off x="8952444" y="4310700"/>
            <a:ext cx="3032727" cy="1846260"/>
          </a:xfrm>
          <a:prstGeom prst="rect">
            <a:avLst/>
          </a:prstGeom>
        </p:spPr>
      </p:pic>
      <p:pic>
        <p:nvPicPr>
          <p:cNvPr id="6150" name="Picture 6" descr="http://salinella.bio.uottawa.ca/BIO2135/labs/PoftheP/2007/Lab07_NemaCrus/A6_335B4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2268" y="3429000"/>
            <a:ext cx="1687288" cy="126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960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Respiration in Crustaceans</a:t>
            </a:r>
          </a:p>
        </p:txBody>
      </p:sp>
      <p:sp>
        <p:nvSpPr>
          <p:cNvPr id="3" name="Content Placeholder 2"/>
          <p:cNvSpPr>
            <a:spLocks noGrp="1"/>
          </p:cNvSpPr>
          <p:nvPr>
            <p:ph sz="quarter" idx="1"/>
          </p:nvPr>
        </p:nvSpPr>
        <p:spPr>
          <a:xfrm>
            <a:off x="609600" y="1562792"/>
            <a:ext cx="5365173" cy="4594167"/>
          </a:xfrm>
        </p:spPr>
        <p:txBody>
          <a:bodyPr>
            <a:normAutofit/>
          </a:bodyPr>
          <a:lstStyle/>
          <a:p>
            <a:r>
              <a:rPr lang="en-US" sz="2800" dirty="0"/>
              <a:t>Gas exchange occurs across long, feather gills within the body cavity</a:t>
            </a:r>
          </a:p>
          <a:p>
            <a:pPr lvl="1"/>
            <a:r>
              <a:rPr lang="en-US" sz="2400" dirty="0"/>
              <a:t>Specialized appendages draw water across the gills</a:t>
            </a:r>
          </a:p>
        </p:txBody>
      </p:sp>
      <p:pic>
        <p:nvPicPr>
          <p:cNvPr id="4" name="Picture 3"/>
          <p:cNvPicPr>
            <a:picLocks noChangeAspect="1"/>
          </p:cNvPicPr>
          <p:nvPr/>
        </p:nvPicPr>
        <p:blipFill>
          <a:blip r:embed="rId2"/>
          <a:stretch>
            <a:fillRect/>
          </a:stretch>
        </p:blipFill>
        <p:spPr>
          <a:xfrm>
            <a:off x="7180539" y="1287811"/>
            <a:ext cx="4535954" cy="4968686"/>
          </a:xfrm>
          <a:prstGeom prst="rect">
            <a:avLst/>
          </a:prstGeom>
        </p:spPr>
      </p:pic>
    </p:spTree>
    <p:extLst>
      <p:ext uri="{BB962C8B-B14F-4D97-AF65-F5344CB8AC3E}">
        <p14:creationId xmlns:p14="http://schemas.microsoft.com/office/powerpoint/2010/main" val="65958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pPr algn="ctr" eaLnBrk="1" hangingPunct="1">
              <a:defRPr/>
            </a:pPr>
            <a:r>
              <a:rPr lang="en-US" sz="4400" dirty="0"/>
              <a:t>Phylum Arthropoda</a:t>
            </a:r>
          </a:p>
        </p:txBody>
      </p:sp>
      <p:sp>
        <p:nvSpPr>
          <p:cNvPr id="2" name="Content Placeholder 1"/>
          <p:cNvSpPr>
            <a:spLocks noGrp="1"/>
          </p:cNvSpPr>
          <p:nvPr>
            <p:ph sz="quarter" idx="1"/>
          </p:nvPr>
        </p:nvSpPr>
        <p:spPr>
          <a:xfrm>
            <a:off x="609600" y="1326157"/>
            <a:ext cx="5727405" cy="4810298"/>
          </a:xfrm>
        </p:spPr>
        <p:txBody>
          <a:bodyPr>
            <a:normAutofit/>
          </a:bodyPr>
          <a:lstStyle/>
          <a:p>
            <a:pPr marL="0" indent="0">
              <a:buNone/>
            </a:pPr>
            <a:r>
              <a:rPr lang="en-US" sz="3200" b="1" dirty="0"/>
              <a:t>Crabs, lobster, and shrimp</a:t>
            </a:r>
          </a:p>
          <a:p>
            <a:r>
              <a:rPr lang="en-US" sz="2800" b="1" dirty="0"/>
              <a:t>_____</a:t>
            </a:r>
            <a:r>
              <a:rPr lang="en-US" sz="2800" dirty="0"/>
              <a:t> legs (Decapods)</a:t>
            </a:r>
          </a:p>
          <a:p>
            <a:r>
              <a:rPr lang="en-US" sz="2800" dirty="0"/>
              <a:t>Mostly marine</a:t>
            </a:r>
          </a:p>
          <a:p>
            <a:r>
              <a:rPr lang="en-US" sz="2800" dirty="0"/>
              <a:t>Calcium carbonate and chitin cuticle</a:t>
            </a:r>
          </a:p>
          <a:p>
            <a:pPr lvl="1"/>
            <a:r>
              <a:rPr lang="en-US" sz="2400" dirty="0"/>
              <a:t>Carapace</a:t>
            </a:r>
          </a:p>
          <a:p>
            <a:r>
              <a:rPr lang="en-US" sz="2800" dirty="0"/>
              <a:t>________ (pinchers)</a:t>
            </a:r>
          </a:p>
          <a:p>
            <a:endParaRPr lang="en-US" sz="2800" dirty="0"/>
          </a:p>
        </p:txBody>
      </p:sp>
      <p:pic>
        <p:nvPicPr>
          <p:cNvPr id="8196" name="Picture 4" descr="http://www.ag.auburn.edu/fish/image_gallery/data/media/21/redclaw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348" y="1569583"/>
            <a:ext cx="3696747" cy="243985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mexfish.com/fish/pacoboxcr/pacoboxcrsnow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655" y="3947920"/>
            <a:ext cx="3004853" cy="218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258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Decapod Anatomy</a:t>
            </a:r>
          </a:p>
        </p:txBody>
      </p:sp>
      <p:pic>
        <p:nvPicPr>
          <p:cNvPr id="3" name="Picture 2">
            <a:extLst>
              <a:ext uri="{FF2B5EF4-FFF2-40B4-BE49-F238E27FC236}">
                <a16:creationId xmlns:a16="http://schemas.microsoft.com/office/drawing/2014/main" id="{EA5998D3-01EB-46FD-937D-42ECB3BF9B5A}"/>
              </a:ext>
            </a:extLst>
          </p:cNvPr>
          <p:cNvPicPr>
            <a:picLocks noChangeAspect="1"/>
          </p:cNvPicPr>
          <p:nvPr/>
        </p:nvPicPr>
        <p:blipFill>
          <a:blip r:embed="rId3"/>
          <a:stretch>
            <a:fillRect/>
          </a:stretch>
        </p:blipFill>
        <p:spPr>
          <a:xfrm>
            <a:off x="3058886" y="1215428"/>
            <a:ext cx="6389913" cy="5046579"/>
          </a:xfrm>
          <a:prstGeom prst="rect">
            <a:avLst/>
          </a:prstGeom>
        </p:spPr>
      </p:pic>
    </p:spTree>
    <p:extLst>
      <p:ext uri="{BB962C8B-B14F-4D97-AF65-F5344CB8AC3E}">
        <p14:creationId xmlns:p14="http://schemas.microsoft.com/office/powerpoint/2010/main" val="342361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pPr algn="ctr" eaLnBrk="1" hangingPunct="1">
              <a:defRPr/>
            </a:pPr>
            <a:r>
              <a:rPr lang="en-US" sz="4400" dirty="0"/>
              <a:t>Phylum Arthropoda</a:t>
            </a:r>
          </a:p>
        </p:txBody>
      </p:sp>
      <p:sp>
        <p:nvSpPr>
          <p:cNvPr id="2" name="Content Placeholder 1"/>
          <p:cNvSpPr>
            <a:spLocks noGrp="1"/>
          </p:cNvSpPr>
          <p:nvPr>
            <p:ph sz="quarter" idx="1"/>
          </p:nvPr>
        </p:nvSpPr>
        <p:spPr>
          <a:xfrm>
            <a:off x="609599" y="1219200"/>
            <a:ext cx="5323368" cy="4937760"/>
          </a:xfrm>
        </p:spPr>
        <p:txBody>
          <a:bodyPr>
            <a:normAutofit/>
          </a:bodyPr>
          <a:lstStyle/>
          <a:p>
            <a:pPr marL="0" indent="0">
              <a:buNone/>
            </a:pPr>
            <a:r>
              <a:rPr lang="en-US" sz="3200" b="1" dirty="0"/>
              <a:t>Isopods</a:t>
            </a:r>
          </a:p>
          <a:p>
            <a:r>
              <a:rPr lang="en-US" sz="2800" dirty="0"/>
              <a:t>Approx.11,000 species</a:t>
            </a:r>
          </a:p>
          <a:p>
            <a:r>
              <a:rPr lang="en-US" sz="2800" dirty="0"/>
              <a:t>Dorsal/ventrally flattened</a:t>
            </a:r>
          </a:p>
          <a:p>
            <a:r>
              <a:rPr lang="en-US" sz="2800" dirty="0"/>
              <a:t>Marine, freshwater and terrestrial</a:t>
            </a:r>
          </a:p>
          <a:p>
            <a:r>
              <a:rPr lang="en-US" sz="2800" dirty="0"/>
              <a:t>Detritivores, herbivores, predators and parasites</a:t>
            </a:r>
          </a:p>
          <a:p>
            <a:pPr marL="0" indent="0">
              <a:buNone/>
            </a:pPr>
            <a:endParaRPr lang="en-US" sz="2800" dirty="0"/>
          </a:p>
        </p:txBody>
      </p:sp>
      <p:pic>
        <p:nvPicPr>
          <p:cNvPr id="7170" name="Picture 2" descr="http://www.liveforfilms.com/wp-content/uploads/2011/02/Tongue-replacement-isopo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2252" y="1358584"/>
            <a:ext cx="2509335" cy="295215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darwinsgalapagos.com/animals/giant_crustace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210" y="1358584"/>
            <a:ext cx="2295304" cy="295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9E94E8-3D2E-484B-AB7F-4E1BCD861263}"/>
              </a:ext>
            </a:extLst>
          </p:cNvPr>
          <p:cNvPicPr>
            <a:picLocks noChangeAspect="1"/>
          </p:cNvPicPr>
          <p:nvPr/>
        </p:nvPicPr>
        <p:blipFill>
          <a:blip r:embed="rId5"/>
          <a:stretch>
            <a:fillRect/>
          </a:stretch>
        </p:blipFill>
        <p:spPr>
          <a:xfrm>
            <a:off x="7548461" y="4374697"/>
            <a:ext cx="3687581" cy="1891393"/>
          </a:xfrm>
          <a:prstGeom prst="rect">
            <a:avLst/>
          </a:prstGeom>
        </p:spPr>
      </p:pic>
    </p:spTree>
    <p:extLst>
      <p:ext uri="{BB962C8B-B14F-4D97-AF65-F5344CB8AC3E}">
        <p14:creationId xmlns:p14="http://schemas.microsoft.com/office/powerpoint/2010/main" val="1047566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pPr algn="ctr" eaLnBrk="1" hangingPunct="1">
              <a:defRPr/>
            </a:pPr>
            <a:r>
              <a:rPr lang="en-US" sz="4400" dirty="0"/>
              <a:t>Phylum Arthropoda</a:t>
            </a:r>
          </a:p>
        </p:txBody>
      </p:sp>
      <p:sp>
        <p:nvSpPr>
          <p:cNvPr id="2" name="Content Placeholder 1"/>
          <p:cNvSpPr>
            <a:spLocks noGrp="1"/>
          </p:cNvSpPr>
          <p:nvPr>
            <p:ph sz="quarter" idx="1"/>
          </p:nvPr>
        </p:nvSpPr>
        <p:spPr>
          <a:xfrm>
            <a:off x="609599" y="1219200"/>
            <a:ext cx="5323368" cy="4937760"/>
          </a:xfrm>
        </p:spPr>
        <p:txBody>
          <a:bodyPr>
            <a:normAutofit/>
          </a:bodyPr>
          <a:lstStyle/>
          <a:p>
            <a:pPr marL="0" indent="0">
              <a:buNone/>
            </a:pPr>
            <a:r>
              <a:rPr lang="en-US" sz="3200" b="1" dirty="0"/>
              <a:t>Amphipods</a:t>
            </a:r>
          </a:p>
          <a:p>
            <a:r>
              <a:rPr lang="en-US" sz="2800" dirty="0"/>
              <a:t>Approx. 9,900 species</a:t>
            </a:r>
          </a:p>
          <a:p>
            <a:r>
              <a:rPr lang="en-US" sz="2800" dirty="0"/>
              <a:t>Marine, freshwater and terrestrial</a:t>
            </a:r>
          </a:p>
          <a:p>
            <a:r>
              <a:rPr lang="en-US" sz="2800" dirty="0"/>
              <a:t>Curved bodies that are laterally compressed</a:t>
            </a:r>
          </a:p>
          <a:p>
            <a:r>
              <a:rPr lang="en-US" sz="2800" dirty="0"/>
              <a:t>Detritivores or scavengers</a:t>
            </a:r>
          </a:p>
        </p:txBody>
      </p:sp>
      <p:pic>
        <p:nvPicPr>
          <p:cNvPr id="3" name="Picture 2">
            <a:extLst>
              <a:ext uri="{FF2B5EF4-FFF2-40B4-BE49-F238E27FC236}">
                <a16:creationId xmlns:a16="http://schemas.microsoft.com/office/drawing/2014/main" id="{05AEB618-789F-4971-8B59-7B686FED1812}"/>
              </a:ext>
            </a:extLst>
          </p:cNvPr>
          <p:cNvPicPr>
            <a:picLocks noChangeAspect="1"/>
          </p:cNvPicPr>
          <p:nvPr/>
        </p:nvPicPr>
        <p:blipFill>
          <a:blip r:embed="rId3"/>
          <a:stretch>
            <a:fillRect/>
          </a:stretch>
        </p:blipFill>
        <p:spPr>
          <a:xfrm>
            <a:off x="8037342" y="1219199"/>
            <a:ext cx="3382459" cy="2536371"/>
          </a:xfrm>
          <a:prstGeom prst="rect">
            <a:avLst/>
          </a:prstGeom>
        </p:spPr>
      </p:pic>
      <p:pic>
        <p:nvPicPr>
          <p:cNvPr id="5" name="Picture 4">
            <a:extLst>
              <a:ext uri="{FF2B5EF4-FFF2-40B4-BE49-F238E27FC236}">
                <a16:creationId xmlns:a16="http://schemas.microsoft.com/office/drawing/2014/main" id="{CF676FB9-F16B-4569-9F6A-AA6338D0D62A}"/>
              </a:ext>
            </a:extLst>
          </p:cNvPr>
          <p:cNvPicPr>
            <a:picLocks noChangeAspect="1"/>
          </p:cNvPicPr>
          <p:nvPr/>
        </p:nvPicPr>
        <p:blipFill>
          <a:blip r:embed="rId4"/>
          <a:stretch>
            <a:fillRect/>
          </a:stretch>
        </p:blipFill>
        <p:spPr>
          <a:xfrm>
            <a:off x="7840546" y="3955869"/>
            <a:ext cx="3741854" cy="2201091"/>
          </a:xfrm>
          <a:prstGeom prst="rect">
            <a:avLst/>
          </a:prstGeom>
        </p:spPr>
      </p:pic>
    </p:spTree>
    <p:extLst>
      <p:ext uri="{BB962C8B-B14F-4D97-AF65-F5344CB8AC3E}">
        <p14:creationId xmlns:p14="http://schemas.microsoft.com/office/powerpoint/2010/main" val="2342780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Annelida</a:t>
            </a:r>
          </a:p>
        </p:txBody>
      </p:sp>
      <p:sp>
        <p:nvSpPr>
          <p:cNvPr id="3" name="Content Placeholder 2"/>
          <p:cNvSpPr>
            <a:spLocks noGrp="1"/>
          </p:cNvSpPr>
          <p:nvPr>
            <p:ph sz="quarter" idx="1"/>
          </p:nvPr>
        </p:nvSpPr>
        <p:spPr>
          <a:xfrm>
            <a:off x="609599" y="1295400"/>
            <a:ext cx="5312229" cy="4937760"/>
          </a:xfrm>
        </p:spPr>
        <p:txBody>
          <a:bodyPr>
            <a:normAutofit/>
          </a:bodyPr>
          <a:lstStyle/>
          <a:p>
            <a:pPr marL="0" indent="0">
              <a:buNone/>
            </a:pPr>
            <a:r>
              <a:rPr lang="en-US" sz="3200" b="1" dirty="0"/>
              <a:t>Earthworms, leaches and polycheate worms</a:t>
            </a:r>
          </a:p>
          <a:p>
            <a:pPr marL="0" indent="0">
              <a:buNone/>
            </a:pPr>
            <a:endParaRPr lang="en-US" sz="1100" b="1" dirty="0">
              <a:solidFill>
                <a:schemeClr val="accent2"/>
              </a:solidFill>
            </a:endParaRPr>
          </a:p>
          <a:p>
            <a:pPr marL="0" indent="0">
              <a:buNone/>
            </a:pPr>
            <a:r>
              <a:rPr lang="en-US" sz="2800" b="1" dirty="0">
                <a:solidFill>
                  <a:schemeClr val="accent2"/>
                </a:solidFill>
              </a:rPr>
              <a:t>Characteristics:</a:t>
            </a:r>
          </a:p>
          <a:p>
            <a:r>
              <a:rPr lang="en-US" sz="2600" dirty="0"/>
              <a:t>Protostome development</a:t>
            </a:r>
          </a:p>
          <a:p>
            <a:r>
              <a:rPr lang="en-US" sz="2600" dirty="0"/>
              <a:t>Hydrostatic skeleton</a:t>
            </a:r>
          </a:p>
          <a:p>
            <a:r>
              <a:rPr lang="en-US" sz="2600" dirty="0"/>
              <a:t>Bilateral symmetry</a:t>
            </a:r>
          </a:p>
          <a:p>
            <a:r>
              <a:rPr lang="en-US" sz="2600" dirty="0"/>
              <a:t>Segmented bodies</a:t>
            </a:r>
          </a:p>
          <a:p>
            <a:r>
              <a:rPr lang="en-US" sz="2600" dirty="0"/>
              <a:t>________________</a:t>
            </a:r>
          </a:p>
          <a:p>
            <a:r>
              <a:rPr lang="en-US" dirty="0"/>
              <a:t>Coelomates</a:t>
            </a:r>
            <a:endParaRPr lang="en-US" sz="2600" dirty="0"/>
          </a:p>
          <a:p>
            <a:endParaRPr lang="en-US" sz="2000" dirty="0"/>
          </a:p>
          <a:p>
            <a:endParaRPr lang="en-US" sz="2000" dirty="0"/>
          </a:p>
          <a:p>
            <a:endParaRPr lang="en-US" sz="2000" dirty="0"/>
          </a:p>
          <a:p>
            <a:endParaRPr lang="en-US" sz="2000" dirty="0"/>
          </a:p>
          <a:p>
            <a:endParaRPr lang="en-US" sz="2000" dirty="0"/>
          </a:p>
          <a:p>
            <a:endParaRPr lang="en-US" sz="20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864" y="4200036"/>
            <a:ext cx="2451044" cy="2033124"/>
          </a:xfrm>
          <a:prstGeom prst="rect">
            <a:avLst/>
          </a:prstGeom>
        </p:spPr>
      </p:pic>
      <p:pic>
        <p:nvPicPr>
          <p:cNvPr id="6" name="Picture 5"/>
          <p:cNvPicPr>
            <a:picLocks noChangeAspect="1"/>
          </p:cNvPicPr>
          <p:nvPr/>
        </p:nvPicPr>
        <p:blipFill>
          <a:blip r:embed="rId4"/>
          <a:stretch>
            <a:fillRect/>
          </a:stretch>
        </p:blipFill>
        <p:spPr>
          <a:xfrm>
            <a:off x="5791200" y="1247552"/>
            <a:ext cx="6029325" cy="1914525"/>
          </a:xfrm>
          <a:prstGeom prst="rect">
            <a:avLst/>
          </a:prstGeom>
        </p:spPr>
      </p:pic>
      <p:pic>
        <p:nvPicPr>
          <p:cNvPr id="7" name="Picture 4" descr="http://cdn.fansided.com/wp-content/blogs.dir/276/files/2014/10/leech-850x5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9323" y="4201125"/>
            <a:ext cx="2586818" cy="1894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earthwo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4201126"/>
            <a:ext cx="2590800" cy="1894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511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pPr algn="ctr">
              <a:defRPr/>
            </a:pPr>
            <a:r>
              <a:rPr lang="en-US" sz="4400" dirty="0"/>
              <a:t>Phylum Arthropoda</a:t>
            </a:r>
          </a:p>
        </p:txBody>
      </p:sp>
      <p:sp>
        <p:nvSpPr>
          <p:cNvPr id="2" name="Content Placeholder 1"/>
          <p:cNvSpPr>
            <a:spLocks noGrp="1"/>
          </p:cNvSpPr>
          <p:nvPr>
            <p:ph sz="quarter" idx="1"/>
          </p:nvPr>
        </p:nvSpPr>
        <p:spPr>
          <a:xfrm>
            <a:off x="609599" y="1219200"/>
            <a:ext cx="4419601" cy="4937760"/>
          </a:xfrm>
        </p:spPr>
        <p:txBody>
          <a:bodyPr>
            <a:noAutofit/>
          </a:bodyPr>
          <a:lstStyle/>
          <a:p>
            <a:pPr marL="0" indent="0">
              <a:buNone/>
            </a:pPr>
            <a:r>
              <a:rPr lang="en-US" sz="3200" b="1" dirty="0"/>
              <a:t>Copepods</a:t>
            </a:r>
          </a:p>
          <a:p>
            <a:r>
              <a:rPr lang="en-US" dirty="0"/>
              <a:t>Most ____________</a:t>
            </a:r>
          </a:p>
          <a:p>
            <a:r>
              <a:rPr lang="en-US" dirty="0"/>
              <a:t>Marine, freshwater and wet terrestrial habitats</a:t>
            </a:r>
          </a:p>
          <a:p>
            <a:r>
              <a:rPr lang="en-US" dirty="0"/>
              <a:t>Small size </a:t>
            </a:r>
          </a:p>
          <a:p>
            <a:r>
              <a:rPr lang="en-US" dirty="0"/>
              <a:t>Tear-drop shaped body with large antennae</a:t>
            </a:r>
          </a:p>
          <a:p>
            <a:r>
              <a:rPr lang="en-US" dirty="0"/>
              <a:t>Food source for many fish species</a:t>
            </a:r>
          </a:p>
        </p:txBody>
      </p:sp>
      <p:pic>
        <p:nvPicPr>
          <p:cNvPr id="5" name="Picture 4">
            <a:extLst>
              <a:ext uri="{FF2B5EF4-FFF2-40B4-BE49-F238E27FC236}">
                <a16:creationId xmlns:a16="http://schemas.microsoft.com/office/drawing/2014/main" id="{02C12902-689E-4329-A305-ACA1CCEA548B}"/>
              </a:ext>
            </a:extLst>
          </p:cNvPr>
          <p:cNvPicPr>
            <a:picLocks noChangeAspect="1"/>
          </p:cNvPicPr>
          <p:nvPr/>
        </p:nvPicPr>
        <p:blipFill>
          <a:blip r:embed="rId3"/>
          <a:stretch>
            <a:fillRect/>
          </a:stretch>
        </p:blipFill>
        <p:spPr>
          <a:xfrm>
            <a:off x="4955231" y="1219200"/>
            <a:ext cx="6309972" cy="3233057"/>
          </a:xfrm>
          <a:prstGeom prst="rect">
            <a:avLst/>
          </a:prstGeom>
        </p:spPr>
      </p:pic>
      <p:pic>
        <p:nvPicPr>
          <p:cNvPr id="4" name="Picture 3"/>
          <p:cNvPicPr>
            <a:picLocks noChangeAspect="1"/>
          </p:cNvPicPr>
          <p:nvPr/>
        </p:nvPicPr>
        <p:blipFill>
          <a:blip r:embed="rId4"/>
          <a:stretch>
            <a:fillRect/>
          </a:stretch>
        </p:blipFill>
        <p:spPr>
          <a:xfrm>
            <a:off x="5524225" y="4297606"/>
            <a:ext cx="2207571" cy="2014005"/>
          </a:xfrm>
          <a:prstGeom prst="rect">
            <a:avLst/>
          </a:prstGeom>
        </p:spPr>
      </p:pic>
      <p:pic>
        <p:nvPicPr>
          <p:cNvPr id="3" name="Picture 2"/>
          <p:cNvPicPr>
            <a:picLocks noChangeAspect="1"/>
          </p:cNvPicPr>
          <p:nvPr/>
        </p:nvPicPr>
        <p:blipFill>
          <a:blip r:embed="rId5"/>
          <a:stretch>
            <a:fillRect/>
          </a:stretch>
        </p:blipFill>
        <p:spPr>
          <a:xfrm>
            <a:off x="9720550" y="4301867"/>
            <a:ext cx="2207571" cy="2009744"/>
          </a:xfrm>
          <a:prstGeom prst="rect">
            <a:avLst/>
          </a:prstGeom>
        </p:spPr>
      </p:pic>
    </p:spTree>
    <p:extLst>
      <p:ext uri="{BB962C8B-B14F-4D97-AF65-F5344CB8AC3E}">
        <p14:creationId xmlns:p14="http://schemas.microsoft.com/office/powerpoint/2010/main" val="1308396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pPr algn="ctr" eaLnBrk="1" hangingPunct="1">
              <a:defRPr/>
            </a:pPr>
            <a:r>
              <a:rPr lang="en-US" sz="4400" dirty="0"/>
              <a:t>Phylum Arthropoda</a:t>
            </a:r>
          </a:p>
        </p:txBody>
      </p:sp>
      <p:sp>
        <p:nvSpPr>
          <p:cNvPr id="2" name="Content Placeholder 1"/>
          <p:cNvSpPr>
            <a:spLocks noGrp="1"/>
          </p:cNvSpPr>
          <p:nvPr>
            <p:ph sz="quarter" idx="1"/>
          </p:nvPr>
        </p:nvSpPr>
        <p:spPr>
          <a:xfrm>
            <a:off x="609599" y="1219200"/>
            <a:ext cx="5323368" cy="4937760"/>
          </a:xfrm>
        </p:spPr>
        <p:txBody>
          <a:bodyPr>
            <a:normAutofit/>
          </a:bodyPr>
          <a:lstStyle/>
          <a:p>
            <a:pPr marL="0" indent="0">
              <a:buNone/>
            </a:pPr>
            <a:r>
              <a:rPr lang="en-US" sz="3200" b="1" dirty="0"/>
              <a:t>Krill</a:t>
            </a:r>
          </a:p>
          <a:p>
            <a:r>
              <a:rPr lang="en-US" sz="2800" dirty="0"/>
              <a:t>Approx. 85 species</a:t>
            </a:r>
          </a:p>
          <a:p>
            <a:r>
              <a:rPr lang="en-US" sz="2800" dirty="0"/>
              <a:t>Marine</a:t>
            </a:r>
          </a:p>
          <a:p>
            <a:pPr lvl="1"/>
            <a:r>
              <a:rPr lang="en-US" sz="2500" dirty="0"/>
              <a:t>Found in all the world’s oceans</a:t>
            </a:r>
          </a:p>
          <a:p>
            <a:r>
              <a:rPr lang="en-US" sz="2800" dirty="0"/>
              <a:t>Daily vertical migration</a:t>
            </a:r>
          </a:p>
          <a:p>
            <a:pPr lvl="1"/>
            <a:r>
              <a:rPr lang="en-US" sz="2500" dirty="0"/>
              <a:t>Surface at night and deeper depths during the day</a:t>
            </a:r>
          </a:p>
          <a:p>
            <a:r>
              <a:rPr lang="en-US" sz="2800" dirty="0"/>
              <a:t>Important food source for many marine species including whales, penguins, seals, squid, and fish</a:t>
            </a:r>
          </a:p>
        </p:txBody>
      </p:sp>
      <p:pic>
        <p:nvPicPr>
          <p:cNvPr id="4" name="Picture 3">
            <a:extLst>
              <a:ext uri="{FF2B5EF4-FFF2-40B4-BE49-F238E27FC236}">
                <a16:creationId xmlns:a16="http://schemas.microsoft.com/office/drawing/2014/main" id="{FF35B8CA-73CE-4CE2-A1D1-9714F3087F12}"/>
              </a:ext>
            </a:extLst>
          </p:cNvPr>
          <p:cNvPicPr>
            <a:picLocks noChangeAspect="1"/>
          </p:cNvPicPr>
          <p:nvPr/>
        </p:nvPicPr>
        <p:blipFill>
          <a:blip r:embed="rId3"/>
          <a:stretch>
            <a:fillRect/>
          </a:stretch>
        </p:blipFill>
        <p:spPr>
          <a:xfrm>
            <a:off x="7532914" y="3660834"/>
            <a:ext cx="4199164" cy="2632471"/>
          </a:xfrm>
          <a:prstGeom prst="rect">
            <a:avLst/>
          </a:prstGeom>
        </p:spPr>
      </p:pic>
      <p:pic>
        <p:nvPicPr>
          <p:cNvPr id="6" name="Picture 5">
            <a:extLst>
              <a:ext uri="{FF2B5EF4-FFF2-40B4-BE49-F238E27FC236}">
                <a16:creationId xmlns:a16="http://schemas.microsoft.com/office/drawing/2014/main" id="{1BF59927-2F80-4E34-8167-3886A7023F2C}"/>
              </a:ext>
            </a:extLst>
          </p:cNvPr>
          <p:cNvPicPr>
            <a:picLocks noChangeAspect="1"/>
          </p:cNvPicPr>
          <p:nvPr/>
        </p:nvPicPr>
        <p:blipFill>
          <a:blip r:embed="rId4"/>
          <a:stretch>
            <a:fillRect/>
          </a:stretch>
        </p:blipFill>
        <p:spPr>
          <a:xfrm>
            <a:off x="7532914" y="1184190"/>
            <a:ext cx="4199164" cy="2400522"/>
          </a:xfrm>
          <a:prstGeom prst="rect">
            <a:avLst/>
          </a:prstGeom>
        </p:spPr>
      </p:pic>
    </p:spTree>
    <p:extLst>
      <p:ext uri="{BB962C8B-B14F-4D97-AF65-F5344CB8AC3E}">
        <p14:creationId xmlns:p14="http://schemas.microsoft.com/office/powerpoint/2010/main" val="2131499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pPr algn="ctr">
              <a:defRPr/>
            </a:pPr>
            <a:r>
              <a:rPr lang="en-US" sz="4400" dirty="0"/>
              <a:t>Phylum Arthropoda</a:t>
            </a:r>
          </a:p>
        </p:txBody>
      </p:sp>
      <p:sp>
        <p:nvSpPr>
          <p:cNvPr id="2" name="Content Placeholder 1"/>
          <p:cNvSpPr>
            <a:spLocks noGrp="1"/>
          </p:cNvSpPr>
          <p:nvPr>
            <p:ph sz="quarter" idx="1"/>
          </p:nvPr>
        </p:nvSpPr>
        <p:spPr>
          <a:xfrm>
            <a:off x="609600" y="1219200"/>
            <a:ext cx="4953000" cy="4937760"/>
          </a:xfrm>
        </p:spPr>
        <p:txBody>
          <a:bodyPr>
            <a:normAutofit/>
          </a:bodyPr>
          <a:lstStyle/>
          <a:p>
            <a:pPr marL="0" indent="0">
              <a:buNone/>
            </a:pPr>
            <a:r>
              <a:rPr lang="en-US" sz="3200" b="1" dirty="0"/>
              <a:t>Barnacles</a:t>
            </a:r>
          </a:p>
          <a:p>
            <a:r>
              <a:rPr lang="en-US" sz="2800" dirty="0"/>
              <a:t>Marine only</a:t>
            </a:r>
          </a:p>
          <a:p>
            <a:r>
              <a:rPr lang="en-US" sz="2800" dirty="0"/>
              <a:t>Filter feeders</a:t>
            </a:r>
          </a:p>
          <a:p>
            <a:pPr lvl="1"/>
            <a:r>
              <a:rPr lang="en-US" sz="2400" b="1" dirty="0"/>
              <a:t>________</a:t>
            </a:r>
            <a:r>
              <a:rPr lang="en-US" sz="2400" dirty="0"/>
              <a:t> modified feeding legs</a:t>
            </a:r>
          </a:p>
          <a:p>
            <a:r>
              <a:rPr lang="en-US" sz="2800" dirty="0"/>
              <a:t>Calcium carbonate cuticle</a:t>
            </a:r>
          </a:p>
        </p:txBody>
      </p:sp>
      <p:pic>
        <p:nvPicPr>
          <p:cNvPr id="9218" name="Picture 2" descr="http://www.wrobelphoto.com/gallery/main.php?g2_view=core.DownloadItem&amp;g2_itemId=4497&amp;g2_serialNumb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424" y="4080447"/>
            <a:ext cx="3294910" cy="21416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459C4EB-7934-47FB-B70C-D79E0C58C700}"/>
              </a:ext>
            </a:extLst>
          </p:cNvPr>
          <p:cNvPicPr>
            <a:picLocks noChangeAspect="1"/>
          </p:cNvPicPr>
          <p:nvPr/>
        </p:nvPicPr>
        <p:blipFill>
          <a:blip r:embed="rId4"/>
          <a:stretch>
            <a:fillRect/>
          </a:stretch>
        </p:blipFill>
        <p:spPr>
          <a:xfrm>
            <a:off x="5562600" y="1219200"/>
            <a:ext cx="6317176" cy="5068118"/>
          </a:xfrm>
          <a:prstGeom prst="rect">
            <a:avLst/>
          </a:prstGeom>
        </p:spPr>
      </p:pic>
    </p:spTree>
    <p:extLst>
      <p:ext uri="{BB962C8B-B14F-4D97-AF65-F5344CB8AC3E}">
        <p14:creationId xmlns:p14="http://schemas.microsoft.com/office/powerpoint/2010/main" val="1060669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87828" y="152400"/>
            <a:ext cx="11440885" cy="990600"/>
          </a:xfrm>
        </p:spPr>
        <p:txBody>
          <a:bodyPr>
            <a:noAutofit/>
          </a:bodyPr>
          <a:lstStyle/>
          <a:p>
            <a:pPr algn="ctr" eaLnBrk="1" hangingPunct="1">
              <a:defRPr/>
            </a:pPr>
            <a:r>
              <a:rPr lang="en-US" sz="4400" dirty="0"/>
              <a:t>Phylum Arthropoda</a:t>
            </a:r>
          </a:p>
        </p:txBody>
      </p:sp>
      <p:sp>
        <p:nvSpPr>
          <p:cNvPr id="105475" name="Rectangle 3"/>
          <p:cNvSpPr>
            <a:spLocks noGrp="1" noChangeArrowheads="1"/>
          </p:cNvSpPr>
          <p:nvPr>
            <p:ph type="body" sz="half" idx="4294967295"/>
          </p:nvPr>
        </p:nvSpPr>
        <p:spPr>
          <a:xfrm>
            <a:off x="685799" y="1230086"/>
            <a:ext cx="5214257" cy="4881890"/>
          </a:xfrm>
        </p:spPr>
        <p:txBody>
          <a:bodyPr>
            <a:normAutofit/>
          </a:bodyPr>
          <a:lstStyle/>
          <a:p>
            <a:pPr marL="0" indent="0">
              <a:buNone/>
              <a:defRPr/>
            </a:pPr>
            <a:r>
              <a:rPr lang="en-US" sz="3200" b="1" dirty="0"/>
              <a:t>Subphylum </a:t>
            </a:r>
            <a:r>
              <a:rPr lang="en-US" sz="3200" b="1" dirty="0" err="1"/>
              <a:t>Hexapoda</a:t>
            </a:r>
            <a:endParaRPr lang="en-US" sz="3200" b="1" dirty="0"/>
          </a:p>
          <a:p>
            <a:pPr marL="0" indent="0">
              <a:buNone/>
              <a:defRPr/>
            </a:pPr>
            <a:r>
              <a:rPr lang="en-US" sz="2800" dirty="0"/>
              <a:t>Insects </a:t>
            </a:r>
          </a:p>
          <a:p>
            <a:pPr eaLnBrk="1" hangingPunct="1">
              <a:defRPr/>
            </a:pPr>
            <a:r>
              <a:rPr lang="en-US" dirty="0"/>
              <a:t>Most diverse group of arthropods</a:t>
            </a:r>
          </a:p>
          <a:p>
            <a:pPr eaLnBrk="1" hangingPunct="1">
              <a:defRPr/>
            </a:pPr>
            <a:r>
              <a:rPr lang="en-US" dirty="0"/>
              <a:t>Mostly terrestrial and freshwater</a:t>
            </a:r>
          </a:p>
          <a:p>
            <a:pPr eaLnBrk="1" hangingPunct="1">
              <a:defRPr/>
            </a:pPr>
            <a:r>
              <a:rPr lang="en-US" dirty="0"/>
              <a:t>___________ of legs on thorax</a:t>
            </a:r>
          </a:p>
          <a:p>
            <a:pPr eaLnBrk="1" hangingPunct="1">
              <a:defRPr/>
            </a:pPr>
            <a:r>
              <a:rPr lang="en-US" dirty="0"/>
              <a:t>Three body sections</a:t>
            </a:r>
          </a:p>
          <a:p>
            <a:pPr lvl="1">
              <a:defRPr/>
            </a:pPr>
            <a:r>
              <a:rPr lang="en-US" sz="2400" dirty="0"/>
              <a:t>Head, thorax, abdomen</a:t>
            </a:r>
          </a:p>
          <a:p>
            <a:pPr eaLnBrk="1" hangingPunct="1">
              <a:defRPr/>
            </a:pPr>
            <a:r>
              <a:rPr lang="en-US" dirty="0"/>
              <a:t>Compound eye</a:t>
            </a:r>
          </a:p>
          <a:p>
            <a:pPr eaLnBrk="1" hangingPunct="1">
              <a:defRPr/>
            </a:pPr>
            <a:r>
              <a:rPr lang="en-US" dirty="0"/>
              <a:t>One pair of antennae</a:t>
            </a:r>
          </a:p>
          <a:p>
            <a:pPr eaLnBrk="1" hangingPunct="1">
              <a:defRPr/>
            </a:pPr>
            <a:r>
              <a:rPr lang="en-US" dirty="0"/>
              <a:t>One or two pairs of wings</a:t>
            </a:r>
          </a:p>
        </p:txBody>
      </p:sp>
      <p:pic>
        <p:nvPicPr>
          <p:cNvPr id="3" name="Picture 2"/>
          <p:cNvPicPr>
            <a:picLocks noChangeAspect="1"/>
          </p:cNvPicPr>
          <p:nvPr/>
        </p:nvPicPr>
        <p:blipFill>
          <a:blip r:embed="rId3"/>
          <a:stretch>
            <a:fillRect/>
          </a:stretch>
        </p:blipFill>
        <p:spPr>
          <a:xfrm>
            <a:off x="5798716" y="1492197"/>
            <a:ext cx="2870795" cy="2073040"/>
          </a:xfrm>
          <a:prstGeom prst="rect">
            <a:avLst/>
          </a:prstGeom>
        </p:spPr>
      </p:pic>
      <p:pic>
        <p:nvPicPr>
          <p:cNvPr id="4" name="Picture 3"/>
          <p:cNvPicPr>
            <a:picLocks noChangeAspect="1"/>
          </p:cNvPicPr>
          <p:nvPr/>
        </p:nvPicPr>
        <p:blipFill>
          <a:blip r:embed="rId4"/>
          <a:stretch>
            <a:fillRect/>
          </a:stretch>
        </p:blipFill>
        <p:spPr>
          <a:xfrm>
            <a:off x="10095072" y="1492197"/>
            <a:ext cx="1835801" cy="1260400"/>
          </a:xfrm>
          <a:prstGeom prst="rect">
            <a:avLst/>
          </a:prstGeom>
        </p:spPr>
      </p:pic>
      <p:pic>
        <p:nvPicPr>
          <p:cNvPr id="5" name="Picture 4"/>
          <p:cNvPicPr>
            <a:picLocks noChangeAspect="1"/>
          </p:cNvPicPr>
          <p:nvPr/>
        </p:nvPicPr>
        <p:blipFill>
          <a:blip r:embed="rId5"/>
          <a:stretch>
            <a:fillRect/>
          </a:stretch>
        </p:blipFill>
        <p:spPr>
          <a:xfrm>
            <a:off x="8961120" y="4288482"/>
            <a:ext cx="2803433" cy="1823494"/>
          </a:xfrm>
          <a:prstGeom prst="rect">
            <a:avLst/>
          </a:prstGeom>
        </p:spPr>
      </p:pic>
      <p:pic>
        <p:nvPicPr>
          <p:cNvPr id="12292" name="Picture 4" descr="http://i1.wp.com/www.causticsodapodcast.com/wp-content/uploads/sites/5/2012/01/Assassin_bug_aug08_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2291" y="2557670"/>
            <a:ext cx="2592977" cy="17308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6766752" y="4198472"/>
            <a:ext cx="1727007" cy="1800692"/>
          </a:xfrm>
          <a:prstGeom prst="rect">
            <a:avLst/>
          </a:prstGeom>
        </p:spPr>
      </p:pic>
    </p:spTree>
    <p:extLst>
      <p:ext uri="{BB962C8B-B14F-4D97-AF65-F5344CB8AC3E}">
        <p14:creationId xmlns:p14="http://schemas.microsoft.com/office/powerpoint/2010/main" val="4040786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Echinodermata</a:t>
            </a:r>
          </a:p>
        </p:txBody>
      </p:sp>
      <p:sp>
        <p:nvSpPr>
          <p:cNvPr id="3" name="Content Placeholder 2"/>
          <p:cNvSpPr>
            <a:spLocks noGrp="1"/>
          </p:cNvSpPr>
          <p:nvPr>
            <p:ph sz="quarter" idx="1"/>
          </p:nvPr>
        </p:nvSpPr>
        <p:spPr>
          <a:xfrm>
            <a:off x="533400" y="1219200"/>
            <a:ext cx="5181600" cy="5090160"/>
          </a:xfrm>
        </p:spPr>
        <p:txBody>
          <a:bodyPr>
            <a:normAutofit/>
          </a:bodyPr>
          <a:lstStyle/>
          <a:p>
            <a:pPr marL="0" indent="0">
              <a:buNone/>
            </a:pPr>
            <a:r>
              <a:rPr lang="en-US" sz="2800" b="1" dirty="0"/>
              <a:t>Sea stars, sea urchins, sand dollars, and sea cucumbers</a:t>
            </a:r>
          </a:p>
          <a:p>
            <a:pPr marL="0" indent="0">
              <a:buNone/>
            </a:pPr>
            <a:endParaRPr lang="en-US" sz="1400" dirty="0"/>
          </a:p>
          <a:p>
            <a:pPr marL="0" indent="0">
              <a:buNone/>
            </a:pPr>
            <a:r>
              <a:rPr lang="en-US" sz="2800" b="1" dirty="0">
                <a:solidFill>
                  <a:schemeClr val="accent2"/>
                </a:solidFill>
              </a:rPr>
              <a:t>Characteristics:</a:t>
            </a:r>
          </a:p>
          <a:p>
            <a:r>
              <a:rPr lang="en-US" sz="2400" dirty="0"/>
              <a:t>_______________ development</a:t>
            </a:r>
          </a:p>
          <a:p>
            <a:pPr lvl="1"/>
            <a:r>
              <a:rPr lang="en-US" sz="2175" dirty="0"/>
              <a:t>Closest relative of chordates</a:t>
            </a:r>
            <a:endParaRPr lang="en-US" sz="2400" dirty="0"/>
          </a:p>
          <a:p>
            <a:r>
              <a:rPr lang="en-US" sz="2400" dirty="0"/>
              <a:t>Secondary radial symmetry </a:t>
            </a:r>
          </a:p>
          <a:p>
            <a:pPr lvl="1"/>
            <a:r>
              <a:rPr lang="en-US" sz="2100" dirty="0"/>
              <a:t>Evolved from bilateral symmetry</a:t>
            </a:r>
          </a:p>
          <a:p>
            <a:r>
              <a:rPr lang="en-US" sz="2400" b="1" dirty="0"/>
              <a:t>Water vascular system</a:t>
            </a:r>
            <a:r>
              <a:rPr lang="en-US" sz="2400" dirty="0"/>
              <a:t>: network of hydraulic canals branching into extensions called </a:t>
            </a:r>
            <a:r>
              <a:rPr lang="en-US" sz="2400" b="1" dirty="0"/>
              <a:t>__________</a:t>
            </a:r>
            <a:r>
              <a:rPr lang="en-US" sz="2400" dirty="0"/>
              <a:t> that function in locomotion and feeding </a:t>
            </a:r>
          </a:p>
          <a:p>
            <a:endParaRPr lang="en-US" sz="2400" dirty="0"/>
          </a:p>
          <a:p>
            <a:pPr marL="0" indent="0">
              <a:buNone/>
            </a:pPr>
            <a:endParaRPr lang="en-US" sz="2400" dirty="0"/>
          </a:p>
          <a:p>
            <a:endParaRPr lang="en-US" sz="2400" dirty="0"/>
          </a:p>
          <a:p>
            <a:endParaRPr lang="en-US" sz="2400" dirty="0"/>
          </a:p>
        </p:txBody>
      </p:sp>
      <p:pic>
        <p:nvPicPr>
          <p:cNvPr id="4" name="Picture 3"/>
          <p:cNvPicPr>
            <a:picLocks noChangeAspect="1"/>
          </p:cNvPicPr>
          <p:nvPr/>
        </p:nvPicPr>
        <p:blipFill>
          <a:blip r:embed="rId3"/>
          <a:stretch>
            <a:fillRect/>
          </a:stretch>
        </p:blipFill>
        <p:spPr>
          <a:xfrm>
            <a:off x="5928923" y="1277445"/>
            <a:ext cx="5609934" cy="1775018"/>
          </a:xfrm>
          <a:prstGeom prst="rect">
            <a:avLst/>
          </a:prstGeom>
        </p:spPr>
      </p:pic>
      <p:pic>
        <p:nvPicPr>
          <p:cNvPr id="5" name="Picture 4"/>
          <p:cNvPicPr>
            <a:picLocks noChangeAspect="1"/>
          </p:cNvPicPr>
          <p:nvPr/>
        </p:nvPicPr>
        <p:blipFill>
          <a:blip r:embed="rId4"/>
          <a:stretch>
            <a:fillRect/>
          </a:stretch>
        </p:blipFill>
        <p:spPr>
          <a:xfrm>
            <a:off x="5900788" y="3051735"/>
            <a:ext cx="1952625" cy="1544990"/>
          </a:xfrm>
          <a:prstGeom prst="rect">
            <a:avLst/>
          </a:prstGeom>
        </p:spPr>
      </p:pic>
      <p:pic>
        <p:nvPicPr>
          <p:cNvPr id="6" name="Picture 5"/>
          <p:cNvPicPr>
            <a:picLocks noChangeAspect="1"/>
          </p:cNvPicPr>
          <p:nvPr/>
        </p:nvPicPr>
        <p:blipFill>
          <a:blip r:embed="rId5"/>
          <a:stretch>
            <a:fillRect/>
          </a:stretch>
        </p:blipFill>
        <p:spPr>
          <a:xfrm>
            <a:off x="6901106" y="4705210"/>
            <a:ext cx="2983759" cy="1068809"/>
          </a:xfrm>
          <a:prstGeom prst="rect">
            <a:avLst/>
          </a:prstGeom>
        </p:spPr>
      </p:pic>
      <p:pic>
        <p:nvPicPr>
          <p:cNvPr id="7" name="Picture 6">
            <a:extLst>
              <a:ext uri="{FF2B5EF4-FFF2-40B4-BE49-F238E27FC236}">
                <a16:creationId xmlns:a16="http://schemas.microsoft.com/office/drawing/2014/main" id="{C20B2B64-44A2-4C2C-82FE-2D09D86B3BD1}"/>
              </a:ext>
            </a:extLst>
          </p:cNvPr>
          <p:cNvPicPr>
            <a:picLocks noChangeAspect="1"/>
          </p:cNvPicPr>
          <p:nvPr/>
        </p:nvPicPr>
        <p:blipFill>
          <a:blip r:embed="rId6"/>
          <a:stretch>
            <a:fillRect/>
          </a:stretch>
        </p:blipFill>
        <p:spPr>
          <a:xfrm>
            <a:off x="9991827" y="3051735"/>
            <a:ext cx="2030084" cy="1548724"/>
          </a:xfrm>
          <a:prstGeom prst="rect">
            <a:avLst/>
          </a:prstGeom>
        </p:spPr>
      </p:pic>
      <p:pic>
        <p:nvPicPr>
          <p:cNvPr id="8" name="Picture 7">
            <a:extLst>
              <a:ext uri="{FF2B5EF4-FFF2-40B4-BE49-F238E27FC236}">
                <a16:creationId xmlns:a16="http://schemas.microsoft.com/office/drawing/2014/main" id="{57BD06B7-9D0F-4BD7-A158-519BD838FD61}"/>
              </a:ext>
            </a:extLst>
          </p:cNvPr>
          <p:cNvPicPr>
            <a:picLocks noChangeAspect="1"/>
          </p:cNvPicPr>
          <p:nvPr/>
        </p:nvPicPr>
        <p:blipFill>
          <a:blip r:embed="rId7"/>
          <a:stretch>
            <a:fillRect/>
          </a:stretch>
        </p:blipFill>
        <p:spPr>
          <a:xfrm>
            <a:off x="7932240" y="3055469"/>
            <a:ext cx="1952625" cy="1544990"/>
          </a:xfrm>
          <a:prstGeom prst="rect">
            <a:avLst/>
          </a:prstGeom>
        </p:spPr>
      </p:pic>
      <p:pic>
        <p:nvPicPr>
          <p:cNvPr id="9" name="Picture 8">
            <a:extLst>
              <a:ext uri="{FF2B5EF4-FFF2-40B4-BE49-F238E27FC236}">
                <a16:creationId xmlns:a16="http://schemas.microsoft.com/office/drawing/2014/main" id="{1AA15057-4B29-41CB-8982-EC9EA0563DAB}"/>
              </a:ext>
            </a:extLst>
          </p:cNvPr>
          <p:cNvPicPr>
            <a:picLocks noChangeAspect="1"/>
          </p:cNvPicPr>
          <p:nvPr/>
        </p:nvPicPr>
        <p:blipFill>
          <a:blip r:embed="rId8"/>
          <a:stretch>
            <a:fillRect/>
          </a:stretch>
        </p:blipFill>
        <p:spPr>
          <a:xfrm>
            <a:off x="9963480" y="4705210"/>
            <a:ext cx="2058431" cy="1544990"/>
          </a:xfrm>
          <a:prstGeom prst="rect">
            <a:avLst/>
          </a:prstGeom>
        </p:spPr>
      </p:pic>
    </p:spTree>
    <p:extLst>
      <p:ext uri="{BB962C8B-B14F-4D97-AF65-F5344CB8AC3E}">
        <p14:creationId xmlns:p14="http://schemas.microsoft.com/office/powerpoint/2010/main" val="882535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General Echinoderm Anatomy</a:t>
            </a:r>
          </a:p>
        </p:txBody>
      </p:sp>
      <p:sp>
        <p:nvSpPr>
          <p:cNvPr id="17" name="Content Placeholder 2"/>
          <p:cNvSpPr txBox="1">
            <a:spLocks/>
          </p:cNvSpPr>
          <p:nvPr/>
        </p:nvSpPr>
        <p:spPr>
          <a:xfrm>
            <a:off x="592667" y="1282100"/>
            <a:ext cx="4810812" cy="493776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n-US"/>
          </a:p>
        </p:txBody>
      </p:sp>
      <p:sp>
        <p:nvSpPr>
          <p:cNvPr id="21" name="Content Placeholder 2"/>
          <p:cNvSpPr txBox="1">
            <a:spLocks/>
          </p:cNvSpPr>
          <p:nvPr/>
        </p:nvSpPr>
        <p:spPr>
          <a:xfrm>
            <a:off x="631186" y="1200518"/>
            <a:ext cx="4810812" cy="493776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endParaRPr lang="en-US"/>
          </a:p>
        </p:txBody>
      </p:sp>
      <p:pic>
        <p:nvPicPr>
          <p:cNvPr id="20" name="Picture 19"/>
          <p:cNvPicPr>
            <a:picLocks noChangeAspect="1"/>
          </p:cNvPicPr>
          <p:nvPr/>
        </p:nvPicPr>
        <p:blipFill>
          <a:blip r:embed="rId3"/>
          <a:stretch>
            <a:fillRect/>
          </a:stretch>
        </p:blipFill>
        <p:spPr>
          <a:xfrm>
            <a:off x="3486411" y="1219991"/>
            <a:ext cx="6382716" cy="4384428"/>
          </a:xfrm>
          <a:prstGeom prst="rect">
            <a:avLst/>
          </a:prstGeom>
        </p:spPr>
      </p:pic>
      <p:pic>
        <p:nvPicPr>
          <p:cNvPr id="3" name="Picture 2"/>
          <p:cNvPicPr>
            <a:picLocks noChangeAspect="1"/>
          </p:cNvPicPr>
          <p:nvPr/>
        </p:nvPicPr>
        <p:blipFill>
          <a:blip r:embed="rId4"/>
          <a:stretch>
            <a:fillRect/>
          </a:stretch>
        </p:blipFill>
        <p:spPr>
          <a:xfrm flipH="1">
            <a:off x="10009501" y="4291781"/>
            <a:ext cx="2115183" cy="1865180"/>
          </a:xfrm>
          <a:prstGeom prst="rect">
            <a:avLst/>
          </a:prstGeom>
        </p:spPr>
      </p:pic>
      <p:sp>
        <p:nvSpPr>
          <p:cNvPr id="22" name="Text Box 31"/>
          <p:cNvSpPr txBox="1">
            <a:spLocks noChangeArrowheads="1"/>
          </p:cNvSpPr>
          <p:nvPr/>
        </p:nvSpPr>
        <p:spPr bwMode="auto">
          <a:xfrm>
            <a:off x="7910388" y="5687781"/>
            <a:ext cx="2132055" cy="32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charset="0"/>
              </a:rPr>
              <a:t>Ambulacral groove</a:t>
            </a:r>
          </a:p>
        </p:txBody>
      </p:sp>
      <p:cxnSp>
        <p:nvCxnSpPr>
          <p:cNvPr id="23" name="Straight Connector 22"/>
          <p:cNvCxnSpPr/>
          <p:nvPr/>
        </p:nvCxnSpPr>
        <p:spPr>
          <a:xfrm flipV="1">
            <a:off x="9014935" y="4958499"/>
            <a:ext cx="242187" cy="721330"/>
          </a:xfrm>
          <a:prstGeom prst="line">
            <a:avLst/>
          </a:prstGeom>
          <a:ln w="1905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014935" y="4883085"/>
            <a:ext cx="1543086" cy="796744"/>
          </a:xfrm>
          <a:prstGeom prst="line">
            <a:avLst/>
          </a:prstGeom>
          <a:ln w="1905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sp>
        <p:nvSpPr>
          <p:cNvPr id="37" name="Text Box 31"/>
          <p:cNvSpPr txBox="1">
            <a:spLocks noChangeArrowheads="1"/>
          </p:cNvSpPr>
          <p:nvPr/>
        </p:nvSpPr>
        <p:spPr bwMode="auto">
          <a:xfrm>
            <a:off x="9640677" y="1282100"/>
            <a:ext cx="1348145" cy="32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charset="0"/>
              </a:rPr>
              <a:t>Pedicellaria</a:t>
            </a:r>
          </a:p>
        </p:txBody>
      </p:sp>
      <p:cxnSp>
        <p:nvCxnSpPr>
          <p:cNvPr id="38" name="Straight Connector 37"/>
          <p:cNvCxnSpPr/>
          <p:nvPr/>
        </p:nvCxnSpPr>
        <p:spPr bwMode="auto">
          <a:xfrm>
            <a:off x="7877446" y="5679829"/>
            <a:ext cx="1841501"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 Box 31"/>
          <p:cNvSpPr txBox="1">
            <a:spLocks noChangeArrowheads="1"/>
          </p:cNvSpPr>
          <p:nvPr/>
        </p:nvSpPr>
        <p:spPr bwMode="auto">
          <a:xfrm>
            <a:off x="9665700" y="2415123"/>
            <a:ext cx="815531" cy="226794"/>
          </a:xfrm>
          <a:prstGeom prst="rect">
            <a:avLst/>
          </a:prstGeom>
          <a:noFill/>
          <a:ln>
            <a:noFill/>
          </a:ln>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charset="0"/>
              </a:rPr>
              <a:t>(Papulae)</a:t>
            </a:r>
          </a:p>
        </p:txBody>
      </p:sp>
      <p:pic>
        <p:nvPicPr>
          <p:cNvPr id="33" name="Picture 32"/>
          <p:cNvPicPr>
            <a:picLocks noChangeAspect="1"/>
          </p:cNvPicPr>
          <p:nvPr/>
        </p:nvPicPr>
        <p:blipFill>
          <a:blip r:embed="rId5"/>
          <a:stretch>
            <a:fillRect/>
          </a:stretch>
        </p:blipFill>
        <p:spPr>
          <a:xfrm>
            <a:off x="10689771" y="1602827"/>
            <a:ext cx="1434913" cy="1325185"/>
          </a:xfrm>
          <a:prstGeom prst="rect">
            <a:avLst/>
          </a:prstGeom>
        </p:spPr>
      </p:pic>
      <p:cxnSp>
        <p:nvCxnSpPr>
          <p:cNvPr id="46" name="Straight Connector 45"/>
          <p:cNvCxnSpPr/>
          <p:nvPr/>
        </p:nvCxnSpPr>
        <p:spPr>
          <a:xfrm flipV="1">
            <a:off x="8893629" y="1546008"/>
            <a:ext cx="1274521" cy="543098"/>
          </a:xfrm>
          <a:prstGeom prst="line">
            <a:avLst/>
          </a:prstGeom>
          <a:ln w="1905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10168150" y="1553960"/>
            <a:ext cx="761108" cy="485823"/>
          </a:xfrm>
          <a:prstGeom prst="line">
            <a:avLst/>
          </a:prstGeom>
          <a:ln w="1905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auto">
          <a:xfrm>
            <a:off x="9638806" y="1546008"/>
            <a:ext cx="1050965"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Content Placeholder 49"/>
          <p:cNvSpPr>
            <a:spLocks noGrp="1"/>
          </p:cNvSpPr>
          <p:nvPr>
            <p:ph sz="quarter" idx="1"/>
          </p:nvPr>
        </p:nvSpPr>
        <p:spPr>
          <a:xfrm>
            <a:off x="471472" y="1200517"/>
            <a:ext cx="4389285" cy="5298253"/>
          </a:xfrm>
        </p:spPr>
        <p:txBody>
          <a:bodyPr>
            <a:normAutofit lnSpcReduction="10000"/>
          </a:bodyPr>
          <a:lstStyle/>
          <a:p>
            <a:r>
              <a:rPr lang="en-US" sz="2800" b="1" dirty="0"/>
              <a:t>_____________</a:t>
            </a:r>
            <a:r>
              <a:rPr lang="en-US" sz="2800" dirty="0"/>
              <a:t>: Sieve-like plate which filters water entering the water vascular system</a:t>
            </a:r>
            <a:endParaRPr lang="en-US" sz="2800" b="1" dirty="0"/>
          </a:p>
          <a:p>
            <a:pPr marL="0" indent="0">
              <a:buNone/>
            </a:pPr>
            <a:endParaRPr lang="en-US" sz="2800" b="1" dirty="0"/>
          </a:p>
          <a:p>
            <a:pPr marL="0" indent="0">
              <a:buNone/>
            </a:pPr>
            <a:endParaRPr lang="en-US" sz="2800" b="1" dirty="0"/>
          </a:p>
          <a:p>
            <a:pPr marL="0" indent="0">
              <a:buNone/>
            </a:pPr>
            <a:endParaRPr lang="en-US" sz="2800" b="1" dirty="0"/>
          </a:p>
          <a:p>
            <a:pPr marL="0" indent="0">
              <a:buNone/>
            </a:pPr>
            <a:endParaRPr lang="en-US" sz="2800" b="1" dirty="0"/>
          </a:p>
          <a:p>
            <a:r>
              <a:rPr lang="en-US" sz="2800" b="1" dirty="0"/>
              <a:t>___________</a:t>
            </a:r>
            <a:r>
              <a:rPr lang="en-US" sz="2800" dirty="0"/>
              <a:t>: tiny claw or clamp structures on the external surface of some echinoderms</a:t>
            </a:r>
          </a:p>
        </p:txBody>
      </p:sp>
    </p:spTree>
    <p:extLst>
      <p:ext uri="{BB962C8B-B14F-4D97-AF65-F5344CB8AC3E}">
        <p14:creationId xmlns:p14="http://schemas.microsoft.com/office/powerpoint/2010/main" val="2122160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normAutofit/>
          </a:bodyPr>
          <a:lstStyle/>
          <a:p>
            <a:pPr algn="ctr" eaLnBrk="1" hangingPunct="1">
              <a:defRPr/>
            </a:pPr>
            <a:r>
              <a:rPr lang="en-US" sz="4400" dirty="0"/>
              <a:t>Water Vascular System</a:t>
            </a:r>
          </a:p>
        </p:txBody>
      </p:sp>
      <p:sp>
        <p:nvSpPr>
          <p:cNvPr id="199684" name="Rectangle 4"/>
          <p:cNvSpPr>
            <a:spLocks noGrp="1" noChangeArrowheads="1"/>
          </p:cNvSpPr>
          <p:nvPr>
            <p:ph sz="quarter" idx="1"/>
          </p:nvPr>
        </p:nvSpPr>
        <p:spPr>
          <a:xfrm>
            <a:off x="849927" y="1436016"/>
            <a:ext cx="3387365" cy="4937760"/>
          </a:xfrm>
        </p:spPr>
        <p:txBody>
          <a:bodyPr>
            <a:normAutofit/>
          </a:bodyPr>
          <a:lstStyle/>
          <a:p>
            <a:pPr marL="0" indent="0" eaLnBrk="1" hangingPunct="1">
              <a:buClr>
                <a:schemeClr val="accent1">
                  <a:lumMod val="50000"/>
                </a:schemeClr>
              </a:buClr>
              <a:buSzPct val="100000"/>
              <a:buNone/>
              <a:defRPr/>
            </a:pPr>
            <a:r>
              <a:rPr lang="en-US" sz="3200" dirty="0"/>
              <a:t>1. </a:t>
            </a:r>
          </a:p>
          <a:p>
            <a:pPr marL="0" indent="0" eaLnBrk="1" hangingPunct="1">
              <a:buClr>
                <a:schemeClr val="accent1">
                  <a:lumMod val="50000"/>
                </a:schemeClr>
              </a:buClr>
              <a:buSzPct val="100000"/>
              <a:buNone/>
              <a:defRPr/>
            </a:pPr>
            <a:r>
              <a:rPr lang="en-US" sz="3200" dirty="0"/>
              <a:t>2. </a:t>
            </a:r>
          </a:p>
          <a:p>
            <a:pPr marL="0" indent="0" eaLnBrk="1" hangingPunct="1">
              <a:buClr>
                <a:schemeClr val="accent1">
                  <a:lumMod val="50000"/>
                </a:schemeClr>
              </a:buClr>
              <a:buSzPct val="100000"/>
              <a:buNone/>
              <a:defRPr/>
            </a:pPr>
            <a:r>
              <a:rPr lang="en-US" sz="3200" dirty="0"/>
              <a:t>3. </a:t>
            </a:r>
          </a:p>
          <a:p>
            <a:pPr marL="0" indent="0" eaLnBrk="1" hangingPunct="1">
              <a:buClr>
                <a:schemeClr val="accent1">
                  <a:lumMod val="50000"/>
                </a:schemeClr>
              </a:buClr>
              <a:buSzPct val="100000"/>
              <a:buNone/>
              <a:defRPr/>
            </a:pPr>
            <a:r>
              <a:rPr lang="en-US" sz="3200" dirty="0"/>
              <a:t>4. </a:t>
            </a:r>
          </a:p>
          <a:p>
            <a:pPr marL="0" indent="0" eaLnBrk="1" hangingPunct="1">
              <a:buClr>
                <a:schemeClr val="accent1">
                  <a:lumMod val="50000"/>
                </a:schemeClr>
              </a:buClr>
              <a:buSzPct val="100000"/>
              <a:buNone/>
              <a:defRPr/>
            </a:pPr>
            <a:r>
              <a:rPr lang="en-US" sz="3200" dirty="0"/>
              <a:t>5. </a:t>
            </a:r>
          </a:p>
          <a:p>
            <a:pPr marL="0" indent="0" eaLnBrk="1" hangingPunct="1">
              <a:buClr>
                <a:schemeClr val="accent1">
                  <a:lumMod val="50000"/>
                </a:schemeClr>
              </a:buClr>
              <a:buSzPct val="100000"/>
              <a:buNone/>
              <a:defRPr/>
            </a:pPr>
            <a:r>
              <a:rPr lang="en-US" sz="3200" dirty="0"/>
              <a:t>6.</a:t>
            </a:r>
          </a:p>
          <a:p>
            <a:pPr marL="0" indent="0" eaLnBrk="1" hangingPunct="1">
              <a:buClr>
                <a:schemeClr val="accent1">
                  <a:lumMod val="50000"/>
                </a:schemeClr>
              </a:buClr>
              <a:buSzPct val="100000"/>
              <a:buNone/>
              <a:defRPr/>
            </a:pPr>
            <a:r>
              <a:rPr lang="en-US" sz="3200" dirty="0"/>
              <a:t>7.</a:t>
            </a:r>
          </a:p>
          <a:p>
            <a:pPr marL="0" indent="0" eaLnBrk="1" hangingPunct="1">
              <a:buClr>
                <a:schemeClr val="accent1">
                  <a:lumMod val="50000"/>
                </a:schemeClr>
              </a:buClr>
              <a:buSzPct val="100000"/>
              <a:buNone/>
              <a:defRPr/>
            </a:pPr>
            <a:endParaRPr lang="en-US" sz="3200" dirty="0"/>
          </a:p>
        </p:txBody>
      </p:sp>
      <p:pic>
        <p:nvPicPr>
          <p:cNvPr id="4" name="Picture 3"/>
          <p:cNvPicPr>
            <a:picLocks noChangeAspect="1"/>
          </p:cNvPicPr>
          <p:nvPr/>
        </p:nvPicPr>
        <p:blipFill>
          <a:blip r:embed="rId3"/>
          <a:stretch>
            <a:fillRect/>
          </a:stretch>
        </p:blipFill>
        <p:spPr>
          <a:xfrm>
            <a:off x="4822371" y="1340462"/>
            <a:ext cx="6470941" cy="4625779"/>
          </a:xfrm>
          <a:prstGeom prst="rect">
            <a:avLst/>
          </a:prstGeom>
        </p:spPr>
      </p:pic>
    </p:spTree>
    <p:extLst>
      <p:ext uri="{BB962C8B-B14F-4D97-AF65-F5344CB8AC3E}">
        <p14:creationId xmlns:p14="http://schemas.microsoft.com/office/powerpoint/2010/main" val="108208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96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96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968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968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968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968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Respiratory System in Echinoderms</a:t>
            </a:r>
          </a:p>
        </p:txBody>
      </p:sp>
      <p:sp>
        <p:nvSpPr>
          <p:cNvPr id="3" name="Content Placeholder 2"/>
          <p:cNvSpPr>
            <a:spLocks noGrp="1"/>
          </p:cNvSpPr>
          <p:nvPr>
            <p:ph sz="quarter" idx="1"/>
          </p:nvPr>
        </p:nvSpPr>
        <p:spPr>
          <a:xfrm>
            <a:off x="570311" y="1246735"/>
            <a:ext cx="5791200" cy="4583654"/>
          </a:xfrm>
        </p:spPr>
        <p:txBody>
          <a:bodyPr>
            <a:normAutofit/>
          </a:bodyPr>
          <a:lstStyle/>
          <a:p>
            <a:pPr marL="0" indent="0">
              <a:buNone/>
            </a:pPr>
            <a:r>
              <a:rPr lang="en-US" sz="2800" b="1" dirty="0"/>
              <a:t>Dermal </a:t>
            </a:r>
            <a:r>
              <a:rPr lang="en-US" sz="2800" b="1" dirty="0" err="1"/>
              <a:t>branchiae</a:t>
            </a:r>
            <a:r>
              <a:rPr lang="en-US" sz="2800" b="1" dirty="0"/>
              <a:t> or </a:t>
            </a:r>
            <a:r>
              <a:rPr lang="en-US" sz="2800" b="1" dirty="0" err="1"/>
              <a:t>papulae</a:t>
            </a:r>
            <a:r>
              <a:rPr lang="en-US" sz="2800" dirty="0"/>
              <a:t>: hollow projections within the skin that extend to the coelom.</a:t>
            </a:r>
          </a:p>
          <a:p>
            <a:pPr lvl="1"/>
            <a:r>
              <a:rPr lang="en-US" sz="2400" dirty="0"/>
              <a:t>______________________</a:t>
            </a:r>
          </a:p>
          <a:p>
            <a:pPr lvl="1"/>
            <a:r>
              <a:rPr lang="en-US" sz="2400" dirty="0"/>
              <a:t>Diffusion across gill surface</a:t>
            </a:r>
          </a:p>
        </p:txBody>
      </p:sp>
      <p:pic>
        <p:nvPicPr>
          <p:cNvPr id="5" name="Picture 4"/>
          <p:cNvPicPr>
            <a:picLocks noChangeAspect="1"/>
          </p:cNvPicPr>
          <p:nvPr/>
        </p:nvPicPr>
        <p:blipFill>
          <a:blip r:embed="rId3"/>
          <a:stretch>
            <a:fillRect/>
          </a:stretch>
        </p:blipFill>
        <p:spPr>
          <a:xfrm>
            <a:off x="7671686" y="1143000"/>
            <a:ext cx="3910714" cy="5081587"/>
          </a:xfrm>
          <a:prstGeom prst="rect">
            <a:avLst/>
          </a:prstGeom>
        </p:spPr>
      </p:pic>
      <p:pic>
        <p:nvPicPr>
          <p:cNvPr id="17410" name="Picture 2" descr="http://reefkeeping.com/issues/2004-11/rs/images/image0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624" y="3793929"/>
            <a:ext cx="3580349" cy="236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576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normAutofit/>
          </a:bodyPr>
          <a:lstStyle/>
          <a:p>
            <a:pPr algn="ctr" eaLnBrk="1" hangingPunct="1">
              <a:defRPr/>
            </a:pPr>
            <a:r>
              <a:rPr lang="en-US" sz="4400" dirty="0"/>
              <a:t>Classification</a:t>
            </a:r>
          </a:p>
        </p:txBody>
      </p:sp>
      <p:sp>
        <p:nvSpPr>
          <p:cNvPr id="2" name="TextBox 1"/>
          <p:cNvSpPr txBox="1"/>
          <p:nvPr/>
        </p:nvSpPr>
        <p:spPr>
          <a:xfrm>
            <a:off x="10150078" y="5647597"/>
            <a:ext cx="1596378" cy="400110"/>
          </a:xfrm>
          <a:prstGeom prst="rect">
            <a:avLst/>
          </a:prstGeom>
          <a:noFill/>
        </p:spPr>
        <p:txBody>
          <a:bodyPr wrap="square" rtlCol="0">
            <a:spAutoFit/>
          </a:bodyPr>
          <a:lstStyle/>
          <a:p>
            <a:r>
              <a:rPr lang="en-US" sz="2000" b="1" dirty="0" err="1"/>
              <a:t>Crinodea</a:t>
            </a:r>
            <a:endParaRPr lang="en-US" sz="2000" b="1" dirty="0"/>
          </a:p>
        </p:txBody>
      </p:sp>
      <p:cxnSp>
        <p:nvCxnSpPr>
          <p:cNvPr id="4" name="Straight Connector 3"/>
          <p:cNvCxnSpPr/>
          <p:nvPr/>
        </p:nvCxnSpPr>
        <p:spPr>
          <a:xfrm>
            <a:off x="6425063" y="4589823"/>
            <a:ext cx="749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68367" y="5314115"/>
            <a:ext cx="27891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150100" y="3829050"/>
            <a:ext cx="749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905179" y="3278341"/>
            <a:ext cx="0" cy="11603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897331" y="4438650"/>
            <a:ext cx="749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905179" y="3278341"/>
            <a:ext cx="749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658760" y="4148634"/>
            <a:ext cx="1" cy="5778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8655046" y="4714961"/>
            <a:ext cx="1308101" cy="54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8649414" y="4126686"/>
            <a:ext cx="1308101" cy="54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635996" y="3565345"/>
            <a:ext cx="1308101" cy="54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136661" y="4950872"/>
            <a:ext cx="1939516" cy="400110"/>
          </a:xfrm>
          <a:prstGeom prst="rect">
            <a:avLst/>
          </a:prstGeom>
          <a:noFill/>
        </p:spPr>
        <p:txBody>
          <a:bodyPr wrap="square" rtlCol="0">
            <a:spAutoFit/>
          </a:bodyPr>
          <a:lstStyle/>
          <a:p>
            <a:r>
              <a:rPr lang="en-US" sz="2000" b="1" dirty="0" err="1"/>
              <a:t>Holothuroidea</a:t>
            </a:r>
            <a:endParaRPr lang="en-US" sz="2000" b="1" dirty="0"/>
          </a:p>
        </p:txBody>
      </p:sp>
      <p:sp>
        <p:nvSpPr>
          <p:cNvPr id="24" name="TextBox 23"/>
          <p:cNvSpPr txBox="1"/>
          <p:nvPr/>
        </p:nvSpPr>
        <p:spPr>
          <a:xfrm>
            <a:off x="10150078" y="3596952"/>
            <a:ext cx="1697682" cy="400110"/>
          </a:xfrm>
          <a:prstGeom prst="rect">
            <a:avLst/>
          </a:prstGeom>
          <a:noFill/>
        </p:spPr>
        <p:txBody>
          <a:bodyPr wrap="square" rtlCol="0">
            <a:spAutoFit/>
          </a:bodyPr>
          <a:lstStyle/>
          <a:p>
            <a:r>
              <a:rPr lang="en-US" sz="2000" b="1" dirty="0"/>
              <a:t>Ophiuroidea</a:t>
            </a:r>
          </a:p>
        </p:txBody>
      </p:sp>
      <p:sp>
        <p:nvSpPr>
          <p:cNvPr id="25" name="TextBox 24"/>
          <p:cNvSpPr txBox="1"/>
          <p:nvPr/>
        </p:nvSpPr>
        <p:spPr>
          <a:xfrm>
            <a:off x="10136661" y="2845117"/>
            <a:ext cx="1596378" cy="400110"/>
          </a:xfrm>
          <a:prstGeom prst="rect">
            <a:avLst/>
          </a:prstGeom>
          <a:noFill/>
        </p:spPr>
        <p:txBody>
          <a:bodyPr wrap="square" rtlCol="0">
            <a:spAutoFit/>
          </a:bodyPr>
          <a:lstStyle/>
          <a:p>
            <a:r>
              <a:rPr lang="en-US" sz="2000" b="1" dirty="0" err="1"/>
              <a:t>Asteroidea</a:t>
            </a:r>
            <a:endParaRPr lang="en-US" sz="2000" b="1" dirty="0"/>
          </a:p>
        </p:txBody>
      </p:sp>
      <p:sp>
        <p:nvSpPr>
          <p:cNvPr id="26" name="TextBox 25"/>
          <p:cNvSpPr txBox="1"/>
          <p:nvPr/>
        </p:nvSpPr>
        <p:spPr>
          <a:xfrm>
            <a:off x="10128813" y="4300403"/>
            <a:ext cx="1596378" cy="400110"/>
          </a:xfrm>
          <a:prstGeom prst="rect">
            <a:avLst/>
          </a:prstGeom>
          <a:noFill/>
        </p:spPr>
        <p:txBody>
          <a:bodyPr wrap="square" rtlCol="0">
            <a:spAutoFit/>
          </a:bodyPr>
          <a:lstStyle/>
          <a:p>
            <a:r>
              <a:rPr lang="en-US" sz="2000" b="1" dirty="0" err="1"/>
              <a:t>Echinoidea</a:t>
            </a:r>
            <a:endParaRPr lang="en-US" sz="2000" b="1" dirty="0"/>
          </a:p>
        </p:txBody>
      </p:sp>
      <p:cxnSp>
        <p:nvCxnSpPr>
          <p:cNvPr id="10" name="Straight Connector 9"/>
          <p:cNvCxnSpPr/>
          <p:nvPr/>
        </p:nvCxnSpPr>
        <p:spPr>
          <a:xfrm>
            <a:off x="7154171" y="3840131"/>
            <a:ext cx="20192" cy="14739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3"/>
          <a:stretch>
            <a:fillRect/>
          </a:stretch>
        </p:blipFill>
        <p:spPr>
          <a:xfrm>
            <a:off x="5673388" y="3005824"/>
            <a:ext cx="4462965" cy="3041883"/>
          </a:xfrm>
          <a:prstGeom prst="rect">
            <a:avLst/>
          </a:prstGeom>
        </p:spPr>
      </p:pic>
      <p:sp>
        <p:nvSpPr>
          <p:cNvPr id="3" name="TextBox 2"/>
          <p:cNvSpPr txBox="1"/>
          <p:nvPr/>
        </p:nvSpPr>
        <p:spPr>
          <a:xfrm>
            <a:off x="5659663" y="4456070"/>
            <a:ext cx="972313" cy="523220"/>
          </a:xfrm>
          <a:prstGeom prst="rect">
            <a:avLst/>
          </a:prstGeom>
          <a:noFill/>
        </p:spPr>
        <p:txBody>
          <a:bodyPr wrap="square" rtlCol="0">
            <a:spAutoFit/>
          </a:bodyPr>
          <a:lstStyle/>
          <a:p>
            <a:pPr algn="ctr"/>
            <a:r>
              <a:rPr lang="en-US" sz="1400" dirty="0"/>
              <a:t>Radial symmetry</a:t>
            </a:r>
          </a:p>
        </p:txBody>
      </p:sp>
      <p:cxnSp>
        <p:nvCxnSpPr>
          <p:cNvPr id="6" name="Straight Connector 5"/>
          <p:cNvCxnSpPr/>
          <p:nvPr/>
        </p:nvCxnSpPr>
        <p:spPr>
          <a:xfrm>
            <a:off x="6184419" y="4972831"/>
            <a:ext cx="0" cy="2121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107288" y="4037567"/>
            <a:ext cx="0" cy="2121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32208" y="3735059"/>
            <a:ext cx="1583266" cy="307777"/>
          </a:xfrm>
          <a:prstGeom prst="rect">
            <a:avLst/>
          </a:prstGeom>
          <a:noFill/>
        </p:spPr>
        <p:txBody>
          <a:bodyPr wrap="square" rtlCol="0">
            <a:spAutoFit/>
          </a:bodyPr>
          <a:lstStyle/>
          <a:p>
            <a:r>
              <a:rPr lang="en-US" sz="1400" dirty="0"/>
              <a:t>Madreporite</a:t>
            </a:r>
          </a:p>
        </p:txBody>
      </p:sp>
      <p:sp>
        <p:nvSpPr>
          <p:cNvPr id="31" name="TextBox 30"/>
          <p:cNvSpPr txBox="1"/>
          <p:nvPr/>
        </p:nvSpPr>
        <p:spPr>
          <a:xfrm>
            <a:off x="8642506" y="4122859"/>
            <a:ext cx="1583266" cy="307777"/>
          </a:xfrm>
          <a:prstGeom prst="rect">
            <a:avLst/>
          </a:prstGeom>
          <a:noFill/>
        </p:spPr>
        <p:txBody>
          <a:bodyPr wrap="square" rtlCol="0">
            <a:spAutoFit/>
          </a:bodyPr>
          <a:lstStyle/>
          <a:p>
            <a:r>
              <a:rPr lang="en-US" sz="1400" dirty="0"/>
              <a:t>Aristotle’s lantern</a:t>
            </a:r>
          </a:p>
        </p:txBody>
      </p:sp>
      <p:cxnSp>
        <p:nvCxnSpPr>
          <p:cNvPr id="35" name="Straight Connector 34"/>
          <p:cNvCxnSpPr/>
          <p:nvPr/>
        </p:nvCxnSpPr>
        <p:spPr>
          <a:xfrm>
            <a:off x="9268401" y="4420712"/>
            <a:ext cx="0" cy="2121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115475" y="2767883"/>
            <a:ext cx="2251176" cy="307777"/>
          </a:xfrm>
          <a:prstGeom prst="rect">
            <a:avLst/>
          </a:prstGeom>
          <a:noFill/>
        </p:spPr>
        <p:txBody>
          <a:bodyPr wrap="square" rtlCol="0">
            <a:spAutoFit/>
          </a:bodyPr>
          <a:lstStyle/>
          <a:p>
            <a:r>
              <a:rPr lang="en-US" sz="1400" dirty="0"/>
              <a:t>Deep ambulacral groove</a:t>
            </a:r>
          </a:p>
        </p:txBody>
      </p:sp>
      <p:cxnSp>
        <p:nvCxnSpPr>
          <p:cNvPr id="37" name="Straight Connector 36"/>
          <p:cNvCxnSpPr/>
          <p:nvPr/>
        </p:nvCxnSpPr>
        <p:spPr>
          <a:xfrm>
            <a:off x="9232621" y="3033121"/>
            <a:ext cx="0" cy="2121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776865" y="4867110"/>
            <a:ext cx="1583266" cy="307777"/>
          </a:xfrm>
          <a:prstGeom prst="rect">
            <a:avLst/>
          </a:prstGeom>
          <a:noFill/>
        </p:spPr>
        <p:txBody>
          <a:bodyPr wrap="square" rtlCol="0">
            <a:spAutoFit/>
          </a:bodyPr>
          <a:lstStyle/>
          <a:p>
            <a:r>
              <a:rPr lang="en-US" sz="1400" dirty="0"/>
              <a:t>Soft bodied</a:t>
            </a:r>
          </a:p>
        </p:txBody>
      </p:sp>
      <p:cxnSp>
        <p:nvCxnSpPr>
          <p:cNvPr id="39" name="Straight Connector 38"/>
          <p:cNvCxnSpPr/>
          <p:nvPr/>
        </p:nvCxnSpPr>
        <p:spPr>
          <a:xfrm>
            <a:off x="9268401" y="5102009"/>
            <a:ext cx="0" cy="2121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8782035" y="3486965"/>
            <a:ext cx="2026983" cy="307777"/>
          </a:xfrm>
          <a:prstGeom prst="rect">
            <a:avLst/>
          </a:prstGeom>
          <a:noFill/>
        </p:spPr>
        <p:txBody>
          <a:bodyPr wrap="square" rtlCol="0">
            <a:spAutoFit/>
          </a:bodyPr>
          <a:lstStyle/>
          <a:p>
            <a:r>
              <a:rPr lang="en-US" sz="1400" dirty="0"/>
              <a:t>Central disk</a:t>
            </a:r>
          </a:p>
        </p:txBody>
      </p:sp>
      <p:cxnSp>
        <p:nvCxnSpPr>
          <p:cNvPr id="41" name="Straight Connector 40"/>
          <p:cNvCxnSpPr/>
          <p:nvPr/>
        </p:nvCxnSpPr>
        <p:spPr>
          <a:xfrm>
            <a:off x="9250511" y="3722997"/>
            <a:ext cx="0" cy="2121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1731" name="Rectangle 3"/>
          <p:cNvSpPr>
            <a:spLocks noGrp="1" noChangeArrowheads="1"/>
          </p:cNvSpPr>
          <p:nvPr>
            <p:ph type="body" idx="1"/>
          </p:nvPr>
        </p:nvSpPr>
        <p:spPr>
          <a:xfrm>
            <a:off x="559200" y="1303706"/>
            <a:ext cx="8158711" cy="3647165"/>
          </a:xfrm>
        </p:spPr>
        <p:txBody>
          <a:bodyPr>
            <a:normAutofit/>
          </a:bodyPr>
          <a:lstStyle/>
          <a:p>
            <a:pPr eaLnBrk="1" hangingPunct="1">
              <a:defRPr/>
            </a:pPr>
            <a:r>
              <a:rPr lang="en-US" sz="2800" dirty="0"/>
              <a:t>Class:  </a:t>
            </a:r>
            <a:r>
              <a:rPr lang="en-US" sz="2800" dirty="0" err="1"/>
              <a:t>Asteroidea</a:t>
            </a:r>
            <a:r>
              <a:rPr lang="en-US" sz="2800" dirty="0"/>
              <a:t> (Sea stars)</a:t>
            </a:r>
          </a:p>
          <a:p>
            <a:pPr eaLnBrk="1" hangingPunct="1">
              <a:defRPr/>
            </a:pPr>
            <a:r>
              <a:rPr lang="en-US" sz="2800" dirty="0"/>
              <a:t>Class:  Ophiuroidea (Brittle stars)</a:t>
            </a:r>
          </a:p>
          <a:p>
            <a:pPr eaLnBrk="1" hangingPunct="1">
              <a:defRPr/>
            </a:pPr>
            <a:r>
              <a:rPr lang="en-US" sz="2800" dirty="0"/>
              <a:t>Class:  </a:t>
            </a:r>
            <a:r>
              <a:rPr lang="en-US" sz="2800" dirty="0" err="1"/>
              <a:t>Echinoidea</a:t>
            </a:r>
            <a:r>
              <a:rPr lang="en-US" sz="2800" dirty="0"/>
              <a:t> (Sea Urchins, Sand Dollars)</a:t>
            </a:r>
          </a:p>
          <a:p>
            <a:pPr eaLnBrk="1" hangingPunct="1">
              <a:defRPr/>
            </a:pPr>
            <a:r>
              <a:rPr lang="en-US" sz="2800" dirty="0"/>
              <a:t>Class:  </a:t>
            </a:r>
            <a:r>
              <a:rPr lang="en-US" sz="2800" dirty="0" err="1"/>
              <a:t>Holothuroidea</a:t>
            </a:r>
            <a:r>
              <a:rPr lang="en-US" sz="2800" dirty="0"/>
              <a:t> (Sea Cucumbers)</a:t>
            </a:r>
          </a:p>
          <a:p>
            <a:pPr>
              <a:defRPr/>
            </a:pPr>
            <a:r>
              <a:rPr lang="en-US" sz="2800" dirty="0"/>
              <a:t>Class:  Crinoidea (Sea Lilies)</a:t>
            </a:r>
          </a:p>
          <a:p>
            <a:pPr eaLnBrk="1" hangingPunct="1">
              <a:defRPr/>
            </a:pPr>
            <a:endParaRPr lang="en-US" sz="2800" dirty="0"/>
          </a:p>
        </p:txBody>
      </p:sp>
    </p:spTree>
    <p:extLst>
      <p:ext uri="{BB962C8B-B14F-4D97-AF65-F5344CB8AC3E}">
        <p14:creationId xmlns:p14="http://schemas.microsoft.com/office/powerpoint/2010/main" val="2518647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609600" y="115330"/>
            <a:ext cx="10972800" cy="990600"/>
          </a:xfrm>
        </p:spPr>
        <p:txBody>
          <a:bodyPr>
            <a:normAutofit/>
          </a:bodyPr>
          <a:lstStyle/>
          <a:p>
            <a:pPr algn="ctr" eaLnBrk="1" hangingPunct="1">
              <a:defRPr/>
            </a:pPr>
            <a:r>
              <a:rPr lang="en-US" sz="4400" dirty="0"/>
              <a:t>Phylum Echinodermata</a:t>
            </a:r>
          </a:p>
        </p:txBody>
      </p:sp>
      <p:pic>
        <p:nvPicPr>
          <p:cNvPr id="61444" name="Picture 4" descr="33-37e-SeaLily"/>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a:xfrm>
            <a:off x="7030574" y="1600200"/>
            <a:ext cx="4551826" cy="3032654"/>
          </a:xfrm>
        </p:spPr>
      </p:pic>
      <p:sp>
        <p:nvSpPr>
          <p:cNvPr id="208899" name="Rectangle 3"/>
          <p:cNvSpPr>
            <a:spLocks noGrp="1" noChangeArrowheads="1"/>
          </p:cNvSpPr>
          <p:nvPr>
            <p:ph type="body" sz="half" idx="4294967295"/>
          </p:nvPr>
        </p:nvSpPr>
        <p:spPr>
          <a:xfrm>
            <a:off x="609600" y="1320800"/>
            <a:ext cx="5736772" cy="4804228"/>
          </a:xfrm>
        </p:spPr>
        <p:txBody>
          <a:bodyPr>
            <a:normAutofit/>
          </a:bodyPr>
          <a:lstStyle/>
          <a:p>
            <a:pPr marL="0" indent="0">
              <a:lnSpc>
                <a:spcPct val="90000"/>
              </a:lnSpc>
              <a:spcBef>
                <a:spcPts val="1200"/>
              </a:spcBef>
              <a:buNone/>
              <a:defRPr/>
            </a:pPr>
            <a:r>
              <a:rPr lang="en-US" sz="3200" b="1" dirty="0"/>
              <a:t>Class </a:t>
            </a:r>
            <a:r>
              <a:rPr lang="en-US" sz="3200" b="1" dirty="0" err="1"/>
              <a:t>Crinoidea</a:t>
            </a:r>
            <a:endParaRPr lang="en-US" sz="3200" b="1" dirty="0"/>
          </a:p>
          <a:p>
            <a:pPr marL="0" indent="0" eaLnBrk="1" hangingPunct="1">
              <a:lnSpc>
                <a:spcPct val="90000"/>
              </a:lnSpc>
              <a:spcBef>
                <a:spcPts val="1200"/>
              </a:spcBef>
              <a:buNone/>
              <a:defRPr/>
            </a:pPr>
            <a:r>
              <a:rPr lang="en-US" sz="2800" dirty="0"/>
              <a:t>Sea lilies and feather stars</a:t>
            </a:r>
          </a:p>
          <a:p>
            <a:pPr eaLnBrk="1" hangingPunct="1">
              <a:lnSpc>
                <a:spcPct val="90000"/>
              </a:lnSpc>
              <a:spcBef>
                <a:spcPts val="1200"/>
              </a:spcBef>
              <a:defRPr/>
            </a:pPr>
            <a:r>
              <a:rPr lang="en-US" sz="2800" dirty="0"/>
              <a:t>Attached to substrate with many branched arms</a:t>
            </a:r>
          </a:p>
          <a:p>
            <a:pPr eaLnBrk="1" hangingPunct="1">
              <a:lnSpc>
                <a:spcPct val="90000"/>
              </a:lnSpc>
              <a:spcBef>
                <a:spcPts val="1200"/>
              </a:spcBef>
              <a:defRPr/>
            </a:pPr>
            <a:r>
              <a:rPr lang="en-US" sz="2800" dirty="0"/>
              <a:t>Suspension feeder</a:t>
            </a:r>
          </a:p>
          <a:p>
            <a:pPr eaLnBrk="1" hangingPunct="1">
              <a:lnSpc>
                <a:spcPct val="90000"/>
              </a:lnSpc>
              <a:spcBef>
                <a:spcPts val="1200"/>
              </a:spcBef>
              <a:defRPr/>
            </a:pPr>
            <a:r>
              <a:rPr lang="en-US" sz="2800" dirty="0"/>
              <a:t>Open ambulacral grooves</a:t>
            </a:r>
          </a:p>
          <a:p>
            <a:pPr eaLnBrk="1" hangingPunct="1">
              <a:lnSpc>
                <a:spcPct val="90000"/>
              </a:lnSpc>
              <a:spcBef>
                <a:spcPts val="1200"/>
              </a:spcBef>
              <a:defRPr/>
            </a:pPr>
            <a:r>
              <a:rPr lang="en-US" sz="2800" dirty="0"/>
              <a:t>No _______________</a:t>
            </a:r>
          </a:p>
          <a:p>
            <a:pPr eaLnBrk="1" hangingPunct="1">
              <a:lnSpc>
                <a:spcPct val="90000"/>
              </a:lnSpc>
              <a:spcBef>
                <a:spcPts val="1200"/>
              </a:spcBef>
              <a:defRPr/>
            </a:pPr>
            <a:r>
              <a:rPr lang="en-US" sz="2800" dirty="0"/>
              <a:t>No pedicellariae or papulae</a:t>
            </a:r>
          </a:p>
        </p:txBody>
      </p:sp>
    </p:spTree>
    <p:extLst>
      <p:ext uri="{BB962C8B-B14F-4D97-AF65-F5344CB8AC3E}">
        <p14:creationId xmlns:p14="http://schemas.microsoft.com/office/powerpoint/2010/main" val="1140974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Annelida</a:t>
            </a:r>
          </a:p>
        </p:txBody>
      </p:sp>
      <p:sp>
        <p:nvSpPr>
          <p:cNvPr id="3" name="Content Placeholder 2"/>
          <p:cNvSpPr>
            <a:spLocks noGrp="1"/>
          </p:cNvSpPr>
          <p:nvPr>
            <p:ph sz="quarter" idx="1"/>
          </p:nvPr>
        </p:nvSpPr>
        <p:spPr>
          <a:xfrm>
            <a:off x="609599" y="1219200"/>
            <a:ext cx="4919091" cy="5090730"/>
          </a:xfrm>
        </p:spPr>
        <p:txBody>
          <a:bodyPr>
            <a:normAutofit/>
          </a:bodyPr>
          <a:lstStyle/>
          <a:p>
            <a:pPr marL="0" indent="0">
              <a:buNone/>
            </a:pPr>
            <a:r>
              <a:rPr lang="en-US" sz="3200" b="1" dirty="0" err="1"/>
              <a:t>Polycheates</a:t>
            </a:r>
            <a:endParaRPr lang="en-US" sz="3200" b="1" dirty="0"/>
          </a:p>
          <a:p>
            <a:r>
              <a:rPr lang="en-US" dirty="0"/>
              <a:t>Mostly marine</a:t>
            </a:r>
          </a:p>
          <a:p>
            <a:r>
              <a:rPr lang="en-US" dirty="0"/>
              <a:t>Well developed ____________</a:t>
            </a:r>
          </a:p>
          <a:p>
            <a:r>
              <a:rPr lang="en-US" dirty="0"/>
              <a:t>Sensory organs</a:t>
            </a:r>
          </a:p>
          <a:p>
            <a:r>
              <a:rPr lang="en-US" dirty="0"/>
              <a:t>Predators, filter feeders and grazers</a:t>
            </a:r>
          </a:p>
          <a:p>
            <a:r>
              <a:rPr lang="en-US" b="1" u="sng" dirty="0"/>
              <a:t>___________</a:t>
            </a:r>
            <a:r>
              <a:rPr lang="en-US" dirty="0"/>
              <a:t>: paired, unjointed outgrowths that bear chaetae, often used in locomotion</a:t>
            </a:r>
          </a:p>
          <a:p>
            <a:pPr lvl="1"/>
            <a:r>
              <a:rPr lang="en-US" sz="2400" b="1" u="sng" dirty="0"/>
              <a:t>__________</a:t>
            </a:r>
            <a:r>
              <a:rPr lang="en-US" sz="2400" dirty="0"/>
              <a:t>: stiff bristles on the body</a:t>
            </a:r>
          </a:p>
          <a:p>
            <a:pPr marL="0" indent="0">
              <a:buNone/>
            </a:pPr>
            <a:endParaRPr lang="en-US" sz="2800" dirty="0"/>
          </a:p>
        </p:txBody>
      </p:sp>
      <p:pic>
        <p:nvPicPr>
          <p:cNvPr id="4" name="Picture 3"/>
          <p:cNvPicPr>
            <a:picLocks noChangeAspect="1"/>
          </p:cNvPicPr>
          <p:nvPr/>
        </p:nvPicPr>
        <p:blipFill>
          <a:blip r:embed="rId3"/>
          <a:stretch>
            <a:fillRect/>
          </a:stretch>
        </p:blipFill>
        <p:spPr>
          <a:xfrm>
            <a:off x="7367542" y="1231907"/>
            <a:ext cx="4614196" cy="2773504"/>
          </a:xfrm>
          <a:prstGeom prst="rect">
            <a:avLst/>
          </a:prstGeom>
        </p:spPr>
      </p:pic>
      <p:sp>
        <p:nvSpPr>
          <p:cNvPr id="5" name="TextBox 4"/>
          <p:cNvSpPr txBox="1"/>
          <p:nvPr/>
        </p:nvSpPr>
        <p:spPr>
          <a:xfrm>
            <a:off x="7339348" y="1292876"/>
            <a:ext cx="1348740" cy="323165"/>
          </a:xfrm>
          <a:prstGeom prst="rect">
            <a:avLst/>
          </a:prstGeom>
          <a:noFill/>
        </p:spPr>
        <p:txBody>
          <a:bodyPr wrap="square" rtlCol="0">
            <a:spAutoFit/>
          </a:bodyPr>
          <a:lstStyle/>
          <a:p>
            <a:r>
              <a:rPr lang="en-US" sz="1500" dirty="0">
                <a:solidFill>
                  <a:schemeClr val="bg1"/>
                </a:solidFill>
                <a:latin typeface="Calibri" panose="020F0502020204030204" pitchFamily="34" charset="0"/>
                <a:ea typeface="Verdana" panose="020B0604030504040204" pitchFamily="34" charset="0"/>
                <a:cs typeface="Arial" panose="020B0604020202020204" pitchFamily="34" charset="0"/>
              </a:rPr>
              <a:t>Chaetae</a:t>
            </a:r>
          </a:p>
        </p:txBody>
      </p:sp>
      <p:cxnSp>
        <p:nvCxnSpPr>
          <p:cNvPr id="6" name="Straight Connector 5"/>
          <p:cNvCxnSpPr/>
          <p:nvPr/>
        </p:nvCxnSpPr>
        <p:spPr>
          <a:xfrm flipH="1" flipV="1">
            <a:off x="8139448" y="1454458"/>
            <a:ext cx="548640" cy="8408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844790" y="1616041"/>
            <a:ext cx="45720" cy="51964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91" y="4069194"/>
            <a:ext cx="3372421" cy="2240736"/>
          </a:xfrm>
          <a:prstGeom prst="rect">
            <a:avLst/>
          </a:prstGeom>
        </p:spPr>
      </p:pic>
      <p:pic>
        <p:nvPicPr>
          <p:cNvPr id="9" name="Picture 8"/>
          <p:cNvPicPr>
            <a:picLocks noChangeAspect="1"/>
          </p:cNvPicPr>
          <p:nvPr/>
        </p:nvPicPr>
        <p:blipFill>
          <a:blip r:embed="rId5"/>
          <a:stretch>
            <a:fillRect/>
          </a:stretch>
        </p:blipFill>
        <p:spPr>
          <a:xfrm>
            <a:off x="9000781" y="4069194"/>
            <a:ext cx="3103084" cy="2240736"/>
          </a:xfrm>
          <a:prstGeom prst="rect">
            <a:avLst/>
          </a:prstGeom>
        </p:spPr>
      </p:pic>
    </p:spTree>
    <p:extLst>
      <p:ext uri="{BB962C8B-B14F-4D97-AF65-F5344CB8AC3E}">
        <p14:creationId xmlns:p14="http://schemas.microsoft.com/office/powerpoint/2010/main" val="599652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normAutofit/>
          </a:bodyPr>
          <a:lstStyle/>
          <a:p>
            <a:pPr algn="ctr" eaLnBrk="1" hangingPunct="1">
              <a:defRPr/>
            </a:pPr>
            <a:r>
              <a:rPr lang="en-US" sz="4400" dirty="0"/>
              <a:t>Phylum Echinodermata</a:t>
            </a:r>
          </a:p>
        </p:txBody>
      </p:sp>
      <p:pic>
        <p:nvPicPr>
          <p:cNvPr id="60420" name="Picture 4" descr="33-37d-SeaUrchin"/>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871297" y="1254099"/>
            <a:ext cx="3796481" cy="2528189"/>
          </a:xfrm>
        </p:spPr>
      </p:pic>
      <p:sp>
        <p:nvSpPr>
          <p:cNvPr id="207875" name="Rectangle 3"/>
          <p:cNvSpPr>
            <a:spLocks noGrp="1" noChangeArrowheads="1"/>
          </p:cNvSpPr>
          <p:nvPr>
            <p:ph type="body" sz="half" idx="4294967295"/>
          </p:nvPr>
        </p:nvSpPr>
        <p:spPr>
          <a:xfrm>
            <a:off x="524222" y="1262743"/>
            <a:ext cx="6496010" cy="4987835"/>
          </a:xfrm>
        </p:spPr>
        <p:txBody>
          <a:bodyPr>
            <a:normAutofit/>
          </a:bodyPr>
          <a:lstStyle/>
          <a:p>
            <a:pPr marL="0" indent="0" eaLnBrk="1" hangingPunct="1">
              <a:lnSpc>
                <a:spcPct val="90000"/>
              </a:lnSpc>
              <a:spcAft>
                <a:spcPts val="600"/>
              </a:spcAft>
              <a:buNone/>
              <a:defRPr/>
            </a:pPr>
            <a:r>
              <a:rPr lang="en-US" sz="3200" b="1" dirty="0"/>
              <a:t>Class </a:t>
            </a:r>
            <a:r>
              <a:rPr lang="en-US" sz="3200" b="1" dirty="0" err="1"/>
              <a:t>Echinoidea</a:t>
            </a:r>
            <a:endParaRPr lang="en-US" sz="3200" b="1" dirty="0"/>
          </a:p>
          <a:p>
            <a:pPr marL="0" indent="0" eaLnBrk="1" hangingPunct="1">
              <a:lnSpc>
                <a:spcPct val="90000"/>
              </a:lnSpc>
              <a:spcAft>
                <a:spcPts val="600"/>
              </a:spcAft>
              <a:buNone/>
              <a:defRPr/>
            </a:pPr>
            <a:r>
              <a:rPr lang="en-US" sz="3000" dirty="0"/>
              <a:t>Sea urchins</a:t>
            </a:r>
          </a:p>
          <a:p>
            <a:pPr eaLnBrk="1" hangingPunct="1">
              <a:lnSpc>
                <a:spcPct val="90000"/>
              </a:lnSpc>
              <a:spcAft>
                <a:spcPts val="600"/>
              </a:spcAft>
              <a:defRPr/>
            </a:pPr>
            <a:r>
              <a:rPr lang="en-US" sz="2800" dirty="0"/>
              <a:t>No arms but have five rows of tube feet</a:t>
            </a:r>
          </a:p>
          <a:p>
            <a:pPr eaLnBrk="1" hangingPunct="1">
              <a:lnSpc>
                <a:spcPct val="90000"/>
              </a:lnSpc>
              <a:spcAft>
                <a:spcPts val="600"/>
              </a:spcAft>
              <a:defRPr/>
            </a:pPr>
            <a:r>
              <a:rPr lang="en-US" sz="2800" b="1" dirty="0"/>
              <a:t>_________</a:t>
            </a:r>
          </a:p>
          <a:p>
            <a:pPr eaLnBrk="1" hangingPunct="1">
              <a:lnSpc>
                <a:spcPct val="90000"/>
              </a:lnSpc>
              <a:spcAft>
                <a:spcPts val="600"/>
              </a:spcAft>
              <a:defRPr/>
            </a:pPr>
            <a:r>
              <a:rPr lang="en-US" sz="2800" dirty="0"/>
              <a:t>Closed ambulacral grooves</a:t>
            </a:r>
          </a:p>
          <a:p>
            <a:pPr eaLnBrk="1" hangingPunct="1">
              <a:lnSpc>
                <a:spcPct val="90000"/>
              </a:lnSpc>
              <a:spcAft>
                <a:spcPts val="600"/>
              </a:spcAft>
              <a:defRPr/>
            </a:pPr>
            <a:r>
              <a:rPr lang="en-US" sz="2800" dirty="0"/>
              <a:t>Madreporite on the aboral side</a:t>
            </a:r>
          </a:p>
          <a:p>
            <a:pPr eaLnBrk="1" hangingPunct="1">
              <a:lnSpc>
                <a:spcPct val="90000"/>
              </a:lnSpc>
              <a:spcAft>
                <a:spcPts val="600"/>
              </a:spcAft>
              <a:defRPr/>
            </a:pPr>
            <a:r>
              <a:rPr lang="en-US" sz="2800" dirty="0"/>
              <a:t>Contain pedicellariae or </a:t>
            </a:r>
            <a:r>
              <a:rPr lang="en-US" sz="2800" dirty="0" err="1"/>
              <a:t>papulae</a:t>
            </a:r>
            <a:endParaRPr lang="en-US" sz="2800" dirty="0"/>
          </a:p>
          <a:p>
            <a:pPr eaLnBrk="1" hangingPunct="1">
              <a:lnSpc>
                <a:spcPct val="90000"/>
              </a:lnSpc>
              <a:spcAft>
                <a:spcPts val="600"/>
              </a:spcAft>
              <a:defRPr/>
            </a:pPr>
            <a:r>
              <a:rPr lang="en-US" sz="2800" dirty="0"/>
              <a:t>Aristotle’s lantern</a:t>
            </a:r>
          </a:p>
        </p:txBody>
      </p:sp>
      <p:pic>
        <p:nvPicPr>
          <p:cNvPr id="3" name="Picture 2">
            <a:extLst>
              <a:ext uri="{FF2B5EF4-FFF2-40B4-BE49-F238E27FC236}">
                <a16:creationId xmlns:a16="http://schemas.microsoft.com/office/drawing/2014/main" id="{4538D8E2-1EC3-4B81-962E-464689F7AFFB}"/>
              </a:ext>
            </a:extLst>
          </p:cNvPr>
          <p:cNvPicPr>
            <a:picLocks noChangeAspect="1"/>
          </p:cNvPicPr>
          <p:nvPr/>
        </p:nvPicPr>
        <p:blipFill>
          <a:blip r:embed="rId4"/>
          <a:stretch>
            <a:fillRect/>
          </a:stretch>
        </p:blipFill>
        <p:spPr>
          <a:xfrm>
            <a:off x="7871297" y="3893387"/>
            <a:ext cx="3796481" cy="2357191"/>
          </a:xfrm>
          <a:prstGeom prst="rect">
            <a:avLst/>
          </a:prstGeom>
        </p:spPr>
      </p:pic>
    </p:spTree>
    <p:extLst>
      <p:ext uri="{BB962C8B-B14F-4D97-AF65-F5344CB8AC3E}">
        <p14:creationId xmlns:p14="http://schemas.microsoft.com/office/powerpoint/2010/main" val="3073184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normAutofit/>
          </a:bodyPr>
          <a:lstStyle/>
          <a:p>
            <a:pPr algn="ctr" eaLnBrk="1" hangingPunct="1">
              <a:defRPr/>
            </a:pPr>
            <a:r>
              <a:rPr lang="en-US" sz="4400" dirty="0"/>
              <a:t>Anatomy of Sea Urchins</a:t>
            </a:r>
          </a:p>
        </p:txBody>
      </p:sp>
      <p:sp>
        <p:nvSpPr>
          <p:cNvPr id="3" name="Content Placeholder 2">
            <a:extLst>
              <a:ext uri="{FF2B5EF4-FFF2-40B4-BE49-F238E27FC236}">
                <a16:creationId xmlns:a16="http://schemas.microsoft.com/office/drawing/2014/main" id="{C66C63B9-B31D-4D43-B32E-59DC575C44C5}"/>
              </a:ext>
            </a:extLst>
          </p:cNvPr>
          <p:cNvSpPr>
            <a:spLocks noGrp="1"/>
          </p:cNvSpPr>
          <p:nvPr>
            <p:ph sz="quarter" idx="1"/>
          </p:nvPr>
        </p:nvSpPr>
        <p:spPr>
          <a:xfrm>
            <a:off x="296890" y="1443789"/>
            <a:ext cx="5301052" cy="1566329"/>
          </a:xfrm>
        </p:spPr>
        <p:txBody>
          <a:bodyPr>
            <a:normAutofit/>
          </a:bodyPr>
          <a:lstStyle/>
          <a:p>
            <a:r>
              <a:rPr lang="en-US" sz="2800" b="1" u="sng" dirty="0"/>
              <a:t>_________________</a:t>
            </a:r>
            <a:r>
              <a:rPr lang="en-US" sz="2800" dirty="0"/>
              <a:t>: calcareous plates and muscles supporting teeth of a sea urchin</a:t>
            </a:r>
          </a:p>
          <a:p>
            <a:pPr marL="274320" lvl="1" indent="0">
              <a:buNone/>
            </a:pPr>
            <a:endParaRPr lang="en-US" sz="2500" u="sng" dirty="0"/>
          </a:p>
          <a:p>
            <a:endParaRPr lang="en-US" sz="3200" dirty="0"/>
          </a:p>
        </p:txBody>
      </p:sp>
      <p:pic>
        <p:nvPicPr>
          <p:cNvPr id="2" name="Picture 1">
            <a:extLst>
              <a:ext uri="{FF2B5EF4-FFF2-40B4-BE49-F238E27FC236}">
                <a16:creationId xmlns:a16="http://schemas.microsoft.com/office/drawing/2014/main" id="{E40B41B7-290C-49B6-85F3-42420107A9B4}"/>
              </a:ext>
            </a:extLst>
          </p:cNvPr>
          <p:cNvPicPr>
            <a:picLocks noChangeAspect="1"/>
          </p:cNvPicPr>
          <p:nvPr/>
        </p:nvPicPr>
        <p:blipFill>
          <a:blip r:embed="rId3"/>
          <a:stretch>
            <a:fillRect/>
          </a:stretch>
        </p:blipFill>
        <p:spPr>
          <a:xfrm>
            <a:off x="9638426" y="4745735"/>
            <a:ext cx="1920230" cy="1471221"/>
          </a:xfrm>
          <a:prstGeom prst="rect">
            <a:avLst/>
          </a:prstGeom>
        </p:spPr>
      </p:pic>
      <p:pic>
        <p:nvPicPr>
          <p:cNvPr id="4" name="Picture 3">
            <a:extLst>
              <a:ext uri="{FF2B5EF4-FFF2-40B4-BE49-F238E27FC236}">
                <a16:creationId xmlns:a16="http://schemas.microsoft.com/office/drawing/2014/main" id="{5E5E269B-89A2-44FF-9EA3-F3A2A39D3AE1}"/>
              </a:ext>
            </a:extLst>
          </p:cNvPr>
          <p:cNvPicPr>
            <a:picLocks noChangeAspect="1"/>
          </p:cNvPicPr>
          <p:nvPr/>
        </p:nvPicPr>
        <p:blipFill>
          <a:blip r:embed="rId4"/>
          <a:stretch>
            <a:fillRect/>
          </a:stretch>
        </p:blipFill>
        <p:spPr>
          <a:xfrm>
            <a:off x="5774074" y="1175655"/>
            <a:ext cx="6236788" cy="3302253"/>
          </a:xfrm>
          <a:prstGeom prst="rect">
            <a:avLst/>
          </a:prstGeom>
        </p:spPr>
      </p:pic>
      <p:pic>
        <p:nvPicPr>
          <p:cNvPr id="7" name="Picture 4" descr="http://www.projectbite.tudelft.nl/uploads/RTEmagicC_Sea_urchin_Aristotles_lantern.jpg.jpg">
            <a:extLst>
              <a:ext uri="{FF2B5EF4-FFF2-40B4-BE49-F238E27FC236}">
                <a16:creationId xmlns:a16="http://schemas.microsoft.com/office/drawing/2014/main" id="{6A384956-496F-4E48-A401-E461AAC475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488" y="3847882"/>
            <a:ext cx="3209544" cy="247134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05C4D57B-EED7-45B6-859F-91414A3E8865}"/>
              </a:ext>
            </a:extLst>
          </p:cNvPr>
          <p:cNvCxnSpPr/>
          <p:nvPr/>
        </p:nvCxnSpPr>
        <p:spPr>
          <a:xfrm flipH="1">
            <a:off x="8156448" y="3847882"/>
            <a:ext cx="1024128" cy="458942"/>
          </a:xfrm>
          <a:prstGeom prst="straightConnector1">
            <a:avLst/>
          </a:prstGeom>
          <a:ln>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84135484-8C0B-4F8A-9C75-958DF470B92B}"/>
              </a:ext>
            </a:extLst>
          </p:cNvPr>
          <p:cNvPicPr>
            <a:picLocks noChangeAspect="1"/>
          </p:cNvPicPr>
          <p:nvPr/>
        </p:nvPicPr>
        <p:blipFill>
          <a:blip r:embed="rId6"/>
          <a:stretch>
            <a:fillRect/>
          </a:stretch>
        </p:blipFill>
        <p:spPr>
          <a:xfrm>
            <a:off x="1010652" y="3690398"/>
            <a:ext cx="3550808" cy="2498953"/>
          </a:xfrm>
          <a:prstGeom prst="rect">
            <a:avLst/>
          </a:prstGeom>
        </p:spPr>
      </p:pic>
    </p:spTree>
    <p:extLst>
      <p:ext uri="{BB962C8B-B14F-4D97-AF65-F5344CB8AC3E}">
        <p14:creationId xmlns:p14="http://schemas.microsoft.com/office/powerpoint/2010/main" val="291911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296562" y="127000"/>
            <a:ext cx="11768438" cy="990600"/>
          </a:xfrm>
        </p:spPr>
        <p:txBody>
          <a:bodyPr>
            <a:noAutofit/>
          </a:bodyPr>
          <a:lstStyle/>
          <a:p>
            <a:pPr algn="ctr" eaLnBrk="1" hangingPunct="1">
              <a:defRPr/>
            </a:pPr>
            <a:r>
              <a:rPr lang="en-US" sz="4400" dirty="0"/>
              <a:t>Phylum Echinodermata </a:t>
            </a:r>
          </a:p>
        </p:txBody>
      </p:sp>
      <p:sp>
        <p:nvSpPr>
          <p:cNvPr id="209923" name="Rectangle 3"/>
          <p:cNvSpPr>
            <a:spLocks noGrp="1" noChangeArrowheads="1"/>
          </p:cNvSpPr>
          <p:nvPr>
            <p:ph type="body" sz="half" idx="4294967295"/>
          </p:nvPr>
        </p:nvSpPr>
        <p:spPr>
          <a:xfrm>
            <a:off x="592667" y="1265237"/>
            <a:ext cx="4927600" cy="4859792"/>
          </a:xfrm>
        </p:spPr>
        <p:txBody>
          <a:bodyPr>
            <a:normAutofit/>
          </a:bodyPr>
          <a:lstStyle/>
          <a:p>
            <a:pPr marL="0" indent="0">
              <a:spcAft>
                <a:spcPts val="600"/>
              </a:spcAft>
              <a:buNone/>
              <a:defRPr/>
            </a:pPr>
            <a:r>
              <a:rPr lang="en-US" sz="3200" b="1" dirty="0"/>
              <a:t>Class Holothuroidea</a:t>
            </a:r>
          </a:p>
          <a:p>
            <a:pPr marL="0" indent="0" eaLnBrk="1" hangingPunct="1">
              <a:spcAft>
                <a:spcPts val="600"/>
              </a:spcAft>
              <a:buNone/>
              <a:defRPr/>
            </a:pPr>
            <a:r>
              <a:rPr lang="en-US" sz="2800" dirty="0"/>
              <a:t>Sea cucumbers</a:t>
            </a:r>
          </a:p>
          <a:p>
            <a:pPr eaLnBrk="1" hangingPunct="1">
              <a:spcAft>
                <a:spcPts val="600"/>
              </a:spcAft>
              <a:defRPr/>
            </a:pPr>
            <a:r>
              <a:rPr lang="en-US" sz="2800" dirty="0"/>
              <a:t>____________</a:t>
            </a:r>
          </a:p>
          <a:p>
            <a:pPr eaLnBrk="1" hangingPunct="1">
              <a:spcAft>
                <a:spcPts val="600"/>
              </a:spcAft>
              <a:defRPr/>
            </a:pPr>
            <a:r>
              <a:rPr lang="en-US" sz="2800" dirty="0"/>
              <a:t>Lack spines</a:t>
            </a:r>
          </a:p>
          <a:p>
            <a:pPr eaLnBrk="1" hangingPunct="1">
              <a:spcAft>
                <a:spcPts val="600"/>
              </a:spcAft>
              <a:defRPr/>
            </a:pPr>
            <a:r>
              <a:rPr lang="en-US" sz="2800" dirty="0"/>
              <a:t>Five rows of tube feet</a:t>
            </a:r>
          </a:p>
          <a:p>
            <a:pPr eaLnBrk="1" hangingPunct="1">
              <a:spcAft>
                <a:spcPts val="600"/>
              </a:spcAft>
              <a:defRPr/>
            </a:pPr>
            <a:r>
              <a:rPr lang="en-US" sz="2800" dirty="0"/>
              <a:t>Closed ambulacral grove</a:t>
            </a:r>
          </a:p>
          <a:p>
            <a:pPr eaLnBrk="1" hangingPunct="1">
              <a:spcAft>
                <a:spcPts val="600"/>
              </a:spcAft>
              <a:defRPr/>
            </a:pPr>
            <a:r>
              <a:rPr lang="en-US" sz="2800" dirty="0"/>
              <a:t>Internal madreporite</a:t>
            </a:r>
          </a:p>
          <a:p>
            <a:pPr eaLnBrk="1" hangingPunct="1">
              <a:spcAft>
                <a:spcPts val="600"/>
              </a:spcAft>
              <a:defRPr/>
            </a:pPr>
            <a:r>
              <a:rPr lang="en-US" sz="2800" dirty="0"/>
              <a:t>No pedicellariae or papulae</a:t>
            </a:r>
          </a:p>
        </p:txBody>
      </p:sp>
      <p:pic>
        <p:nvPicPr>
          <p:cNvPr id="2" name="Picture 1"/>
          <p:cNvPicPr>
            <a:picLocks noChangeAspect="1"/>
          </p:cNvPicPr>
          <p:nvPr/>
        </p:nvPicPr>
        <p:blipFill>
          <a:blip r:embed="rId2"/>
          <a:stretch>
            <a:fillRect/>
          </a:stretch>
        </p:blipFill>
        <p:spPr>
          <a:xfrm>
            <a:off x="6047534" y="3828083"/>
            <a:ext cx="3311619" cy="2123412"/>
          </a:xfrm>
          <a:prstGeom prst="rect">
            <a:avLst/>
          </a:prstGeom>
        </p:spPr>
      </p:pic>
      <p:pic>
        <p:nvPicPr>
          <p:cNvPr id="4" name="Picture 3"/>
          <p:cNvPicPr>
            <a:picLocks noChangeAspect="1"/>
          </p:cNvPicPr>
          <p:nvPr/>
        </p:nvPicPr>
        <p:blipFill>
          <a:blip r:embed="rId3"/>
          <a:stretch>
            <a:fillRect/>
          </a:stretch>
        </p:blipFill>
        <p:spPr>
          <a:xfrm>
            <a:off x="8248945" y="1265237"/>
            <a:ext cx="3570785" cy="2211415"/>
          </a:xfrm>
          <a:prstGeom prst="rect">
            <a:avLst/>
          </a:prstGeom>
        </p:spPr>
      </p:pic>
    </p:spTree>
    <p:extLst>
      <p:ext uri="{BB962C8B-B14F-4D97-AF65-F5344CB8AC3E}">
        <p14:creationId xmlns:p14="http://schemas.microsoft.com/office/powerpoint/2010/main" val="3665027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36606" y="152400"/>
            <a:ext cx="11376455" cy="990600"/>
          </a:xfrm>
        </p:spPr>
        <p:txBody>
          <a:bodyPr>
            <a:noAutofit/>
          </a:bodyPr>
          <a:lstStyle/>
          <a:p>
            <a:pPr algn="ctr" eaLnBrk="1" hangingPunct="1">
              <a:defRPr/>
            </a:pPr>
            <a:r>
              <a:rPr lang="en-US" sz="4400" dirty="0"/>
              <a:t>Phylum Echinodermata</a:t>
            </a:r>
          </a:p>
        </p:txBody>
      </p:sp>
      <p:pic>
        <p:nvPicPr>
          <p:cNvPr id="59396" name="Picture 4" descr="33-37c-BrittleSta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8326473" y="3942977"/>
            <a:ext cx="3255927" cy="2169261"/>
          </a:xfrm>
        </p:spPr>
      </p:pic>
      <p:sp>
        <p:nvSpPr>
          <p:cNvPr id="205827" name="Rectangle 3"/>
          <p:cNvSpPr>
            <a:spLocks noGrp="1" noChangeArrowheads="1"/>
          </p:cNvSpPr>
          <p:nvPr>
            <p:ph type="body" sz="half" idx="4294967295"/>
          </p:nvPr>
        </p:nvSpPr>
        <p:spPr>
          <a:xfrm>
            <a:off x="685798" y="1320800"/>
            <a:ext cx="5029201" cy="4791438"/>
          </a:xfrm>
        </p:spPr>
        <p:txBody>
          <a:bodyPr>
            <a:normAutofit lnSpcReduction="10000"/>
          </a:bodyPr>
          <a:lstStyle/>
          <a:p>
            <a:pPr marL="0" indent="0" eaLnBrk="1" hangingPunct="1">
              <a:spcAft>
                <a:spcPts val="600"/>
              </a:spcAft>
              <a:buNone/>
              <a:defRPr/>
            </a:pPr>
            <a:r>
              <a:rPr lang="en-US" sz="3200" b="1" dirty="0"/>
              <a:t>Class Ophiuroidea</a:t>
            </a:r>
          </a:p>
          <a:p>
            <a:pPr marL="0" indent="0" eaLnBrk="1" hangingPunct="1">
              <a:spcAft>
                <a:spcPts val="600"/>
              </a:spcAft>
              <a:buNone/>
              <a:defRPr/>
            </a:pPr>
            <a:r>
              <a:rPr lang="en-US" sz="2800" dirty="0"/>
              <a:t>Brittle stars</a:t>
            </a:r>
          </a:p>
          <a:p>
            <a:pPr eaLnBrk="1" hangingPunct="1">
              <a:spcAft>
                <a:spcPts val="600"/>
              </a:spcAft>
              <a:defRPr/>
            </a:pPr>
            <a:r>
              <a:rPr lang="en-US" sz="2800" dirty="0"/>
              <a:t>Five thin arms radiating from a ____________</a:t>
            </a:r>
          </a:p>
          <a:p>
            <a:pPr lvl="1">
              <a:spcAft>
                <a:spcPts val="600"/>
              </a:spcAft>
              <a:defRPr/>
            </a:pPr>
            <a:r>
              <a:rPr lang="en-US" sz="2400" dirty="0"/>
              <a:t>No organs in arms</a:t>
            </a:r>
          </a:p>
          <a:p>
            <a:pPr eaLnBrk="1" hangingPunct="1">
              <a:spcAft>
                <a:spcPts val="600"/>
              </a:spcAft>
              <a:defRPr/>
            </a:pPr>
            <a:r>
              <a:rPr lang="en-US" sz="2800" dirty="0"/>
              <a:t>Closed ambulacral grooves</a:t>
            </a:r>
          </a:p>
          <a:p>
            <a:pPr eaLnBrk="1" hangingPunct="1">
              <a:spcAft>
                <a:spcPts val="600"/>
              </a:spcAft>
              <a:defRPr/>
            </a:pPr>
            <a:r>
              <a:rPr lang="en-US" sz="2800" dirty="0"/>
              <a:t>Madreporite on the oral side</a:t>
            </a:r>
          </a:p>
          <a:p>
            <a:pPr eaLnBrk="1" hangingPunct="1">
              <a:spcAft>
                <a:spcPts val="600"/>
              </a:spcAft>
              <a:defRPr/>
            </a:pPr>
            <a:r>
              <a:rPr lang="en-US" sz="2800" dirty="0"/>
              <a:t>No suckers on tube feet, pedicellariae or papulae</a:t>
            </a:r>
          </a:p>
        </p:txBody>
      </p:sp>
      <p:pic>
        <p:nvPicPr>
          <p:cNvPr id="19458" name="Picture 2" descr="http://www.reef2rainforest.com/wp-content/uploads/2013/08/1Fotostory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5178" y="1361141"/>
            <a:ext cx="4397222" cy="236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895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normAutofit/>
          </a:bodyPr>
          <a:lstStyle/>
          <a:p>
            <a:pPr algn="ctr" eaLnBrk="1" hangingPunct="1">
              <a:defRPr/>
            </a:pPr>
            <a:r>
              <a:rPr lang="en-US" sz="4400" dirty="0"/>
              <a:t>Phylum Echinodermata</a:t>
            </a:r>
          </a:p>
        </p:txBody>
      </p:sp>
      <p:pic>
        <p:nvPicPr>
          <p:cNvPr id="58372" name="Picture 4" descr="33-37a-SeaSta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7453786" y="1215230"/>
            <a:ext cx="3603336" cy="2402224"/>
          </a:xfrm>
        </p:spPr>
      </p:pic>
      <p:sp>
        <p:nvSpPr>
          <p:cNvPr id="203779" name="Rectangle 3"/>
          <p:cNvSpPr>
            <a:spLocks noGrp="1" noChangeArrowheads="1"/>
          </p:cNvSpPr>
          <p:nvPr>
            <p:ph type="body" sz="half" idx="4294967295"/>
          </p:nvPr>
        </p:nvSpPr>
        <p:spPr>
          <a:xfrm>
            <a:off x="609599" y="1215231"/>
            <a:ext cx="6047875" cy="5024932"/>
          </a:xfrm>
        </p:spPr>
        <p:txBody>
          <a:bodyPr>
            <a:normAutofit/>
          </a:bodyPr>
          <a:lstStyle/>
          <a:p>
            <a:pPr marL="0" indent="0" eaLnBrk="1" hangingPunct="1">
              <a:buNone/>
              <a:defRPr/>
            </a:pPr>
            <a:r>
              <a:rPr lang="en-US" sz="3200" b="1" dirty="0"/>
              <a:t>Class Asteroidea</a:t>
            </a:r>
          </a:p>
          <a:p>
            <a:pPr marL="0" indent="0" eaLnBrk="1" hangingPunct="1">
              <a:buNone/>
              <a:defRPr/>
            </a:pPr>
            <a:r>
              <a:rPr lang="en-US" sz="2800" dirty="0"/>
              <a:t>Sea stars (not fish!!)</a:t>
            </a:r>
          </a:p>
          <a:p>
            <a:pPr eaLnBrk="1" hangingPunct="1">
              <a:defRPr/>
            </a:pPr>
            <a:r>
              <a:rPr lang="en-US" sz="2800" dirty="0"/>
              <a:t>Five arms radiating from a central disc</a:t>
            </a:r>
          </a:p>
          <a:p>
            <a:pPr eaLnBrk="1" hangingPunct="1">
              <a:defRPr/>
            </a:pPr>
            <a:r>
              <a:rPr lang="en-US" sz="2800" dirty="0"/>
              <a:t>Open ambulacral groove</a:t>
            </a:r>
          </a:p>
          <a:p>
            <a:pPr eaLnBrk="1" hangingPunct="1">
              <a:defRPr/>
            </a:pPr>
            <a:r>
              <a:rPr lang="en-US" sz="2800" dirty="0"/>
              <a:t>Madreporite on the </a:t>
            </a:r>
            <a:r>
              <a:rPr lang="en-US" sz="2800" dirty="0" err="1"/>
              <a:t>aboral</a:t>
            </a:r>
            <a:r>
              <a:rPr lang="en-US" sz="2800" dirty="0"/>
              <a:t> side</a:t>
            </a:r>
          </a:p>
          <a:p>
            <a:pPr eaLnBrk="1" hangingPunct="1">
              <a:defRPr/>
            </a:pPr>
            <a:r>
              <a:rPr lang="en-US" sz="2800" dirty="0"/>
              <a:t>Contain pedicellariae or papulae</a:t>
            </a:r>
          </a:p>
          <a:p>
            <a:pPr eaLnBrk="1" hangingPunct="1">
              <a:defRPr/>
            </a:pPr>
            <a:r>
              <a:rPr lang="en-US" sz="2800" dirty="0"/>
              <a:t>Intertidal predators</a:t>
            </a:r>
          </a:p>
          <a:p>
            <a:pPr lvl="1">
              <a:defRPr/>
            </a:pPr>
            <a:r>
              <a:rPr lang="en-US" sz="2400" dirty="0"/>
              <a:t>Bivalves</a:t>
            </a:r>
          </a:p>
          <a:p>
            <a:pPr lvl="1">
              <a:defRPr/>
            </a:pPr>
            <a:r>
              <a:rPr lang="en-US" sz="2400" dirty="0"/>
              <a:t>Keystone species</a:t>
            </a:r>
          </a:p>
        </p:txBody>
      </p:sp>
      <p:pic>
        <p:nvPicPr>
          <p:cNvPr id="5" name="Picture 4" descr="33-00x-OchreSeastars"/>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7453786" y="3689684"/>
            <a:ext cx="3603336" cy="2550478"/>
          </a:xfrm>
          <a:prstGeom prst="rect">
            <a:avLst/>
          </a:prstGeom>
        </p:spPr>
      </p:pic>
    </p:spTree>
    <p:extLst>
      <p:ext uri="{BB962C8B-B14F-4D97-AF65-F5344CB8AC3E}">
        <p14:creationId xmlns:p14="http://schemas.microsoft.com/office/powerpoint/2010/main" val="1897022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609600" y="84667"/>
            <a:ext cx="10972800" cy="990600"/>
          </a:xfrm>
        </p:spPr>
        <p:txBody>
          <a:bodyPr>
            <a:normAutofit/>
          </a:bodyPr>
          <a:lstStyle/>
          <a:p>
            <a:pPr algn="ctr" eaLnBrk="1" hangingPunct="1">
              <a:defRPr/>
            </a:pPr>
            <a:r>
              <a:rPr lang="en-US" sz="4400" dirty="0"/>
              <a:t>Phylum Chordata</a:t>
            </a:r>
          </a:p>
        </p:txBody>
      </p:sp>
      <p:sp>
        <p:nvSpPr>
          <p:cNvPr id="210947" name="Rectangle 3"/>
          <p:cNvSpPr>
            <a:spLocks noGrp="1" noChangeArrowheads="1"/>
          </p:cNvSpPr>
          <p:nvPr>
            <p:ph type="body" idx="1"/>
          </p:nvPr>
        </p:nvSpPr>
        <p:spPr>
          <a:xfrm>
            <a:off x="609600" y="1178927"/>
            <a:ext cx="4730721" cy="5204117"/>
          </a:xfrm>
        </p:spPr>
        <p:txBody>
          <a:bodyPr>
            <a:normAutofit fontScale="92500" lnSpcReduction="10000"/>
          </a:bodyPr>
          <a:lstStyle/>
          <a:p>
            <a:pPr eaLnBrk="1" hangingPunct="1">
              <a:spcAft>
                <a:spcPts val="600"/>
              </a:spcAft>
              <a:defRPr/>
            </a:pPr>
            <a:r>
              <a:rPr lang="en-US" sz="2800" dirty="0"/>
              <a:t>Deuterostome development</a:t>
            </a:r>
          </a:p>
          <a:p>
            <a:pPr eaLnBrk="1" hangingPunct="1">
              <a:spcAft>
                <a:spcPts val="600"/>
              </a:spcAft>
              <a:defRPr/>
            </a:pPr>
            <a:r>
              <a:rPr lang="en-US" sz="2800" dirty="0"/>
              <a:t>Bilateral Symmetry</a:t>
            </a:r>
          </a:p>
          <a:p>
            <a:pPr>
              <a:spcAft>
                <a:spcPts val="600"/>
              </a:spcAft>
              <a:defRPr/>
            </a:pPr>
            <a:r>
              <a:rPr lang="en-US" sz="2800" dirty="0"/>
              <a:t>_____________</a:t>
            </a:r>
          </a:p>
          <a:p>
            <a:pPr eaLnBrk="1" hangingPunct="1">
              <a:spcAft>
                <a:spcPts val="600"/>
              </a:spcAft>
              <a:defRPr/>
            </a:pPr>
            <a:r>
              <a:rPr lang="en-US" sz="2800" dirty="0"/>
              <a:t>Coelomates</a:t>
            </a:r>
          </a:p>
          <a:p>
            <a:pPr eaLnBrk="1" hangingPunct="1">
              <a:spcAft>
                <a:spcPts val="600"/>
              </a:spcAft>
              <a:defRPr/>
            </a:pPr>
            <a:r>
              <a:rPr lang="en-US" sz="2800" b="1" dirty="0"/>
              <a:t>_________________________</a:t>
            </a:r>
          </a:p>
          <a:p>
            <a:pPr eaLnBrk="1" hangingPunct="1">
              <a:spcAft>
                <a:spcPts val="600"/>
              </a:spcAft>
              <a:defRPr/>
            </a:pPr>
            <a:r>
              <a:rPr lang="en-US" sz="2800" dirty="0"/>
              <a:t>Four distinct anatomical features</a:t>
            </a:r>
          </a:p>
          <a:p>
            <a:pPr lvl="1">
              <a:spcBef>
                <a:spcPts val="0"/>
              </a:spcBef>
              <a:spcAft>
                <a:spcPts val="600"/>
              </a:spcAft>
              <a:defRPr/>
            </a:pPr>
            <a:r>
              <a:rPr lang="en-US" sz="2400" dirty="0"/>
              <a:t>Notochord</a:t>
            </a:r>
          </a:p>
          <a:p>
            <a:pPr lvl="1">
              <a:spcBef>
                <a:spcPts val="0"/>
              </a:spcBef>
              <a:spcAft>
                <a:spcPts val="600"/>
              </a:spcAft>
              <a:defRPr/>
            </a:pPr>
            <a:r>
              <a:rPr lang="en-US" sz="2400" dirty="0"/>
              <a:t>Dorsal, hollow nerve cord</a:t>
            </a:r>
          </a:p>
          <a:p>
            <a:pPr lvl="1">
              <a:spcBef>
                <a:spcPts val="0"/>
              </a:spcBef>
              <a:spcAft>
                <a:spcPts val="600"/>
              </a:spcAft>
              <a:defRPr/>
            </a:pPr>
            <a:r>
              <a:rPr lang="en-US" sz="2400" dirty="0"/>
              <a:t>Pharyngeal gill slits</a:t>
            </a:r>
          </a:p>
          <a:p>
            <a:pPr lvl="1">
              <a:spcBef>
                <a:spcPts val="0"/>
              </a:spcBef>
              <a:spcAft>
                <a:spcPts val="600"/>
              </a:spcAft>
              <a:defRPr/>
            </a:pPr>
            <a:r>
              <a:rPr lang="en-US" sz="2400" dirty="0"/>
              <a:t>Muscular, post-anal tail</a:t>
            </a:r>
          </a:p>
          <a:p>
            <a:pPr lvl="1">
              <a:spcAft>
                <a:spcPts val="600"/>
              </a:spcAft>
              <a:defRPr/>
            </a:pPr>
            <a:endParaRPr lang="en-US" sz="2400" dirty="0"/>
          </a:p>
        </p:txBody>
      </p:sp>
      <p:pic>
        <p:nvPicPr>
          <p:cNvPr id="2" name="Picture 1"/>
          <p:cNvPicPr>
            <a:picLocks noChangeAspect="1"/>
          </p:cNvPicPr>
          <p:nvPr/>
        </p:nvPicPr>
        <p:blipFill>
          <a:blip r:embed="rId2"/>
          <a:stretch>
            <a:fillRect/>
          </a:stretch>
        </p:blipFill>
        <p:spPr>
          <a:xfrm>
            <a:off x="5340321" y="1178927"/>
            <a:ext cx="6784527" cy="5103339"/>
          </a:xfrm>
          <a:prstGeom prst="rect">
            <a:avLst/>
          </a:prstGeom>
        </p:spPr>
      </p:pic>
      <p:sp>
        <p:nvSpPr>
          <p:cNvPr id="5" name="TextBox 4"/>
          <p:cNvSpPr txBox="1"/>
          <p:nvPr/>
        </p:nvSpPr>
        <p:spPr>
          <a:xfrm>
            <a:off x="4671455" y="1413933"/>
            <a:ext cx="1788611" cy="430887"/>
          </a:xfrm>
          <a:prstGeom prst="rect">
            <a:avLst/>
          </a:prstGeom>
          <a:noFill/>
        </p:spPr>
        <p:txBody>
          <a:bodyPr wrap="square" rtlCol="0">
            <a:spAutoFit/>
          </a:bodyPr>
          <a:lstStyle/>
          <a:p>
            <a:pPr algn="r"/>
            <a:r>
              <a:rPr lang="en-US" sz="1100" b="1" dirty="0">
                <a:latin typeface="Arial" panose="020B0604020202020204" pitchFamily="34" charset="0"/>
                <a:cs typeface="Arial" panose="020B0604020202020204" pitchFamily="34" charset="0"/>
              </a:rPr>
              <a:t>ANCESTRAL</a:t>
            </a:r>
          </a:p>
          <a:p>
            <a:pPr algn="r"/>
            <a:r>
              <a:rPr lang="en-US" sz="1100" b="1" dirty="0">
                <a:latin typeface="Arial" panose="020B0604020202020204" pitchFamily="34" charset="0"/>
                <a:cs typeface="Arial" panose="020B0604020202020204" pitchFamily="34" charset="0"/>
              </a:rPr>
              <a:t>DEUTEROSTOME</a:t>
            </a:r>
          </a:p>
        </p:txBody>
      </p:sp>
    </p:spTree>
    <p:extLst>
      <p:ext uri="{BB962C8B-B14F-4D97-AF65-F5344CB8AC3E}">
        <p14:creationId xmlns:p14="http://schemas.microsoft.com/office/powerpoint/2010/main" val="398774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normAutofit/>
          </a:bodyPr>
          <a:lstStyle/>
          <a:p>
            <a:pPr algn="ctr" eaLnBrk="1" hangingPunct="1">
              <a:defRPr/>
            </a:pPr>
            <a:r>
              <a:rPr lang="en-US" sz="4400" dirty="0"/>
              <a:t>Chordata Characteristics</a:t>
            </a:r>
          </a:p>
        </p:txBody>
      </p:sp>
      <p:sp>
        <p:nvSpPr>
          <p:cNvPr id="211971" name="Rectangle 3"/>
          <p:cNvSpPr>
            <a:spLocks noGrp="1" noChangeArrowheads="1"/>
          </p:cNvSpPr>
          <p:nvPr>
            <p:ph type="body" sz="half" idx="4294967295"/>
          </p:nvPr>
        </p:nvSpPr>
        <p:spPr>
          <a:xfrm>
            <a:off x="411890" y="1273967"/>
            <a:ext cx="5465553" cy="5105061"/>
          </a:xfrm>
        </p:spPr>
        <p:txBody>
          <a:bodyPr>
            <a:normAutofit fontScale="92500" lnSpcReduction="20000"/>
          </a:bodyPr>
          <a:lstStyle/>
          <a:p>
            <a:pPr eaLnBrk="1" hangingPunct="1">
              <a:defRPr/>
            </a:pPr>
            <a:r>
              <a:rPr lang="en-US" b="1" dirty="0"/>
              <a:t>Notochord</a:t>
            </a:r>
            <a:r>
              <a:rPr lang="en-US" dirty="0"/>
              <a:t>: longitudinal, flexible rod that provides structural support, becomes disks between vertebrae in humans and other vertebrates</a:t>
            </a:r>
          </a:p>
          <a:p>
            <a:pPr eaLnBrk="1" hangingPunct="1">
              <a:defRPr/>
            </a:pPr>
            <a:endParaRPr lang="en-US" sz="1600" b="1" dirty="0"/>
          </a:p>
          <a:p>
            <a:pPr eaLnBrk="1" hangingPunct="1">
              <a:defRPr/>
            </a:pPr>
            <a:r>
              <a:rPr lang="en-US" b="1" dirty="0"/>
              <a:t>Dorsal, Hollow Nerve Cord</a:t>
            </a:r>
            <a:r>
              <a:rPr lang="en-US" dirty="0"/>
              <a:t>: develops into central nervous system</a:t>
            </a:r>
            <a:endParaRPr lang="en-US" b="1" dirty="0"/>
          </a:p>
          <a:p>
            <a:pPr eaLnBrk="1" hangingPunct="1">
              <a:defRPr/>
            </a:pPr>
            <a:endParaRPr lang="en-US" sz="1600" b="1" dirty="0"/>
          </a:p>
          <a:p>
            <a:pPr eaLnBrk="1" hangingPunct="1">
              <a:defRPr/>
            </a:pPr>
            <a:r>
              <a:rPr lang="en-US" b="1" dirty="0"/>
              <a:t>Pharyngeal Slits</a:t>
            </a:r>
            <a:r>
              <a:rPr lang="en-US" dirty="0"/>
              <a:t>: develop into _____  in some vertebrates and part of the ear and neck in tetrapods</a:t>
            </a:r>
            <a:endParaRPr lang="en-US" b="1" dirty="0"/>
          </a:p>
          <a:p>
            <a:pPr eaLnBrk="1" hangingPunct="1">
              <a:defRPr/>
            </a:pPr>
            <a:endParaRPr lang="en-US" sz="1600" dirty="0"/>
          </a:p>
          <a:p>
            <a:pPr eaLnBrk="1" hangingPunct="1">
              <a:defRPr/>
            </a:pPr>
            <a:r>
              <a:rPr lang="en-US" b="1" dirty="0"/>
              <a:t>Muscular, Post-anal Tail</a:t>
            </a:r>
            <a:r>
              <a:rPr lang="en-US" dirty="0"/>
              <a:t>: used for locomotion in aquatic chordates, ________ during development in many species</a:t>
            </a:r>
            <a:endParaRPr lang="en-US" b="1" dirty="0"/>
          </a:p>
        </p:txBody>
      </p:sp>
      <p:pic>
        <p:nvPicPr>
          <p:cNvPr id="2" name="Picture 1"/>
          <p:cNvPicPr>
            <a:picLocks noChangeAspect="1"/>
          </p:cNvPicPr>
          <p:nvPr/>
        </p:nvPicPr>
        <p:blipFill>
          <a:blip r:embed="rId3"/>
          <a:stretch>
            <a:fillRect/>
          </a:stretch>
        </p:blipFill>
        <p:spPr>
          <a:xfrm>
            <a:off x="5877443" y="2065868"/>
            <a:ext cx="5983827" cy="3183995"/>
          </a:xfrm>
          <a:prstGeom prst="rect">
            <a:avLst/>
          </a:prstGeom>
        </p:spPr>
      </p:pic>
    </p:spTree>
    <p:extLst>
      <p:ext uri="{BB962C8B-B14F-4D97-AF65-F5344CB8AC3E}">
        <p14:creationId xmlns:p14="http://schemas.microsoft.com/office/powerpoint/2010/main" val="3015376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584199" y="127000"/>
            <a:ext cx="11607801" cy="990600"/>
          </a:xfrm>
        </p:spPr>
        <p:txBody>
          <a:bodyPr>
            <a:noAutofit/>
          </a:bodyPr>
          <a:lstStyle/>
          <a:p>
            <a:pPr algn="ctr" eaLnBrk="1" hangingPunct="1">
              <a:defRPr/>
            </a:pPr>
            <a:r>
              <a:rPr lang="en-US" sz="4400" dirty="0"/>
              <a:t>Phylum Chordata </a:t>
            </a:r>
          </a:p>
        </p:txBody>
      </p:sp>
      <p:sp>
        <p:nvSpPr>
          <p:cNvPr id="214019" name="Rectangle 3"/>
          <p:cNvSpPr>
            <a:spLocks noGrp="1" noChangeArrowheads="1"/>
          </p:cNvSpPr>
          <p:nvPr>
            <p:ph type="body" sz="half" idx="4294967295"/>
          </p:nvPr>
        </p:nvSpPr>
        <p:spPr>
          <a:xfrm>
            <a:off x="584198" y="1320801"/>
            <a:ext cx="6217655" cy="4530725"/>
          </a:xfrm>
        </p:spPr>
        <p:txBody>
          <a:bodyPr>
            <a:normAutofit/>
          </a:bodyPr>
          <a:lstStyle/>
          <a:p>
            <a:pPr marL="0" indent="0">
              <a:buNone/>
              <a:defRPr/>
            </a:pPr>
            <a:r>
              <a:rPr lang="en-US" sz="3200" b="1" dirty="0"/>
              <a:t>Subphylum </a:t>
            </a:r>
            <a:r>
              <a:rPr lang="en-US" sz="3200" b="1" dirty="0" err="1"/>
              <a:t>Cephalochordata</a:t>
            </a:r>
            <a:endParaRPr lang="en-US" sz="3200" b="1" dirty="0"/>
          </a:p>
          <a:p>
            <a:pPr marL="0" indent="0" eaLnBrk="1" hangingPunct="1">
              <a:buNone/>
              <a:defRPr/>
            </a:pPr>
            <a:r>
              <a:rPr lang="en-US" sz="2800" dirty="0"/>
              <a:t>Lancelets</a:t>
            </a:r>
          </a:p>
          <a:p>
            <a:pPr eaLnBrk="1" hangingPunct="1">
              <a:defRPr/>
            </a:pPr>
            <a:r>
              <a:rPr lang="en-US" sz="2800" dirty="0"/>
              <a:t>Contains _______ chordate                 characters as an adult</a:t>
            </a:r>
          </a:p>
          <a:p>
            <a:pPr>
              <a:defRPr/>
            </a:pPr>
            <a:r>
              <a:rPr lang="en-US" sz="2800" dirty="0"/>
              <a:t>Metamorphosis</a:t>
            </a:r>
          </a:p>
          <a:p>
            <a:pPr eaLnBrk="1" hangingPunct="1">
              <a:defRPr/>
            </a:pPr>
            <a:endParaRPr lang="en-US" sz="2800" dirty="0"/>
          </a:p>
        </p:txBody>
      </p:sp>
      <p:pic>
        <p:nvPicPr>
          <p:cNvPr id="2" name="Picture 1"/>
          <p:cNvPicPr>
            <a:picLocks noChangeAspect="1"/>
          </p:cNvPicPr>
          <p:nvPr/>
        </p:nvPicPr>
        <p:blipFill>
          <a:blip r:embed="rId2"/>
          <a:stretch>
            <a:fillRect/>
          </a:stretch>
        </p:blipFill>
        <p:spPr>
          <a:xfrm>
            <a:off x="4878992" y="2711548"/>
            <a:ext cx="5571595" cy="3602392"/>
          </a:xfrm>
          <a:prstGeom prst="rect">
            <a:avLst/>
          </a:prstGeom>
        </p:spPr>
      </p:pic>
      <p:pic>
        <p:nvPicPr>
          <p:cNvPr id="65540" name="Picture 4" descr="34-04b-Lancelet"/>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9650674" y="1257012"/>
            <a:ext cx="2117992" cy="2556933"/>
          </a:xfrm>
        </p:spPr>
      </p:pic>
    </p:spTree>
    <p:extLst>
      <p:ext uri="{BB962C8B-B14F-4D97-AF65-F5344CB8AC3E}">
        <p14:creationId xmlns:p14="http://schemas.microsoft.com/office/powerpoint/2010/main" val="3271816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09599" y="152400"/>
            <a:ext cx="11421533" cy="990600"/>
          </a:xfrm>
        </p:spPr>
        <p:txBody>
          <a:bodyPr>
            <a:noAutofit/>
          </a:bodyPr>
          <a:lstStyle/>
          <a:p>
            <a:pPr algn="ctr" eaLnBrk="1" hangingPunct="1">
              <a:defRPr/>
            </a:pPr>
            <a:r>
              <a:rPr lang="en-US" sz="4400" dirty="0"/>
              <a:t>Phylum Chordata</a:t>
            </a:r>
          </a:p>
        </p:txBody>
      </p:sp>
      <p:sp>
        <p:nvSpPr>
          <p:cNvPr id="212995" name="Rectangle 3"/>
          <p:cNvSpPr>
            <a:spLocks noGrp="1" noChangeArrowheads="1"/>
          </p:cNvSpPr>
          <p:nvPr>
            <p:ph type="body" sz="half" idx="4294967295"/>
          </p:nvPr>
        </p:nvSpPr>
        <p:spPr>
          <a:xfrm>
            <a:off x="460205" y="1299411"/>
            <a:ext cx="4994111" cy="4908883"/>
          </a:xfrm>
        </p:spPr>
        <p:txBody>
          <a:bodyPr>
            <a:normAutofit/>
          </a:bodyPr>
          <a:lstStyle/>
          <a:p>
            <a:pPr marL="0" indent="0">
              <a:buNone/>
              <a:defRPr/>
            </a:pPr>
            <a:r>
              <a:rPr lang="en-US" sz="3200" b="1" dirty="0"/>
              <a:t>Subphylum </a:t>
            </a:r>
            <a:r>
              <a:rPr lang="en-US" sz="3200" b="1" dirty="0" err="1"/>
              <a:t>Tunicata</a:t>
            </a:r>
            <a:endParaRPr lang="en-US" sz="3200" b="1" dirty="0"/>
          </a:p>
          <a:p>
            <a:pPr marL="0" indent="0" eaLnBrk="1" hangingPunct="1">
              <a:buNone/>
              <a:defRPr/>
            </a:pPr>
            <a:r>
              <a:rPr lang="en-US" sz="2800" dirty="0"/>
              <a:t>Tunicates or sea squirts</a:t>
            </a:r>
          </a:p>
          <a:p>
            <a:pPr>
              <a:defRPr/>
            </a:pPr>
            <a:r>
              <a:rPr lang="en-US" dirty="0"/>
              <a:t>_______</a:t>
            </a:r>
          </a:p>
          <a:p>
            <a:pPr>
              <a:defRPr/>
            </a:pPr>
            <a:r>
              <a:rPr lang="en-US" dirty="0"/>
              <a:t>Closest relative to         vertebrates</a:t>
            </a:r>
          </a:p>
          <a:p>
            <a:pPr>
              <a:defRPr/>
            </a:pPr>
            <a:r>
              <a:rPr lang="en-US" dirty="0"/>
              <a:t>Metamorphosis</a:t>
            </a:r>
          </a:p>
          <a:p>
            <a:pPr marL="457200" lvl="1" indent="-182563">
              <a:defRPr/>
            </a:pPr>
            <a:r>
              <a:rPr lang="en-US" sz="2400" dirty="0"/>
              <a:t>Retains only pharynx               with slits as an adult</a:t>
            </a:r>
          </a:p>
          <a:p>
            <a:pPr marL="631825" lvl="2" indent="-174625">
              <a:defRPr/>
            </a:pPr>
            <a:r>
              <a:rPr lang="en-US" sz="2200" dirty="0"/>
              <a:t>Reabsorbed tail                            and notochord</a:t>
            </a:r>
          </a:p>
          <a:p>
            <a:pPr lvl="1">
              <a:defRPr/>
            </a:pPr>
            <a:endParaRPr lang="en-US" sz="2400" dirty="0"/>
          </a:p>
        </p:txBody>
      </p:sp>
      <p:pic>
        <p:nvPicPr>
          <p:cNvPr id="3" name="Picture 2"/>
          <p:cNvPicPr>
            <a:picLocks noChangeAspect="1"/>
          </p:cNvPicPr>
          <p:nvPr/>
        </p:nvPicPr>
        <p:blipFill>
          <a:blip r:embed="rId3"/>
          <a:stretch>
            <a:fillRect/>
          </a:stretch>
        </p:blipFill>
        <p:spPr>
          <a:xfrm>
            <a:off x="4258148" y="2727157"/>
            <a:ext cx="7772984" cy="3227329"/>
          </a:xfrm>
          <a:prstGeom prst="rect">
            <a:avLst/>
          </a:prstGeom>
        </p:spPr>
      </p:pic>
    </p:spTree>
    <p:extLst>
      <p:ext uri="{BB962C8B-B14F-4D97-AF65-F5344CB8AC3E}">
        <p14:creationId xmlns:p14="http://schemas.microsoft.com/office/powerpoint/2010/main" val="3648090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BC766-8AB7-4BF7-A6AC-8C4A72E3E3EC}"/>
              </a:ext>
            </a:extLst>
          </p:cNvPr>
          <p:cNvSpPr>
            <a:spLocks noGrp="1"/>
          </p:cNvSpPr>
          <p:nvPr>
            <p:ph type="title"/>
          </p:nvPr>
        </p:nvSpPr>
        <p:spPr/>
        <p:txBody>
          <a:bodyPr>
            <a:normAutofit/>
          </a:bodyPr>
          <a:lstStyle/>
          <a:p>
            <a:pPr algn="ctr"/>
            <a:r>
              <a:rPr lang="en-US" sz="4400" dirty="0"/>
              <a:t>Phylum Chordata</a:t>
            </a:r>
          </a:p>
        </p:txBody>
      </p:sp>
      <p:sp>
        <p:nvSpPr>
          <p:cNvPr id="3" name="Content Placeholder 2">
            <a:extLst>
              <a:ext uri="{FF2B5EF4-FFF2-40B4-BE49-F238E27FC236}">
                <a16:creationId xmlns:a16="http://schemas.microsoft.com/office/drawing/2014/main" id="{E092F052-C3AE-4DD9-B90E-401C34C78EB8}"/>
              </a:ext>
            </a:extLst>
          </p:cNvPr>
          <p:cNvSpPr>
            <a:spLocks noGrp="1"/>
          </p:cNvSpPr>
          <p:nvPr>
            <p:ph sz="quarter" idx="1"/>
          </p:nvPr>
        </p:nvSpPr>
        <p:spPr>
          <a:xfrm>
            <a:off x="609600" y="1219200"/>
            <a:ext cx="5486400" cy="4937760"/>
          </a:xfrm>
        </p:spPr>
        <p:txBody>
          <a:bodyPr>
            <a:normAutofit/>
          </a:bodyPr>
          <a:lstStyle/>
          <a:p>
            <a:pPr marL="0" indent="0">
              <a:buNone/>
            </a:pPr>
            <a:r>
              <a:rPr lang="en-US" sz="3200" b="1" dirty="0" err="1"/>
              <a:t>Pyrosomes</a:t>
            </a:r>
            <a:r>
              <a:rPr lang="en-US" sz="3200" b="1" dirty="0"/>
              <a:t> </a:t>
            </a:r>
            <a:endParaRPr lang="en-US" sz="3200" dirty="0"/>
          </a:p>
          <a:p>
            <a:r>
              <a:rPr lang="en-US" sz="2800" dirty="0"/>
              <a:t>Free-floating colonial tunicates</a:t>
            </a:r>
          </a:p>
          <a:p>
            <a:pPr lvl="1"/>
            <a:r>
              <a:rPr lang="en-US" sz="2800" dirty="0"/>
              <a:t>Planktonic</a:t>
            </a:r>
          </a:p>
          <a:p>
            <a:r>
              <a:rPr lang="en-US" sz="2800" dirty="0"/>
              <a:t>Bioluminescent</a:t>
            </a:r>
          </a:p>
          <a:p>
            <a:pPr lvl="1"/>
            <a:r>
              <a:rPr lang="en-US" sz="2800" dirty="0"/>
              <a:t>“Fire-body”</a:t>
            </a:r>
          </a:p>
          <a:p>
            <a:endParaRPr lang="en-US" sz="3200" dirty="0"/>
          </a:p>
          <a:p>
            <a:endParaRPr lang="en-US" sz="2800" dirty="0"/>
          </a:p>
        </p:txBody>
      </p:sp>
      <p:pic>
        <p:nvPicPr>
          <p:cNvPr id="4" name="Picture 3">
            <a:extLst>
              <a:ext uri="{FF2B5EF4-FFF2-40B4-BE49-F238E27FC236}">
                <a16:creationId xmlns:a16="http://schemas.microsoft.com/office/drawing/2014/main" id="{D6F4F0F9-8CD0-4713-85DD-7103AEB1AF8F}"/>
              </a:ext>
            </a:extLst>
          </p:cNvPr>
          <p:cNvPicPr>
            <a:picLocks noChangeAspect="1"/>
          </p:cNvPicPr>
          <p:nvPr/>
        </p:nvPicPr>
        <p:blipFill>
          <a:blip r:embed="rId2"/>
          <a:stretch>
            <a:fillRect/>
          </a:stretch>
        </p:blipFill>
        <p:spPr>
          <a:xfrm>
            <a:off x="7508164" y="1219200"/>
            <a:ext cx="3448593" cy="2524370"/>
          </a:xfrm>
          <a:prstGeom prst="rect">
            <a:avLst/>
          </a:prstGeom>
        </p:spPr>
      </p:pic>
      <p:pic>
        <p:nvPicPr>
          <p:cNvPr id="5" name="Picture 4">
            <a:extLst>
              <a:ext uri="{FF2B5EF4-FFF2-40B4-BE49-F238E27FC236}">
                <a16:creationId xmlns:a16="http://schemas.microsoft.com/office/drawing/2014/main" id="{3484B9B5-3175-4650-BEC3-4479398BB3B8}"/>
              </a:ext>
            </a:extLst>
          </p:cNvPr>
          <p:cNvPicPr>
            <a:picLocks noChangeAspect="1"/>
          </p:cNvPicPr>
          <p:nvPr/>
        </p:nvPicPr>
        <p:blipFill>
          <a:blip r:embed="rId3"/>
          <a:stretch>
            <a:fillRect/>
          </a:stretch>
        </p:blipFill>
        <p:spPr>
          <a:xfrm>
            <a:off x="7508164" y="3944754"/>
            <a:ext cx="3448593" cy="2334052"/>
          </a:xfrm>
          <a:prstGeom prst="rect">
            <a:avLst/>
          </a:prstGeom>
        </p:spPr>
      </p:pic>
    </p:spTree>
    <p:extLst>
      <p:ext uri="{BB962C8B-B14F-4D97-AF65-F5344CB8AC3E}">
        <p14:creationId xmlns:p14="http://schemas.microsoft.com/office/powerpoint/2010/main" val="970252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B63DCE-A843-4F49-95E7-A23FCE601F0E}"/>
              </a:ext>
            </a:extLst>
          </p:cNvPr>
          <p:cNvPicPr>
            <a:picLocks noChangeAspect="1"/>
          </p:cNvPicPr>
          <p:nvPr/>
        </p:nvPicPr>
        <p:blipFill>
          <a:blip r:embed="rId2"/>
          <a:stretch>
            <a:fillRect/>
          </a:stretch>
        </p:blipFill>
        <p:spPr>
          <a:xfrm>
            <a:off x="4234542" y="1287775"/>
            <a:ext cx="7347858" cy="4600729"/>
          </a:xfrm>
          <a:prstGeom prst="rect">
            <a:avLst/>
          </a:prstGeom>
        </p:spPr>
      </p:pic>
      <p:pic>
        <p:nvPicPr>
          <p:cNvPr id="6" name="Picture 5">
            <a:extLst>
              <a:ext uri="{FF2B5EF4-FFF2-40B4-BE49-F238E27FC236}">
                <a16:creationId xmlns:a16="http://schemas.microsoft.com/office/drawing/2014/main" id="{BA22D1E9-E555-4A82-92BC-C3F204FB0BAE}"/>
              </a:ext>
            </a:extLst>
          </p:cNvPr>
          <p:cNvPicPr>
            <a:picLocks noChangeAspect="1"/>
          </p:cNvPicPr>
          <p:nvPr/>
        </p:nvPicPr>
        <p:blipFill>
          <a:blip r:embed="rId3"/>
          <a:stretch>
            <a:fillRect/>
          </a:stretch>
        </p:blipFill>
        <p:spPr>
          <a:xfrm>
            <a:off x="1047104" y="3869786"/>
            <a:ext cx="3664432" cy="2336871"/>
          </a:xfrm>
          <a:prstGeom prst="rect">
            <a:avLst/>
          </a:prstGeom>
        </p:spPr>
      </p:pic>
      <p:sp>
        <p:nvSpPr>
          <p:cNvPr id="7" name="Title 1">
            <a:extLst>
              <a:ext uri="{FF2B5EF4-FFF2-40B4-BE49-F238E27FC236}">
                <a16:creationId xmlns:a16="http://schemas.microsoft.com/office/drawing/2014/main" id="{8AA1FFC1-6894-4797-844F-F361EFEF0BE7}"/>
              </a:ext>
            </a:extLst>
          </p:cNvPr>
          <p:cNvSpPr>
            <a:spLocks noGrp="1"/>
          </p:cNvSpPr>
          <p:nvPr>
            <p:ph type="title"/>
          </p:nvPr>
        </p:nvSpPr>
        <p:spPr/>
        <p:txBody>
          <a:bodyPr>
            <a:normAutofit/>
          </a:bodyPr>
          <a:lstStyle/>
          <a:p>
            <a:pPr algn="ctr"/>
            <a:r>
              <a:rPr lang="en-US" sz="4400" dirty="0"/>
              <a:t>Phylum Annelida, Class Polychaete</a:t>
            </a:r>
          </a:p>
        </p:txBody>
      </p:sp>
      <p:sp>
        <p:nvSpPr>
          <p:cNvPr id="2" name="Arc 1">
            <a:extLst>
              <a:ext uri="{FF2B5EF4-FFF2-40B4-BE49-F238E27FC236}">
                <a16:creationId xmlns:a16="http://schemas.microsoft.com/office/drawing/2014/main" id="{8C3CFB96-B60A-4227-8265-8A4519CA9D03}"/>
              </a:ext>
            </a:extLst>
          </p:cNvPr>
          <p:cNvSpPr/>
          <p:nvPr/>
        </p:nvSpPr>
        <p:spPr>
          <a:xfrm rot="16200000">
            <a:off x="3657041" y="3385457"/>
            <a:ext cx="1469572" cy="1376957"/>
          </a:xfrm>
          <a:prstGeom prst="arc">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032191E3-9087-40A4-A2E5-047C611A96A9}"/>
              </a:ext>
            </a:extLst>
          </p:cNvPr>
          <p:cNvSpPr txBox="1"/>
          <p:nvPr/>
        </p:nvSpPr>
        <p:spPr>
          <a:xfrm>
            <a:off x="7303025" y="3496992"/>
            <a:ext cx="595949" cy="533400"/>
          </a:xfrm>
          <a:prstGeom prst="rect">
            <a:avLst/>
          </a:prstGeom>
          <a:solidFill>
            <a:schemeClr val="bg1"/>
          </a:solidFill>
        </p:spPr>
        <p:txBody>
          <a:bodyPr wrap="square" rtlCol="0">
            <a:spAutoFit/>
          </a:bodyPr>
          <a:lstStyle/>
          <a:p>
            <a:endParaRPr lang="en-US" dirty="0"/>
          </a:p>
        </p:txBody>
      </p:sp>
      <p:sp>
        <p:nvSpPr>
          <p:cNvPr id="8" name="Arc 7">
            <a:extLst>
              <a:ext uri="{FF2B5EF4-FFF2-40B4-BE49-F238E27FC236}">
                <a16:creationId xmlns:a16="http://schemas.microsoft.com/office/drawing/2014/main" id="{41EC4C04-95D4-4F92-BF25-0D0CE3AECA6A}"/>
              </a:ext>
            </a:extLst>
          </p:cNvPr>
          <p:cNvSpPr/>
          <p:nvPr/>
        </p:nvSpPr>
        <p:spPr>
          <a:xfrm rot="6253186">
            <a:off x="6921788" y="2823344"/>
            <a:ext cx="1225705" cy="1412612"/>
          </a:xfrm>
          <a:prstGeom prst="arc">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45709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Chordata</a:t>
            </a:r>
          </a:p>
        </p:txBody>
      </p:sp>
      <p:sp>
        <p:nvSpPr>
          <p:cNvPr id="3" name="Content Placeholder 2"/>
          <p:cNvSpPr>
            <a:spLocks noGrp="1"/>
          </p:cNvSpPr>
          <p:nvPr>
            <p:ph sz="quarter" idx="1"/>
          </p:nvPr>
        </p:nvSpPr>
        <p:spPr>
          <a:xfrm>
            <a:off x="500739" y="1219200"/>
            <a:ext cx="6830503" cy="4937760"/>
          </a:xfrm>
        </p:spPr>
        <p:txBody>
          <a:bodyPr>
            <a:normAutofit fontScale="92500" lnSpcReduction="10000"/>
          </a:bodyPr>
          <a:lstStyle/>
          <a:p>
            <a:pPr marL="0" indent="0">
              <a:lnSpc>
                <a:spcPct val="105000"/>
              </a:lnSpc>
              <a:buNone/>
            </a:pPr>
            <a:r>
              <a:rPr lang="en-US" sz="3200" b="1" dirty="0"/>
              <a:t>Subphylum Vertebrata</a:t>
            </a:r>
          </a:p>
          <a:p>
            <a:pPr>
              <a:lnSpc>
                <a:spcPct val="105000"/>
              </a:lnSpc>
            </a:pPr>
            <a:r>
              <a:rPr lang="en-US" sz="2800" dirty="0"/>
              <a:t>Vertebrate column (backbone): flexible column stretching from the neck to the tail, made up of series of bones (vertebrae) </a:t>
            </a:r>
          </a:p>
          <a:p>
            <a:pPr>
              <a:lnSpc>
                <a:spcPct val="105000"/>
              </a:lnSpc>
            </a:pPr>
            <a:r>
              <a:rPr lang="en-US" sz="2800" b="1" dirty="0"/>
              <a:t>_______</a:t>
            </a:r>
            <a:r>
              <a:rPr lang="en-US" sz="2800" dirty="0"/>
              <a:t> circulatory system</a:t>
            </a:r>
          </a:p>
          <a:p>
            <a:pPr>
              <a:lnSpc>
                <a:spcPct val="105000"/>
              </a:lnSpc>
            </a:pPr>
            <a:r>
              <a:rPr lang="en-US" sz="2800" dirty="0"/>
              <a:t>_______ skeleton</a:t>
            </a:r>
          </a:p>
          <a:p>
            <a:pPr lvl="1">
              <a:lnSpc>
                <a:spcPct val="105000"/>
              </a:lnSpc>
            </a:pPr>
            <a:r>
              <a:rPr lang="en-US" sz="2400" dirty="0"/>
              <a:t>Cartilage and/or bone</a:t>
            </a:r>
          </a:p>
          <a:p>
            <a:pPr>
              <a:lnSpc>
                <a:spcPct val="105000"/>
              </a:lnSpc>
            </a:pPr>
            <a:r>
              <a:rPr lang="en-US" sz="2800" dirty="0"/>
              <a:t>Bilateral symmetry</a:t>
            </a:r>
          </a:p>
          <a:p>
            <a:pPr>
              <a:lnSpc>
                <a:spcPct val="105000"/>
              </a:lnSpc>
            </a:pPr>
            <a:r>
              <a:rPr lang="en-US" sz="2800" dirty="0"/>
              <a:t>Well developed sensory organs                              and nervous system</a:t>
            </a:r>
          </a:p>
          <a:p>
            <a:pPr>
              <a:lnSpc>
                <a:spcPct val="105000"/>
              </a:lnSpc>
            </a:pPr>
            <a:r>
              <a:rPr lang="en-US" sz="2800" dirty="0"/>
              <a:t>Highly develop </a:t>
            </a:r>
            <a:r>
              <a:rPr lang="en-US" sz="2800" b="1" dirty="0"/>
              <a:t>______________________</a:t>
            </a:r>
          </a:p>
          <a:p>
            <a:pPr>
              <a:lnSpc>
                <a:spcPct val="105000"/>
              </a:lnSpc>
            </a:pPr>
            <a:endParaRPr lang="en-US" sz="2800" dirty="0"/>
          </a:p>
        </p:txBody>
      </p:sp>
      <p:pic>
        <p:nvPicPr>
          <p:cNvPr id="20484" name="Picture 4" descr="https://s-media-cache-ak0.pinimg.com/736x/86/05/71/860571442c643019818eeff49cc884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0611" y="4075533"/>
            <a:ext cx="3266375" cy="20814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790611" y="1821219"/>
            <a:ext cx="2537907" cy="1770456"/>
          </a:xfrm>
          <a:prstGeom prst="rect">
            <a:avLst/>
          </a:prstGeom>
        </p:spPr>
      </p:pic>
      <p:pic>
        <p:nvPicPr>
          <p:cNvPr id="20482" name="Picture 2" descr="http://images.nationalgeographic.com/wpf/media-live/photos/000/425/cache/frog-mouth-crocodile-blair_42596_990x7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8295" y="3107817"/>
            <a:ext cx="2582316" cy="193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171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14518-ED63-4F98-8514-7D94F4779512}"/>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71BC2F97-6798-400B-8A75-6F58EB98DBF0}"/>
              </a:ext>
            </a:extLst>
          </p:cNvPr>
          <p:cNvSpPr>
            <a:spLocks noGrp="1"/>
          </p:cNvSpPr>
          <p:nvPr>
            <p:ph sz="quarter" idx="1"/>
          </p:nvPr>
        </p:nvSpPr>
        <p:spPr>
          <a:xfrm>
            <a:off x="609600" y="1379620"/>
            <a:ext cx="10972800" cy="4777339"/>
          </a:xfrm>
        </p:spPr>
        <p:txBody>
          <a:bodyPr>
            <a:normAutofit/>
          </a:bodyPr>
          <a:lstStyle/>
          <a:p>
            <a:pPr marL="2341563" indent="-2341563">
              <a:buNone/>
            </a:pPr>
            <a:r>
              <a:rPr lang="en-US" sz="3200" dirty="0"/>
              <a:t>True or False: The paired, unjointed outgrowths of some annelids are known as chelicerae</a:t>
            </a:r>
          </a:p>
          <a:p>
            <a:pPr marL="2341563" indent="-2341563">
              <a:buNone/>
            </a:pPr>
            <a:endParaRPr lang="en-US" sz="3200" dirty="0"/>
          </a:p>
          <a:p>
            <a:pPr marL="2341563" indent="-2341563">
              <a:buNone/>
            </a:pPr>
            <a:r>
              <a:rPr lang="en-US" sz="3200" dirty="0"/>
              <a:t>True or False: Echinoderms move using peristalsis</a:t>
            </a:r>
          </a:p>
          <a:p>
            <a:pPr marL="2341563" indent="-2341563">
              <a:buNone/>
            </a:pPr>
            <a:endParaRPr lang="en-US" sz="3200" dirty="0"/>
          </a:p>
          <a:p>
            <a:pPr marL="2341563" indent="-2341563">
              <a:buNone/>
            </a:pPr>
            <a:r>
              <a:rPr lang="en-US" sz="3200" dirty="0"/>
              <a:t>True or False: Barnacles are more closely related to spiders than to clams</a:t>
            </a:r>
          </a:p>
        </p:txBody>
      </p:sp>
    </p:spTree>
    <p:extLst>
      <p:ext uri="{BB962C8B-B14F-4D97-AF65-F5344CB8AC3E}">
        <p14:creationId xmlns:p14="http://schemas.microsoft.com/office/powerpoint/2010/main" val="3741157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14518-ED63-4F98-8514-7D94F4779512}"/>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71BC2F97-6798-400B-8A75-6F58EB98DBF0}"/>
              </a:ext>
            </a:extLst>
          </p:cNvPr>
          <p:cNvSpPr>
            <a:spLocks noGrp="1"/>
          </p:cNvSpPr>
          <p:nvPr>
            <p:ph sz="quarter" idx="1"/>
          </p:nvPr>
        </p:nvSpPr>
        <p:spPr/>
        <p:txBody>
          <a:bodyPr>
            <a:normAutofit/>
          </a:bodyPr>
          <a:lstStyle/>
          <a:p>
            <a:pPr marL="0" indent="0">
              <a:buNone/>
            </a:pPr>
            <a:r>
              <a:rPr lang="en-US" sz="3200" dirty="0"/>
              <a:t>All of the following are characteristics of arthropods except:</a:t>
            </a:r>
          </a:p>
          <a:p>
            <a:pPr marL="0" indent="0">
              <a:buNone/>
            </a:pPr>
            <a:endParaRPr lang="en-US" sz="3200" dirty="0"/>
          </a:p>
          <a:p>
            <a:pPr marL="0" indent="0">
              <a:buNone/>
            </a:pPr>
            <a:r>
              <a:rPr lang="en-US" sz="3200" dirty="0"/>
              <a:t>			a. Jointed appendages</a:t>
            </a:r>
          </a:p>
          <a:p>
            <a:pPr marL="0" indent="0">
              <a:buNone/>
            </a:pPr>
            <a:r>
              <a:rPr lang="en-US" sz="3200" dirty="0"/>
              <a:t>			b. Tube feet</a:t>
            </a:r>
          </a:p>
          <a:p>
            <a:pPr marL="0" indent="0">
              <a:buNone/>
            </a:pPr>
            <a:r>
              <a:rPr lang="en-US" sz="3200" dirty="0"/>
              <a:t>			c. Segmented bodies</a:t>
            </a:r>
          </a:p>
          <a:p>
            <a:pPr marL="0" indent="0">
              <a:buNone/>
            </a:pPr>
            <a:r>
              <a:rPr lang="en-US" sz="3200" dirty="0"/>
              <a:t>			d. Exoskeleton</a:t>
            </a:r>
          </a:p>
          <a:p>
            <a:pPr marL="0" indent="0">
              <a:buNone/>
            </a:pPr>
            <a:r>
              <a:rPr lang="en-US" sz="3200" dirty="0"/>
              <a:t>			e. All of the above are                                         			   characteristics of arthropods</a:t>
            </a:r>
          </a:p>
        </p:txBody>
      </p:sp>
    </p:spTree>
    <p:extLst>
      <p:ext uri="{BB962C8B-B14F-4D97-AF65-F5344CB8AC3E}">
        <p14:creationId xmlns:p14="http://schemas.microsoft.com/office/powerpoint/2010/main" val="2892707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14518-ED63-4F98-8514-7D94F4779512}"/>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71BC2F97-6798-400B-8A75-6F58EB98DBF0}"/>
              </a:ext>
            </a:extLst>
          </p:cNvPr>
          <p:cNvSpPr>
            <a:spLocks noGrp="1"/>
          </p:cNvSpPr>
          <p:nvPr>
            <p:ph sz="quarter" idx="1"/>
          </p:nvPr>
        </p:nvSpPr>
        <p:spPr/>
        <p:txBody>
          <a:bodyPr>
            <a:normAutofit/>
          </a:bodyPr>
          <a:lstStyle/>
          <a:p>
            <a:pPr marL="0" indent="0">
              <a:buNone/>
            </a:pPr>
            <a:r>
              <a:rPr lang="en-US" sz="3200" dirty="0"/>
              <a:t>Brittle stars belong to which of the classes of echinoderms?</a:t>
            </a:r>
          </a:p>
          <a:p>
            <a:pPr marL="0" indent="0">
              <a:buNone/>
            </a:pPr>
            <a:endParaRPr lang="en-US" sz="3200" dirty="0"/>
          </a:p>
          <a:p>
            <a:pPr marL="0" indent="0">
              <a:buNone/>
            </a:pPr>
            <a:r>
              <a:rPr lang="en-US" sz="3200" dirty="0"/>
              <a:t>			a.  Asteroidea</a:t>
            </a:r>
          </a:p>
          <a:p>
            <a:pPr marL="0" indent="0">
              <a:buNone/>
            </a:pPr>
            <a:r>
              <a:rPr lang="en-US" sz="3200" dirty="0"/>
              <a:t>			b. Ophiuroidea</a:t>
            </a:r>
          </a:p>
          <a:p>
            <a:pPr marL="0" indent="0">
              <a:buNone/>
            </a:pPr>
            <a:r>
              <a:rPr lang="en-US" sz="3200" dirty="0"/>
              <a:t>			c. </a:t>
            </a:r>
            <a:r>
              <a:rPr lang="en-US" sz="3200" dirty="0" err="1"/>
              <a:t>Echinoidea</a:t>
            </a:r>
            <a:endParaRPr lang="en-US" sz="3200" dirty="0"/>
          </a:p>
          <a:p>
            <a:pPr marL="0" indent="0">
              <a:buNone/>
            </a:pPr>
            <a:r>
              <a:rPr lang="en-US" sz="3200" dirty="0"/>
              <a:t>			d. Holothuroidea</a:t>
            </a:r>
          </a:p>
          <a:p>
            <a:pPr marL="0" indent="0">
              <a:buNone/>
            </a:pPr>
            <a:r>
              <a:rPr lang="en-US" sz="3200" dirty="0"/>
              <a:t>			e. </a:t>
            </a:r>
            <a:r>
              <a:rPr lang="en-US" sz="3200" dirty="0" err="1"/>
              <a:t>Crinoidea</a:t>
            </a:r>
            <a:endParaRPr lang="en-US" sz="3200" dirty="0"/>
          </a:p>
        </p:txBody>
      </p:sp>
    </p:spTree>
    <p:extLst>
      <p:ext uri="{BB962C8B-B14F-4D97-AF65-F5344CB8AC3E}">
        <p14:creationId xmlns:p14="http://schemas.microsoft.com/office/powerpoint/2010/main" val="3381068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14518-ED63-4F98-8514-7D94F4779512}"/>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71BC2F97-6798-400B-8A75-6F58EB98DBF0}"/>
              </a:ext>
            </a:extLst>
          </p:cNvPr>
          <p:cNvSpPr>
            <a:spLocks noGrp="1"/>
          </p:cNvSpPr>
          <p:nvPr>
            <p:ph sz="quarter" idx="1"/>
          </p:nvPr>
        </p:nvSpPr>
        <p:spPr/>
        <p:txBody>
          <a:bodyPr>
            <a:normAutofit/>
          </a:bodyPr>
          <a:lstStyle/>
          <a:p>
            <a:pPr marL="0" indent="0">
              <a:buNone/>
            </a:pPr>
            <a:r>
              <a:rPr lang="en-US" sz="3200" dirty="0"/>
              <a:t>All of the following are characteristics of chordates except:</a:t>
            </a:r>
          </a:p>
          <a:p>
            <a:pPr marL="0" indent="0">
              <a:buNone/>
            </a:pPr>
            <a:endParaRPr lang="en-US" sz="3200" dirty="0"/>
          </a:p>
          <a:p>
            <a:pPr marL="0" indent="0">
              <a:buNone/>
            </a:pPr>
            <a:r>
              <a:rPr lang="en-US" sz="3200" dirty="0"/>
              <a:t>			a. Notochord</a:t>
            </a:r>
          </a:p>
          <a:p>
            <a:pPr marL="0" indent="0">
              <a:buNone/>
            </a:pPr>
            <a:r>
              <a:rPr lang="en-US" sz="3200" dirty="0"/>
              <a:t>			b. Pharyngeal slits</a:t>
            </a:r>
          </a:p>
          <a:p>
            <a:pPr marL="0" indent="0">
              <a:buNone/>
            </a:pPr>
            <a:r>
              <a:rPr lang="en-US" sz="3200" dirty="0"/>
              <a:t>			c. Dorsal, hollow nerve cord</a:t>
            </a:r>
          </a:p>
          <a:p>
            <a:pPr marL="0" indent="0">
              <a:buNone/>
            </a:pPr>
            <a:r>
              <a:rPr lang="en-US" sz="3200" dirty="0"/>
              <a:t>			d. Endoskeleton</a:t>
            </a:r>
          </a:p>
          <a:p>
            <a:pPr marL="0" indent="0">
              <a:buNone/>
            </a:pPr>
            <a:r>
              <a:rPr lang="en-US" sz="3200" dirty="0"/>
              <a:t>			e. All of the above are                                   			   characteristics of chordates</a:t>
            </a:r>
          </a:p>
        </p:txBody>
      </p:sp>
    </p:spTree>
    <p:extLst>
      <p:ext uri="{BB962C8B-B14F-4D97-AF65-F5344CB8AC3E}">
        <p14:creationId xmlns:p14="http://schemas.microsoft.com/office/powerpoint/2010/main" val="1062918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E69AB5-0542-4867-8369-D6AC995B27A9}"/>
              </a:ext>
            </a:extLst>
          </p:cNvPr>
          <p:cNvPicPr>
            <a:picLocks noChangeAspect="1"/>
          </p:cNvPicPr>
          <p:nvPr/>
        </p:nvPicPr>
        <p:blipFill>
          <a:blip r:embed="rId2"/>
          <a:stretch>
            <a:fillRect/>
          </a:stretch>
        </p:blipFill>
        <p:spPr>
          <a:xfrm>
            <a:off x="1064794" y="187173"/>
            <a:ext cx="10062411" cy="6089913"/>
          </a:xfrm>
          <a:prstGeom prst="rect">
            <a:avLst/>
          </a:prstGeom>
        </p:spPr>
      </p:pic>
    </p:spTree>
    <p:extLst>
      <p:ext uri="{BB962C8B-B14F-4D97-AF65-F5344CB8AC3E}">
        <p14:creationId xmlns:p14="http://schemas.microsoft.com/office/powerpoint/2010/main" val="982923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Annelid Movement</a:t>
            </a:r>
          </a:p>
        </p:txBody>
      </p:sp>
      <p:sp>
        <p:nvSpPr>
          <p:cNvPr id="3" name="Content Placeholder 2"/>
          <p:cNvSpPr>
            <a:spLocks noGrp="1"/>
          </p:cNvSpPr>
          <p:nvPr>
            <p:ph sz="quarter" idx="1"/>
          </p:nvPr>
        </p:nvSpPr>
        <p:spPr>
          <a:xfrm>
            <a:off x="609600" y="1218243"/>
            <a:ext cx="5971954" cy="3706368"/>
          </a:xfrm>
        </p:spPr>
        <p:txBody>
          <a:bodyPr>
            <a:normAutofit/>
          </a:bodyPr>
          <a:lstStyle/>
          <a:p>
            <a:pPr marL="0" indent="0">
              <a:buNone/>
            </a:pPr>
            <a:r>
              <a:rPr lang="en-US" sz="2800" b="1" u="sng" dirty="0"/>
              <a:t>____________</a:t>
            </a:r>
            <a:r>
              <a:rPr lang="en-US" sz="2800" dirty="0"/>
              <a:t>: movement produced by rhythmic waves of muscle contractions</a:t>
            </a:r>
          </a:p>
          <a:p>
            <a:r>
              <a:rPr lang="en-US" sz="2800" dirty="0"/>
              <a:t>Circular muscles contract pushing worm forward</a:t>
            </a:r>
          </a:p>
          <a:p>
            <a:r>
              <a:rPr lang="en-US" sz="2800" dirty="0"/>
              <a:t>Longitudinal muscles contract pulls trailing end forward</a:t>
            </a:r>
          </a:p>
          <a:p>
            <a:r>
              <a:rPr lang="en-US" sz="2800" dirty="0"/>
              <a:t>_________ prevent backsliding</a:t>
            </a:r>
          </a:p>
        </p:txBody>
      </p:sp>
      <p:pic>
        <p:nvPicPr>
          <p:cNvPr id="4" name="Picture 3"/>
          <p:cNvPicPr>
            <a:picLocks noChangeAspect="1"/>
          </p:cNvPicPr>
          <p:nvPr/>
        </p:nvPicPr>
        <p:blipFill>
          <a:blip r:embed="rId3"/>
          <a:stretch>
            <a:fillRect/>
          </a:stretch>
        </p:blipFill>
        <p:spPr>
          <a:xfrm>
            <a:off x="7205472" y="1218243"/>
            <a:ext cx="4730496" cy="5012073"/>
          </a:xfrm>
          <a:prstGeom prst="rect">
            <a:avLst/>
          </a:prstGeom>
        </p:spPr>
      </p:pic>
      <p:pic>
        <p:nvPicPr>
          <p:cNvPr id="5124" name="Picture 4" descr="http://www.eeob.iastate.edu/faculty/DrewesC/htdocs/anima-peristalsi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750501" y="5001768"/>
            <a:ext cx="6035042" cy="1011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101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Annelida</a:t>
            </a:r>
          </a:p>
        </p:txBody>
      </p:sp>
      <p:sp>
        <p:nvSpPr>
          <p:cNvPr id="3" name="Content Placeholder 2"/>
          <p:cNvSpPr>
            <a:spLocks noGrp="1"/>
          </p:cNvSpPr>
          <p:nvPr>
            <p:ph sz="quarter" idx="1"/>
          </p:nvPr>
        </p:nvSpPr>
        <p:spPr>
          <a:xfrm>
            <a:off x="609598" y="1219200"/>
            <a:ext cx="6112043" cy="4937760"/>
          </a:xfrm>
        </p:spPr>
        <p:txBody>
          <a:bodyPr>
            <a:normAutofit/>
          </a:bodyPr>
          <a:lstStyle/>
          <a:p>
            <a:pPr marL="0" indent="0">
              <a:buNone/>
            </a:pPr>
            <a:r>
              <a:rPr lang="en-US" sz="3200" b="1" dirty="0"/>
              <a:t>Earthworms and Leeches</a:t>
            </a:r>
          </a:p>
          <a:p>
            <a:r>
              <a:rPr lang="en-US" dirty="0"/>
              <a:t>Filter feeders, detritivores, predators and parasites</a:t>
            </a:r>
          </a:p>
          <a:p>
            <a:r>
              <a:rPr lang="en-US" b="1" u="sng" dirty="0"/>
              <a:t>__________</a:t>
            </a:r>
            <a:r>
              <a:rPr lang="en-US" dirty="0"/>
              <a:t>: Unsegmented section of the body used in reproduction</a:t>
            </a:r>
          </a:p>
          <a:p>
            <a:r>
              <a:rPr lang="en-US" dirty="0"/>
              <a:t>Few chaetae</a:t>
            </a:r>
          </a:p>
          <a:p>
            <a:r>
              <a:rPr lang="en-US" b="1" dirty="0" err="1"/>
              <a:t>Hirudin</a:t>
            </a:r>
            <a:r>
              <a:rPr lang="en-US" dirty="0"/>
              <a:t>: anticoagulant released by parasitic leeches</a:t>
            </a:r>
          </a:p>
          <a:p>
            <a:endParaRPr lang="en-US" sz="2800" dirty="0"/>
          </a:p>
        </p:txBody>
      </p:sp>
      <p:pic>
        <p:nvPicPr>
          <p:cNvPr id="5" name="Picture 4"/>
          <p:cNvPicPr>
            <a:picLocks noChangeAspect="1"/>
          </p:cNvPicPr>
          <p:nvPr/>
        </p:nvPicPr>
        <p:blipFill>
          <a:blip r:embed="rId3"/>
          <a:stretch>
            <a:fillRect/>
          </a:stretch>
        </p:blipFill>
        <p:spPr>
          <a:xfrm>
            <a:off x="7877061" y="3808938"/>
            <a:ext cx="3705340" cy="2463794"/>
          </a:xfrm>
          <a:prstGeom prst="rect">
            <a:avLst/>
          </a:prstGeom>
        </p:spPr>
      </p:pic>
      <p:pic>
        <p:nvPicPr>
          <p:cNvPr id="6" name="Picture 5"/>
          <p:cNvPicPr>
            <a:picLocks noChangeAspect="1"/>
          </p:cNvPicPr>
          <p:nvPr/>
        </p:nvPicPr>
        <p:blipFill>
          <a:blip r:embed="rId4"/>
          <a:stretch>
            <a:fillRect/>
          </a:stretch>
        </p:blipFill>
        <p:spPr>
          <a:xfrm>
            <a:off x="7877060" y="1219200"/>
            <a:ext cx="3705340" cy="2468683"/>
          </a:xfrm>
          <a:prstGeom prst="rect">
            <a:avLst/>
          </a:prstGeom>
        </p:spPr>
      </p:pic>
    </p:spTree>
    <p:extLst>
      <p:ext uri="{BB962C8B-B14F-4D97-AF65-F5344CB8AC3E}">
        <p14:creationId xmlns:p14="http://schemas.microsoft.com/office/powerpoint/2010/main" val="2399284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3750" y="1448180"/>
            <a:ext cx="5316470" cy="4820252"/>
          </a:xfrm>
          <a:prstGeom prst="rect">
            <a:avLst/>
          </a:prstGeom>
        </p:spPr>
      </p:pic>
      <p:sp>
        <p:nvSpPr>
          <p:cNvPr id="2" name="Title 1"/>
          <p:cNvSpPr>
            <a:spLocks noGrp="1"/>
          </p:cNvSpPr>
          <p:nvPr>
            <p:ph type="title"/>
          </p:nvPr>
        </p:nvSpPr>
        <p:spPr/>
        <p:txBody>
          <a:bodyPr>
            <a:normAutofit/>
          </a:bodyPr>
          <a:lstStyle/>
          <a:p>
            <a:pPr algn="ctr"/>
            <a:r>
              <a:rPr lang="en-US" sz="4400" dirty="0"/>
              <a:t>Annelid Anatomy</a:t>
            </a:r>
          </a:p>
        </p:txBody>
      </p:sp>
      <p:pic>
        <p:nvPicPr>
          <p:cNvPr id="5" name="Picture 4"/>
          <p:cNvPicPr>
            <a:picLocks noChangeAspect="1"/>
          </p:cNvPicPr>
          <p:nvPr/>
        </p:nvPicPr>
        <p:blipFill>
          <a:blip r:embed="rId4"/>
          <a:stretch>
            <a:fillRect/>
          </a:stretch>
        </p:blipFill>
        <p:spPr>
          <a:xfrm>
            <a:off x="337608" y="1448180"/>
            <a:ext cx="6016142" cy="3611500"/>
          </a:xfrm>
          <a:prstGeom prst="rect">
            <a:avLst/>
          </a:prstGeom>
        </p:spPr>
      </p:pic>
      <p:sp>
        <p:nvSpPr>
          <p:cNvPr id="3" name="Arc 2">
            <a:extLst>
              <a:ext uri="{FF2B5EF4-FFF2-40B4-BE49-F238E27FC236}">
                <a16:creationId xmlns:a16="http://schemas.microsoft.com/office/drawing/2014/main" id="{94070945-84D1-46E5-9E46-E985AA15E6D4}"/>
              </a:ext>
            </a:extLst>
          </p:cNvPr>
          <p:cNvSpPr/>
          <p:nvPr/>
        </p:nvSpPr>
        <p:spPr>
          <a:xfrm>
            <a:off x="6433457" y="2198915"/>
            <a:ext cx="4093030" cy="511627"/>
          </a:xfrm>
          <a:prstGeom prst="arc">
            <a:avLst>
              <a:gd name="adj1" fmla="val 10869849"/>
              <a:gd name="adj2" fmla="val 21261752"/>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13273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Respiration in Annelids</a:t>
            </a:r>
          </a:p>
        </p:txBody>
      </p:sp>
      <p:sp>
        <p:nvSpPr>
          <p:cNvPr id="3" name="Content Placeholder 2"/>
          <p:cNvSpPr>
            <a:spLocks noGrp="1"/>
          </p:cNvSpPr>
          <p:nvPr>
            <p:ph sz="quarter" idx="1"/>
          </p:nvPr>
        </p:nvSpPr>
        <p:spPr>
          <a:xfrm>
            <a:off x="609600" y="1567543"/>
            <a:ext cx="6371771" cy="4589415"/>
          </a:xfrm>
        </p:spPr>
        <p:txBody>
          <a:bodyPr>
            <a:normAutofit/>
          </a:bodyPr>
          <a:lstStyle/>
          <a:p>
            <a:pPr marL="0" indent="0">
              <a:buNone/>
            </a:pPr>
            <a:r>
              <a:rPr lang="en-US" sz="3200" b="1" dirty="0"/>
              <a:t>Marine Annelids</a:t>
            </a:r>
          </a:p>
          <a:p>
            <a:r>
              <a:rPr lang="en-US" sz="2800" dirty="0" err="1"/>
              <a:t>Parapodia</a:t>
            </a:r>
            <a:r>
              <a:rPr lang="en-US" sz="2800" dirty="0"/>
              <a:t> on each body segment serve as gills, as well as a means of locomotion </a:t>
            </a:r>
          </a:p>
          <a:p>
            <a:endParaRPr lang="en-US" sz="2800" dirty="0"/>
          </a:p>
          <a:p>
            <a:endParaRPr lang="en-US" sz="2800" dirty="0"/>
          </a:p>
          <a:p>
            <a:pPr marL="0" indent="0">
              <a:buNone/>
            </a:pPr>
            <a:r>
              <a:rPr lang="en-US" sz="3200" b="1" dirty="0"/>
              <a:t>Terrestrial Annelids and Leeches</a:t>
            </a:r>
          </a:p>
          <a:p>
            <a:r>
              <a:rPr lang="en-US" sz="2800" dirty="0"/>
              <a:t>_______________ across moist skin surface</a:t>
            </a:r>
          </a:p>
        </p:txBody>
      </p:sp>
      <p:pic>
        <p:nvPicPr>
          <p:cNvPr id="4" name="Picture 3"/>
          <p:cNvPicPr>
            <a:picLocks noChangeAspect="1"/>
          </p:cNvPicPr>
          <p:nvPr/>
        </p:nvPicPr>
        <p:blipFill>
          <a:blip r:embed="rId2"/>
          <a:stretch>
            <a:fillRect/>
          </a:stretch>
        </p:blipFill>
        <p:spPr>
          <a:xfrm>
            <a:off x="7575181" y="1280505"/>
            <a:ext cx="3751826" cy="5025737"/>
          </a:xfrm>
          <a:prstGeom prst="rect">
            <a:avLst/>
          </a:prstGeom>
        </p:spPr>
      </p:pic>
    </p:spTree>
    <p:extLst>
      <p:ext uri="{BB962C8B-B14F-4D97-AF65-F5344CB8AC3E}">
        <p14:creationId xmlns:p14="http://schemas.microsoft.com/office/powerpoint/2010/main" val="4215324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Phylum Arthropoda</a:t>
            </a:r>
          </a:p>
        </p:txBody>
      </p:sp>
      <p:sp>
        <p:nvSpPr>
          <p:cNvPr id="3" name="Content Placeholder 2"/>
          <p:cNvSpPr>
            <a:spLocks noGrp="1"/>
          </p:cNvSpPr>
          <p:nvPr>
            <p:ph sz="quarter" idx="1"/>
          </p:nvPr>
        </p:nvSpPr>
        <p:spPr>
          <a:xfrm>
            <a:off x="609600" y="1219200"/>
            <a:ext cx="6458857" cy="4937760"/>
          </a:xfrm>
        </p:spPr>
        <p:txBody>
          <a:bodyPr>
            <a:normAutofit/>
          </a:bodyPr>
          <a:lstStyle/>
          <a:p>
            <a:pPr marL="0" indent="0">
              <a:buNone/>
              <a:defRPr/>
            </a:pPr>
            <a:r>
              <a:rPr lang="en-US" sz="3200" b="1" dirty="0"/>
              <a:t>Spiders, crustaceans, and insects</a:t>
            </a:r>
          </a:p>
          <a:p>
            <a:pPr lvl="1">
              <a:spcBef>
                <a:spcPts val="0"/>
              </a:spcBef>
              <a:defRPr/>
            </a:pPr>
            <a:r>
              <a:rPr lang="en-US" sz="2800" dirty="0"/>
              <a:t>2/3 of all known species</a:t>
            </a:r>
          </a:p>
          <a:p>
            <a:pPr lvl="1">
              <a:spcBef>
                <a:spcPts val="0"/>
              </a:spcBef>
              <a:defRPr/>
            </a:pPr>
            <a:r>
              <a:rPr lang="en-US" sz="2800" dirty="0"/>
              <a:t>More than 1 million described</a:t>
            </a:r>
          </a:p>
          <a:p>
            <a:pPr>
              <a:defRPr/>
            </a:pPr>
            <a:r>
              <a:rPr lang="en-US" sz="2800" dirty="0"/>
              <a:t>Found in all habitats on earth</a:t>
            </a:r>
          </a:p>
          <a:p>
            <a:pPr>
              <a:defRPr/>
            </a:pPr>
            <a:r>
              <a:rPr lang="en-US" sz="2800" b="1" dirty="0"/>
              <a:t>________________</a:t>
            </a:r>
            <a:r>
              <a:rPr lang="en-US" sz="2800" dirty="0"/>
              <a:t>, segmented body, </a:t>
            </a:r>
            <a:r>
              <a:rPr lang="en-US" sz="2800" b="1" dirty="0"/>
              <a:t>_________________</a:t>
            </a:r>
          </a:p>
          <a:p>
            <a:pPr lvl="1">
              <a:defRPr/>
            </a:pPr>
            <a:r>
              <a:rPr lang="en-US" sz="2800" dirty="0"/>
              <a:t>Must molt to grow</a:t>
            </a:r>
            <a:endParaRPr lang="en-US" sz="2400" dirty="0"/>
          </a:p>
          <a:p>
            <a:pPr lvl="1">
              <a:spcBef>
                <a:spcPts val="0"/>
              </a:spcBef>
              <a:defRPr/>
            </a:pPr>
            <a:r>
              <a:rPr lang="en-US" sz="2800" dirty="0"/>
              <a:t>Segments carry paired appendages</a:t>
            </a:r>
          </a:p>
          <a:p>
            <a:pPr>
              <a:defRPr/>
            </a:pPr>
            <a:r>
              <a:rPr lang="en-US" sz="2800" dirty="0"/>
              <a:t>Complex behavior patterns</a:t>
            </a:r>
          </a:p>
          <a:p>
            <a:pPr>
              <a:defRPr/>
            </a:pPr>
            <a:endParaRPr lang="en-US" sz="3200" dirty="0"/>
          </a:p>
          <a:p>
            <a:endParaRPr lang="en-US" sz="3200" dirty="0"/>
          </a:p>
        </p:txBody>
      </p:sp>
      <p:pic>
        <p:nvPicPr>
          <p:cNvPr id="5124" name="Picture 4" descr="http://b.static.trunity.net/files/171501_171600/171562/thumbs/sally-crab_438x0_sc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109" y="4186597"/>
            <a:ext cx="314325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9862915" y="3806652"/>
            <a:ext cx="2020768" cy="2471617"/>
          </a:xfrm>
          <a:prstGeom prst="rect">
            <a:avLst/>
          </a:prstGeom>
        </p:spPr>
      </p:pic>
      <p:pic>
        <p:nvPicPr>
          <p:cNvPr id="5126" name="Picture 6" descr="http://www.uyuzsohbet.com/resimler/wp-content/uploads/2015/05/akrep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1426" y="1459726"/>
            <a:ext cx="3042257" cy="205118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thelongestlistofthelongeststuffatthelongestdomainnameatlonglast.com/images11/stagbeet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6031" y="1459726"/>
            <a:ext cx="2017405" cy="265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6555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Origin" id="{EEFEF6C1-FFD1-41EC-9613-44313D99FF35}" vid="{332CB9FB-2BB4-44A8-A80C-649DEE821B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995</TotalTime>
  <Words>1762</Words>
  <Application>Microsoft Office PowerPoint</Application>
  <PresentationFormat>Widescreen</PresentationFormat>
  <Paragraphs>410</Paragraphs>
  <Slides>45</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ＭＳ Ｐゴシック</vt:lpstr>
      <vt:lpstr>Arial</vt:lpstr>
      <vt:lpstr>Bookman Old Style</vt:lpstr>
      <vt:lpstr>Calibri</vt:lpstr>
      <vt:lpstr>Gill Sans MT</vt:lpstr>
      <vt:lpstr>Times New Roman</vt:lpstr>
      <vt:lpstr>Verdana</vt:lpstr>
      <vt:lpstr>Wingdings</vt:lpstr>
      <vt:lpstr>Wingdings 3</vt:lpstr>
      <vt:lpstr>Origin</vt:lpstr>
      <vt:lpstr>Marine Invertebrates II</vt:lpstr>
      <vt:lpstr>Phylum Annelida</vt:lpstr>
      <vt:lpstr>Phylum Annelida</vt:lpstr>
      <vt:lpstr>Phylum Annelida, Class Polychaete</vt:lpstr>
      <vt:lpstr>Annelid Movement</vt:lpstr>
      <vt:lpstr>Phylum Annelida</vt:lpstr>
      <vt:lpstr>Annelid Anatomy</vt:lpstr>
      <vt:lpstr>Respiration in Annelids</vt:lpstr>
      <vt:lpstr>Phylum Arthropoda</vt:lpstr>
      <vt:lpstr>Phylum Arthropoda</vt:lpstr>
      <vt:lpstr>Phylum Arthropoda</vt:lpstr>
      <vt:lpstr>Phylum Arthropoda</vt:lpstr>
      <vt:lpstr>Phylum Arthropoda</vt:lpstr>
      <vt:lpstr>Phylum Arthropoda</vt:lpstr>
      <vt:lpstr>Respiration in Crustaceans</vt:lpstr>
      <vt:lpstr>Phylum Arthropoda</vt:lpstr>
      <vt:lpstr>Decapod Anatomy</vt:lpstr>
      <vt:lpstr>Phylum Arthropoda</vt:lpstr>
      <vt:lpstr>Phylum Arthropoda</vt:lpstr>
      <vt:lpstr>Phylum Arthropoda</vt:lpstr>
      <vt:lpstr>Phylum Arthropoda</vt:lpstr>
      <vt:lpstr>Phylum Arthropoda</vt:lpstr>
      <vt:lpstr>Phylum Arthropoda</vt:lpstr>
      <vt:lpstr>Phylum Echinodermata</vt:lpstr>
      <vt:lpstr>General Echinoderm Anatomy</vt:lpstr>
      <vt:lpstr>Water Vascular System</vt:lpstr>
      <vt:lpstr>Respiratory System in Echinoderms</vt:lpstr>
      <vt:lpstr>Classification</vt:lpstr>
      <vt:lpstr>Phylum Echinodermata</vt:lpstr>
      <vt:lpstr>Phylum Echinodermata</vt:lpstr>
      <vt:lpstr>Anatomy of Sea Urchins</vt:lpstr>
      <vt:lpstr>Phylum Echinodermata </vt:lpstr>
      <vt:lpstr>Phylum Echinodermata</vt:lpstr>
      <vt:lpstr>Phylum Echinodermata</vt:lpstr>
      <vt:lpstr>Phylum Chordata</vt:lpstr>
      <vt:lpstr>Chordata Characteristics</vt:lpstr>
      <vt:lpstr>Phylum Chordata </vt:lpstr>
      <vt:lpstr>Phylum Chordata</vt:lpstr>
      <vt:lpstr>Phylum Chordata</vt:lpstr>
      <vt:lpstr>Phylum Chordata</vt:lpstr>
      <vt:lpstr>Check Your Understanding</vt:lpstr>
      <vt:lpstr>Check Your Understanding</vt:lpstr>
      <vt:lpstr>Check Your Understanding</vt:lpstr>
      <vt:lpstr>Check Your Understanding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Invertebrates II</dc:title>
  <dc:creator>Tyler Flisik</dc:creator>
  <cp:lastModifiedBy>Tyler Flisik</cp:lastModifiedBy>
  <cp:revision>56</cp:revision>
  <dcterms:created xsi:type="dcterms:W3CDTF">2018-02-26T05:40:04Z</dcterms:created>
  <dcterms:modified xsi:type="dcterms:W3CDTF">2018-04-02T20:34:14Z</dcterms:modified>
</cp:coreProperties>
</file>