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7" r:id="rId2"/>
    <p:sldId id="259" r:id="rId3"/>
    <p:sldId id="260" r:id="rId4"/>
    <p:sldId id="274" r:id="rId5"/>
    <p:sldId id="271" r:id="rId6"/>
    <p:sldId id="326" r:id="rId7"/>
    <p:sldId id="272" r:id="rId8"/>
    <p:sldId id="265" r:id="rId9"/>
    <p:sldId id="266" r:id="rId10"/>
    <p:sldId id="327" r:id="rId11"/>
    <p:sldId id="268" r:id="rId12"/>
    <p:sldId id="269" r:id="rId13"/>
    <p:sldId id="319" r:id="rId14"/>
    <p:sldId id="320" r:id="rId15"/>
    <p:sldId id="270" r:id="rId16"/>
    <p:sldId id="273" r:id="rId17"/>
    <p:sldId id="275" r:id="rId18"/>
    <p:sldId id="276" r:id="rId19"/>
    <p:sldId id="303" r:id="rId20"/>
    <p:sldId id="286" r:id="rId21"/>
    <p:sldId id="287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302" r:id="rId30"/>
    <p:sldId id="298" r:id="rId31"/>
    <p:sldId id="300" r:id="rId32"/>
    <p:sldId id="304" r:id="rId33"/>
    <p:sldId id="305" r:id="rId34"/>
    <p:sldId id="301" r:id="rId35"/>
    <p:sldId id="280" r:id="rId36"/>
    <p:sldId id="306" r:id="rId37"/>
    <p:sldId id="281" r:id="rId38"/>
    <p:sldId id="307" r:id="rId39"/>
    <p:sldId id="308" r:id="rId40"/>
    <p:sldId id="283" r:id="rId41"/>
    <p:sldId id="310" r:id="rId42"/>
    <p:sldId id="313" r:id="rId43"/>
    <p:sldId id="314" r:id="rId44"/>
    <p:sldId id="315" r:id="rId45"/>
    <p:sldId id="316" r:id="rId46"/>
    <p:sldId id="317" r:id="rId47"/>
    <p:sldId id="318" r:id="rId48"/>
    <p:sldId id="328" r:id="rId49"/>
    <p:sldId id="321" r:id="rId50"/>
    <p:sldId id="322" r:id="rId51"/>
    <p:sldId id="323" r:id="rId52"/>
    <p:sldId id="324" r:id="rId53"/>
    <p:sldId id="32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9E5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8" autoAdjust="0"/>
    <p:restoredTop sz="91256" autoAdjust="0"/>
  </p:normalViewPr>
  <p:slideViewPr>
    <p:cSldViewPr snapToGrid="0">
      <p:cViewPr varScale="1">
        <p:scale>
          <a:sx n="45" d="100"/>
          <a:sy n="45" d="100"/>
        </p:scale>
        <p:origin x="54" y="1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00232-6FAA-41D6-8861-A38D45823CD3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8773D-FD92-43E7-999A-E974A925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61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75293-FEDE-45C9-8E0F-6EFE833BD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43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by </a:t>
            </a:r>
            <a:r>
              <a:rPr lang="en-US" dirty="0" err="1"/>
              <a:t>amoebocytes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084A9-14E8-46D2-9C58-F283F0A80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49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084A9-14E8-46D2-9C58-F283F0A80A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16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animals to move via</a:t>
            </a:r>
            <a:r>
              <a:rPr lang="en-US" baseline="0" dirty="0"/>
              <a:t> cilia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084A9-14E8-46D2-9C58-F283F0A80A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81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Sessile:</a:t>
            </a:r>
            <a:r>
              <a:rPr lang="en-US" baseline="0" dirty="0"/>
              <a:t> stationary</a:t>
            </a:r>
          </a:p>
          <a:p>
            <a:r>
              <a:rPr lang="en-US" baseline="0" dirty="0"/>
              <a:t>Motile: free swimming or moving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084A9-14E8-46D2-9C58-F283F0A80A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40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Rotifera</a:t>
            </a:r>
            <a:r>
              <a:rPr lang="en-US" dirty="0"/>
              <a:t>, and</a:t>
            </a:r>
            <a:r>
              <a:rPr lang="en-US" baseline="0" dirty="0"/>
              <a:t> </a:t>
            </a:r>
            <a:r>
              <a:rPr lang="en-US" baseline="0" dirty="0" err="1"/>
              <a:t>lophophorates</a:t>
            </a:r>
            <a:r>
              <a:rPr lang="en-US" baseline="0" dirty="0"/>
              <a:t> also coelomates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66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76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Radula made up of hardest naturally produced material known</a:t>
            </a:r>
            <a:r>
              <a:rPr lang="en-US" baseline="0" dirty="0"/>
              <a:t> to man! Look it up.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084A9-14E8-46D2-9C58-F283F0A80A7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85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 particles</a:t>
            </a:r>
            <a:r>
              <a:rPr lang="en-US" baseline="0" dirty="0"/>
              <a:t> enter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084A9-14E8-46D2-9C58-F283F0A80A7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7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Gills absent in terrestrial species.</a:t>
            </a:r>
            <a:r>
              <a:rPr lang="en-US" baseline="0" dirty="0"/>
              <a:t> Lining of mantle functions as a lung</a:t>
            </a:r>
          </a:p>
          <a:p>
            <a:r>
              <a:rPr lang="en-US" baseline="0" dirty="0"/>
              <a:t>Dextral= right</a:t>
            </a:r>
          </a:p>
          <a:p>
            <a:r>
              <a:rPr lang="en-US" baseline="0" dirty="0"/>
              <a:t>Sinistral = left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084A9-14E8-46D2-9C58-F283F0A80A7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5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Collagen:</a:t>
            </a:r>
            <a:r>
              <a:rPr lang="en-US" baseline="0" dirty="0"/>
              <a:t> structural protein in the extracellular space in the connective tissue of most animals. Provides elasticity. Most abundant protein in animals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90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Coeloms and segmentation</a:t>
            </a:r>
            <a:r>
              <a:rPr lang="en-US" baseline="0" dirty="0"/>
              <a:t> arose independently many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1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Protostome = </a:t>
            </a:r>
            <a:r>
              <a:rPr lang="en-US" i="1" baseline="0" dirty="0"/>
              <a:t>protos</a:t>
            </a:r>
            <a:r>
              <a:rPr lang="en-US" baseline="0" dirty="0"/>
              <a:t> – first, </a:t>
            </a:r>
            <a:r>
              <a:rPr lang="en-US" i="1" baseline="0" dirty="0"/>
              <a:t>stoma</a:t>
            </a:r>
            <a:r>
              <a:rPr lang="en-US" baseline="0" dirty="0"/>
              <a:t> – mouth (Greek)</a:t>
            </a:r>
          </a:p>
          <a:p>
            <a:r>
              <a:rPr lang="en-US" baseline="0" dirty="0"/>
              <a:t>Deuterostome = </a:t>
            </a:r>
            <a:r>
              <a:rPr lang="en-US" i="1" baseline="0" dirty="0" err="1"/>
              <a:t>deuteros</a:t>
            </a:r>
            <a:r>
              <a:rPr lang="en-US" baseline="0" dirty="0"/>
              <a:t> – second, </a:t>
            </a:r>
            <a:r>
              <a:rPr lang="en-US" i="1" baseline="0" dirty="0"/>
              <a:t>stoma</a:t>
            </a:r>
            <a:r>
              <a:rPr lang="en-US" baseline="0" dirty="0"/>
              <a:t> - mouth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1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Animals</a:t>
            </a:r>
            <a:r>
              <a:rPr lang="en-US" baseline="0" dirty="0"/>
              <a:t> with radial symmetry are typically sessile or planktonic and encounter environment on all sides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Bilateral animals actively move from place to place, thus requiring a central nervous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True</a:t>
            </a:r>
            <a:r>
              <a:rPr lang="en-US" baseline="0" dirty="0"/>
              <a:t> tissue: tissues isolated from other layers by membranous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36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Coelom completely enclosed by mesoderm = true coelom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5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organisms evolved and</a:t>
            </a:r>
            <a:r>
              <a:rPr lang="en-US" baseline="0" dirty="0"/>
              <a:t> </a:t>
            </a:r>
            <a:r>
              <a:rPr lang="en-US" dirty="0"/>
              <a:t>became more complex,</a:t>
            </a:r>
            <a:r>
              <a:rPr lang="en-US" baseline="0" dirty="0"/>
              <a:t> their cells required more efficient transport and exchange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B933-D2D3-4DB4-A561-D8A7E77AA18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43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an evolutionary</a:t>
            </a:r>
            <a:r>
              <a:rPr lang="en-US" baseline="0" dirty="0"/>
              <a:t> prospective every living species is successful. Everything can find food, escape predators and reproduce.</a:t>
            </a:r>
          </a:p>
          <a:p>
            <a:r>
              <a:rPr lang="en-US" baseline="0" dirty="0"/>
              <a:t>More complex does not mean less evolved</a:t>
            </a:r>
          </a:p>
          <a:p>
            <a:r>
              <a:rPr lang="en-US" baseline="0" dirty="0"/>
              <a:t>Some adaptations have lead to rapid and extensive diversification </a:t>
            </a:r>
          </a:p>
          <a:p>
            <a:r>
              <a:rPr lang="en-US" baseline="0" dirty="0"/>
              <a:t>“Never the use of higher or lower”- Chuck Darwin</a:t>
            </a:r>
          </a:p>
          <a:p>
            <a:endParaRPr lang="en-US" baseline="0" dirty="0"/>
          </a:p>
          <a:p>
            <a:r>
              <a:rPr lang="en-US" baseline="0" dirty="0"/>
              <a:t>Of the 36 animal phyla, 9 account for 99% of all animal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5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5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0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54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27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D83C4EA-DCD8-4252-8541-B22D15DF9647}" type="slidenum">
              <a:rPr lang="en-US">
                <a:solidFill>
                  <a:srgbClr val="444D26"/>
                </a:solidFill>
              </a:rPr>
              <a:pPr/>
              <a:t>‹#›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3/24/2018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68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0447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208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982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4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3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38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3/24/2018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26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3/24/2018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3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gi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n3xluIRh1Y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48295" y="3872948"/>
            <a:ext cx="9298609" cy="990600"/>
          </a:xfrm>
        </p:spPr>
        <p:txBody>
          <a:bodyPr>
            <a:normAutofit/>
          </a:bodyPr>
          <a:lstStyle/>
          <a:p>
            <a:r>
              <a:rPr lang="en-US" sz="4400" dirty="0"/>
              <a:t>Marine Invertebrates I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Chapter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45F6F-2B63-4E6B-90C4-2E4A59781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554" y="170056"/>
            <a:ext cx="4345259" cy="32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2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Digestive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949440" cy="5122426"/>
          </a:xfrm>
        </p:spPr>
        <p:txBody>
          <a:bodyPr>
            <a:noAutofit/>
          </a:bodyPr>
          <a:lstStyle/>
          <a:p>
            <a:r>
              <a:rPr lang="en-US" sz="2800" dirty="0"/>
              <a:t>Animals have diverse nutritional requirements and feeding strategies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800" b="1" dirty="0"/>
              <a:t>Intracellular digestion: </a:t>
            </a:r>
            <a:r>
              <a:rPr lang="en-US" sz="2800" dirty="0"/>
              <a:t>digestion inside cells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b="1" u="sng" dirty="0"/>
              <a:t>________________</a:t>
            </a:r>
            <a:r>
              <a:rPr lang="en-US" sz="2800" b="1" dirty="0"/>
              <a:t> cavity</a:t>
            </a:r>
            <a:r>
              <a:rPr lang="en-US" sz="2800" dirty="0"/>
              <a:t>: central cavity with single opening that functions in both digestion and distribution of nutrients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800" b="1" dirty="0"/>
              <a:t>Alimentary canal</a:t>
            </a:r>
            <a:r>
              <a:rPr lang="en-US" sz="2800" dirty="0"/>
              <a:t>: digestive tract with two separate openings (mouth and anus)</a:t>
            </a:r>
            <a:endParaRPr lang="en-US" sz="2800" b="1" dirty="0"/>
          </a:p>
          <a:p>
            <a:endParaRPr lang="en-US" sz="2800" b="1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4300292"/>
            <a:ext cx="4455160" cy="1681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2490" y="597229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Alimentary canal</a:t>
            </a:r>
          </a:p>
        </p:txBody>
      </p:sp>
      <p:pic>
        <p:nvPicPr>
          <p:cNvPr id="1030" name="Picture 6" descr="http://img3.wikia.nocookie.net/__cb20140514020227/heyerbio6a/images/a/ae/Cnidarian-GastroVascul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80" y="1256099"/>
            <a:ext cx="4043680" cy="25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50958" y="3709829"/>
            <a:ext cx="356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Gastrovascular cavity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058400" y="3361956"/>
            <a:ext cx="518160" cy="4184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058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404264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Body Cavities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6888" y="1219199"/>
            <a:ext cx="6277806" cy="509737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Body cavity</a:t>
            </a:r>
            <a:r>
              <a:rPr lang="en-US" sz="2400" dirty="0"/>
              <a:t>: fluid or air-filled space between the digestive tract and outer body wall</a:t>
            </a:r>
          </a:p>
          <a:p>
            <a:pPr lvl="1">
              <a:spcBef>
                <a:spcPts val="0"/>
              </a:spcBef>
            </a:pPr>
            <a:r>
              <a:rPr lang="en-US" sz="2100" b="1" dirty="0"/>
              <a:t>Coelom</a:t>
            </a:r>
            <a:endParaRPr lang="en-US" sz="1700" b="1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Acoelomates: </a:t>
            </a:r>
            <a:r>
              <a:rPr lang="en-US" sz="2400" dirty="0"/>
              <a:t>animals that lack body cavity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Platyhelminthes</a:t>
            </a:r>
            <a:endParaRPr lang="en-US" sz="16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Pseudocoelomates</a:t>
            </a:r>
            <a:r>
              <a:rPr lang="en-US" sz="2400" dirty="0"/>
              <a:t>: animals with a “false” coelom, derived from endoderm and mesoderm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Nematodes, Rotifers</a:t>
            </a:r>
            <a:endParaRPr lang="en-US" sz="16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_______________</a:t>
            </a:r>
            <a:r>
              <a:rPr lang="en-US" sz="2400" dirty="0"/>
              <a:t>: animals with a “true” coelom,  derived from mesoderm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All other animals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432" y="152400"/>
            <a:ext cx="4762500" cy="6543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277" y="4234547"/>
            <a:ext cx="2739409" cy="174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277" y="2066533"/>
            <a:ext cx="2739409" cy="174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277" y="6411892"/>
            <a:ext cx="2739409" cy="1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4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://res.cloudinary.com/dk-find-out/image/upload/q_80,w_1440/AL645089_akzuz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1421" y="4732701"/>
            <a:ext cx="4648202" cy="15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Skeletal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91825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Hydrostatic skeleton</a:t>
            </a:r>
            <a:r>
              <a:rPr lang="en-US" dirty="0"/>
              <a:t>: ________ held under pressure within a closed body compartment</a:t>
            </a:r>
          </a:p>
          <a:p>
            <a:r>
              <a:rPr lang="en-US" sz="2000" dirty="0"/>
              <a:t>Cnidarians, Platyhelminthes, Nematodes, Annelids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b="1" dirty="0"/>
              <a:t>Exoskeleton</a:t>
            </a:r>
            <a:r>
              <a:rPr lang="en-US" dirty="0"/>
              <a:t>: hard covering deposited on the animals surface that provides protection and points for muscle attachment</a:t>
            </a:r>
          </a:p>
          <a:p>
            <a:r>
              <a:rPr lang="en-US" sz="2000" dirty="0"/>
              <a:t>Arthropods, Molluscs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b="1" dirty="0"/>
              <a:t>Endoskeleton:</a:t>
            </a:r>
            <a:r>
              <a:rPr lang="en-US" dirty="0"/>
              <a:t> hard </a:t>
            </a:r>
            <a:r>
              <a:rPr lang="en-US" b="1" dirty="0"/>
              <a:t>_________</a:t>
            </a:r>
            <a:r>
              <a:rPr lang="en-US" dirty="0"/>
              <a:t> skeleton buried within soft tissue</a:t>
            </a:r>
          </a:p>
          <a:p>
            <a:r>
              <a:rPr lang="en-US" sz="2000" dirty="0"/>
              <a:t>Porifera, Echinodermata, Chordata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20" name="Picture 4" descr="http://d12tusb9bq3y6m.cloudfront.net/wp-content/uploads/2012/09/408340_10151090778257979_120483764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51" y="1219200"/>
            <a:ext cx="2576623" cy="18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naturemath.com/wp-content/uploads/2012/11/european-rhinoceros-beet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087" y="2672670"/>
            <a:ext cx="2707759" cy="20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38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Different Circulatory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19200"/>
            <a:ext cx="6373091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/>
              <a:t>Open circulatory system</a:t>
            </a:r>
            <a:r>
              <a:rPr lang="en-US" sz="3200" dirty="0"/>
              <a:t>: </a:t>
            </a:r>
            <a:r>
              <a:rPr lang="en-US" sz="3200" b="1" dirty="0"/>
              <a:t>__________</a:t>
            </a:r>
            <a:r>
              <a:rPr lang="en-US" sz="3200" dirty="0"/>
              <a:t> bathes organs directly then diffuse back into heart through sinuses </a:t>
            </a:r>
          </a:p>
          <a:p>
            <a:pPr>
              <a:buNone/>
            </a:pPr>
            <a:endParaRPr lang="en-US" sz="3200" b="1" dirty="0"/>
          </a:p>
          <a:p>
            <a:pPr>
              <a:buNone/>
            </a:pPr>
            <a:r>
              <a:rPr lang="en-US" sz="3200" b="1" dirty="0"/>
              <a:t>Closed circulatory system</a:t>
            </a:r>
            <a:r>
              <a:rPr lang="en-US" sz="3200" dirty="0"/>
              <a:t>: </a:t>
            </a:r>
            <a:r>
              <a:rPr lang="en-US" sz="3200" b="1" dirty="0"/>
              <a:t>_____</a:t>
            </a:r>
            <a:r>
              <a:rPr lang="en-US" sz="3200" dirty="0"/>
              <a:t> transported through vessels into capillaries where diffusion of gases and nutrients occurs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1182786"/>
            <a:ext cx="3048000" cy="2591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733800"/>
            <a:ext cx="3352800" cy="261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15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Different Circulatory Systems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3648" y="1319463"/>
            <a:ext cx="5334000" cy="685800"/>
          </a:xfrm>
        </p:spPr>
        <p:txBody>
          <a:bodyPr/>
          <a:lstStyle/>
          <a:p>
            <a:r>
              <a:rPr lang="en-US" sz="3200" dirty="0"/>
              <a:t>Open Circulatory System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6189495" y="1319463"/>
            <a:ext cx="5889959" cy="685800"/>
          </a:xfrm>
        </p:spPr>
        <p:txBody>
          <a:bodyPr>
            <a:normAutofit/>
          </a:bodyPr>
          <a:lstStyle/>
          <a:p>
            <a:r>
              <a:rPr lang="en-US" sz="3200" dirty="0"/>
              <a:t>Closed Circulatory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43648" y="2005263"/>
            <a:ext cx="5122152" cy="4038600"/>
          </a:xfrm>
        </p:spPr>
        <p:txBody>
          <a:bodyPr>
            <a:noAutofit/>
          </a:bodyPr>
          <a:lstStyle/>
          <a:p>
            <a:r>
              <a:rPr lang="en-US" sz="2800" dirty="0"/>
              <a:t>Arthropods and mollusks</a:t>
            </a:r>
          </a:p>
          <a:p>
            <a:r>
              <a:rPr lang="en-US" sz="2800" dirty="0"/>
              <a:t>Less efficient</a:t>
            </a:r>
          </a:p>
          <a:p>
            <a:r>
              <a:rPr lang="en-US" sz="2800" dirty="0"/>
              <a:t>Lack of capillaries</a:t>
            </a:r>
          </a:p>
          <a:p>
            <a:r>
              <a:rPr lang="en-US" sz="2800" dirty="0"/>
              <a:t>Hemolymph transports nutrients and wastes</a:t>
            </a:r>
          </a:p>
          <a:p>
            <a:r>
              <a:rPr lang="en-US" sz="2800" dirty="0"/>
              <a:t>Tissues and cells _________ in hemolymph</a:t>
            </a:r>
          </a:p>
          <a:p>
            <a:r>
              <a:rPr lang="en-US" sz="2800" dirty="0"/>
              <a:t>Slow, uncontrolled blood 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426202" y="2005263"/>
            <a:ext cx="5156198" cy="4038600"/>
          </a:xfrm>
        </p:spPr>
        <p:txBody>
          <a:bodyPr>
            <a:normAutofit/>
          </a:bodyPr>
          <a:lstStyle/>
          <a:p>
            <a:r>
              <a:rPr lang="en-US" sz="2800" dirty="0"/>
              <a:t>Vertebrates and annelids</a:t>
            </a:r>
          </a:p>
          <a:p>
            <a:pPr marL="273050" indent="-273050"/>
            <a:r>
              <a:rPr lang="en-US" sz="2800" dirty="0"/>
              <a:t>More efficient</a:t>
            </a:r>
          </a:p>
          <a:p>
            <a:r>
              <a:rPr lang="en-US" sz="2800" dirty="0"/>
              <a:t>___________ present</a:t>
            </a:r>
          </a:p>
          <a:p>
            <a:r>
              <a:rPr lang="en-US" sz="2800" dirty="0"/>
              <a:t>Blood transports gases, nutrients and wastes</a:t>
            </a:r>
          </a:p>
          <a:p>
            <a:r>
              <a:rPr lang="en-US" sz="2800" dirty="0"/>
              <a:t>Blood delivered directly to cells</a:t>
            </a:r>
          </a:p>
          <a:p>
            <a:r>
              <a:rPr lang="en-US" sz="2800" dirty="0"/>
              <a:t>Fast, ___________ blood flow</a:t>
            </a:r>
          </a:p>
        </p:txBody>
      </p:sp>
    </p:spTree>
    <p:extLst>
      <p:ext uri="{BB962C8B-B14F-4D97-AF65-F5344CB8AC3E}">
        <p14:creationId xmlns:p14="http://schemas.microsoft.com/office/powerpoint/2010/main" val="675103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354666"/>
            <a:ext cx="5774575" cy="4802293"/>
          </a:xfrm>
        </p:spPr>
        <p:txBody>
          <a:bodyPr>
            <a:normAutofit/>
          </a:bodyPr>
          <a:lstStyle/>
          <a:p>
            <a:r>
              <a:rPr lang="en-US" sz="2800" dirty="0"/>
              <a:t>Series of </a:t>
            </a:r>
            <a:r>
              <a:rPr lang="en-US" sz="2800" b="1" dirty="0"/>
              <a:t>__________</a:t>
            </a:r>
            <a:r>
              <a:rPr lang="en-US" sz="2800" dirty="0"/>
              <a:t> parts or body segments</a:t>
            </a:r>
          </a:p>
          <a:p>
            <a:pPr lvl="1"/>
            <a:r>
              <a:rPr lang="en-US" sz="2400" dirty="0"/>
              <a:t>Efficient movement </a:t>
            </a:r>
          </a:p>
          <a:p>
            <a:pPr lvl="1"/>
            <a:r>
              <a:rPr lang="en-US" sz="2400" dirty="0"/>
              <a:t>Specialization of parts</a:t>
            </a:r>
          </a:p>
          <a:p>
            <a:pPr marL="274320" lvl="1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dirty="0"/>
              <a:t>Evolved in three phyla:</a:t>
            </a:r>
          </a:p>
          <a:p>
            <a:r>
              <a:rPr lang="en-US" sz="2800" dirty="0"/>
              <a:t>Annelida </a:t>
            </a:r>
          </a:p>
          <a:p>
            <a:r>
              <a:rPr lang="en-US" sz="2800" dirty="0"/>
              <a:t>Arthropoda</a:t>
            </a:r>
          </a:p>
          <a:p>
            <a:r>
              <a:rPr lang="en-US" sz="2800" dirty="0"/>
              <a:t>Chordata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b="1" dirty="0"/>
          </a:p>
        </p:txBody>
      </p:sp>
      <p:pic>
        <p:nvPicPr>
          <p:cNvPr id="3078" name="Picture 6" descr="http://www.issg.org/database/species/images/ecology/efetida2-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00" y="3566289"/>
            <a:ext cx="1845767" cy="24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655.photobucket.com/albums/uu279/hunter37/JEFFSAVATARWAL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30" y="1478410"/>
            <a:ext cx="4374314" cy="186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static1.squarespace.com/static/50e64606e4b0d72d4f10729e/t/50fd7dade4b000014e7c7e54/1358790061628/lobster+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1" y="3994000"/>
            <a:ext cx="3398233" cy="20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400"/>
            <a:ext cx="11125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96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Porifera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912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Sponges </a:t>
            </a:r>
            <a:r>
              <a:rPr lang="en-US" sz="2800" dirty="0"/>
              <a:t>“Pore bearers”</a:t>
            </a:r>
          </a:p>
          <a:p>
            <a:pPr marL="0" indent="0">
              <a:buNone/>
            </a:pPr>
            <a:endParaRPr lang="en-US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Characteristics:</a:t>
            </a:r>
          </a:p>
          <a:p>
            <a:r>
              <a:rPr lang="en-US" dirty="0"/>
              <a:t>No tissues or organs</a:t>
            </a:r>
          </a:p>
          <a:p>
            <a:r>
              <a:rPr lang="en-US" dirty="0"/>
              <a:t>Cellular-level organization</a:t>
            </a:r>
          </a:p>
          <a:p>
            <a:r>
              <a:rPr lang="en-US" dirty="0"/>
              <a:t>Intracellular digestion</a:t>
            </a:r>
          </a:p>
          <a:p>
            <a:r>
              <a:rPr lang="en-US" b="1" dirty="0"/>
              <a:t>________________</a:t>
            </a:r>
          </a:p>
          <a:p>
            <a:r>
              <a:rPr lang="en-US" dirty="0"/>
              <a:t>Free-swimming larvae</a:t>
            </a:r>
          </a:p>
          <a:p>
            <a:r>
              <a:rPr lang="en-US" dirty="0"/>
              <a:t>Sessile as adults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840" y="1285603"/>
            <a:ext cx="6322219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949" y="3485606"/>
            <a:ext cx="3105859" cy="2727960"/>
          </a:xfrm>
          <a:prstGeom prst="rect">
            <a:avLst/>
          </a:prstGeom>
        </p:spPr>
      </p:pic>
      <p:pic>
        <p:nvPicPr>
          <p:cNvPr id="7" name="Picture 4" descr="http://i.kinja-img.com/gawker-media/image/upload/s--smn_TkJv--/c_fit,fl_progressive,q_80,w_320/79089039735373918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820886"/>
            <a:ext cx="4240361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87666" y="6348735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modified from What is Life? A Guide to Biology,  Third Edition </a:t>
            </a:r>
            <a:r>
              <a:rPr lang="en-US" sz="1000" dirty="0">
                <a:cs typeface="Times New Roman" panose="02020603050405020304" pitchFamily="18" charset="0"/>
              </a:rPr>
              <a:t>©2015 W.H. Freeman and Company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5762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Porifera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0025" y="1411001"/>
            <a:ext cx="4818264" cy="4701434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____________</a:t>
            </a:r>
            <a:r>
              <a:rPr lang="en-US" sz="2800" dirty="0"/>
              <a:t> (choanocytes)</a:t>
            </a:r>
            <a:r>
              <a:rPr lang="en-US" sz="2800" b="1" dirty="0"/>
              <a:t>: </a:t>
            </a:r>
            <a:r>
              <a:rPr lang="en-US" sz="2800" dirty="0"/>
              <a:t>specialized cells with flagella that create water current up through osculum </a:t>
            </a:r>
          </a:p>
          <a:p>
            <a:endParaRPr lang="en-US" sz="2800" b="1" dirty="0"/>
          </a:p>
          <a:p>
            <a:r>
              <a:rPr lang="en-US" sz="2800" b="1" dirty="0"/>
              <a:t>Spongocoel: </a:t>
            </a:r>
            <a:r>
              <a:rPr lang="en-US" sz="2800" dirty="0"/>
              <a:t>central cavity</a:t>
            </a:r>
          </a:p>
          <a:p>
            <a:endParaRPr lang="en-US" sz="2800" dirty="0"/>
          </a:p>
          <a:p>
            <a:r>
              <a:rPr lang="en-US" sz="2800" b="1" dirty="0"/>
              <a:t>Osculum</a:t>
            </a:r>
            <a:r>
              <a:rPr lang="en-US" sz="2800" dirty="0"/>
              <a:t>: opening at the  top of the sponge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914" y="1351023"/>
            <a:ext cx="6901061" cy="4701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63246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modified from What is Life? A Guide to Biology,  Third Edition </a:t>
            </a:r>
            <a:r>
              <a:rPr lang="en-US" sz="1000" dirty="0">
                <a:cs typeface="Times New Roman" panose="02020603050405020304" pitchFamily="18" charset="0"/>
              </a:rPr>
              <a:t>©2015 W.H. Freeman and Company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B4C99-4F75-4985-8CD9-BBD7F597A2CA}"/>
              </a:ext>
            </a:extLst>
          </p:cNvPr>
          <p:cNvSpPr txBox="1"/>
          <p:nvPr/>
        </p:nvSpPr>
        <p:spPr>
          <a:xfrm>
            <a:off x="8286045" y="5220711"/>
            <a:ext cx="12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Spongocoel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54204-CA7F-4270-8BB4-F58673B20A9A}"/>
              </a:ext>
            </a:extLst>
          </p:cNvPr>
          <p:cNvSpPr txBox="1"/>
          <p:nvPr/>
        </p:nvSpPr>
        <p:spPr>
          <a:xfrm>
            <a:off x="5233531" y="3472839"/>
            <a:ext cx="12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Spongocoel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07010E-AE7B-4310-9E78-08294F0B8A3D}"/>
              </a:ext>
            </a:extLst>
          </p:cNvPr>
          <p:cNvCxnSpPr>
            <a:cxnSpLocks/>
          </p:cNvCxnSpPr>
          <p:nvPr/>
        </p:nvCxnSpPr>
        <p:spPr>
          <a:xfrm flipV="1">
            <a:off x="6423756" y="3301430"/>
            <a:ext cx="180622" cy="33271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gonal Stripe 11">
            <a:extLst>
              <a:ext uri="{FF2B5EF4-FFF2-40B4-BE49-F238E27FC236}">
                <a16:creationId xmlns:a16="http://schemas.microsoft.com/office/drawing/2014/main" id="{1A17FA27-70FF-419B-9200-A3F011B153E6}"/>
              </a:ext>
            </a:extLst>
          </p:cNvPr>
          <p:cNvSpPr/>
          <p:nvPr/>
        </p:nvSpPr>
        <p:spPr>
          <a:xfrm rot="17681135">
            <a:off x="9818510" y="4775200"/>
            <a:ext cx="327378" cy="45719"/>
          </a:xfrm>
          <a:prstGeom prst="diagStripe">
            <a:avLst/>
          </a:prstGeom>
          <a:solidFill>
            <a:srgbClr val="6600FF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iagonal Stripe 12">
            <a:extLst>
              <a:ext uri="{FF2B5EF4-FFF2-40B4-BE49-F238E27FC236}">
                <a16:creationId xmlns:a16="http://schemas.microsoft.com/office/drawing/2014/main" id="{AE0FB991-B65C-424C-8CDC-40C27EB107F0}"/>
              </a:ext>
            </a:extLst>
          </p:cNvPr>
          <p:cNvSpPr/>
          <p:nvPr/>
        </p:nvSpPr>
        <p:spPr>
          <a:xfrm rot="15115435">
            <a:off x="9872899" y="4704781"/>
            <a:ext cx="169919" cy="45719"/>
          </a:xfrm>
          <a:prstGeom prst="diagStripe">
            <a:avLst/>
          </a:prstGeom>
          <a:solidFill>
            <a:srgbClr val="6600FF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iagonal Stripe 13">
            <a:extLst>
              <a:ext uri="{FF2B5EF4-FFF2-40B4-BE49-F238E27FC236}">
                <a16:creationId xmlns:a16="http://schemas.microsoft.com/office/drawing/2014/main" id="{411A3BB1-047D-47AF-AB2F-E4F4CF3825F6}"/>
              </a:ext>
            </a:extLst>
          </p:cNvPr>
          <p:cNvSpPr/>
          <p:nvPr/>
        </p:nvSpPr>
        <p:spPr>
          <a:xfrm rot="5051105">
            <a:off x="9343318" y="1744134"/>
            <a:ext cx="327378" cy="45719"/>
          </a:xfrm>
          <a:prstGeom prst="diagStripe">
            <a:avLst/>
          </a:prstGeom>
          <a:solidFill>
            <a:srgbClr val="6600FF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gonal Stripe 14">
            <a:extLst>
              <a:ext uri="{FF2B5EF4-FFF2-40B4-BE49-F238E27FC236}">
                <a16:creationId xmlns:a16="http://schemas.microsoft.com/office/drawing/2014/main" id="{720C6E74-BB0E-4102-8D85-2268D4525334}"/>
              </a:ext>
            </a:extLst>
          </p:cNvPr>
          <p:cNvSpPr/>
          <p:nvPr/>
        </p:nvSpPr>
        <p:spPr>
          <a:xfrm rot="2485405">
            <a:off x="9442863" y="1673715"/>
            <a:ext cx="169919" cy="45719"/>
          </a:xfrm>
          <a:prstGeom prst="diagStripe">
            <a:avLst/>
          </a:prstGeom>
          <a:solidFill>
            <a:srgbClr val="6600FF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B9EF83-E612-4A2C-AD90-08F8C53C0E4B}"/>
              </a:ext>
            </a:extLst>
          </p:cNvPr>
          <p:cNvSpPr txBox="1"/>
          <p:nvPr/>
        </p:nvSpPr>
        <p:spPr>
          <a:xfrm>
            <a:off x="10747023" y="4332004"/>
            <a:ext cx="835378" cy="307777"/>
          </a:xfrm>
          <a:prstGeom prst="rect">
            <a:avLst/>
          </a:prstGeom>
          <a:solidFill>
            <a:srgbClr val="C6E9E5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Spicule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98DDF-FF49-4CE1-9B17-4142C1CC9CB0}"/>
              </a:ext>
            </a:extLst>
          </p:cNvPr>
          <p:cNvSpPr txBox="1"/>
          <p:nvPr/>
        </p:nvSpPr>
        <p:spPr>
          <a:xfrm>
            <a:off x="10179444" y="1624380"/>
            <a:ext cx="835378" cy="307777"/>
          </a:xfrm>
          <a:prstGeom prst="rect">
            <a:avLst/>
          </a:prstGeom>
          <a:solidFill>
            <a:srgbClr val="C6E9E5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Spongin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5DA4B4-9B5A-4A07-ACB0-B9768D3A6682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9606653" y="1778269"/>
            <a:ext cx="572791" cy="3619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77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A953E-3DB4-4102-877C-5502EB1F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22" y="152400"/>
            <a:ext cx="11548534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Feeding Strategies of some Marine Organisms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6F39F-044C-486D-99E1-29B8B549F4E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Suspension feeders</a:t>
            </a:r>
            <a:r>
              <a:rPr lang="en-US" dirty="0"/>
              <a:t>: organisms that feed on particulate organic matter 			      suspended in the water</a:t>
            </a:r>
          </a:p>
          <a:p>
            <a:r>
              <a:rPr lang="en-US" b="1" dirty="0"/>
              <a:t>Deposit feeders</a:t>
            </a:r>
            <a:r>
              <a:rPr lang="en-US" dirty="0"/>
              <a:t>: organisms that feed on particulate organic matter that 			 settles on the bottom (detritus)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C49A9-4A6B-4F06-A3DA-7E5539FE7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17" y="3138312"/>
            <a:ext cx="9833880" cy="3131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0BE8F-FE78-4827-8C58-C01A293FABB6}"/>
              </a:ext>
            </a:extLst>
          </p:cNvPr>
          <p:cNvSpPr txBox="1"/>
          <p:nvPr/>
        </p:nvSpPr>
        <p:spPr>
          <a:xfrm>
            <a:off x="1919111" y="3203336"/>
            <a:ext cx="41768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SUSPENSION FEEDING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EA3CC-B4D2-42CF-B5BE-8E6A9511BB56}"/>
              </a:ext>
            </a:extLst>
          </p:cNvPr>
          <p:cNvSpPr txBox="1"/>
          <p:nvPr/>
        </p:nvSpPr>
        <p:spPr>
          <a:xfrm>
            <a:off x="7439378" y="3177992"/>
            <a:ext cx="33503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DEPOSIT FEEDING</a:t>
            </a:r>
          </a:p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3176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an Animal?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60270" y="1219200"/>
            <a:ext cx="6152403" cy="49377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Multicellular, heterotrophic, eukaryotes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Lack cell walls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b="1" u="sng" dirty="0"/>
              <a:t>_________</a:t>
            </a:r>
            <a:r>
              <a:rPr lang="en-US" sz="2400" dirty="0"/>
              <a:t>: structural protein in connective tissue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Contain muscle and nervous tissue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Allow for movement and nerve impulses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Most reproduce sexually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First animals appeared </a:t>
            </a:r>
            <a:r>
              <a:rPr lang="en-US" sz="2800" dirty="0">
                <a:cs typeface="Times New Roman" panose="02020603050405020304" pitchFamily="18" charset="0"/>
              </a:rPr>
              <a:t>~ 700mya</a:t>
            </a:r>
            <a:endParaRPr lang="en-US" sz="2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 dirty="0"/>
          </a:p>
        </p:txBody>
      </p:sp>
      <p:pic>
        <p:nvPicPr>
          <p:cNvPr id="10244" name="Picture 4" descr="http://www.spongeguide.org/2ndedition/images/Aarcheri3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608" y="2408663"/>
            <a:ext cx="1330604" cy="228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46697" y="4836317"/>
            <a:ext cx="1917515" cy="14077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428" y="2702311"/>
            <a:ext cx="1692318" cy="136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47A2B7-1FDE-4A33-9128-17CBCC1B6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428" y="1273419"/>
            <a:ext cx="1692318" cy="1269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27CC5-24BC-489A-A7F2-C15B32862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2428" y="4202685"/>
            <a:ext cx="2499972" cy="20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6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Porifera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9911787" cy="174269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200" dirty="0"/>
              <a:t>Skeleton</a:t>
            </a:r>
          </a:p>
          <a:p>
            <a:pPr lvl="1">
              <a:defRPr/>
            </a:pPr>
            <a:r>
              <a:rPr lang="en-US" sz="2800" b="1" dirty="0"/>
              <a:t>Spicules</a:t>
            </a:r>
            <a:r>
              <a:rPr lang="en-US" sz="2800" dirty="0"/>
              <a:t> (calcium carbonate or silica): support and protection</a:t>
            </a:r>
          </a:p>
          <a:p>
            <a:pPr lvl="1">
              <a:defRPr/>
            </a:pPr>
            <a:r>
              <a:rPr lang="en-US" sz="2800" b="1" u="sng" dirty="0"/>
              <a:t>________</a:t>
            </a:r>
            <a:r>
              <a:rPr lang="en-US" sz="2800" dirty="0"/>
              <a:t> (protein): support and flexibility</a:t>
            </a:r>
          </a:p>
          <a:p>
            <a:endParaRPr lang="en-US" sz="2800" dirty="0"/>
          </a:p>
        </p:txBody>
      </p:sp>
      <p:pic>
        <p:nvPicPr>
          <p:cNvPr id="2052" name="Picture 4" descr="http://salinella.bio.uottawa.ca/BIO2135/Labs/PoftheP/2006/Lab02_ProtPori/BIO312D1_A1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93" y="3158947"/>
            <a:ext cx="3641494" cy="27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linella.bio.uottawa.ca/BIO2135/Labs/PoftheP/2006/Lab02_ProtPori/BIO312C4_A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58" y="3142844"/>
            <a:ext cx="3662934" cy="275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00822" y="5858807"/>
            <a:ext cx="1292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Spicules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07664" y="5834704"/>
            <a:ext cx="1292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Spongin</a:t>
            </a:r>
          </a:p>
        </p:txBody>
      </p:sp>
    </p:spTree>
    <p:extLst>
      <p:ext uri="{BB962C8B-B14F-4D97-AF65-F5344CB8AC3E}">
        <p14:creationId xmlns:p14="http://schemas.microsoft.com/office/powerpoint/2010/main" val="1275254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Porifera Body Forms</a:t>
            </a:r>
          </a:p>
        </p:txBody>
      </p:sp>
      <p:pic>
        <p:nvPicPr>
          <p:cNvPr id="1028" name="Picture 4" descr="http://4.bp.blogspot.com/-ZkRoEgNcqRo/T4AhR9Pu30I/AAAAAAAAAZg/l5H49XVd53I/s1600/picture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6" y="1287427"/>
            <a:ext cx="11835080" cy="48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9077" y="1525371"/>
            <a:ext cx="19255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Asconoid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7930" y="1525371"/>
            <a:ext cx="1845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Syconoid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3381" y="1525371"/>
            <a:ext cx="20936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Leuconoid</a:t>
            </a:r>
          </a:p>
        </p:txBody>
      </p:sp>
    </p:spTree>
    <p:extLst>
      <p:ext uri="{BB962C8B-B14F-4D97-AF65-F5344CB8AC3E}">
        <p14:creationId xmlns:p14="http://schemas.microsoft.com/office/powerpoint/2010/main" val="3436355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Porifera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Class Calcarea</a:t>
            </a:r>
          </a:p>
          <a:p>
            <a:r>
              <a:rPr lang="en-US" sz="2800" dirty="0"/>
              <a:t>Calcium carbonate spicules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Body forms</a:t>
            </a:r>
            <a:r>
              <a:rPr lang="en-US" sz="2800" dirty="0"/>
              <a:t>:</a:t>
            </a:r>
          </a:p>
          <a:p>
            <a:r>
              <a:rPr lang="en-US" sz="2800" dirty="0"/>
              <a:t>Asconoid</a:t>
            </a:r>
          </a:p>
          <a:p>
            <a:r>
              <a:rPr lang="en-US" sz="2800" dirty="0"/>
              <a:t>Syconoid</a:t>
            </a:r>
          </a:p>
          <a:p>
            <a:r>
              <a:rPr lang="en-US" sz="2800" dirty="0"/>
              <a:t>Leuconoid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6146" name="Picture 2" descr="http://museum.wa.gov.au/sites/default/files/imagecache/wam_v2_article_full/collections/calcarea-sycon-cf-gelatinos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266" y="1482499"/>
            <a:ext cx="4157133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alcarea_1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10" y="3429000"/>
            <a:ext cx="3458327" cy="234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s://d2o7bfz2il9cb7.cloudfront.net/main-qimg-644604d0bff3f08c6686997aefa0f6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454" y="3688080"/>
            <a:ext cx="3026228" cy="251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73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489" y="146528"/>
            <a:ext cx="11255022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Phylum Porifera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Class </a:t>
            </a:r>
            <a:r>
              <a:rPr lang="en-US" sz="2800" b="1" dirty="0" err="1"/>
              <a:t>Hexactinellida</a:t>
            </a:r>
            <a:endParaRPr lang="en-US" sz="2800" b="1" dirty="0"/>
          </a:p>
          <a:p>
            <a:r>
              <a:rPr lang="en-US" sz="2800" u="sng" dirty="0"/>
              <a:t>Silica</a:t>
            </a:r>
            <a:r>
              <a:rPr lang="en-US" sz="2800" dirty="0"/>
              <a:t> spicules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Body forms</a:t>
            </a:r>
            <a:r>
              <a:rPr lang="en-US" sz="2800" dirty="0"/>
              <a:t>:</a:t>
            </a:r>
          </a:p>
          <a:p>
            <a:r>
              <a:rPr lang="en-US" sz="2800" dirty="0"/>
              <a:t>Syconoid</a:t>
            </a:r>
          </a:p>
          <a:p>
            <a:r>
              <a:rPr lang="en-US" sz="2800" dirty="0"/>
              <a:t>Leuconoid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8194" name="Picture 2" descr="http://ihsansmarineinvertebrates.weebly.com/uploads/2/6/3/3/26331577/455140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409700"/>
            <a:ext cx="4702629" cy="26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lassconnection.s3.amazonaws.com/239/flashcards/903239/jpg/venus'1335333012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59" y="2982686"/>
            <a:ext cx="3118187" cy="309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117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Porifera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Class Demospongia</a:t>
            </a:r>
          </a:p>
          <a:p>
            <a:r>
              <a:rPr lang="en-US" sz="2800" dirty="0"/>
              <a:t>Silica spicules and/or </a:t>
            </a:r>
            <a:r>
              <a:rPr lang="en-US" sz="2800" u="sng" dirty="0"/>
              <a:t>spongin</a:t>
            </a:r>
          </a:p>
          <a:p>
            <a:r>
              <a:rPr lang="en-US" sz="2800" dirty="0"/>
              <a:t>90% of all sponges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Body forms</a:t>
            </a:r>
            <a:r>
              <a:rPr lang="en-US" sz="2800" dirty="0"/>
              <a:t>:</a:t>
            </a:r>
          </a:p>
          <a:p>
            <a:r>
              <a:rPr lang="en-US" sz="2800" dirty="0"/>
              <a:t>Leuconoid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170" name="Picture 2" descr="http://www.dimensionsinfo.com/wp-content/uploads/2010/10/Sea-Spon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311" y="3366179"/>
            <a:ext cx="2784474" cy="238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eoffschultz.org/Reef/Sponges/images/20050306-153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3" y="1846645"/>
            <a:ext cx="4455746" cy="40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5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Ctenophora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94274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Comb jellies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Characteristics:</a:t>
            </a:r>
          </a:p>
          <a:p>
            <a:r>
              <a:rPr lang="en-US" dirty="0" err="1"/>
              <a:t>Approx</a:t>
            </a:r>
            <a:r>
              <a:rPr lang="en-US" dirty="0"/>
              <a:t>: 180 species</a:t>
            </a:r>
          </a:p>
          <a:p>
            <a:r>
              <a:rPr lang="en-US" dirty="0"/>
              <a:t>All marine</a:t>
            </a:r>
          </a:p>
          <a:p>
            <a:r>
              <a:rPr lang="en-US" dirty="0"/>
              <a:t>Radial symmetry</a:t>
            </a:r>
          </a:p>
          <a:p>
            <a:r>
              <a:rPr lang="en-US" dirty="0"/>
              <a:t>Eight “combs” of ______</a:t>
            </a:r>
          </a:p>
          <a:p>
            <a:r>
              <a:rPr lang="en-US" dirty="0"/>
              <a:t>Gastrovascular cavity</a:t>
            </a:r>
          </a:p>
          <a:p>
            <a:r>
              <a:rPr lang="en-US" dirty="0"/>
              <a:t>Tissue-level organization</a:t>
            </a:r>
          </a:p>
        </p:txBody>
      </p:sp>
      <p:pic>
        <p:nvPicPr>
          <p:cNvPr id="9222" name="Picture 6" descr="http://33.media.tumblr.com/afb8cb70c18bc8be2133410b46c3ca13/tumblr_miahtyTT941s3ggdno1_r1_4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75" y="3963805"/>
            <a:ext cx="3942748" cy="21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quantamagazine.org/wp-content/uploads/2015/03/CombJelliesMoro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38" y="1303337"/>
            <a:ext cx="4117780" cy="317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30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5577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Sea jellies, sea anemones, coral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Characteristics:</a:t>
            </a:r>
          </a:p>
          <a:p>
            <a:r>
              <a:rPr lang="en-US" dirty="0" err="1"/>
              <a:t>Approx</a:t>
            </a:r>
            <a:r>
              <a:rPr lang="en-US" dirty="0"/>
              <a:t>: 10,000 species </a:t>
            </a:r>
          </a:p>
          <a:p>
            <a:r>
              <a:rPr lang="en-US" dirty="0"/>
              <a:t>Radial symmetry</a:t>
            </a:r>
          </a:p>
          <a:p>
            <a:r>
              <a:rPr lang="en-US" dirty="0"/>
              <a:t>Two life forms (some)</a:t>
            </a:r>
          </a:p>
          <a:p>
            <a:pPr lvl="1"/>
            <a:r>
              <a:rPr lang="en-US" dirty="0"/>
              <a:t>Polyp and Medusa</a:t>
            </a:r>
          </a:p>
          <a:p>
            <a:r>
              <a:rPr lang="en-US" dirty="0"/>
              <a:t>Gastrovascular cavity</a:t>
            </a:r>
          </a:p>
          <a:p>
            <a:r>
              <a:rPr lang="en-US" dirty="0"/>
              <a:t>Tissue-level organization</a:t>
            </a:r>
          </a:p>
        </p:txBody>
      </p:sp>
      <p:pic>
        <p:nvPicPr>
          <p:cNvPr id="16386" name="Picture 2" descr="http://www.stingaid.com/images/boxje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539" y="3090649"/>
            <a:ext cx="2302755" cy="153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33-06b-LionManeJel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2711" y="3082356"/>
            <a:ext cx="2163317" cy="1550808"/>
          </a:xfrm>
          <a:prstGeom prst="rect">
            <a:avLst/>
          </a:prstGeom>
        </p:spPr>
      </p:pic>
      <p:pic>
        <p:nvPicPr>
          <p:cNvPr id="16388" name="Picture 4" descr="http://www.cabrillomarineaquarium.org/_photos/species-green-sea-anem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11" y="4700828"/>
            <a:ext cx="2163317" cy="15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mentoneaquarium.com.au/wp-content/uploads/2013/10/Favia-Species-Green-Moon-Co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539" y="4700355"/>
            <a:ext cx="2302755" cy="15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450D38-CCFE-4019-8588-8F11AED57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631" y="1218937"/>
            <a:ext cx="5591325" cy="18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26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Cnidocytes and Nematocysts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8976" y="1311681"/>
            <a:ext cx="5106610" cy="4626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______________</a:t>
            </a:r>
            <a:r>
              <a:rPr lang="en-US" sz="2800" dirty="0"/>
              <a:t>: specialized cells used in feeding and defense</a:t>
            </a:r>
          </a:p>
          <a:p>
            <a:pPr lvl="1"/>
            <a:r>
              <a:rPr lang="en-US" sz="2400" dirty="0"/>
              <a:t>Nematocysts (stinging organelle)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209" y="1311681"/>
            <a:ext cx="6172200" cy="47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17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944" y="1774153"/>
            <a:ext cx="8447733" cy="3554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Cnidaria Body Forms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557" y="1545770"/>
            <a:ext cx="2024743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51123" y="1774153"/>
            <a:ext cx="2024743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1538" y="5557128"/>
            <a:ext cx="20247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Polyp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05281" y="5540465"/>
            <a:ext cx="20247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Medusa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7928" y="1886227"/>
            <a:ext cx="1428159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32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Cnidarian Life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08" y="1323622"/>
            <a:ext cx="6951208" cy="5013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FE0F8-2BBF-42DF-8072-7BDF3422F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684" y="2603852"/>
            <a:ext cx="1859316" cy="29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9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Origin of Animals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113" y="1265613"/>
            <a:ext cx="6639850" cy="33996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8635" y="1265613"/>
            <a:ext cx="4474470" cy="4989714"/>
          </a:xfrm>
        </p:spPr>
        <p:txBody>
          <a:bodyPr>
            <a:normAutofit lnSpcReduction="10000"/>
          </a:bodyPr>
          <a:lstStyle/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800" dirty="0"/>
              <a:t>DNA sequence data supports Choanoflagellates as sister group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endParaRPr lang="en-US" sz="2800" dirty="0"/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800" dirty="0"/>
              <a:t>Choanoflagellate cells and collar cells of sponges are nearly identical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endParaRPr lang="en-US" sz="2800" dirty="0"/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800" dirty="0"/>
              <a:t>Similar collar cells have been observed in other animals</a:t>
            </a:r>
          </a:p>
        </p:txBody>
      </p:sp>
    </p:spTree>
    <p:extLst>
      <p:ext uri="{BB962C8B-B14F-4D97-AF65-F5344CB8AC3E}">
        <p14:creationId xmlns:p14="http://schemas.microsoft.com/office/powerpoint/2010/main" val="2124373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414020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Class Hydrozoa</a:t>
            </a:r>
          </a:p>
          <a:p>
            <a:pPr>
              <a:defRPr/>
            </a:pPr>
            <a:r>
              <a:rPr lang="en-US" sz="2800" dirty="0"/>
              <a:t>Most are marine</a:t>
            </a:r>
          </a:p>
          <a:p>
            <a:pPr>
              <a:defRPr/>
            </a:pPr>
            <a:r>
              <a:rPr lang="en-US" sz="2800" dirty="0"/>
              <a:t>Most species contain both a polyp and medusa stage</a:t>
            </a:r>
          </a:p>
          <a:p>
            <a:pPr>
              <a:defRPr/>
            </a:pPr>
            <a:r>
              <a:rPr lang="en-US" sz="2800" dirty="0"/>
              <a:t>Polyp stage often colonial</a:t>
            </a:r>
          </a:p>
          <a:p>
            <a:pPr>
              <a:defRPr/>
            </a:pPr>
            <a:r>
              <a:rPr lang="en-US" sz="2800" dirty="0"/>
              <a:t>Reproduction</a:t>
            </a:r>
          </a:p>
          <a:p>
            <a:pPr lvl="1">
              <a:defRPr/>
            </a:pPr>
            <a:r>
              <a:rPr lang="en-US" sz="2800" dirty="0"/>
              <a:t>Asexual: _______</a:t>
            </a:r>
          </a:p>
          <a:p>
            <a:pPr lvl="1">
              <a:defRPr/>
            </a:pPr>
            <a:r>
              <a:rPr lang="en-US" sz="2800" dirty="0"/>
              <a:t>Sexual: zygotes and larvae (planula)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60AA6-9694-4F0A-B6D6-DFC18E87B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0" y="1532267"/>
            <a:ext cx="4773252" cy="4579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852A41-6B70-4F99-B186-6EE9BF904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02" y="1219200"/>
            <a:ext cx="2332788" cy="1656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05EE50-05D9-46E3-84DC-67FE3A3C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801" y="3149521"/>
            <a:ext cx="2332788" cy="166627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6AB9E8-50D1-4177-A841-AF00DA792A83}"/>
              </a:ext>
            </a:extLst>
          </p:cNvPr>
          <p:cNvCxnSpPr>
            <a:cxnSpLocks/>
          </p:cNvCxnSpPr>
          <p:nvPr/>
        </p:nvCxnSpPr>
        <p:spPr>
          <a:xfrm flipV="1">
            <a:off x="3810000" y="4495800"/>
            <a:ext cx="1562100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939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3040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Class Scyphozoa</a:t>
            </a:r>
          </a:p>
          <a:p>
            <a:pPr>
              <a:defRPr/>
            </a:pPr>
            <a:r>
              <a:rPr lang="en-US" sz="2800" dirty="0"/>
              <a:t>Sea jellies or “true” jellies</a:t>
            </a:r>
          </a:p>
          <a:p>
            <a:pPr>
              <a:defRPr/>
            </a:pPr>
            <a:r>
              <a:rPr lang="en-US" sz="2800" dirty="0"/>
              <a:t>All are marine</a:t>
            </a:r>
          </a:p>
          <a:p>
            <a:pPr>
              <a:defRPr/>
            </a:pPr>
            <a:r>
              <a:rPr lang="en-US" sz="2800" dirty="0"/>
              <a:t>Polyp stage reduced or absent</a:t>
            </a:r>
          </a:p>
          <a:p>
            <a:pPr>
              <a:defRPr/>
            </a:pPr>
            <a:r>
              <a:rPr lang="en-US" sz="2800" dirty="0"/>
              <a:t>Medusa stage is free living</a:t>
            </a:r>
          </a:p>
          <a:p>
            <a:pPr marL="0" indent="0">
              <a:buNone/>
            </a:pPr>
            <a:endParaRPr lang="en-US" sz="3200" b="1" dirty="0"/>
          </a:p>
          <a:p>
            <a:endParaRPr lang="en-US" sz="2800" b="1" dirty="0"/>
          </a:p>
        </p:txBody>
      </p:sp>
      <p:pic>
        <p:nvPicPr>
          <p:cNvPr id="14338" name="Picture 2" descr="http://cdn.c.photoshelter.com/img-get/I0000ADoAYnjMm3g/s/750/750/08ORC-286-Sea-Nettle-Chrysa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84" y="1708187"/>
            <a:ext cx="2984428" cy="375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classconnection.s3.amazonaws.com/682/flashcards/390682/png/scyphozoa13320960544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78" y="1347652"/>
            <a:ext cx="2984428" cy="22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1C2E0-C796-407E-BD0B-D4C346115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278" y="3688080"/>
            <a:ext cx="2984428" cy="236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67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3040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Class </a:t>
            </a:r>
            <a:r>
              <a:rPr lang="en-US" sz="3200" b="1" dirty="0" err="1"/>
              <a:t>Cubozoa</a:t>
            </a:r>
            <a:endParaRPr lang="en-US" sz="3200" b="1" dirty="0"/>
          </a:p>
          <a:p>
            <a:pPr>
              <a:defRPr/>
            </a:pPr>
            <a:r>
              <a:rPr lang="en-US" sz="2800" dirty="0"/>
              <a:t>Box jellies</a:t>
            </a:r>
          </a:p>
          <a:p>
            <a:pPr>
              <a:defRPr/>
            </a:pPr>
            <a:r>
              <a:rPr lang="en-US" sz="2800" dirty="0"/>
              <a:t>All are marine</a:t>
            </a:r>
          </a:p>
          <a:p>
            <a:pPr>
              <a:defRPr/>
            </a:pPr>
            <a:r>
              <a:rPr lang="en-US" sz="2800" dirty="0"/>
              <a:t>Polyp and medusa stage</a:t>
            </a:r>
          </a:p>
          <a:p>
            <a:pPr>
              <a:defRPr/>
            </a:pPr>
            <a:r>
              <a:rPr lang="en-US" sz="2800" dirty="0"/>
              <a:t>At least four tentacles</a:t>
            </a:r>
          </a:p>
          <a:p>
            <a:pPr>
              <a:defRPr/>
            </a:pPr>
            <a:r>
              <a:rPr lang="en-US" sz="2800" dirty="0"/>
              <a:t>Extremely potent venom</a:t>
            </a:r>
            <a:endParaRPr lang="en-US" sz="3200" dirty="0"/>
          </a:p>
          <a:p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C5B08-D0BF-4693-88AD-DEE07401B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1" y="1249680"/>
            <a:ext cx="1954212" cy="2539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BD08E-2C7A-46BB-89C0-1C9DEC7B2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1249680"/>
            <a:ext cx="3810000" cy="2538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FB8FA-F822-4BAA-B7E9-ABD86E122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950" y="3854144"/>
            <a:ext cx="4438650" cy="24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8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2B0A-98B3-4506-A246-C5DCDCA0C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Cnidaria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C128-6494-40A7-A056-A5BFB475089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82139" y="1291771"/>
            <a:ext cx="11421686" cy="4865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Acetic acid in </a:t>
            </a:r>
            <a:r>
              <a:rPr lang="en-US" sz="3200" b="1" dirty="0"/>
              <a:t>______</a:t>
            </a:r>
            <a:r>
              <a:rPr lang="en-US" sz="3200" dirty="0"/>
              <a:t> can prevent the nematocytes from discharging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92263-307E-4B8E-BD7E-D5388F27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794" y="2614930"/>
            <a:ext cx="4096506" cy="3542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AE599-EA07-4952-A394-4E1A98C5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699" y="2614930"/>
            <a:ext cx="4722707" cy="35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36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864429" cy="49377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/>
              <a:t>Class </a:t>
            </a:r>
            <a:r>
              <a:rPr lang="en-US" sz="3200" b="1" dirty="0" err="1"/>
              <a:t>Anthozoa</a:t>
            </a:r>
            <a:endParaRPr lang="en-US" sz="3200" b="1" dirty="0"/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Corals and anemones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All marine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Many are colonial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No </a:t>
            </a:r>
            <a:r>
              <a:rPr lang="en-US" sz="2800" b="1" dirty="0"/>
              <a:t>_____________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Calcium carbonate external skeleton</a:t>
            </a:r>
            <a:endParaRPr lang="en-US" sz="3200" b="1" dirty="0"/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85" y="4602036"/>
            <a:ext cx="2503873" cy="1682931"/>
          </a:xfrm>
          <a:prstGeom prst="rect">
            <a:avLst/>
          </a:prstGeom>
        </p:spPr>
      </p:pic>
      <p:pic>
        <p:nvPicPr>
          <p:cNvPr id="15366" name="Picture 6" descr="http://www.fossilmuseum.net/fossil-art/cnidaria/brainco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18" y="3233797"/>
            <a:ext cx="2348055" cy="24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cdn1.kidsdiscover.com/wp-content/uploads/2012/05/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621" y="3204790"/>
            <a:ext cx="4042227" cy="308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scienceblogs.com/photosynthesis/wp-content/blogs.dir/309/files/2012/04/i-ef3ccc86164ca2628b648f5b94370106-Gorgonia-ventalina141(c)BNSulliv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67" y="1346937"/>
            <a:ext cx="2596411" cy="180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upload.wikimedia.org/wikipedia/commons/a/a9/Giant_Green_Anemon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06" y="1346936"/>
            <a:ext cx="2710543" cy="179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69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Platyhelminthes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10201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/>
              <a:t>Tape worms, Turbellarians and Flukes</a:t>
            </a:r>
          </a:p>
          <a:p>
            <a:pPr marL="0" indent="0">
              <a:buNone/>
            </a:pPr>
            <a:endParaRPr lang="en-US" sz="2400" b="1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1"/>
                </a:solidFill>
              </a:rPr>
              <a:t>Characteristics:</a:t>
            </a:r>
          </a:p>
          <a:p>
            <a:r>
              <a:rPr lang="en-US" sz="2600" dirty="0"/>
              <a:t>Protostome development</a:t>
            </a:r>
            <a:endParaRPr lang="en-US" sz="2600" b="1" dirty="0"/>
          </a:p>
          <a:p>
            <a:r>
              <a:rPr lang="en-US" sz="2600" dirty="0"/>
              <a:t>Bilateral symmetry</a:t>
            </a:r>
          </a:p>
          <a:p>
            <a:r>
              <a:rPr lang="en-US" sz="2600" b="1" dirty="0"/>
              <a:t>_______________________</a:t>
            </a:r>
          </a:p>
          <a:p>
            <a:r>
              <a:rPr lang="en-US" sz="2600" dirty="0"/>
              <a:t>Hydrostatic skeleton</a:t>
            </a:r>
          </a:p>
          <a:p>
            <a:r>
              <a:rPr lang="en-US" sz="2600" dirty="0"/>
              <a:t>Acoelomates: no body cavity</a:t>
            </a:r>
          </a:p>
          <a:p>
            <a:r>
              <a:rPr lang="en-US" sz="2600" dirty="0"/>
              <a:t>Well-defined head and tail regions</a:t>
            </a:r>
          </a:p>
          <a:p>
            <a:r>
              <a:rPr lang="en-US" sz="2600" dirty="0"/>
              <a:t>Hermaphroditic </a:t>
            </a:r>
          </a:p>
          <a:p>
            <a:pPr lvl="1"/>
            <a:r>
              <a:rPr lang="en-US" sz="2200" dirty="0"/>
              <a:t>Can engage in both sexual and asexual reproduction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564" y="1349865"/>
            <a:ext cx="5870836" cy="1872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24700-D522-467E-8ECC-BEEC88978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856" y="3429000"/>
            <a:ext cx="3524251" cy="28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7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5A91A-279A-46B3-9BE4-4459E55A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Platyhelminthes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20EE2-75DE-4430-A968-05FF25284BC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347537"/>
            <a:ext cx="4804611" cy="4809423"/>
          </a:xfrm>
        </p:spPr>
        <p:txBody>
          <a:bodyPr>
            <a:normAutofit/>
          </a:bodyPr>
          <a:lstStyle/>
          <a:p>
            <a:r>
              <a:rPr lang="en-US" sz="2800" b="1" dirty="0"/>
              <a:t>Turbellarians</a:t>
            </a:r>
            <a:r>
              <a:rPr lang="en-US" sz="2800" dirty="0"/>
              <a:t>: free living carnivores</a:t>
            </a:r>
          </a:p>
          <a:p>
            <a:endParaRPr lang="en-US" sz="2800" dirty="0"/>
          </a:p>
          <a:p>
            <a:r>
              <a:rPr lang="en-US" sz="2800" b="1" dirty="0"/>
              <a:t>Flukes</a:t>
            </a:r>
            <a:r>
              <a:rPr lang="en-US" sz="2800" dirty="0"/>
              <a:t>: parasites </a:t>
            </a:r>
          </a:p>
          <a:p>
            <a:pPr lvl="1"/>
            <a:r>
              <a:rPr lang="en-US" sz="2400" dirty="0"/>
              <a:t>Adult flukes live in vertebrates, larval flukes live in invertebrates</a:t>
            </a:r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Tapeworms</a:t>
            </a:r>
            <a:r>
              <a:rPr lang="en-US" sz="2800" dirty="0"/>
              <a:t>: parasites </a:t>
            </a:r>
          </a:p>
          <a:p>
            <a:pPr lvl="1"/>
            <a:r>
              <a:rPr lang="en-US" sz="2400" dirty="0"/>
              <a:t>Live in the intestine of many vertebrates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FCF08-E1DD-469F-9970-E90B206BF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145" y="1219200"/>
            <a:ext cx="2239277" cy="1603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66BEF7-0CAD-4022-8882-5C67A7FD5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11103"/>
            <a:ext cx="1349573" cy="1642110"/>
          </a:xfrm>
          <a:prstGeom prst="rect">
            <a:avLst/>
          </a:prstGeom>
        </p:spPr>
      </p:pic>
      <p:pic>
        <p:nvPicPr>
          <p:cNvPr id="7" name="Picture 8" descr="http://sharonapbio-taxonomy.wikispaces.com/file/view/flatworm.jpg/46947927/630x385/flatworm.jpg">
            <a:extLst>
              <a:ext uri="{FF2B5EF4-FFF2-40B4-BE49-F238E27FC236}">
                <a16:creationId xmlns:a16="http://schemas.microsoft.com/office/drawing/2014/main" id="{26D1C31E-0993-4B8E-BD1C-C6CFBBAD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2765184" cy="160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DE196-6A30-4D88-BF12-15025DF28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35302"/>
            <a:ext cx="2365208" cy="1486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5CD31-95DE-49A9-83BA-07189A71C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014" y="2935302"/>
            <a:ext cx="2365208" cy="1486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D17FC1-7150-4B5D-9D4F-9AD8E04D8509}"/>
              </a:ext>
            </a:extLst>
          </p:cNvPr>
          <p:cNvSpPr txBox="1"/>
          <p:nvPr/>
        </p:nvSpPr>
        <p:spPr>
          <a:xfrm>
            <a:off x="11056028" y="3092116"/>
            <a:ext cx="974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Flukes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60C5F9-2DBC-411C-B1C7-74B2FD6E2118}"/>
              </a:ext>
            </a:extLst>
          </p:cNvPr>
          <p:cNvCxnSpPr>
            <a:stCxn id="10" idx="1"/>
          </p:cNvCxnSpPr>
          <p:nvPr/>
        </p:nvCxnSpPr>
        <p:spPr>
          <a:xfrm flipH="1">
            <a:off x="10278783" y="3292171"/>
            <a:ext cx="777245" cy="2812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F0D402-499D-46A6-95F0-4AFC1AC54D9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0667405" y="3292171"/>
            <a:ext cx="388623" cy="386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720061E-14D2-4385-95C2-CB8C7BA91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9244" y="4611103"/>
            <a:ext cx="3689178" cy="16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77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E9C36865-ADFD-4C59-9EED-46773347F3CC}"/>
              </a:ext>
            </a:extLst>
          </p:cNvPr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3100" y="152400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71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</a:t>
            </a:r>
            <a:r>
              <a:rPr lang="en-US" sz="4400" dirty="0" err="1"/>
              <a:t>Nemertea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46710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Ribbon worms or proboscis worms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Characteristics:</a:t>
            </a:r>
          </a:p>
          <a:p>
            <a:r>
              <a:rPr lang="en-US" dirty="0"/>
              <a:t>Mostly marine </a:t>
            </a:r>
          </a:p>
          <a:p>
            <a:r>
              <a:rPr lang="en-US" dirty="0"/>
              <a:t>Carnivorous</a:t>
            </a:r>
          </a:p>
          <a:p>
            <a:r>
              <a:rPr lang="en-US" dirty="0"/>
              <a:t>Alimentary canal: complete digestive tract</a:t>
            </a:r>
          </a:p>
          <a:p>
            <a:r>
              <a:rPr lang="en-US" dirty="0"/>
              <a:t>Respiration through body surface</a:t>
            </a:r>
          </a:p>
          <a:p>
            <a:r>
              <a:rPr lang="en-US" dirty="0"/>
              <a:t>Proboscis: extendable sucking organ</a:t>
            </a:r>
          </a:p>
        </p:txBody>
      </p:sp>
      <p:pic>
        <p:nvPicPr>
          <p:cNvPr id="5122" name="Picture 2" descr="http://www.ucmp.berkeley.edu/nemertini/baseodisc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715" y="1697190"/>
            <a:ext cx="3099915" cy="211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637" y="1697190"/>
            <a:ext cx="2243256" cy="39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0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Coelomates</a:t>
            </a:r>
          </a:p>
        </p:txBody>
      </p:sp>
      <p:pic>
        <p:nvPicPr>
          <p:cNvPr id="2050" name="Picture 2" descr="https://wdwpi2011.files.wordpress.com/2013/05/coelom.jpg?w=300&amp;h=1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22" y="3543997"/>
            <a:ext cx="4255770" cy="262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avice.files.wordpress.com/2010/02/coel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48" y="1401475"/>
            <a:ext cx="4942136" cy="193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30630"/>
            <a:ext cx="10972800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2800" dirty="0"/>
              <a:t>Body cavity completely lined with __________</a:t>
            </a:r>
          </a:p>
          <a:p>
            <a:pPr>
              <a:defRPr/>
            </a:pPr>
            <a:endParaRPr lang="en-US" sz="1800" dirty="0"/>
          </a:p>
          <a:p>
            <a:pPr marL="0" indent="0">
              <a:buNone/>
              <a:defRPr/>
            </a:pPr>
            <a:r>
              <a:rPr lang="en-US" sz="2800" dirty="0"/>
              <a:t>Divided into protostomes and deuterostomes</a:t>
            </a:r>
          </a:p>
          <a:p>
            <a:pPr>
              <a:defRPr/>
            </a:pPr>
            <a:r>
              <a:rPr lang="en-US" sz="2800" dirty="0"/>
              <a:t>Protostome phyla include:</a:t>
            </a:r>
          </a:p>
          <a:p>
            <a:pPr lvl="1">
              <a:defRPr/>
            </a:pPr>
            <a:r>
              <a:rPr lang="en-US" sz="2400" dirty="0"/>
              <a:t>Mollusca:  soft and unsegmented</a:t>
            </a:r>
          </a:p>
          <a:p>
            <a:pPr lvl="1">
              <a:defRPr/>
            </a:pPr>
            <a:r>
              <a:rPr lang="en-US" sz="2400" dirty="0"/>
              <a:t>Annelida:  soft and segmented</a:t>
            </a:r>
          </a:p>
          <a:p>
            <a:pPr lvl="1">
              <a:defRPr/>
            </a:pPr>
            <a:r>
              <a:rPr lang="en-US" sz="2400" dirty="0"/>
              <a:t>Arthropoda: hard and segmented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Deuterostomes phyla include:</a:t>
            </a:r>
          </a:p>
          <a:p>
            <a:pPr lvl="1">
              <a:defRPr/>
            </a:pPr>
            <a:r>
              <a:rPr lang="en-US" sz="2400" dirty="0"/>
              <a:t>Echinodermata: secondary radial symmetry</a:t>
            </a:r>
          </a:p>
          <a:p>
            <a:pPr lvl="1">
              <a:defRPr/>
            </a:pPr>
            <a:r>
              <a:rPr lang="en-US" sz="2400" dirty="0"/>
              <a:t>Chordata: bilateral symmetry, segmented</a:t>
            </a:r>
          </a:p>
        </p:txBody>
      </p:sp>
    </p:spTree>
    <p:extLst>
      <p:ext uri="{BB962C8B-B14F-4D97-AF65-F5344CB8AC3E}">
        <p14:creationId xmlns:p14="http://schemas.microsoft.com/office/powerpoint/2010/main" val="262101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Invertebrates and Vertebrates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2966" y="1165932"/>
            <a:ext cx="10972800" cy="1524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Invertebrates</a:t>
            </a:r>
            <a:r>
              <a:rPr lang="en-US" sz="2800" dirty="0"/>
              <a:t>: animals without a backbone</a:t>
            </a:r>
          </a:p>
          <a:p>
            <a:pPr lvl="1">
              <a:spcBef>
                <a:spcPts val="0"/>
              </a:spcBef>
            </a:pPr>
            <a:r>
              <a:rPr lang="en-US" sz="2800" b="1" u="sng" dirty="0"/>
              <a:t>___</a:t>
            </a:r>
            <a:r>
              <a:rPr lang="en-US" sz="2800" dirty="0"/>
              <a:t>% of all animals</a:t>
            </a:r>
            <a:endParaRPr lang="en-US" sz="2800" b="1" dirty="0"/>
          </a:p>
          <a:p>
            <a:r>
              <a:rPr lang="en-US" sz="2800" b="1" dirty="0"/>
              <a:t>Vertebrates: </a:t>
            </a:r>
            <a:r>
              <a:rPr lang="en-US" sz="2800" dirty="0"/>
              <a:t>animals with a backbone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9F11F-392D-4AEA-BF76-14F3050D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262" y="3169328"/>
            <a:ext cx="9156541" cy="316257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5DBBD-3F4C-493B-BE87-C56F826D71F8}"/>
              </a:ext>
            </a:extLst>
          </p:cNvPr>
          <p:cNvCxnSpPr/>
          <p:nvPr/>
        </p:nvCxnSpPr>
        <p:spPr>
          <a:xfrm>
            <a:off x="1287262" y="3045043"/>
            <a:ext cx="8229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4A2F7-A537-4B47-9460-4BD1C6182765}"/>
              </a:ext>
            </a:extLst>
          </p:cNvPr>
          <p:cNvCxnSpPr/>
          <p:nvPr/>
        </p:nvCxnSpPr>
        <p:spPr>
          <a:xfrm>
            <a:off x="1296140" y="3036163"/>
            <a:ext cx="0" cy="2743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BF6E6F-298B-48DF-8113-B2FD115BAF81}"/>
              </a:ext>
            </a:extLst>
          </p:cNvPr>
          <p:cNvCxnSpPr/>
          <p:nvPr/>
        </p:nvCxnSpPr>
        <p:spPr>
          <a:xfrm>
            <a:off x="9507984" y="3037642"/>
            <a:ext cx="0" cy="2743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5EF362-BC6D-4EB0-AAB1-70D93287F841}"/>
              </a:ext>
            </a:extLst>
          </p:cNvPr>
          <p:cNvCxnSpPr/>
          <p:nvPr/>
        </p:nvCxnSpPr>
        <p:spPr>
          <a:xfrm>
            <a:off x="5026240" y="2903893"/>
            <a:ext cx="0" cy="13716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093559-1765-4F7A-ADF6-6C7AD9F440F8}"/>
              </a:ext>
            </a:extLst>
          </p:cNvPr>
          <p:cNvSpPr txBox="1"/>
          <p:nvPr/>
        </p:nvSpPr>
        <p:spPr>
          <a:xfrm>
            <a:off x="4318986" y="2560501"/>
            <a:ext cx="216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Invertebrates</a:t>
            </a:r>
          </a:p>
        </p:txBody>
      </p:sp>
    </p:spTree>
    <p:extLst>
      <p:ext uri="{BB962C8B-B14F-4D97-AF65-F5344CB8AC3E}">
        <p14:creationId xmlns:p14="http://schemas.microsoft.com/office/powerpoint/2010/main" val="4072735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Molluscs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95400"/>
            <a:ext cx="6705600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Clams, Snails, and Octopuses </a:t>
            </a:r>
          </a:p>
          <a:p>
            <a:pPr marL="0" indent="0">
              <a:buNone/>
            </a:pPr>
            <a:endParaRPr lang="en-US" sz="12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Characteristics:</a:t>
            </a:r>
          </a:p>
          <a:p>
            <a:r>
              <a:rPr lang="en-US" sz="2600" dirty="0"/>
              <a:t>Protostome development</a:t>
            </a:r>
          </a:p>
          <a:p>
            <a:r>
              <a:rPr lang="en-US" sz="2600" dirty="0"/>
              <a:t>Bilateral symmetry</a:t>
            </a:r>
          </a:p>
          <a:p>
            <a:r>
              <a:rPr lang="en-US" sz="2600" dirty="0"/>
              <a:t>Exoskeleton (shell), Hydrostatic in some </a:t>
            </a:r>
          </a:p>
          <a:p>
            <a:r>
              <a:rPr lang="en-US" sz="2600" dirty="0"/>
              <a:t>Alimentary canal</a:t>
            </a:r>
          </a:p>
          <a:p>
            <a:r>
              <a:rPr lang="en-US" sz="2600" b="1" u="sng" dirty="0"/>
              <a:t>___________</a:t>
            </a:r>
            <a:endParaRPr lang="en-US" sz="2600" dirty="0"/>
          </a:p>
          <a:p>
            <a:r>
              <a:rPr lang="en-US" sz="2600" b="1" dirty="0"/>
              <a:t>Muscular foot</a:t>
            </a:r>
          </a:p>
          <a:p>
            <a:r>
              <a:rPr lang="en-US" sz="2600" b="1" dirty="0"/>
              <a:t>Visceral mass</a:t>
            </a:r>
          </a:p>
          <a:p>
            <a:r>
              <a:rPr lang="en-US" sz="2600" b="1" dirty="0"/>
              <a:t>Mantle </a:t>
            </a:r>
          </a:p>
        </p:txBody>
      </p:sp>
      <p:pic>
        <p:nvPicPr>
          <p:cNvPr id="5122" name="Picture 2" descr="http://www.ncrcn.org/projects/me/tidepool/images/camuss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00" y="4357986"/>
            <a:ext cx="2209800" cy="187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brembs.net/learning/aplysia/aplysia_bab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61903"/>
            <a:ext cx="2652950" cy="18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mericanaquariumproducts.com/images/graphics/octop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950" y="4357986"/>
            <a:ext cx="2328387" cy="184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080" y="1295400"/>
            <a:ext cx="5696836" cy="17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02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Mollusc Body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1470" y="1219200"/>
            <a:ext cx="4177030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Visceral mass</a:t>
            </a:r>
            <a:r>
              <a:rPr lang="en-US" dirty="0"/>
              <a:t>: contains internal organs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b="1" dirty="0"/>
              <a:t>Muscular foot</a:t>
            </a:r>
            <a:r>
              <a:rPr lang="en-US" dirty="0"/>
              <a:t>: used for locomotion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b="1" dirty="0"/>
              <a:t>Mantle</a:t>
            </a:r>
            <a:r>
              <a:rPr lang="en-US" dirty="0"/>
              <a:t>: layer of tissue that covers the body and  secretes _______________ ________ in some molluscs</a:t>
            </a:r>
            <a:endParaRPr lang="en-US" u="sng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b="1" dirty="0"/>
              <a:t>Radula</a:t>
            </a:r>
            <a:r>
              <a:rPr lang="en-US" dirty="0"/>
              <a:t>: scraping mouth parts used for feeding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1543050"/>
            <a:ext cx="7466354" cy="42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2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Mollusca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5725886" cy="504668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200" b="1" dirty="0"/>
              <a:t>Class Polyplacophora</a:t>
            </a:r>
            <a:endParaRPr lang="en-US" sz="1600" b="1" dirty="0"/>
          </a:p>
          <a:p>
            <a:pPr marL="0" indent="0">
              <a:buNone/>
              <a:defRPr/>
            </a:pPr>
            <a:r>
              <a:rPr lang="en-US" sz="2800" dirty="0"/>
              <a:t>Chitons</a:t>
            </a:r>
          </a:p>
          <a:p>
            <a:pPr marL="0" indent="0">
              <a:buNone/>
              <a:defRPr/>
            </a:pPr>
            <a:endParaRPr lang="en-US" sz="1600" dirty="0"/>
          </a:p>
          <a:p>
            <a:pPr>
              <a:defRPr/>
            </a:pPr>
            <a:r>
              <a:rPr lang="en-US" sz="2800" dirty="0"/>
              <a:t>Shell with _____ overlapping plates</a:t>
            </a:r>
          </a:p>
          <a:p>
            <a:pPr lvl="1">
              <a:defRPr/>
            </a:pPr>
            <a:r>
              <a:rPr lang="en-US" sz="2500" dirty="0"/>
              <a:t>Unsegmented body</a:t>
            </a:r>
          </a:p>
          <a:p>
            <a:pPr>
              <a:defRPr/>
            </a:pPr>
            <a:r>
              <a:rPr lang="en-US" sz="2800" dirty="0"/>
              <a:t>Marine</a:t>
            </a:r>
          </a:p>
          <a:p>
            <a:pPr>
              <a:defRPr/>
            </a:pPr>
            <a:r>
              <a:rPr lang="en-US" sz="2800" dirty="0"/>
              <a:t>Foot used for locomotion</a:t>
            </a:r>
          </a:p>
          <a:p>
            <a:pPr>
              <a:defRPr/>
            </a:pPr>
            <a:r>
              <a:rPr lang="en-US" sz="2800" dirty="0"/>
              <a:t>Head reduced</a:t>
            </a:r>
          </a:p>
          <a:p>
            <a:pPr>
              <a:defRPr/>
            </a:pPr>
            <a:r>
              <a:rPr lang="en-US" sz="2800" dirty="0"/>
              <a:t>Radula used to scrap algae off rocks</a:t>
            </a:r>
          </a:p>
          <a:p>
            <a:pPr>
              <a:defRPr/>
            </a:pPr>
            <a:r>
              <a:rPr lang="en-US" sz="2800" dirty="0"/>
              <a:t>Intertidal zone</a:t>
            </a:r>
          </a:p>
          <a:p>
            <a:endParaRPr lang="en-US" sz="2800" dirty="0"/>
          </a:p>
        </p:txBody>
      </p:sp>
      <p:pic>
        <p:nvPicPr>
          <p:cNvPr id="4" name="Picture 11" descr="33-17-Chi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1665515"/>
            <a:ext cx="4648200" cy="30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19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Mollusca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6375400" cy="510664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200" b="1" dirty="0"/>
              <a:t>Class Bivalvia</a:t>
            </a:r>
          </a:p>
          <a:p>
            <a:pPr marL="0" indent="0">
              <a:buNone/>
              <a:defRPr/>
            </a:pPr>
            <a:r>
              <a:rPr lang="en-US" sz="2800" dirty="0"/>
              <a:t>Clams, Oysters, Mussels and Scallops</a:t>
            </a:r>
          </a:p>
          <a:p>
            <a:pPr marL="0" indent="0">
              <a:buNone/>
              <a:defRPr/>
            </a:pPr>
            <a:endParaRPr lang="en-US" sz="1600" dirty="0"/>
          </a:p>
          <a:p>
            <a:pPr>
              <a:defRPr/>
            </a:pPr>
            <a:r>
              <a:rPr lang="en-US" sz="2800" dirty="0"/>
              <a:t>Marine and Freshwater</a:t>
            </a:r>
          </a:p>
          <a:p>
            <a:pPr>
              <a:defRPr/>
            </a:pPr>
            <a:r>
              <a:rPr lang="en-US" sz="2800" dirty="0"/>
              <a:t>Flattened shell with two valves</a:t>
            </a:r>
          </a:p>
          <a:p>
            <a:pPr>
              <a:defRPr/>
            </a:pPr>
            <a:r>
              <a:rPr lang="en-US" sz="2800" dirty="0"/>
              <a:t>Head reduced</a:t>
            </a:r>
          </a:p>
          <a:p>
            <a:pPr>
              <a:defRPr/>
            </a:pPr>
            <a:r>
              <a:rPr lang="en-US" sz="2800" dirty="0"/>
              <a:t>Filter feeders (siphons)</a:t>
            </a:r>
          </a:p>
          <a:p>
            <a:pPr>
              <a:defRPr/>
            </a:pPr>
            <a:r>
              <a:rPr lang="en-US" sz="2800" dirty="0"/>
              <a:t>____________</a:t>
            </a:r>
          </a:p>
          <a:p>
            <a:pPr>
              <a:defRPr/>
            </a:pPr>
            <a:r>
              <a:rPr lang="en-US" sz="2800" dirty="0" err="1"/>
              <a:t>Byssal</a:t>
            </a:r>
            <a:r>
              <a:rPr lang="en-US" sz="2800" dirty="0"/>
              <a:t> threads: strong fibers that mussels use to attach to rocks </a:t>
            </a:r>
          </a:p>
          <a:p>
            <a:endParaRPr lang="en-US" sz="2800" dirty="0"/>
          </a:p>
        </p:txBody>
      </p:sp>
      <p:pic>
        <p:nvPicPr>
          <p:cNvPr id="1026" name="Picture 2" descr="http://www.tbep.org/pics/fc/bay-scallo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516" y="3684651"/>
            <a:ext cx="3312873" cy="22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orthislandexplorer.com/molluscs/californiamuss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516" y="1279017"/>
            <a:ext cx="331287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292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Bivalve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83523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Gas exchange and feeding occur across the gill surface</a:t>
            </a:r>
          </a:p>
          <a:p>
            <a:r>
              <a:rPr lang="en-US" sz="2800" dirty="0"/>
              <a:t>Water movement</a:t>
            </a:r>
          </a:p>
          <a:p>
            <a:pPr lvl="1"/>
            <a:r>
              <a:rPr lang="en-US" sz="2400" dirty="0"/>
              <a:t>Incurrent siphon </a:t>
            </a:r>
            <a:r>
              <a:rPr lang="en-US" sz="2400" dirty="0">
                <a:sym typeface="Wingdings" panose="05000000000000000000" pitchFamily="2" charset="2"/>
              </a:rPr>
              <a:t> Gill surface  Excurrent siphon</a:t>
            </a:r>
          </a:p>
          <a:p>
            <a:r>
              <a:rPr lang="en-US" sz="2800" dirty="0"/>
              <a:t>Food particles                             move from the                              gills to the mouth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672" y="1424766"/>
            <a:ext cx="5208798" cy="4578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0313" y="1515885"/>
            <a:ext cx="1143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Umbo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B96EA-4855-4058-9F3D-99B1469D5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976" y="4380397"/>
            <a:ext cx="3069190" cy="177656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18F50E-AAD9-40CF-81CB-A6F9DEDB4B0E}"/>
              </a:ext>
            </a:extLst>
          </p:cNvPr>
          <p:cNvCxnSpPr>
            <a:cxnSpLocks/>
          </p:cNvCxnSpPr>
          <p:nvPr/>
        </p:nvCxnSpPr>
        <p:spPr>
          <a:xfrm flipH="1">
            <a:off x="5049078" y="4214191"/>
            <a:ext cx="446264" cy="10833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C0EF27-FAF8-4134-876D-FC7020BF44D0}"/>
              </a:ext>
            </a:extLst>
          </p:cNvPr>
          <p:cNvSpPr txBox="1"/>
          <p:nvPr/>
        </p:nvSpPr>
        <p:spPr>
          <a:xfrm>
            <a:off x="5272210" y="3890325"/>
            <a:ext cx="6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Gills</a:t>
            </a:r>
          </a:p>
        </p:txBody>
      </p:sp>
    </p:spTree>
    <p:extLst>
      <p:ext uri="{BB962C8B-B14F-4D97-AF65-F5344CB8AC3E}">
        <p14:creationId xmlns:p14="http://schemas.microsoft.com/office/powerpoint/2010/main" val="3918948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Mollusca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312061" cy="493776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200" b="1" dirty="0"/>
              <a:t>Class Gastropoda</a:t>
            </a:r>
            <a:endParaRPr lang="en-US" sz="1600" b="1" dirty="0"/>
          </a:p>
          <a:p>
            <a:pPr marL="0" indent="0">
              <a:buNone/>
              <a:defRPr/>
            </a:pPr>
            <a:r>
              <a:rPr lang="en-US" sz="2800" dirty="0"/>
              <a:t>Snails, slugs, limpets, nudibranchs</a:t>
            </a:r>
          </a:p>
          <a:p>
            <a:pPr marL="0" indent="0">
              <a:buNone/>
              <a:defRPr/>
            </a:pPr>
            <a:endParaRPr lang="en-US" sz="1600" dirty="0"/>
          </a:p>
          <a:p>
            <a:pPr>
              <a:defRPr/>
            </a:pPr>
            <a:r>
              <a:rPr lang="en-US" sz="2800" dirty="0"/>
              <a:t>Marine, Freshwater, and Terrestrial</a:t>
            </a:r>
          </a:p>
          <a:p>
            <a:pPr lvl="1">
              <a:defRPr/>
            </a:pPr>
            <a:r>
              <a:rPr lang="en-US" sz="2800" dirty="0"/>
              <a:t>~ ¾ of all molluscs</a:t>
            </a:r>
            <a:endParaRPr lang="en-US" sz="2500" dirty="0"/>
          </a:p>
          <a:p>
            <a:pPr>
              <a:defRPr/>
            </a:pPr>
            <a:r>
              <a:rPr lang="en-US" sz="2800" dirty="0"/>
              <a:t>Shell coiled (reduced or absent in some)</a:t>
            </a:r>
            <a:endParaRPr lang="en-US" sz="2400" dirty="0"/>
          </a:p>
          <a:p>
            <a:pPr>
              <a:defRPr/>
            </a:pPr>
            <a:r>
              <a:rPr lang="en-US" sz="2800" dirty="0"/>
              <a:t>Foot for locomotion</a:t>
            </a:r>
          </a:p>
          <a:p>
            <a:pPr>
              <a:defRPr/>
            </a:pPr>
            <a:r>
              <a:rPr lang="en-US" sz="2800" dirty="0"/>
              <a:t>Radula present</a:t>
            </a:r>
          </a:p>
          <a:p>
            <a:pPr>
              <a:defRPr/>
            </a:pPr>
            <a:r>
              <a:rPr lang="en-US" sz="2800" dirty="0"/>
              <a:t>Most herbivores (some carnivores)</a:t>
            </a:r>
          </a:p>
          <a:p>
            <a:endParaRPr lang="en-US" sz="2400" dirty="0"/>
          </a:p>
        </p:txBody>
      </p:sp>
      <p:pic>
        <p:nvPicPr>
          <p:cNvPr id="2052" name="Picture 4" descr="http://www.theepochtimes.com/n2/images/stories/large/2011/09/20/bubblesh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17" y="3780084"/>
            <a:ext cx="3579634" cy="23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easlugforum.net/images/m9129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17" y="1349786"/>
            <a:ext cx="3579634" cy="23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18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Mollusca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3476" y="1230775"/>
            <a:ext cx="5385309" cy="524497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3200" b="1" dirty="0"/>
              <a:t>Class Cephalopoda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2800" dirty="0"/>
              <a:t>Octopuses, squid, nautilus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en-US" sz="16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/>
              <a:t>All Marine predators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/>
              <a:t>Shell external, internal or absent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/>
              <a:t>Mouth with radula and beak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/>
              <a:t>Locomotion by </a:t>
            </a:r>
            <a:r>
              <a:rPr lang="en-US" sz="2800" b="1" dirty="0"/>
              <a:t>_______________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/>
              <a:t>Chromatophores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/>
              <a:t>Most developed invertebrate  nervous system	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400" dirty="0"/>
              <a:t>Complex brain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400" dirty="0"/>
              <a:t>Camera eye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2800" dirty="0"/>
          </a:p>
        </p:txBody>
      </p:sp>
      <p:pic>
        <p:nvPicPr>
          <p:cNvPr id="3074" name="Picture 2" descr="http://giantgag.net/wp-content/uploads/2013/12/Octopus-camouflages-itself-against-some-seawe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02" y="1230775"/>
            <a:ext cx="3784961" cy="27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orquestions.com/wp-content/uploads/2013/02/giantsqui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17" y="1230775"/>
            <a:ext cx="2426576" cy="229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heddaquarium.org/Global/Blog_Images/Blog_Images_2012/October/International%20Cephalopod%20Awareness%20Days-%20Nautilus%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02" y="4071250"/>
            <a:ext cx="3482822" cy="21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32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16CF9-2B20-477A-881F-2F770F8D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Mollusca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285A-0A18-4335-8204-D87E7D92DB3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1800" y="1447800"/>
            <a:ext cx="4389783" cy="4785360"/>
          </a:xfrm>
        </p:spPr>
        <p:txBody>
          <a:bodyPr/>
          <a:lstStyle/>
          <a:p>
            <a:r>
              <a:rPr lang="en-US" dirty="0"/>
              <a:t>Mantle forms mantle cavity which is used for respiration and locomotion (siphon)</a:t>
            </a:r>
          </a:p>
          <a:p>
            <a:r>
              <a:rPr lang="en-US" dirty="0"/>
              <a:t>Muscular foot modified into arms and tentacles</a:t>
            </a:r>
          </a:p>
          <a:p>
            <a:r>
              <a:rPr lang="en-US" dirty="0"/>
              <a:t>Radula modified into rows of teeth inside beak</a:t>
            </a:r>
          </a:p>
          <a:p>
            <a:r>
              <a:rPr lang="en-US" dirty="0"/>
              <a:t>Visceral mass is the area behind the head containing the organs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D176C-E31D-4745-9D4A-FDF68700D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798" y="1295400"/>
            <a:ext cx="6331630" cy="4937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83BA36-ABA1-4200-8ED0-B6808FDD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3973326"/>
            <a:ext cx="2566828" cy="2153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57C1C-8C75-4ADB-9909-B2D3A9D1BE23}"/>
              </a:ext>
            </a:extLst>
          </p:cNvPr>
          <p:cNvSpPr txBox="1"/>
          <p:nvPr/>
        </p:nvSpPr>
        <p:spPr>
          <a:xfrm>
            <a:off x="10915650" y="3620127"/>
            <a:ext cx="666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496AF7-3C21-4B30-B233-8EF7F41F5750}"/>
              </a:ext>
            </a:extLst>
          </p:cNvPr>
          <p:cNvCxnSpPr/>
          <p:nvPr/>
        </p:nvCxnSpPr>
        <p:spPr>
          <a:xfrm flipV="1">
            <a:off x="10915650" y="3879698"/>
            <a:ext cx="292100" cy="7560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9AD120-DF0E-49AE-9BFD-DEE1E0473F16}"/>
              </a:ext>
            </a:extLst>
          </p:cNvPr>
          <p:cNvSpPr txBox="1"/>
          <p:nvPr/>
        </p:nvSpPr>
        <p:spPr>
          <a:xfrm>
            <a:off x="9970685" y="3620127"/>
            <a:ext cx="666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Radula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9C2525-3FE1-4CAB-9FAF-7734DA54B77B}"/>
              </a:ext>
            </a:extLst>
          </p:cNvPr>
          <p:cNvCxnSpPr>
            <a:cxnSpLocks/>
          </p:cNvCxnSpPr>
          <p:nvPr/>
        </p:nvCxnSpPr>
        <p:spPr>
          <a:xfrm flipH="1" flipV="1">
            <a:off x="10297118" y="3897126"/>
            <a:ext cx="199189" cy="7560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387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E363B-FF94-4482-8F14-2DF66F632A5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Cnidarians have specialized stinging cells called choanocytes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 Suspension feeders feed on particulate organic matter that settles on the bottom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Molluscs are true coelomates with and alimentary canal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828FDD-4CAD-4DCA-BDC3-DB4AC836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4000745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379A-30D8-465A-AA29-6B9A38AB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8D42C-FA50-42FF-AD11-85B8C4B6D87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type of cellular organization is found in cnidarians?</a:t>
            </a: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pPr marL="0" indent="0">
              <a:buNone/>
            </a:pPr>
            <a:r>
              <a:rPr lang="en-US" sz="3200" dirty="0"/>
              <a:t>			a. Cellular-level</a:t>
            </a:r>
          </a:p>
          <a:p>
            <a:pPr marL="0" indent="0">
              <a:buNone/>
            </a:pPr>
            <a:r>
              <a:rPr lang="en-US" sz="3200" dirty="0"/>
              <a:t>			b. Tissue-level</a:t>
            </a:r>
          </a:p>
          <a:p>
            <a:pPr marL="0" indent="0">
              <a:buNone/>
            </a:pPr>
            <a:r>
              <a:rPr lang="en-US" sz="3200" dirty="0"/>
              <a:t>			c. Organ-level</a:t>
            </a:r>
          </a:p>
          <a:p>
            <a:pPr marL="0" indent="0">
              <a:buNone/>
            </a:pPr>
            <a:r>
              <a:rPr lang="en-US" sz="3200" dirty="0"/>
              <a:t>			d. Organism-level</a:t>
            </a:r>
          </a:p>
        </p:txBody>
      </p:sp>
    </p:spTree>
    <p:extLst>
      <p:ext uri="{BB962C8B-B14F-4D97-AF65-F5344CB8AC3E}">
        <p14:creationId xmlns:p14="http://schemas.microsoft.com/office/powerpoint/2010/main" val="307284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34" y="82199"/>
            <a:ext cx="11076348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Animal Classification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0033" y="1205146"/>
            <a:ext cx="3943841" cy="507424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n-US" sz="2800" dirty="0"/>
              <a:t>Animals Classified by:</a:t>
            </a:r>
          </a:p>
          <a:p>
            <a:r>
              <a:rPr lang="en-US" sz="2800" dirty="0"/>
              <a:t>Development</a:t>
            </a:r>
          </a:p>
          <a:p>
            <a:r>
              <a:rPr lang="en-US" sz="2800" dirty="0"/>
              <a:t>Symmetry</a:t>
            </a:r>
          </a:p>
          <a:p>
            <a:r>
              <a:rPr lang="en-US" sz="2800" dirty="0"/>
              <a:t>Organization level</a:t>
            </a:r>
          </a:p>
          <a:p>
            <a:r>
              <a:rPr lang="en-US" sz="2800" dirty="0"/>
              <a:t>Germ layers</a:t>
            </a:r>
          </a:p>
          <a:p>
            <a:r>
              <a:rPr lang="en-US" sz="2800" dirty="0"/>
              <a:t>Body cavities</a:t>
            </a:r>
          </a:p>
          <a:p>
            <a:r>
              <a:rPr lang="en-US" sz="2800" dirty="0"/>
              <a:t>Skeletal Systems</a:t>
            </a:r>
          </a:p>
          <a:p>
            <a:r>
              <a:rPr lang="en-US" sz="2800" dirty="0"/>
              <a:t>Circulatory systems</a:t>
            </a:r>
          </a:p>
          <a:p>
            <a:r>
              <a:rPr lang="en-US" sz="2800" dirty="0"/>
              <a:t>Segmentation</a:t>
            </a:r>
          </a:p>
          <a:p>
            <a:r>
              <a:rPr lang="en-US" sz="2800" dirty="0"/>
              <a:t>Molecular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980C47-9B89-49DF-A8D8-3442388F1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130" y="2168852"/>
            <a:ext cx="7745697" cy="36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185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379A-30D8-465A-AA29-6B9A38AB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8D42C-FA50-42FF-AD11-85B8C4B6D87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classes of molluscs lack a radula?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a. Polyplacophora</a:t>
            </a:r>
          </a:p>
          <a:p>
            <a:pPr marL="0" indent="0">
              <a:buNone/>
            </a:pPr>
            <a:r>
              <a:rPr lang="en-US" sz="3200" dirty="0"/>
              <a:t>			b. Cephalopoda</a:t>
            </a:r>
          </a:p>
          <a:p>
            <a:pPr marL="0" indent="0">
              <a:buNone/>
            </a:pPr>
            <a:r>
              <a:rPr lang="en-US" sz="3200" dirty="0"/>
              <a:t>			c. Bivalvia</a:t>
            </a:r>
          </a:p>
          <a:p>
            <a:pPr marL="0" indent="0">
              <a:buNone/>
            </a:pPr>
            <a:r>
              <a:rPr lang="en-US" sz="3200" dirty="0"/>
              <a:t>			d. Gastropoda</a:t>
            </a:r>
          </a:p>
        </p:txBody>
      </p:sp>
    </p:spTree>
    <p:extLst>
      <p:ext uri="{BB962C8B-B14F-4D97-AF65-F5344CB8AC3E}">
        <p14:creationId xmlns:p14="http://schemas.microsoft.com/office/powerpoint/2010/main" val="3817092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379A-30D8-465A-AA29-6B9A38AB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8D42C-FA50-42FF-AD11-85B8C4B6D87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Provide the name for the two major groups of animals and describe how each group develops. </a:t>
            </a:r>
          </a:p>
        </p:txBody>
      </p:sp>
    </p:spTree>
    <p:extLst>
      <p:ext uri="{BB962C8B-B14F-4D97-AF65-F5344CB8AC3E}">
        <p14:creationId xmlns:p14="http://schemas.microsoft.com/office/powerpoint/2010/main" val="30293474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46FC1B-5B93-4BB2-8EBC-03DC9678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25" y="520204"/>
            <a:ext cx="11360646" cy="577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098FE-9D4E-47A0-99F1-CFD9A73F6690}"/>
              </a:ext>
            </a:extLst>
          </p:cNvPr>
          <p:cNvSpPr txBox="1"/>
          <p:nvPr/>
        </p:nvSpPr>
        <p:spPr>
          <a:xfrm>
            <a:off x="454429" y="3109868"/>
            <a:ext cx="726302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Sponges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38C04-852A-49A2-BDCD-E6DE09A866C1}"/>
              </a:ext>
            </a:extLst>
          </p:cNvPr>
          <p:cNvSpPr txBox="1"/>
          <p:nvPr/>
        </p:nvSpPr>
        <p:spPr>
          <a:xfrm>
            <a:off x="1221059" y="3109868"/>
            <a:ext cx="891825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Cnidarians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FE52F-C9DE-402F-9953-6A3719BC4945}"/>
              </a:ext>
            </a:extLst>
          </p:cNvPr>
          <p:cNvSpPr txBox="1"/>
          <p:nvPr/>
        </p:nvSpPr>
        <p:spPr>
          <a:xfrm>
            <a:off x="2153212" y="3109868"/>
            <a:ext cx="1076778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Ctenophorans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28CFE-3AA9-4E40-AE5E-CBC4CC138060}"/>
              </a:ext>
            </a:extLst>
          </p:cNvPr>
          <p:cNvSpPr txBox="1"/>
          <p:nvPr/>
        </p:nvSpPr>
        <p:spPr>
          <a:xfrm>
            <a:off x="3278232" y="3109868"/>
            <a:ext cx="1177395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Nemerteans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9A565-C8B1-4A33-9E55-1DA2919CCF41}"/>
              </a:ext>
            </a:extLst>
          </p:cNvPr>
          <p:cNvSpPr txBox="1"/>
          <p:nvPr/>
        </p:nvSpPr>
        <p:spPr>
          <a:xfrm>
            <a:off x="4341122" y="3109867"/>
            <a:ext cx="1177395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Flatworms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4DF8F-505D-486F-8D7F-6FC8A32AA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817" y="2310877"/>
            <a:ext cx="1076778" cy="8345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14F3AA-09D5-449C-AD13-54F73F9A4E3F}"/>
              </a:ext>
            </a:extLst>
          </p:cNvPr>
          <p:cNvSpPr txBox="1"/>
          <p:nvPr/>
        </p:nvSpPr>
        <p:spPr>
          <a:xfrm>
            <a:off x="5351269" y="3109867"/>
            <a:ext cx="980605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Mollusks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13E9D-DB3D-4397-B915-986B7572000E}"/>
              </a:ext>
            </a:extLst>
          </p:cNvPr>
          <p:cNvSpPr txBox="1"/>
          <p:nvPr/>
        </p:nvSpPr>
        <p:spPr>
          <a:xfrm>
            <a:off x="6331874" y="3109867"/>
            <a:ext cx="994199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Annelids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94182-2751-4840-9680-4C79A65D6B1F}"/>
              </a:ext>
            </a:extLst>
          </p:cNvPr>
          <p:cNvSpPr txBox="1"/>
          <p:nvPr/>
        </p:nvSpPr>
        <p:spPr>
          <a:xfrm>
            <a:off x="7371238" y="3109867"/>
            <a:ext cx="994199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Nematodes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8AE27E-F953-4C87-8627-65CAF2F505B6}"/>
              </a:ext>
            </a:extLst>
          </p:cNvPr>
          <p:cNvSpPr txBox="1"/>
          <p:nvPr/>
        </p:nvSpPr>
        <p:spPr>
          <a:xfrm>
            <a:off x="8464912" y="3109867"/>
            <a:ext cx="994199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Arthropods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D1F31-3DD6-450D-91E6-D9F77D0290B1}"/>
              </a:ext>
            </a:extLst>
          </p:cNvPr>
          <p:cNvSpPr txBox="1"/>
          <p:nvPr/>
        </p:nvSpPr>
        <p:spPr>
          <a:xfrm>
            <a:off x="9558586" y="3109867"/>
            <a:ext cx="1120084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Echinoderms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DB755-5139-4724-B967-FAFF151DE936}"/>
              </a:ext>
            </a:extLst>
          </p:cNvPr>
          <p:cNvSpPr txBox="1"/>
          <p:nvPr/>
        </p:nvSpPr>
        <p:spPr>
          <a:xfrm>
            <a:off x="10713314" y="3109867"/>
            <a:ext cx="1120084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/>
              <a:t>Chordates</a:t>
            </a:r>
          </a:p>
        </p:txBody>
      </p:sp>
    </p:spTree>
    <p:extLst>
      <p:ext uri="{BB962C8B-B14F-4D97-AF65-F5344CB8AC3E}">
        <p14:creationId xmlns:p14="http://schemas.microsoft.com/office/powerpoint/2010/main" val="1279453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37DFE5-9B14-4936-B0E4-D343242A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13" y="1876266"/>
            <a:ext cx="10543573" cy="38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0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6B78-0F23-4A37-9D39-5AEBD188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Animal Phylogeny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B56F1-665F-48C9-AFF0-3C3AED51A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36" y="1325473"/>
            <a:ext cx="11043851" cy="4957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D5BA55-B27F-4DF4-BF79-6A959E929596}"/>
              </a:ext>
            </a:extLst>
          </p:cNvPr>
          <p:cNvSpPr txBox="1"/>
          <p:nvPr/>
        </p:nvSpPr>
        <p:spPr>
          <a:xfrm>
            <a:off x="5513033" y="5532527"/>
            <a:ext cx="1464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True tissue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24DB25-46E7-445F-91F3-B56F7EF3C3EC}"/>
              </a:ext>
            </a:extLst>
          </p:cNvPr>
          <p:cNvCxnSpPr/>
          <p:nvPr/>
        </p:nvCxnSpPr>
        <p:spPr>
          <a:xfrm>
            <a:off x="5282215" y="5677537"/>
            <a:ext cx="275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E19D569-587A-413D-BB73-0D23C92591D7}"/>
              </a:ext>
            </a:extLst>
          </p:cNvPr>
          <p:cNvSpPr txBox="1"/>
          <p:nvPr/>
        </p:nvSpPr>
        <p:spPr>
          <a:xfrm>
            <a:off x="8612820" y="4984315"/>
            <a:ext cx="188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Bilateral symmetry, </a:t>
            </a:r>
          </a:p>
          <a:p>
            <a:r>
              <a:rPr lang="en-US" sz="1200" dirty="0"/>
              <a:t>organ system organization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A228AB-B5C0-47EE-BEC2-7A4E9A5EDF23}"/>
              </a:ext>
            </a:extLst>
          </p:cNvPr>
          <p:cNvCxnSpPr/>
          <p:nvPr/>
        </p:nvCxnSpPr>
        <p:spPr>
          <a:xfrm>
            <a:off x="8390880" y="5152543"/>
            <a:ext cx="275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F51B623-F3C1-4BFF-B568-C99303323EDB}"/>
              </a:ext>
            </a:extLst>
          </p:cNvPr>
          <p:cNvSpPr txBox="1"/>
          <p:nvPr/>
        </p:nvSpPr>
        <p:spPr>
          <a:xfrm>
            <a:off x="2375515" y="4562103"/>
            <a:ext cx="177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Radial symmetry, </a:t>
            </a:r>
          </a:p>
          <a:p>
            <a:r>
              <a:rPr lang="en-US" sz="1200" dirty="0"/>
              <a:t>tissue level organization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F118AC-F4DC-423C-95A7-80B4BB47B895}"/>
              </a:ext>
            </a:extLst>
          </p:cNvPr>
          <p:cNvCxnSpPr/>
          <p:nvPr/>
        </p:nvCxnSpPr>
        <p:spPr>
          <a:xfrm>
            <a:off x="2124721" y="4703953"/>
            <a:ext cx="275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14798-E98C-4514-A9CB-25862D2DB98E}"/>
              </a:ext>
            </a:extLst>
          </p:cNvPr>
          <p:cNvSpPr txBox="1"/>
          <p:nvPr/>
        </p:nvSpPr>
        <p:spPr>
          <a:xfrm>
            <a:off x="849268" y="4550063"/>
            <a:ext cx="1032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Asymmetry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34609C-24C8-4864-83CC-842F6DCEEF83}"/>
              </a:ext>
            </a:extLst>
          </p:cNvPr>
          <p:cNvCxnSpPr/>
          <p:nvPr/>
        </p:nvCxnSpPr>
        <p:spPr>
          <a:xfrm>
            <a:off x="627356" y="4695075"/>
            <a:ext cx="275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993757-073E-411D-8DB2-BDB7AFC1358F}"/>
              </a:ext>
            </a:extLst>
          </p:cNvPr>
          <p:cNvSpPr txBox="1"/>
          <p:nvPr/>
        </p:nvSpPr>
        <p:spPr>
          <a:xfrm>
            <a:off x="6757388" y="4405328"/>
            <a:ext cx="2120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Protostome development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57AC96-8E23-43C5-BA18-03E3E3C97510}"/>
              </a:ext>
            </a:extLst>
          </p:cNvPr>
          <p:cNvCxnSpPr/>
          <p:nvPr/>
        </p:nvCxnSpPr>
        <p:spPr>
          <a:xfrm>
            <a:off x="6548760" y="4555037"/>
            <a:ext cx="275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3ABD4A9-9440-49EA-AD07-80F5FEBAB050}"/>
              </a:ext>
            </a:extLst>
          </p:cNvPr>
          <p:cNvSpPr txBox="1"/>
          <p:nvPr/>
        </p:nvSpPr>
        <p:spPr>
          <a:xfrm>
            <a:off x="10501202" y="4328383"/>
            <a:ext cx="127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Deuterostome </a:t>
            </a:r>
          </a:p>
          <a:p>
            <a:r>
              <a:rPr lang="en-US" sz="1200" dirty="0"/>
              <a:t>development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B4EAC5-653D-4D7E-A779-DD424EE1415F}"/>
              </a:ext>
            </a:extLst>
          </p:cNvPr>
          <p:cNvCxnSpPr/>
          <p:nvPr/>
        </p:nvCxnSpPr>
        <p:spPr>
          <a:xfrm>
            <a:off x="10258148" y="4559216"/>
            <a:ext cx="275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75F8EE-CB7D-4C88-B725-3ECD3BE1612C}"/>
              </a:ext>
            </a:extLst>
          </p:cNvPr>
          <p:cNvCxnSpPr/>
          <p:nvPr/>
        </p:nvCxnSpPr>
        <p:spPr>
          <a:xfrm>
            <a:off x="10862937" y="3211290"/>
            <a:ext cx="275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F4AC9F-FC93-4EAA-8C13-C72B0EBE5226}"/>
              </a:ext>
            </a:extLst>
          </p:cNvPr>
          <p:cNvSpPr txBox="1"/>
          <p:nvPr/>
        </p:nvSpPr>
        <p:spPr>
          <a:xfrm>
            <a:off x="11083774" y="3057401"/>
            <a:ext cx="177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Segmentation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34AD9-67EA-4D4E-A6B8-87522ADBE33C}"/>
              </a:ext>
            </a:extLst>
          </p:cNvPr>
          <p:cNvSpPr txBox="1"/>
          <p:nvPr/>
        </p:nvSpPr>
        <p:spPr>
          <a:xfrm>
            <a:off x="8822153" y="3051474"/>
            <a:ext cx="177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Segmentation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84B682-BEAC-47DA-B783-7AA546266975}"/>
              </a:ext>
            </a:extLst>
          </p:cNvPr>
          <p:cNvCxnSpPr/>
          <p:nvPr/>
        </p:nvCxnSpPr>
        <p:spPr>
          <a:xfrm>
            <a:off x="8598392" y="3189974"/>
            <a:ext cx="275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AA67119-E888-4438-9D69-482DB6E04C55}"/>
              </a:ext>
            </a:extLst>
          </p:cNvPr>
          <p:cNvSpPr txBox="1"/>
          <p:nvPr/>
        </p:nvSpPr>
        <p:spPr>
          <a:xfrm>
            <a:off x="6685280" y="3051474"/>
            <a:ext cx="177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Segmentation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BA60DE-7959-4CAE-B939-CB40C1361BEC}"/>
              </a:ext>
            </a:extLst>
          </p:cNvPr>
          <p:cNvCxnSpPr/>
          <p:nvPr/>
        </p:nvCxnSpPr>
        <p:spPr>
          <a:xfrm>
            <a:off x="6463314" y="3193534"/>
            <a:ext cx="275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47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19200"/>
            <a:ext cx="3995737" cy="5048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780" y="2438400"/>
            <a:ext cx="7034839" cy="307629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Animal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9054" y="1786052"/>
            <a:ext cx="301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_____________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86800" y="1790699"/>
            <a:ext cx="301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Deuterostome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5548145"/>
            <a:ext cx="344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Mouth develops first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9629" y="5548145"/>
            <a:ext cx="344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Anus develops first</a:t>
            </a:r>
          </a:p>
        </p:txBody>
      </p:sp>
    </p:spTree>
    <p:extLst>
      <p:ext uri="{BB962C8B-B14F-4D97-AF65-F5344CB8AC3E}">
        <p14:creationId xmlns:p14="http://schemas.microsoft.com/office/powerpoint/2010/main" val="1618408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5326" y="1315452"/>
            <a:ext cx="5590674" cy="50574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/>
              <a:t>Asymmetry</a:t>
            </a:r>
            <a:r>
              <a:rPr lang="en-US" sz="2800" dirty="0"/>
              <a:t>: no symmetry</a:t>
            </a:r>
          </a:p>
          <a:p>
            <a:pPr lvl="1"/>
            <a:r>
              <a:rPr lang="en-US" sz="2400" dirty="0"/>
              <a:t>Some sponges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dirty="0"/>
              <a:t>Radial symmetry</a:t>
            </a:r>
            <a:r>
              <a:rPr lang="en-US" sz="2800" dirty="0"/>
              <a:t>: Identical morphology along </a:t>
            </a:r>
            <a:r>
              <a:rPr lang="en-US" sz="2800" b="1" dirty="0"/>
              <a:t>______________</a:t>
            </a:r>
            <a:r>
              <a:rPr lang="en-US" sz="2800" dirty="0"/>
              <a:t> trough the center</a:t>
            </a:r>
          </a:p>
          <a:p>
            <a:pPr lvl="1"/>
            <a:r>
              <a:rPr lang="en-US" sz="2400" dirty="0"/>
              <a:t>Echinoderms (adult), sea jellies, and some sponges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dirty="0"/>
              <a:t>Bilateral symmetry</a:t>
            </a:r>
            <a:r>
              <a:rPr lang="en-US" sz="2800" dirty="0"/>
              <a:t>: Identical morphology along a </a:t>
            </a:r>
            <a:r>
              <a:rPr lang="en-US" sz="2800" b="1" dirty="0"/>
              <a:t>______________</a:t>
            </a:r>
            <a:r>
              <a:rPr lang="en-US" sz="2800" dirty="0"/>
              <a:t>, yielding a left and right side</a:t>
            </a:r>
          </a:p>
          <a:p>
            <a:pPr lvl="1"/>
            <a:r>
              <a:rPr lang="en-US" sz="2400" dirty="0"/>
              <a:t>Dorsal (top), ventral (bottom),                 anterior (front), posterior (back)</a:t>
            </a:r>
          </a:p>
          <a:p>
            <a:pPr lvl="1"/>
            <a:r>
              <a:rPr lang="en-US" sz="2400" dirty="0"/>
              <a:t>Most animals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642" y="1195780"/>
            <a:ext cx="4967789" cy="50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3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Level of Cellular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6698" y="1143000"/>
            <a:ext cx="5829302" cy="5257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Tissue:</a:t>
            </a:r>
            <a:r>
              <a:rPr lang="en-US" dirty="0"/>
              <a:t> collection of specialized cells that act as functional unit</a:t>
            </a:r>
          </a:p>
          <a:p>
            <a:pPr lvl="1">
              <a:spcBef>
                <a:spcPts val="0"/>
              </a:spcBef>
            </a:pPr>
            <a:r>
              <a:rPr lang="en-US" dirty="0"/>
              <a:t>All animals except sponges (Porifera)</a:t>
            </a:r>
            <a:endParaRPr lang="en-US" b="1" dirty="0"/>
          </a:p>
          <a:p>
            <a:pPr marL="0" indent="0">
              <a:spcBef>
                <a:spcPts val="1800"/>
              </a:spcBef>
              <a:buNone/>
            </a:pPr>
            <a:r>
              <a:rPr lang="en-US" b="1" dirty="0"/>
              <a:t>Cellular-level organization</a:t>
            </a:r>
            <a:r>
              <a:rPr lang="en-US" dirty="0"/>
              <a:t>: </a:t>
            </a:r>
            <a:r>
              <a:rPr lang="en-US" b="1" dirty="0"/>
              <a:t>_________ _________ </a:t>
            </a:r>
            <a:r>
              <a:rPr lang="en-US" dirty="0"/>
              <a:t>between cells and environment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Porifera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/>
              <a:t>Tissue-level organization</a:t>
            </a:r>
            <a:r>
              <a:rPr lang="en-US" dirty="0"/>
              <a:t>: cells organized into tissues that perform specific functions</a:t>
            </a:r>
          </a:p>
          <a:p>
            <a:pPr lvl="1"/>
            <a:r>
              <a:rPr lang="en-US" dirty="0"/>
              <a:t>Cnidaria and Ctenophora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/>
              <a:t>Organ-system organization</a:t>
            </a:r>
            <a:r>
              <a:rPr lang="en-US" dirty="0"/>
              <a:t>: tissues organized into organs that perform specific functions</a:t>
            </a:r>
          </a:p>
          <a:p>
            <a:pPr lvl="1"/>
            <a:r>
              <a:rPr lang="en-US" dirty="0"/>
              <a:t>Platyhelminthes, Nemertea, Mollusca, Arthropoda, Chordata, Nematoda, Echinodermata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91839"/>
            <a:ext cx="5829302" cy="2946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7567" y="1622507"/>
            <a:ext cx="478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Cellular level                         Tissue level</a:t>
            </a:r>
          </a:p>
        </p:txBody>
      </p:sp>
    </p:spTree>
    <p:extLst>
      <p:ext uri="{BB962C8B-B14F-4D97-AF65-F5344CB8AC3E}">
        <p14:creationId xmlns:p14="http://schemas.microsoft.com/office/powerpoint/2010/main" val="13273871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1723</Words>
  <Application>Microsoft Office PowerPoint</Application>
  <PresentationFormat>Widescreen</PresentationFormat>
  <Paragraphs>443</Paragraphs>
  <Slides>53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Bookman Old Style</vt:lpstr>
      <vt:lpstr>Calibri</vt:lpstr>
      <vt:lpstr>Gill Sans MT</vt:lpstr>
      <vt:lpstr>Times New Roman</vt:lpstr>
      <vt:lpstr>Wingdings</vt:lpstr>
      <vt:lpstr>Wingdings 3</vt:lpstr>
      <vt:lpstr>Origin</vt:lpstr>
      <vt:lpstr>Marine Invertebrates I</vt:lpstr>
      <vt:lpstr>What is an Animal?</vt:lpstr>
      <vt:lpstr>Origin of Animals</vt:lpstr>
      <vt:lpstr>Invertebrates and Vertebrates</vt:lpstr>
      <vt:lpstr>Animal Classification</vt:lpstr>
      <vt:lpstr>Animal Phylogeny</vt:lpstr>
      <vt:lpstr>Animal Development</vt:lpstr>
      <vt:lpstr>Symmetry</vt:lpstr>
      <vt:lpstr>Level of Cellular Organization</vt:lpstr>
      <vt:lpstr>Digestive System</vt:lpstr>
      <vt:lpstr>Body Cavities</vt:lpstr>
      <vt:lpstr>Skeletal Systems</vt:lpstr>
      <vt:lpstr>Different Circulatory Systems</vt:lpstr>
      <vt:lpstr>Different Circulatory Systems</vt:lpstr>
      <vt:lpstr>Segmentation</vt:lpstr>
      <vt:lpstr>PowerPoint Presentation</vt:lpstr>
      <vt:lpstr>Phylum Porifera</vt:lpstr>
      <vt:lpstr>Phylum Porifera</vt:lpstr>
      <vt:lpstr>Feeding Strategies of some Marine Organisms</vt:lpstr>
      <vt:lpstr>Phylum Porifera</vt:lpstr>
      <vt:lpstr>Porifera Body Forms</vt:lpstr>
      <vt:lpstr>Phylum Porifera</vt:lpstr>
      <vt:lpstr>Phylum Porifera</vt:lpstr>
      <vt:lpstr>Phylum Porifera</vt:lpstr>
      <vt:lpstr>Phylum Ctenophora</vt:lpstr>
      <vt:lpstr>Phylum Cnidaria</vt:lpstr>
      <vt:lpstr>Cnidocytes and Nematocysts</vt:lpstr>
      <vt:lpstr>Cnidaria Body Forms</vt:lpstr>
      <vt:lpstr>Cnidarian Life Cycle</vt:lpstr>
      <vt:lpstr>Phylum Cnidaria</vt:lpstr>
      <vt:lpstr>Phylum Cnidaria</vt:lpstr>
      <vt:lpstr>Phylum Cnidaria</vt:lpstr>
      <vt:lpstr>Phylum Cnidaria</vt:lpstr>
      <vt:lpstr>Phylum Cnidaria</vt:lpstr>
      <vt:lpstr>Phylum Platyhelminthes</vt:lpstr>
      <vt:lpstr>Phylum Platyhelminthes</vt:lpstr>
      <vt:lpstr>PowerPoint Presentation</vt:lpstr>
      <vt:lpstr>Phylum Nemertea</vt:lpstr>
      <vt:lpstr>Coelomates</vt:lpstr>
      <vt:lpstr>Molluscs</vt:lpstr>
      <vt:lpstr>Mollusc Body Plan</vt:lpstr>
      <vt:lpstr>Phylum Mollusca</vt:lpstr>
      <vt:lpstr>Phylum Mollusca</vt:lpstr>
      <vt:lpstr>Bivalve Anatomy</vt:lpstr>
      <vt:lpstr>Phylum Mollusca</vt:lpstr>
      <vt:lpstr>Phylum Mollusca</vt:lpstr>
      <vt:lpstr>Phylum Mollusca</vt:lpstr>
      <vt:lpstr>Check Your Understanding</vt:lpstr>
      <vt:lpstr>Check Your Understanding</vt:lpstr>
      <vt:lpstr>Check Your Understanding</vt:lpstr>
      <vt:lpstr>Check Your Understanding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Invertebrates I</dc:title>
  <dc:creator>Tyler Flisik</dc:creator>
  <cp:lastModifiedBy>Tyler Flisik</cp:lastModifiedBy>
  <cp:revision>57</cp:revision>
  <dcterms:created xsi:type="dcterms:W3CDTF">2018-02-25T23:17:16Z</dcterms:created>
  <dcterms:modified xsi:type="dcterms:W3CDTF">2018-03-25T01:50:59Z</dcterms:modified>
</cp:coreProperties>
</file>