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9" r:id="rId2"/>
    <p:sldId id="286" r:id="rId3"/>
    <p:sldId id="261" r:id="rId4"/>
    <p:sldId id="263" r:id="rId5"/>
    <p:sldId id="265" r:id="rId6"/>
    <p:sldId id="267" r:id="rId7"/>
    <p:sldId id="269" r:id="rId8"/>
    <p:sldId id="270" r:id="rId9"/>
    <p:sldId id="271" r:id="rId10"/>
    <p:sldId id="275" r:id="rId11"/>
    <p:sldId id="276" r:id="rId12"/>
    <p:sldId id="279" r:id="rId13"/>
    <p:sldId id="280" r:id="rId14"/>
    <p:sldId id="282" r:id="rId15"/>
    <p:sldId id="327" r:id="rId16"/>
    <p:sldId id="328" r:id="rId17"/>
    <p:sldId id="329" r:id="rId18"/>
    <p:sldId id="307" r:id="rId19"/>
    <p:sldId id="326" r:id="rId20"/>
    <p:sldId id="322" r:id="rId21"/>
    <p:sldId id="308" r:id="rId22"/>
    <p:sldId id="323" r:id="rId23"/>
    <p:sldId id="324" r:id="rId24"/>
    <p:sldId id="332" r:id="rId25"/>
    <p:sldId id="331" r:id="rId26"/>
    <p:sldId id="333" r:id="rId27"/>
    <p:sldId id="351" r:id="rId28"/>
    <p:sldId id="352" r:id="rId29"/>
    <p:sldId id="353" r:id="rId30"/>
    <p:sldId id="298" r:id="rId31"/>
    <p:sldId id="299" r:id="rId32"/>
    <p:sldId id="297" r:id="rId33"/>
    <p:sldId id="301" r:id="rId34"/>
    <p:sldId id="302" r:id="rId35"/>
    <p:sldId id="337" r:id="rId36"/>
    <p:sldId id="303" r:id="rId37"/>
    <p:sldId id="350" r:id="rId38"/>
    <p:sldId id="338" r:id="rId39"/>
    <p:sldId id="339" r:id="rId40"/>
    <p:sldId id="340" r:id="rId41"/>
    <p:sldId id="341" r:id="rId42"/>
    <p:sldId id="342" r:id="rId43"/>
    <p:sldId id="343" r:id="rId44"/>
    <p:sldId id="344" r:id="rId45"/>
    <p:sldId id="305" r:id="rId46"/>
    <p:sldId id="288" r:id="rId47"/>
    <p:sldId id="289" r:id="rId48"/>
    <p:sldId id="335" r:id="rId49"/>
    <p:sldId id="290" r:id="rId50"/>
    <p:sldId id="291" r:id="rId51"/>
    <p:sldId id="292" r:id="rId52"/>
    <p:sldId id="293" r:id="rId53"/>
    <p:sldId id="294" r:id="rId54"/>
    <p:sldId id="295" r:id="rId55"/>
    <p:sldId id="346" r:id="rId56"/>
    <p:sldId id="336" r:id="rId57"/>
    <p:sldId id="309" r:id="rId58"/>
    <p:sldId id="345" r:id="rId59"/>
    <p:sldId id="310" r:id="rId60"/>
    <p:sldId id="311" r:id="rId61"/>
    <p:sldId id="312" r:id="rId62"/>
    <p:sldId id="313" r:id="rId63"/>
    <p:sldId id="314" r:id="rId64"/>
    <p:sldId id="317" r:id="rId65"/>
    <p:sldId id="318" r:id="rId66"/>
    <p:sldId id="319" r:id="rId67"/>
    <p:sldId id="320" r:id="rId68"/>
    <p:sldId id="321" r:id="rId69"/>
    <p:sldId id="334" r:id="rId70"/>
    <p:sldId id="348" r:id="rId71"/>
    <p:sldId id="347" r:id="rId72"/>
    <p:sldId id="349" r:id="rId73"/>
    <p:sldId id="354" r:id="rId74"/>
    <p:sldId id="355" r:id="rId75"/>
    <p:sldId id="356" r:id="rId76"/>
    <p:sldId id="357" r:id="rId77"/>
    <p:sldId id="35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758" autoAdjust="0"/>
    <p:restoredTop sz="94660"/>
  </p:normalViewPr>
  <p:slideViewPr>
    <p:cSldViewPr snapToGrid="0">
      <p:cViewPr varScale="1">
        <p:scale>
          <a:sx n="73" d="100"/>
          <a:sy n="73" d="100"/>
        </p:scale>
        <p:origin x="66" y="12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11C1C6-88DF-4449-8026-0215B38B21CB}" type="datetimeFigureOut">
              <a:rPr lang="en-US" smtClean="0"/>
              <a:t>2/24/2018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570F30-498B-432D-9633-E618A193A78B}" type="slidenum">
              <a:rPr lang="en-US" smtClean="0"/>
              <a:t>‹#›</a:t>
            </a:fld>
            <a:endParaRPr lang="en-US"/>
          </a:p>
        </p:txBody>
      </p:sp>
    </p:spTree>
    <p:extLst>
      <p:ext uri="{BB962C8B-B14F-4D97-AF65-F5344CB8AC3E}">
        <p14:creationId xmlns:p14="http://schemas.microsoft.com/office/powerpoint/2010/main" val="1223336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nlm.nih.gov/medlineplus/ency/article/002332.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0F609E-1319-489C-860D-F3F776EF07C6}" type="slidenum">
              <a:rPr lang="en-US" smtClean="0"/>
              <a:pPr/>
              <a:t>3</a:t>
            </a:fld>
            <a:endParaRPr lang="en-US"/>
          </a:p>
        </p:txBody>
      </p:sp>
    </p:spTree>
    <p:extLst>
      <p:ext uri="{BB962C8B-B14F-4D97-AF65-F5344CB8AC3E}">
        <p14:creationId xmlns:p14="http://schemas.microsoft.com/office/powerpoint/2010/main" val="1734341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sz="3000" b="1" dirty="0"/>
              <a:t>Proteins are the chief building block of all organisms</a:t>
            </a:r>
          </a:p>
          <a:p>
            <a:r>
              <a:rPr lang="en-US" sz="3000" b="1" dirty="0"/>
              <a:t>Diverse Functions</a:t>
            </a:r>
          </a:p>
          <a:p>
            <a:r>
              <a:rPr lang="en-US" dirty="0"/>
              <a:t>Antibodies</a:t>
            </a:r>
          </a:p>
          <a:p>
            <a:r>
              <a:rPr lang="en-US" dirty="0"/>
              <a:t>Enzymes</a:t>
            </a:r>
          </a:p>
          <a:p>
            <a:r>
              <a:rPr lang="en-US" dirty="0"/>
              <a:t>Hormones</a:t>
            </a:r>
          </a:p>
          <a:p>
            <a:pPr lvl="1"/>
            <a:r>
              <a:rPr lang="en-US" dirty="0"/>
              <a:t>Signaling</a:t>
            </a:r>
          </a:p>
          <a:p>
            <a:r>
              <a:rPr lang="en-US" dirty="0"/>
              <a:t>Transport</a:t>
            </a:r>
          </a:p>
          <a:p>
            <a:pPr lvl="1"/>
            <a:r>
              <a:rPr lang="en-US" dirty="0"/>
              <a:t>Hemoglobin</a:t>
            </a:r>
          </a:p>
          <a:p>
            <a:r>
              <a:rPr lang="en-US" dirty="0"/>
              <a:t>Structural proteins</a:t>
            </a:r>
          </a:p>
          <a:p>
            <a:pPr lvl="1"/>
            <a:r>
              <a:rPr lang="en-US" dirty="0"/>
              <a:t>Muscle fibers, Connective tissue, Hair, skin, and organs</a:t>
            </a:r>
          </a:p>
          <a:p>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12</a:t>
            </a:fld>
            <a:endParaRPr lang="en-US"/>
          </a:p>
        </p:txBody>
      </p:sp>
    </p:spTree>
    <p:extLst>
      <p:ext uri="{BB962C8B-B14F-4D97-AF65-F5344CB8AC3E}">
        <p14:creationId xmlns:p14="http://schemas.microsoft.com/office/powerpoint/2010/main" val="3794418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Rate of enzymatic reactions vary but some enzymes can</a:t>
            </a:r>
            <a:r>
              <a:rPr lang="en-US" baseline="0" dirty="0"/>
              <a:t> catalyze over 1 million reactions per second. </a:t>
            </a:r>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13</a:t>
            </a:fld>
            <a:endParaRPr lang="en-US"/>
          </a:p>
        </p:txBody>
      </p:sp>
    </p:spTree>
    <p:extLst>
      <p:ext uri="{BB962C8B-B14F-4D97-AF65-F5344CB8AC3E}">
        <p14:creationId xmlns:p14="http://schemas.microsoft.com/office/powerpoint/2010/main" val="1419245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14</a:t>
            </a:fld>
            <a:endParaRPr lang="en-US"/>
          </a:p>
        </p:txBody>
      </p:sp>
    </p:spTree>
    <p:extLst>
      <p:ext uri="{BB962C8B-B14F-4D97-AF65-F5344CB8AC3E}">
        <p14:creationId xmlns:p14="http://schemas.microsoft.com/office/powerpoint/2010/main" val="2811829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sz="1700" dirty="0"/>
              <a:t>Like a rechargeable battery!</a:t>
            </a:r>
          </a:p>
          <a:p>
            <a:r>
              <a:rPr lang="en-US" sz="1700" dirty="0"/>
              <a:t>-Recycled tens of thousands of times a day</a:t>
            </a:r>
          </a:p>
          <a:p>
            <a:r>
              <a:rPr lang="en-US" sz="1700" dirty="0"/>
              <a:t>-Middle man used to transfer energy from food to </a:t>
            </a:r>
          </a:p>
          <a:p>
            <a:endParaRPr lang="en-US" sz="1700" dirty="0"/>
          </a:p>
          <a:p>
            <a:endParaRPr lang="en-US" sz="1700" dirty="0"/>
          </a:p>
          <a:p>
            <a:r>
              <a:rPr lang="en-US" sz="1700" dirty="0"/>
              <a:t>Adenosine triphosphate (ATP)</a:t>
            </a:r>
          </a:p>
          <a:p>
            <a:pPr lvl="1"/>
            <a:r>
              <a:rPr lang="en-US" sz="1700" dirty="0"/>
              <a:t>Energy transfer molecule</a:t>
            </a:r>
          </a:p>
          <a:p>
            <a:pPr lvl="2"/>
            <a:r>
              <a:rPr lang="en-US" sz="1700" dirty="0"/>
              <a:t>Sugar (ribose)</a:t>
            </a:r>
          </a:p>
          <a:p>
            <a:pPr lvl="2"/>
            <a:r>
              <a:rPr lang="en-US" sz="1700" dirty="0"/>
              <a:t>Nitrogen-containing base (adenine)</a:t>
            </a:r>
          </a:p>
          <a:p>
            <a:pPr lvl="2"/>
            <a:r>
              <a:rPr lang="en-US" sz="1700" dirty="0"/>
              <a:t>Three phosphate groups</a:t>
            </a:r>
          </a:p>
          <a:p>
            <a:pPr lvl="3"/>
            <a:r>
              <a:rPr lang="en-US" sz="1700" u="sng" dirty="0"/>
              <a:t>Negatively charged</a:t>
            </a:r>
          </a:p>
          <a:p>
            <a:endParaRPr lang="en-US" sz="1700" dirty="0"/>
          </a:p>
          <a:p>
            <a:r>
              <a:rPr lang="en-US" sz="1700" dirty="0"/>
              <a:t>Adenosine </a:t>
            </a:r>
            <a:r>
              <a:rPr lang="en-US" sz="1700" dirty="0" err="1"/>
              <a:t>diphosphate</a:t>
            </a:r>
            <a:r>
              <a:rPr lang="en-US" sz="1700" dirty="0"/>
              <a:t> (ADP)</a:t>
            </a:r>
          </a:p>
          <a:p>
            <a:pPr marL="664371" lvl="1" indent="-181194">
              <a:buFont typeface="Arial" panose="020B0604020202020204" pitchFamily="34" charset="0"/>
              <a:buChar char="•"/>
            </a:pPr>
            <a:r>
              <a:rPr lang="en-US" sz="1700" dirty="0"/>
              <a:t>Two phosphate groups</a:t>
            </a:r>
          </a:p>
          <a:p>
            <a:endParaRPr lang="en-US" sz="1700" dirty="0"/>
          </a:p>
          <a:p>
            <a:r>
              <a:rPr lang="en-US" sz="1700" dirty="0"/>
              <a:t>Most important energy transfer molecule in living things!!</a:t>
            </a:r>
          </a:p>
          <a:p>
            <a:endParaRPr lang="en-US" sz="1700" dirty="0"/>
          </a:p>
          <a:p>
            <a:r>
              <a:rPr lang="en-US" sz="1700" dirty="0"/>
              <a:t>All life uses ATP, from bacteria to humans</a:t>
            </a:r>
          </a:p>
          <a:p>
            <a:r>
              <a:rPr lang="en-US" sz="1700" dirty="0"/>
              <a:t>	Whip of flagella to muscle contraction</a:t>
            </a:r>
          </a:p>
          <a:p>
            <a:endParaRPr lang="en-US" sz="1700" dirty="0"/>
          </a:p>
          <a:p>
            <a:endParaRPr lang="en-US" sz="1700" dirty="0"/>
          </a:p>
          <a:p>
            <a:pPr lvl="2"/>
            <a:endParaRPr lang="en-US" sz="1700" dirty="0"/>
          </a:p>
          <a:p>
            <a:pPr lvl="2"/>
            <a:endParaRPr lang="en-US" sz="1700" dirty="0"/>
          </a:p>
          <a:p>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t>15</a:t>
            </a:fld>
            <a:endParaRPr lang="en-US"/>
          </a:p>
        </p:txBody>
      </p:sp>
    </p:spTree>
    <p:extLst>
      <p:ext uri="{BB962C8B-B14F-4D97-AF65-F5344CB8AC3E}">
        <p14:creationId xmlns:p14="http://schemas.microsoft.com/office/powerpoint/2010/main" val="2285413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The energy</a:t>
            </a:r>
            <a:r>
              <a:rPr lang="en-US" baseline="0" dirty="0"/>
              <a:t> in to attach the third phosphate group comes from food. More specifically the electrons from glucose that are falling downhill. </a:t>
            </a:r>
            <a:endParaRPr lang="en-US" dirty="0"/>
          </a:p>
        </p:txBody>
      </p:sp>
      <p:sp>
        <p:nvSpPr>
          <p:cNvPr id="4" name="Slide Number Placeholder 3"/>
          <p:cNvSpPr>
            <a:spLocks noGrp="1"/>
          </p:cNvSpPr>
          <p:nvPr>
            <p:ph type="sldNum" sz="quarter" idx="10"/>
          </p:nvPr>
        </p:nvSpPr>
        <p:spPr/>
        <p:txBody>
          <a:bodyPr/>
          <a:lstStyle/>
          <a:p>
            <a:fld id="{E664AE54-0627-4FF1-BAD0-25356DB7B6FD}" type="slidenum">
              <a:rPr lang="en-US" smtClean="0"/>
              <a:t>16</a:t>
            </a:fld>
            <a:endParaRPr lang="en-US"/>
          </a:p>
        </p:txBody>
      </p:sp>
    </p:spTree>
    <p:extLst>
      <p:ext uri="{BB962C8B-B14F-4D97-AF65-F5344CB8AC3E}">
        <p14:creationId xmlns:p14="http://schemas.microsoft.com/office/powerpoint/2010/main" val="194241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Light reactions = photo (light) of photosynthesis</a:t>
            </a:r>
          </a:p>
        </p:txBody>
      </p:sp>
      <p:sp>
        <p:nvSpPr>
          <p:cNvPr id="4" name="Slide Number Placeholder 3"/>
          <p:cNvSpPr>
            <a:spLocks noGrp="1"/>
          </p:cNvSpPr>
          <p:nvPr>
            <p:ph type="sldNum" sz="quarter" idx="10"/>
          </p:nvPr>
        </p:nvSpPr>
        <p:spPr/>
        <p:txBody>
          <a:bodyPr/>
          <a:lstStyle/>
          <a:p>
            <a:fld id="{C24BBC1E-7E74-46EA-801D-0AEABBBDCCC4}" type="slidenum">
              <a:rPr lang="en-US" smtClean="0"/>
              <a:pPr/>
              <a:t>19</a:t>
            </a:fld>
            <a:endParaRPr lang="en-US"/>
          </a:p>
        </p:txBody>
      </p:sp>
    </p:spTree>
    <p:extLst>
      <p:ext uri="{BB962C8B-B14F-4D97-AF65-F5344CB8AC3E}">
        <p14:creationId xmlns:p14="http://schemas.microsoft.com/office/powerpoint/2010/main" val="2524488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Photosynthesis: </a:t>
            </a:r>
            <a:r>
              <a:rPr lang="en-US" b="0" dirty="0"/>
              <a:t>process by which certain groups of organisms capture energy from sunlight and convert solar energy into chemical energy.</a:t>
            </a:r>
            <a:r>
              <a:rPr lang="en-US" b="1" baseline="0" dirty="0"/>
              <a:t> </a:t>
            </a:r>
            <a:endParaRPr lang="en-US" dirty="0"/>
          </a:p>
          <a:p>
            <a:pPr marL="628650" lvl="1" indent="-171450">
              <a:buFont typeface="Arial" panose="020B0604020202020204" pitchFamily="34" charset="0"/>
              <a:buChar char="•"/>
            </a:pPr>
            <a:r>
              <a:rPr lang="en-US" dirty="0"/>
              <a:t>Chemical energy initially stored as carbohydrate</a:t>
            </a:r>
          </a:p>
          <a:p>
            <a:endParaRPr lang="en-US" dirty="0"/>
          </a:p>
          <a:p>
            <a:r>
              <a:rPr lang="en-US" dirty="0"/>
              <a:t>Plants make</a:t>
            </a:r>
            <a:r>
              <a:rPr lang="en-US" baseline="0" dirty="0"/>
              <a:t> their own food</a:t>
            </a:r>
            <a:endParaRPr lang="en-US" dirty="0"/>
          </a:p>
        </p:txBody>
      </p:sp>
      <p:sp>
        <p:nvSpPr>
          <p:cNvPr id="4" name="Slide Number Placeholder 3"/>
          <p:cNvSpPr>
            <a:spLocks noGrp="1"/>
          </p:cNvSpPr>
          <p:nvPr>
            <p:ph type="sldNum" sz="quarter" idx="10"/>
          </p:nvPr>
        </p:nvSpPr>
        <p:spPr/>
        <p:txBody>
          <a:bodyPr/>
          <a:lstStyle/>
          <a:p>
            <a:fld id="{C24BBC1E-7E74-46EA-801D-0AEABBBDCCC4}" type="slidenum">
              <a:rPr lang="en-US" smtClean="0"/>
              <a:pPr/>
              <a:t>20</a:t>
            </a:fld>
            <a:endParaRPr lang="en-US"/>
          </a:p>
        </p:txBody>
      </p:sp>
    </p:spTree>
    <p:extLst>
      <p:ext uri="{BB962C8B-B14F-4D97-AF65-F5344CB8AC3E}">
        <p14:creationId xmlns:p14="http://schemas.microsoft.com/office/powerpoint/2010/main" val="394340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defTabSz="940679">
              <a:defRPr/>
            </a:pPr>
            <a:r>
              <a:rPr lang="en-US" sz="1700" dirty="0"/>
              <a:t>CO2 from atmosphere used to make glucose during photosynthesis, glucose broken down during cellular respiration is released back into the atmosphere. </a:t>
            </a:r>
          </a:p>
          <a:p>
            <a:endParaRPr lang="en-US" sz="1700" dirty="0"/>
          </a:p>
          <a:p>
            <a:r>
              <a:rPr lang="en-US" sz="1700" dirty="0"/>
              <a:t>Cellular Respiration</a:t>
            </a:r>
          </a:p>
          <a:p>
            <a:pPr marL="664371" lvl="1" indent="-181194">
              <a:buFont typeface="Arial" panose="020B0604020202020204" pitchFamily="34" charset="0"/>
              <a:buChar char="•"/>
            </a:pPr>
            <a:r>
              <a:rPr lang="en-US" sz="1700" dirty="0"/>
              <a:t>Aerobic = with oxygen</a:t>
            </a:r>
          </a:p>
          <a:p>
            <a:pPr marL="664371" lvl="1" indent="-181194">
              <a:buFont typeface="Arial" panose="020B0604020202020204" pitchFamily="34" charset="0"/>
              <a:buChar char="•"/>
            </a:pPr>
            <a:r>
              <a:rPr lang="en-US" sz="1700" dirty="0"/>
              <a:t>More efficient than power plant or auto engine</a:t>
            </a:r>
          </a:p>
          <a:p>
            <a:endParaRPr lang="en-US" sz="1700" dirty="0"/>
          </a:p>
          <a:p>
            <a:r>
              <a:rPr lang="en-US" sz="1700" dirty="0"/>
              <a:t>Photosynthesis</a:t>
            </a:r>
          </a:p>
          <a:p>
            <a:pPr marL="664371" lvl="1" indent="-181194">
              <a:buFont typeface="Arial" panose="020B0604020202020204" pitchFamily="34" charset="0"/>
              <a:buChar char="•"/>
            </a:pPr>
            <a:r>
              <a:rPr lang="en-US" sz="1700" dirty="0"/>
              <a:t>Chemical energy initially stored as carbohydrate</a:t>
            </a:r>
          </a:p>
          <a:p>
            <a:pPr marL="664371" lvl="1" indent="-181194">
              <a:buFont typeface="Arial" panose="020B0604020202020204" pitchFamily="34" charset="0"/>
              <a:buChar char="•"/>
            </a:pPr>
            <a:endParaRPr lang="en-US" sz="1700" dirty="0"/>
          </a:p>
          <a:p>
            <a:pPr marL="664371" lvl="1" indent="-181194">
              <a:buFont typeface="Arial" panose="020B0604020202020204" pitchFamily="34" charset="0"/>
              <a:buChar char="•"/>
            </a:pPr>
            <a:endParaRPr lang="en-US" sz="1700" dirty="0"/>
          </a:p>
          <a:p>
            <a:pPr marL="664371" lvl="1" indent="-181194">
              <a:buFont typeface="Arial" panose="020B0604020202020204" pitchFamily="34" charset="0"/>
              <a:buChar char="•"/>
            </a:pPr>
            <a:endParaRPr lang="en-US" sz="1700" dirty="0"/>
          </a:p>
        </p:txBody>
      </p:sp>
      <p:sp>
        <p:nvSpPr>
          <p:cNvPr id="4" name="Slide Number Placeholder 3"/>
          <p:cNvSpPr>
            <a:spLocks noGrp="1"/>
          </p:cNvSpPr>
          <p:nvPr>
            <p:ph type="sldNum" sz="quarter" idx="10"/>
          </p:nvPr>
        </p:nvSpPr>
        <p:spPr/>
        <p:txBody>
          <a:bodyPr/>
          <a:lstStyle/>
          <a:p>
            <a:fld id="{E664AE54-0627-4FF1-BAD0-25356DB7B6FD}" type="slidenum">
              <a:rPr lang="en-US" smtClean="0"/>
              <a:t>21</a:t>
            </a:fld>
            <a:endParaRPr lang="en-US"/>
          </a:p>
        </p:txBody>
      </p:sp>
    </p:spTree>
    <p:extLst>
      <p:ext uri="{BB962C8B-B14F-4D97-AF65-F5344CB8AC3E}">
        <p14:creationId xmlns:p14="http://schemas.microsoft.com/office/powerpoint/2010/main" val="2616868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24BBC1E-7E74-46EA-801D-0AEABBBDCCC4}" type="slidenum">
              <a:rPr lang="en-US" smtClean="0"/>
              <a:pPr/>
              <a:t>22</a:t>
            </a:fld>
            <a:endParaRPr lang="en-US"/>
          </a:p>
        </p:txBody>
      </p:sp>
    </p:spTree>
    <p:extLst>
      <p:ext uri="{BB962C8B-B14F-4D97-AF65-F5344CB8AC3E}">
        <p14:creationId xmlns:p14="http://schemas.microsoft.com/office/powerpoint/2010/main" val="1648979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we eat is either a plant derivative or something</a:t>
            </a:r>
            <a:r>
              <a:rPr lang="en-US" baseline="0" dirty="0"/>
              <a:t> that eats plants or eats something that eats plants</a:t>
            </a:r>
            <a:endParaRPr lang="en-US" dirty="0"/>
          </a:p>
        </p:txBody>
      </p:sp>
      <p:sp>
        <p:nvSpPr>
          <p:cNvPr id="4" name="Slide Number Placeholder 3"/>
          <p:cNvSpPr>
            <a:spLocks noGrp="1"/>
          </p:cNvSpPr>
          <p:nvPr>
            <p:ph type="sldNum" sz="quarter" idx="10"/>
          </p:nvPr>
        </p:nvSpPr>
        <p:spPr/>
        <p:txBody>
          <a:bodyPr/>
          <a:lstStyle/>
          <a:p>
            <a:fld id="{C24BBC1E-7E74-46EA-801D-0AEABBBDCCC4}" type="slidenum">
              <a:rPr lang="en-US" smtClean="0"/>
              <a:pPr/>
              <a:t>23</a:t>
            </a:fld>
            <a:endParaRPr lang="en-US"/>
          </a:p>
        </p:txBody>
      </p:sp>
    </p:spTree>
    <p:extLst>
      <p:ext uri="{BB962C8B-B14F-4D97-AF65-F5344CB8AC3E}">
        <p14:creationId xmlns:p14="http://schemas.microsoft.com/office/powerpoint/2010/main" val="301167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Simple sugars</a:t>
            </a:r>
            <a:r>
              <a:rPr lang="en-US" baseline="0" dirty="0"/>
              <a:t> provide </a:t>
            </a:r>
            <a:r>
              <a:rPr lang="en-US" i="1" baseline="0" dirty="0"/>
              <a:t>empty calories = </a:t>
            </a:r>
            <a:r>
              <a:rPr lang="en-US" i="0" baseline="0" dirty="0"/>
              <a:t>calories from food that do not contain any nutrients </a:t>
            </a:r>
          </a:p>
          <a:p>
            <a:r>
              <a:rPr lang="en-US" i="0" baseline="0" dirty="0"/>
              <a:t>Nearly all the energy powering your brain everyday comes from glucose</a:t>
            </a:r>
            <a:endParaRPr lang="en-US" i="0" dirty="0"/>
          </a:p>
        </p:txBody>
      </p:sp>
      <p:sp>
        <p:nvSpPr>
          <p:cNvPr id="4" name="Slide Number Placeholder 3"/>
          <p:cNvSpPr>
            <a:spLocks noGrp="1"/>
          </p:cNvSpPr>
          <p:nvPr>
            <p:ph type="sldNum" sz="quarter" idx="10"/>
          </p:nvPr>
        </p:nvSpPr>
        <p:spPr/>
        <p:txBody>
          <a:bodyPr/>
          <a:lstStyle/>
          <a:p>
            <a:fld id="{127FB6C5-A5F3-4198-9C74-723366DA28E6}" type="slidenum">
              <a:rPr lang="en-US" smtClean="0"/>
              <a:pPr/>
              <a:t>4</a:t>
            </a:fld>
            <a:endParaRPr lang="en-US"/>
          </a:p>
        </p:txBody>
      </p:sp>
    </p:spTree>
    <p:extLst>
      <p:ext uri="{BB962C8B-B14F-4D97-AF65-F5344CB8AC3E}">
        <p14:creationId xmlns:p14="http://schemas.microsoft.com/office/powerpoint/2010/main" val="571667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pPr marL="172450" indent="-172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9F74D22-507F-438C-BCD3-778D9BF16F60}" type="slidenum">
              <a:rPr lang="en-US" smtClean="0"/>
              <a:pPr/>
              <a:t>30</a:t>
            </a:fld>
            <a:endParaRPr lang="en-US"/>
          </a:p>
        </p:txBody>
      </p:sp>
    </p:spTree>
    <p:extLst>
      <p:ext uri="{BB962C8B-B14F-4D97-AF65-F5344CB8AC3E}">
        <p14:creationId xmlns:p14="http://schemas.microsoft.com/office/powerpoint/2010/main" val="29712105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312968-2372-4B38-BC8E-EA72B97E15FE}" type="slidenum">
              <a:rPr lang="en-US" smtClean="0"/>
              <a:t>31</a:t>
            </a:fld>
            <a:endParaRPr lang="en-US"/>
          </a:p>
        </p:txBody>
      </p:sp>
    </p:spTree>
    <p:extLst>
      <p:ext uri="{BB962C8B-B14F-4D97-AF65-F5344CB8AC3E}">
        <p14:creationId xmlns:p14="http://schemas.microsoft.com/office/powerpoint/2010/main" val="3648249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Volume increases faster than surface area</a:t>
            </a:r>
          </a:p>
          <a:p>
            <a:endParaRPr lang="en-US" dirty="0"/>
          </a:p>
          <a:p>
            <a:r>
              <a:rPr lang="en-US" dirty="0"/>
              <a:t>Large size means more volume to surface area and lower efficiency. </a:t>
            </a:r>
          </a:p>
        </p:txBody>
      </p:sp>
      <p:sp>
        <p:nvSpPr>
          <p:cNvPr id="4" name="Slide Number Placeholder 3"/>
          <p:cNvSpPr>
            <a:spLocks noGrp="1"/>
          </p:cNvSpPr>
          <p:nvPr>
            <p:ph type="sldNum" sz="quarter" idx="10"/>
          </p:nvPr>
        </p:nvSpPr>
        <p:spPr/>
        <p:txBody>
          <a:bodyPr/>
          <a:lstStyle/>
          <a:p>
            <a:fld id="{29F74D22-507F-438C-BCD3-778D9BF16F60}" type="slidenum">
              <a:rPr lang="en-US" smtClean="0"/>
              <a:pPr/>
              <a:t>32</a:t>
            </a:fld>
            <a:endParaRPr lang="en-US"/>
          </a:p>
        </p:txBody>
      </p:sp>
    </p:spTree>
    <p:extLst>
      <p:ext uri="{BB962C8B-B14F-4D97-AF65-F5344CB8AC3E}">
        <p14:creationId xmlns:p14="http://schemas.microsoft.com/office/powerpoint/2010/main" val="2272174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8963" y="1139825"/>
            <a:ext cx="5467350" cy="3076575"/>
          </a:xfrm>
        </p:spPr>
      </p:sp>
      <p:sp>
        <p:nvSpPr>
          <p:cNvPr id="3" name="Notes Placeholder 2"/>
          <p:cNvSpPr>
            <a:spLocks noGrp="1"/>
          </p:cNvSpPr>
          <p:nvPr>
            <p:ph type="body" idx="1"/>
          </p:nvPr>
        </p:nvSpPr>
        <p:spPr/>
        <p:txBody>
          <a:bodyPr/>
          <a:lstStyle/>
          <a:p>
            <a:pPr marL="0" lvl="1" defTabSz="895289">
              <a:defRPr/>
            </a:pPr>
            <a:r>
              <a:rPr lang="en-US" sz="2400" dirty="0"/>
              <a:t>Photosynthetic bacteria provide more than half of the worlds oxygen</a:t>
            </a:r>
          </a:p>
          <a:p>
            <a:endParaRPr lang="en-US" dirty="0"/>
          </a:p>
        </p:txBody>
      </p:sp>
      <p:sp>
        <p:nvSpPr>
          <p:cNvPr id="4" name="Slide Number Placeholder 3"/>
          <p:cNvSpPr>
            <a:spLocks noGrp="1"/>
          </p:cNvSpPr>
          <p:nvPr>
            <p:ph type="sldNum" sz="quarter" idx="10"/>
          </p:nvPr>
        </p:nvSpPr>
        <p:spPr/>
        <p:txBody>
          <a:bodyPr/>
          <a:lstStyle/>
          <a:p>
            <a:fld id="{6B312968-2372-4B38-BC8E-EA72B97E15FE}" type="slidenum">
              <a:rPr lang="en-US" smtClean="0"/>
              <a:t>33</a:t>
            </a:fld>
            <a:endParaRPr lang="en-US"/>
          </a:p>
        </p:txBody>
      </p:sp>
    </p:spTree>
    <p:extLst>
      <p:ext uri="{BB962C8B-B14F-4D97-AF65-F5344CB8AC3E}">
        <p14:creationId xmlns:p14="http://schemas.microsoft.com/office/powerpoint/2010/main" val="773535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312968-2372-4B38-BC8E-EA72B97E15FE}" type="slidenum">
              <a:rPr lang="en-US" smtClean="0"/>
              <a:t>35</a:t>
            </a:fld>
            <a:endParaRPr lang="en-US"/>
          </a:p>
        </p:txBody>
      </p:sp>
    </p:spTree>
    <p:extLst>
      <p:ext uri="{BB962C8B-B14F-4D97-AF65-F5344CB8AC3E}">
        <p14:creationId xmlns:p14="http://schemas.microsoft.com/office/powerpoint/2010/main" val="37882853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F74D22-507F-438C-BCD3-778D9BF16F60}" type="slidenum">
              <a:rPr lang="en-US" smtClean="0"/>
              <a:pPr/>
              <a:t>36</a:t>
            </a:fld>
            <a:endParaRPr lang="en-US"/>
          </a:p>
        </p:txBody>
      </p:sp>
    </p:spTree>
    <p:extLst>
      <p:ext uri="{BB962C8B-B14F-4D97-AF65-F5344CB8AC3E}">
        <p14:creationId xmlns:p14="http://schemas.microsoft.com/office/powerpoint/2010/main" val="4182269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88963" y="1139825"/>
            <a:ext cx="5467350" cy="3076575"/>
          </a:xfrm>
        </p:spPr>
      </p:sp>
      <p:sp>
        <p:nvSpPr>
          <p:cNvPr id="3" name="Notes Placeholder 2"/>
          <p:cNvSpPr>
            <a:spLocks noGrp="1"/>
          </p:cNvSpPr>
          <p:nvPr>
            <p:ph type="body" idx="1"/>
          </p:nvPr>
        </p:nvSpPr>
        <p:spPr/>
        <p:txBody>
          <a:bodyPr/>
          <a:lstStyle/>
          <a:p>
            <a:pPr marL="167867" indent="-167867">
              <a:buFont typeface="Arial" panose="020B0604020202020204" pitchFamily="34" charset="0"/>
              <a:buChar char="•"/>
            </a:pPr>
            <a:r>
              <a:rPr lang="en-US" dirty="0"/>
              <a:t>Cell wall plasmolyzes</a:t>
            </a:r>
            <a:r>
              <a:rPr lang="en-US" baseline="0" dirty="0"/>
              <a:t> in hypertonic solutions which is why salt is used as a preservative to prevent bacterial growth</a:t>
            </a:r>
            <a:endParaRPr lang="en-US" dirty="0"/>
          </a:p>
          <a:p>
            <a:pPr marL="167867" indent="-167867">
              <a:buFont typeface="Arial" panose="020B0604020202020204" pitchFamily="34" charset="0"/>
              <a:buChar char="•"/>
            </a:pPr>
            <a:r>
              <a:rPr lang="en-US" dirty="0"/>
              <a:t>Smaller</a:t>
            </a:r>
            <a:r>
              <a:rPr lang="en-US" baseline="0" dirty="0"/>
              <a:t> ribosomes allow for certain antibiotics (erythromycin and tetracycline) to work on prokaryotic cells and not eukaryotic cells</a:t>
            </a:r>
            <a:endParaRPr lang="en-US" dirty="0"/>
          </a:p>
        </p:txBody>
      </p:sp>
      <p:sp>
        <p:nvSpPr>
          <p:cNvPr id="4" name="Slide Number Placeholder 3"/>
          <p:cNvSpPr>
            <a:spLocks noGrp="1"/>
          </p:cNvSpPr>
          <p:nvPr>
            <p:ph type="sldNum" sz="quarter" idx="10"/>
          </p:nvPr>
        </p:nvSpPr>
        <p:spPr/>
        <p:txBody>
          <a:bodyPr/>
          <a:lstStyle/>
          <a:p>
            <a:fld id="{6B312968-2372-4B38-BC8E-EA72B97E15FE}" type="slidenum">
              <a:rPr lang="en-US" smtClean="0"/>
              <a:t>37</a:t>
            </a:fld>
            <a:endParaRPr lang="en-US"/>
          </a:p>
        </p:txBody>
      </p:sp>
    </p:spTree>
    <p:extLst>
      <p:ext uri="{BB962C8B-B14F-4D97-AF65-F5344CB8AC3E}">
        <p14:creationId xmlns:p14="http://schemas.microsoft.com/office/powerpoint/2010/main" val="12602994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sz="1600" dirty="0"/>
              <a:t>Large, highly organized organelle</a:t>
            </a:r>
          </a:p>
          <a:p>
            <a:r>
              <a:rPr lang="en-US" sz="1600" dirty="0"/>
              <a:t>Contains DNA </a:t>
            </a:r>
          </a:p>
          <a:p>
            <a:pPr lvl="1"/>
            <a:r>
              <a:rPr lang="en-US" sz="1600" b="1" dirty="0"/>
              <a:t>Chromosomes: </a:t>
            </a:r>
            <a:r>
              <a:rPr lang="en-US" sz="1600" dirty="0"/>
              <a:t>coiled DNA containing genes</a:t>
            </a:r>
          </a:p>
          <a:p>
            <a:pPr lvl="1"/>
            <a:r>
              <a:rPr lang="en-US" sz="1600" b="1" dirty="0"/>
              <a:t>Chromatin: </a:t>
            </a:r>
            <a:r>
              <a:rPr lang="en-US" sz="1600" dirty="0"/>
              <a:t>DNA + proteins </a:t>
            </a:r>
          </a:p>
          <a:p>
            <a:r>
              <a:rPr lang="en-US" sz="1600" b="1" dirty="0"/>
              <a:t>Nuclear envelope</a:t>
            </a:r>
            <a:r>
              <a:rPr lang="en-US" sz="1600" dirty="0"/>
              <a:t>: double membrane, pore-like openings</a:t>
            </a:r>
          </a:p>
          <a:p>
            <a:r>
              <a:rPr lang="en-US" sz="1600" b="1" dirty="0"/>
              <a:t>Nucleolus</a:t>
            </a:r>
            <a:r>
              <a:rPr lang="en-US" sz="1600" dirty="0"/>
              <a:t>: region inside nucleus where ribosomal RNA is manufactured</a:t>
            </a:r>
          </a:p>
          <a:p>
            <a:endParaRPr lang="en-US" sz="1600" dirty="0"/>
          </a:p>
        </p:txBody>
      </p:sp>
      <p:sp>
        <p:nvSpPr>
          <p:cNvPr id="4" name="Slide Number Placeholder 3"/>
          <p:cNvSpPr>
            <a:spLocks noGrp="1"/>
          </p:cNvSpPr>
          <p:nvPr>
            <p:ph type="sldNum" sz="quarter" idx="10"/>
          </p:nvPr>
        </p:nvSpPr>
        <p:spPr/>
        <p:txBody>
          <a:bodyPr/>
          <a:lstStyle/>
          <a:p>
            <a:fld id="{29F74D22-507F-438C-BCD3-778D9BF16F60}" type="slidenum">
              <a:rPr lang="en-US" smtClean="0"/>
              <a:pPr/>
              <a:t>38</a:t>
            </a:fld>
            <a:endParaRPr lang="en-US"/>
          </a:p>
        </p:txBody>
      </p:sp>
    </p:spTree>
    <p:extLst>
      <p:ext uri="{BB962C8B-B14F-4D97-AF65-F5344CB8AC3E}">
        <p14:creationId xmlns:p14="http://schemas.microsoft.com/office/powerpoint/2010/main" val="20057659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pPr marL="172450" indent="-172450">
              <a:buFont typeface="Arial" panose="020B0604020202020204" pitchFamily="34" charset="0"/>
              <a:buChar char="•"/>
            </a:pPr>
            <a:r>
              <a:rPr lang="en-US" sz="1600" dirty="0"/>
              <a:t>Network of membranes that aid in protein production</a:t>
            </a:r>
          </a:p>
          <a:p>
            <a:pPr marL="172450" indent="-172450">
              <a:buFont typeface="Arial" panose="020B0604020202020204" pitchFamily="34" charset="0"/>
              <a:buChar char="•"/>
            </a:pPr>
            <a:r>
              <a:rPr lang="en-US" sz="1600" dirty="0"/>
              <a:t>Lined with ribosomes</a:t>
            </a:r>
          </a:p>
          <a:p>
            <a:endParaRPr lang="en-US" dirty="0"/>
          </a:p>
        </p:txBody>
      </p:sp>
      <p:sp>
        <p:nvSpPr>
          <p:cNvPr id="4" name="Slide Number Placeholder 3"/>
          <p:cNvSpPr>
            <a:spLocks noGrp="1"/>
          </p:cNvSpPr>
          <p:nvPr>
            <p:ph type="sldNum" sz="quarter" idx="10"/>
          </p:nvPr>
        </p:nvSpPr>
        <p:spPr/>
        <p:txBody>
          <a:bodyPr/>
          <a:lstStyle/>
          <a:p>
            <a:fld id="{29F74D22-507F-438C-BCD3-778D9BF16F60}" type="slidenum">
              <a:rPr lang="en-US" smtClean="0"/>
              <a:pPr/>
              <a:t>39</a:t>
            </a:fld>
            <a:endParaRPr lang="en-US"/>
          </a:p>
        </p:txBody>
      </p:sp>
    </p:spTree>
    <p:extLst>
      <p:ext uri="{BB962C8B-B14F-4D97-AF65-F5344CB8AC3E}">
        <p14:creationId xmlns:p14="http://schemas.microsoft.com/office/powerpoint/2010/main" val="52255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sz="1600" dirty="0"/>
              <a:t>Camillo Golgi saw it first</a:t>
            </a:r>
          </a:p>
          <a:p>
            <a:r>
              <a:rPr lang="en-US" sz="1600" dirty="0"/>
              <a:t>Protein processing and distribution</a:t>
            </a:r>
          </a:p>
          <a:p>
            <a:r>
              <a:rPr lang="en-US" sz="1600" dirty="0"/>
              <a:t>Chemical markers determine shipping route</a:t>
            </a:r>
          </a:p>
          <a:p>
            <a:endParaRPr lang="en-US" dirty="0"/>
          </a:p>
        </p:txBody>
      </p:sp>
      <p:sp>
        <p:nvSpPr>
          <p:cNvPr id="4" name="Slide Number Placeholder 3"/>
          <p:cNvSpPr>
            <a:spLocks noGrp="1"/>
          </p:cNvSpPr>
          <p:nvPr>
            <p:ph type="sldNum" sz="quarter" idx="10"/>
          </p:nvPr>
        </p:nvSpPr>
        <p:spPr/>
        <p:txBody>
          <a:bodyPr/>
          <a:lstStyle/>
          <a:p>
            <a:fld id="{29F74D22-507F-438C-BCD3-778D9BF16F60}" type="slidenum">
              <a:rPr lang="en-US" smtClean="0"/>
              <a:pPr/>
              <a:t>40</a:t>
            </a:fld>
            <a:endParaRPr lang="en-US"/>
          </a:p>
        </p:txBody>
      </p:sp>
    </p:spTree>
    <p:extLst>
      <p:ext uri="{BB962C8B-B14F-4D97-AF65-F5344CB8AC3E}">
        <p14:creationId xmlns:p14="http://schemas.microsoft.com/office/powerpoint/2010/main" val="1915242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pPr marL="167867" indent="-167867">
              <a:buFont typeface="Arial" panose="020B0604020202020204" pitchFamily="34" charset="0"/>
              <a:buChar char="•"/>
            </a:pPr>
            <a:r>
              <a:rPr lang="en-US" dirty="0"/>
              <a:t>Carb-loading: athletes double</a:t>
            </a:r>
            <a:r>
              <a:rPr lang="en-US" baseline="0" dirty="0"/>
              <a:t> or triple amount of glycogen stored in muscles and liver to increase amount of fuel available for extended exertion. </a:t>
            </a:r>
          </a:p>
          <a:p>
            <a:pPr marL="167867" indent="-167867">
              <a:buFont typeface="Arial" panose="020B0604020202020204" pitchFamily="34" charset="0"/>
              <a:buChar char="•"/>
            </a:pPr>
            <a:r>
              <a:rPr lang="en-US" dirty="0"/>
              <a:t>Loss of glycogen (and associated water</a:t>
            </a:r>
            <a:r>
              <a:rPr lang="en-US" baseline="0" dirty="0"/>
              <a:t> molecules) are usually the initial weight loss seen starting a new diet. 1 </a:t>
            </a:r>
            <a:r>
              <a:rPr lang="en-US" baseline="0" dirty="0" err="1"/>
              <a:t>lb</a:t>
            </a:r>
            <a:r>
              <a:rPr lang="en-US" baseline="0" dirty="0"/>
              <a:t> glycogen has about 4 </a:t>
            </a:r>
            <a:r>
              <a:rPr lang="en-US" baseline="0" dirty="0" err="1"/>
              <a:t>lbs</a:t>
            </a:r>
            <a:r>
              <a:rPr lang="en-US" baseline="0" dirty="0"/>
              <a:t> water bound to it. </a:t>
            </a:r>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5</a:t>
            </a:fld>
            <a:endParaRPr lang="en-US"/>
          </a:p>
        </p:txBody>
      </p:sp>
    </p:spTree>
    <p:extLst>
      <p:ext uri="{BB962C8B-B14F-4D97-AF65-F5344CB8AC3E}">
        <p14:creationId xmlns:p14="http://schemas.microsoft.com/office/powerpoint/2010/main" val="29678637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sz="1600" b="1" dirty="0"/>
              <a:t>Ribosomes</a:t>
            </a:r>
            <a:r>
              <a:rPr lang="en-US" sz="1600" dirty="0"/>
              <a:t>: Organelle involved in translation phase of protein synthesis</a:t>
            </a:r>
          </a:p>
          <a:p>
            <a:pPr marL="172450" indent="-172450">
              <a:buFont typeface="Arial" panose="020B0604020202020204" pitchFamily="34" charset="0"/>
              <a:buChar char="•"/>
            </a:pPr>
            <a:r>
              <a:rPr lang="en-US" sz="1600" dirty="0"/>
              <a:t>Some free floating, others attached to rough endoplasmic reticulum</a:t>
            </a:r>
          </a:p>
        </p:txBody>
      </p:sp>
      <p:sp>
        <p:nvSpPr>
          <p:cNvPr id="4" name="Slide Number Placeholder 3"/>
          <p:cNvSpPr>
            <a:spLocks noGrp="1"/>
          </p:cNvSpPr>
          <p:nvPr>
            <p:ph type="sldNum" sz="quarter" idx="10"/>
          </p:nvPr>
        </p:nvSpPr>
        <p:spPr/>
        <p:txBody>
          <a:bodyPr/>
          <a:lstStyle/>
          <a:p>
            <a:fld id="{29F74D22-507F-438C-BCD3-778D9BF16F60}" type="slidenum">
              <a:rPr lang="en-US" smtClean="0"/>
              <a:pPr/>
              <a:t>41</a:t>
            </a:fld>
            <a:endParaRPr lang="en-US"/>
          </a:p>
        </p:txBody>
      </p:sp>
    </p:spTree>
    <p:extLst>
      <p:ext uri="{BB962C8B-B14F-4D97-AF65-F5344CB8AC3E}">
        <p14:creationId xmlns:p14="http://schemas.microsoft.com/office/powerpoint/2010/main" val="3532136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sz="1600" dirty="0"/>
              <a:t>Adenosine Triphosphate (ATP): molecule that is commonly hydrolyzed to release energy</a:t>
            </a:r>
          </a:p>
          <a:p>
            <a:endParaRPr lang="en-US" sz="1600" dirty="0"/>
          </a:p>
          <a:p>
            <a:pPr defTabSz="919730">
              <a:defRPr/>
            </a:pPr>
            <a:r>
              <a:rPr lang="en-US" sz="1600" dirty="0"/>
              <a:t>Site of cellular respiration = conversion of food energy to chemical energy (ATP)</a:t>
            </a:r>
          </a:p>
          <a:p>
            <a:pPr marL="172450" indent="-172450" defTabSz="919730">
              <a:buFont typeface="Arial" panose="020B0604020202020204" pitchFamily="34" charset="0"/>
              <a:buChar char="•"/>
              <a:defRPr/>
            </a:pPr>
            <a:r>
              <a:rPr lang="en-US" sz="1600" dirty="0"/>
              <a:t>Body heat is produced by chemical reactions in mitochondria</a:t>
            </a:r>
          </a:p>
          <a:p>
            <a:r>
              <a:rPr lang="en-US" sz="1600" dirty="0"/>
              <a:t> </a:t>
            </a:r>
          </a:p>
          <a:p>
            <a:r>
              <a:rPr lang="en-US" sz="1600" dirty="0"/>
              <a:t>Depending on the cell, there can be between 50 to more than a million mitochondria present</a:t>
            </a:r>
          </a:p>
          <a:p>
            <a:endParaRPr lang="en-US" sz="1600" dirty="0"/>
          </a:p>
          <a:p>
            <a:r>
              <a:rPr lang="en-US" sz="1600" dirty="0"/>
              <a:t>Cells with higher energy needs have more mitochondria</a:t>
            </a:r>
          </a:p>
        </p:txBody>
      </p:sp>
      <p:sp>
        <p:nvSpPr>
          <p:cNvPr id="4" name="Slide Number Placeholder 3"/>
          <p:cNvSpPr>
            <a:spLocks noGrp="1"/>
          </p:cNvSpPr>
          <p:nvPr>
            <p:ph type="sldNum" sz="quarter" idx="10"/>
          </p:nvPr>
        </p:nvSpPr>
        <p:spPr/>
        <p:txBody>
          <a:bodyPr/>
          <a:lstStyle/>
          <a:p>
            <a:fld id="{29F74D22-507F-438C-BCD3-778D9BF16F60}" type="slidenum">
              <a:rPr lang="en-US" smtClean="0"/>
              <a:pPr/>
              <a:t>42</a:t>
            </a:fld>
            <a:endParaRPr lang="en-US"/>
          </a:p>
        </p:txBody>
      </p:sp>
    </p:spTree>
    <p:extLst>
      <p:ext uri="{BB962C8B-B14F-4D97-AF65-F5344CB8AC3E}">
        <p14:creationId xmlns:p14="http://schemas.microsoft.com/office/powerpoint/2010/main" val="720355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sz="1600" dirty="0"/>
              <a:t>Modified microtubules</a:t>
            </a:r>
          </a:p>
          <a:p>
            <a:pPr lvl="1"/>
            <a:r>
              <a:rPr lang="en-US" sz="1600" dirty="0"/>
              <a:t>Cilia: many fast moving, hair-like growths</a:t>
            </a:r>
          </a:p>
          <a:p>
            <a:pPr lvl="2"/>
            <a:r>
              <a:rPr lang="en-US" sz="1600" dirty="0"/>
              <a:t>Often move in same direction </a:t>
            </a:r>
          </a:p>
          <a:p>
            <a:pPr lvl="2"/>
            <a:r>
              <a:rPr lang="en-US" sz="1600" dirty="0"/>
              <a:t>-found in human respiratory tract and fallopian tubes of female mammals (move ovum from ovary to uterus) </a:t>
            </a:r>
          </a:p>
          <a:p>
            <a:pPr lvl="2"/>
            <a:endParaRPr lang="en-US" sz="1600" dirty="0"/>
          </a:p>
          <a:p>
            <a:pPr lvl="1"/>
            <a:r>
              <a:rPr lang="en-US" sz="1600" dirty="0"/>
              <a:t>Flagella: long, tail-like extension</a:t>
            </a:r>
          </a:p>
          <a:p>
            <a:pPr marL="1092180" lvl="2" indent="-172450">
              <a:buFont typeface="Arial" panose="020B0604020202020204" pitchFamily="34" charset="0"/>
              <a:buChar char="•"/>
            </a:pPr>
            <a:r>
              <a:rPr lang="en-US" sz="1600" dirty="0"/>
              <a:t>Typically one per cell</a:t>
            </a:r>
          </a:p>
          <a:p>
            <a:pPr marL="1092180" lvl="2" indent="-172450">
              <a:buFont typeface="Arial" panose="020B0604020202020204" pitchFamily="34" charset="0"/>
              <a:buChar char="•"/>
            </a:pPr>
            <a:r>
              <a:rPr lang="en-US" sz="1600" dirty="0"/>
              <a:t>Can move cell at 60 cell lengths/sec, cheetah is 25 body lengths/sec</a:t>
            </a:r>
          </a:p>
          <a:p>
            <a:endParaRPr lang="en-US" dirty="0"/>
          </a:p>
        </p:txBody>
      </p:sp>
      <p:sp>
        <p:nvSpPr>
          <p:cNvPr id="4" name="Slide Number Placeholder 3"/>
          <p:cNvSpPr>
            <a:spLocks noGrp="1"/>
          </p:cNvSpPr>
          <p:nvPr>
            <p:ph type="sldNum" sz="quarter" idx="10"/>
          </p:nvPr>
        </p:nvSpPr>
        <p:spPr/>
        <p:txBody>
          <a:bodyPr/>
          <a:lstStyle/>
          <a:p>
            <a:fld id="{29F74D22-507F-438C-BCD3-778D9BF16F60}" type="slidenum">
              <a:rPr lang="en-US" smtClean="0"/>
              <a:pPr/>
              <a:t>43</a:t>
            </a:fld>
            <a:endParaRPr lang="en-US"/>
          </a:p>
        </p:txBody>
      </p:sp>
    </p:spTree>
    <p:extLst>
      <p:ext uri="{BB962C8B-B14F-4D97-AF65-F5344CB8AC3E}">
        <p14:creationId xmlns:p14="http://schemas.microsoft.com/office/powerpoint/2010/main" val="3209449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sz="1600" dirty="0"/>
              <a:t>Double membrane structure (like mitochondria)</a:t>
            </a:r>
          </a:p>
          <a:p>
            <a:endParaRPr lang="en-US" sz="1600" dirty="0"/>
          </a:p>
          <a:p>
            <a:r>
              <a:rPr lang="en-US" sz="1600" dirty="0"/>
              <a:t>Chlorophyll = light absorbing pigment</a:t>
            </a:r>
          </a:p>
        </p:txBody>
      </p:sp>
      <p:sp>
        <p:nvSpPr>
          <p:cNvPr id="4" name="Slide Number Placeholder 3"/>
          <p:cNvSpPr>
            <a:spLocks noGrp="1"/>
          </p:cNvSpPr>
          <p:nvPr>
            <p:ph type="sldNum" sz="quarter" idx="10"/>
          </p:nvPr>
        </p:nvSpPr>
        <p:spPr/>
        <p:txBody>
          <a:bodyPr/>
          <a:lstStyle/>
          <a:p>
            <a:fld id="{29F74D22-507F-438C-BCD3-778D9BF16F60}" type="slidenum">
              <a:rPr lang="en-US" smtClean="0"/>
              <a:pPr/>
              <a:t>44</a:t>
            </a:fld>
            <a:endParaRPr lang="en-US"/>
          </a:p>
        </p:txBody>
      </p:sp>
    </p:spTree>
    <p:extLst>
      <p:ext uri="{BB962C8B-B14F-4D97-AF65-F5344CB8AC3E}">
        <p14:creationId xmlns:p14="http://schemas.microsoft.com/office/powerpoint/2010/main" val="710832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b="1" dirty="0"/>
              <a:t>Animal Cell</a:t>
            </a:r>
          </a:p>
          <a:p>
            <a:r>
              <a:rPr lang="en-US" dirty="0"/>
              <a:t>Peroxisome:</a:t>
            </a:r>
            <a:r>
              <a:rPr lang="en-US" baseline="0" dirty="0"/>
              <a:t> contains catalase and main function is to break down long chain fatty acids</a:t>
            </a:r>
          </a:p>
          <a:p>
            <a:r>
              <a:rPr lang="en-US" baseline="0" dirty="0"/>
              <a:t>Centrosome: spindle fibers develop from centrosome during cell division</a:t>
            </a:r>
          </a:p>
          <a:p>
            <a:r>
              <a:rPr lang="en-US" baseline="0" dirty="0"/>
              <a:t>Lysosome: digests organelles</a:t>
            </a:r>
          </a:p>
          <a:p>
            <a:endParaRPr lang="en-US" dirty="0"/>
          </a:p>
          <a:p>
            <a:r>
              <a:rPr lang="en-US" b="1" dirty="0"/>
              <a:t>Plant</a:t>
            </a:r>
            <a:r>
              <a:rPr lang="en-US" b="1" baseline="0" dirty="0"/>
              <a:t> Cell</a:t>
            </a:r>
          </a:p>
          <a:p>
            <a:r>
              <a:rPr lang="en-US" dirty="0"/>
              <a:t>Cell wall:</a:t>
            </a:r>
            <a:r>
              <a:rPr lang="en-US" baseline="0" dirty="0"/>
              <a:t> </a:t>
            </a:r>
          </a:p>
          <a:p>
            <a:r>
              <a:rPr lang="en-US" baseline="0" dirty="0"/>
              <a:t>Chloroplasts: Organelles that contain chlorophyll which </a:t>
            </a:r>
          </a:p>
          <a:p>
            <a:r>
              <a:rPr lang="en-US" baseline="0" dirty="0"/>
              <a:t>Large central vacuole</a:t>
            </a:r>
          </a:p>
          <a:p>
            <a:r>
              <a:rPr lang="en-US" baseline="0" dirty="0"/>
              <a:t>Tonoplast: Vacuole membrane</a:t>
            </a:r>
            <a:endParaRPr lang="en-US" dirty="0"/>
          </a:p>
        </p:txBody>
      </p:sp>
      <p:sp>
        <p:nvSpPr>
          <p:cNvPr id="4" name="Slide Number Placeholder 3"/>
          <p:cNvSpPr>
            <a:spLocks noGrp="1"/>
          </p:cNvSpPr>
          <p:nvPr>
            <p:ph type="sldNum" sz="quarter" idx="10"/>
          </p:nvPr>
        </p:nvSpPr>
        <p:spPr/>
        <p:txBody>
          <a:bodyPr/>
          <a:lstStyle/>
          <a:p>
            <a:fld id="{29F74D22-507F-438C-BCD3-778D9BF16F60}" type="slidenum">
              <a:rPr lang="en-US" smtClean="0"/>
              <a:pPr/>
              <a:t>45</a:t>
            </a:fld>
            <a:endParaRPr lang="en-US"/>
          </a:p>
        </p:txBody>
      </p:sp>
    </p:spTree>
    <p:extLst>
      <p:ext uri="{BB962C8B-B14F-4D97-AF65-F5344CB8AC3E}">
        <p14:creationId xmlns:p14="http://schemas.microsoft.com/office/powerpoint/2010/main" val="41653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9363">
              <a:defRPr/>
            </a:pPr>
            <a:r>
              <a:rPr lang="en-US" sz="1600" b="1" dirty="0"/>
              <a:t>Diffusion</a:t>
            </a:r>
            <a:r>
              <a:rPr lang="en-US" sz="1600" dirty="0"/>
              <a:t>: movement of molecules or ions from a region of greater</a:t>
            </a:r>
            <a:r>
              <a:rPr lang="en-US" sz="1600" baseline="0" dirty="0"/>
              <a:t> </a:t>
            </a:r>
            <a:r>
              <a:rPr lang="en-US" sz="1600" dirty="0"/>
              <a:t>concentration to an region of lower concentration</a:t>
            </a:r>
          </a:p>
        </p:txBody>
      </p:sp>
      <p:sp>
        <p:nvSpPr>
          <p:cNvPr id="4" name="Slide Number Placeholder 3"/>
          <p:cNvSpPr>
            <a:spLocks noGrp="1"/>
          </p:cNvSpPr>
          <p:nvPr>
            <p:ph type="sldNum" sz="quarter" idx="10"/>
          </p:nvPr>
        </p:nvSpPr>
        <p:spPr/>
        <p:txBody>
          <a:bodyPr/>
          <a:lstStyle/>
          <a:p>
            <a:fld id="{86D1D872-C8DC-49DF-B3C5-BE5949FC8B55}" type="slidenum">
              <a:rPr lang="en-US" smtClean="0"/>
              <a:pPr/>
              <a:t>46</a:t>
            </a:fld>
            <a:endParaRPr lang="en-US"/>
          </a:p>
        </p:txBody>
      </p:sp>
    </p:spTree>
    <p:extLst>
      <p:ext uri="{BB962C8B-B14F-4D97-AF65-F5344CB8AC3E}">
        <p14:creationId xmlns:p14="http://schemas.microsoft.com/office/powerpoint/2010/main" val="11982221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Concentration gradient: Difference</a:t>
            </a:r>
            <a:r>
              <a:rPr lang="en-US" sz="1600" baseline="0" dirty="0"/>
              <a:t> between the highest and lowest concentration of a solute in a given medium.</a:t>
            </a:r>
            <a:endParaRPr lang="en-US" sz="1600" dirty="0"/>
          </a:p>
          <a:p>
            <a:pPr marL="176131" indent="-176131">
              <a:buFont typeface="Arial" panose="020B0604020202020204" pitchFamily="34" charset="0"/>
              <a:buChar char="•"/>
            </a:pPr>
            <a:r>
              <a:rPr lang="en-US" sz="1600" dirty="0"/>
              <a:t>Solutes</a:t>
            </a:r>
            <a:r>
              <a:rPr lang="en-US" sz="1600" baseline="0" dirty="0"/>
              <a:t> natural tendency is to move down its concentration gradient</a:t>
            </a:r>
            <a:endParaRPr lang="en-US" sz="1600" dirty="0"/>
          </a:p>
          <a:p>
            <a:endParaRPr lang="en-US" sz="1600" dirty="0"/>
          </a:p>
          <a:p>
            <a:r>
              <a:rPr lang="en-US" sz="1600" dirty="0"/>
              <a:t>Dynamic equilibrium: The state in which the concentrations of the diffusing substance in the two compartments are the same or become equal.</a:t>
            </a:r>
          </a:p>
          <a:p>
            <a:endParaRPr lang="en-US" dirty="0"/>
          </a:p>
        </p:txBody>
      </p:sp>
      <p:sp>
        <p:nvSpPr>
          <p:cNvPr id="4" name="Slide Number Placeholder 3"/>
          <p:cNvSpPr>
            <a:spLocks noGrp="1"/>
          </p:cNvSpPr>
          <p:nvPr>
            <p:ph type="sldNum" sz="quarter" idx="10"/>
          </p:nvPr>
        </p:nvSpPr>
        <p:spPr/>
        <p:txBody>
          <a:bodyPr/>
          <a:lstStyle/>
          <a:p>
            <a:fld id="{86D1D872-C8DC-49DF-B3C5-BE5949FC8B55}" type="slidenum">
              <a:rPr lang="en-US" smtClean="0"/>
              <a:pPr/>
              <a:t>47</a:t>
            </a:fld>
            <a:endParaRPr lang="en-US"/>
          </a:p>
        </p:txBody>
      </p:sp>
    </p:spTree>
    <p:extLst>
      <p:ext uri="{BB962C8B-B14F-4D97-AF65-F5344CB8AC3E}">
        <p14:creationId xmlns:p14="http://schemas.microsoft.com/office/powerpoint/2010/main" val="2139754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9363">
              <a:defRPr/>
            </a:pPr>
            <a:r>
              <a:rPr lang="en-US" sz="1600" b="1" dirty="0"/>
              <a:t>Osmosis</a:t>
            </a:r>
            <a:r>
              <a:rPr lang="en-US" sz="1600" dirty="0"/>
              <a:t>: Net movement of water across a semi-permeable membrane from an area of lower solute concentration to an area of greater solute concentration</a:t>
            </a:r>
          </a:p>
          <a:p>
            <a:endParaRPr lang="en-US" dirty="0"/>
          </a:p>
        </p:txBody>
      </p:sp>
      <p:sp>
        <p:nvSpPr>
          <p:cNvPr id="4" name="Slide Number Placeholder 3"/>
          <p:cNvSpPr>
            <a:spLocks noGrp="1"/>
          </p:cNvSpPr>
          <p:nvPr>
            <p:ph type="sldNum" sz="quarter" idx="10"/>
          </p:nvPr>
        </p:nvSpPr>
        <p:spPr/>
        <p:txBody>
          <a:bodyPr/>
          <a:lstStyle/>
          <a:p>
            <a:fld id="{86D1D872-C8DC-49DF-B3C5-BE5949FC8B55}" type="slidenum">
              <a:rPr lang="en-US" smtClean="0"/>
              <a:pPr/>
              <a:t>48</a:t>
            </a:fld>
            <a:endParaRPr lang="en-US"/>
          </a:p>
        </p:txBody>
      </p:sp>
    </p:spTree>
    <p:extLst>
      <p:ext uri="{BB962C8B-B14F-4D97-AF65-F5344CB8AC3E}">
        <p14:creationId xmlns:p14="http://schemas.microsoft.com/office/powerpoint/2010/main" val="2818744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9363">
              <a:defRPr/>
            </a:pPr>
            <a:r>
              <a:rPr lang="en-US" sz="1600" b="1" dirty="0"/>
              <a:t>Osmosis</a:t>
            </a:r>
            <a:r>
              <a:rPr lang="en-US" sz="1600" dirty="0"/>
              <a:t>: Net movement of water across a semi-permeable membrane from an area of lower solute concentration to an area of greater solute concentration</a:t>
            </a:r>
          </a:p>
          <a:p>
            <a:endParaRPr lang="en-US" sz="160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86D1D872-C8DC-49DF-B3C5-BE5949FC8B55}" type="slidenum">
              <a:rPr lang="en-US" smtClean="0"/>
              <a:pPr/>
              <a:t>49</a:t>
            </a:fld>
            <a:endParaRPr lang="en-US"/>
          </a:p>
        </p:txBody>
      </p:sp>
    </p:spTree>
    <p:extLst>
      <p:ext uri="{BB962C8B-B14F-4D97-AF65-F5344CB8AC3E}">
        <p14:creationId xmlns:p14="http://schemas.microsoft.com/office/powerpoint/2010/main" val="237559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600" b="1" dirty="0"/>
              <a:t>Tonicity:  </a:t>
            </a:r>
            <a:r>
              <a:rPr lang="en-US" sz="1600" dirty="0"/>
              <a:t>a measure of the osmotic pressure against a semi-permeable membrane</a:t>
            </a:r>
            <a:endParaRPr lang="en-US" sz="1600" b="1" dirty="0"/>
          </a:p>
          <a:p>
            <a:pPr>
              <a:buNone/>
            </a:pPr>
            <a:r>
              <a:rPr lang="en-US" sz="1600" b="1" dirty="0"/>
              <a:t>Hypertonic:</a:t>
            </a:r>
            <a:r>
              <a:rPr lang="en-US" sz="1600" dirty="0"/>
              <a:t>  a solution with a higher solute concentration than another adjacent solution</a:t>
            </a:r>
          </a:p>
          <a:p>
            <a:pPr>
              <a:buNone/>
            </a:pPr>
            <a:r>
              <a:rPr lang="en-US" sz="1600" b="1" dirty="0"/>
              <a:t>Isotonic</a:t>
            </a:r>
            <a:r>
              <a:rPr lang="en-US" sz="1600" dirty="0"/>
              <a:t>:  two solutions with equal concentrations of solutes</a:t>
            </a:r>
          </a:p>
          <a:p>
            <a:pPr>
              <a:buNone/>
            </a:pPr>
            <a:endParaRPr lang="en-US" sz="1600" dirty="0"/>
          </a:p>
          <a:p>
            <a:pPr>
              <a:buNone/>
            </a:pPr>
            <a:r>
              <a:rPr lang="en-US" sz="1600" b="1" dirty="0"/>
              <a:t>Hypotonic</a:t>
            </a:r>
            <a:r>
              <a:rPr lang="en-US" sz="1600" dirty="0"/>
              <a:t>:  a solution with a lower solute concentration than another adjacent solution</a:t>
            </a:r>
          </a:p>
          <a:p>
            <a:endParaRPr lang="en-US" sz="1600" dirty="0"/>
          </a:p>
        </p:txBody>
      </p:sp>
      <p:sp>
        <p:nvSpPr>
          <p:cNvPr id="4" name="Slide Number Placeholder 3"/>
          <p:cNvSpPr>
            <a:spLocks noGrp="1"/>
          </p:cNvSpPr>
          <p:nvPr>
            <p:ph type="sldNum" sz="quarter" idx="10"/>
          </p:nvPr>
        </p:nvSpPr>
        <p:spPr/>
        <p:txBody>
          <a:bodyPr/>
          <a:lstStyle/>
          <a:p>
            <a:fld id="{86D1D872-C8DC-49DF-B3C5-BE5949FC8B55}" type="slidenum">
              <a:rPr lang="en-US" smtClean="0"/>
              <a:pPr/>
              <a:t>50</a:t>
            </a:fld>
            <a:endParaRPr lang="en-US"/>
          </a:p>
        </p:txBody>
      </p:sp>
    </p:spTree>
    <p:extLst>
      <p:ext uri="{BB962C8B-B14F-4D97-AF65-F5344CB8AC3E}">
        <p14:creationId xmlns:p14="http://schemas.microsoft.com/office/powerpoint/2010/main" val="2708637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Starch</a:t>
            </a:r>
            <a:r>
              <a:rPr lang="en-US" baseline="0" dirty="0"/>
              <a:t> = hundreds of glucose molecules strung together</a:t>
            </a:r>
          </a:p>
          <a:p>
            <a:r>
              <a:rPr lang="en-US" baseline="0" dirty="0"/>
              <a:t>Starch doesn’t taste sweet because the molecular shape does not activate the sweet receptors </a:t>
            </a:r>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6</a:t>
            </a:fld>
            <a:endParaRPr lang="en-US"/>
          </a:p>
        </p:txBody>
      </p:sp>
    </p:spTree>
    <p:extLst>
      <p:ext uri="{BB962C8B-B14F-4D97-AF65-F5344CB8AC3E}">
        <p14:creationId xmlns:p14="http://schemas.microsoft.com/office/powerpoint/2010/main" val="13119353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D1D872-C8DC-49DF-B3C5-BE5949FC8B55}" type="slidenum">
              <a:rPr lang="en-US" smtClean="0"/>
              <a:pPr/>
              <a:t>51</a:t>
            </a:fld>
            <a:endParaRPr lang="en-US"/>
          </a:p>
        </p:txBody>
      </p:sp>
    </p:spTree>
    <p:extLst>
      <p:ext uri="{BB962C8B-B14F-4D97-AF65-F5344CB8AC3E}">
        <p14:creationId xmlns:p14="http://schemas.microsoft.com/office/powerpoint/2010/main" val="4049978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Why can’t you drink the sea</a:t>
            </a:r>
            <a:r>
              <a:rPr lang="en-US" sz="1600" baseline="0" dirty="0"/>
              <a:t> water when stranded at sea?</a:t>
            </a:r>
            <a:endParaRPr lang="en-US" sz="1600" dirty="0"/>
          </a:p>
        </p:txBody>
      </p:sp>
      <p:sp>
        <p:nvSpPr>
          <p:cNvPr id="4" name="Slide Number Placeholder 3"/>
          <p:cNvSpPr>
            <a:spLocks noGrp="1"/>
          </p:cNvSpPr>
          <p:nvPr>
            <p:ph type="sldNum" sz="quarter" idx="10"/>
          </p:nvPr>
        </p:nvSpPr>
        <p:spPr/>
        <p:txBody>
          <a:bodyPr/>
          <a:lstStyle/>
          <a:p>
            <a:fld id="{86D1D872-C8DC-49DF-B3C5-BE5949FC8B55}" type="slidenum">
              <a:rPr lang="en-US" smtClean="0"/>
              <a:pPr/>
              <a:t>52</a:t>
            </a:fld>
            <a:endParaRPr lang="en-US"/>
          </a:p>
        </p:txBody>
      </p:sp>
    </p:spTree>
    <p:extLst>
      <p:ext uri="{BB962C8B-B14F-4D97-AF65-F5344CB8AC3E}">
        <p14:creationId xmlns:p14="http://schemas.microsoft.com/office/powerpoint/2010/main" val="2196436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a:t>bacteria the cell </a:t>
            </a:r>
            <a:r>
              <a:rPr lang="en-US" dirty="0"/>
              <a:t>wall </a:t>
            </a:r>
            <a:r>
              <a:rPr lang="en-US" dirty="0" err="1"/>
              <a:t>plasmolyzes</a:t>
            </a:r>
            <a:r>
              <a:rPr lang="en-US" baseline="0" dirty="0"/>
              <a:t> in hypertonic solutions which is why salt is used as a preservative to prevent bacterial growth</a:t>
            </a:r>
            <a:endParaRPr lang="en-US" dirty="0"/>
          </a:p>
          <a:p>
            <a:endParaRPr lang="en-US" dirty="0"/>
          </a:p>
        </p:txBody>
      </p:sp>
      <p:sp>
        <p:nvSpPr>
          <p:cNvPr id="4" name="Slide Number Placeholder 3"/>
          <p:cNvSpPr>
            <a:spLocks noGrp="1"/>
          </p:cNvSpPr>
          <p:nvPr>
            <p:ph type="sldNum" sz="quarter" idx="10"/>
          </p:nvPr>
        </p:nvSpPr>
        <p:spPr/>
        <p:txBody>
          <a:bodyPr/>
          <a:lstStyle/>
          <a:p>
            <a:fld id="{86D1D872-C8DC-49DF-B3C5-BE5949FC8B55}" type="slidenum">
              <a:rPr lang="en-US" smtClean="0"/>
              <a:pPr/>
              <a:t>53</a:t>
            </a:fld>
            <a:endParaRPr lang="en-US"/>
          </a:p>
        </p:txBody>
      </p:sp>
    </p:spTree>
    <p:extLst>
      <p:ext uri="{BB962C8B-B14F-4D97-AF65-F5344CB8AC3E}">
        <p14:creationId xmlns:p14="http://schemas.microsoft.com/office/powerpoint/2010/main" val="23620321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Whats</a:t>
            </a:r>
            <a:r>
              <a:rPr lang="en-US" dirty="0"/>
              <a:t> the water concentration inside</a:t>
            </a:r>
            <a:r>
              <a:rPr lang="en-US" baseline="0" dirty="0"/>
              <a:t> and outside of the cell?</a:t>
            </a:r>
            <a:endParaRPr lang="en-US" dirty="0"/>
          </a:p>
        </p:txBody>
      </p:sp>
      <p:sp>
        <p:nvSpPr>
          <p:cNvPr id="4" name="Slide Number Placeholder 3"/>
          <p:cNvSpPr>
            <a:spLocks noGrp="1"/>
          </p:cNvSpPr>
          <p:nvPr>
            <p:ph type="sldNum" sz="quarter" idx="10"/>
          </p:nvPr>
        </p:nvSpPr>
        <p:spPr/>
        <p:txBody>
          <a:bodyPr/>
          <a:lstStyle/>
          <a:p>
            <a:fld id="{86D1D872-C8DC-49DF-B3C5-BE5949FC8B55}" type="slidenum">
              <a:rPr lang="en-US" smtClean="0"/>
              <a:pPr/>
              <a:t>54</a:t>
            </a:fld>
            <a:endParaRPr lang="en-US"/>
          </a:p>
        </p:txBody>
      </p:sp>
    </p:spTree>
    <p:extLst>
      <p:ext uri="{BB962C8B-B14F-4D97-AF65-F5344CB8AC3E}">
        <p14:creationId xmlns:p14="http://schemas.microsoft.com/office/powerpoint/2010/main" val="3190881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Endothermy</a:t>
            </a:r>
            <a:r>
              <a:rPr lang="en-US" baseline="0" dirty="0"/>
              <a:t> and ectothermy are not mutually exclusive (Ex. Bird warming itself in the sun)</a:t>
            </a:r>
          </a:p>
          <a:p>
            <a:r>
              <a:rPr lang="en-US" baseline="0" dirty="0"/>
              <a:t>Endotherms have much greater food requirements</a:t>
            </a:r>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59</a:t>
            </a:fld>
            <a:endParaRPr lang="en-US"/>
          </a:p>
        </p:txBody>
      </p:sp>
    </p:spTree>
    <p:extLst>
      <p:ext uri="{BB962C8B-B14F-4D97-AF65-F5344CB8AC3E}">
        <p14:creationId xmlns:p14="http://schemas.microsoft.com/office/powerpoint/2010/main" val="3471054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62</a:t>
            </a:fld>
            <a:endParaRPr lang="en-US"/>
          </a:p>
        </p:txBody>
      </p:sp>
    </p:spTree>
    <p:extLst>
      <p:ext uri="{BB962C8B-B14F-4D97-AF65-F5344CB8AC3E}">
        <p14:creationId xmlns:p14="http://schemas.microsoft.com/office/powerpoint/2010/main" val="1141795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Counter-current heat exchange = transfer of heat</a:t>
            </a:r>
            <a:r>
              <a:rPr lang="en-US" baseline="0" dirty="0"/>
              <a:t> between fluids flowing in opposite directions</a:t>
            </a:r>
            <a:endParaRPr lang="en-US" dirty="0"/>
          </a:p>
        </p:txBody>
      </p:sp>
      <p:sp>
        <p:nvSpPr>
          <p:cNvPr id="4" name="Slide Number Placeholder 3"/>
          <p:cNvSpPr>
            <a:spLocks noGrp="1"/>
          </p:cNvSpPr>
          <p:nvPr>
            <p:ph type="sldNum" sz="quarter" idx="10"/>
          </p:nvPr>
        </p:nvSpPr>
        <p:spPr/>
        <p:txBody>
          <a:bodyPr/>
          <a:lstStyle/>
          <a:p>
            <a:fld id="{A9A8EA8C-1799-4A23-B186-B0BCD5BA196F}" type="slidenum">
              <a:rPr lang="en-US" smtClean="0"/>
              <a:t>65</a:t>
            </a:fld>
            <a:endParaRPr lang="en-US"/>
          </a:p>
        </p:txBody>
      </p:sp>
    </p:spTree>
    <p:extLst>
      <p:ext uri="{BB962C8B-B14F-4D97-AF65-F5344CB8AC3E}">
        <p14:creationId xmlns:p14="http://schemas.microsoft.com/office/powerpoint/2010/main" val="4972262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r>
              <a:rPr lang="en-US" dirty="0"/>
              <a:t>Negative feedback: when a change in a variable triggers a response that counteracts the initial change</a:t>
            </a:r>
          </a:p>
        </p:txBody>
      </p:sp>
      <p:sp>
        <p:nvSpPr>
          <p:cNvPr id="4" name="Slide Number Placeholder 3"/>
          <p:cNvSpPr>
            <a:spLocks noGrp="1"/>
          </p:cNvSpPr>
          <p:nvPr>
            <p:ph type="sldNum" sz="quarter" idx="10"/>
          </p:nvPr>
        </p:nvSpPr>
        <p:spPr/>
        <p:txBody>
          <a:bodyPr/>
          <a:lstStyle/>
          <a:p>
            <a:fld id="{A9A8EA8C-1799-4A23-B186-B0BCD5BA196F}" type="slidenum">
              <a:rPr lang="en-US" smtClean="0"/>
              <a:t>66</a:t>
            </a:fld>
            <a:endParaRPr lang="en-US"/>
          </a:p>
        </p:txBody>
      </p:sp>
    </p:spTree>
    <p:extLst>
      <p:ext uri="{BB962C8B-B14F-4D97-AF65-F5344CB8AC3E}">
        <p14:creationId xmlns:p14="http://schemas.microsoft.com/office/powerpoint/2010/main" val="15188914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pPr marL="176377" indent="-176377">
              <a:buFont typeface="Arial" panose="020B0604020202020204" pitchFamily="34" charset="0"/>
              <a:buChar char="•"/>
            </a:pPr>
            <a:r>
              <a:rPr lang="en-US" dirty="0"/>
              <a:t>Chemical</a:t>
            </a:r>
            <a:r>
              <a:rPr lang="en-US" baseline="0" dirty="0"/>
              <a:t> energy is used to produce ATP includes carbohydrates, lipids, and proteins</a:t>
            </a:r>
          </a:p>
          <a:p>
            <a:pPr marL="176377" indent="-176377">
              <a:buFont typeface="Arial" panose="020B0604020202020204" pitchFamily="34" charset="0"/>
              <a:buChar char="•"/>
            </a:pPr>
            <a:r>
              <a:rPr lang="en-US" baseline="0" dirty="0"/>
              <a:t>Organic carbon (sugar) and organic nitrogen (proteins) required to build new complex molecules</a:t>
            </a:r>
          </a:p>
          <a:p>
            <a:pPr marL="176377" indent="-176377">
              <a:buFont typeface="Arial" panose="020B0604020202020204" pitchFamily="34" charset="0"/>
              <a:buChar char="•"/>
            </a:pPr>
            <a:r>
              <a:rPr lang="en-US" dirty="0"/>
              <a:t>Essential nutrients often</a:t>
            </a:r>
            <a:r>
              <a:rPr lang="en-US" baseline="0" dirty="0"/>
              <a:t> serve as substrates for enzymes, as coenzymes and as cofactors in biosynthetic reactions</a:t>
            </a:r>
            <a:endParaRPr lang="en-US" dirty="0"/>
          </a:p>
        </p:txBody>
      </p:sp>
      <p:sp>
        <p:nvSpPr>
          <p:cNvPr id="4" name="Slide Number Placeholder 3"/>
          <p:cNvSpPr>
            <a:spLocks noGrp="1"/>
          </p:cNvSpPr>
          <p:nvPr>
            <p:ph type="sldNum" sz="quarter" idx="10"/>
          </p:nvPr>
        </p:nvSpPr>
        <p:spPr/>
        <p:txBody>
          <a:bodyPr/>
          <a:lstStyle/>
          <a:p>
            <a:fld id="{4C8301B9-AA73-48F4-AD02-46A740FCFB87}" type="slidenum">
              <a:rPr lang="en-US" smtClean="0"/>
              <a:t>67</a:t>
            </a:fld>
            <a:endParaRPr lang="en-US"/>
          </a:p>
        </p:txBody>
      </p:sp>
    </p:spTree>
    <p:extLst>
      <p:ext uri="{BB962C8B-B14F-4D97-AF65-F5344CB8AC3E}">
        <p14:creationId xmlns:p14="http://schemas.microsoft.com/office/powerpoint/2010/main" val="7302734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5088" y="912813"/>
            <a:ext cx="4391025" cy="2470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664AE54-0627-4FF1-BAD0-25356DB7B6FD}" type="slidenum">
              <a:rPr lang="en-US" smtClean="0"/>
              <a:t>68</a:t>
            </a:fld>
            <a:endParaRPr lang="en-US"/>
          </a:p>
        </p:txBody>
      </p:sp>
    </p:spTree>
    <p:extLst>
      <p:ext uri="{BB962C8B-B14F-4D97-AF65-F5344CB8AC3E}">
        <p14:creationId xmlns:p14="http://schemas.microsoft.com/office/powerpoint/2010/main" val="374064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pPr marL="167867" indent="-167867">
              <a:buFont typeface="Arial" panose="020B0604020202020204" pitchFamily="34" charset="0"/>
              <a:buChar char="•"/>
            </a:pPr>
            <a:r>
              <a:rPr lang="en-US" dirty="0"/>
              <a:t>If you remove all the water from a tree or plant, cellulose alone</a:t>
            </a:r>
            <a:r>
              <a:rPr lang="en-US" baseline="0" dirty="0"/>
              <a:t> accounts for about a quarter of the plants dry mass</a:t>
            </a:r>
          </a:p>
          <a:p>
            <a:pPr marL="167867" indent="-167867">
              <a:buFont typeface="Arial" panose="020B0604020202020204" pitchFamily="34" charset="0"/>
              <a:buChar char="•"/>
            </a:pPr>
            <a:r>
              <a:rPr lang="en-US" baseline="0" dirty="0"/>
              <a:t>Indigestible to humans, acts a fiber in our diet</a:t>
            </a:r>
          </a:p>
          <a:p>
            <a:pPr marL="167867" indent="-167867">
              <a:buFont typeface="Arial" panose="020B0604020202020204" pitchFamily="34" charset="0"/>
              <a:buChar char="•"/>
            </a:pPr>
            <a:r>
              <a:rPr lang="en-US" baseline="0" dirty="0"/>
              <a:t>Cellulose and lignin create the wood we use to build and the strength of cotton in our clothes. </a:t>
            </a:r>
          </a:p>
          <a:p>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7</a:t>
            </a:fld>
            <a:endParaRPr lang="en-US"/>
          </a:p>
        </p:txBody>
      </p:sp>
    </p:spTree>
    <p:extLst>
      <p:ext uri="{BB962C8B-B14F-4D97-AF65-F5344CB8AC3E}">
        <p14:creationId xmlns:p14="http://schemas.microsoft.com/office/powerpoint/2010/main" val="2055744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solidFill>
                  <a:schemeClr val="accent1">
                    <a:lumMod val="75000"/>
                  </a:schemeClr>
                </a:solidFill>
              </a:rPr>
              <a:t>phylum of animals having an exoskeleton, jointed appendages, and segmented bodies</a:t>
            </a:r>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8</a:t>
            </a:fld>
            <a:endParaRPr lang="en-US"/>
          </a:p>
        </p:txBody>
      </p:sp>
    </p:spTree>
    <p:extLst>
      <p:ext uri="{BB962C8B-B14F-4D97-AF65-F5344CB8AC3E}">
        <p14:creationId xmlns:p14="http://schemas.microsoft.com/office/powerpoint/2010/main" val="2237203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Lipids </a:t>
            </a:r>
            <a:r>
              <a:rPr lang="en-US"/>
              <a:t>are hard </a:t>
            </a:r>
            <a:r>
              <a:rPr lang="en-US" dirty="0"/>
              <a:t>to define because they</a:t>
            </a:r>
            <a:r>
              <a:rPr lang="en-US" baseline="0" dirty="0"/>
              <a:t> do not have any unifying characteristics</a:t>
            </a:r>
            <a:endParaRPr lang="en-US" dirty="0"/>
          </a:p>
        </p:txBody>
      </p:sp>
      <p:sp>
        <p:nvSpPr>
          <p:cNvPr id="4" name="Slide Number Placeholder 3"/>
          <p:cNvSpPr>
            <a:spLocks noGrp="1"/>
          </p:cNvSpPr>
          <p:nvPr>
            <p:ph type="sldNum" sz="quarter" idx="10"/>
          </p:nvPr>
        </p:nvSpPr>
        <p:spPr/>
        <p:txBody>
          <a:bodyPr/>
          <a:lstStyle/>
          <a:p>
            <a:fld id="{2D0F609E-1319-489C-860D-F3F776EF07C6}" type="slidenum">
              <a:rPr lang="en-US" smtClean="0"/>
              <a:pPr/>
              <a:t>9</a:t>
            </a:fld>
            <a:endParaRPr lang="en-US"/>
          </a:p>
        </p:txBody>
      </p:sp>
    </p:spTree>
    <p:extLst>
      <p:ext uri="{BB962C8B-B14F-4D97-AF65-F5344CB8AC3E}">
        <p14:creationId xmlns:p14="http://schemas.microsoft.com/office/powerpoint/2010/main" val="1802778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Long fatty acid is nonpolar which makes waxes strongly hydrophobic</a:t>
            </a:r>
          </a:p>
        </p:txBody>
      </p:sp>
      <p:sp>
        <p:nvSpPr>
          <p:cNvPr id="4" name="Slide Number Placeholder 3"/>
          <p:cNvSpPr>
            <a:spLocks noGrp="1"/>
          </p:cNvSpPr>
          <p:nvPr>
            <p:ph type="sldNum" sz="quarter" idx="10"/>
          </p:nvPr>
        </p:nvSpPr>
        <p:spPr/>
        <p:txBody>
          <a:bodyPr/>
          <a:lstStyle/>
          <a:p>
            <a:fld id="{2D0F609E-1319-489C-860D-F3F776EF07C6}" type="slidenum">
              <a:rPr lang="en-US" smtClean="0"/>
              <a:pPr/>
              <a:t>10</a:t>
            </a:fld>
            <a:endParaRPr lang="en-US"/>
          </a:p>
        </p:txBody>
      </p:sp>
    </p:spTree>
    <p:extLst>
      <p:ext uri="{BB962C8B-B14F-4D97-AF65-F5344CB8AC3E}">
        <p14:creationId xmlns:p14="http://schemas.microsoft.com/office/powerpoint/2010/main" val="3606357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1154113"/>
            <a:ext cx="5543550" cy="3119437"/>
          </a:xfrm>
        </p:spPr>
      </p:sp>
      <p:sp>
        <p:nvSpPr>
          <p:cNvPr id="3" name="Notes Placeholder 2"/>
          <p:cNvSpPr>
            <a:spLocks noGrp="1"/>
          </p:cNvSpPr>
          <p:nvPr>
            <p:ph type="body" idx="1"/>
          </p:nvPr>
        </p:nvSpPr>
        <p:spPr/>
        <p:txBody>
          <a:bodyPr/>
          <a:lstStyle/>
          <a:p>
            <a:r>
              <a:rPr lang="en-US" dirty="0"/>
              <a:t>The nine essential amino acids are: </a:t>
            </a:r>
            <a:r>
              <a:rPr lang="en-US" dirty="0" err="1"/>
              <a:t>histidine</a:t>
            </a:r>
            <a:r>
              <a:rPr lang="en-US" dirty="0"/>
              <a:t>, isoleucine, </a:t>
            </a:r>
            <a:r>
              <a:rPr lang="en-US" dirty="0" err="1"/>
              <a:t>leucine</a:t>
            </a:r>
            <a:r>
              <a:rPr lang="en-US" dirty="0"/>
              <a:t>, lysine, methionine, phenylalanine, threonine, </a:t>
            </a:r>
            <a:r>
              <a:rPr lang="en-US" u="sng" dirty="0">
                <a:hlinkClick r:id="rId3"/>
              </a:rPr>
              <a:t>tryptophan</a:t>
            </a:r>
            <a:r>
              <a:rPr lang="en-US" dirty="0"/>
              <a:t>, and </a:t>
            </a:r>
            <a:r>
              <a:rPr lang="en-US" dirty="0" err="1"/>
              <a:t>valine</a:t>
            </a:r>
            <a:r>
              <a:rPr lang="en-US" dirty="0"/>
              <a:t>.</a:t>
            </a:r>
          </a:p>
          <a:p>
            <a:pPr marL="172450" indent="-172450">
              <a:buFont typeface="Arial" panose="020B0604020202020204" pitchFamily="34" charset="0"/>
              <a:buChar char="•"/>
            </a:pPr>
            <a:r>
              <a:rPr lang="en-US" dirty="0"/>
              <a:t>All found in animal proteins</a:t>
            </a:r>
          </a:p>
          <a:p>
            <a:pPr marL="172450" indent="-172450">
              <a:buFont typeface="Arial" panose="020B0604020202020204" pitchFamily="34" charset="0"/>
              <a:buChar char="•"/>
            </a:pPr>
            <a:r>
              <a:rPr lang="en-US" dirty="0"/>
              <a:t>Vegetarians need to eat beans and grains for amino acids</a:t>
            </a:r>
          </a:p>
        </p:txBody>
      </p:sp>
      <p:sp>
        <p:nvSpPr>
          <p:cNvPr id="4" name="Slide Number Placeholder 3"/>
          <p:cNvSpPr>
            <a:spLocks noGrp="1"/>
          </p:cNvSpPr>
          <p:nvPr>
            <p:ph type="sldNum" sz="quarter" idx="10"/>
          </p:nvPr>
        </p:nvSpPr>
        <p:spPr/>
        <p:txBody>
          <a:bodyPr/>
          <a:lstStyle/>
          <a:p>
            <a:fld id="{127FB6C5-A5F3-4198-9C74-723366DA28E6}" type="slidenum">
              <a:rPr lang="en-US" smtClean="0"/>
              <a:pPr/>
              <a:t>11</a:t>
            </a:fld>
            <a:endParaRPr lang="en-US"/>
          </a:p>
        </p:txBody>
      </p:sp>
    </p:spTree>
    <p:extLst>
      <p:ext uri="{BB962C8B-B14F-4D97-AF65-F5344CB8AC3E}">
        <p14:creationId xmlns:p14="http://schemas.microsoft.com/office/powerpoint/2010/main" val="1605870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600" y="3886200"/>
            <a:ext cx="9144000"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600" y="5124450"/>
            <a:ext cx="9144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4400" y="6355080"/>
            <a:ext cx="3048000" cy="365760"/>
          </a:xfrm>
        </p:spPr>
        <p:txBody>
          <a:bodyPr/>
          <a:lstStyle>
            <a:lvl1pPr>
              <a:defRPr sz="1400"/>
            </a:lvl1p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17" name="Footer Placeholder 16"/>
          <p:cNvSpPr>
            <a:spLocks noGrp="1"/>
          </p:cNvSpPr>
          <p:nvPr>
            <p:ph type="ftr" sz="quarter" idx="11"/>
          </p:nvPr>
        </p:nvSpPr>
        <p:spPr>
          <a:xfrm>
            <a:off x="3864864" y="6355080"/>
            <a:ext cx="4632960" cy="365760"/>
          </a:xfrm>
        </p:spPr>
        <p:txBody>
          <a:bodyPr/>
          <a:lstStyle/>
          <a:p>
            <a:endParaRPr lang="en-US">
              <a:solidFill>
                <a:srgbClr val="4F271C"/>
              </a:solidFill>
            </a:endParaRPr>
          </a:p>
        </p:txBody>
      </p:sp>
      <p:sp>
        <p:nvSpPr>
          <p:cNvPr id="29" name="Slide Number Placeholder 28"/>
          <p:cNvSpPr>
            <a:spLocks noGrp="1"/>
          </p:cNvSpPr>
          <p:nvPr>
            <p:ph type="sldNum" sz="quarter" idx="12"/>
          </p:nvPr>
        </p:nvSpPr>
        <p:spPr>
          <a:xfrm>
            <a:off x="1621536" y="6355080"/>
            <a:ext cx="1625600" cy="365760"/>
          </a:xfrm>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21" name="Rectangle 20"/>
          <p:cNvSpPr/>
          <p:nvPr/>
        </p:nvSpPr>
        <p:spPr>
          <a:xfrm>
            <a:off x="1206500" y="3648075"/>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3" name="Rectangle 32"/>
          <p:cNvSpPr/>
          <p:nvPr/>
        </p:nvSpPr>
        <p:spPr>
          <a:xfrm>
            <a:off x="1219200" y="5048250"/>
            <a:ext cx="97536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22" name="Rectangle 21"/>
          <p:cNvSpPr/>
          <p:nvPr/>
        </p:nvSpPr>
        <p:spPr>
          <a:xfrm>
            <a:off x="1206500" y="3648075"/>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32" name="Rectangle 31"/>
          <p:cNvSpPr/>
          <p:nvPr/>
        </p:nvSpPr>
        <p:spPr>
          <a:xfrm>
            <a:off x="1219200" y="5048250"/>
            <a:ext cx="3048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739807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Tree>
    <p:extLst>
      <p:ext uri="{BB962C8B-B14F-4D97-AF65-F5344CB8AC3E}">
        <p14:creationId xmlns:p14="http://schemas.microsoft.com/office/powerpoint/2010/main" val="3963573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7" name="Straight Connector 6"/>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Isosceles Triangle 7"/>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Straight Connector 8"/>
          <p:cNvSpPr>
            <a:spLocks noChangeShapeType="1"/>
          </p:cNvSpPr>
          <p:nvPr/>
        </p:nvSpPr>
        <p:spPr bwMode="auto">
          <a:xfrm rot="5400000">
            <a:off x="5814836"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946710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4F271C"/>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4F271C"/>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38A56ED-7E3C-458D-A952-AAE00EA3A76D}" type="slidenum">
              <a:rPr lang="en-US">
                <a:solidFill>
                  <a:srgbClr val="4F271C"/>
                </a:solidFill>
              </a:rPr>
              <a:pPr>
                <a:defRPr/>
              </a:pPr>
              <a:t>‹#›</a:t>
            </a:fld>
            <a:endParaRPr lang="en-US">
              <a:solidFill>
                <a:srgbClr val="4F271C"/>
              </a:solidFill>
            </a:endParaRPr>
          </a:p>
        </p:txBody>
      </p:sp>
    </p:spTree>
    <p:extLst>
      <p:ext uri="{BB962C8B-B14F-4D97-AF65-F5344CB8AC3E}">
        <p14:creationId xmlns:p14="http://schemas.microsoft.com/office/powerpoint/2010/main" val="3334123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EA0D7F71-23EE-48EC-8F0A-ED057F372360}" type="slidenum">
              <a:rPr lang="en-US"/>
              <a:pPr>
                <a:defRPr/>
              </a:pPr>
              <a:t>‹#›</a:t>
            </a:fld>
            <a:endParaRPr lang="en-US"/>
          </a:p>
        </p:txBody>
      </p:sp>
    </p:spTree>
    <p:extLst>
      <p:ext uri="{BB962C8B-B14F-4D97-AF65-F5344CB8AC3E}">
        <p14:creationId xmlns:p14="http://schemas.microsoft.com/office/powerpoint/2010/main" val="2473965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5" name="Footer Placeholder 4"/>
          <p:cNvSpPr>
            <a:spLocks noGrp="1"/>
          </p:cNvSpPr>
          <p:nvPr>
            <p:ph type="ftr" sz="quarter" idx="11"/>
          </p:nvPr>
        </p:nvSpPr>
        <p:spPr/>
        <p:txBody>
          <a:bodyPr/>
          <a:lstStyle/>
          <a:p>
            <a:endParaRPr lang="en-US">
              <a:solidFill>
                <a:srgbClr val="4F271C"/>
              </a:solidFill>
            </a:endParaRPr>
          </a:p>
        </p:txBody>
      </p:sp>
      <p:sp>
        <p:nvSpPr>
          <p:cNvPr id="6" name="Slide Number Placeholder 5"/>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Content Placeholder 7"/>
          <p:cNvSpPr>
            <a:spLocks noGrp="1"/>
          </p:cNvSpPr>
          <p:nvPr>
            <p:ph sz="quarter" idx="1"/>
          </p:nvPr>
        </p:nvSpPr>
        <p:spPr>
          <a:xfrm>
            <a:off x="609600" y="1219200"/>
            <a:ext cx="109728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870293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fld id="{9DB93325-CFD7-4652-AEA6-A2818AD8B0BD}" type="datetimeFigureOut">
              <a:rPr lang="en-US" smtClean="0">
                <a:solidFill>
                  <a:srgbClr val="E7DEC9"/>
                </a:solidFill>
              </a:rPr>
              <a:pPr/>
              <a:t>2/24/2018</a:t>
            </a:fld>
            <a:endParaRPr lang="en-US">
              <a:solidFill>
                <a:srgbClr val="E7DEC9"/>
              </a:solidFill>
            </a:endParaRPr>
          </a:p>
        </p:txBody>
      </p:sp>
      <p:sp>
        <p:nvSpPr>
          <p:cNvPr id="5" name="Footer Placeholder 4"/>
          <p:cNvSpPr>
            <a:spLocks noGrp="1"/>
          </p:cNvSpPr>
          <p:nvPr>
            <p:ph type="ftr" sz="quarter" idx="11"/>
          </p:nvPr>
        </p:nvSpPr>
        <p:spPr>
          <a:xfrm>
            <a:off x="3864864" y="6355080"/>
            <a:ext cx="4632960" cy="365760"/>
          </a:xfrm>
        </p:spPr>
        <p:txBody>
          <a:bodyPr/>
          <a:lstStyle/>
          <a:p>
            <a:endParaRPr lang="en-US">
              <a:solidFill>
                <a:srgbClr val="E7DEC9"/>
              </a:solidFill>
            </a:endParaRPr>
          </a:p>
        </p:txBody>
      </p:sp>
      <p:sp>
        <p:nvSpPr>
          <p:cNvPr id="6" name="Slide Number Placeholder 5"/>
          <p:cNvSpPr>
            <a:spLocks noGrp="1"/>
          </p:cNvSpPr>
          <p:nvPr>
            <p:ph type="sldNum" sz="quarter" idx="12"/>
          </p:nvPr>
        </p:nvSpPr>
        <p:spPr>
          <a:xfrm>
            <a:off x="1426464" y="6355080"/>
            <a:ext cx="2027936" cy="365760"/>
          </a:xfrm>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310781344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3537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8" name="Footer Placeholder 7"/>
          <p:cNvSpPr>
            <a:spLocks noGrp="1"/>
          </p:cNvSpPr>
          <p:nvPr>
            <p:ph type="ftr" sz="quarter" idx="11"/>
          </p:nvPr>
        </p:nvSpPr>
        <p:spPr/>
        <p:txBody>
          <a:bodyPr/>
          <a:lstStyle/>
          <a:p>
            <a:endParaRPr lang="en-US">
              <a:solidFill>
                <a:srgbClr val="4F271C"/>
              </a:solidFill>
            </a:endParaRPr>
          </a:p>
        </p:txBody>
      </p:sp>
      <p:sp>
        <p:nvSpPr>
          <p:cNvPr id="9" name="Slide Number Placeholder 8"/>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95877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4" name="Footer Placeholder 3"/>
          <p:cNvSpPr>
            <a:spLocks noGrp="1"/>
          </p:cNvSpPr>
          <p:nvPr>
            <p:ph type="ftr" sz="quarter" idx="11"/>
          </p:nvPr>
        </p:nvSpPr>
        <p:spPr/>
        <p:txBody>
          <a:bodyPr/>
          <a:lstStyle/>
          <a:p>
            <a:endParaRPr lang="en-US">
              <a:solidFill>
                <a:srgbClr val="4F271C"/>
              </a:solidFill>
            </a:endParaRPr>
          </a:p>
        </p:txBody>
      </p:sp>
      <p:sp>
        <p:nvSpPr>
          <p:cNvPr id="5" name="Slide Number Placeholder 4"/>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793368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3" name="Footer Placeholder 2"/>
          <p:cNvSpPr>
            <a:spLocks noGrp="1"/>
          </p:cNvSpPr>
          <p:nvPr>
            <p:ph type="ftr" sz="quarter" idx="11"/>
          </p:nvPr>
        </p:nvSpPr>
        <p:spPr/>
        <p:txBody>
          <a:bodyPr/>
          <a:lstStyle/>
          <a:p>
            <a:endParaRPr lang="en-US">
              <a:solidFill>
                <a:srgbClr val="4F271C"/>
              </a:solidFill>
            </a:endParaRPr>
          </a:p>
        </p:txBody>
      </p:sp>
      <p:sp>
        <p:nvSpPr>
          <p:cNvPr id="4" name="Slide Number Placeholder 3"/>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5" name="Straight Connector 4"/>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Isosceles Triangle 5"/>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66537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2800" y="304800"/>
            <a:ext cx="33528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2800" y="1219201"/>
            <a:ext cx="33528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6" name="Footer Placeholder 5"/>
          <p:cNvSpPr>
            <a:spLocks noGrp="1"/>
          </p:cNvSpPr>
          <p:nvPr>
            <p:ph type="ftr" sz="quarter" idx="11"/>
          </p:nvPr>
        </p:nvSpPr>
        <p:spPr/>
        <p:txBody>
          <a:bodyPr/>
          <a:lstStyle/>
          <a:p>
            <a:endParaRPr lang="en-US">
              <a:solidFill>
                <a:srgbClr val="4F271C"/>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4F271C"/>
                </a:solidFill>
              </a:rPr>
              <a:pPr/>
              <a:t>‹#›</a:t>
            </a:fld>
            <a:endParaRPr lang="en-US">
              <a:solidFill>
                <a:srgbClr val="4F271C"/>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Straight Connector 9"/>
          <p:cNvSpPr>
            <a:spLocks noChangeShapeType="1"/>
          </p:cNvSpPr>
          <p:nvPr/>
        </p:nvSpPr>
        <p:spPr bwMode="auto">
          <a:xfrm rot="5400000">
            <a:off x="5220033"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Content Placeholder 11"/>
          <p:cNvSpPr>
            <a:spLocks noGrp="1"/>
          </p:cNvSpPr>
          <p:nvPr>
            <p:ph sz="quarter" idx="1"/>
          </p:nvPr>
        </p:nvSpPr>
        <p:spPr>
          <a:xfrm>
            <a:off x="406400" y="304800"/>
            <a:ext cx="76200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8592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500856"/>
            <a:ext cx="10972800"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600" y="1905000"/>
            <a:ext cx="109728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609600" y="1219200"/>
            <a:ext cx="109728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B93325-CFD7-4652-AEA6-A2818AD8B0BD}" type="datetimeFigureOut">
              <a:rPr lang="en-US" smtClean="0">
                <a:solidFill>
                  <a:srgbClr val="E7DEC9"/>
                </a:solidFill>
              </a:rPr>
              <a:pPr/>
              <a:t>2/24/2018</a:t>
            </a:fld>
            <a:endParaRPr lang="en-US">
              <a:solidFill>
                <a:srgbClr val="E7DEC9"/>
              </a:solidFill>
            </a:endParaRPr>
          </a:p>
        </p:txBody>
      </p:sp>
      <p:sp>
        <p:nvSpPr>
          <p:cNvPr id="6" name="Footer Placeholder 5"/>
          <p:cNvSpPr>
            <a:spLocks noGrp="1"/>
          </p:cNvSpPr>
          <p:nvPr>
            <p:ph type="ftr" sz="quarter" idx="11"/>
          </p:nvPr>
        </p:nvSpPr>
        <p:spPr/>
        <p:txBody>
          <a:bodyPr/>
          <a:lstStyle/>
          <a:p>
            <a:endParaRPr lang="en-US">
              <a:solidFill>
                <a:srgbClr val="E7DEC9"/>
              </a:solidFill>
            </a:endParaRPr>
          </a:p>
        </p:txBody>
      </p:sp>
      <p:sp>
        <p:nvSpPr>
          <p:cNvPr id="7" name="Slide Number Placeholder 6"/>
          <p:cNvSpPr>
            <a:spLocks noGrp="1"/>
          </p:cNvSpPr>
          <p:nvPr>
            <p:ph type="sldNum" sz="quarter" idx="12"/>
          </p:nvPr>
        </p:nvSpPr>
        <p:spPr/>
        <p:txBody>
          <a:bodyPr/>
          <a:lstStyle/>
          <a:p>
            <a:fld id="{D90DC4E8-6FED-4ACF-8035-0483ED4B1D68}" type="slidenum">
              <a:rPr lang="en-US" smtClean="0">
                <a:solidFill>
                  <a:srgbClr val="E7DEC9"/>
                </a:solidFill>
              </a:rPr>
              <a:pPr/>
              <a:t>‹#›</a:t>
            </a:fld>
            <a:endParaRPr lang="en-US">
              <a:solidFill>
                <a:srgbClr val="E7DEC9"/>
              </a:solidFill>
            </a:endParaRPr>
          </a:p>
        </p:txBody>
      </p:sp>
      <p:sp>
        <p:nvSpPr>
          <p:cNvPr id="8" name="Straight Connector 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Isosceles Triangle 8"/>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Rectangle 9"/>
          <p:cNvSpPr/>
          <p:nvPr/>
        </p:nvSpPr>
        <p:spPr>
          <a:xfrm>
            <a:off x="609600" y="500856"/>
            <a:ext cx="24384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100637040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152400"/>
            <a:ext cx="10972800"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600" y="1219200"/>
            <a:ext cx="10972800"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4400" y="6356350"/>
            <a:ext cx="3052064" cy="365760"/>
          </a:xfrm>
          <a:prstGeom prst="rect">
            <a:avLst/>
          </a:prstGeom>
        </p:spPr>
        <p:txBody>
          <a:bodyPr vert="horz"/>
          <a:lstStyle>
            <a:lvl1pPr algn="l" eaLnBrk="1" latinLnBrk="0" hangingPunct="1">
              <a:defRPr kumimoji="0" sz="1400">
                <a:solidFill>
                  <a:schemeClr val="tx2"/>
                </a:solidFill>
              </a:defRPr>
            </a:lvl1pPr>
          </a:lstStyle>
          <a:p>
            <a:fld id="{9DB93325-CFD7-4652-AEA6-A2818AD8B0BD}" type="datetimeFigureOut">
              <a:rPr lang="en-US" smtClean="0">
                <a:solidFill>
                  <a:srgbClr val="4F271C"/>
                </a:solidFill>
              </a:rPr>
              <a:pPr/>
              <a:t>2/24/2018</a:t>
            </a:fld>
            <a:endParaRPr lang="en-US">
              <a:solidFill>
                <a:srgbClr val="4F271C"/>
              </a:solidFill>
            </a:endParaRPr>
          </a:p>
        </p:txBody>
      </p:sp>
      <p:sp>
        <p:nvSpPr>
          <p:cNvPr id="3" name="Footer Placeholder 2"/>
          <p:cNvSpPr>
            <a:spLocks noGrp="1"/>
          </p:cNvSpPr>
          <p:nvPr>
            <p:ph type="ftr" sz="quarter" idx="3"/>
          </p:nvPr>
        </p:nvSpPr>
        <p:spPr>
          <a:xfrm>
            <a:off x="3864864" y="6356350"/>
            <a:ext cx="4673600" cy="365760"/>
          </a:xfrm>
          <a:prstGeom prst="rect">
            <a:avLst/>
          </a:prstGeom>
        </p:spPr>
        <p:txBody>
          <a:bodyPr vert="horz"/>
          <a:lstStyle>
            <a:lvl1pPr algn="r" eaLnBrk="1" latinLnBrk="0" hangingPunct="1">
              <a:defRPr kumimoji="0" sz="1400">
                <a:solidFill>
                  <a:schemeClr val="tx2"/>
                </a:solidFill>
              </a:defRPr>
            </a:lvl1pPr>
          </a:lstStyle>
          <a:p>
            <a:endParaRPr lang="en-US">
              <a:solidFill>
                <a:srgbClr val="4F271C"/>
              </a:solidFill>
            </a:endParaRPr>
          </a:p>
        </p:txBody>
      </p:sp>
      <p:sp>
        <p:nvSpPr>
          <p:cNvPr id="23" name="Slide Number Placeholder 22"/>
          <p:cNvSpPr>
            <a:spLocks noGrp="1"/>
          </p:cNvSpPr>
          <p:nvPr>
            <p:ph type="sldNum" sz="quarter" idx="4"/>
          </p:nvPr>
        </p:nvSpPr>
        <p:spPr>
          <a:xfrm>
            <a:off x="816864" y="6356350"/>
            <a:ext cx="2641600" cy="365760"/>
          </a:xfrm>
          <a:prstGeom prst="rect">
            <a:avLst/>
          </a:prstGeom>
        </p:spPr>
        <p:txBody>
          <a:bodyPr vert="horz"/>
          <a:lstStyle>
            <a:lvl1pPr algn="l" eaLnBrk="1" latinLnBrk="0" hangingPunct="1">
              <a:defRPr kumimoji="0" sz="1400">
                <a:solidFill>
                  <a:schemeClr val="tx2"/>
                </a:solidFill>
              </a:defRPr>
            </a:lvl1pPr>
          </a:lstStyle>
          <a:p>
            <a:fld id="{D90DC4E8-6FED-4ACF-8035-0483ED4B1D68}" type="slidenum">
              <a:rPr lang="en-US" smtClean="0">
                <a:solidFill>
                  <a:srgbClr val="4F271C"/>
                </a:solidFill>
              </a:rPr>
              <a:pPr/>
              <a:t>‹#›</a:t>
            </a:fld>
            <a:endParaRPr lang="en-US">
              <a:solidFill>
                <a:srgbClr val="4F271C"/>
              </a:solidFill>
            </a:endParaRPr>
          </a:p>
        </p:txBody>
      </p:sp>
      <p:sp>
        <p:nvSpPr>
          <p:cNvPr id="28" name="Straight Connector 27"/>
          <p:cNvSpPr>
            <a:spLocks noChangeShapeType="1"/>
          </p:cNvSpPr>
          <p:nvPr/>
        </p:nvSpPr>
        <p:spPr bwMode="auto">
          <a:xfrm>
            <a:off x="609600" y="6353175"/>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Straight Connector 28"/>
          <p:cNvSpPr>
            <a:spLocks noChangeShapeType="1"/>
          </p:cNvSpPr>
          <p:nvPr/>
        </p:nvSpPr>
        <p:spPr bwMode="auto">
          <a:xfrm>
            <a:off x="609600" y="1143000"/>
            <a:ext cx="109728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Isosceles Triangle 9"/>
          <p:cNvSpPr>
            <a:spLocks noChangeAspect="1"/>
          </p:cNvSpPr>
          <p:nvPr/>
        </p:nvSpPr>
        <p:spPr>
          <a:xfrm rot="5400000">
            <a:off x="590609" y="6447423"/>
            <a:ext cx="190849" cy="160419"/>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extLst>
      <p:ext uri="{BB962C8B-B14F-4D97-AF65-F5344CB8AC3E}">
        <p14:creationId xmlns:p14="http://schemas.microsoft.com/office/powerpoint/2010/main" val="961842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6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6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B3BA2-5E36-4DE5-B42E-773FC011B817}"/>
              </a:ext>
            </a:extLst>
          </p:cNvPr>
          <p:cNvSpPr>
            <a:spLocks noGrp="1"/>
          </p:cNvSpPr>
          <p:nvPr>
            <p:ph type="ctrTitle"/>
          </p:nvPr>
        </p:nvSpPr>
        <p:spPr>
          <a:xfrm>
            <a:off x="1625600" y="3886200"/>
            <a:ext cx="9333948" cy="990600"/>
          </a:xfrm>
        </p:spPr>
        <p:txBody>
          <a:bodyPr>
            <a:noAutofit/>
          </a:bodyPr>
          <a:lstStyle/>
          <a:p>
            <a:r>
              <a:rPr lang="en-US" sz="4400" dirty="0"/>
              <a:t>Fundamentals of Biology</a:t>
            </a:r>
          </a:p>
        </p:txBody>
      </p:sp>
      <p:sp>
        <p:nvSpPr>
          <p:cNvPr id="5" name="Subtitle 4">
            <a:extLst>
              <a:ext uri="{FF2B5EF4-FFF2-40B4-BE49-F238E27FC236}">
                <a16:creationId xmlns:a16="http://schemas.microsoft.com/office/drawing/2014/main" id="{BE8F7B2A-50C3-46E6-8665-171D542D7CEA}"/>
              </a:ext>
            </a:extLst>
          </p:cNvPr>
          <p:cNvSpPr>
            <a:spLocks noGrp="1"/>
          </p:cNvSpPr>
          <p:nvPr>
            <p:ph type="subTitle" idx="1"/>
          </p:nvPr>
        </p:nvSpPr>
        <p:spPr/>
        <p:txBody>
          <a:bodyPr/>
          <a:lstStyle/>
          <a:p>
            <a:r>
              <a:rPr lang="en-US" dirty="0"/>
              <a:t>Chapter 4</a:t>
            </a:r>
          </a:p>
        </p:txBody>
      </p:sp>
      <p:sp>
        <p:nvSpPr>
          <p:cNvPr id="3" name="TextBox 2">
            <a:extLst>
              <a:ext uri="{FF2B5EF4-FFF2-40B4-BE49-F238E27FC236}">
                <a16:creationId xmlns:a16="http://schemas.microsoft.com/office/drawing/2014/main" id="{13EDC6A2-AFB9-441F-A2BC-41BFDD22882C}"/>
              </a:ext>
            </a:extLst>
          </p:cNvPr>
          <p:cNvSpPr txBox="1"/>
          <p:nvPr/>
        </p:nvSpPr>
        <p:spPr>
          <a:xfrm>
            <a:off x="832883" y="1551024"/>
            <a:ext cx="10526233" cy="954107"/>
          </a:xfrm>
          <a:prstGeom prst="rect">
            <a:avLst/>
          </a:prstGeom>
          <a:noFill/>
        </p:spPr>
        <p:txBody>
          <a:bodyPr wrap="square" rtlCol="0">
            <a:spAutoFit/>
          </a:bodyPr>
          <a:lstStyle/>
          <a:p>
            <a:pPr algn="ctr"/>
            <a:r>
              <a:rPr lang="en-US" sz="2800" dirty="0"/>
              <a:t>"There are no boring subjects, only disinterested minds.” </a:t>
            </a:r>
          </a:p>
          <a:p>
            <a:pPr algn="ctr"/>
            <a:r>
              <a:rPr lang="en-US" sz="2800" dirty="0"/>
              <a:t>- G. K. Chesterton</a:t>
            </a:r>
          </a:p>
        </p:txBody>
      </p:sp>
    </p:spTree>
    <p:extLst>
      <p:ext uri="{BB962C8B-B14F-4D97-AF65-F5344CB8AC3E}">
        <p14:creationId xmlns:p14="http://schemas.microsoft.com/office/powerpoint/2010/main" val="325575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1FD702D-6E4F-4DC8-B23C-ACFAA167E1F1}"/>
              </a:ext>
            </a:extLst>
          </p:cNvPr>
          <p:cNvPicPr>
            <a:picLocks noChangeAspect="1"/>
          </p:cNvPicPr>
          <p:nvPr/>
        </p:nvPicPr>
        <p:blipFill>
          <a:blip r:embed="rId3"/>
          <a:stretch>
            <a:fillRect/>
          </a:stretch>
        </p:blipFill>
        <p:spPr>
          <a:xfrm>
            <a:off x="7056630" y="3078139"/>
            <a:ext cx="3019624" cy="1507292"/>
          </a:xfrm>
          <a:prstGeom prst="rect">
            <a:avLst/>
          </a:prstGeom>
        </p:spPr>
      </p:pic>
      <p:sp>
        <p:nvSpPr>
          <p:cNvPr id="2" name="Title 1"/>
          <p:cNvSpPr>
            <a:spLocks noGrp="1"/>
          </p:cNvSpPr>
          <p:nvPr>
            <p:ph type="title"/>
          </p:nvPr>
        </p:nvSpPr>
        <p:spPr/>
        <p:txBody>
          <a:bodyPr>
            <a:normAutofit/>
          </a:bodyPr>
          <a:lstStyle/>
          <a:p>
            <a:pPr algn="ctr"/>
            <a:r>
              <a:rPr lang="en-US" sz="4400" dirty="0"/>
              <a:t>Lipids and Marine Organisms</a:t>
            </a:r>
          </a:p>
        </p:txBody>
      </p:sp>
      <p:sp>
        <p:nvSpPr>
          <p:cNvPr id="3" name="Content Placeholder 2"/>
          <p:cNvSpPr>
            <a:spLocks noGrp="1"/>
          </p:cNvSpPr>
          <p:nvPr>
            <p:ph sz="quarter" idx="1"/>
          </p:nvPr>
        </p:nvSpPr>
        <p:spPr>
          <a:xfrm>
            <a:off x="317975" y="1395662"/>
            <a:ext cx="5152383" cy="4981075"/>
          </a:xfrm>
        </p:spPr>
        <p:txBody>
          <a:bodyPr>
            <a:normAutofit/>
          </a:bodyPr>
          <a:lstStyle/>
          <a:p>
            <a:pPr>
              <a:spcAft>
                <a:spcPts val="3600"/>
              </a:spcAft>
            </a:pPr>
            <a:r>
              <a:rPr lang="en-US" sz="2800" dirty="0">
                <a:solidFill>
                  <a:schemeClr val="accent1">
                    <a:lumMod val="75000"/>
                  </a:schemeClr>
                </a:solidFill>
              </a:rPr>
              <a:t>_______ provides insulation for many marine mammals</a:t>
            </a:r>
          </a:p>
          <a:p>
            <a:pPr>
              <a:spcAft>
                <a:spcPts val="3600"/>
              </a:spcAft>
            </a:pPr>
            <a:r>
              <a:rPr lang="en-US" sz="2800" dirty="0">
                <a:solidFill>
                  <a:schemeClr val="accent1">
                    <a:lumMod val="75000"/>
                  </a:schemeClr>
                </a:solidFill>
              </a:rPr>
              <a:t>Provide _________ for many elasmobranchs (sharks, skates, and rays)</a:t>
            </a:r>
          </a:p>
          <a:p>
            <a:pPr>
              <a:spcAft>
                <a:spcPts val="3600"/>
              </a:spcAft>
            </a:pPr>
            <a:r>
              <a:rPr lang="en-US" sz="2800" dirty="0">
                <a:solidFill>
                  <a:schemeClr val="accent1">
                    <a:lumMod val="75000"/>
                  </a:schemeClr>
                </a:solidFill>
              </a:rPr>
              <a:t>Oils and waxy coatings provide water repellant for many  marine plants and animals </a:t>
            </a:r>
          </a:p>
        </p:txBody>
      </p:sp>
      <p:pic>
        <p:nvPicPr>
          <p:cNvPr id="49156" name="Picture 4" descr="http://www.asknature.org/images/uploads/strategy/0c11c47c9d26bf39d1712e27ad8a1637/9916654ae76cbb67d3acf8238a7cc398.jpg"/>
          <p:cNvPicPr>
            <a:picLocks noChangeAspect="1" noChangeArrowheads="1"/>
          </p:cNvPicPr>
          <p:nvPr/>
        </p:nvPicPr>
        <p:blipFill>
          <a:blip r:embed="rId4" cstate="print"/>
          <a:srcRect/>
          <a:stretch>
            <a:fillRect/>
          </a:stretch>
        </p:blipFill>
        <p:spPr bwMode="auto">
          <a:xfrm>
            <a:off x="8644499" y="4952609"/>
            <a:ext cx="2629338" cy="1203940"/>
          </a:xfrm>
          <a:prstGeom prst="rect">
            <a:avLst/>
          </a:prstGeom>
          <a:noFill/>
        </p:spPr>
      </p:pic>
      <p:pic>
        <p:nvPicPr>
          <p:cNvPr id="5" name="Picture 4">
            <a:extLst>
              <a:ext uri="{FF2B5EF4-FFF2-40B4-BE49-F238E27FC236}">
                <a16:creationId xmlns:a16="http://schemas.microsoft.com/office/drawing/2014/main" id="{54D97D98-8DEE-4428-9EE5-A0B57DE4B86F}"/>
              </a:ext>
            </a:extLst>
          </p:cNvPr>
          <p:cNvPicPr>
            <a:picLocks noChangeAspect="1"/>
          </p:cNvPicPr>
          <p:nvPr/>
        </p:nvPicPr>
        <p:blipFill>
          <a:blip r:embed="rId5"/>
          <a:stretch>
            <a:fillRect/>
          </a:stretch>
        </p:blipFill>
        <p:spPr>
          <a:xfrm>
            <a:off x="9346019" y="1252272"/>
            <a:ext cx="2528006" cy="1765198"/>
          </a:xfrm>
          <a:prstGeom prst="rect">
            <a:avLst/>
          </a:prstGeom>
        </p:spPr>
      </p:pic>
      <p:pic>
        <p:nvPicPr>
          <p:cNvPr id="6" name="Picture 5">
            <a:extLst>
              <a:ext uri="{FF2B5EF4-FFF2-40B4-BE49-F238E27FC236}">
                <a16:creationId xmlns:a16="http://schemas.microsoft.com/office/drawing/2014/main" id="{266F9FB3-F124-4B18-BF57-6DA754295182}"/>
              </a:ext>
            </a:extLst>
          </p:cNvPr>
          <p:cNvPicPr>
            <a:picLocks noChangeAspect="1"/>
          </p:cNvPicPr>
          <p:nvPr/>
        </p:nvPicPr>
        <p:blipFill>
          <a:blip r:embed="rId6"/>
          <a:stretch>
            <a:fillRect/>
          </a:stretch>
        </p:blipFill>
        <p:spPr>
          <a:xfrm>
            <a:off x="5780991" y="1252271"/>
            <a:ext cx="2785451" cy="1765198"/>
          </a:xfrm>
          <a:prstGeom prst="rect">
            <a:avLst/>
          </a:prstGeom>
        </p:spPr>
      </p:pic>
      <p:pic>
        <p:nvPicPr>
          <p:cNvPr id="10" name="Picture 9">
            <a:extLst>
              <a:ext uri="{FF2B5EF4-FFF2-40B4-BE49-F238E27FC236}">
                <a16:creationId xmlns:a16="http://schemas.microsoft.com/office/drawing/2014/main" id="{6804F81F-D84B-4C9D-896F-0D2E365AC02A}"/>
              </a:ext>
            </a:extLst>
          </p:cNvPr>
          <p:cNvPicPr>
            <a:picLocks noChangeAspect="1"/>
          </p:cNvPicPr>
          <p:nvPr/>
        </p:nvPicPr>
        <p:blipFill>
          <a:blip r:embed="rId7"/>
          <a:stretch>
            <a:fillRect/>
          </a:stretch>
        </p:blipFill>
        <p:spPr>
          <a:xfrm>
            <a:off x="5780991" y="4651432"/>
            <a:ext cx="2785451" cy="1609683"/>
          </a:xfrm>
          <a:prstGeom prst="rect">
            <a:avLst/>
          </a:prstGeom>
        </p:spPr>
      </p:pic>
      <p:cxnSp>
        <p:nvCxnSpPr>
          <p:cNvPr id="11" name="Straight Connector 10"/>
          <p:cNvCxnSpPr>
            <a:cxnSpLocks/>
          </p:cNvCxnSpPr>
          <p:nvPr/>
        </p:nvCxnSpPr>
        <p:spPr>
          <a:xfrm flipH="1">
            <a:off x="7173717" y="5554579"/>
            <a:ext cx="162136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647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Proteins</a:t>
            </a:r>
          </a:p>
        </p:txBody>
      </p:sp>
      <p:sp>
        <p:nvSpPr>
          <p:cNvPr id="4" name="Content Placeholder 3"/>
          <p:cNvSpPr>
            <a:spLocks noGrp="1"/>
          </p:cNvSpPr>
          <p:nvPr>
            <p:ph sz="quarter" idx="1"/>
          </p:nvPr>
        </p:nvSpPr>
        <p:spPr>
          <a:xfrm>
            <a:off x="457200" y="1295401"/>
            <a:ext cx="7139940" cy="4173987"/>
          </a:xfrm>
        </p:spPr>
        <p:txBody>
          <a:bodyPr>
            <a:normAutofit/>
          </a:bodyPr>
          <a:lstStyle/>
          <a:p>
            <a:r>
              <a:rPr lang="en-US" sz="2800" b="1" dirty="0"/>
              <a:t>Proteins</a:t>
            </a:r>
            <a:r>
              <a:rPr lang="en-US" sz="2800" dirty="0"/>
              <a:t>: a long, folded polypeptide</a:t>
            </a:r>
          </a:p>
          <a:p>
            <a:pPr marL="401638" lvl="1" indent="-166688"/>
            <a:r>
              <a:rPr lang="en-US" sz="2400" b="1" dirty="0">
                <a:solidFill>
                  <a:schemeClr val="accent1">
                    <a:lumMod val="75000"/>
                  </a:schemeClr>
                </a:solidFill>
              </a:rPr>
              <a:t>Polypeptide</a:t>
            </a:r>
            <a:r>
              <a:rPr lang="en-US" sz="2400" dirty="0">
                <a:solidFill>
                  <a:schemeClr val="accent1">
                    <a:lumMod val="75000"/>
                  </a:schemeClr>
                </a:solidFill>
              </a:rPr>
              <a:t> = a chain of amino acids</a:t>
            </a:r>
          </a:p>
          <a:p>
            <a:pPr marL="401638" lvl="1" indent="-166688"/>
            <a:r>
              <a:rPr lang="en-US" sz="2400" b="1" dirty="0">
                <a:solidFill>
                  <a:schemeClr val="accent1">
                    <a:lumMod val="75000"/>
                  </a:schemeClr>
                </a:solidFill>
              </a:rPr>
              <a:t>Amino acid</a:t>
            </a:r>
            <a:r>
              <a:rPr lang="en-US" sz="2400" dirty="0">
                <a:solidFill>
                  <a:schemeClr val="accent1">
                    <a:lumMod val="75000"/>
                  </a:schemeClr>
                </a:solidFill>
              </a:rPr>
              <a:t> = compounds consisting of an amino and carboxyl functional group, which act as the building block (monomers) of proteins. </a:t>
            </a:r>
          </a:p>
          <a:p>
            <a:pPr marL="675958" lvl="2" indent="-166688"/>
            <a:r>
              <a:rPr lang="en-US" sz="2400" dirty="0">
                <a:solidFill>
                  <a:schemeClr val="tx2"/>
                </a:solidFill>
              </a:rPr>
              <a:t>20 different amino acids </a:t>
            </a:r>
          </a:p>
          <a:p>
            <a:pPr marL="950278" lvl="3" indent="-166688"/>
            <a:r>
              <a:rPr lang="en-US" sz="2000" dirty="0"/>
              <a:t>Nine essential to humans</a:t>
            </a:r>
          </a:p>
          <a:p>
            <a:pPr lvl="1"/>
            <a:endParaRPr lang="en-US" sz="2000" dirty="0"/>
          </a:p>
        </p:txBody>
      </p:sp>
      <p:pic>
        <p:nvPicPr>
          <p:cNvPr id="3078" name="Picture 6" descr="http://upload.wikimedia.org/wikipedia/commons/thumb/3/38/Protein_primary_structure.svg/447px-Protein_primary_structure.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3678383"/>
            <a:ext cx="3987778" cy="241761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8471073" y="1295401"/>
            <a:ext cx="3148541" cy="4800600"/>
            <a:chOff x="5562600" y="1447800"/>
            <a:chExt cx="3148541" cy="4800600"/>
          </a:xfrm>
        </p:grpSpPr>
        <p:pic>
          <p:nvPicPr>
            <p:cNvPr id="8" name="Picture 1"/>
            <p:cNvPicPr>
              <a:picLocks noChangeAspect="1" noChangeArrowheads="1"/>
            </p:cNvPicPr>
            <p:nvPr/>
          </p:nvPicPr>
          <p:blipFill>
            <a:blip r:embed="rId4" cstate="print"/>
            <a:srcRect/>
            <a:stretch>
              <a:fillRect/>
            </a:stretch>
          </p:blipFill>
          <p:spPr bwMode="auto">
            <a:xfrm>
              <a:off x="5562600" y="1447800"/>
              <a:ext cx="3148541" cy="11430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a:stretch>
              <a:fillRect/>
            </a:stretch>
          </p:blipFill>
          <p:spPr bwMode="auto">
            <a:xfrm>
              <a:off x="6073140" y="2819400"/>
              <a:ext cx="2458265" cy="3429000"/>
            </a:xfrm>
            <a:prstGeom prst="rect">
              <a:avLst/>
            </a:prstGeom>
            <a:noFill/>
            <a:ln w="9525">
              <a:noFill/>
              <a:miter lim="800000"/>
              <a:headEnd/>
              <a:tailEnd/>
            </a:ln>
          </p:spPr>
        </p:pic>
      </p:grpSp>
    </p:spTree>
    <p:extLst>
      <p:ext uri="{BB962C8B-B14F-4D97-AF65-F5344CB8AC3E}">
        <p14:creationId xmlns:p14="http://schemas.microsoft.com/office/powerpoint/2010/main" val="1763804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Protein Function</a:t>
            </a:r>
          </a:p>
        </p:txBody>
      </p:sp>
      <p:graphicFrame>
        <p:nvGraphicFramePr>
          <p:cNvPr id="4" name="Table 3"/>
          <p:cNvGraphicFramePr>
            <a:graphicFrameLocks noGrp="1"/>
          </p:cNvGraphicFramePr>
          <p:nvPr>
            <p:extLst>
              <p:ext uri="{D42A27DB-BD31-4B8C-83A1-F6EECF244321}">
                <p14:modId xmlns:p14="http://schemas.microsoft.com/office/powerpoint/2010/main" val="3942624390"/>
              </p:ext>
            </p:extLst>
          </p:nvPr>
        </p:nvGraphicFramePr>
        <p:xfrm>
          <a:off x="914400" y="1203159"/>
          <a:ext cx="10515600" cy="5055670"/>
        </p:xfrm>
        <a:graphic>
          <a:graphicData uri="http://schemas.openxmlformats.org/drawingml/2006/table">
            <a:tbl>
              <a:tblPr firstRow="1" bandRow="1">
                <a:tableStyleId>{5C22544A-7EE6-4342-B048-85BDC9FD1C3A}</a:tableStyleId>
              </a:tblPr>
              <a:tblGrid>
                <a:gridCol w="2233402">
                  <a:extLst>
                    <a:ext uri="{9D8B030D-6E8A-4147-A177-3AD203B41FA5}">
                      <a16:colId xmlns:a16="http://schemas.microsoft.com/office/drawing/2014/main" val="1203899039"/>
                    </a:ext>
                  </a:extLst>
                </a:gridCol>
                <a:gridCol w="2977869">
                  <a:extLst>
                    <a:ext uri="{9D8B030D-6E8A-4147-A177-3AD203B41FA5}">
                      <a16:colId xmlns:a16="http://schemas.microsoft.com/office/drawing/2014/main" val="3115281740"/>
                    </a:ext>
                  </a:extLst>
                </a:gridCol>
                <a:gridCol w="5304329">
                  <a:extLst>
                    <a:ext uri="{9D8B030D-6E8A-4147-A177-3AD203B41FA5}">
                      <a16:colId xmlns:a16="http://schemas.microsoft.com/office/drawing/2014/main" val="3263234459"/>
                    </a:ext>
                  </a:extLst>
                </a:gridCol>
              </a:tblGrid>
              <a:tr h="457200">
                <a:tc>
                  <a:txBody>
                    <a:bodyPr/>
                    <a:lstStyle/>
                    <a:p>
                      <a:pPr algn="ctr"/>
                      <a:r>
                        <a:rPr lang="en-US" sz="2000" dirty="0"/>
                        <a:t>Type of Protein</a:t>
                      </a:r>
                    </a:p>
                  </a:txBody>
                  <a:tcPr/>
                </a:tc>
                <a:tc>
                  <a:txBody>
                    <a:bodyPr/>
                    <a:lstStyle/>
                    <a:p>
                      <a:pPr algn="ctr"/>
                      <a:r>
                        <a:rPr lang="en-US" sz="2000" dirty="0"/>
                        <a:t>Role</a:t>
                      </a:r>
                    </a:p>
                  </a:txBody>
                  <a:tcPr/>
                </a:tc>
                <a:tc>
                  <a:txBody>
                    <a:bodyPr/>
                    <a:lstStyle/>
                    <a:p>
                      <a:pPr algn="ctr"/>
                      <a:r>
                        <a:rPr lang="en-US" sz="2000" dirty="0"/>
                        <a:t>Example</a:t>
                      </a:r>
                    </a:p>
                  </a:txBody>
                  <a:tcPr/>
                </a:tc>
                <a:extLst>
                  <a:ext uri="{0D108BD9-81ED-4DB2-BD59-A6C34878D82A}">
                    <a16:rowId xmlns:a16="http://schemas.microsoft.com/office/drawing/2014/main" val="974109302"/>
                  </a:ext>
                </a:extLst>
              </a:tr>
              <a:tr h="526540">
                <a:tc>
                  <a:txBody>
                    <a:bodyPr/>
                    <a:lstStyle/>
                    <a:p>
                      <a:pPr algn="ctr"/>
                      <a:r>
                        <a:rPr lang="en-US" sz="1800" dirty="0"/>
                        <a:t>Enzymes</a:t>
                      </a:r>
                    </a:p>
                  </a:txBody>
                  <a:tcPr anchor="ctr"/>
                </a:tc>
                <a:tc>
                  <a:txBody>
                    <a:bodyPr/>
                    <a:lstStyle/>
                    <a:p>
                      <a:pPr algn="ctr"/>
                      <a:r>
                        <a:rPr lang="en-US" sz="1800" dirty="0"/>
                        <a:t>Quicken chemical</a:t>
                      </a:r>
                      <a:r>
                        <a:rPr lang="en-US" sz="1800" baseline="0" dirty="0"/>
                        <a:t> reactions</a:t>
                      </a:r>
                      <a:endParaRPr lang="en-US" sz="1800" dirty="0"/>
                    </a:p>
                  </a:txBody>
                  <a:tcPr anchor="ctr"/>
                </a:tc>
                <a:tc>
                  <a:txBody>
                    <a:bodyPr/>
                    <a:lstStyle/>
                    <a:p>
                      <a:pPr algn="l"/>
                      <a:r>
                        <a:rPr lang="en-US" sz="1800" dirty="0"/>
                        <a:t>Sucrase:</a:t>
                      </a:r>
                      <a:r>
                        <a:rPr lang="en-US" sz="1800" baseline="0" dirty="0"/>
                        <a:t> Positions sucrose in a way that it can be broken down into glucose and fructose</a:t>
                      </a:r>
                      <a:endParaRPr lang="en-US" sz="1800" dirty="0"/>
                    </a:p>
                  </a:txBody>
                  <a:tcPr anchor="ctr"/>
                </a:tc>
                <a:extLst>
                  <a:ext uri="{0D108BD9-81ED-4DB2-BD59-A6C34878D82A}">
                    <a16:rowId xmlns:a16="http://schemas.microsoft.com/office/drawing/2014/main" val="1650186905"/>
                  </a:ext>
                </a:extLst>
              </a:tr>
              <a:tr h="458803">
                <a:tc>
                  <a:txBody>
                    <a:bodyPr/>
                    <a:lstStyle/>
                    <a:p>
                      <a:pPr algn="ctr"/>
                      <a:r>
                        <a:rPr lang="en-US" sz="1800" dirty="0"/>
                        <a:t>Hormones</a:t>
                      </a:r>
                    </a:p>
                  </a:txBody>
                  <a:tcPr anchor="ctr"/>
                </a:tc>
                <a:tc>
                  <a:txBody>
                    <a:bodyPr/>
                    <a:lstStyle/>
                    <a:p>
                      <a:pPr algn="ctr"/>
                      <a:r>
                        <a:rPr lang="en-US" sz="1800" dirty="0"/>
                        <a:t>Chemical messengers</a:t>
                      </a:r>
                    </a:p>
                  </a:txBody>
                  <a:tcPr anchor="ctr"/>
                </a:tc>
                <a:tc>
                  <a:txBody>
                    <a:bodyPr/>
                    <a:lstStyle/>
                    <a:p>
                      <a:pPr algn="l"/>
                      <a:r>
                        <a:rPr lang="en-US" sz="1800" dirty="0"/>
                        <a:t>Growth hormone: Stimulates growth of bones</a:t>
                      </a:r>
                    </a:p>
                  </a:txBody>
                  <a:tcPr anchor="ctr"/>
                </a:tc>
                <a:extLst>
                  <a:ext uri="{0D108BD9-81ED-4DB2-BD59-A6C34878D82A}">
                    <a16:rowId xmlns:a16="http://schemas.microsoft.com/office/drawing/2014/main" val="258668187"/>
                  </a:ext>
                </a:extLst>
              </a:tr>
              <a:tr h="481263">
                <a:tc>
                  <a:txBody>
                    <a:bodyPr/>
                    <a:lstStyle/>
                    <a:p>
                      <a:pPr algn="ctr"/>
                      <a:r>
                        <a:rPr lang="en-US" sz="1800" dirty="0"/>
                        <a:t>Transport</a:t>
                      </a:r>
                    </a:p>
                  </a:txBody>
                  <a:tcPr anchor="ctr"/>
                </a:tc>
                <a:tc>
                  <a:txBody>
                    <a:bodyPr/>
                    <a:lstStyle/>
                    <a:p>
                      <a:pPr algn="ctr"/>
                      <a:r>
                        <a:rPr lang="en-US" sz="1800" dirty="0"/>
                        <a:t>Move other molecules</a:t>
                      </a:r>
                    </a:p>
                  </a:txBody>
                  <a:tcPr anchor="ctr"/>
                </a:tc>
                <a:tc>
                  <a:txBody>
                    <a:bodyPr/>
                    <a:lstStyle/>
                    <a:p>
                      <a:pPr algn="l"/>
                      <a:r>
                        <a:rPr lang="en-US" sz="1800" dirty="0"/>
                        <a:t>Hemoglobin: Transports oxygen throughout</a:t>
                      </a:r>
                      <a:r>
                        <a:rPr lang="en-US" sz="1800" baseline="0" dirty="0"/>
                        <a:t> blood</a:t>
                      </a:r>
                      <a:endParaRPr lang="en-US" sz="1800" dirty="0"/>
                    </a:p>
                  </a:txBody>
                  <a:tcPr anchor="ctr"/>
                </a:tc>
                <a:extLst>
                  <a:ext uri="{0D108BD9-81ED-4DB2-BD59-A6C34878D82A}">
                    <a16:rowId xmlns:a16="http://schemas.microsoft.com/office/drawing/2014/main" val="2230879392"/>
                  </a:ext>
                </a:extLst>
              </a:tr>
              <a:tr h="457200">
                <a:tc>
                  <a:txBody>
                    <a:bodyPr/>
                    <a:lstStyle/>
                    <a:p>
                      <a:pPr algn="ctr"/>
                      <a:r>
                        <a:rPr lang="en-US" sz="1800" dirty="0"/>
                        <a:t>Contractile</a:t>
                      </a:r>
                    </a:p>
                  </a:txBody>
                  <a:tcPr anchor="ctr"/>
                </a:tc>
                <a:tc>
                  <a:txBody>
                    <a:bodyPr/>
                    <a:lstStyle/>
                    <a:p>
                      <a:pPr algn="ctr"/>
                      <a:r>
                        <a:rPr lang="en-US" sz="1800" dirty="0"/>
                        <a:t>Movement</a:t>
                      </a:r>
                    </a:p>
                  </a:txBody>
                  <a:tcPr anchor="ctr"/>
                </a:tc>
                <a:tc>
                  <a:txBody>
                    <a:bodyPr/>
                    <a:lstStyle/>
                    <a:p>
                      <a:pPr algn="l"/>
                      <a:r>
                        <a:rPr lang="en-US" sz="1800" dirty="0"/>
                        <a:t>Myosin and actin: Proteins in muscle fibers that allow muscles to contract</a:t>
                      </a:r>
                    </a:p>
                  </a:txBody>
                  <a:tcPr anchor="ctr"/>
                </a:tc>
                <a:extLst>
                  <a:ext uri="{0D108BD9-81ED-4DB2-BD59-A6C34878D82A}">
                    <a16:rowId xmlns:a16="http://schemas.microsoft.com/office/drawing/2014/main" val="2152734926"/>
                  </a:ext>
                </a:extLst>
              </a:tr>
              <a:tr h="524581">
                <a:tc>
                  <a:txBody>
                    <a:bodyPr/>
                    <a:lstStyle/>
                    <a:p>
                      <a:pPr algn="ctr"/>
                      <a:r>
                        <a:rPr lang="en-US" sz="1800" dirty="0"/>
                        <a:t>Protective</a:t>
                      </a:r>
                    </a:p>
                  </a:txBody>
                  <a:tcPr anchor="ctr"/>
                </a:tc>
                <a:tc>
                  <a:txBody>
                    <a:bodyPr/>
                    <a:lstStyle/>
                    <a:p>
                      <a:pPr algn="ctr"/>
                      <a:r>
                        <a:rPr lang="en-US" sz="1800" dirty="0"/>
                        <a:t>Healing;</a:t>
                      </a:r>
                      <a:r>
                        <a:rPr lang="en-US" sz="1800" baseline="0" dirty="0"/>
                        <a:t> defense against invaders</a:t>
                      </a:r>
                      <a:endParaRPr lang="en-US" sz="1800" dirty="0"/>
                    </a:p>
                  </a:txBody>
                  <a:tcPr anchor="ctr"/>
                </a:tc>
                <a:tc>
                  <a:txBody>
                    <a:bodyPr/>
                    <a:lstStyle/>
                    <a:p>
                      <a:pPr algn="l"/>
                      <a:r>
                        <a:rPr lang="en-US" sz="1800" dirty="0"/>
                        <a:t>Fibrinogen: Stops bleeding</a:t>
                      </a:r>
                    </a:p>
                    <a:p>
                      <a:pPr algn="l"/>
                      <a:r>
                        <a:rPr lang="en-US" sz="1800" dirty="0"/>
                        <a:t>Antibodies: Combat microbial invaders</a:t>
                      </a:r>
                    </a:p>
                  </a:txBody>
                  <a:tcPr anchor="ctr"/>
                </a:tc>
                <a:extLst>
                  <a:ext uri="{0D108BD9-81ED-4DB2-BD59-A6C34878D82A}">
                    <a16:rowId xmlns:a16="http://schemas.microsoft.com/office/drawing/2014/main" val="556337873"/>
                  </a:ext>
                </a:extLst>
              </a:tr>
              <a:tr h="422711">
                <a:tc>
                  <a:txBody>
                    <a:bodyPr/>
                    <a:lstStyle/>
                    <a:p>
                      <a:pPr algn="ctr"/>
                      <a:r>
                        <a:rPr lang="en-US" sz="1800" dirty="0"/>
                        <a:t>Structural</a:t>
                      </a:r>
                    </a:p>
                  </a:txBody>
                  <a:tcPr anchor="ctr"/>
                </a:tc>
                <a:tc>
                  <a:txBody>
                    <a:bodyPr/>
                    <a:lstStyle/>
                    <a:p>
                      <a:pPr algn="ctr"/>
                      <a:r>
                        <a:rPr lang="en-US" sz="1800" dirty="0"/>
                        <a:t>Mechanical support</a:t>
                      </a:r>
                    </a:p>
                  </a:txBody>
                  <a:tcPr anchor="ctr"/>
                </a:tc>
                <a:tc>
                  <a:txBody>
                    <a:bodyPr/>
                    <a:lstStyle/>
                    <a:p>
                      <a:pPr algn="l"/>
                      <a:r>
                        <a:rPr lang="en-US" sz="1800" dirty="0"/>
                        <a:t>Keratin: Hair,</a:t>
                      </a:r>
                      <a:r>
                        <a:rPr lang="en-US" sz="1800" baseline="0" dirty="0"/>
                        <a:t> collagen, and cartilage</a:t>
                      </a:r>
                      <a:endParaRPr lang="en-US" sz="1800" dirty="0"/>
                    </a:p>
                  </a:txBody>
                  <a:tcPr anchor="ctr"/>
                </a:tc>
                <a:extLst>
                  <a:ext uri="{0D108BD9-81ED-4DB2-BD59-A6C34878D82A}">
                    <a16:rowId xmlns:a16="http://schemas.microsoft.com/office/drawing/2014/main" val="4170905087"/>
                  </a:ext>
                </a:extLst>
              </a:tr>
              <a:tr h="433137">
                <a:tc>
                  <a:txBody>
                    <a:bodyPr/>
                    <a:lstStyle/>
                    <a:p>
                      <a:pPr algn="ctr"/>
                      <a:r>
                        <a:rPr lang="en-US" sz="1800" dirty="0"/>
                        <a:t>Storage</a:t>
                      </a:r>
                    </a:p>
                  </a:txBody>
                  <a:tcPr anchor="ctr"/>
                </a:tc>
                <a:tc>
                  <a:txBody>
                    <a:bodyPr/>
                    <a:lstStyle/>
                    <a:p>
                      <a:pPr algn="ctr"/>
                      <a:r>
                        <a:rPr lang="en-US" sz="1800" dirty="0"/>
                        <a:t>Stores nutrients</a:t>
                      </a:r>
                    </a:p>
                  </a:txBody>
                  <a:tcPr anchor="ctr"/>
                </a:tc>
                <a:tc>
                  <a:txBody>
                    <a:bodyPr/>
                    <a:lstStyle/>
                    <a:p>
                      <a:pPr algn="l"/>
                      <a:r>
                        <a:rPr lang="en-US" sz="1800" dirty="0"/>
                        <a:t>Ovalbumin:</a:t>
                      </a:r>
                      <a:r>
                        <a:rPr lang="en-US" sz="1800" baseline="0" dirty="0"/>
                        <a:t> Egg white, stores nutrients for embryos</a:t>
                      </a:r>
                      <a:endParaRPr lang="en-US" sz="1800" dirty="0"/>
                    </a:p>
                  </a:txBody>
                  <a:tcPr anchor="ctr"/>
                </a:tc>
                <a:extLst>
                  <a:ext uri="{0D108BD9-81ED-4DB2-BD59-A6C34878D82A}">
                    <a16:rowId xmlns:a16="http://schemas.microsoft.com/office/drawing/2014/main" val="3135061929"/>
                  </a:ext>
                </a:extLst>
              </a:tr>
              <a:tr h="417095">
                <a:tc>
                  <a:txBody>
                    <a:bodyPr/>
                    <a:lstStyle/>
                    <a:p>
                      <a:pPr algn="ctr"/>
                      <a:r>
                        <a:rPr lang="en-US" sz="1800" dirty="0"/>
                        <a:t>Toxins</a:t>
                      </a:r>
                    </a:p>
                  </a:txBody>
                  <a:tcPr anchor="ctr"/>
                </a:tc>
                <a:tc>
                  <a:txBody>
                    <a:bodyPr/>
                    <a:lstStyle/>
                    <a:p>
                      <a:pPr algn="ctr"/>
                      <a:r>
                        <a:rPr lang="en-US" sz="1800" dirty="0"/>
                        <a:t>Defense,</a:t>
                      </a:r>
                      <a:r>
                        <a:rPr lang="en-US" sz="1800" baseline="0" dirty="0"/>
                        <a:t> predation</a:t>
                      </a:r>
                      <a:endParaRPr lang="en-US" sz="1800" dirty="0"/>
                    </a:p>
                  </a:txBody>
                  <a:tcPr anchor="ctr"/>
                </a:tc>
                <a:tc>
                  <a:txBody>
                    <a:bodyPr/>
                    <a:lstStyle/>
                    <a:p>
                      <a:pPr algn="l"/>
                      <a:r>
                        <a:rPr lang="en-US" sz="1800" dirty="0"/>
                        <a:t>Bacterial diphtheria</a:t>
                      </a:r>
                      <a:r>
                        <a:rPr lang="en-US" sz="1800" baseline="0" dirty="0"/>
                        <a:t> toxin</a:t>
                      </a:r>
                      <a:endParaRPr lang="en-US" sz="1800" dirty="0"/>
                    </a:p>
                  </a:txBody>
                  <a:tcPr anchor="ctr"/>
                </a:tc>
                <a:extLst>
                  <a:ext uri="{0D108BD9-81ED-4DB2-BD59-A6C34878D82A}">
                    <a16:rowId xmlns:a16="http://schemas.microsoft.com/office/drawing/2014/main" val="1037141529"/>
                  </a:ext>
                </a:extLst>
              </a:tr>
              <a:tr h="465221">
                <a:tc>
                  <a:txBody>
                    <a:bodyPr/>
                    <a:lstStyle/>
                    <a:p>
                      <a:pPr algn="ctr"/>
                      <a:r>
                        <a:rPr lang="en-US" sz="1800" dirty="0"/>
                        <a:t>Communication</a:t>
                      </a:r>
                    </a:p>
                  </a:txBody>
                  <a:tcPr anchor="ctr"/>
                </a:tc>
                <a:tc>
                  <a:txBody>
                    <a:bodyPr/>
                    <a:lstStyle/>
                    <a:p>
                      <a:pPr algn="ctr"/>
                      <a:r>
                        <a:rPr lang="en-US" sz="1800" dirty="0"/>
                        <a:t>Cell signaling</a:t>
                      </a:r>
                    </a:p>
                  </a:txBody>
                  <a:tcPr anchor="ctr"/>
                </a:tc>
                <a:tc>
                  <a:txBody>
                    <a:bodyPr/>
                    <a:lstStyle/>
                    <a:p>
                      <a:pPr algn="l"/>
                      <a:r>
                        <a:rPr lang="en-US" sz="1800" dirty="0"/>
                        <a:t>Glycoprotein: Receptor on cell surface</a:t>
                      </a:r>
                    </a:p>
                  </a:txBody>
                  <a:tcPr anchor="ctr"/>
                </a:tc>
                <a:extLst>
                  <a:ext uri="{0D108BD9-81ED-4DB2-BD59-A6C34878D82A}">
                    <a16:rowId xmlns:a16="http://schemas.microsoft.com/office/drawing/2014/main" val="2187433583"/>
                  </a:ext>
                </a:extLst>
              </a:tr>
            </a:tbl>
          </a:graphicData>
        </a:graphic>
      </p:graphicFrame>
    </p:spTree>
    <p:extLst>
      <p:ext uri="{BB962C8B-B14F-4D97-AF65-F5344CB8AC3E}">
        <p14:creationId xmlns:p14="http://schemas.microsoft.com/office/powerpoint/2010/main" val="3658417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Enzymes</a:t>
            </a:r>
          </a:p>
        </p:txBody>
      </p:sp>
      <p:sp>
        <p:nvSpPr>
          <p:cNvPr id="3" name="Content Placeholder 2"/>
          <p:cNvSpPr>
            <a:spLocks noGrp="1"/>
          </p:cNvSpPr>
          <p:nvPr>
            <p:ph sz="quarter" idx="1"/>
          </p:nvPr>
        </p:nvSpPr>
        <p:spPr>
          <a:xfrm>
            <a:off x="609600" y="1219200"/>
            <a:ext cx="9601200" cy="609600"/>
          </a:xfrm>
        </p:spPr>
        <p:txBody>
          <a:bodyPr>
            <a:noAutofit/>
          </a:bodyPr>
          <a:lstStyle/>
          <a:p>
            <a:r>
              <a:rPr lang="en-US" sz="2800" b="1" dirty="0"/>
              <a:t>Enzymes</a:t>
            </a:r>
            <a:r>
              <a:rPr lang="en-US" sz="2800" dirty="0"/>
              <a:t>: proteins that _____________ chemical reactions</a:t>
            </a:r>
          </a:p>
          <a:p>
            <a:pPr lvl="1"/>
            <a:r>
              <a:rPr lang="en-US" sz="2400" b="1" dirty="0"/>
              <a:t>Catalysts</a:t>
            </a:r>
            <a:r>
              <a:rPr lang="en-US" sz="2400" dirty="0"/>
              <a:t>: chemical agent that increases the rate of a reaction without being </a:t>
            </a:r>
            <a:r>
              <a:rPr lang="en-US" sz="2400" u="sng" dirty="0"/>
              <a:t>consumed</a:t>
            </a:r>
            <a:r>
              <a:rPr lang="en-US" sz="2400" dirty="0"/>
              <a:t> by the reaction</a:t>
            </a:r>
            <a:endParaRPr lang="en-US" sz="2400" b="1" dirty="0"/>
          </a:p>
        </p:txBody>
      </p:sp>
      <p:pic>
        <p:nvPicPr>
          <p:cNvPr id="60420" name="Picture 4" descr="http://www.biologyguide.net/img/notes/45.png"/>
          <p:cNvPicPr>
            <a:picLocks noChangeAspect="1" noChangeArrowheads="1"/>
          </p:cNvPicPr>
          <p:nvPr/>
        </p:nvPicPr>
        <p:blipFill>
          <a:blip r:embed="rId3" cstate="print"/>
          <a:srcRect/>
          <a:stretch>
            <a:fillRect/>
          </a:stretch>
        </p:blipFill>
        <p:spPr bwMode="auto">
          <a:xfrm>
            <a:off x="1447800" y="2590800"/>
            <a:ext cx="8851289" cy="3455828"/>
          </a:xfrm>
          <a:prstGeom prst="rect">
            <a:avLst/>
          </a:prstGeom>
          <a:noFill/>
        </p:spPr>
      </p:pic>
    </p:spTree>
    <p:extLst>
      <p:ext uri="{BB962C8B-B14F-4D97-AF65-F5344CB8AC3E}">
        <p14:creationId xmlns:p14="http://schemas.microsoft.com/office/powerpoint/2010/main" val="873677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Nucleic Acids</a:t>
            </a:r>
          </a:p>
        </p:txBody>
      </p:sp>
      <p:sp>
        <p:nvSpPr>
          <p:cNvPr id="3" name="Content Placeholder 2"/>
          <p:cNvSpPr>
            <a:spLocks noGrp="1"/>
          </p:cNvSpPr>
          <p:nvPr>
            <p:ph sz="quarter" idx="1"/>
          </p:nvPr>
        </p:nvSpPr>
        <p:spPr>
          <a:xfrm>
            <a:off x="495300" y="1933072"/>
            <a:ext cx="7204319" cy="4296077"/>
          </a:xfrm>
        </p:spPr>
        <p:txBody>
          <a:bodyPr>
            <a:normAutofit lnSpcReduction="10000"/>
          </a:bodyPr>
          <a:lstStyle/>
          <a:p>
            <a:pPr marL="228600" lvl="1" indent="-228600">
              <a:spcBef>
                <a:spcPts val="0"/>
              </a:spcBef>
            </a:pPr>
            <a:r>
              <a:rPr lang="en-US" sz="2400" b="1" dirty="0">
                <a:solidFill>
                  <a:schemeClr val="accent1">
                    <a:lumMod val="75000"/>
                  </a:schemeClr>
                </a:solidFill>
              </a:rPr>
              <a:t>Nucleotides</a:t>
            </a:r>
            <a:r>
              <a:rPr lang="en-US" sz="2400" dirty="0">
                <a:solidFill>
                  <a:schemeClr val="accent1">
                    <a:lumMod val="75000"/>
                  </a:schemeClr>
                </a:solidFill>
              </a:rPr>
              <a:t>: Organic molecules that serve as the building blocks of nucleic acids, and are made up of a phosphate group, a sugar and a nitrogenous base</a:t>
            </a:r>
          </a:p>
          <a:p>
            <a:pPr marL="228600" lvl="1" indent="-228600">
              <a:spcBef>
                <a:spcPts val="0"/>
              </a:spcBef>
            </a:pPr>
            <a:endParaRPr lang="en-US" sz="2400" dirty="0">
              <a:solidFill>
                <a:schemeClr val="accent1">
                  <a:lumMod val="75000"/>
                </a:schemeClr>
              </a:solidFill>
            </a:endParaRPr>
          </a:p>
          <a:p>
            <a:pPr marL="228600" lvl="1" indent="-228600">
              <a:spcBef>
                <a:spcPts val="0"/>
              </a:spcBef>
            </a:pPr>
            <a:r>
              <a:rPr lang="en-US" sz="2400" dirty="0">
                <a:solidFill>
                  <a:schemeClr val="accent1">
                    <a:lumMod val="75000"/>
                  </a:schemeClr>
                </a:solidFill>
              </a:rPr>
              <a:t>Deoxyribonucleic acid (DNA): primary information bearing molecule of living things</a:t>
            </a:r>
          </a:p>
          <a:p>
            <a:pPr marL="502920" lvl="2">
              <a:spcBef>
                <a:spcPts val="0"/>
              </a:spcBef>
            </a:pPr>
            <a:r>
              <a:rPr lang="en-US" sz="1800" dirty="0">
                <a:solidFill>
                  <a:schemeClr val="bg1">
                    <a:lumMod val="50000"/>
                  </a:schemeClr>
                </a:solidFill>
              </a:rPr>
              <a:t>Instructions for making proteins</a:t>
            </a:r>
          </a:p>
          <a:p>
            <a:pPr marL="228600" lvl="1" indent="-228600">
              <a:spcBef>
                <a:spcPts val="0"/>
              </a:spcBef>
            </a:pPr>
            <a:endParaRPr lang="en-US" sz="2400" dirty="0">
              <a:solidFill>
                <a:schemeClr val="accent1">
                  <a:lumMod val="75000"/>
                </a:schemeClr>
              </a:solidFill>
            </a:endParaRPr>
          </a:p>
          <a:p>
            <a:pPr marL="228600" lvl="1" indent="-228600">
              <a:spcBef>
                <a:spcPts val="0"/>
              </a:spcBef>
            </a:pPr>
            <a:r>
              <a:rPr lang="en-US" sz="2400" dirty="0">
                <a:solidFill>
                  <a:schemeClr val="accent1">
                    <a:lumMod val="75000"/>
                  </a:schemeClr>
                </a:solidFill>
              </a:rPr>
              <a:t>Ribonucleic acid (RNA): information bearing molecule</a:t>
            </a:r>
          </a:p>
          <a:p>
            <a:pPr marL="502920" lvl="2">
              <a:spcBef>
                <a:spcPts val="0"/>
              </a:spcBef>
            </a:pPr>
            <a:r>
              <a:rPr lang="en-US" sz="1800" dirty="0">
                <a:solidFill>
                  <a:schemeClr val="bg1">
                    <a:lumMod val="50000"/>
                  </a:schemeClr>
                </a:solidFill>
              </a:rPr>
              <a:t>Involved in protein synthesis</a:t>
            </a:r>
          </a:p>
          <a:p>
            <a:pPr marL="228600" lvl="1" indent="-228600">
              <a:spcBef>
                <a:spcPts val="0"/>
              </a:spcBef>
            </a:pPr>
            <a:endParaRPr lang="en-US" sz="2400" dirty="0">
              <a:solidFill>
                <a:schemeClr val="accent1">
                  <a:lumMod val="75000"/>
                </a:schemeClr>
              </a:solidFill>
            </a:endParaRPr>
          </a:p>
          <a:p>
            <a:pPr marL="228600" lvl="1" indent="-228600">
              <a:spcBef>
                <a:spcPts val="0"/>
              </a:spcBef>
            </a:pPr>
            <a:r>
              <a:rPr lang="en-US" sz="2400" dirty="0">
                <a:solidFill>
                  <a:schemeClr val="accent1">
                    <a:lumMod val="75000"/>
                  </a:schemeClr>
                </a:solidFill>
              </a:rPr>
              <a:t>Adenosine triphosphate (ATP)</a:t>
            </a:r>
          </a:p>
          <a:p>
            <a:pPr marL="502920" lvl="2">
              <a:spcBef>
                <a:spcPts val="0"/>
              </a:spcBef>
            </a:pPr>
            <a:r>
              <a:rPr lang="en-US" sz="2100" dirty="0">
                <a:solidFill>
                  <a:schemeClr val="bg1">
                    <a:lumMod val="50000"/>
                  </a:schemeClr>
                </a:solidFill>
              </a:rPr>
              <a:t>Primary energy transfer molecule in living things</a:t>
            </a:r>
          </a:p>
        </p:txBody>
      </p:sp>
      <p:pic>
        <p:nvPicPr>
          <p:cNvPr id="4" name="Picture 3">
            <a:extLst>
              <a:ext uri="{FF2B5EF4-FFF2-40B4-BE49-F238E27FC236}">
                <a16:creationId xmlns:a16="http://schemas.microsoft.com/office/drawing/2014/main" id="{2558B907-2FB2-4E80-81D2-77B9BDA46B81}"/>
              </a:ext>
            </a:extLst>
          </p:cNvPr>
          <p:cNvPicPr>
            <a:picLocks noChangeAspect="1"/>
          </p:cNvPicPr>
          <p:nvPr/>
        </p:nvPicPr>
        <p:blipFill>
          <a:blip r:embed="rId3"/>
          <a:stretch>
            <a:fillRect/>
          </a:stretch>
        </p:blipFill>
        <p:spPr>
          <a:xfrm>
            <a:off x="7699619" y="1933073"/>
            <a:ext cx="4228381" cy="4296077"/>
          </a:xfrm>
          <a:prstGeom prst="rect">
            <a:avLst/>
          </a:prstGeom>
        </p:spPr>
      </p:pic>
      <p:sp>
        <p:nvSpPr>
          <p:cNvPr id="5" name="TextBox 4">
            <a:extLst>
              <a:ext uri="{FF2B5EF4-FFF2-40B4-BE49-F238E27FC236}">
                <a16:creationId xmlns:a16="http://schemas.microsoft.com/office/drawing/2014/main" id="{16434B7C-E218-40B0-9725-434BA0E9B376}"/>
              </a:ext>
            </a:extLst>
          </p:cNvPr>
          <p:cNvSpPr txBox="1"/>
          <p:nvPr/>
        </p:nvSpPr>
        <p:spPr>
          <a:xfrm>
            <a:off x="558158" y="1179855"/>
            <a:ext cx="11369842" cy="584775"/>
          </a:xfrm>
          <a:prstGeom prst="rect">
            <a:avLst/>
          </a:prstGeom>
          <a:noFill/>
        </p:spPr>
        <p:txBody>
          <a:bodyPr wrap="square" rtlCol="0">
            <a:spAutoFit/>
          </a:bodyPr>
          <a:lstStyle/>
          <a:p>
            <a:r>
              <a:rPr lang="en-US" sz="3200" dirty="0"/>
              <a:t>Nucleic acids are large molecules made up of nucleotides</a:t>
            </a:r>
          </a:p>
        </p:txBody>
      </p:sp>
    </p:spTree>
    <p:extLst>
      <p:ext uri="{BB962C8B-B14F-4D97-AF65-F5344CB8AC3E}">
        <p14:creationId xmlns:p14="http://schemas.microsoft.com/office/powerpoint/2010/main" val="776283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The Molecular Unit of Currency</a:t>
            </a:r>
          </a:p>
        </p:txBody>
      </p:sp>
      <p:sp>
        <p:nvSpPr>
          <p:cNvPr id="3" name="Content Placeholder 2"/>
          <p:cNvSpPr>
            <a:spLocks noGrp="1"/>
          </p:cNvSpPr>
          <p:nvPr>
            <p:ph sz="quarter" idx="1"/>
          </p:nvPr>
        </p:nvSpPr>
        <p:spPr>
          <a:xfrm>
            <a:off x="518842" y="1356360"/>
            <a:ext cx="5508979" cy="4739640"/>
          </a:xfrm>
        </p:spPr>
        <p:txBody>
          <a:bodyPr>
            <a:noAutofit/>
          </a:bodyPr>
          <a:lstStyle/>
          <a:p>
            <a:pPr>
              <a:spcBef>
                <a:spcPts val="0"/>
              </a:spcBef>
            </a:pPr>
            <a:r>
              <a:rPr lang="en-US" sz="2800" dirty="0"/>
              <a:t>Adenosine triphosphate (ATP)</a:t>
            </a:r>
          </a:p>
          <a:p>
            <a:pPr lvl="1">
              <a:spcBef>
                <a:spcPts val="0"/>
              </a:spcBef>
            </a:pPr>
            <a:r>
              <a:rPr lang="en-US" sz="2400" dirty="0"/>
              <a:t>Energy transfer molecule</a:t>
            </a:r>
          </a:p>
          <a:p>
            <a:pPr>
              <a:spcBef>
                <a:spcPts val="0"/>
              </a:spcBef>
            </a:pPr>
            <a:endParaRPr lang="en-US" sz="2800" dirty="0"/>
          </a:p>
          <a:p>
            <a:pPr>
              <a:spcBef>
                <a:spcPts val="0"/>
              </a:spcBef>
            </a:pPr>
            <a:r>
              <a:rPr lang="en-US" sz="2800" dirty="0"/>
              <a:t>Adenosine diphosphate (ADP)</a:t>
            </a:r>
          </a:p>
          <a:p>
            <a:pPr marL="0" indent="0">
              <a:buNone/>
            </a:pPr>
            <a:endParaRPr lang="en-US" sz="2800" dirty="0"/>
          </a:p>
          <a:p>
            <a:pPr marL="0" indent="0">
              <a:buNone/>
            </a:pPr>
            <a:r>
              <a:rPr lang="en-US" sz="2800" b="1" dirty="0"/>
              <a:t>Phosphorylation</a:t>
            </a:r>
            <a:r>
              <a:rPr lang="en-US" sz="2800" dirty="0"/>
              <a:t>: addition of a phosphate group to a molecule</a:t>
            </a:r>
          </a:p>
          <a:p>
            <a:pPr marL="0" indent="0" algn="ctr">
              <a:buNone/>
            </a:pPr>
            <a:endParaRPr lang="en-US" sz="2800" dirty="0"/>
          </a:p>
          <a:p>
            <a:pPr marL="0" indent="0" algn="ctr">
              <a:buNone/>
            </a:pPr>
            <a:r>
              <a:rPr lang="en-US" sz="2800" dirty="0"/>
              <a:t>Most important energy transfer molecule in living things!</a:t>
            </a:r>
          </a:p>
          <a:p>
            <a:pPr marL="0" indent="0">
              <a:buNone/>
            </a:pPr>
            <a:endParaRPr lang="en-US" sz="2800" dirty="0"/>
          </a:p>
          <a:p>
            <a:endParaRPr lang="en-US" sz="2800" dirty="0"/>
          </a:p>
        </p:txBody>
      </p:sp>
      <p:pic>
        <p:nvPicPr>
          <p:cNvPr id="4" name="Picture 3" descr="D:\Chapter_06\B_Jpeg_Images\06_Labeled_Art_and_Photos\06_06Figure-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0019" y="1356360"/>
            <a:ext cx="5387621" cy="498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496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39775" y="1371600"/>
            <a:ext cx="10820400" cy="533400"/>
          </a:xfrm>
        </p:spPr>
        <p:txBody>
          <a:bodyPr>
            <a:noAutofit/>
          </a:bodyPr>
          <a:lstStyle/>
          <a:p>
            <a:pPr algn="ctr">
              <a:buNone/>
            </a:pPr>
            <a:r>
              <a:rPr lang="en-US" sz="2800" dirty="0"/>
              <a:t>Adenosine triphosphate (ATP) and Adenosine diphosphate (ADP)</a:t>
            </a:r>
          </a:p>
          <a:p>
            <a:pPr algn="ctr">
              <a:buNone/>
            </a:pPr>
            <a:endParaRPr lang="en-US" sz="2800" dirty="0"/>
          </a:p>
        </p:txBody>
      </p:sp>
      <p:sp>
        <p:nvSpPr>
          <p:cNvPr id="4" name="Title 1"/>
          <p:cNvSpPr>
            <a:spLocks noGrp="1"/>
          </p:cNvSpPr>
          <p:nvPr>
            <p:ph type="title"/>
          </p:nvPr>
        </p:nvSpPr>
        <p:spPr/>
        <p:txBody>
          <a:bodyPr>
            <a:normAutofit/>
          </a:bodyPr>
          <a:lstStyle/>
          <a:p>
            <a:pPr algn="ctr"/>
            <a:r>
              <a:rPr lang="en-US" sz="4400" dirty="0"/>
              <a:t>Energizing ATP</a:t>
            </a:r>
          </a:p>
        </p:txBody>
      </p:sp>
      <p:pic>
        <p:nvPicPr>
          <p:cNvPr id="1026" name="Picture 2"/>
          <p:cNvPicPr>
            <a:picLocks noChangeAspect="1" noChangeArrowheads="1"/>
          </p:cNvPicPr>
          <p:nvPr/>
        </p:nvPicPr>
        <p:blipFill>
          <a:blip r:embed="rId3" cstate="print"/>
          <a:srcRect/>
          <a:stretch>
            <a:fillRect/>
          </a:stretch>
        </p:blipFill>
        <p:spPr bwMode="auto">
          <a:xfrm>
            <a:off x="1905000" y="2362201"/>
            <a:ext cx="8489950" cy="3821083"/>
          </a:xfrm>
          <a:prstGeom prst="rect">
            <a:avLst/>
          </a:prstGeom>
          <a:noFill/>
          <a:ln w="9525">
            <a:noFill/>
            <a:miter lim="800000"/>
            <a:headEnd/>
            <a:tailEnd/>
          </a:ln>
        </p:spPr>
      </p:pic>
    </p:spTree>
    <p:extLst>
      <p:ext uri="{BB962C8B-B14F-4D97-AF65-F5344CB8AC3E}">
        <p14:creationId xmlns:p14="http://schemas.microsoft.com/office/powerpoint/2010/main" val="1516810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6A691-7966-479F-97DA-7769F554F2A3}"/>
              </a:ext>
            </a:extLst>
          </p:cNvPr>
          <p:cNvSpPr>
            <a:spLocks noGrp="1"/>
          </p:cNvSpPr>
          <p:nvPr>
            <p:ph type="title"/>
          </p:nvPr>
        </p:nvSpPr>
        <p:spPr/>
        <p:txBody>
          <a:bodyPr>
            <a:normAutofit/>
          </a:bodyPr>
          <a:lstStyle/>
          <a:p>
            <a:pPr algn="ctr"/>
            <a:r>
              <a:rPr lang="en-US" sz="4400" dirty="0"/>
              <a:t>Cellular Respiration</a:t>
            </a:r>
          </a:p>
        </p:txBody>
      </p:sp>
      <p:pic>
        <p:nvPicPr>
          <p:cNvPr id="21" name="Picture 20">
            <a:extLst>
              <a:ext uri="{FF2B5EF4-FFF2-40B4-BE49-F238E27FC236}">
                <a16:creationId xmlns:a16="http://schemas.microsoft.com/office/drawing/2014/main" id="{BE238A3A-D526-4ED8-B2D0-4A1A2321CA4D}"/>
              </a:ext>
            </a:extLst>
          </p:cNvPr>
          <p:cNvPicPr>
            <a:picLocks noChangeAspect="1"/>
          </p:cNvPicPr>
          <p:nvPr/>
        </p:nvPicPr>
        <p:blipFill>
          <a:blip r:embed="rId2"/>
          <a:stretch>
            <a:fillRect/>
          </a:stretch>
        </p:blipFill>
        <p:spPr>
          <a:xfrm>
            <a:off x="5573059" y="1721674"/>
            <a:ext cx="6411947" cy="3932811"/>
          </a:xfrm>
          <a:prstGeom prst="rect">
            <a:avLst/>
          </a:prstGeom>
        </p:spPr>
      </p:pic>
      <p:sp>
        <p:nvSpPr>
          <p:cNvPr id="3" name="Content Placeholder 2">
            <a:extLst>
              <a:ext uri="{FF2B5EF4-FFF2-40B4-BE49-F238E27FC236}">
                <a16:creationId xmlns:a16="http://schemas.microsoft.com/office/drawing/2014/main" id="{919023F3-7426-44EA-B6C2-46CDC2AB9365}"/>
              </a:ext>
            </a:extLst>
          </p:cNvPr>
          <p:cNvSpPr>
            <a:spLocks noGrp="1"/>
          </p:cNvSpPr>
          <p:nvPr>
            <p:ph sz="quarter" idx="1"/>
          </p:nvPr>
        </p:nvSpPr>
        <p:spPr>
          <a:xfrm>
            <a:off x="609599" y="1219200"/>
            <a:ext cx="5078820" cy="4937760"/>
          </a:xfrm>
        </p:spPr>
        <p:txBody>
          <a:bodyPr/>
          <a:lstStyle/>
          <a:p>
            <a:pPr marL="0" indent="0">
              <a:buNone/>
            </a:pPr>
            <a:r>
              <a:rPr lang="en-US" b="1" dirty="0"/>
              <a:t>Cellular respiration</a:t>
            </a:r>
            <a:r>
              <a:rPr lang="en-US" dirty="0"/>
              <a:t>: a process where energy in the chemical bonds of glucose are converted into cellular energy in the form of ATP.</a:t>
            </a:r>
          </a:p>
          <a:p>
            <a:r>
              <a:rPr lang="en-US" sz="2400" dirty="0"/>
              <a:t>____________ and glucose                           are required </a:t>
            </a:r>
          </a:p>
          <a:p>
            <a:r>
              <a:rPr lang="en-US" sz="2400" dirty="0"/>
              <a:t>Carbon dioxide (CO</a:t>
            </a:r>
            <a:r>
              <a:rPr lang="en-US" sz="2400" baseline="-25000" dirty="0"/>
              <a:t>2</a:t>
            </a:r>
            <a:r>
              <a:rPr lang="en-US" sz="2400" dirty="0"/>
              <a:t>) and water (H</a:t>
            </a:r>
            <a:r>
              <a:rPr lang="en-US" sz="2400" baseline="-25000" dirty="0"/>
              <a:t>2</a:t>
            </a:r>
            <a:r>
              <a:rPr lang="en-US" sz="2400" dirty="0"/>
              <a:t>O) are by products of cellular respiration</a:t>
            </a:r>
          </a:p>
          <a:p>
            <a:r>
              <a:rPr lang="en-US" sz="2400" dirty="0"/>
              <a:t>Occurs in the ______________ of eukaryotic cells</a:t>
            </a:r>
          </a:p>
        </p:txBody>
      </p:sp>
    </p:spTree>
    <p:extLst>
      <p:ext uri="{BB962C8B-B14F-4D97-AF65-F5344CB8AC3E}">
        <p14:creationId xmlns:p14="http://schemas.microsoft.com/office/powerpoint/2010/main" val="1993628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72200" y="1752600"/>
            <a:ext cx="5824537" cy="4082548"/>
          </a:xfrm>
          <a:prstGeom prst="rect">
            <a:avLst/>
          </a:prstGeom>
        </p:spPr>
      </p:pic>
      <p:sp>
        <p:nvSpPr>
          <p:cNvPr id="2" name="Content Placeholder 1"/>
          <p:cNvSpPr>
            <a:spLocks noGrp="1"/>
          </p:cNvSpPr>
          <p:nvPr>
            <p:ph sz="quarter" idx="1"/>
          </p:nvPr>
        </p:nvSpPr>
        <p:spPr>
          <a:xfrm>
            <a:off x="381000" y="1676400"/>
            <a:ext cx="5638800" cy="4480560"/>
          </a:xfrm>
        </p:spPr>
        <p:txBody>
          <a:bodyPr>
            <a:normAutofit/>
          </a:bodyPr>
          <a:lstStyle/>
          <a:p>
            <a:pPr marL="0" indent="0">
              <a:buNone/>
            </a:pPr>
            <a:r>
              <a:rPr lang="en-US" sz="2800" b="1" dirty="0"/>
              <a:t>Cellular respiration</a:t>
            </a:r>
            <a:r>
              <a:rPr lang="en-US" sz="2800" dirty="0"/>
              <a:t>: process by which all living things extract energy stored in the _______________ of molecules and use it to fuel cellular processes.</a:t>
            </a:r>
          </a:p>
          <a:p>
            <a:pPr marL="0" indent="0">
              <a:buNone/>
            </a:pPr>
            <a:endParaRPr lang="en-US" sz="2800" dirty="0"/>
          </a:p>
          <a:p>
            <a:pPr marL="0" indent="0">
              <a:buNone/>
            </a:pPr>
            <a:r>
              <a:rPr lang="en-US" sz="2800" b="1" dirty="0"/>
              <a:t>Photosynthesis: </a:t>
            </a:r>
            <a:r>
              <a:rPr lang="en-US" sz="2800" dirty="0"/>
              <a:t>conversion of solar energy to chemical energy in the form of glucose</a:t>
            </a:r>
          </a:p>
          <a:p>
            <a:pPr marL="0" indent="0">
              <a:buNone/>
            </a:pPr>
            <a:endParaRPr lang="en-US" sz="2800" dirty="0"/>
          </a:p>
          <a:p>
            <a:pPr marL="0" indent="0">
              <a:buNone/>
            </a:pPr>
            <a:endParaRPr lang="en-US" sz="2800" dirty="0"/>
          </a:p>
        </p:txBody>
      </p:sp>
      <p:sp>
        <p:nvSpPr>
          <p:cNvPr id="6" name="Title 1">
            <a:extLst>
              <a:ext uri="{FF2B5EF4-FFF2-40B4-BE49-F238E27FC236}">
                <a16:creationId xmlns:a16="http://schemas.microsoft.com/office/drawing/2014/main" id="{1B22F52F-1654-4A6E-9297-EC082AF2F6CA}"/>
              </a:ext>
            </a:extLst>
          </p:cNvPr>
          <p:cNvSpPr txBox="1">
            <a:spLocks/>
          </p:cNvSpPr>
          <p:nvPr/>
        </p:nvSpPr>
        <p:spPr>
          <a:xfrm>
            <a:off x="330868" y="169644"/>
            <a:ext cx="11506200" cy="990600"/>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Cellular Respiration and Photosynthesis</a:t>
            </a:r>
          </a:p>
        </p:txBody>
      </p:sp>
    </p:spTree>
    <p:extLst>
      <p:ext uri="{BB962C8B-B14F-4D97-AF65-F5344CB8AC3E}">
        <p14:creationId xmlns:p14="http://schemas.microsoft.com/office/powerpoint/2010/main" val="1642883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87827" y="321012"/>
            <a:ext cx="11149659" cy="821987"/>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algn="ctr"/>
            <a:r>
              <a:rPr lang="en-US" sz="4400" dirty="0"/>
              <a:t>Photosynthesis</a:t>
            </a:r>
          </a:p>
        </p:txBody>
      </p:sp>
      <p:pic>
        <p:nvPicPr>
          <p:cNvPr id="2" name="Picture 1"/>
          <p:cNvPicPr>
            <a:picLocks noChangeAspect="1"/>
          </p:cNvPicPr>
          <p:nvPr/>
        </p:nvPicPr>
        <p:blipFill>
          <a:blip r:embed="rId3"/>
          <a:stretch>
            <a:fillRect/>
          </a:stretch>
        </p:blipFill>
        <p:spPr>
          <a:xfrm>
            <a:off x="6598463" y="1840055"/>
            <a:ext cx="5213452" cy="3526030"/>
          </a:xfrm>
          <a:prstGeom prst="rect">
            <a:avLst/>
          </a:prstGeom>
        </p:spPr>
      </p:pic>
      <p:sp>
        <p:nvSpPr>
          <p:cNvPr id="3" name="Content Placeholder 2"/>
          <p:cNvSpPr>
            <a:spLocks noGrp="1"/>
          </p:cNvSpPr>
          <p:nvPr>
            <p:ph sz="quarter" idx="1"/>
          </p:nvPr>
        </p:nvSpPr>
        <p:spPr>
          <a:xfrm>
            <a:off x="425302" y="1323474"/>
            <a:ext cx="5603358" cy="4862060"/>
          </a:xfrm>
        </p:spPr>
        <p:txBody>
          <a:bodyPr>
            <a:normAutofit/>
          </a:bodyPr>
          <a:lstStyle/>
          <a:p>
            <a:pPr marL="0" indent="0">
              <a:buSzPct val="100000"/>
              <a:buNone/>
            </a:pPr>
            <a:r>
              <a:rPr lang="en-US" b="1" dirty="0"/>
              <a:t>Photosynthesis</a:t>
            </a:r>
            <a:r>
              <a:rPr lang="en-US" dirty="0"/>
              <a:t>: a process where electrons from _______ are excited by solar energy and used to power the formation of ATP and NADPH (electron carrier), which are then used to convert CO</a:t>
            </a:r>
            <a:r>
              <a:rPr lang="en-US" baseline="-25000" dirty="0"/>
              <a:t>2</a:t>
            </a:r>
            <a:r>
              <a:rPr lang="en-US" dirty="0"/>
              <a:t> to carbohydrates</a:t>
            </a:r>
          </a:p>
          <a:p>
            <a:pPr>
              <a:buSzPct val="100000"/>
            </a:pPr>
            <a:r>
              <a:rPr lang="en-US" sz="2400" dirty="0"/>
              <a:t>Water and carbon dioxide are required</a:t>
            </a:r>
          </a:p>
          <a:p>
            <a:pPr>
              <a:buSzPct val="100000"/>
            </a:pPr>
            <a:r>
              <a:rPr lang="en-US" sz="2400" dirty="0"/>
              <a:t>Oxygen and glucose are products of photosynthesis</a:t>
            </a:r>
          </a:p>
          <a:p>
            <a:pPr>
              <a:buSzPct val="100000"/>
            </a:pPr>
            <a:r>
              <a:rPr lang="en-US" sz="2400" dirty="0"/>
              <a:t>Takes place in the ______________</a:t>
            </a:r>
          </a:p>
          <a:p>
            <a:pPr marL="0" indent="0">
              <a:buSzPct val="100000"/>
              <a:buNone/>
            </a:pPr>
            <a:endParaRPr lang="en-US" sz="1800" dirty="0"/>
          </a:p>
        </p:txBody>
      </p:sp>
      <p:sp>
        <p:nvSpPr>
          <p:cNvPr id="5" name="TextBox 4">
            <a:extLst>
              <a:ext uri="{FF2B5EF4-FFF2-40B4-BE49-F238E27FC236}">
                <a16:creationId xmlns:a16="http://schemas.microsoft.com/office/drawing/2014/main" id="{A7E2D70F-9B64-4762-86AE-EC4064A48EE6}"/>
              </a:ext>
            </a:extLst>
          </p:cNvPr>
          <p:cNvSpPr txBox="1"/>
          <p:nvPr/>
        </p:nvSpPr>
        <p:spPr>
          <a:xfrm>
            <a:off x="7844589" y="1655389"/>
            <a:ext cx="709864" cy="369332"/>
          </a:xfrm>
          <a:prstGeom prst="rect">
            <a:avLst/>
          </a:prstGeom>
          <a:solidFill>
            <a:schemeClr val="bg1"/>
          </a:solidFill>
        </p:spPr>
        <p:txBody>
          <a:bodyPr wrap="square" rtlCol="0">
            <a:spAutoFit/>
          </a:bodyPr>
          <a:lstStyle/>
          <a:p>
            <a:r>
              <a:rPr lang="en-US" dirty="0">
                <a:solidFill>
                  <a:schemeClr val="tx1">
                    <a:lumMod val="95000"/>
                    <a:lumOff val="5000"/>
                  </a:schemeClr>
                </a:solidFill>
              </a:rPr>
              <a:t>H</a:t>
            </a:r>
            <a:r>
              <a:rPr lang="en-US" baseline="-25000" dirty="0">
                <a:solidFill>
                  <a:schemeClr val="tx1">
                    <a:lumMod val="95000"/>
                    <a:lumOff val="5000"/>
                  </a:schemeClr>
                </a:solidFill>
              </a:rPr>
              <a:t>2</a:t>
            </a:r>
            <a:r>
              <a:rPr lang="en-US" dirty="0">
                <a:solidFill>
                  <a:schemeClr val="tx1">
                    <a:lumMod val="95000"/>
                    <a:lumOff val="5000"/>
                  </a:schemeClr>
                </a:solidFill>
              </a:rPr>
              <a:t>O</a:t>
            </a:r>
          </a:p>
        </p:txBody>
      </p:sp>
      <p:sp>
        <p:nvSpPr>
          <p:cNvPr id="6" name="TextBox 5">
            <a:extLst>
              <a:ext uri="{FF2B5EF4-FFF2-40B4-BE49-F238E27FC236}">
                <a16:creationId xmlns:a16="http://schemas.microsoft.com/office/drawing/2014/main" id="{7009BDD6-022F-4F36-92D0-7355F4B42493}"/>
              </a:ext>
            </a:extLst>
          </p:cNvPr>
          <p:cNvSpPr txBox="1"/>
          <p:nvPr/>
        </p:nvSpPr>
        <p:spPr>
          <a:xfrm>
            <a:off x="10111703" y="1655389"/>
            <a:ext cx="709864" cy="369332"/>
          </a:xfrm>
          <a:prstGeom prst="rect">
            <a:avLst/>
          </a:prstGeom>
          <a:solidFill>
            <a:schemeClr val="bg1"/>
          </a:solidFill>
        </p:spPr>
        <p:txBody>
          <a:bodyPr wrap="square" rtlCol="0">
            <a:spAutoFit/>
          </a:bodyPr>
          <a:lstStyle/>
          <a:p>
            <a:r>
              <a:rPr lang="en-US" dirty="0">
                <a:solidFill>
                  <a:schemeClr val="tx1">
                    <a:lumMod val="95000"/>
                    <a:lumOff val="5000"/>
                  </a:schemeClr>
                </a:solidFill>
              </a:rPr>
              <a:t>CO</a:t>
            </a:r>
            <a:r>
              <a:rPr lang="en-US" baseline="-25000" dirty="0">
                <a:solidFill>
                  <a:schemeClr val="tx1">
                    <a:lumMod val="95000"/>
                    <a:lumOff val="5000"/>
                  </a:schemeClr>
                </a:solidFill>
              </a:rPr>
              <a:t>2</a:t>
            </a:r>
            <a:endParaRPr lang="en-US" dirty="0">
              <a:solidFill>
                <a:schemeClr val="tx1">
                  <a:lumMod val="95000"/>
                  <a:lumOff val="5000"/>
                </a:schemeClr>
              </a:solidFill>
            </a:endParaRPr>
          </a:p>
        </p:txBody>
      </p:sp>
      <p:sp>
        <p:nvSpPr>
          <p:cNvPr id="7" name="TextBox 6">
            <a:extLst>
              <a:ext uri="{FF2B5EF4-FFF2-40B4-BE49-F238E27FC236}">
                <a16:creationId xmlns:a16="http://schemas.microsoft.com/office/drawing/2014/main" id="{36486B3B-BFDE-406C-8020-8B832EA8EF9D}"/>
              </a:ext>
            </a:extLst>
          </p:cNvPr>
          <p:cNvSpPr txBox="1"/>
          <p:nvPr/>
        </p:nvSpPr>
        <p:spPr>
          <a:xfrm>
            <a:off x="7958051" y="5173581"/>
            <a:ext cx="709864" cy="369332"/>
          </a:xfrm>
          <a:prstGeom prst="rect">
            <a:avLst/>
          </a:prstGeom>
          <a:solidFill>
            <a:schemeClr val="bg1"/>
          </a:solidFill>
        </p:spPr>
        <p:txBody>
          <a:bodyPr wrap="square" rtlCol="0">
            <a:spAutoFit/>
          </a:bodyPr>
          <a:lstStyle/>
          <a:p>
            <a:r>
              <a:rPr lang="en-US" dirty="0">
                <a:solidFill>
                  <a:schemeClr val="tx1">
                    <a:lumMod val="95000"/>
                    <a:lumOff val="5000"/>
                  </a:schemeClr>
                </a:solidFill>
              </a:rPr>
              <a:t>O</a:t>
            </a:r>
            <a:r>
              <a:rPr lang="en-US" baseline="-25000" dirty="0">
                <a:solidFill>
                  <a:schemeClr val="tx1">
                    <a:lumMod val="95000"/>
                    <a:lumOff val="5000"/>
                  </a:schemeClr>
                </a:solidFill>
              </a:rPr>
              <a:t>2</a:t>
            </a:r>
            <a:endParaRPr lang="en-US" dirty="0">
              <a:solidFill>
                <a:schemeClr val="tx1">
                  <a:lumMod val="95000"/>
                  <a:lumOff val="5000"/>
                </a:schemeClr>
              </a:solidFill>
            </a:endParaRPr>
          </a:p>
        </p:txBody>
      </p:sp>
      <p:sp>
        <p:nvSpPr>
          <p:cNvPr id="8" name="TextBox 7">
            <a:extLst>
              <a:ext uri="{FF2B5EF4-FFF2-40B4-BE49-F238E27FC236}">
                <a16:creationId xmlns:a16="http://schemas.microsoft.com/office/drawing/2014/main" id="{0AF0F458-5E8E-4693-8C92-066679BE3C90}"/>
              </a:ext>
            </a:extLst>
          </p:cNvPr>
          <p:cNvSpPr txBox="1"/>
          <p:nvPr/>
        </p:nvSpPr>
        <p:spPr>
          <a:xfrm>
            <a:off x="9969913" y="5162871"/>
            <a:ext cx="993444" cy="369332"/>
          </a:xfrm>
          <a:prstGeom prst="rect">
            <a:avLst/>
          </a:prstGeom>
          <a:solidFill>
            <a:schemeClr val="bg1"/>
          </a:solidFill>
        </p:spPr>
        <p:txBody>
          <a:bodyPr wrap="square" rtlCol="0">
            <a:spAutoFit/>
          </a:bodyPr>
          <a:lstStyle/>
          <a:p>
            <a:r>
              <a:rPr lang="en-US" dirty="0">
                <a:solidFill>
                  <a:schemeClr val="tx1">
                    <a:lumMod val="95000"/>
                    <a:lumOff val="5000"/>
                  </a:schemeClr>
                </a:solidFill>
              </a:rPr>
              <a:t>Glucose</a:t>
            </a:r>
          </a:p>
        </p:txBody>
      </p:sp>
      <p:sp>
        <p:nvSpPr>
          <p:cNvPr id="9" name="TextBox 8">
            <a:extLst>
              <a:ext uri="{FF2B5EF4-FFF2-40B4-BE49-F238E27FC236}">
                <a16:creationId xmlns:a16="http://schemas.microsoft.com/office/drawing/2014/main" id="{60C35A93-9C2A-4158-ABC2-08D58AE08309}"/>
              </a:ext>
            </a:extLst>
          </p:cNvPr>
          <p:cNvSpPr txBox="1"/>
          <p:nvPr/>
        </p:nvSpPr>
        <p:spPr>
          <a:xfrm>
            <a:off x="8634408" y="5079812"/>
            <a:ext cx="1299338" cy="369332"/>
          </a:xfrm>
          <a:prstGeom prst="rect">
            <a:avLst/>
          </a:prstGeom>
          <a:solidFill>
            <a:schemeClr val="bg1"/>
          </a:solidFill>
        </p:spPr>
        <p:txBody>
          <a:bodyPr wrap="square" rtlCol="0">
            <a:spAutoFit/>
          </a:bodyPr>
          <a:lstStyle/>
          <a:p>
            <a:r>
              <a:rPr lang="en-US" dirty="0">
                <a:solidFill>
                  <a:schemeClr val="tx1">
                    <a:lumMod val="95000"/>
                    <a:lumOff val="5000"/>
                  </a:schemeClr>
                </a:solidFill>
              </a:rPr>
              <a:t>Chloroplast</a:t>
            </a:r>
          </a:p>
        </p:txBody>
      </p:sp>
      <p:cxnSp>
        <p:nvCxnSpPr>
          <p:cNvPr id="11" name="Straight Connector 10">
            <a:extLst>
              <a:ext uri="{FF2B5EF4-FFF2-40B4-BE49-F238E27FC236}">
                <a16:creationId xmlns:a16="http://schemas.microsoft.com/office/drawing/2014/main" id="{303EBA74-08F8-4A60-A738-1B145D0F756E}"/>
              </a:ext>
            </a:extLst>
          </p:cNvPr>
          <p:cNvCxnSpPr>
            <a:cxnSpLocks/>
          </p:cNvCxnSpPr>
          <p:nvPr/>
        </p:nvCxnSpPr>
        <p:spPr>
          <a:xfrm>
            <a:off x="8963526" y="4920916"/>
            <a:ext cx="7836" cy="2419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43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517B-1A65-4353-9800-75A1B32F6762}"/>
              </a:ext>
            </a:extLst>
          </p:cNvPr>
          <p:cNvSpPr>
            <a:spLocks noGrp="1"/>
          </p:cNvSpPr>
          <p:nvPr>
            <p:ph type="title"/>
          </p:nvPr>
        </p:nvSpPr>
        <p:spPr/>
        <p:txBody>
          <a:bodyPr>
            <a:normAutofit/>
          </a:bodyPr>
          <a:lstStyle/>
          <a:p>
            <a:pPr algn="ctr"/>
            <a:r>
              <a:rPr lang="en-US" sz="4400" dirty="0"/>
              <a:t>Ingredients for Life</a:t>
            </a:r>
          </a:p>
        </p:txBody>
      </p:sp>
      <p:sp>
        <p:nvSpPr>
          <p:cNvPr id="3" name="Content Placeholder 2">
            <a:extLst>
              <a:ext uri="{FF2B5EF4-FFF2-40B4-BE49-F238E27FC236}">
                <a16:creationId xmlns:a16="http://schemas.microsoft.com/office/drawing/2014/main" id="{BF0AD152-C172-4B5A-B23E-3E40DEA84EFC}"/>
              </a:ext>
            </a:extLst>
          </p:cNvPr>
          <p:cNvSpPr>
            <a:spLocks noGrp="1"/>
          </p:cNvSpPr>
          <p:nvPr>
            <p:ph sz="quarter" idx="1"/>
          </p:nvPr>
        </p:nvSpPr>
        <p:spPr>
          <a:xfrm>
            <a:off x="609600" y="1524000"/>
            <a:ext cx="6248400" cy="4632960"/>
          </a:xfrm>
        </p:spPr>
        <p:txBody>
          <a:bodyPr>
            <a:normAutofit/>
          </a:bodyPr>
          <a:lstStyle/>
          <a:p>
            <a:r>
              <a:rPr lang="en-US" sz="3000" dirty="0"/>
              <a:t>Of the 25 elements that are essential to living things, four main elements (oxygen, ________, hydrogen and nitrogen) making up around 96% of living things</a:t>
            </a:r>
          </a:p>
        </p:txBody>
      </p:sp>
      <p:pic>
        <p:nvPicPr>
          <p:cNvPr id="4" name="Picture 3">
            <a:extLst>
              <a:ext uri="{FF2B5EF4-FFF2-40B4-BE49-F238E27FC236}">
                <a16:creationId xmlns:a16="http://schemas.microsoft.com/office/drawing/2014/main" id="{AEF81E9B-F37C-4A9F-9796-1400469174D3}"/>
              </a:ext>
            </a:extLst>
          </p:cNvPr>
          <p:cNvPicPr>
            <a:picLocks noChangeAspect="1"/>
          </p:cNvPicPr>
          <p:nvPr/>
        </p:nvPicPr>
        <p:blipFill>
          <a:blip r:embed="rId2"/>
          <a:stretch>
            <a:fillRect/>
          </a:stretch>
        </p:blipFill>
        <p:spPr>
          <a:xfrm>
            <a:off x="6934200" y="1219200"/>
            <a:ext cx="4462462" cy="5082030"/>
          </a:xfrm>
          <a:prstGeom prst="rect">
            <a:avLst/>
          </a:prstGeom>
        </p:spPr>
      </p:pic>
    </p:spTree>
    <p:extLst>
      <p:ext uri="{BB962C8B-B14F-4D97-AF65-F5344CB8AC3E}">
        <p14:creationId xmlns:p14="http://schemas.microsoft.com/office/powerpoint/2010/main" val="522166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04825" y="1219200"/>
            <a:ext cx="11401425" cy="5105400"/>
          </a:xfrm>
        </p:spPr>
        <p:txBody>
          <a:bodyPr>
            <a:normAutofit/>
          </a:bodyPr>
          <a:lstStyle/>
          <a:p>
            <a:pPr>
              <a:buNone/>
            </a:pPr>
            <a:r>
              <a:rPr lang="en-US" sz="2800" b="1" dirty="0"/>
              <a:t>Cellular Respiration</a:t>
            </a:r>
            <a:r>
              <a:rPr lang="en-US" sz="2800" dirty="0"/>
              <a:t>: aerobic harvesting of energy</a:t>
            </a:r>
          </a:p>
          <a:p>
            <a:pPr lvl="2"/>
            <a:r>
              <a:rPr lang="en-US" sz="2400" dirty="0"/>
              <a:t>Aerobic = requires _________</a:t>
            </a:r>
          </a:p>
          <a:p>
            <a:pPr>
              <a:buNone/>
            </a:pPr>
            <a:endParaRPr lang="en-US" sz="1600" b="1" dirty="0"/>
          </a:p>
          <a:p>
            <a:pPr>
              <a:buNone/>
            </a:pPr>
            <a:r>
              <a:rPr lang="en-US" sz="2800" b="1" dirty="0"/>
              <a:t>Photosynthesis: </a:t>
            </a:r>
            <a:r>
              <a:rPr lang="en-US" sz="2800" dirty="0"/>
              <a:t>conversion of solar energy to chemical energy</a:t>
            </a:r>
          </a:p>
          <a:p>
            <a:pPr>
              <a:buNone/>
            </a:pPr>
            <a:endParaRPr lang="en-US" sz="1200" dirty="0"/>
          </a:p>
          <a:p>
            <a:pPr>
              <a:buNone/>
            </a:pPr>
            <a:r>
              <a:rPr lang="en-US" dirty="0"/>
              <a:t>Photosynthesis</a:t>
            </a:r>
          </a:p>
          <a:p>
            <a:pPr>
              <a:buNone/>
            </a:pPr>
            <a:r>
              <a:rPr lang="en-US" dirty="0"/>
              <a:t>                                 +                                                     +</a:t>
            </a:r>
          </a:p>
          <a:p>
            <a:pPr>
              <a:buNone/>
            </a:pPr>
            <a:r>
              <a:rPr lang="en-US" b="1" dirty="0"/>
              <a:t>	</a:t>
            </a:r>
          </a:p>
          <a:p>
            <a:pPr>
              <a:buNone/>
            </a:pPr>
            <a:r>
              <a:rPr lang="en-US" dirty="0"/>
              <a:t>Cellular Respiration</a:t>
            </a:r>
          </a:p>
          <a:p>
            <a:pPr>
              <a:buNone/>
            </a:pPr>
            <a:r>
              <a:rPr lang="en-US" dirty="0"/>
              <a:t>                            +                                        +             +              +</a:t>
            </a:r>
          </a:p>
          <a:p>
            <a:pPr algn="ctr">
              <a:buNone/>
            </a:pPr>
            <a:r>
              <a:rPr lang="en-US" dirty="0"/>
              <a:t> </a:t>
            </a:r>
            <a:endParaRPr lang="en-US" b="1" dirty="0"/>
          </a:p>
          <a:p>
            <a:pPr>
              <a:buNone/>
            </a:pPr>
            <a:endParaRPr lang="en-US" b="1" dirty="0"/>
          </a:p>
          <a:p>
            <a:pPr>
              <a:buNone/>
            </a:pPr>
            <a:endParaRPr lang="en-US" b="1" dirty="0"/>
          </a:p>
          <a:p>
            <a:pPr lvl="2">
              <a:buNone/>
            </a:pPr>
            <a:endParaRPr lang="en-US" dirty="0"/>
          </a:p>
        </p:txBody>
      </p:sp>
      <p:sp>
        <p:nvSpPr>
          <p:cNvPr id="2" name="Title 1"/>
          <p:cNvSpPr>
            <a:spLocks noGrp="1"/>
          </p:cNvSpPr>
          <p:nvPr>
            <p:ph type="title"/>
          </p:nvPr>
        </p:nvSpPr>
        <p:spPr>
          <a:xfrm>
            <a:off x="504825" y="152400"/>
            <a:ext cx="11219089" cy="990600"/>
          </a:xfrm>
        </p:spPr>
        <p:txBody>
          <a:bodyPr>
            <a:noAutofit/>
          </a:bodyPr>
          <a:lstStyle/>
          <a:p>
            <a:pPr algn="ctr"/>
            <a:r>
              <a:rPr lang="en-US" sz="4400" dirty="0"/>
              <a:t>Cellular Respiration and Photosynthesis</a:t>
            </a:r>
          </a:p>
        </p:txBody>
      </p:sp>
      <p:cxnSp>
        <p:nvCxnSpPr>
          <p:cNvPr id="5" name="Straight Arrow Connector 4"/>
          <p:cNvCxnSpPr/>
          <p:nvPr/>
        </p:nvCxnSpPr>
        <p:spPr>
          <a:xfrm>
            <a:off x="5367337" y="4019111"/>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276653" y="5410341"/>
            <a:ext cx="1676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478415" y="3668007"/>
            <a:ext cx="1454244" cy="369332"/>
          </a:xfrm>
          <a:prstGeom prst="rect">
            <a:avLst/>
          </a:prstGeom>
          <a:noFill/>
        </p:spPr>
        <p:txBody>
          <a:bodyPr wrap="none" rtlCol="0">
            <a:spAutoFit/>
          </a:bodyPr>
          <a:lstStyle/>
          <a:p>
            <a:r>
              <a:rPr lang="en-US" dirty="0"/>
              <a:t>Light energy</a:t>
            </a:r>
          </a:p>
        </p:txBody>
      </p:sp>
      <p:sp>
        <p:nvSpPr>
          <p:cNvPr id="6" name="TextBox 5"/>
          <p:cNvSpPr txBox="1"/>
          <p:nvPr/>
        </p:nvSpPr>
        <p:spPr>
          <a:xfrm>
            <a:off x="2469117" y="3668007"/>
            <a:ext cx="1038225" cy="830997"/>
          </a:xfrm>
          <a:prstGeom prst="rect">
            <a:avLst/>
          </a:prstGeom>
          <a:noFill/>
        </p:spPr>
        <p:txBody>
          <a:bodyPr wrap="square" rtlCol="0">
            <a:spAutoFit/>
          </a:bodyPr>
          <a:lstStyle/>
          <a:p>
            <a:pPr algn="ctr"/>
            <a:r>
              <a:rPr lang="en-US" sz="2800" dirty="0"/>
              <a:t>6H</a:t>
            </a:r>
            <a:r>
              <a:rPr lang="en-US" sz="2800" baseline="-25000" dirty="0"/>
              <a:t>2</a:t>
            </a:r>
            <a:r>
              <a:rPr lang="en-US" sz="2800" dirty="0"/>
              <a:t>O</a:t>
            </a:r>
          </a:p>
          <a:p>
            <a:pPr algn="ctr"/>
            <a:r>
              <a:rPr lang="en-US" dirty="0"/>
              <a:t>Water</a:t>
            </a:r>
            <a:endParaRPr lang="en-US" sz="1600" dirty="0"/>
          </a:p>
        </p:txBody>
      </p:sp>
      <p:sp>
        <p:nvSpPr>
          <p:cNvPr id="8" name="TextBox 7"/>
          <p:cNvSpPr txBox="1"/>
          <p:nvPr/>
        </p:nvSpPr>
        <p:spPr>
          <a:xfrm>
            <a:off x="3692044" y="3683397"/>
            <a:ext cx="1639841" cy="800219"/>
          </a:xfrm>
          <a:prstGeom prst="rect">
            <a:avLst/>
          </a:prstGeom>
          <a:noFill/>
        </p:spPr>
        <p:txBody>
          <a:bodyPr wrap="square" rtlCol="0">
            <a:spAutoFit/>
          </a:bodyPr>
          <a:lstStyle/>
          <a:p>
            <a:pPr algn="ctr"/>
            <a:r>
              <a:rPr lang="en-US" sz="2800" dirty="0"/>
              <a:t>6CO</a:t>
            </a:r>
            <a:r>
              <a:rPr lang="en-US" sz="2800" baseline="-25000" dirty="0"/>
              <a:t>2  </a:t>
            </a:r>
            <a:r>
              <a:rPr lang="en-US" dirty="0"/>
              <a:t>Carbon dioxide</a:t>
            </a:r>
            <a:endParaRPr lang="en-US" sz="1600" dirty="0"/>
          </a:p>
        </p:txBody>
      </p:sp>
      <p:sp>
        <p:nvSpPr>
          <p:cNvPr id="10" name="TextBox 9"/>
          <p:cNvSpPr txBox="1"/>
          <p:nvPr/>
        </p:nvSpPr>
        <p:spPr>
          <a:xfrm>
            <a:off x="7112621" y="3687058"/>
            <a:ext cx="1639841" cy="800219"/>
          </a:xfrm>
          <a:prstGeom prst="rect">
            <a:avLst/>
          </a:prstGeom>
          <a:noFill/>
        </p:spPr>
        <p:txBody>
          <a:bodyPr wrap="square" rtlCol="0">
            <a:spAutoFit/>
          </a:bodyPr>
          <a:lstStyle/>
          <a:p>
            <a:pPr algn="ctr"/>
            <a:r>
              <a:rPr lang="en-US" sz="2800" dirty="0"/>
              <a:t>C</a:t>
            </a:r>
            <a:r>
              <a:rPr lang="en-US" sz="2800" baseline="-25000" dirty="0"/>
              <a:t>6</a:t>
            </a:r>
            <a:r>
              <a:rPr lang="en-US" sz="2800" dirty="0"/>
              <a:t>H</a:t>
            </a:r>
            <a:r>
              <a:rPr lang="en-US" sz="2800" baseline="-25000" dirty="0"/>
              <a:t>12</a:t>
            </a:r>
            <a:r>
              <a:rPr lang="en-US" sz="2800" dirty="0"/>
              <a:t>O</a:t>
            </a:r>
            <a:r>
              <a:rPr lang="en-US" sz="2800" baseline="-25000" dirty="0"/>
              <a:t>6 </a:t>
            </a:r>
            <a:r>
              <a:rPr lang="en-US" dirty="0"/>
              <a:t>Glucose</a:t>
            </a:r>
            <a:endParaRPr lang="en-US" sz="1600" dirty="0"/>
          </a:p>
        </p:txBody>
      </p:sp>
      <p:sp>
        <p:nvSpPr>
          <p:cNvPr id="11" name="TextBox 10"/>
          <p:cNvSpPr txBox="1"/>
          <p:nvPr/>
        </p:nvSpPr>
        <p:spPr>
          <a:xfrm>
            <a:off x="8788683" y="3668007"/>
            <a:ext cx="1392191" cy="800219"/>
          </a:xfrm>
          <a:prstGeom prst="rect">
            <a:avLst/>
          </a:prstGeom>
          <a:noFill/>
        </p:spPr>
        <p:txBody>
          <a:bodyPr wrap="square" rtlCol="0">
            <a:spAutoFit/>
          </a:bodyPr>
          <a:lstStyle/>
          <a:p>
            <a:pPr algn="ctr"/>
            <a:r>
              <a:rPr lang="en-US" sz="2800" dirty="0"/>
              <a:t>6O</a:t>
            </a:r>
            <a:r>
              <a:rPr lang="en-US" sz="2800" baseline="-25000" dirty="0"/>
              <a:t>2 </a:t>
            </a:r>
            <a:r>
              <a:rPr lang="en-US" dirty="0"/>
              <a:t>Oxygen</a:t>
            </a:r>
            <a:endParaRPr lang="en-US" sz="1600" dirty="0"/>
          </a:p>
        </p:txBody>
      </p:sp>
      <p:sp>
        <p:nvSpPr>
          <p:cNvPr id="12" name="TextBox 11"/>
          <p:cNvSpPr txBox="1"/>
          <p:nvPr/>
        </p:nvSpPr>
        <p:spPr>
          <a:xfrm>
            <a:off x="1579741" y="5056530"/>
            <a:ext cx="1639841" cy="800219"/>
          </a:xfrm>
          <a:prstGeom prst="rect">
            <a:avLst/>
          </a:prstGeom>
          <a:noFill/>
        </p:spPr>
        <p:txBody>
          <a:bodyPr wrap="square" rtlCol="0">
            <a:spAutoFit/>
          </a:bodyPr>
          <a:lstStyle/>
          <a:p>
            <a:pPr algn="ctr"/>
            <a:r>
              <a:rPr lang="en-US" sz="2800" dirty="0"/>
              <a:t>C</a:t>
            </a:r>
            <a:r>
              <a:rPr lang="en-US" sz="2800" baseline="-25000" dirty="0"/>
              <a:t>6</a:t>
            </a:r>
            <a:r>
              <a:rPr lang="en-US" sz="2800" dirty="0"/>
              <a:t>H</a:t>
            </a:r>
            <a:r>
              <a:rPr lang="en-US" sz="2800" baseline="-25000" dirty="0"/>
              <a:t>12</a:t>
            </a:r>
            <a:r>
              <a:rPr lang="en-US" sz="2800" dirty="0"/>
              <a:t>O</a:t>
            </a:r>
            <a:r>
              <a:rPr lang="en-US" sz="2800" baseline="-25000" dirty="0"/>
              <a:t>6 </a:t>
            </a:r>
            <a:r>
              <a:rPr lang="en-US" dirty="0"/>
              <a:t>Glucose</a:t>
            </a:r>
            <a:endParaRPr lang="en-US" sz="1600" dirty="0"/>
          </a:p>
        </p:txBody>
      </p:sp>
      <p:sp>
        <p:nvSpPr>
          <p:cNvPr id="13" name="TextBox 12"/>
          <p:cNvSpPr txBox="1"/>
          <p:nvPr/>
        </p:nvSpPr>
        <p:spPr>
          <a:xfrm>
            <a:off x="3096128" y="5059606"/>
            <a:ext cx="1392191" cy="800219"/>
          </a:xfrm>
          <a:prstGeom prst="rect">
            <a:avLst/>
          </a:prstGeom>
          <a:noFill/>
        </p:spPr>
        <p:txBody>
          <a:bodyPr wrap="square" rtlCol="0">
            <a:spAutoFit/>
          </a:bodyPr>
          <a:lstStyle/>
          <a:p>
            <a:pPr algn="ctr"/>
            <a:r>
              <a:rPr lang="en-US" sz="2800" dirty="0"/>
              <a:t>6O</a:t>
            </a:r>
            <a:r>
              <a:rPr lang="en-US" sz="2800" baseline="-25000" dirty="0"/>
              <a:t>2 </a:t>
            </a:r>
            <a:r>
              <a:rPr lang="en-US" dirty="0"/>
              <a:t>Oxygen</a:t>
            </a:r>
            <a:endParaRPr lang="en-US" sz="1600" dirty="0"/>
          </a:p>
        </p:txBody>
      </p:sp>
      <p:sp>
        <p:nvSpPr>
          <p:cNvPr id="14" name="TextBox 13"/>
          <p:cNvSpPr txBox="1"/>
          <p:nvPr/>
        </p:nvSpPr>
        <p:spPr>
          <a:xfrm>
            <a:off x="7010124" y="5028466"/>
            <a:ext cx="1639841" cy="800219"/>
          </a:xfrm>
          <a:prstGeom prst="rect">
            <a:avLst/>
          </a:prstGeom>
          <a:noFill/>
        </p:spPr>
        <p:txBody>
          <a:bodyPr wrap="square" rtlCol="0">
            <a:spAutoFit/>
          </a:bodyPr>
          <a:lstStyle/>
          <a:p>
            <a:pPr algn="ctr"/>
            <a:r>
              <a:rPr lang="en-US" sz="2800" dirty="0"/>
              <a:t>6CO</a:t>
            </a:r>
            <a:r>
              <a:rPr lang="en-US" sz="2800" baseline="-25000" dirty="0"/>
              <a:t>2  </a:t>
            </a:r>
            <a:r>
              <a:rPr lang="en-US" dirty="0"/>
              <a:t>Carbon dioxide</a:t>
            </a:r>
            <a:endParaRPr lang="en-US" sz="1600" dirty="0"/>
          </a:p>
        </p:txBody>
      </p:sp>
      <p:sp>
        <p:nvSpPr>
          <p:cNvPr id="15" name="TextBox 14"/>
          <p:cNvSpPr txBox="1"/>
          <p:nvPr/>
        </p:nvSpPr>
        <p:spPr>
          <a:xfrm>
            <a:off x="6004706" y="5042015"/>
            <a:ext cx="1038225" cy="830997"/>
          </a:xfrm>
          <a:prstGeom prst="rect">
            <a:avLst/>
          </a:prstGeom>
          <a:noFill/>
        </p:spPr>
        <p:txBody>
          <a:bodyPr wrap="square" rtlCol="0">
            <a:spAutoFit/>
          </a:bodyPr>
          <a:lstStyle/>
          <a:p>
            <a:pPr algn="ctr"/>
            <a:r>
              <a:rPr lang="en-US" sz="2800" dirty="0"/>
              <a:t>6H</a:t>
            </a:r>
            <a:r>
              <a:rPr lang="en-US" sz="2800" baseline="-25000" dirty="0"/>
              <a:t>2</a:t>
            </a:r>
            <a:r>
              <a:rPr lang="en-US" sz="2800" dirty="0"/>
              <a:t>O</a:t>
            </a:r>
          </a:p>
          <a:p>
            <a:pPr algn="ctr"/>
            <a:r>
              <a:rPr lang="en-US" dirty="0"/>
              <a:t>Water</a:t>
            </a:r>
            <a:endParaRPr lang="en-US" sz="1600" dirty="0"/>
          </a:p>
        </p:txBody>
      </p:sp>
      <p:sp>
        <p:nvSpPr>
          <p:cNvPr id="16" name="TextBox 15"/>
          <p:cNvSpPr txBox="1"/>
          <p:nvPr/>
        </p:nvSpPr>
        <p:spPr>
          <a:xfrm>
            <a:off x="8656408" y="5056530"/>
            <a:ext cx="1171647" cy="523220"/>
          </a:xfrm>
          <a:prstGeom prst="rect">
            <a:avLst/>
          </a:prstGeom>
          <a:noFill/>
        </p:spPr>
        <p:txBody>
          <a:bodyPr wrap="square" rtlCol="0">
            <a:spAutoFit/>
          </a:bodyPr>
          <a:lstStyle/>
          <a:p>
            <a:pPr algn="ctr"/>
            <a:r>
              <a:rPr lang="en-US" sz="2800" dirty="0"/>
              <a:t>36ATP</a:t>
            </a:r>
          </a:p>
        </p:txBody>
      </p:sp>
      <p:sp>
        <p:nvSpPr>
          <p:cNvPr id="17" name="TextBox 16"/>
          <p:cNvSpPr txBox="1"/>
          <p:nvPr/>
        </p:nvSpPr>
        <p:spPr>
          <a:xfrm>
            <a:off x="9988200" y="5064155"/>
            <a:ext cx="1171647" cy="523220"/>
          </a:xfrm>
          <a:prstGeom prst="rect">
            <a:avLst/>
          </a:prstGeom>
          <a:noFill/>
        </p:spPr>
        <p:txBody>
          <a:bodyPr wrap="square" rtlCol="0">
            <a:spAutoFit/>
          </a:bodyPr>
          <a:lstStyle/>
          <a:p>
            <a:pPr algn="ctr"/>
            <a:r>
              <a:rPr lang="en-US" sz="2800" dirty="0"/>
              <a:t>Heat</a:t>
            </a:r>
          </a:p>
        </p:txBody>
      </p:sp>
    </p:spTree>
    <p:extLst>
      <p:ext uri="{BB962C8B-B14F-4D97-AF65-F5344CB8AC3E}">
        <p14:creationId xmlns:p14="http://schemas.microsoft.com/office/powerpoint/2010/main" val="185984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734358" y="1439779"/>
            <a:ext cx="4835325" cy="4848500"/>
          </a:xfrm>
          <a:prstGeom prst="rect">
            <a:avLst/>
          </a:prstGeom>
        </p:spPr>
      </p:pic>
      <p:sp>
        <p:nvSpPr>
          <p:cNvPr id="2" name="Title 1"/>
          <p:cNvSpPr>
            <a:spLocks noGrp="1"/>
          </p:cNvSpPr>
          <p:nvPr>
            <p:ph type="title"/>
          </p:nvPr>
        </p:nvSpPr>
        <p:spPr>
          <a:xfrm>
            <a:off x="503321" y="118311"/>
            <a:ext cx="11185358" cy="990600"/>
          </a:xfrm>
        </p:spPr>
        <p:txBody>
          <a:bodyPr>
            <a:noAutofit/>
          </a:bodyPr>
          <a:lstStyle/>
          <a:p>
            <a:pPr algn="ctr"/>
            <a:r>
              <a:rPr lang="en-US" sz="4400" dirty="0"/>
              <a:t>Cellular Respiration and Photosynthesis</a:t>
            </a:r>
          </a:p>
        </p:txBody>
      </p:sp>
      <p:sp>
        <p:nvSpPr>
          <p:cNvPr id="10" name="Content Placeholder 9">
            <a:extLst>
              <a:ext uri="{FF2B5EF4-FFF2-40B4-BE49-F238E27FC236}">
                <a16:creationId xmlns:a16="http://schemas.microsoft.com/office/drawing/2014/main" id="{68CA2DDC-6AA6-4D80-8F1C-660AE420184C}"/>
              </a:ext>
            </a:extLst>
          </p:cNvPr>
          <p:cNvSpPr>
            <a:spLocks noGrp="1"/>
          </p:cNvSpPr>
          <p:nvPr>
            <p:ph sz="quarter" idx="1"/>
          </p:nvPr>
        </p:nvSpPr>
        <p:spPr>
          <a:xfrm>
            <a:off x="503321" y="2073443"/>
            <a:ext cx="5911516" cy="4937760"/>
          </a:xfrm>
        </p:spPr>
        <p:txBody>
          <a:bodyPr>
            <a:normAutofit/>
          </a:bodyPr>
          <a:lstStyle/>
          <a:p>
            <a:r>
              <a:rPr lang="en-US" sz="2800" dirty="0"/>
              <a:t>The products of photosynthesis (oxygen and glucose) are the reactants for cellular respiration, and the products of cellular respiration (carbon dioxide and water) are the reactants for photosynthesis</a:t>
            </a:r>
          </a:p>
        </p:txBody>
      </p:sp>
    </p:spTree>
    <p:extLst>
      <p:ext uri="{BB962C8B-B14F-4D97-AF65-F5344CB8AC3E}">
        <p14:creationId xmlns:p14="http://schemas.microsoft.com/office/powerpoint/2010/main" val="3273848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normAutofit/>
          </a:bodyPr>
          <a:lstStyle/>
          <a:p>
            <a:pPr algn="ctr" eaLnBrk="1" hangingPunct="1"/>
            <a:r>
              <a:rPr lang="en-US" sz="4400" dirty="0"/>
              <a:t>What organisms can photosynthesize?</a:t>
            </a:r>
            <a:endParaRPr lang="en-US" sz="4000" dirty="0"/>
          </a:p>
        </p:txBody>
      </p:sp>
      <p:pic>
        <p:nvPicPr>
          <p:cNvPr id="3" name="Picture 2"/>
          <p:cNvPicPr>
            <a:picLocks noChangeAspect="1"/>
          </p:cNvPicPr>
          <p:nvPr/>
        </p:nvPicPr>
        <p:blipFill>
          <a:blip r:embed="rId3"/>
          <a:stretch>
            <a:fillRect/>
          </a:stretch>
        </p:blipFill>
        <p:spPr>
          <a:xfrm>
            <a:off x="272160" y="3725828"/>
            <a:ext cx="3744967" cy="2508348"/>
          </a:xfrm>
          <a:prstGeom prst="rect">
            <a:avLst/>
          </a:prstGeom>
        </p:spPr>
      </p:pic>
      <p:pic>
        <p:nvPicPr>
          <p:cNvPr id="8196" name="Picture 4" descr="Image result for phytoplank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161" y="1406551"/>
            <a:ext cx="3805598" cy="221495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moss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4483" y="4235729"/>
            <a:ext cx="4120255" cy="199844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Image result for conifer fore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1159" y="1333506"/>
            <a:ext cx="4161637" cy="2809965"/>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Image result for angiosper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08882" y="3725827"/>
            <a:ext cx="3725557" cy="2508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4856" y="3835619"/>
            <a:ext cx="806116" cy="400110"/>
          </a:xfrm>
          <a:prstGeom prst="rect">
            <a:avLst/>
          </a:prstGeom>
          <a:noFill/>
        </p:spPr>
        <p:txBody>
          <a:bodyPr wrap="square" rtlCol="0">
            <a:spAutoFit/>
          </a:bodyPr>
          <a:lstStyle/>
          <a:p>
            <a:r>
              <a:rPr lang="en-US" sz="2000" b="1" dirty="0">
                <a:solidFill>
                  <a:schemeClr val="bg1"/>
                </a:solidFill>
              </a:rPr>
              <a:t>Kelp</a:t>
            </a:r>
          </a:p>
        </p:txBody>
      </p:sp>
      <p:sp>
        <p:nvSpPr>
          <p:cNvPr id="15" name="TextBox 14"/>
          <p:cNvSpPr txBox="1"/>
          <p:nvPr/>
        </p:nvSpPr>
        <p:spPr>
          <a:xfrm>
            <a:off x="317445" y="1406551"/>
            <a:ext cx="2394093" cy="400110"/>
          </a:xfrm>
          <a:prstGeom prst="rect">
            <a:avLst/>
          </a:prstGeom>
          <a:noFill/>
        </p:spPr>
        <p:txBody>
          <a:bodyPr wrap="square" rtlCol="0">
            <a:spAutoFit/>
          </a:bodyPr>
          <a:lstStyle/>
          <a:p>
            <a:r>
              <a:rPr lang="en-US" sz="2000" b="1" dirty="0">
                <a:solidFill>
                  <a:schemeClr val="bg1"/>
                </a:solidFill>
              </a:rPr>
              <a:t>Phytoplankton</a:t>
            </a:r>
          </a:p>
        </p:txBody>
      </p:sp>
      <p:sp>
        <p:nvSpPr>
          <p:cNvPr id="16" name="TextBox 15"/>
          <p:cNvSpPr txBox="1"/>
          <p:nvPr/>
        </p:nvSpPr>
        <p:spPr>
          <a:xfrm>
            <a:off x="4077759" y="3743361"/>
            <a:ext cx="2371057" cy="400110"/>
          </a:xfrm>
          <a:prstGeom prst="rect">
            <a:avLst/>
          </a:prstGeom>
          <a:noFill/>
        </p:spPr>
        <p:txBody>
          <a:bodyPr wrap="square" rtlCol="0">
            <a:spAutoFit/>
          </a:bodyPr>
          <a:lstStyle/>
          <a:p>
            <a:r>
              <a:rPr lang="en-US" sz="2000" b="1" dirty="0">
                <a:solidFill>
                  <a:schemeClr val="bg1"/>
                </a:solidFill>
              </a:rPr>
              <a:t>Flowering plants</a:t>
            </a:r>
          </a:p>
        </p:txBody>
      </p:sp>
      <p:sp>
        <p:nvSpPr>
          <p:cNvPr id="18" name="TextBox 17"/>
          <p:cNvSpPr txBox="1"/>
          <p:nvPr/>
        </p:nvSpPr>
        <p:spPr>
          <a:xfrm>
            <a:off x="11006471" y="5763025"/>
            <a:ext cx="2371057" cy="400110"/>
          </a:xfrm>
          <a:prstGeom prst="rect">
            <a:avLst/>
          </a:prstGeom>
          <a:noFill/>
        </p:spPr>
        <p:txBody>
          <a:bodyPr wrap="square" rtlCol="0">
            <a:spAutoFit/>
          </a:bodyPr>
          <a:lstStyle/>
          <a:p>
            <a:r>
              <a:rPr lang="en-US" sz="2000" b="1" dirty="0">
                <a:solidFill>
                  <a:schemeClr val="bg1"/>
                </a:solidFill>
              </a:rPr>
              <a:t>Mosses</a:t>
            </a:r>
          </a:p>
        </p:txBody>
      </p:sp>
      <p:sp>
        <p:nvSpPr>
          <p:cNvPr id="19" name="TextBox 18"/>
          <p:cNvSpPr txBox="1"/>
          <p:nvPr/>
        </p:nvSpPr>
        <p:spPr>
          <a:xfrm>
            <a:off x="10811591" y="3725827"/>
            <a:ext cx="1380408" cy="400110"/>
          </a:xfrm>
          <a:prstGeom prst="rect">
            <a:avLst/>
          </a:prstGeom>
          <a:noFill/>
        </p:spPr>
        <p:txBody>
          <a:bodyPr wrap="square" rtlCol="0">
            <a:spAutoFit/>
          </a:bodyPr>
          <a:lstStyle/>
          <a:p>
            <a:r>
              <a:rPr lang="en-US" sz="2000" b="1" dirty="0">
                <a:solidFill>
                  <a:schemeClr val="bg1"/>
                </a:solidFill>
              </a:rPr>
              <a:t>Conifers</a:t>
            </a:r>
          </a:p>
        </p:txBody>
      </p:sp>
      <p:pic>
        <p:nvPicPr>
          <p:cNvPr id="8208" name="Picture 16" descr="Image result for cyanobacter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3882" y="1354516"/>
            <a:ext cx="3641154" cy="22669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5669161" y="1402128"/>
            <a:ext cx="2371057" cy="400110"/>
          </a:xfrm>
          <a:prstGeom prst="rect">
            <a:avLst/>
          </a:prstGeom>
          <a:noFill/>
        </p:spPr>
        <p:txBody>
          <a:bodyPr wrap="square" rtlCol="0">
            <a:spAutoFit/>
          </a:bodyPr>
          <a:lstStyle/>
          <a:p>
            <a:r>
              <a:rPr lang="en-US" sz="2000" b="1" dirty="0">
                <a:solidFill>
                  <a:schemeClr val="bg1"/>
                </a:solidFill>
              </a:rPr>
              <a:t>Cyanobacteria</a:t>
            </a:r>
          </a:p>
        </p:txBody>
      </p:sp>
      <p:pic>
        <p:nvPicPr>
          <p:cNvPr id="8202" name="Picture 10" descr="Image result for fern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3997" y="3978043"/>
            <a:ext cx="2683675" cy="20127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7160580" y="3954877"/>
            <a:ext cx="887162" cy="400110"/>
          </a:xfrm>
          <a:prstGeom prst="rect">
            <a:avLst/>
          </a:prstGeom>
          <a:noFill/>
        </p:spPr>
        <p:txBody>
          <a:bodyPr wrap="square" rtlCol="0">
            <a:spAutoFit/>
          </a:bodyPr>
          <a:lstStyle/>
          <a:p>
            <a:r>
              <a:rPr lang="en-US" sz="2000" b="1" dirty="0">
                <a:solidFill>
                  <a:schemeClr val="bg1"/>
                </a:solidFill>
              </a:rPr>
              <a:t>Ferns</a:t>
            </a:r>
          </a:p>
        </p:txBody>
      </p:sp>
      <p:pic>
        <p:nvPicPr>
          <p:cNvPr id="4" name="Picture 3"/>
          <p:cNvPicPr>
            <a:picLocks noChangeAspect="1"/>
          </p:cNvPicPr>
          <p:nvPr/>
        </p:nvPicPr>
        <p:blipFill>
          <a:blip r:embed="rId10"/>
          <a:stretch>
            <a:fillRect/>
          </a:stretch>
        </p:blipFill>
        <p:spPr>
          <a:xfrm>
            <a:off x="3416515" y="2100776"/>
            <a:ext cx="1554386" cy="1572890"/>
          </a:xfrm>
          <a:prstGeom prst="rect">
            <a:avLst/>
          </a:prstGeom>
        </p:spPr>
      </p:pic>
      <p:sp>
        <p:nvSpPr>
          <p:cNvPr id="23" name="TextBox 22"/>
          <p:cNvSpPr txBox="1"/>
          <p:nvPr/>
        </p:nvSpPr>
        <p:spPr>
          <a:xfrm>
            <a:off x="3860927" y="2113918"/>
            <a:ext cx="1206097" cy="400110"/>
          </a:xfrm>
          <a:prstGeom prst="rect">
            <a:avLst/>
          </a:prstGeom>
          <a:noFill/>
        </p:spPr>
        <p:txBody>
          <a:bodyPr wrap="square" rtlCol="0">
            <a:spAutoFit/>
          </a:bodyPr>
          <a:lstStyle/>
          <a:p>
            <a:r>
              <a:rPr lang="en-US" sz="2000" b="1" dirty="0">
                <a:solidFill>
                  <a:schemeClr val="bg1"/>
                </a:solidFill>
              </a:rPr>
              <a:t>Protists</a:t>
            </a:r>
          </a:p>
        </p:txBody>
      </p:sp>
    </p:spTree>
    <p:extLst>
      <p:ext uri="{BB962C8B-B14F-4D97-AF65-F5344CB8AC3E}">
        <p14:creationId xmlns:p14="http://schemas.microsoft.com/office/powerpoint/2010/main" val="5320874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400" dirty="0"/>
              <a:t>Role of Photosynthetic Organisms</a:t>
            </a:r>
          </a:p>
        </p:txBody>
      </p:sp>
      <p:sp>
        <p:nvSpPr>
          <p:cNvPr id="5" name="Content Placeholder 4"/>
          <p:cNvSpPr>
            <a:spLocks noGrp="1"/>
          </p:cNvSpPr>
          <p:nvPr>
            <p:ph sz="quarter" idx="1"/>
          </p:nvPr>
        </p:nvSpPr>
        <p:spPr>
          <a:xfrm>
            <a:off x="126331" y="1233472"/>
            <a:ext cx="11939337" cy="665789"/>
          </a:xfrm>
        </p:spPr>
        <p:txBody>
          <a:bodyPr>
            <a:normAutofit/>
          </a:bodyPr>
          <a:lstStyle/>
          <a:p>
            <a:pPr marL="0" indent="0" algn="ctr">
              <a:buNone/>
            </a:pPr>
            <a:r>
              <a:rPr lang="en-US" sz="2800" dirty="0"/>
              <a:t>Photosynthetic organisms make up the base of all food webs on Earth.</a:t>
            </a:r>
          </a:p>
        </p:txBody>
      </p:sp>
      <p:sp>
        <p:nvSpPr>
          <p:cNvPr id="2" name="Content Placeholder 1">
            <a:extLst>
              <a:ext uri="{FF2B5EF4-FFF2-40B4-BE49-F238E27FC236}">
                <a16:creationId xmlns:a16="http://schemas.microsoft.com/office/drawing/2014/main" id="{5E438CC8-FA41-491D-80F2-1D0440670486}"/>
              </a:ext>
            </a:extLst>
          </p:cNvPr>
          <p:cNvSpPr>
            <a:spLocks noGrp="1"/>
          </p:cNvSpPr>
          <p:nvPr>
            <p:ph sz="quarter" idx="2"/>
          </p:nvPr>
        </p:nvSpPr>
        <p:spPr>
          <a:xfrm>
            <a:off x="3840244" y="2296562"/>
            <a:ext cx="4381835" cy="3899479"/>
          </a:xfrm>
        </p:spPr>
        <p:txBody>
          <a:bodyPr>
            <a:normAutofit/>
          </a:bodyPr>
          <a:lstStyle/>
          <a:p>
            <a:pPr marL="0" indent="0">
              <a:buNone/>
            </a:pPr>
            <a:r>
              <a:rPr lang="en-US" sz="2400" b="1" dirty="0"/>
              <a:t>Heterotrophs</a:t>
            </a:r>
            <a:r>
              <a:rPr lang="en-US" sz="2400" dirty="0"/>
              <a:t>: organisms that can not produce their own energy and must consume other organisms for their nutrition</a:t>
            </a:r>
          </a:p>
          <a:p>
            <a:pPr marL="0" indent="0">
              <a:buNone/>
            </a:pPr>
            <a:endParaRPr lang="en-US" sz="2400" b="1" dirty="0"/>
          </a:p>
          <a:p>
            <a:pPr marL="0" indent="0">
              <a:buNone/>
            </a:pPr>
            <a:r>
              <a:rPr lang="en-US" sz="2400" b="1" dirty="0"/>
              <a:t>______________</a:t>
            </a:r>
            <a:r>
              <a:rPr lang="en-US" sz="2400" dirty="0"/>
              <a:t>: photosynthetic organisms that can produce their own food using solar energy</a:t>
            </a:r>
          </a:p>
          <a:p>
            <a:r>
              <a:rPr lang="en-US" sz="2400" dirty="0"/>
              <a:t>Primary producers</a:t>
            </a:r>
          </a:p>
        </p:txBody>
      </p:sp>
      <p:pic>
        <p:nvPicPr>
          <p:cNvPr id="1026" name="Picture 2" descr="http://bio1152.nicerweb.com/Locked/media/ch54/54_12AntarcticFoodWeb-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739" y="1683549"/>
            <a:ext cx="3252203" cy="45576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su.edu/course/isb/202/tsao/images/foodwe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2080" y="1996341"/>
            <a:ext cx="3689685" cy="4244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534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3899D7A-D1CF-4070-B2D7-2E1947546FC1}"/>
              </a:ext>
            </a:extLst>
          </p:cNvPr>
          <p:cNvSpPr>
            <a:spLocks noGrp="1"/>
          </p:cNvSpPr>
          <p:nvPr>
            <p:ph type="title"/>
          </p:nvPr>
        </p:nvSpPr>
        <p:spPr/>
        <p:txBody>
          <a:bodyPr>
            <a:normAutofit/>
          </a:bodyPr>
          <a:lstStyle/>
          <a:p>
            <a:pPr algn="ctr"/>
            <a:r>
              <a:rPr lang="en-US" sz="4400" dirty="0"/>
              <a:t>Role of Photosynthetic Organisms</a:t>
            </a:r>
          </a:p>
        </p:txBody>
      </p:sp>
      <p:pic>
        <p:nvPicPr>
          <p:cNvPr id="4" name="Picture 3">
            <a:extLst>
              <a:ext uri="{FF2B5EF4-FFF2-40B4-BE49-F238E27FC236}">
                <a16:creationId xmlns:a16="http://schemas.microsoft.com/office/drawing/2014/main" id="{41ED5542-42B1-4CE1-89EF-A76BF3B8F33B}"/>
              </a:ext>
            </a:extLst>
          </p:cNvPr>
          <p:cNvPicPr>
            <a:picLocks noChangeAspect="1"/>
          </p:cNvPicPr>
          <p:nvPr/>
        </p:nvPicPr>
        <p:blipFill>
          <a:blip r:embed="rId2"/>
          <a:stretch>
            <a:fillRect/>
          </a:stretch>
        </p:blipFill>
        <p:spPr>
          <a:xfrm>
            <a:off x="5859519" y="1454776"/>
            <a:ext cx="6243877" cy="4541987"/>
          </a:xfrm>
          <a:prstGeom prst="rect">
            <a:avLst/>
          </a:prstGeom>
        </p:spPr>
      </p:pic>
      <p:sp>
        <p:nvSpPr>
          <p:cNvPr id="6" name="Content Placeholder 5">
            <a:extLst>
              <a:ext uri="{FF2B5EF4-FFF2-40B4-BE49-F238E27FC236}">
                <a16:creationId xmlns:a16="http://schemas.microsoft.com/office/drawing/2014/main" id="{5F16999D-ACC3-4460-8E4B-0C0C66CB16F6}"/>
              </a:ext>
            </a:extLst>
          </p:cNvPr>
          <p:cNvSpPr>
            <a:spLocks noGrp="1"/>
          </p:cNvSpPr>
          <p:nvPr>
            <p:ph sz="quarter" idx="1"/>
          </p:nvPr>
        </p:nvSpPr>
        <p:spPr>
          <a:xfrm>
            <a:off x="418213" y="1219200"/>
            <a:ext cx="5673827" cy="4937760"/>
          </a:xfrm>
          <a:noFill/>
        </p:spPr>
        <p:txBody>
          <a:bodyPr>
            <a:normAutofit/>
          </a:bodyPr>
          <a:lstStyle/>
          <a:p>
            <a:pPr marL="0" indent="0">
              <a:buNone/>
            </a:pPr>
            <a:r>
              <a:rPr lang="en-US" sz="2800" b="1" dirty="0"/>
              <a:t>Primary production</a:t>
            </a:r>
            <a:r>
              <a:rPr lang="en-US" sz="2800" dirty="0"/>
              <a:t>: when photosynthetic organism’s (primary producers) produce more energy than they use, resulting in more available energy for heterotrophs</a:t>
            </a:r>
          </a:p>
          <a:p>
            <a:pPr marL="339725" lvl="1" indent="-222250"/>
            <a:r>
              <a:rPr lang="en-US" sz="2500" dirty="0"/>
              <a:t>Primary producers (plants and algae) provide the energy that support    nearly all life on Earth </a:t>
            </a:r>
          </a:p>
        </p:txBody>
      </p:sp>
    </p:spTree>
    <p:extLst>
      <p:ext uri="{BB962C8B-B14F-4D97-AF65-F5344CB8AC3E}">
        <p14:creationId xmlns:p14="http://schemas.microsoft.com/office/powerpoint/2010/main" val="2867770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D664AAC-79BC-401D-8B17-F21C1EA30408}"/>
              </a:ext>
            </a:extLst>
          </p:cNvPr>
          <p:cNvSpPr>
            <a:spLocks noGrp="1"/>
          </p:cNvSpPr>
          <p:nvPr>
            <p:ph type="title"/>
          </p:nvPr>
        </p:nvSpPr>
        <p:spPr>
          <a:xfrm>
            <a:off x="324853" y="152400"/>
            <a:ext cx="11574379" cy="990600"/>
          </a:xfrm>
        </p:spPr>
        <p:txBody>
          <a:bodyPr>
            <a:normAutofit/>
          </a:bodyPr>
          <a:lstStyle/>
          <a:p>
            <a:pPr algn="ctr"/>
            <a:r>
              <a:rPr lang="en-US" sz="4000" dirty="0"/>
              <a:t>Primary Productivity of Different Ecosystems</a:t>
            </a:r>
          </a:p>
        </p:txBody>
      </p:sp>
      <p:pic>
        <p:nvPicPr>
          <p:cNvPr id="7" name="Picture 6">
            <a:extLst>
              <a:ext uri="{FF2B5EF4-FFF2-40B4-BE49-F238E27FC236}">
                <a16:creationId xmlns:a16="http://schemas.microsoft.com/office/drawing/2014/main" id="{48FC4906-DAA2-4263-AEEA-E815F0449756}"/>
              </a:ext>
            </a:extLst>
          </p:cNvPr>
          <p:cNvPicPr>
            <a:picLocks noChangeAspect="1"/>
          </p:cNvPicPr>
          <p:nvPr/>
        </p:nvPicPr>
        <p:blipFill>
          <a:blip r:embed="rId2"/>
          <a:stretch>
            <a:fillRect/>
          </a:stretch>
        </p:blipFill>
        <p:spPr>
          <a:xfrm>
            <a:off x="1850066" y="1230639"/>
            <a:ext cx="8314660" cy="4500310"/>
          </a:xfrm>
          <a:prstGeom prst="rect">
            <a:avLst/>
          </a:prstGeom>
        </p:spPr>
      </p:pic>
      <p:sp>
        <p:nvSpPr>
          <p:cNvPr id="2" name="TextBox 1">
            <a:extLst>
              <a:ext uri="{FF2B5EF4-FFF2-40B4-BE49-F238E27FC236}">
                <a16:creationId xmlns:a16="http://schemas.microsoft.com/office/drawing/2014/main" id="{2D2EE97D-796A-4D45-B3A9-78EF8334C9FB}"/>
              </a:ext>
            </a:extLst>
          </p:cNvPr>
          <p:cNvSpPr txBox="1"/>
          <p:nvPr/>
        </p:nvSpPr>
        <p:spPr>
          <a:xfrm>
            <a:off x="793898" y="5818588"/>
            <a:ext cx="10877107" cy="523220"/>
          </a:xfrm>
          <a:prstGeom prst="rect">
            <a:avLst/>
          </a:prstGeom>
          <a:noFill/>
        </p:spPr>
        <p:txBody>
          <a:bodyPr wrap="square" rtlCol="0">
            <a:spAutoFit/>
          </a:bodyPr>
          <a:lstStyle/>
          <a:p>
            <a:r>
              <a:rPr lang="en-US" sz="2800" dirty="0"/>
              <a:t>Which marine habitat has the greatest average net primary production? </a:t>
            </a:r>
          </a:p>
        </p:txBody>
      </p:sp>
    </p:spTree>
    <p:extLst>
      <p:ext uri="{BB962C8B-B14F-4D97-AF65-F5344CB8AC3E}">
        <p14:creationId xmlns:p14="http://schemas.microsoft.com/office/powerpoint/2010/main" val="2959477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E5D56F-42D7-4138-9CCA-070A5136FC5B}"/>
              </a:ext>
            </a:extLst>
          </p:cNvPr>
          <p:cNvPicPr>
            <a:picLocks noChangeAspect="1"/>
          </p:cNvPicPr>
          <p:nvPr/>
        </p:nvPicPr>
        <p:blipFill>
          <a:blip r:embed="rId2"/>
          <a:stretch>
            <a:fillRect/>
          </a:stretch>
        </p:blipFill>
        <p:spPr>
          <a:xfrm>
            <a:off x="709863" y="0"/>
            <a:ext cx="11058079" cy="6858000"/>
          </a:xfrm>
          <a:prstGeom prst="rect">
            <a:avLst/>
          </a:prstGeom>
        </p:spPr>
      </p:pic>
    </p:spTree>
    <p:extLst>
      <p:ext uri="{BB962C8B-B14F-4D97-AF65-F5344CB8AC3E}">
        <p14:creationId xmlns:p14="http://schemas.microsoft.com/office/powerpoint/2010/main" val="10026114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879-387A-4238-8FA7-BD76AE6454F4}"/>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93A6CC8-A4D8-451E-B9B4-844E0C822EEC}"/>
              </a:ext>
            </a:extLst>
          </p:cNvPr>
          <p:cNvSpPr>
            <a:spLocks noGrp="1"/>
          </p:cNvSpPr>
          <p:nvPr>
            <p:ph sz="quarter" idx="1"/>
          </p:nvPr>
        </p:nvSpPr>
        <p:spPr/>
        <p:txBody>
          <a:bodyPr>
            <a:normAutofit/>
          </a:bodyPr>
          <a:lstStyle/>
          <a:p>
            <a:pPr marL="2293938" indent="-2293938">
              <a:buNone/>
            </a:pPr>
            <a:r>
              <a:rPr lang="en-US" sz="3200" dirty="0"/>
              <a:t>True or False: DNA is the primary information bearing molecule in living things</a:t>
            </a:r>
          </a:p>
          <a:p>
            <a:pPr marL="0" indent="0">
              <a:buNone/>
            </a:pPr>
            <a:endParaRPr lang="en-US" sz="3200" dirty="0"/>
          </a:p>
          <a:p>
            <a:pPr marL="0" indent="0">
              <a:buNone/>
            </a:pPr>
            <a:r>
              <a:rPr lang="en-US" sz="3200" dirty="0"/>
              <a:t>True or False: Sharks have blubber to help with buoyancy</a:t>
            </a:r>
          </a:p>
          <a:p>
            <a:pPr marL="0" indent="0">
              <a:buNone/>
            </a:pPr>
            <a:endParaRPr lang="en-US" sz="3200" dirty="0"/>
          </a:p>
          <a:p>
            <a:pPr marL="2341563" indent="-2341563">
              <a:buNone/>
            </a:pPr>
            <a:r>
              <a:rPr lang="en-US" sz="3200" dirty="0"/>
              <a:t>True or False: Primary producers (autotrophs) make up the base of nearly all food webs on Earth</a:t>
            </a:r>
          </a:p>
        </p:txBody>
      </p:sp>
    </p:spTree>
    <p:extLst>
      <p:ext uri="{BB962C8B-B14F-4D97-AF65-F5344CB8AC3E}">
        <p14:creationId xmlns:p14="http://schemas.microsoft.com/office/powerpoint/2010/main" val="6671921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879-387A-4238-8FA7-BD76AE6454F4}"/>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93A6CC8-A4D8-451E-B9B4-844E0C822EEC}"/>
              </a:ext>
            </a:extLst>
          </p:cNvPr>
          <p:cNvSpPr>
            <a:spLocks noGrp="1"/>
          </p:cNvSpPr>
          <p:nvPr>
            <p:ph sz="quarter" idx="1"/>
          </p:nvPr>
        </p:nvSpPr>
        <p:spPr>
          <a:xfrm>
            <a:off x="609600" y="1219200"/>
            <a:ext cx="11293642" cy="4937760"/>
          </a:xfrm>
        </p:spPr>
        <p:txBody>
          <a:bodyPr>
            <a:normAutofit/>
          </a:bodyPr>
          <a:lstStyle/>
          <a:p>
            <a:pPr marL="2293938" indent="-2293938">
              <a:buNone/>
            </a:pPr>
            <a:r>
              <a:rPr lang="en-US" sz="3200" dirty="0"/>
              <a:t>Which of the following is a structural carbohydrate found in plants?</a:t>
            </a:r>
          </a:p>
          <a:p>
            <a:pPr marL="2293938" indent="-2293938">
              <a:buNone/>
            </a:pPr>
            <a:endParaRPr lang="en-US" sz="3200" dirty="0"/>
          </a:p>
          <a:p>
            <a:pPr marL="2293938" indent="-2293938">
              <a:buNone/>
            </a:pPr>
            <a:r>
              <a:rPr lang="en-US" sz="3200" dirty="0"/>
              <a:t>			a. Starch</a:t>
            </a:r>
          </a:p>
          <a:p>
            <a:pPr marL="2293938" indent="-2293938">
              <a:buNone/>
            </a:pPr>
            <a:r>
              <a:rPr lang="en-US" sz="3200" dirty="0"/>
              <a:t>			b. Chitin</a:t>
            </a:r>
          </a:p>
          <a:p>
            <a:pPr marL="2293938" indent="-2293938">
              <a:buNone/>
            </a:pPr>
            <a:r>
              <a:rPr lang="en-US" sz="3200" dirty="0"/>
              <a:t>			c. Cellulose</a:t>
            </a:r>
          </a:p>
          <a:p>
            <a:pPr marL="2293938" indent="-2293938">
              <a:buNone/>
            </a:pPr>
            <a:r>
              <a:rPr lang="en-US" sz="3200" dirty="0"/>
              <a:t>			d. Glycogen </a:t>
            </a:r>
          </a:p>
        </p:txBody>
      </p:sp>
    </p:spTree>
    <p:extLst>
      <p:ext uri="{BB962C8B-B14F-4D97-AF65-F5344CB8AC3E}">
        <p14:creationId xmlns:p14="http://schemas.microsoft.com/office/powerpoint/2010/main" val="28358204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879-387A-4238-8FA7-BD76AE6454F4}"/>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93A6CC8-A4D8-451E-B9B4-844E0C822EEC}"/>
              </a:ext>
            </a:extLst>
          </p:cNvPr>
          <p:cNvSpPr>
            <a:spLocks noGrp="1"/>
          </p:cNvSpPr>
          <p:nvPr>
            <p:ph sz="quarter" idx="1"/>
          </p:nvPr>
        </p:nvSpPr>
        <p:spPr>
          <a:xfrm>
            <a:off x="609600" y="1219200"/>
            <a:ext cx="11293642" cy="4937760"/>
          </a:xfrm>
        </p:spPr>
        <p:txBody>
          <a:bodyPr>
            <a:normAutofit lnSpcReduction="10000"/>
          </a:bodyPr>
          <a:lstStyle/>
          <a:p>
            <a:pPr marL="63500" indent="-63500">
              <a:buNone/>
            </a:pPr>
            <a:r>
              <a:rPr lang="en-US" sz="3200" dirty="0"/>
              <a:t>Which of the following are necessary for cellular respiration to take place? </a:t>
            </a:r>
          </a:p>
          <a:p>
            <a:pPr marL="2293938" indent="-2293938">
              <a:buNone/>
            </a:pPr>
            <a:endParaRPr lang="en-US" sz="3200" dirty="0"/>
          </a:p>
          <a:p>
            <a:pPr marL="2293938" indent="-2293938">
              <a:buNone/>
            </a:pPr>
            <a:r>
              <a:rPr lang="en-US" sz="3200" dirty="0"/>
              <a:t>		a. Water</a:t>
            </a:r>
          </a:p>
          <a:p>
            <a:pPr marL="2293938" indent="-2293938">
              <a:buNone/>
            </a:pPr>
            <a:r>
              <a:rPr lang="en-US" sz="3200" dirty="0"/>
              <a:t>		b. Glucose</a:t>
            </a:r>
          </a:p>
          <a:p>
            <a:pPr marL="2293938" indent="-2293938">
              <a:buNone/>
            </a:pPr>
            <a:r>
              <a:rPr lang="en-US" sz="3200" dirty="0"/>
              <a:t>		c. Carbon dioxide</a:t>
            </a:r>
          </a:p>
          <a:p>
            <a:pPr marL="2293938" indent="-2293938">
              <a:buNone/>
            </a:pPr>
            <a:r>
              <a:rPr lang="en-US" sz="3200" dirty="0"/>
              <a:t>		d. Oxygen</a:t>
            </a:r>
          </a:p>
          <a:p>
            <a:pPr marL="2743200" indent="-2743200">
              <a:buNone/>
            </a:pPr>
            <a:r>
              <a:rPr lang="en-US" sz="3200" dirty="0"/>
              <a:t>	e. Two of the above are necessary                          </a:t>
            </a:r>
          </a:p>
          <a:p>
            <a:pPr marL="2743200" indent="-2743200">
              <a:buNone/>
            </a:pPr>
            <a:r>
              <a:rPr lang="en-US" sz="3200" dirty="0"/>
              <a:t>                            for cellular respiration </a:t>
            </a:r>
          </a:p>
        </p:txBody>
      </p:sp>
    </p:spTree>
    <p:extLst>
      <p:ext uri="{BB962C8B-B14F-4D97-AF65-F5344CB8AC3E}">
        <p14:creationId xmlns:p14="http://schemas.microsoft.com/office/powerpoint/2010/main" val="1837442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Building Blocks of Life</a:t>
            </a:r>
          </a:p>
        </p:txBody>
      </p:sp>
      <p:sp>
        <p:nvSpPr>
          <p:cNvPr id="3" name="Content Placeholder 2"/>
          <p:cNvSpPr>
            <a:spLocks noGrp="1"/>
          </p:cNvSpPr>
          <p:nvPr>
            <p:ph sz="quarter" idx="1"/>
          </p:nvPr>
        </p:nvSpPr>
        <p:spPr>
          <a:xfrm>
            <a:off x="609600" y="1219200"/>
            <a:ext cx="11125200" cy="4937760"/>
          </a:xfrm>
        </p:spPr>
        <p:txBody>
          <a:bodyPr>
            <a:noAutofit/>
          </a:bodyPr>
          <a:lstStyle/>
          <a:p>
            <a:pPr>
              <a:spcBef>
                <a:spcPts val="0"/>
              </a:spcBef>
              <a:buNone/>
            </a:pPr>
            <a:r>
              <a:rPr lang="en-US" sz="3200" b="1" dirty="0"/>
              <a:t>Macromolecules</a:t>
            </a:r>
            <a:r>
              <a:rPr lang="en-US" sz="3200" dirty="0"/>
              <a:t>: large organic (carbon based) molecule, usually comprising smaller molecules joined together to form larger, more complex molecules</a:t>
            </a:r>
          </a:p>
          <a:p>
            <a:pPr>
              <a:spcBef>
                <a:spcPts val="0"/>
              </a:spcBef>
              <a:buNone/>
            </a:pPr>
            <a:endParaRPr lang="en-US" sz="1050" dirty="0"/>
          </a:p>
          <a:p>
            <a:pPr>
              <a:buNone/>
            </a:pPr>
            <a:endParaRPr lang="en-US" sz="1050" dirty="0"/>
          </a:p>
          <a:p>
            <a:pPr>
              <a:spcBef>
                <a:spcPts val="0"/>
              </a:spcBef>
              <a:buNone/>
            </a:pPr>
            <a:r>
              <a:rPr lang="en-US" sz="3200" dirty="0"/>
              <a:t>Four major macromolecules in living things</a:t>
            </a:r>
          </a:p>
          <a:p>
            <a:pPr lvl="1">
              <a:spcBef>
                <a:spcPts val="0"/>
              </a:spcBef>
            </a:pPr>
            <a:r>
              <a:rPr lang="en-US" sz="3200" dirty="0">
                <a:solidFill>
                  <a:schemeClr val="accent1">
                    <a:lumMod val="75000"/>
                  </a:schemeClr>
                </a:solidFill>
              </a:rPr>
              <a:t>________________</a:t>
            </a:r>
          </a:p>
          <a:p>
            <a:pPr lvl="1">
              <a:spcBef>
                <a:spcPts val="0"/>
              </a:spcBef>
            </a:pPr>
            <a:r>
              <a:rPr lang="en-US" sz="3200" dirty="0">
                <a:solidFill>
                  <a:schemeClr val="accent1">
                    <a:lumMod val="75000"/>
                  </a:schemeClr>
                </a:solidFill>
              </a:rPr>
              <a:t>Lipids</a:t>
            </a:r>
          </a:p>
          <a:p>
            <a:pPr lvl="1">
              <a:spcBef>
                <a:spcPts val="0"/>
              </a:spcBef>
            </a:pPr>
            <a:r>
              <a:rPr lang="en-US" sz="3200" dirty="0">
                <a:solidFill>
                  <a:schemeClr val="accent1">
                    <a:lumMod val="75000"/>
                  </a:schemeClr>
                </a:solidFill>
              </a:rPr>
              <a:t>Proteins </a:t>
            </a:r>
          </a:p>
          <a:p>
            <a:pPr lvl="1">
              <a:spcBef>
                <a:spcPts val="0"/>
              </a:spcBef>
            </a:pPr>
            <a:r>
              <a:rPr lang="en-US" sz="3200" dirty="0">
                <a:solidFill>
                  <a:schemeClr val="accent1">
                    <a:lumMod val="75000"/>
                  </a:schemeClr>
                </a:solidFill>
              </a:rPr>
              <a:t>Nucleic Acids</a:t>
            </a:r>
            <a:r>
              <a:rPr lang="en-US" sz="3600" dirty="0">
                <a:solidFill>
                  <a:schemeClr val="accent1">
                    <a:lumMod val="75000"/>
                  </a:schemeClr>
                </a:solidFill>
              </a:rPr>
              <a:t> </a:t>
            </a:r>
          </a:p>
          <a:p>
            <a:pPr lvl="1">
              <a:spcBef>
                <a:spcPts val="0"/>
              </a:spcBef>
            </a:pPr>
            <a:endParaRPr lang="en-US" sz="2000" dirty="0">
              <a:solidFill>
                <a:schemeClr val="accent1">
                  <a:lumMod val="75000"/>
                </a:schemeClr>
              </a:solidFill>
            </a:endParaRPr>
          </a:p>
        </p:txBody>
      </p:sp>
    </p:spTree>
    <p:extLst>
      <p:ext uri="{BB962C8B-B14F-4D97-AF65-F5344CB8AC3E}">
        <p14:creationId xmlns:p14="http://schemas.microsoft.com/office/powerpoint/2010/main" val="7919824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cienceprofonline.com/images/Prokaryotic-Cell-Unlabeled-MRuiz.jpg"/>
          <p:cNvPicPr>
            <a:picLocks noChangeAspect="1" noChangeArrowheads="1"/>
          </p:cNvPicPr>
          <p:nvPr/>
        </p:nvPicPr>
        <p:blipFill>
          <a:blip r:embed="rId3" cstate="print"/>
          <a:srcRect/>
          <a:stretch>
            <a:fillRect/>
          </a:stretch>
        </p:blipFill>
        <p:spPr bwMode="auto">
          <a:xfrm>
            <a:off x="1524000" y="2438400"/>
            <a:ext cx="3565512" cy="2901490"/>
          </a:xfrm>
          <a:prstGeom prst="rect">
            <a:avLst/>
          </a:prstGeom>
          <a:noFill/>
        </p:spPr>
      </p:pic>
      <p:sp>
        <p:nvSpPr>
          <p:cNvPr id="2" name="Title 1"/>
          <p:cNvSpPr>
            <a:spLocks noGrp="1"/>
          </p:cNvSpPr>
          <p:nvPr>
            <p:ph type="title"/>
          </p:nvPr>
        </p:nvSpPr>
        <p:spPr/>
        <p:txBody>
          <a:bodyPr>
            <a:normAutofit/>
          </a:bodyPr>
          <a:lstStyle/>
          <a:p>
            <a:pPr algn="ctr"/>
            <a:r>
              <a:rPr lang="en-US" sz="4400" dirty="0"/>
              <a:t>Two Main Types of Cells</a:t>
            </a:r>
          </a:p>
        </p:txBody>
      </p:sp>
      <p:sp>
        <p:nvSpPr>
          <p:cNvPr id="5" name="Text Placeholder 4"/>
          <p:cNvSpPr>
            <a:spLocks noGrp="1"/>
          </p:cNvSpPr>
          <p:nvPr>
            <p:ph type="body" idx="1"/>
          </p:nvPr>
        </p:nvSpPr>
        <p:spPr>
          <a:xfrm>
            <a:off x="1622714" y="1600199"/>
            <a:ext cx="3658394" cy="1143001"/>
          </a:xfrm>
        </p:spPr>
        <p:txBody>
          <a:bodyPr/>
          <a:lstStyle/>
          <a:p>
            <a:r>
              <a:rPr lang="en-US" sz="3200" dirty="0"/>
              <a:t>     Prokaryotic</a:t>
            </a:r>
          </a:p>
          <a:p>
            <a:pPr algn="ctr"/>
            <a:r>
              <a:rPr lang="en-US" b="0" dirty="0"/>
              <a:t>(Bacteria and Archaea)</a:t>
            </a:r>
            <a:r>
              <a:rPr lang="en-US" sz="3200" dirty="0"/>
              <a:t>	</a:t>
            </a:r>
          </a:p>
        </p:txBody>
      </p:sp>
      <p:sp>
        <p:nvSpPr>
          <p:cNvPr id="7" name="Text Placeholder 6"/>
          <p:cNvSpPr>
            <a:spLocks noGrp="1"/>
          </p:cNvSpPr>
          <p:nvPr>
            <p:ph type="body" sz="half" idx="3"/>
          </p:nvPr>
        </p:nvSpPr>
        <p:spPr>
          <a:xfrm>
            <a:off x="6248400" y="1849538"/>
            <a:ext cx="5486400" cy="457200"/>
          </a:xfrm>
        </p:spPr>
        <p:txBody>
          <a:bodyPr>
            <a:noAutofit/>
          </a:bodyPr>
          <a:lstStyle/>
          <a:p>
            <a:pPr algn="ctr"/>
            <a:r>
              <a:rPr lang="en-US" sz="3200" dirty="0"/>
              <a:t>Eukaryotic</a:t>
            </a:r>
          </a:p>
          <a:p>
            <a:pPr algn="ctr"/>
            <a:r>
              <a:rPr lang="en-US" b="0" dirty="0"/>
              <a:t>(Protists, Plants, Animals and Fungi)</a:t>
            </a:r>
          </a:p>
        </p:txBody>
      </p:sp>
      <p:sp>
        <p:nvSpPr>
          <p:cNvPr id="11" name="TextBox 10"/>
          <p:cNvSpPr txBox="1"/>
          <p:nvPr/>
        </p:nvSpPr>
        <p:spPr>
          <a:xfrm>
            <a:off x="1905000" y="5339890"/>
            <a:ext cx="1905000" cy="307777"/>
          </a:xfrm>
          <a:prstGeom prst="rect">
            <a:avLst/>
          </a:prstGeom>
          <a:noFill/>
        </p:spPr>
        <p:txBody>
          <a:bodyPr wrap="square" rtlCol="0">
            <a:spAutoFit/>
          </a:bodyPr>
          <a:lstStyle/>
          <a:p>
            <a:r>
              <a:rPr lang="en-US" sz="1400" dirty="0"/>
              <a:t>*Not to scale</a:t>
            </a:r>
          </a:p>
        </p:txBody>
      </p:sp>
      <p:pic>
        <p:nvPicPr>
          <p:cNvPr id="8" name="Picture 7">
            <a:extLst>
              <a:ext uri="{FF2B5EF4-FFF2-40B4-BE49-F238E27FC236}">
                <a16:creationId xmlns:a16="http://schemas.microsoft.com/office/drawing/2014/main" id="{4640944E-C9AA-4867-A7D5-0C4F43BE2489}"/>
              </a:ext>
            </a:extLst>
          </p:cNvPr>
          <p:cNvPicPr>
            <a:picLocks noChangeAspect="1"/>
          </p:cNvPicPr>
          <p:nvPr/>
        </p:nvPicPr>
        <p:blipFill>
          <a:blip r:embed="rId4"/>
          <a:stretch>
            <a:fillRect/>
          </a:stretch>
        </p:blipFill>
        <p:spPr>
          <a:xfrm>
            <a:off x="6743700" y="2438400"/>
            <a:ext cx="4495800" cy="3857882"/>
          </a:xfrm>
          <a:prstGeom prst="rect">
            <a:avLst/>
          </a:prstGeom>
        </p:spPr>
      </p:pic>
    </p:spTree>
    <p:extLst>
      <p:ext uri="{BB962C8B-B14F-4D97-AF65-F5344CB8AC3E}">
        <p14:creationId xmlns:p14="http://schemas.microsoft.com/office/powerpoint/2010/main" val="21536136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Prokaryotic and Eukaryotic Cells </a:t>
            </a:r>
          </a:p>
        </p:txBody>
      </p:sp>
      <p:pic>
        <p:nvPicPr>
          <p:cNvPr id="5" name="Picture 4"/>
          <p:cNvPicPr>
            <a:picLocks noChangeAspect="1"/>
          </p:cNvPicPr>
          <p:nvPr/>
        </p:nvPicPr>
        <p:blipFill>
          <a:blip r:embed="rId3"/>
          <a:stretch>
            <a:fillRect/>
          </a:stretch>
        </p:blipFill>
        <p:spPr>
          <a:xfrm>
            <a:off x="313402" y="1219200"/>
            <a:ext cx="5302538" cy="4774593"/>
          </a:xfrm>
          <a:prstGeom prst="rect">
            <a:avLst/>
          </a:prstGeom>
        </p:spPr>
      </p:pic>
      <p:pic>
        <p:nvPicPr>
          <p:cNvPr id="6" name="Picture 5"/>
          <p:cNvPicPr>
            <a:picLocks noChangeAspect="1"/>
          </p:cNvPicPr>
          <p:nvPr/>
        </p:nvPicPr>
        <p:blipFill>
          <a:blip r:embed="rId4"/>
          <a:stretch>
            <a:fillRect/>
          </a:stretch>
        </p:blipFill>
        <p:spPr>
          <a:xfrm>
            <a:off x="7086600" y="1473807"/>
            <a:ext cx="4680651" cy="4266593"/>
          </a:xfrm>
          <a:prstGeom prst="rect">
            <a:avLst/>
          </a:prstGeom>
        </p:spPr>
      </p:pic>
      <p:sp>
        <p:nvSpPr>
          <p:cNvPr id="3" name="Left Bracket 2"/>
          <p:cNvSpPr/>
          <p:nvPr/>
        </p:nvSpPr>
        <p:spPr>
          <a:xfrm>
            <a:off x="7239000" y="1905000"/>
            <a:ext cx="533400" cy="3505200"/>
          </a:xfrm>
          <a:prstGeom prst="leftBracket">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5105400" y="2057400"/>
            <a:ext cx="2001520" cy="461665"/>
          </a:xfrm>
          <a:prstGeom prst="rect">
            <a:avLst/>
          </a:prstGeom>
          <a:noFill/>
        </p:spPr>
        <p:txBody>
          <a:bodyPr wrap="square" rtlCol="0">
            <a:spAutoFit/>
          </a:bodyPr>
          <a:lstStyle/>
          <a:p>
            <a:r>
              <a:rPr lang="en-US" sz="2400" dirty="0"/>
              <a:t>Eukaryotic cell</a:t>
            </a:r>
          </a:p>
        </p:txBody>
      </p:sp>
      <p:cxnSp>
        <p:nvCxnSpPr>
          <p:cNvPr id="9" name="Straight Connector 8"/>
          <p:cNvCxnSpPr>
            <a:cxnSpLocks/>
            <a:stCxn id="7" idx="2"/>
            <a:endCxn id="3" idx="1"/>
          </p:cNvCxnSpPr>
          <p:nvPr/>
        </p:nvCxnSpPr>
        <p:spPr>
          <a:xfrm>
            <a:off x="6106160" y="2519065"/>
            <a:ext cx="1132840" cy="11385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220200" y="5871122"/>
            <a:ext cx="2209800" cy="461665"/>
          </a:xfrm>
          <a:prstGeom prst="rect">
            <a:avLst/>
          </a:prstGeom>
          <a:noFill/>
        </p:spPr>
        <p:txBody>
          <a:bodyPr wrap="square" rtlCol="0">
            <a:spAutoFit/>
          </a:bodyPr>
          <a:lstStyle/>
          <a:p>
            <a:r>
              <a:rPr lang="en-US" sz="2400" dirty="0"/>
              <a:t>Prokaryotic cell</a:t>
            </a:r>
          </a:p>
        </p:txBody>
      </p:sp>
      <p:cxnSp>
        <p:nvCxnSpPr>
          <p:cNvPr id="16" name="Straight Arrow Connector 15"/>
          <p:cNvCxnSpPr>
            <a:cxnSpLocks/>
            <a:stCxn id="11" idx="0"/>
          </p:cNvCxnSpPr>
          <p:nvPr/>
        </p:nvCxnSpPr>
        <p:spPr>
          <a:xfrm flipH="1" flipV="1">
            <a:off x="10287000" y="5410200"/>
            <a:ext cx="38100" cy="4609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142473E-AC02-43FB-9348-F9C493FD2307}"/>
              </a:ext>
            </a:extLst>
          </p:cNvPr>
          <p:cNvSpPr txBox="1"/>
          <p:nvPr/>
        </p:nvSpPr>
        <p:spPr>
          <a:xfrm>
            <a:off x="2787830" y="5270957"/>
            <a:ext cx="2317569" cy="830997"/>
          </a:xfrm>
          <a:prstGeom prst="rect">
            <a:avLst/>
          </a:prstGeom>
          <a:solidFill>
            <a:schemeClr val="bg1"/>
          </a:solidFill>
        </p:spPr>
        <p:txBody>
          <a:bodyPr wrap="square" rtlCol="0">
            <a:spAutoFit/>
          </a:bodyPr>
          <a:lstStyle/>
          <a:p>
            <a:r>
              <a:rPr lang="en-US" sz="2400" dirty="0"/>
              <a:t> Eukaryotic cell</a:t>
            </a:r>
          </a:p>
          <a:p>
            <a:endParaRPr lang="en-US" sz="2400" dirty="0"/>
          </a:p>
        </p:txBody>
      </p:sp>
      <p:sp>
        <p:nvSpPr>
          <p:cNvPr id="12" name="TextBox 11">
            <a:extLst>
              <a:ext uri="{FF2B5EF4-FFF2-40B4-BE49-F238E27FC236}">
                <a16:creationId xmlns:a16="http://schemas.microsoft.com/office/drawing/2014/main" id="{F065F21E-6890-4DF0-9741-2E5DEEC48663}"/>
              </a:ext>
            </a:extLst>
          </p:cNvPr>
          <p:cNvSpPr txBox="1"/>
          <p:nvPr/>
        </p:nvSpPr>
        <p:spPr>
          <a:xfrm>
            <a:off x="340616" y="5270957"/>
            <a:ext cx="2447215" cy="830997"/>
          </a:xfrm>
          <a:prstGeom prst="rect">
            <a:avLst/>
          </a:prstGeom>
          <a:solidFill>
            <a:schemeClr val="bg1"/>
          </a:solidFill>
        </p:spPr>
        <p:txBody>
          <a:bodyPr wrap="square" rtlCol="0">
            <a:spAutoFit/>
          </a:bodyPr>
          <a:lstStyle/>
          <a:p>
            <a:r>
              <a:rPr lang="en-US" sz="2400" dirty="0"/>
              <a:t> Prokaryotic cell</a:t>
            </a:r>
          </a:p>
          <a:p>
            <a:endParaRPr lang="en-US" sz="2400" dirty="0"/>
          </a:p>
        </p:txBody>
      </p:sp>
    </p:spTree>
    <p:extLst>
      <p:ext uri="{BB962C8B-B14F-4D97-AF65-F5344CB8AC3E}">
        <p14:creationId xmlns:p14="http://schemas.microsoft.com/office/powerpoint/2010/main" val="27479564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7-05-SurfaceVolumeRatio-L"/>
          <p:cNvPicPr>
            <a:picLocks noChangeAspect="1" noChangeArrowheads="1"/>
          </p:cNvPicPr>
          <p:nvPr/>
        </p:nvPicPr>
        <p:blipFill>
          <a:blip r:embed="rId3" cstate="print"/>
          <a:srcRect/>
          <a:stretch>
            <a:fillRect/>
          </a:stretch>
        </p:blipFill>
        <p:spPr>
          <a:xfrm>
            <a:off x="5410200" y="1447800"/>
            <a:ext cx="6305176" cy="4900034"/>
          </a:xfrm>
          <a:prstGeom prst="rect">
            <a:avLst/>
          </a:prstGeom>
          <a:noFill/>
        </p:spPr>
      </p:pic>
      <p:sp>
        <p:nvSpPr>
          <p:cNvPr id="2" name="Title 1"/>
          <p:cNvSpPr>
            <a:spLocks noGrp="1"/>
          </p:cNvSpPr>
          <p:nvPr>
            <p:ph type="title"/>
          </p:nvPr>
        </p:nvSpPr>
        <p:spPr/>
        <p:txBody>
          <a:bodyPr>
            <a:normAutofit/>
          </a:bodyPr>
          <a:lstStyle/>
          <a:p>
            <a:pPr algn="ctr"/>
            <a:r>
              <a:rPr lang="en-US" sz="4400" dirty="0"/>
              <a:t>Why are cells so small?</a:t>
            </a:r>
          </a:p>
        </p:txBody>
      </p:sp>
      <p:sp>
        <p:nvSpPr>
          <p:cNvPr id="3" name="Content Placeholder 2"/>
          <p:cNvSpPr>
            <a:spLocks noGrp="1"/>
          </p:cNvSpPr>
          <p:nvPr>
            <p:ph sz="quarter" idx="1"/>
          </p:nvPr>
        </p:nvSpPr>
        <p:spPr>
          <a:xfrm>
            <a:off x="609600" y="1295400"/>
            <a:ext cx="7571874" cy="4861560"/>
          </a:xfrm>
        </p:spPr>
        <p:txBody>
          <a:bodyPr>
            <a:normAutofit/>
          </a:bodyPr>
          <a:lstStyle/>
          <a:p>
            <a:pPr>
              <a:buNone/>
            </a:pPr>
            <a:r>
              <a:rPr lang="en-US" sz="3200" u="sng" dirty="0"/>
              <a:t>Surface area to volume ratio</a:t>
            </a:r>
            <a:r>
              <a:rPr lang="en-US" sz="3200" dirty="0"/>
              <a:t>!</a:t>
            </a:r>
          </a:p>
          <a:p>
            <a:r>
              <a:rPr lang="en-US" sz="2800" dirty="0"/>
              <a:t>Greater surface area means greater </a:t>
            </a:r>
            <a:r>
              <a:rPr lang="en-US" sz="2800" b="1" dirty="0"/>
              <a:t>__________</a:t>
            </a:r>
          </a:p>
          <a:p>
            <a:pPr lvl="1"/>
            <a:r>
              <a:rPr lang="en-US" sz="2400" dirty="0"/>
              <a:t>Transporting stuff into and out of the cell</a:t>
            </a:r>
          </a:p>
          <a:p>
            <a:endParaRPr lang="en-US" sz="2800" dirty="0"/>
          </a:p>
        </p:txBody>
      </p:sp>
    </p:spTree>
    <p:extLst>
      <p:ext uri="{BB962C8B-B14F-4D97-AF65-F5344CB8AC3E}">
        <p14:creationId xmlns:p14="http://schemas.microsoft.com/office/powerpoint/2010/main" val="380908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4400" dirty="0"/>
              <a:t>Three Domains of Life</a:t>
            </a:r>
          </a:p>
        </p:txBody>
      </p:sp>
      <p:sp>
        <p:nvSpPr>
          <p:cNvPr id="5" name="Content Placeholder 4"/>
          <p:cNvSpPr>
            <a:spLocks noGrp="1"/>
          </p:cNvSpPr>
          <p:nvPr>
            <p:ph sz="quarter" idx="1"/>
          </p:nvPr>
        </p:nvSpPr>
        <p:spPr>
          <a:xfrm>
            <a:off x="609600" y="1219200"/>
            <a:ext cx="4184342" cy="5181600"/>
          </a:xfrm>
        </p:spPr>
        <p:txBody>
          <a:bodyPr>
            <a:noAutofit/>
          </a:bodyPr>
          <a:lstStyle/>
          <a:p>
            <a:pPr>
              <a:spcBef>
                <a:spcPts val="0"/>
              </a:spcBef>
            </a:pPr>
            <a:r>
              <a:rPr lang="en-US" sz="2800" b="1" dirty="0"/>
              <a:t>Bacteria</a:t>
            </a:r>
          </a:p>
          <a:p>
            <a:pPr lvl="1">
              <a:spcBef>
                <a:spcPts val="0"/>
              </a:spcBef>
            </a:pPr>
            <a:r>
              <a:rPr lang="en-US" sz="2400" dirty="0"/>
              <a:t>Unicellular prokaryotes</a:t>
            </a:r>
            <a:endParaRPr lang="en-US" sz="2800" b="1" dirty="0"/>
          </a:p>
          <a:p>
            <a:pPr>
              <a:spcBef>
                <a:spcPts val="0"/>
              </a:spcBef>
            </a:pPr>
            <a:endParaRPr lang="en-US" sz="1800" b="1" dirty="0"/>
          </a:p>
          <a:p>
            <a:pPr>
              <a:spcBef>
                <a:spcPts val="0"/>
              </a:spcBef>
            </a:pPr>
            <a:r>
              <a:rPr lang="en-US" sz="2800" b="1" dirty="0"/>
              <a:t>Archaea</a:t>
            </a:r>
          </a:p>
          <a:p>
            <a:pPr lvl="1">
              <a:spcBef>
                <a:spcPts val="0"/>
              </a:spcBef>
            </a:pPr>
            <a:r>
              <a:rPr lang="en-US" sz="2400" dirty="0"/>
              <a:t>Unicellular prokaryotes</a:t>
            </a:r>
          </a:p>
          <a:p>
            <a:pPr lvl="2">
              <a:spcBef>
                <a:spcPts val="0"/>
              </a:spcBef>
            </a:pPr>
            <a:r>
              <a:rPr lang="en-US" dirty="0"/>
              <a:t>Extremophiles</a:t>
            </a:r>
            <a:endParaRPr lang="en-US" sz="2800" b="1" dirty="0"/>
          </a:p>
          <a:p>
            <a:pPr>
              <a:spcBef>
                <a:spcPts val="0"/>
              </a:spcBef>
            </a:pPr>
            <a:endParaRPr lang="en-US" sz="1800" b="1" dirty="0"/>
          </a:p>
          <a:p>
            <a:pPr>
              <a:spcBef>
                <a:spcPts val="0"/>
              </a:spcBef>
            </a:pPr>
            <a:r>
              <a:rPr lang="en-US" sz="2800" b="1" dirty="0"/>
              <a:t>Eukarya</a:t>
            </a:r>
          </a:p>
          <a:p>
            <a:pPr lvl="1">
              <a:spcBef>
                <a:spcPts val="0"/>
              </a:spcBef>
            </a:pPr>
            <a:r>
              <a:rPr lang="en-US" sz="2400" dirty="0"/>
              <a:t>Unicellular and </a:t>
            </a:r>
            <a:r>
              <a:rPr lang="en-US" sz="2400" u="sng" dirty="0"/>
              <a:t>multicellular</a:t>
            </a:r>
            <a:r>
              <a:rPr lang="en-US" sz="2400" dirty="0"/>
              <a:t> eukaryotes</a:t>
            </a:r>
          </a:p>
          <a:p>
            <a:pPr lvl="2">
              <a:spcBef>
                <a:spcPts val="0"/>
              </a:spcBef>
            </a:pPr>
            <a:r>
              <a:rPr lang="en-US" sz="2400" dirty="0"/>
              <a:t>Protists</a:t>
            </a:r>
          </a:p>
          <a:p>
            <a:pPr lvl="2">
              <a:spcBef>
                <a:spcPts val="0"/>
              </a:spcBef>
            </a:pPr>
            <a:r>
              <a:rPr lang="en-US" sz="2400" dirty="0"/>
              <a:t>Fungi</a:t>
            </a:r>
          </a:p>
          <a:p>
            <a:pPr lvl="2">
              <a:spcBef>
                <a:spcPts val="0"/>
              </a:spcBef>
            </a:pPr>
            <a:r>
              <a:rPr lang="en-US" sz="2400" dirty="0"/>
              <a:t>Plants</a:t>
            </a:r>
          </a:p>
          <a:p>
            <a:pPr lvl="2">
              <a:spcBef>
                <a:spcPts val="0"/>
              </a:spcBef>
            </a:pPr>
            <a:r>
              <a:rPr lang="en-US" sz="2400" dirty="0"/>
              <a:t>Animals</a:t>
            </a:r>
          </a:p>
        </p:txBody>
      </p:sp>
      <p:pic>
        <p:nvPicPr>
          <p:cNvPr id="6" name="Picture 5" descr="26_21_ThreeDomains-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5223" y="1356283"/>
            <a:ext cx="6599499" cy="4927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484B03B-6C70-464E-98DB-1A48725CD09C}"/>
              </a:ext>
            </a:extLst>
          </p:cNvPr>
          <p:cNvSpPr txBox="1"/>
          <p:nvPr/>
        </p:nvSpPr>
        <p:spPr>
          <a:xfrm>
            <a:off x="4953000" y="3288268"/>
            <a:ext cx="1981200" cy="369332"/>
          </a:xfrm>
          <a:prstGeom prst="rect">
            <a:avLst/>
          </a:prstGeom>
          <a:noFill/>
        </p:spPr>
        <p:txBody>
          <a:bodyPr wrap="square" rtlCol="0">
            <a:spAutoFit/>
          </a:bodyPr>
          <a:lstStyle/>
          <a:p>
            <a:r>
              <a:rPr lang="en-US" dirty="0"/>
              <a:t>You are here</a:t>
            </a:r>
          </a:p>
        </p:txBody>
      </p:sp>
      <p:cxnSp>
        <p:nvCxnSpPr>
          <p:cNvPr id="7" name="Straight Arrow Connector 6">
            <a:extLst>
              <a:ext uri="{FF2B5EF4-FFF2-40B4-BE49-F238E27FC236}">
                <a16:creationId xmlns:a16="http://schemas.microsoft.com/office/drawing/2014/main" id="{B349A62F-2295-41DE-8D1B-B0569A545818}"/>
              </a:ext>
            </a:extLst>
          </p:cNvPr>
          <p:cNvCxnSpPr/>
          <p:nvPr/>
        </p:nvCxnSpPr>
        <p:spPr>
          <a:xfrm flipV="1">
            <a:off x="6324600" y="3244334"/>
            <a:ext cx="685800" cy="228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44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14BAD-6E0D-4BD4-A93C-032043E921B9}"/>
              </a:ext>
            </a:extLst>
          </p:cNvPr>
          <p:cNvSpPr>
            <a:spLocks noGrp="1"/>
          </p:cNvSpPr>
          <p:nvPr>
            <p:ph type="title"/>
          </p:nvPr>
        </p:nvSpPr>
        <p:spPr/>
        <p:txBody>
          <a:bodyPr>
            <a:normAutofit/>
          </a:bodyPr>
          <a:lstStyle/>
          <a:p>
            <a:pPr algn="ctr"/>
            <a:r>
              <a:rPr lang="en-US" sz="4400" dirty="0"/>
              <a:t>Prokaryotic Cell Structure</a:t>
            </a:r>
          </a:p>
        </p:txBody>
      </p:sp>
      <p:pic>
        <p:nvPicPr>
          <p:cNvPr id="5" name="Picture 4">
            <a:extLst>
              <a:ext uri="{FF2B5EF4-FFF2-40B4-BE49-F238E27FC236}">
                <a16:creationId xmlns:a16="http://schemas.microsoft.com/office/drawing/2014/main" id="{2A4BC34F-328F-4100-986A-A6F5D9CAC4A6}"/>
              </a:ext>
            </a:extLst>
          </p:cNvPr>
          <p:cNvPicPr>
            <a:picLocks noChangeAspect="1"/>
          </p:cNvPicPr>
          <p:nvPr/>
        </p:nvPicPr>
        <p:blipFill>
          <a:blip r:embed="rId2"/>
          <a:stretch>
            <a:fillRect/>
          </a:stretch>
        </p:blipFill>
        <p:spPr>
          <a:xfrm>
            <a:off x="723899" y="1217418"/>
            <a:ext cx="10934701" cy="5107182"/>
          </a:xfrm>
          <a:prstGeom prst="rect">
            <a:avLst/>
          </a:prstGeom>
        </p:spPr>
      </p:pic>
    </p:spTree>
    <p:extLst>
      <p:ext uri="{BB962C8B-B14F-4D97-AF65-F5344CB8AC3E}">
        <p14:creationId xmlns:p14="http://schemas.microsoft.com/office/powerpoint/2010/main" val="2176246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
          </p:nvPr>
        </p:nvSpPr>
        <p:spPr>
          <a:xfrm>
            <a:off x="342902" y="1176020"/>
            <a:ext cx="6972298" cy="4996180"/>
          </a:xfrm>
        </p:spPr>
        <p:txBody>
          <a:bodyPr>
            <a:normAutofit/>
          </a:bodyPr>
          <a:lstStyle/>
          <a:p>
            <a:pPr marL="0" indent="0">
              <a:buNone/>
            </a:pPr>
            <a:r>
              <a:rPr lang="en-US" sz="2800" dirty="0"/>
              <a:t>Prokaryotic cell but similar to Eukaryotes in DNA replication and protein synthesis</a:t>
            </a:r>
          </a:p>
          <a:p>
            <a:r>
              <a:rPr lang="en-US" sz="2800" dirty="0"/>
              <a:t>More closely related to _____________</a:t>
            </a:r>
          </a:p>
          <a:p>
            <a:pPr marL="0" indent="0">
              <a:buNone/>
            </a:pPr>
            <a:endParaRPr lang="en-US" sz="2400" dirty="0"/>
          </a:p>
          <a:p>
            <a:pPr marL="0" indent="0">
              <a:buNone/>
            </a:pPr>
            <a:r>
              <a:rPr lang="en-US" sz="2800" b="1" dirty="0"/>
              <a:t>Extremophiles: </a:t>
            </a:r>
            <a:r>
              <a:rPr lang="en-US" sz="2800" dirty="0"/>
              <a:t>organisms that live grow best in one or more conditions that would        kill most organisms</a:t>
            </a:r>
          </a:p>
          <a:p>
            <a:pPr marL="342900" lvl="1" indent="-165100"/>
            <a:r>
              <a:rPr lang="en-US" sz="2400" b="1" dirty="0"/>
              <a:t>Thermophiles</a:t>
            </a:r>
            <a:r>
              <a:rPr lang="en-US" sz="2400" dirty="0"/>
              <a:t>: live in extremely hot environments</a:t>
            </a:r>
          </a:p>
          <a:p>
            <a:pPr marL="342900" lvl="1" indent="-165100"/>
            <a:r>
              <a:rPr lang="en-US" sz="2400" b="1" dirty="0"/>
              <a:t>Halophiles</a:t>
            </a:r>
            <a:r>
              <a:rPr lang="en-US" sz="2400" dirty="0"/>
              <a:t>: live in extremely salty environments</a:t>
            </a:r>
          </a:p>
          <a:p>
            <a:pPr marL="342900" lvl="1" indent="-165100"/>
            <a:r>
              <a:rPr lang="en-US" sz="2400" b="1" dirty="0"/>
              <a:t>Methanogens</a:t>
            </a:r>
            <a:r>
              <a:rPr lang="en-US" sz="2400" dirty="0"/>
              <a:t>: Methane releasing archaea that are poisoned by oxygen</a:t>
            </a:r>
          </a:p>
          <a:p>
            <a:pPr marL="0" indent="0">
              <a:buNone/>
            </a:pPr>
            <a:endParaRPr lang="en-US" sz="2400" dirty="0"/>
          </a:p>
        </p:txBody>
      </p:sp>
      <p:pic>
        <p:nvPicPr>
          <p:cNvPr id="7" name="Picture 6" descr="http://researchmagazine.uga.edu/fall2006/fall06art/newsscans/fp_newhypothesi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0324" y="4029329"/>
            <a:ext cx="3048001" cy="22495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p:nvPr>
        </p:nvSpPr>
        <p:spPr/>
        <p:txBody>
          <a:bodyPr>
            <a:normAutofit/>
          </a:bodyPr>
          <a:lstStyle/>
          <a:p>
            <a:pPr algn="ctr" eaLnBrk="1" hangingPunct="1"/>
            <a:r>
              <a:rPr lang="en-US" sz="4400" dirty="0"/>
              <a:t>Domain: Archaea</a:t>
            </a:r>
          </a:p>
        </p:txBody>
      </p:sp>
      <p:pic>
        <p:nvPicPr>
          <p:cNvPr id="41986" name="Picture 2" descr="https://encrypted-tbn3.gstatic.com/images?q=tbn:ANd9GcTwOPxEp79KV2LaD_QQFOFnYdWB1Yf8GUbY2EXf_7nGSo8w-PQzL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1200" y="1320998"/>
            <a:ext cx="2409825" cy="26700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http://2.bp.blogspot.com/-Cbx_OjOIOmo/UEYERvsttiI/AAAAAAAAEHQ/SCKL4XRinHc/s1600/content.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1320998"/>
            <a:ext cx="2209438" cy="2632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341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Eukaryotic Cell Structure</a:t>
            </a:r>
          </a:p>
        </p:txBody>
      </p:sp>
      <p:pic>
        <p:nvPicPr>
          <p:cNvPr id="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2500" y="1295400"/>
            <a:ext cx="10287000" cy="5062904"/>
          </a:xfrm>
          <a:prstGeom prst="rect">
            <a:avLst/>
          </a:prstGeom>
        </p:spPr>
      </p:pic>
    </p:spTree>
    <p:extLst>
      <p:ext uri="{BB962C8B-B14F-4D97-AF65-F5344CB8AC3E}">
        <p14:creationId xmlns:p14="http://schemas.microsoft.com/office/powerpoint/2010/main" val="2968512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Prokaryotic and Eukaryotic Cells</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73919582"/>
              </p:ext>
            </p:extLst>
          </p:nvPr>
        </p:nvGraphicFramePr>
        <p:xfrm>
          <a:off x="304800" y="1568115"/>
          <a:ext cx="11582400" cy="4061890"/>
        </p:xfrm>
        <a:graphic>
          <a:graphicData uri="http://schemas.openxmlformats.org/drawingml/2006/table">
            <a:tbl>
              <a:tblPr firstRow="1" bandRow="1">
                <a:tableStyleId>{5C22544A-7EE6-4342-B048-85BDC9FD1C3A}</a:tableStyleId>
              </a:tblPr>
              <a:tblGrid>
                <a:gridCol w="2823411">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gridCol w="4491789">
                  <a:extLst>
                    <a:ext uri="{9D8B030D-6E8A-4147-A177-3AD203B41FA5}">
                      <a16:colId xmlns:a16="http://schemas.microsoft.com/office/drawing/2014/main" val="20002"/>
                    </a:ext>
                  </a:extLst>
                </a:gridCol>
              </a:tblGrid>
              <a:tr h="752142">
                <a:tc>
                  <a:txBody>
                    <a:bodyPr/>
                    <a:lstStyle/>
                    <a:p>
                      <a:pPr algn="ctr"/>
                      <a:r>
                        <a:rPr lang="en-US" sz="2800" dirty="0"/>
                        <a:t>Characteristics</a:t>
                      </a:r>
                    </a:p>
                  </a:txBody>
                  <a:tcPr anchor="ctr"/>
                </a:tc>
                <a:tc>
                  <a:txBody>
                    <a:bodyPr/>
                    <a:lstStyle/>
                    <a:p>
                      <a:pPr algn="ctr"/>
                      <a:r>
                        <a:rPr lang="en-US" sz="2800" dirty="0"/>
                        <a:t>Prokaryotic Cells</a:t>
                      </a:r>
                    </a:p>
                  </a:txBody>
                  <a:tcPr anchor="ctr"/>
                </a:tc>
                <a:tc>
                  <a:txBody>
                    <a:bodyPr/>
                    <a:lstStyle/>
                    <a:p>
                      <a:pPr algn="ctr"/>
                      <a:r>
                        <a:rPr lang="en-US" sz="2800" dirty="0"/>
                        <a:t>Eukaryotic Cells</a:t>
                      </a:r>
                    </a:p>
                  </a:txBody>
                  <a:tcPr anchor="ctr"/>
                </a:tc>
                <a:extLst>
                  <a:ext uri="{0D108BD9-81ED-4DB2-BD59-A6C34878D82A}">
                    <a16:rowId xmlns:a16="http://schemas.microsoft.com/office/drawing/2014/main" val="10000"/>
                  </a:ext>
                </a:extLst>
              </a:tr>
              <a:tr h="585944">
                <a:tc>
                  <a:txBody>
                    <a:bodyPr/>
                    <a:lstStyle/>
                    <a:p>
                      <a:pPr algn="ctr"/>
                      <a:r>
                        <a:rPr lang="en-US" sz="2200" b="1" dirty="0"/>
                        <a:t>Types of Organisms</a:t>
                      </a:r>
                    </a:p>
                  </a:txBody>
                  <a:tcPr anchor="ctr"/>
                </a:tc>
                <a:tc>
                  <a:txBody>
                    <a:bodyPr/>
                    <a:lstStyle/>
                    <a:p>
                      <a:pPr algn="ctr"/>
                      <a:r>
                        <a:rPr lang="en-US" sz="2200" dirty="0"/>
                        <a:t>Bacteria and Archaea</a:t>
                      </a:r>
                    </a:p>
                  </a:txBody>
                  <a:tcPr anchor="ctr"/>
                </a:tc>
                <a:tc>
                  <a:txBody>
                    <a:bodyPr/>
                    <a:lstStyle/>
                    <a:p>
                      <a:pPr algn="ctr"/>
                      <a:r>
                        <a:rPr lang="en-US" sz="2200" dirty="0"/>
                        <a:t>Protists, Plants, Fungi, and Animals</a:t>
                      </a:r>
                    </a:p>
                  </a:txBody>
                  <a:tcPr anchor="ctr"/>
                </a:tc>
                <a:extLst>
                  <a:ext uri="{0D108BD9-81ED-4DB2-BD59-A6C34878D82A}">
                    <a16:rowId xmlns:a16="http://schemas.microsoft.com/office/drawing/2014/main" val="2737589674"/>
                  </a:ext>
                </a:extLst>
              </a:tr>
              <a:tr h="585944">
                <a:tc>
                  <a:txBody>
                    <a:bodyPr/>
                    <a:lstStyle/>
                    <a:p>
                      <a:pPr algn="ctr"/>
                      <a:r>
                        <a:rPr lang="en-US" sz="2200" b="1" dirty="0"/>
                        <a:t>Cell Size</a:t>
                      </a:r>
                    </a:p>
                  </a:txBody>
                  <a:tcPr anchor="ctr"/>
                </a:tc>
                <a:tc>
                  <a:txBody>
                    <a:bodyPr/>
                    <a:lstStyle/>
                    <a:p>
                      <a:pPr algn="ctr"/>
                      <a:r>
                        <a:rPr lang="en-US" sz="2200" dirty="0"/>
                        <a:t>Small (0.2 – 2.0 µm in diameter)</a:t>
                      </a:r>
                    </a:p>
                  </a:txBody>
                  <a:tcPr anchor="ctr"/>
                </a:tc>
                <a:tc>
                  <a:txBody>
                    <a:bodyPr/>
                    <a:lstStyle/>
                    <a:p>
                      <a:pPr algn="ctr"/>
                      <a:r>
                        <a:rPr lang="en-US" sz="2200" dirty="0"/>
                        <a:t>Large (10 – 100 µm in diameter)</a:t>
                      </a:r>
                    </a:p>
                  </a:txBody>
                  <a:tcPr anchor="ctr"/>
                </a:tc>
                <a:extLst>
                  <a:ext uri="{0D108BD9-81ED-4DB2-BD59-A6C34878D82A}">
                    <a16:rowId xmlns:a16="http://schemas.microsoft.com/office/drawing/2014/main" val="10001"/>
                  </a:ext>
                </a:extLst>
              </a:tr>
              <a:tr h="585944">
                <a:tc>
                  <a:txBody>
                    <a:bodyPr/>
                    <a:lstStyle/>
                    <a:p>
                      <a:pPr algn="ctr"/>
                      <a:r>
                        <a:rPr lang="en-US" sz="2200" b="1" dirty="0"/>
                        <a:t>Organization</a:t>
                      </a:r>
                    </a:p>
                  </a:txBody>
                  <a:tcPr anchor="ctr"/>
                </a:tc>
                <a:tc>
                  <a:txBody>
                    <a:bodyPr/>
                    <a:lstStyle/>
                    <a:p>
                      <a:pPr algn="ctr"/>
                      <a:r>
                        <a:rPr lang="en-US" sz="2200" dirty="0"/>
                        <a:t>Always</a:t>
                      </a:r>
                      <a:r>
                        <a:rPr lang="en-US" sz="2200" baseline="0" dirty="0"/>
                        <a:t> single celled</a:t>
                      </a:r>
                      <a:endParaRPr lang="en-US" sz="2200" dirty="0"/>
                    </a:p>
                  </a:txBody>
                  <a:tcPr anchor="ctr"/>
                </a:tc>
                <a:tc>
                  <a:txBody>
                    <a:bodyPr/>
                    <a:lstStyle/>
                    <a:p>
                      <a:pPr algn="ctr"/>
                      <a:r>
                        <a:rPr lang="en-US" sz="2200" dirty="0"/>
                        <a:t>Often </a:t>
                      </a:r>
                      <a:r>
                        <a:rPr lang="en-US" sz="2200" u="none" dirty="0"/>
                        <a:t>multicellular</a:t>
                      </a:r>
                    </a:p>
                  </a:txBody>
                  <a:tcPr anchor="ctr"/>
                </a:tc>
                <a:extLst>
                  <a:ext uri="{0D108BD9-81ED-4DB2-BD59-A6C34878D82A}">
                    <a16:rowId xmlns:a16="http://schemas.microsoft.com/office/drawing/2014/main" val="2416277098"/>
                  </a:ext>
                </a:extLst>
              </a:tr>
              <a:tr h="585944">
                <a:tc>
                  <a:txBody>
                    <a:bodyPr/>
                    <a:lstStyle/>
                    <a:p>
                      <a:pPr algn="ctr"/>
                      <a:r>
                        <a:rPr lang="en-US" sz="2200" b="1" dirty="0"/>
                        <a:t>Nucleus</a:t>
                      </a:r>
                    </a:p>
                  </a:txBody>
                  <a:tcPr anchor="ctr"/>
                </a:tc>
                <a:tc>
                  <a:txBody>
                    <a:bodyPr/>
                    <a:lstStyle/>
                    <a:p>
                      <a:pPr algn="ctr"/>
                      <a:r>
                        <a:rPr lang="en-US" sz="2200" u="none" dirty="0"/>
                        <a:t>_________________</a:t>
                      </a:r>
                      <a:r>
                        <a:rPr lang="en-US" sz="2200" dirty="0"/>
                        <a:t> or nucleus</a:t>
                      </a:r>
                    </a:p>
                  </a:txBody>
                  <a:tcPr anchor="ctr"/>
                </a:tc>
                <a:tc>
                  <a:txBody>
                    <a:bodyPr/>
                    <a:lstStyle/>
                    <a:p>
                      <a:pPr algn="ctr"/>
                      <a:r>
                        <a:rPr lang="en-US" sz="2200" dirty="0"/>
                        <a:t>Membrane bound nucleus</a:t>
                      </a:r>
                    </a:p>
                  </a:txBody>
                  <a:tcPr anchor="ctr"/>
                </a:tc>
                <a:extLst>
                  <a:ext uri="{0D108BD9-81ED-4DB2-BD59-A6C34878D82A}">
                    <a16:rowId xmlns:a16="http://schemas.microsoft.com/office/drawing/2014/main" val="10002"/>
                  </a:ext>
                </a:extLst>
              </a:tr>
              <a:tr h="965972">
                <a:tc>
                  <a:txBody>
                    <a:bodyPr/>
                    <a:lstStyle/>
                    <a:p>
                      <a:pPr algn="ctr"/>
                      <a:r>
                        <a:rPr lang="en-US" sz="2200" b="1" dirty="0"/>
                        <a:t>Membrane-enclosed organelles</a:t>
                      </a:r>
                    </a:p>
                  </a:txBody>
                  <a:tcPr anchor="ctr"/>
                </a:tc>
                <a:tc>
                  <a:txBody>
                    <a:bodyPr/>
                    <a:lstStyle/>
                    <a:p>
                      <a:pPr algn="ctr"/>
                      <a:r>
                        <a:rPr lang="en-US" sz="2200" u="none" dirty="0"/>
                        <a:t>_____________</a:t>
                      </a:r>
                    </a:p>
                  </a:txBody>
                  <a:tcPr anchor="ctr"/>
                </a:tc>
                <a:tc>
                  <a:txBody>
                    <a:bodyPr/>
                    <a:lstStyle/>
                    <a:p>
                      <a:pPr algn="ctr"/>
                      <a:r>
                        <a:rPr lang="en-US" sz="2200" u="none" dirty="0"/>
                        <a:t>Present</a:t>
                      </a:r>
                      <a:r>
                        <a:rPr lang="en-US" sz="2200" dirty="0"/>
                        <a:t> (e.g.</a:t>
                      </a:r>
                      <a:r>
                        <a:rPr lang="en-US" sz="2200" baseline="0" dirty="0"/>
                        <a:t> lysosomes, Golgi complex, mitochondria)</a:t>
                      </a:r>
                      <a:endParaRPr lang="en-US" sz="2200"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420880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 Nucleus</a:t>
            </a:r>
          </a:p>
        </p:txBody>
      </p:sp>
      <p:sp>
        <p:nvSpPr>
          <p:cNvPr id="3" name="Content Placeholder 2"/>
          <p:cNvSpPr>
            <a:spLocks noGrp="1"/>
          </p:cNvSpPr>
          <p:nvPr>
            <p:ph sz="quarter" idx="1"/>
          </p:nvPr>
        </p:nvSpPr>
        <p:spPr>
          <a:xfrm>
            <a:off x="304800" y="1295400"/>
            <a:ext cx="4748313" cy="4953000"/>
          </a:xfrm>
        </p:spPr>
        <p:txBody>
          <a:bodyPr>
            <a:normAutofit/>
          </a:bodyPr>
          <a:lstStyle/>
          <a:p>
            <a:pPr>
              <a:spcBef>
                <a:spcPts val="0"/>
              </a:spcBef>
            </a:pPr>
            <a:r>
              <a:rPr lang="en-US" sz="2800" dirty="0"/>
              <a:t>Control center of the cell</a:t>
            </a:r>
          </a:p>
          <a:p>
            <a:pPr>
              <a:spcBef>
                <a:spcPts val="0"/>
              </a:spcBef>
            </a:pPr>
            <a:endParaRPr lang="en-US" sz="1600" dirty="0"/>
          </a:p>
          <a:p>
            <a:pPr>
              <a:spcBef>
                <a:spcPts val="0"/>
              </a:spcBef>
            </a:pPr>
            <a:r>
              <a:rPr lang="en-US" sz="2800" dirty="0"/>
              <a:t>Stores DNA </a:t>
            </a:r>
          </a:p>
          <a:p>
            <a:pPr lvl="1">
              <a:spcBef>
                <a:spcPts val="0"/>
              </a:spcBef>
            </a:pPr>
            <a:r>
              <a:rPr lang="en-US" sz="2400" b="1" dirty="0"/>
              <a:t>Chromatin</a:t>
            </a:r>
            <a:r>
              <a:rPr lang="en-US" sz="2400" dirty="0"/>
              <a:t>: uncoiled DNA</a:t>
            </a:r>
          </a:p>
          <a:p>
            <a:pPr lvl="1">
              <a:spcBef>
                <a:spcPts val="0"/>
              </a:spcBef>
            </a:pPr>
            <a:r>
              <a:rPr lang="en-US" sz="2400" b="1" u="sng" dirty="0"/>
              <a:t>_______________</a:t>
            </a:r>
            <a:r>
              <a:rPr lang="en-US" sz="2400" b="1" dirty="0"/>
              <a:t>: </a:t>
            </a:r>
            <a:r>
              <a:rPr lang="en-US" sz="2400" dirty="0"/>
              <a:t>coiled DNA containing genes</a:t>
            </a:r>
          </a:p>
          <a:p>
            <a:pPr>
              <a:spcBef>
                <a:spcPts val="0"/>
              </a:spcBef>
            </a:pPr>
            <a:endParaRPr lang="en-US" sz="1600" dirty="0"/>
          </a:p>
          <a:p>
            <a:pPr>
              <a:spcBef>
                <a:spcPts val="0"/>
              </a:spcBef>
            </a:pPr>
            <a:r>
              <a:rPr lang="en-US" sz="2800" dirty="0"/>
              <a:t>Nuclear membrane</a:t>
            </a:r>
          </a:p>
          <a:p>
            <a:pPr lvl="1">
              <a:spcBef>
                <a:spcPts val="0"/>
              </a:spcBef>
            </a:pPr>
            <a:r>
              <a:rPr lang="en-US" sz="2400" dirty="0"/>
              <a:t>Contains pores</a:t>
            </a:r>
          </a:p>
          <a:p>
            <a:pPr>
              <a:spcBef>
                <a:spcPts val="0"/>
              </a:spcBef>
            </a:pPr>
            <a:endParaRPr lang="en-US" sz="1600" dirty="0"/>
          </a:p>
          <a:p>
            <a:pPr>
              <a:spcBef>
                <a:spcPts val="0"/>
              </a:spcBef>
            </a:pPr>
            <a:r>
              <a:rPr lang="en-US" sz="2800" dirty="0"/>
              <a:t>Nucleolus: region inside nucleus where ribosomal subunits in manufactured</a:t>
            </a:r>
            <a:endParaRPr lang="en-US" sz="2400" dirty="0"/>
          </a:p>
        </p:txBody>
      </p:sp>
      <p:pic>
        <p:nvPicPr>
          <p:cNvPr id="5" name="Picture 4"/>
          <p:cNvPicPr>
            <a:picLocks noChangeAspect="1"/>
          </p:cNvPicPr>
          <p:nvPr/>
        </p:nvPicPr>
        <p:blipFill>
          <a:blip r:embed="rId3"/>
          <a:stretch>
            <a:fillRect/>
          </a:stretch>
        </p:blipFill>
        <p:spPr>
          <a:xfrm>
            <a:off x="5273742" y="1447801"/>
            <a:ext cx="6308657" cy="4114799"/>
          </a:xfrm>
          <a:prstGeom prst="rect">
            <a:avLst/>
          </a:prstGeom>
        </p:spPr>
      </p:pic>
      <p:sp>
        <p:nvSpPr>
          <p:cNvPr id="10" name="TextBox 9"/>
          <p:cNvSpPr txBox="1"/>
          <p:nvPr/>
        </p:nvSpPr>
        <p:spPr>
          <a:xfrm>
            <a:off x="10314422" y="3981989"/>
            <a:ext cx="560822" cy="295466"/>
          </a:xfrm>
          <a:prstGeom prst="rect">
            <a:avLst/>
          </a:prstGeom>
          <a:solidFill>
            <a:schemeClr val="bg1"/>
          </a:solidFill>
        </p:spPr>
        <p:txBody>
          <a:bodyPr wrap="square" lIns="9144" tIns="9144" rIns="9144" bIns="9144" rtlCol="0">
            <a:spAutoFit/>
          </a:bodyPr>
          <a:lstStyle/>
          <a:p>
            <a:r>
              <a:rPr lang="en-US" dirty="0"/>
              <a:t>Gene</a:t>
            </a:r>
          </a:p>
        </p:txBody>
      </p:sp>
      <p:sp>
        <p:nvSpPr>
          <p:cNvPr id="13" name="TextBox 12"/>
          <p:cNvSpPr txBox="1"/>
          <p:nvPr/>
        </p:nvSpPr>
        <p:spPr>
          <a:xfrm>
            <a:off x="9982200" y="2133600"/>
            <a:ext cx="560822" cy="295466"/>
          </a:xfrm>
          <a:prstGeom prst="rect">
            <a:avLst/>
          </a:prstGeom>
          <a:solidFill>
            <a:schemeClr val="bg1"/>
          </a:solidFill>
        </p:spPr>
        <p:txBody>
          <a:bodyPr wrap="square" lIns="9144" tIns="9144" rIns="9144" bIns="9144" rtlCol="0">
            <a:spAutoFit/>
          </a:bodyPr>
          <a:lstStyle/>
          <a:p>
            <a:r>
              <a:rPr lang="en-US" dirty="0"/>
              <a:t>DNA</a:t>
            </a:r>
          </a:p>
        </p:txBody>
      </p:sp>
      <p:cxnSp>
        <p:nvCxnSpPr>
          <p:cNvPr id="6" name="Straight Connector 5"/>
          <p:cNvCxnSpPr/>
          <p:nvPr/>
        </p:nvCxnSpPr>
        <p:spPr>
          <a:xfrm flipH="1" flipV="1">
            <a:off x="5273742" y="3981989"/>
            <a:ext cx="1546158" cy="101438"/>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5029200" y="2704392"/>
            <a:ext cx="990600" cy="369332"/>
          </a:xfrm>
          <a:prstGeom prst="rect">
            <a:avLst/>
          </a:prstGeom>
          <a:solidFill>
            <a:schemeClr val="bg1"/>
          </a:solidFill>
        </p:spPr>
        <p:txBody>
          <a:bodyPr wrap="square" rtlCol="0">
            <a:spAutoFit/>
          </a:bodyPr>
          <a:lstStyle/>
          <a:p>
            <a:r>
              <a:rPr lang="en-US" dirty="0"/>
              <a:t>Nucleus</a:t>
            </a:r>
          </a:p>
        </p:txBody>
      </p:sp>
      <p:sp>
        <p:nvSpPr>
          <p:cNvPr id="11" name="TextBox 10"/>
          <p:cNvSpPr txBox="1"/>
          <p:nvPr/>
        </p:nvSpPr>
        <p:spPr>
          <a:xfrm>
            <a:off x="7391400" y="1493103"/>
            <a:ext cx="1600200" cy="369332"/>
          </a:xfrm>
          <a:prstGeom prst="rect">
            <a:avLst/>
          </a:prstGeom>
          <a:solidFill>
            <a:schemeClr val="bg1"/>
          </a:solidFill>
        </p:spPr>
        <p:txBody>
          <a:bodyPr wrap="square" rtlCol="0">
            <a:spAutoFit/>
          </a:bodyPr>
          <a:lstStyle/>
          <a:p>
            <a:r>
              <a:rPr lang="en-US" dirty="0"/>
              <a:t>Chromosome</a:t>
            </a:r>
          </a:p>
        </p:txBody>
      </p:sp>
      <p:sp>
        <p:nvSpPr>
          <p:cNvPr id="7" name="TextBox 6"/>
          <p:cNvSpPr txBox="1"/>
          <p:nvPr/>
        </p:nvSpPr>
        <p:spPr>
          <a:xfrm>
            <a:off x="4229100" y="3760390"/>
            <a:ext cx="1295400" cy="369332"/>
          </a:xfrm>
          <a:prstGeom prst="rect">
            <a:avLst/>
          </a:prstGeom>
          <a:noFill/>
        </p:spPr>
        <p:txBody>
          <a:bodyPr wrap="square" rtlCol="0">
            <a:spAutoFit/>
          </a:bodyPr>
          <a:lstStyle/>
          <a:p>
            <a:r>
              <a:rPr lang="en-US" dirty="0"/>
              <a:t>Nucleolus</a:t>
            </a:r>
          </a:p>
        </p:txBody>
      </p:sp>
    </p:spTree>
    <p:extLst>
      <p:ext uri="{BB962C8B-B14F-4D97-AF65-F5344CB8AC3E}">
        <p14:creationId xmlns:p14="http://schemas.microsoft.com/office/powerpoint/2010/main" val="23358004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820" y="152400"/>
            <a:ext cx="11201400" cy="990600"/>
          </a:xfrm>
        </p:spPr>
        <p:txBody>
          <a:bodyPr>
            <a:noAutofit/>
          </a:bodyPr>
          <a:lstStyle/>
          <a:p>
            <a:pPr algn="ctr"/>
            <a:r>
              <a:rPr lang="en-US" sz="4400" dirty="0"/>
              <a:t>Endomembrane System</a:t>
            </a:r>
          </a:p>
        </p:txBody>
      </p:sp>
      <p:sp>
        <p:nvSpPr>
          <p:cNvPr id="3" name="Content Placeholder 2"/>
          <p:cNvSpPr>
            <a:spLocks noGrp="1"/>
          </p:cNvSpPr>
          <p:nvPr>
            <p:ph sz="quarter" idx="1"/>
          </p:nvPr>
        </p:nvSpPr>
        <p:spPr>
          <a:xfrm>
            <a:off x="609600" y="1219200"/>
            <a:ext cx="5582920" cy="4937760"/>
          </a:xfrm>
        </p:spPr>
        <p:txBody>
          <a:bodyPr>
            <a:noAutofit/>
          </a:bodyPr>
          <a:lstStyle/>
          <a:p>
            <a:pPr marL="0" indent="0">
              <a:lnSpc>
                <a:spcPct val="85000"/>
              </a:lnSpc>
              <a:buNone/>
            </a:pPr>
            <a:r>
              <a:rPr lang="en-US" sz="2800" b="1" dirty="0"/>
              <a:t>Rough endoplasmic reticulum</a:t>
            </a:r>
            <a:r>
              <a:rPr lang="en-US" sz="2800" dirty="0"/>
              <a:t>: network of membranes that aid in protein formation</a:t>
            </a:r>
          </a:p>
          <a:p>
            <a:pPr>
              <a:lnSpc>
                <a:spcPct val="85000"/>
              </a:lnSpc>
            </a:pPr>
            <a:r>
              <a:rPr lang="en-US" sz="2400" dirty="0"/>
              <a:t>Studded with </a:t>
            </a:r>
            <a:r>
              <a:rPr lang="en-US" sz="2400" b="1" dirty="0"/>
              <a:t>ribosomes</a:t>
            </a:r>
            <a:r>
              <a:rPr lang="en-US" sz="2400" dirty="0"/>
              <a:t>, which synthesize proteins</a:t>
            </a:r>
          </a:p>
          <a:p>
            <a:pPr marL="0" indent="0">
              <a:lnSpc>
                <a:spcPct val="85000"/>
              </a:lnSpc>
              <a:buNone/>
            </a:pPr>
            <a:endParaRPr lang="en-US" sz="3600" dirty="0"/>
          </a:p>
          <a:p>
            <a:pPr marL="0" indent="0">
              <a:lnSpc>
                <a:spcPct val="85000"/>
              </a:lnSpc>
              <a:buNone/>
            </a:pPr>
            <a:r>
              <a:rPr lang="en-US" sz="2800" b="1" dirty="0"/>
              <a:t>Smooth endoplasmic reticulum</a:t>
            </a:r>
            <a:r>
              <a:rPr lang="en-US" sz="2800" dirty="0"/>
              <a:t>: network of membranes that functions in the synthesis lipids and </a:t>
            </a:r>
            <a:r>
              <a:rPr lang="en-US" sz="2800" u="sng" dirty="0"/>
              <a:t>___________</a:t>
            </a:r>
            <a:r>
              <a:rPr lang="en-US" sz="2800" dirty="0"/>
              <a:t> of harmful molecules including alcohol, drugs and metabolic wastes. </a:t>
            </a:r>
          </a:p>
          <a:p>
            <a:pPr>
              <a:lnSpc>
                <a:spcPct val="85000"/>
              </a:lnSpc>
            </a:pPr>
            <a:r>
              <a:rPr lang="en-US" sz="2400" dirty="0"/>
              <a:t>Lacks ribosomes</a:t>
            </a:r>
          </a:p>
        </p:txBody>
      </p:sp>
      <p:pic>
        <p:nvPicPr>
          <p:cNvPr id="5" name="Picture 4"/>
          <p:cNvPicPr>
            <a:picLocks noChangeAspect="1"/>
          </p:cNvPicPr>
          <p:nvPr/>
        </p:nvPicPr>
        <p:blipFill>
          <a:blip r:embed="rId3"/>
          <a:stretch>
            <a:fillRect/>
          </a:stretch>
        </p:blipFill>
        <p:spPr>
          <a:xfrm>
            <a:off x="6629400" y="1905000"/>
            <a:ext cx="5369140" cy="3848100"/>
          </a:xfrm>
          <a:prstGeom prst="rect">
            <a:avLst/>
          </a:prstGeom>
        </p:spPr>
      </p:pic>
    </p:spTree>
    <p:extLst>
      <p:ext uri="{BB962C8B-B14F-4D97-AF65-F5344CB8AC3E}">
        <p14:creationId xmlns:p14="http://schemas.microsoft.com/office/powerpoint/2010/main" val="1226446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bio.miami.edu/dana/pix/carbohydrat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57400"/>
            <a:ext cx="4818528" cy="327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ctr"/>
            <a:r>
              <a:rPr lang="en-US" sz="4400" dirty="0"/>
              <a:t>Carbohydrates</a:t>
            </a:r>
            <a:endParaRPr lang="en-US" sz="4000" dirty="0"/>
          </a:p>
        </p:txBody>
      </p:sp>
      <p:sp>
        <p:nvSpPr>
          <p:cNvPr id="3" name="Content Placeholder 2"/>
          <p:cNvSpPr>
            <a:spLocks noGrp="1"/>
          </p:cNvSpPr>
          <p:nvPr>
            <p:ph sz="quarter" idx="1"/>
          </p:nvPr>
        </p:nvSpPr>
        <p:spPr>
          <a:xfrm>
            <a:off x="609600" y="1295400"/>
            <a:ext cx="6705600" cy="5105400"/>
          </a:xfrm>
        </p:spPr>
        <p:txBody>
          <a:bodyPr>
            <a:noAutofit/>
          </a:bodyPr>
          <a:lstStyle/>
          <a:p>
            <a:pPr marL="168275" indent="-168275">
              <a:spcAft>
                <a:spcPts val="2400"/>
              </a:spcAft>
            </a:pPr>
            <a:r>
              <a:rPr lang="en-US" sz="2800" dirty="0"/>
              <a:t>Essential to energy production</a:t>
            </a:r>
          </a:p>
          <a:p>
            <a:pPr marL="168275" indent="-168275">
              <a:spcAft>
                <a:spcPts val="2400"/>
              </a:spcAft>
            </a:pPr>
            <a:r>
              <a:rPr lang="en-US" sz="2800" dirty="0"/>
              <a:t>1:2:1 ratio of </a:t>
            </a:r>
            <a:r>
              <a:rPr lang="en-US" sz="2800" dirty="0" err="1"/>
              <a:t>Carbon:Hydrogen:Oxygen</a:t>
            </a:r>
            <a:endParaRPr lang="en-US" sz="2800" dirty="0"/>
          </a:p>
          <a:p>
            <a:pPr marL="168275" indent="-168275">
              <a:spcAft>
                <a:spcPts val="600"/>
              </a:spcAft>
            </a:pPr>
            <a:r>
              <a:rPr lang="en-US" sz="2800" dirty="0"/>
              <a:t>Simple carbohydrates </a:t>
            </a:r>
          </a:p>
          <a:p>
            <a:pPr marL="442595" lvl="1" indent="-168275">
              <a:spcAft>
                <a:spcPts val="600"/>
              </a:spcAft>
            </a:pPr>
            <a:r>
              <a:rPr lang="en-US" sz="2500" dirty="0"/>
              <a:t>Monosaccharides and Disaccharides</a:t>
            </a:r>
            <a:endParaRPr lang="en-US" sz="700" dirty="0"/>
          </a:p>
          <a:p>
            <a:pPr marL="168275" indent="-168275">
              <a:spcAft>
                <a:spcPts val="600"/>
              </a:spcAft>
            </a:pPr>
            <a:r>
              <a:rPr lang="en-US" sz="2800" dirty="0"/>
              <a:t>Complex carbohydrates </a:t>
            </a:r>
          </a:p>
          <a:p>
            <a:pPr marL="442595" lvl="1" indent="-168275">
              <a:spcAft>
                <a:spcPts val="600"/>
              </a:spcAft>
            </a:pPr>
            <a:r>
              <a:rPr lang="en-US" sz="2500" dirty="0"/>
              <a:t>_______________</a:t>
            </a:r>
          </a:p>
          <a:p>
            <a:pPr marL="594360" lvl="2" indent="0">
              <a:buNone/>
            </a:pPr>
            <a:endParaRPr lang="en-US" sz="2800" dirty="0"/>
          </a:p>
        </p:txBody>
      </p:sp>
    </p:spTree>
    <p:extLst>
      <p:ext uri="{BB962C8B-B14F-4D97-AF65-F5344CB8AC3E}">
        <p14:creationId xmlns:p14="http://schemas.microsoft.com/office/powerpoint/2010/main" val="28097003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Golgi Complex</a:t>
            </a:r>
          </a:p>
        </p:txBody>
      </p:sp>
      <p:sp>
        <p:nvSpPr>
          <p:cNvPr id="3" name="Content Placeholder 2"/>
          <p:cNvSpPr>
            <a:spLocks noGrp="1"/>
          </p:cNvSpPr>
          <p:nvPr>
            <p:ph sz="quarter" idx="1"/>
          </p:nvPr>
        </p:nvSpPr>
        <p:spPr>
          <a:xfrm>
            <a:off x="457200" y="1371600"/>
            <a:ext cx="3962400" cy="4648200"/>
          </a:xfrm>
        </p:spPr>
        <p:txBody>
          <a:bodyPr>
            <a:noAutofit/>
          </a:bodyPr>
          <a:lstStyle/>
          <a:p>
            <a:r>
              <a:rPr lang="en-US" sz="3200" dirty="0"/>
              <a:t>Protein processing and distribution</a:t>
            </a:r>
          </a:p>
          <a:p>
            <a:endParaRPr lang="en-US" sz="3200" dirty="0"/>
          </a:p>
          <a:p>
            <a:r>
              <a:rPr lang="en-US" sz="3200" dirty="0"/>
              <a:t>Chemical markers determine shipping route</a:t>
            </a:r>
          </a:p>
        </p:txBody>
      </p:sp>
      <p:pic>
        <p:nvPicPr>
          <p:cNvPr id="5" name="Picture 4"/>
          <p:cNvPicPr>
            <a:picLocks noChangeAspect="1"/>
          </p:cNvPicPr>
          <p:nvPr/>
        </p:nvPicPr>
        <p:blipFill>
          <a:blip r:embed="rId3"/>
          <a:stretch>
            <a:fillRect/>
          </a:stretch>
        </p:blipFill>
        <p:spPr>
          <a:xfrm>
            <a:off x="4876800" y="1295400"/>
            <a:ext cx="6315075" cy="5010150"/>
          </a:xfrm>
          <a:prstGeom prst="rect">
            <a:avLst/>
          </a:prstGeom>
        </p:spPr>
      </p:pic>
      <p:pic>
        <p:nvPicPr>
          <p:cNvPr id="6" name="Picture 5"/>
          <p:cNvPicPr>
            <a:picLocks noChangeAspect="1"/>
          </p:cNvPicPr>
          <p:nvPr/>
        </p:nvPicPr>
        <p:blipFill>
          <a:blip r:embed="rId4"/>
          <a:stretch>
            <a:fillRect/>
          </a:stretch>
        </p:blipFill>
        <p:spPr>
          <a:xfrm>
            <a:off x="10210799" y="134565"/>
            <a:ext cx="828675" cy="928401"/>
          </a:xfrm>
          <a:prstGeom prst="rect">
            <a:avLst/>
          </a:prstGeom>
        </p:spPr>
      </p:pic>
    </p:spTree>
    <p:extLst>
      <p:ext uri="{BB962C8B-B14F-4D97-AF65-F5344CB8AC3E}">
        <p14:creationId xmlns:p14="http://schemas.microsoft.com/office/powerpoint/2010/main" val="7446140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pPr algn="ctr"/>
            <a:r>
              <a:rPr lang="en-US" sz="4400" dirty="0"/>
              <a:t>Protein Production Summary</a:t>
            </a:r>
          </a:p>
        </p:txBody>
      </p:sp>
      <p:pic>
        <p:nvPicPr>
          <p:cNvPr id="7" name="Picture 6"/>
          <p:cNvPicPr>
            <a:picLocks noChangeAspect="1"/>
          </p:cNvPicPr>
          <p:nvPr/>
        </p:nvPicPr>
        <p:blipFill>
          <a:blip r:embed="rId3"/>
          <a:stretch>
            <a:fillRect/>
          </a:stretch>
        </p:blipFill>
        <p:spPr>
          <a:xfrm>
            <a:off x="2133600" y="1295400"/>
            <a:ext cx="7689056" cy="4995081"/>
          </a:xfrm>
          <a:prstGeom prst="rect">
            <a:avLst/>
          </a:prstGeom>
        </p:spPr>
      </p:pic>
    </p:spTree>
    <p:extLst>
      <p:ext uri="{BB962C8B-B14F-4D97-AF65-F5344CB8AC3E}">
        <p14:creationId xmlns:p14="http://schemas.microsoft.com/office/powerpoint/2010/main" val="4855198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1708"/>
            <a:ext cx="11062310" cy="990600"/>
          </a:xfrm>
        </p:spPr>
        <p:txBody>
          <a:bodyPr>
            <a:normAutofit/>
          </a:bodyPr>
          <a:lstStyle/>
          <a:p>
            <a:pPr algn="ctr"/>
            <a:r>
              <a:rPr lang="en-US" sz="4400" dirty="0"/>
              <a:t>Mitochondria</a:t>
            </a:r>
          </a:p>
        </p:txBody>
      </p:sp>
      <p:sp>
        <p:nvSpPr>
          <p:cNvPr id="3" name="Content Placeholder 2"/>
          <p:cNvSpPr>
            <a:spLocks noGrp="1"/>
          </p:cNvSpPr>
          <p:nvPr>
            <p:ph sz="quarter" idx="1"/>
          </p:nvPr>
        </p:nvSpPr>
        <p:spPr>
          <a:xfrm>
            <a:off x="609600" y="1219200"/>
            <a:ext cx="5479016" cy="4937760"/>
          </a:xfrm>
        </p:spPr>
        <p:txBody>
          <a:bodyPr>
            <a:normAutofit/>
          </a:bodyPr>
          <a:lstStyle/>
          <a:p>
            <a:r>
              <a:rPr lang="en-US" sz="2800" dirty="0"/>
              <a:t>Creates Adenosine Triphosphate (ATP) from food (cellular respiration)</a:t>
            </a:r>
          </a:p>
          <a:p>
            <a:pPr lvl="1">
              <a:spcAft>
                <a:spcPts val="1800"/>
              </a:spcAft>
            </a:pPr>
            <a:r>
              <a:rPr lang="en-US" sz="2400" dirty="0"/>
              <a:t>ATP = cellular energy</a:t>
            </a:r>
          </a:p>
          <a:p>
            <a:pPr>
              <a:spcAft>
                <a:spcPts val="1800"/>
              </a:spcAft>
            </a:pPr>
            <a:r>
              <a:rPr lang="en-US" sz="2800" dirty="0"/>
              <a:t>Requires macromolecules from food and O</a:t>
            </a:r>
            <a:r>
              <a:rPr lang="en-US" sz="2800" baseline="-25000" dirty="0"/>
              <a:t>2</a:t>
            </a:r>
            <a:r>
              <a:rPr lang="en-US" sz="2800" dirty="0"/>
              <a:t>, expels CO</a:t>
            </a:r>
            <a:r>
              <a:rPr lang="en-US" sz="2800" baseline="-25000" dirty="0"/>
              <a:t>2</a:t>
            </a:r>
          </a:p>
          <a:p>
            <a:pPr>
              <a:spcAft>
                <a:spcPts val="1800"/>
              </a:spcAft>
            </a:pPr>
            <a:r>
              <a:rPr lang="en-US" sz="2800" dirty="0"/>
              <a:t>Breakdown generates ______ (metabolic heat)</a:t>
            </a:r>
          </a:p>
          <a:p>
            <a:pPr>
              <a:spcAft>
                <a:spcPts val="1800"/>
              </a:spcAft>
            </a:pPr>
            <a:endParaRPr lang="en-US" sz="2800" baseline="-25000" dirty="0"/>
          </a:p>
        </p:txBody>
      </p:sp>
      <p:pic>
        <p:nvPicPr>
          <p:cNvPr id="6146" name="Picture 2" descr="http://static3.wikia.nocookie.net/__cb20110502174609/simpsons/images/9/90/Snpp-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10800" y="0"/>
            <a:ext cx="1461110" cy="10899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088616" y="1343130"/>
            <a:ext cx="5583294" cy="4891087"/>
          </a:xfrm>
          <a:prstGeom prst="rect">
            <a:avLst/>
          </a:prstGeom>
        </p:spPr>
      </p:pic>
    </p:spTree>
    <p:extLst>
      <p:ext uri="{BB962C8B-B14F-4D97-AF65-F5344CB8AC3E}">
        <p14:creationId xmlns:p14="http://schemas.microsoft.com/office/powerpoint/2010/main" val="3301794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Cell Movement</a:t>
            </a:r>
          </a:p>
        </p:txBody>
      </p:sp>
      <p:sp>
        <p:nvSpPr>
          <p:cNvPr id="3" name="Content Placeholder 2"/>
          <p:cNvSpPr>
            <a:spLocks noGrp="1"/>
          </p:cNvSpPr>
          <p:nvPr>
            <p:ph sz="quarter" idx="1"/>
          </p:nvPr>
        </p:nvSpPr>
        <p:spPr>
          <a:xfrm>
            <a:off x="381001" y="1221240"/>
            <a:ext cx="5312166" cy="5103360"/>
          </a:xfrm>
        </p:spPr>
        <p:txBody>
          <a:bodyPr>
            <a:normAutofit/>
          </a:bodyPr>
          <a:lstStyle/>
          <a:p>
            <a:pPr marL="0" indent="0">
              <a:buNone/>
            </a:pPr>
            <a:r>
              <a:rPr lang="en-US" sz="2800" dirty="0"/>
              <a:t>Modified microtubules</a:t>
            </a:r>
          </a:p>
          <a:p>
            <a:endParaRPr lang="en-US" sz="1200" dirty="0"/>
          </a:p>
          <a:p>
            <a:r>
              <a:rPr lang="en-US" sz="2800" b="1" u="sng" dirty="0"/>
              <a:t>_____</a:t>
            </a:r>
            <a:r>
              <a:rPr lang="en-US" sz="2800" dirty="0"/>
              <a:t>: short, hair-like projections often found in large numbers on the exterior of the cell.</a:t>
            </a:r>
          </a:p>
          <a:p>
            <a:pPr lvl="1"/>
            <a:r>
              <a:rPr lang="en-US" sz="2400" dirty="0"/>
              <a:t>Used for locomotion or movement of fluid around a cell. </a:t>
            </a:r>
          </a:p>
          <a:p>
            <a:endParaRPr lang="en-US" sz="2800" dirty="0"/>
          </a:p>
          <a:p>
            <a:r>
              <a:rPr lang="en-US" sz="2800" b="1" dirty="0"/>
              <a:t>Flagella</a:t>
            </a:r>
            <a:r>
              <a:rPr lang="en-US" sz="2800" dirty="0"/>
              <a:t>: long, tail-like extension used for locomotion.</a:t>
            </a:r>
          </a:p>
          <a:p>
            <a:pPr lvl="1"/>
            <a:r>
              <a:rPr lang="en-US" sz="2400" dirty="0"/>
              <a:t>Typically one per cell</a:t>
            </a:r>
          </a:p>
          <a:p>
            <a:pPr lvl="1"/>
            <a:endParaRPr lang="en-US" sz="2400" dirty="0"/>
          </a:p>
          <a:p>
            <a:endParaRPr lang="en-US" sz="2800" dirty="0"/>
          </a:p>
          <a:p>
            <a:pPr lvl="2" algn="r"/>
            <a:endParaRPr lang="en-US" sz="2400" dirty="0"/>
          </a:p>
          <a:p>
            <a:pPr lvl="2" algn="r"/>
            <a:endParaRPr lang="en-US" sz="2400" dirty="0"/>
          </a:p>
          <a:p>
            <a:pPr lvl="2" algn="r"/>
            <a:endParaRPr lang="en-US" sz="2400" dirty="0"/>
          </a:p>
        </p:txBody>
      </p:sp>
      <p:pic>
        <p:nvPicPr>
          <p:cNvPr id="8" name="Picture 7"/>
          <p:cNvPicPr>
            <a:picLocks noChangeAspect="1"/>
          </p:cNvPicPr>
          <p:nvPr/>
        </p:nvPicPr>
        <p:blipFill>
          <a:blip r:embed="rId3" cstate="print"/>
          <a:stretch>
            <a:fillRect/>
          </a:stretch>
        </p:blipFill>
        <p:spPr>
          <a:xfrm>
            <a:off x="8534400" y="3707181"/>
            <a:ext cx="2819400" cy="2496404"/>
          </a:xfrm>
          <a:prstGeom prst="rect">
            <a:avLst/>
          </a:prstGeom>
        </p:spPr>
      </p:pic>
      <p:pic>
        <p:nvPicPr>
          <p:cNvPr id="7" name="Picture 6"/>
          <p:cNvPicPr>
            <a:picLocks noChangeAspect="1"/>
          </p:cNvPicPr>
          <p:nvPr/>
        </p:nvPicPr>
        <p:blipFill>
          <a:blip r:embed="rId4"/>
          <a:stretch>
            <a:fillRect/>
          </a:stretch>
        </p:blipFill>
        <p:spPr>
          <a:xfrm>
            <a:off x="5867400" y="1221240"/>
            <a:ext cx="2492767" cy="2385236"/>
          </a:xfrm>
          <a:prstGeom prst="rect">
            <a:avLst/>
          </a:prstGeom>
        </p:spPr>
      </p:pic>
      <p:pic>
        <p:nvPicPr>
          <p:cNvPr id="10" name="Picture 9"/>
          <p:cNvPicPr>
            <a:picLocks noChangeAspect="1"/>
          </p:cNvPicPr>
          <p:nvPr/>
        </p:nvPicPr>
        <p:blipFill>
          <a:blip r:embed="rId5"/>
          <a:stretch>
            <a:fillRect/>
          </a:stretch>
        </p:blipFill>
        <p:spPr>
          <a:xfrm>
            <a:off x="8534400" y="1221240"/>
            <a:ext cx="2743200" cy="2407701"/>
          </a:xfrm>
          <a:prstGeom prst="rect">
            <a:avLst/>
          </a:prstGeom>
        </p:spPr>
      </p:pic>
      <p:pic>
        <p:nvPicPr>
          <p:cNvPr id="11" name="Picture 10"/>
          <p:cNvPicPr>
            <a:picLocks noChangeAspect="1"/>
          </p:cNvPicPr>
          <p:nvPr/>
        </p:nvPicPr>
        <p:blipFill>
          <a:blip r:embed="rId6"/>
          <a:stretch>
            <a:fillRect/>
          </a:stretch>
        </p:blipFill>
        <p:spPr>
          <a:xfrm>
            <a:off x="5867400" y="3708037"/>
            <a:ext cx="2504708" cy="2387963"/>
          </a:xfrm>
          <a:prstGeom prst="rect">
            <a:avLst/>
          </a:prstGeom>
        </p:spPr>
      </p:pic>
    </p:spTree>
    <p:extLst>
      <p:ext uri="{BB962C8B-B14F-4D97-AF65-F5344CB8AC3E}">
        <p14:creationId xmlns:p14="http://schemas.microsoft.com/office/powerpoint/2010/main" val="821038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Plant Cells: Chloroplasts</a:t>
            </a:r>
          </a:p>
        </p:txBody>
      </p:sp>
      <p:sp>
        <p:nvSpPr>
          <p:cNvPr id="3" name="Content Placeholder 2"/>
          <p:cNvSpPr>
            <a:spLocks noGrp="1"/>
          </p:cNvSpPr>
          <p:nvPr>
            <p:ph sz="quarter" idx="1"/>
          </p:nvPr>
        </p:nvSpPr>
        <p:spPr>
          <a:xfrm>
            <a:off x="457200" y="1308617"/>
            <a:ext cx="3838353" cy="4915413"/>
          </a:xfrm>
        </p:spPr>
        <p:txBody>
          <a:bodyPr>
            <a:normAutofit/>
          </a:bodyPr>
          <a:lstStyle/>
          <a:p>
            <a:r>
              <a:rPr lang="en-US" sz="2800" dirty="0"/>
              <a:t>Contain __________, which absorbs light during photosynthesis</a:t>
            </a:r>
          </a:p>
          <a:p>
            <a:endParaRPr lang="en-US" sz="2800" dirty="0"/>
          </a:p>
          <a:p>
            <a:r>
              <a:rPr lang="en-US" sz="2800" dirty="0"/>
              <a:t>Found in plant and algae cells</a:t>
            </a:r>
          </a:p>
          <a:p>
            <a:pPr lvl="1"/>
            <a:r>
              <a:rPr lang="en-US" sz="2400" dirty="0"/>
              <a:t>Likely evolved from cyanobacteria that was engulfed by early eukaryotic cells</a:t>
            </a:r>
          </a:p>
          <a:p>
            <a:endParaRPr lang="en-US" sz="2800" dirty="0"/>
          </a:p>
          <a:p>
            <a:endParaRPr lang="en-US" sz="2800" dirty="0"/>
          </a:p>
          <a:p>
            <a:endParaRPr lang="en-US" sz="2800" dirty="0"/>
          </a:p>
        </p:txBody>
      </p:sp>
      <p:cxnSp>
        <p:nvCxnSpPr>
          <p:cNvPr id="11" name="Straight Arrow Connector 10"/>
          <p:cNvCxnSpPr/>
          <p:nvPr/>
        </p:nvCxnSpPr>
        <p:spPr>
          <a:xfrm flipV="1">
            <a:off x="5791200" y="4572000"/>
            <a:ext cx="762000" cy="1524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76800" y="4572000"/>
            <a:ext cx="1219200"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Thylakoid</a:t>
            </a:r>
          </a:p>
        </p:txBody>
      </p:sp>
      <p:pic>
        <p:nvPicPr>
          <p:cNvPr id="18" name="Picture 17"/>
          <p:cNvPicPr>
            <a:picLocks noChangeAspect="1"/>
          </p:cNvPicPr>
          <p:nvPr/>
        </p:nvPicPr>
        <p:blipFill>
          <a:blip r:embed="rId3"/>
          <a:stretch>
            <a:fillRect/>
          </a:stretch>
        </p:blipFill>
        <p:spPr>
          <a:xfrm>
            <a:off x="4646428" y="1828801"/>
            <a:ext cx="7359275" cy="4139084"/>
          </a:xfrm>
          <a:prstGeom prst="rect">
            <a:avLst/>
          </a:prstGeom>
        </p:spPr>
      </p:pic>
    </p:spTree>
    <p:extLst>
      <p:ext uri="{BB962C8B-B14F-4D97-AF65-F5344CB8AC3E}">
        <p14:creationId xmlns:p14="http://schemas.microsoft.com/office/powerpoint/2010/main" val="11317713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Plant and Animal Cells</a:t>
            </a:r>
          </a:p>
        </p:txBody>
      </p:sp>
      <p:pic>
        <p:nvPicPr>
          <p:cNvPr id="6" name="Picture 5"/>
          <p:cNvPicPr>
            <a:picLocks noChangeAspect="1"/>
          </p:cNvPicPr>
          <p:nvPr/>
        </p:nvPicPr>
        <p:blipFill>
          <a:blip r:embed="rId3"/>
          <a:stretch>
            <a:fillRect/>
          </a:stretch>
        </p:blipFill>
        <p:spPr>
          <a:xfrm>
            <a:off x="457200" y="1500738"/>
            <a:ext cx="6172200" cy="4437782"/>
          </a:xfrm>
          <a:prstGeom prst="rect">
            <a:avLst/>
          </a:prstGeom>
        </p:spPr>
      </p:pic>
      <p:pic>
        <p:nvPicPr>
          <p:cNvPr id="7" name="Picture 6"/>
          <p:cNvPicPr>
            <a:picLocks noChangeAspect="1"/>
          </p:cNvPicPr>
          <p:nvPr/>
        </p:nvPicPr>
        <p:blipFill>
          <a:blip r:embed="rId4"/>
          <a:stretch>
            <a:fillRect/>
          </a:stretch>
        </p:blipFill>
        <p:spPr>
          <a:xfrm>
            <a:off x="5886064" y="1524000"/>
            <a:ext cx="6285616" cy="4716780"/>
          </a:xfrm>
          <a:prstGeom prst="rect">
            <a:avLst/>
          </a:prstGeom>
        </p:spPr>
      </p:pic>
    </p:spTree>
    <p:extLst>
      <p:ext uri="{BB962C8B-B14F-4D97-AF65-F5344CB8AC3E}">
        <p14:creationId xmlns:p14="http://schemas.microsoft.com/office/powerpoint/2010/main" val="3431456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algn="ctr"/>
            <a:r>
              <a:rPr lang="en-US" sz="4400" dirty="0"/>
              <a:t>Movement</a:t>
            </a:r>
            <a:r>
              <a:rPr lang="en-US" sz="4800" dirty="0"/>
              <a:t> </a:t>
            </a:r>
            <a:r>
              <a:rPr lang="en-US" sz="4400" dirty="0"/>
              <a:t>of Molecules</a:t>
            </a:r>
            <a:endParaRPr lang="en-US" sz="4800" dirty="0"/>
          </a:p>
        </p:txBody>
      </p:sp>
      <p:sp>
        <p:nvSpPr>
          <p:cNvPr id="2" name="Content Placeholder 1"/>
          <p:cNvSpPr>
            <a:spLocks noGrp="1"/>
          </p:cNvSpPr>
          <p:nvPr>
            <p:ph sz="quarter" idx="1"/>
          </p:nvPr>
        </p:nvSpPr>
        <p:spPr>
          <a:xfrm>
            <a:off x="609600" y="1219200"/>
            <a:ext cx="4389783" cy="4937760"/>
          </a:xfrm>
        </p:spPr>
        <p:txBody>
          <a:bodyPr/>
          <a:lstStyle/>
          <a:p>
            <a:pPr marL="0" indent="0">
              <a:buNone/>
            </a:pPr>
            <a:r>
              <a:rPr lang="en-US" sz="2800" b="1" u="sng" dirty="0"/>
              <a:t>___________</a:t>
            </a:r>
            <a:r>
              <a:rPr lang="en-US" sz="2800" dirty="0"/>
              <a:t>: movement of molecules or ions from a region of greater concentration to an region of lower concentration</a:t>
            </a:r>
          </a:p>
          <a:p>
            <a:endParaRPr lang="en-US" sz="2800" dirty="0"/>
          </a:p>
        </p:txBody>
      </p:sp>
      <p:pic>
        <p:nvPicPr>
          <p:cNvPr id="23556" name="Picture 3" descr="D:\Chapter_05\B_Jpeg_Images\05_Labeled_Art_and_Photos\05_04Figure-L.jpg"/>
          <p:cNvPicPr>
            <a:picLocks noChangeAspect="1" noChangeArrowheads="1"/>
          </p:cNvPicPr>
          <p:nvPr/>
        </p:nvPicPr>
        <p:blipFill>
          <a:blip r:embed="rId3"/>
          <a:srcRect/>
          <a:stretch>
            <a:fillRect/>
          </a:stretch>
        </p:blipFill>
        <p:spPr bwMode="auto">
          <a:xfrm>
            <a:off x="5191760" y="1657432"/>
            <a:ext cx="6797822" cy="4366813"/>
          </a:xfrm>
          <a:prstGeom prst="rect">
            <a:avLst/>
          </a:prstGeom>
          <a:noFill/>
          <a:ln w="9525">
            <a:noFill/>
            <a:miter lim="800000"/>
            <a:headEnd/>
            <a:tailEnd/>
          </a:ln>
        </p:spPr>
      </p:pic>
    </p:spTree>
    <p:extLst>
      <p:ext uri="{BB962C8B-B14F-4D97-AF65-F5344CB8AC3E}">
        <p14:creationId xmlns:p14="http://schemas.microsoft.com/office/powerpoint/2010/main" val="2450552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1920"/>
            <a:ext cx="10972800" cy="990600"/>
          </a:xfrm>
        </p:spPr>
        <p:txBody>
          <a:bodyPr/>
          <a:lstStyle/>
          <a:p>
            <a:pPr algn="ctr"/>
            <a:r>
              <a:rPr lang="en-US" sz="4400" dirty="0"/>
              <a:t>Movement of Molecules</a:t>
            </a:r>
          </a:p>
        </p:txBody>
      </p:sp>
      <p:sp>
        <p:nvSpPr>
          <p:cNvPr id="3" name="Content Placeholder 2"/>
          <p:cNvSpPr>
            <a:spLocks noGrp="1"/>
          </p:cNvSpPr>
          <p:nvPr>
            <p:ph sz="quarter" idx="1"/>
          </p:nvPr>
        </p:nvSpPr>
        <p:spPr/>
        <p:txBody>
          <a:bodyPr/>
          <a:lstStyle/>
          <a:p>
            <a:pPr>
              <a:buNone/>
            </a:pPr>
            <a:r>
              <a:rPr lang="en-US" sz="2800" b="1" dirty="0"/>
              <a:t>Concentration gradient</a:t>
            </a:r>
            <a:r>
              <a:rPr lang="en-US" sz="2800" dirty="0"/>
              <a:t>: difference between the highest and lowest concentration of a ________ in a given medium</a:t>
            </a:r>
          </a:p>
          <a:p>
            <a:pPr>
              <a:buNone/>
            </a:pPr>
            <a:endParaRPr lang="en-US" sz="1600" dirty="0"/>
          </a:p>
          <a:p>
            <a:pPr algn="ctr">
              <a:buNone/>
            </a:pPr>
            <a:r>
              <a:rPr lang="en-US" sz="2800" dirty="0"/>
              <a:t>Solutes are move from higher concentration to lower concentration </a:t>
            </a:r>
          </a:p>
          <a:p>
            <a:pPr algn="ctr">
              <a:buNone/>
            </a:pPr>
            <a:r>
              <a:rPr lang="en-US" sz="2800" dirty="0"/>
              <a:t>until </a:t>
            </a:r>
            <a:r>
              <a:rPr lang="en-US" sz="2800" b="1" u="sng" dirty="0"/>
              <a:t>dynamic equilibrium</a:t>
            </a:r>
            <a:r>
              <a:rPr lang="en-US" sz="2800" dirty="0"/>
              <a:t> is reached</a:t>
            </a:r>
          </a:p>
        </p:txBody>
      </p:sp>
      <p:pic>
        <p:nvPicPr>
          <p:cNvPr id="27651" name="Picture 3"/>
          <p:cNvPicPr>
            <a:picLocks noChangeAspect="1" noChangeArrowheads="1"/>
          </p:cNvPicPr>
          <p:nvPr/>
        </p:nvPicPr>
        <p:blipFill>
          <a:blip r:embed="rId3"/>
          <a:srcRect/>
          <a:stretch>
            <a:fillRect/>
          </a:stretch>
        </p:blipFill>
        <p:spPr bwMode="auto">
          <a:xfrm>
            <a:off x="2458719" y="3523637"/>
            <a:ext cx="6641331" cy="2740003"/>
          </a:xfrm>
          <a:prstGeom prst="rect">
            <a:avLst/>
          </a:prstGeom>
          <a:noFill/>
          <a:ln w="9525">
            <a:noFill/>
            <a:miter lim="800000"/>
            <a:headEnd/>
            <a:tailEnd/>
          </a:ln>
        </p:spPr>
      </p:pic>
    </p:spTree>
    <p:extLst>
      <p:ext uri="{BB962C8B-B14F-4D97-AF65-F5344CB8AC3E}">
        <p14:creationId xmlns:p14="http://schemas.microsoft.com/office/powerpoint/2010/main" val="3829730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sz="4000" dirty="0"/>
              <a:t>Movement of Molecules</a:t>
            </a:r>
          </a:p>
        </p:txBody>
      </p:sp>
      <p:sp>
        <p:nvSpPr>
          <p:cNvPr id="4" name="Content Placeholder 3"/>
          <p:cNvSpPr>
            <a:spLocks noGrp="1"/>
          </p:cNvSpPr>
          <p:nvPr>
            <p:ph sz="quarter" idx="1"/>
          </p:nvPr>
        </p:nvSpPr>
        <p:spPr>
          <a:xfrm>
            <a:off x="487680" y="1219200"/>
            <a:ext cx="11351393" cy="4937760"/>
          </a:xfrm>
        </p:spPr>
        <p:txBody>
          <a:bodyPr/>
          <a:lstStyle/>
          <a:p>
            <a:pPr marL="0" indent="0">
              <a:buNone/>
            </a:pPr>
            <a:r>
              <a:rPr lang="en-US" sz="2800" b="1" dirty="0"/>
              <a:t>Osmosis</a:t>
            </a:r>
            <a:r>
              <a:rPr lang="en-US" sz="2800" dirty="0"/>
              <a:t>: movement of water across a __________________ membrane from a region of lesser solute concentration to a region of greater solute concentration. </a:t>
            </a:r>
          </a:p>
        </p:txBody>
      </p:sp>
      <p:pic>
        <p:nvPicPr>
          <p:cNvPr id="4098" name="Picture 2" descr="Image result for Osmo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253" y="2562726"/>
            <a:ext cx="7133854" cy="3786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315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srcRect/>
          <a:stretch>
            <a:fillRect/>
          </a:stretch>
        </p:blipFill>
        <p:spPr bwMode="auto">
          <a:xfrm>
            <a:off x="7024282" y="1485659"/>
            <a:ext cx="4718862" cy="2723694"/>
          </a:xfrm>
          <a:prstGeom prst="rect">
            <a:avLst/>
          </a:prstGeom>
          <a:noFill/>
          <a:ln w="9525">
            <a:noFill/>
            <a:miter lim="800000"/>
            <a:headEnd/>
            <a:tailEnd/>
          </a:ln>
        </p:spPr>
      </p:pic>
      <p:pic>
        <p:nvPicPr>
          <p:cNvPr id="2" name="Picture 1"/>
          <p:cNvPicPr>
            <a:picLocks noChangeAspect="1"/>
          </p:cNvPicPr>
          <p:nvPr/>
        </p:nvPicPr>
        <p:blipFill>
          <a:blip r:embed="rId4"/>
          <a:stretch>
            <a:fillRect/>
          </a:stretch>
        </p:blipFill>
        <p:spPr>
          <a:xfrm>
            <a:off x="60840" y="1989135"/>
            <a:ext cx="5591175" cy="4181475"/>
          </a:xfrm>
          <a:prstGeom prst="rect">
            <a:avLst/>
          </a:prstGeom>
        </p:spPr>
      </p:pic>
      <p:sp>
        <p:nvSpPr>
          <p:cNvPr id="24578" name="Title 1"/>
          <p:cNvSpPr>
            <a:spLocks noGrp="1"/>
          </p:cNvSpPr>
          <p:nvPr>
            <p:ph type="title"/>
          </p:nvPr>
        </p:nvSpPr>
        <p:spPr/>
        <p:txBody>
          <a:bodyPr/>
          <a:lstStyle/>
          <a:p>
            <a:pPr algn="ctr"/>
            <a:r>
              <a:rPr lang="en-US" sz="4000" dirty="0"/>
              <a:t>Osmosis</a:t>
            </a:r>
          </a:p>
        </p:txBody>
      </p:sp>
      <p:sp>
        <p:nvSpPr>
          <p:cNvPr id="3" name="Content Placeholder 2"/>
          <p:cNvSpPr>
            <a:spLocks noGrp="1"/>
          </p:cNvSpPr>
          <p:nvPr>
            <p:ph sz="quarter" idx="1"/>
          </p:nvPr>
        </p:nvSpPr>
        <p:spPr/>
        <p:txBody>
          <a:bodyPr/>
          <a:lstStyle/>
          <a:p>
            <a:pPr marL="0" indent="0">
              <a:buNone/>
            </a:pPr>
            <a:r>
              <a:rPr lang="en-US" dirty="0"/>
              <a:t>Step 1. 					Step 2.</a:t>
            </a:r>
          </a:p>
          <a:p>
            <a:r>
              <a:rPr lang="en-US" dirty="0"/>
              <a:t>Solute? Solvent?</a:t>
            </a:r>
          </a:p>
        </p:txBody>
      </p:sp>
      <p:sp>
        <p:nvSpPr>
          <p:cNvPr id="24582" name="TextBox 6"/>
          <p:cNvSpPr txBox="1">
            <a:spLocks noChangeArrowheads="1"/>
          </p:cNvSpPr>
          <p:nvPr/>
        </p:nvSpPr>
        <p:spPr bwMode="auto">
          <a:xfrm>
            <a:off x="4863506" y="4455227"/>
            <a:ext cx="1108075" cy="338554"/>
          </a:xfrm>
          <a:prstGeom prst="rect">
            <a:avLst/>
          </a:prstGeom>
          <a:solidFill>
            <a:schemeClr val="bg1"/>
          </a:solidFill>
          <a:ln w="9525">
            <a:noFill/>
            <a:miter lim="800000"/>
            <a:headEnd/>
            <a:tailEnd/>
          </a:ln>
        </p:spPr>
        <p:txBody>
          <a:bodyPr>
            <a:spAutoFit/>
          </a:bodyPr>
          <a:lstStyle/>
          <a:p>
            <a:pPr eaLnBrk="1" hangingPunct="1"/>
            <a:r>
              <a:rPr lang="en-US" sz="1600" b="1" dirty="0">
                <a:latin typeface="Arial" panose="020B0604020202020204" pitchFamily="34" charset="0"/>
                <a:cs typeface="Arial" panose="020B0604020202020204" pitchFamily="34" charset="0"/>
              </a:rPr>
              <a:t>Water</a:t>
            </a:r>
          </a:p>
        </p:txBody>
      </p:sp>
      <p:pic>
        <p:nvPicPr>
          <p:cNvPr id="11" name="Picture 5"/>
          <p:cNvPicPr>
            <a:picLocks noChangeAspect="1"/>
          </p:cNvPicPr>
          <p:nvPr/>
        </p:nvPicPr>
        <p:blipFill>
          <a:blip r:embed="rId5"/>
          <a:srcRect/>
          <a:stretch>
            <a:fillRect/>
          </a:stretch>
        </p:blipFill>
        <p:spPr bwMode="auto">
          <a:xfrm>
            <a:off x="7906654" y="4471832"/>
            <a:ext cx="2954118" cy="1652982"/>
          </a:xfrm>
          <a:prstGeom prst="rect">
            <a:avLst/>
          </a:prstGeom>
          <a:noFill/>
          <a:ln w="9525">
            <a:noFill/>
            <a:miter lim="800000"/>
            <a:headEnd/>
            <a:tailEnd/>
          </a:ln>
        </p:spPr>
      </p:pic>
      <p:cxnSp>
        <p:nvCxnSpPr>
          <p:cNvPr id="13" name="Straight Arrow Connector 12"/>
          <p:cNvCxnSpPr/>
          <p:nvPr/>
        </p:nvCxnSpPr>
        <p:spPr>
          <a:xfrm flipH="1" flipV="1">
            <a:off x="8186492" y="3576319"/>
            <a:ext cx="406083" cy="112327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V="1">
            <a:off x="10225487" y="3711278"/>
            <a:ext cx="410851" cy="98201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37574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761999" y="1277983"/>
            <a:ext cx="5045243" cy="4937760"/>
          </a:xfrm>
        </p:spPr>
        <p:txBody>
          <a:bodyPr>
            <a:normAutofit/>
          </a:bodyPr>
          <a:lstStyle/>
          <a:p>
            <a:pPr marL="0" indent="0">
              <a:buNone/>
            </a:pPr>
            <a:r>
              <a:rPr lang="en-US" sz="2800" dirty="0"/>
              <a:t>Glucose provides molecular energy for body</a:t>
            </a:r>
          </a:p>
          <a:p>
            <a:pPr marL="0" indent="0">
              <a:buNone/>
            </a:pPr>
            <a:endParaRPr lang="en-US" sz="2800" dirty="0"/>
          </a:p>
          <a:p>
            <a:pPr marL="0" indent="0">
              <a:buNone/>
            </a:pPr>
            <a:r>
              <a:rPr lang="en-US" sz="2800" dirty="0"/>
              <a:t>In animals, excess glucose is stored as ________ in the short term or fat in the long term</a:t>
            </a:r>
          </a:p>
          <a:p>
            <a:pPr marL="0" indent="0">
              <a:buNone/>
            </a:pPr>
            <a:endParaRPr lang="en-US" sz="2800" dirty="0"/>
          </a:p>
        </p:txBody>
      </p:sp>
      <p:sp>
        <p:nvSpPr>
          <p:cNvPr id="2" name="Title 1"/>
          <p:cNvSpPr>
            <a:spLocks noGrp="1"/>
          </p:cNvSpPr>
          <p:nvPr>
            <p:ph type="title"/>
          </p:nvPr>
        </p:nvSpPr>
        <p:spPr/>
        <p:txBody>
          <a:bodyPr>
            <a:normAutofit/>
          </a:bodyPr>
          <a:lstStyle/>
          <a:p>
            <a:pPr algn="ctr"/>
            <a:r>
              <a:rPr lang="en-US" sz="4400" dirty="0"/>
              <a:t>Carbohydrates used for Energy</a:t>
            </a:r>
          </a:p>
        </p:txBody>
      </p:sp>
      <p:sp>
        <p:nvSpPr>
          <p:cNvPr id="4" name="AutoShape 2" descr="data:image/png;base64,iVBORw0KGgoAAAANSUhEUgAAAPIAAADRCAMAAADBjh8OAAAC0FBMVEX///8/QEHS4YZ2ven/8cC81UHa29szNDWrq6srLS7/547v9dfh4uLT09Pu7+/19va7u7vKysqTq1qbnJzGzsuMjIywvaG0tbXCwsKSk5P+7rvirIOfsnK8x6z22qbo6Oi2utLy1bZOcyxhndBXls26xLn/+/OOn4jv1MGUsCacqaDwzJTlto/F3j9VdlesxjRsjQ//+etgYWKSkrpdjcP+9Nlee2v+7sTO0uJ3j2hUhUFXdl5wtuT+8tL1///n7dBGd7X/45w/hsT/56kAAADe4uzp//86OTT/23r/3on+7L5jerC1sqlTRjtubW2bv9w1NVO5lWZ6Y0krOIL90HD/8JN0kL//12f7rTn+0kf8xGDMrm/95srz7Nv6px/pxJkncbhMTU5vjS1JaKl6eXnJwKrU1uSxvnSobEWNc1in0+j7skKqgHTEl1s3N2BQanlCbJs4IzDDy6BDT4RXS2OTZVSvoYdlQiRcRDBnbVtpgHxZXoV3jZNFKC8+Uly2gU4AF0x0YmpcITmQqsZbPjage1KIjqZ8pbQsTGyTUSrOsplCICxnmL1IOkfW2seaYyQkMkNyTVAtMGqXcELG6/UXcZuVVkVbWkVTRE2hw8F2QVVTKk8weahePllZgaItLmBGLh+GX146Dga13fxNNRngr2jH5MIqI0HWxpeAsLFYiZSakGVKam1kMSagxrNuQS3N8t95Og/B1Z2foXJwc1PPtKZRWmSiwMrS6NSLfm6o08koUjg/ZzJ0jVZFbwAESwD9witTdxx4kVdsaINlHUYARRxnIACeclmIb35Cd2g5c4IlFwAADCVRJWE4F2iASixHSDGNcjzen0q7oFpmHiTC2o+KpTlZfgAbToeTmYF6tDTBl3oAMQBxV3wcAD9BCwqQdYBbYT94bULJwWSbgzwtTJsAADHsuXFEW06EgVM7AB3D7Yk+Ij6kq2knQmi9hmIwhFiTAAAgAElEQVR4nO2di0MTV973J2qTgCFDGi4BC+EiiQSXmsi1QMDShEsgmCxFBQINN7nIRQTKnVJALg0UNKugLerjarHedq0VcbHWuvv6PH3qi91uvSzv+7yP2m7tu9v2X3jPmcmNMEkmIWjx5avkMnPmzPnM73d+58yZkxkEWdWqVrWqVa1qVav6lYlBfRHFtIasdnkR5WkNWUR5AUXzWUVeRba4HRB4wT/q/ihq3RoshVpNSaHhXwwpFn7Rf0uhYdnRDPlSDDnTKMZ3fW4Uk3TG9Lo8aLqcaGq1c5FTOtvp9Jnh9ozDFEobvYk2QG/KHN3PopYqaWDNw0xKSu00Y6SijQ6kpAy305U1Arpye3tTJqUWJAV/vaPtdLaSNsDOODzannECZEefARm3sel0diYN5kmhjMKdpFBS8KSjWJpMvADYKpge2wNID0rTDz/7wFRgN5MxjFKlE5FT6iRgZfQdrbCClhKBpLs8kOZnasQIIjz4sxasyb94DL7N54BFiIK2PQtR/FaKFN6pjFTS6qSRynhkw8+VYFVk4wOQxc9ZyJ5KBEWE87QUmZiHIoHNxWJ/F8poD8xxPmUAJlXdPgbfkMBerAQHpIguPVjW5RIMVrx3Eq7fFAPzVdaB9bxBJyL/rOUNqa+0HNBGYsj+ADnwllQ4L2ptqESGSiqRzUlI/owoM0dcqBZlUrZn8SCycE9lvpJC0yCfaqPf60E2lWQh/jUAGazeUyk8GIEUugCEwjpt5MFiqT/4LI2c2S+OHOsBeWUh6XcqhX11WkRxABxeCuWKKAvBkAtBdfropEobqVTXSfOVILN5tSglHgkUycedh5zygTi/WUN1+29TZA3iv5dCq5NEVrhMigMbtIiqqTdHLKSOXNQhu0k/hcgpA1pUOD9wkqdwAXD/rkfmUSXC25iVmch8CkSmxYNj8NFJZP4konBp0wpPVAorRjXiwgPSBFBxJqXQ4CC9ijUyB3YPSGnA15Q1WQiXOtScI+aNNNEIS++YlSchspi3ByC7wOLthfsEBQQlEecraeDl7YFpCVIIABgG5M1ZQglApgxrxIG9AyeFB2m1gANzbICMMJH8ZoggLANZQGSXtcgGGg0i8w7SQHqA3PdRD1LY0QmMnNIWI9FVBK5qToMMgRV6ZCZjqJdWGyMGVcp5Vn4AnPgfoKBaYYbPTBvwP7BDGZJw0cVlQCvsA6YI/FAgzxFHy8SBJZ5KHXJhmxaByOCITPWC+qn4zzppwpFK3tB+beSRSuFMJe8XiBD2jpY3XyzN9/QJAHjHtMLGLH1SYdN+CU9RMw2i0/aWFOBWsCKEfeUCYgVQwnkMGWTo6Zl56+EVYINh51mZBkzsJhHugTEqUA13KOzbXonwqCONGkTFQoV9D0BY4S0MX4WjWXpk4JKTUh5Lwpt3iYBJCmE9DcbrMnBsYGW4dOgkz60MKRwHSd1A0gNY+Co8/kCccCKlToyC/LG67EIBx3n+lhYpx5FBosiKYBgObzvRsSm0WjqL09TQz+FwhjI793MyKmig3fDmZACvdmeB1wE6J2MmZdIDJKigjfZzKmom5lNq3UtBo0ap5TT1ghy8WXArkJ7TlLm9v1TZNl3akdI2zeFkNNPawIasvoF+Fge0Srqk28E3kCdl+3QThYLlD/3bY55GqZ0u7aX1sPp+nv4U5AR2WaqspWNlciKyvisC+ug00+4ADe8w6L+kgAT6XoehK2LoZ7gYOhjG/kkKvjQFz9nQ38BzwTOjmOwMbq1bkuJC073ry2Sx6KsdzlVk2gso6+fLJWz6iycftjVkNmpt7QoVl25tLdvqMNEKFWMVeaFWkS2Ky3Gi3LnOALMspyBTPVluzhPL080paJbkFGS2I3ZBF8pkDddqK7JkOQXZR1/gyBn59H9rF60XShYtCok1E9+4Dl3ettGpyJEXaz29j2i5KFfMKBMzuQjXDWW4MZHCfVKu2wJswZaXfrNQoUbmlYQM0JCEI9dOXDsiaOgplXd7X/y4tHsmBywfyTz8QGrcwOPmS4tUJNCvXUnIm/eNKG+NXzs0ceRikrhco2ibueI53PIBQPY7GnLH6PAhQYuJTZhXEnJkxZXmtmFteecdQW9bk3p8f9N29i04CLbP785VIzKRjaG26JhXEjLCo1K5DDGTykC5ZShDglIlKJcqQXgSlIEyxPpdhr9KjPzSTQ8swYpCJiNqkCXil166jzG/aMhMizaGCoLMKxZZeCgLQbo0endGCothyLZO/NKrQdQVhawKuEqnsiQ8FpdVSp8WztUGSLs0KpYYEcKFfRgy9YZV5JduClYUcv4R/viVlrqrYxNHKrZnCef6D2V1yUUtdcLG1ltNtypw5M+sVGVAfGNlIfPm944fuHoUtsuADzh2l+aX8X0jd+Ci5kkFjnz/71aYi2ZvhKwoZKRwePr26CSvb/Qd5QOp8H3a9squWuVojnCeVlf6f45j3S+Uv6WIsCOCE8/GMVcUsrBPJraREsgy872/YMQrCZnHWnzGtFho7N+LCLtf92Zn/8TAUqwUZB4TmJhpLCxqqdxoFCEzsHE4A0+wQpCFiv/SIsK5LMPCrohFXr7pJP4e/vebRS/9xpT3Ny+Fzs7+hYqvXinIhQ2ZohzVocpPA6TIJrpWxW7WIEPdWZ9q2drA7nbvmVva+ZKHOfhRYADmIDMBYg9ddisFefOt8YmL04cut1XUBdY83FfR35iDlNd6nJ/4W+Vg/6H9grc1XXUj/1t3NsUMD3ptoWb/YiBeacjNdYp9pQf8jir7b+cggRcnG8+8WznY3njr1tkPuoLX65ER6p/MkF/7XyGG7FYKcvqHrfJJ5p6JilsnhfNXsgK75T3iX65UDoluVQaeGN5fMtMz3+NvbMRC4sxkJF4xyDyWxTY50LMBj1vYpCzbWgnINgZ1eQz7LnowV8CgLsuHynWeqD4cp6BZknMu0Lg5cp1Xbrx4LV+wYnkvVjzPy3AiQ+aofBl3s0jPEVluiADM/1+QRUZk0TLuZpGWiCyJcfjKKMdoWlTk7mguDmhJyEyZLEK21bEdu4kYxi9cudViOFcOIEsCyvAPzOL4tWvXvu4QM0e0sLshWt622FT2I8ckbUzaio0FBGxcCyUjMzBgJpbcrEIwS6xOQHOm7EYug6YNLt4KjLQ1HkNOKrN7ryzR4oxLPB3qZsq+t9fL7EWWyOLXBgPUjbIAJCAYR7bbynQCYtBTL3GAGVjgezs3sxOZKQsGJpZFrF0bHyELkEHi+Bx7S+otIg7zbLn9bWJMxNokO7eyExkjRpEAGajG8UnFsuDgCLurMl1k6RjRzWu4bemQmTEB8CxNEmBZhupnH7IE2LUYbhtQDO2bJAvoCbDXMpZsDOWutpe5DEOOkUVsTALHPiBpo0UlyXRH2k4rF2+UQWIshsEGSubtbefJBLuEjm/ibWiXuYb5T1QfCseuCVPUAIgswYoD3E8XXYgF3dMB5LIA6MYSHTEwOYfLcFBuJbrMqT7eBrm7e9un/RBZ13REBFhFBusdQcYEY5hO8TnWNrcuqm7XJUuZzQcduyxHXxjryPF4c+YIsmyjMZskLBvm1q0gemyi022Fsk0B+HDRpjLjjDbQ1xZm0Kft4NQNKMG3mGeCvDXCmAlgDoDBLDgeBIeuAZvIp4px5HLNAuT83v4AyxsF7pcuXNAVgb1VR4gxZK7OsTfacGyHkXuSDHkEFydB5hzwGi8DJZlkiTer/00z3zKp+EpT+J664UD9AW1+y+/rhjJrtHtEOZu6m5MSx65kFco7ehYij01LFOp/Te8Raaq/0mzYe2XsQP334kDR8Q/yZ/ZLf/lHlqqi+YF28+G2kRPqnkB55v4ZkSawOzMHRyYZvhxGjik2ZlHMBRaPTwL72VgcA5E50g11TTXNLT837ZOW9//SNiPKEQcenfhQ2Xl8cqxl4LZGIZvarvzdoenbi5G7Jvtqxlse9NVJD00fau8WaZDCGq8Dyv6Dwf510sjzE0euDZ4bLhk+/LtD/b80DF/+XWOPQmdlJnCzJLyRchZyjGyroR1fQCzReXlwEuxyA2RvSXXd1DHRNHPDA6miszln6B9ZSODRa0cqNIxNDVrmhgFl0lQbg1le22vm2B39MV0aRQ1I0yUTl1/p6FG8UwmQR+5UtJ/I8v9ZG3l++lDl7R5uYBuV2VXb2wDefuls1iFLUBR2RVDUaVaWfB8crDt3wrrY+gySYBBBczbGvy7ThRM2W7spQBUwQo8BYSoy4+2cqX1aREVnuo/QvZmb6DEgSgXwMugxKrp3jFn4Yk+XxmyKKQVbxojzM3p7FHVSRBXADVBlBIiFYEt3hrs2n+7O/BTbmlWKZ4IhR+QYZCzd0pB7YIAOLg6AgMXGwwjjFly0VRZAuG2gqMFjptJK5vpGatHAV6GoLaT7pLVyGRUDu/tGWSO2AzkGj1dJshjU2CCvTdpP1XWAqFQLPSOqYRVREo7+xMmbziSYmo2SE0CODyYnO5BR2esYZHBSMbR3PNYqx3/vznEnK1aJnGCpvgeCuvsQyrOEzSZeYyLY+7JyLmGi4nh7InZAMd75gH4TL5Nh7XKwHWdQ9BLSSU3FUjNspikjffIoswsZkWx9K14fpsuQrZinBxeTZaY7cu4P5SZi2UpC/nzZTmTYUEVg0LD9BVbHmn6SIzDejhIDZrWtizXLiIxgwwLxujAdgzEnkTofYDvm1bi4Im/rCZYVGXj391hLhcDGKp7sCJAjozsmYqitMy8vsom2wsYqicwFcs+lXm5CS6yOcD8rZKylJlWVfeRLnhCAyq2NcAPk4meAzIT9uvhiEjAOjdOaC/WxMsItKS4uJpfN1uLvA7APjiD3wIb59QDbe/Fcuo11+Vhehw9NkRAaEIB/cOSaVDHWI7FNw3YSMYz6Trzq6wAydoZGoh+y5MhlIrqVkWB75QAyDF6v99jM2WdprZOZrI1+2ylH6nJOBHYVzro8l9IDIZDtjhhZOYKMlsXYIEadFrmMYom8nTM5annmirA9ndE6mcntDZpTMl0WZMYbb9g+7bNb7vI3bHS4yWlZkD3f8FyOqUQowymevRzIqM2z3EWiejhXVCv7IovMC3RUKjLIUS87V3FOQN70g7+D2kwKeY1zFeUM5LB1jsl3ZSP7pq9bl45xkGBNfyGQ//qP013/dRp86PrSiJb8xzP4h1MD602If6hZ/0Igv8F//53T/k2JXR/79pUkhlV4NtU3+c7FKtt9FTOnT422CNaBlWFnZ077KvoGfBWtiY4jf/Mo/JVfAXLX4adKitdY7PjB1upzB1svXgh799KfLx3iV3TwB1ujT3XmDdeP/dhw8Nxc+6nOs23J5/nRjiN/Hb57ze7d365ZA/52f7t7N/gG/oFFT1xewT/AtXA5TLFsyOVn9z7M/OTopbHHrV2dXlPnL4R1fPLnS3OXRc38QxeAY+eNg5Ufft1e3V5dq2jzVXzktwTkp9d/unv33Brl9bjvXB6lPFI/+dfLnWueHI/9xuWLx49in/z+0fXm8CcdjzphimVD9i33aqxX+lWr+dXt2zJn/PIyH/ZlNly6/aNIyW8EyOrM9mSFmt8lqG5Pvnj4ypTy3BIc++vYNU8oL/9rzfFHcd+Bfz9R/vl2ClikfPrk6U/ql/fu7n3lu7tPv477Rv1yx6P/WD4rP8tG6uunsd/RXv7XP5u/2P3d0ycdd0f/+c3oK2ue/EjZnXK9+dHTNe+93PwF5aeOu51rMl/Z/WIgP9mN19812OtPX59b893TNfi3b7FajNVjsPyfu5ezLpuATOk/+ZcuWGH21UmN1JNHj7598uNiMriccINlQA47elr36Yftp01X/LV2OZDtlrOQf0jprD+o9us7LFgXdvxu7UHKmbCzgrzxH9vzDtdOVTR/DI5ERXPt1IxXOV/p1V3fp+w8vdKRtylB+3smrOPHgeiw9+ovPj5XP8efUx4fuDQY1/Fw/JM7p327Wqsbxj8ZO0u5+7TWd45//oJlZGaIqeJesSCrYJcsbfVKnEneHmZ7tge5+pyyde5C2HB9/bqw9z7pfdzuC5FpFP4gfyrvw3rg613nDgLkD3/6v5e/OpM8d2HQCjKV70dCfKvIfC8yeZhb3B7ksJkZr3k/0Lf0Wud/dkaQB/y7QjDVNOU5NfNwamZqBvS3Kx4KgGMnN1464ec77zdvpStC9VtPQn5Wkb0SyeSxFGTyStefRy0Z2fz3+wv0a0ImEbEhcqLfSOKI1eJ6WR2wB8g2tncOMjhXskIYJvBvIosc3dfZrqj7g65k/gLwMiWwEzms5g9mhOZZOAE57N3T6enrfKOh96b7wnED33SwALxH+6aDdjlv4HR6NClk37Fr66tHRdemHk6s7xM1f3Rm/brBj/jKK35KuVeL+vLwBBnkhj+sj24SJE61ZE4o1PJr+iwqQBaZLZQJu5F9iJAvtqjfjpo74zvInzt3ueR0dauiu/mcn2+1+mHF5dbq2rzhx51+tpEZwLEVojOK2rMDmfyxa+9/nDe5fsg77+O+c29/fPHMVMfljy5/mUgOea5Veaa69uz2ca8/XxiaWJBFbaK9yJ6EVq6fi8386PS6UynDmRcGz3S1djX0XliX/LcL284f7uyqzRt/rDZF3kCcNbByYunZgb7JvJrxC+evvd+f92XifDso78d+9e9eC6u5tG/3ABnk7RdOz52Z668G+WTyj17QZ3EeZlGze+CqU5DPt4zX/3EAjgB92dUyduEUpbmh4/Q6367OmcNe6adq87Z/0sufSSSBHF0hn5hqn2qvbzmzXjHhewJ44VS310yJ38wf/D3rPevbSSD7z7T0+860X53qn2LXK9+5Zsjimr/nJSwLJyD7Tg35+V88Az38QvKU37rkoanSKUDoD95K6/1L/cFb+lA0CWQSsolsouimy7VXlxyxiZChTrXrXzClr7MsO5AJWll7kNcnJhLm4RxkM5VGW173DJEt5LEEZF9LWtcUbXGdr0VkvpeXl5+XqeKiFn4HirV6UYxvntzL70+LlzmMvMGyNs/NW1lbaCFv5iL5CBYvs1Y6BF2c/qmH+RKu+UVpsshW5WntQh95udl/xXKRSNyd3CnIJc5BZjnhijmJojgFWe6cmSvuTrgHA4miOAVZ9OtBJlGUVWQzrSIvYT9ktKKQnROxOc5AfjYRmy5yynRNtxL5km8VxFbbntPrDGT3N5wyJ5dLoS3ZW8gUxSmO7eKcyZXOmOlKoijkkBnuPp7elk3AIunXKIvuyXazOBGTSy4Kcjk+nnRLhSFRFFLI7mr4iEU1GyQnfBwSlWX5UUkmRWCU0FxoLpQSLoLqVrIWyI3JsijjnFA3EZaLJ4oQJUcYlvNwI4/MptE6S+QUiosPimD3UIT3yOCSu7sG1fikJCqF1ikvEVFoFC7ChJsvzIcgQ5NFdH05ORTalZKSwzSaiIlwGfrSEMmwC/13Dn5/TxLIoKiTMUhgJoVCAxUln83G7hL7KbnbiJo8Uk9Oo/SIEdVtCq0E5X2qRXiSBfkQ3JdUf38KKN2dV1A1BT6VVtVIocGSb2Kb35rBdGtwhrrgfqgc7PCTQPak0SYlYgwZxJfNAxXFUpSJDGrAC4+JgpNWcOpr+W7YCEd3OkelUCg9TTnizTQKxU3YWIkUyqQoyhvswbJAeF3ByLxGjKDYT5fhos2aPviwbPAJBbuh4t7i7oI/brqLRlEzkejhfncptgkTboMXJL/7JCwXrzpJrDpRiTLFYAGWBjg9SWQ1KOtvpRCZ4oIim+umihO75T3lrd2iLEVzxEjHZOmV8enGSh7POjIde8ZqnbSQRnHxFp6oRDbUtGQ+kJa3tIV0yzWF8l6NcHBAO1Syv/Q9tSzxhLy/fKCiczgrv1vU8/7oST1yCY2SckCLBHaAwlCRDcViRNgk71Go97YfqN83JGqYeLuW3tHe3aIJFDXLxKqxy+p/W1u4tx+kAfhcO5BTjMiFox1ZhcN3PyjvHW3+oLB5IKT349ujvw/moTweMbQpckrNychG4C10HHl84oj2/TfiC+FtJKZ/0SDVwQlHJxqbc4aK6/cefitPo5hUREyB3cC7kOiQQUihHJtGVUpQGBaGXHjA78PHmr79clF/eedxzVhlQndIx2F4QwqZOHJMOalISmjIOOB3VMsUk7ay3IgsQpANdYXFpW1U8aCojqo6xN/u3fRzE/i0x0MoJGbWI7PA9pNaYdMMQGYJ52qnFceGJ8a0g63bBSC7rs4OgFynamxtaNp7tzixjYpuruubzEuaaqMyB+MNyODAdbaX9IjzwAHkIgm9tftHxlrbDmoUGsU7WsUkI/9dbcJYe4OWqRhthsiPI/KKE8bZY637pGwtaWRQfXTILqCZUsWoWCiLI9lEhS+ggXKPUWVkjJSORAohtGVklELphPdUSO+giLi8EfdpKofFZEndGCyYk4rDKUNU7lKVe4zQu69Y7AYWuXuUqWJ4YCV84pgOmeFCGQC5bFLCIAje3QPEKnfJJgkslhhkwuVIeW4sN06ZkMOJEfNYrBiYRRnVXcJjSUgjo6D+UNTAvWkLfqvEM0gojIyMTEhIiCQ0tB4Z8QYRB4pCs96VzhddIbhRhQ4Z8cFyAR7jwI+ISCMjXLkLfIivCzxL4ZmS6hWZEB2dHh2dEBkpxFeZ5mFABk6JPx/aoftP6pFRH6wwNIoDY4PkkRHUWwSOKp0LiYUmpDolJET7Jicn+2LMmHubQhuRESoMPiVY2Xn6Z7hMWmxXF4pqMKo7fCo0waCqxERLRkbgqDNWQgMo7svRuADwtuzc5OR0CA1XmlZqjmltQHUZRs5NinlUFDQ2WeBNxZJsAv3BGCt3UjdBNuZiqrKIt1436C0Z4Y0y7UPGjAJsjFVaWG8hcLrugkTytrRU151p0NDRCfpKTYiM6J8iN6dR7ZFPSgM7pmfkk32jWe+/8dV/vuPx74ufEbkYmQgYYSYZ7/KC3QOFyND2IXsz8TilA00HArZN24YpLS3bNbUgO20bdG/fdLxSEyJzdZFLeHut//+8+m5l/vjEnaugJRGXTzdON5608ms3IzKDqBbnmN0rJz5p6cgqzKcTEtKT9QKo2dlpUKnZaRA5NQ0eAkCdnhBpNDMhMq+vjtH4tA5YufK2erKvTjw4fbu/cZqUlYmQ0aS1ZnqdwMx2IAMDZ6iw2gtMnAbI0jDTgk+u2ampqTt2pLoCZPAGV6Vlb4OBTGgVGeFxwX9gVCZ844FuOor9I1OXiZAlEebIGwlqs13IwgwVFq1goEp1TdUp19XVdceOHbsAsWt2wS7wcQc4BFW5oE4bzUyMbLeerZVhJc7AK3EyjFTQptmQDyKn7dq1wxVHBp+A3XMLcrclm5j5mSAjOcELieMjCBLZgQxqcWk0DFfQnXE/dk3bsQuzLoB11SHvSAPvuQU7U9O2QTPrmEkge5jPLCWQDWTUPGIThXV7kCMjS/2TDcS4WQG0q4lgCMPIYZ3elmyMYLaRGUVFtpltICOSnC+/fOutt/7jd9hLDmFnxC7khFJ/UEuzs7MhMZCrBWXvLPgcurfOtSEzCeQvttjuL9tCRpDYcCaKzgpQlHkjhDiFncjRydm5wI5YgN71eS4xcRokBlU6Ow1GMKzHTQIZDZ+1/Qtvm8jUoi0eiMeWIi4i2PIacR721mXf5LTc3DS9GxMjY34AwltuLubaWC/MNjK16J4lx6YajoVNZMGroV4I/9XQECT8N1uI5xLYFbEjS0EfBHQ9qnItwC4AryooAK6tO80g4dizQRaGpT1uvqZnfubIoJGKhu3Tjl1VuKXffPNN+Kd7c8U/4MS5BQU7c1NxZgAdYhM5JLTIgmOH3DPY/9kiY12RSOjZAHnX558DS7/511HRkz/GVj92Ea0ZvBv1ZvV7o8rdF1/BgWEEgyEMN3Qp1+RMkhBZcP8LC9cYQoLi9N3u54kMghNEjnozdXD0u8fn3kxVPun9Rv1T3illFDRzdnYulsjAbBuZv4VPsBRb82rUc0JGYIczASJn66oysHKUq/Jrl69dnroO3m2pjjqV+eT8JdPYDSMZ5tylKpOTZyJk5vVQweKlUGj4TcPBeObIPIicbYxdALnlifLJ3x67tOxuBFbO/Gb4ycVvFzZYoA+eW5VsG9nj5qyFgA2anOcUsXXI6duqCnburMrNhaZOy8tzTXNNw9/ydF9xVODaVVU7d+4sgAqzjcx/NchCVeYXfWb4/FyQYcgGNICjymL7lFaFgWKHJjt7Gzx1toWMzt6wUJVD7m0xXi1+Hsggfm3DQ3a2tUY5+/PPP4enVHj0So+2iQzALHQ3W2+atNfPFdlWZ0Qfr3XDfzaQ0digcOLxH8E907ON54isO4vKXtzLTtNHt2xInJasGwTjWG+kPO7dIz4J8Ji9zzc5Fs8NORtz6uyqnQUEJxawBmfjBwTvfGGdbBsdznALRqa+FnrdNKo9N+Q011QsgBV8jp8d4+Cp+NvOXbtgqAYRPS01Det52T6tEITeJ+xfewQFfbGg6XpOyDBgg7anKhecP2LGLijAWHMLqqBPV8E6nArTgHgNx/yw4WyryB6zN4nCNRryp9DPFrZczwU5wR8gAtdNA52M1Gw4GlBQhceygoJdu8DZRm6VbvBz27Yfcn/Qj4tYQ+ZeX+i9OmBG+L2iKLPuiZtA7w3PBhnBkKFn68fqc3XWhtEsu6AKjv1lZ1fBhgmTb3p6tG1kbuzN6wQdL/5nN+/HLlq4JejZIiNwHFt/RQaOgqVVVcGB7FQ4xFdVgI9g51bBhikdv06VYHsgCOXfKzKvyCgj9vqNLeEM85BGnb2nPwrPDBm/OoMpGh/exYb/UlNdU0FNxs27DbbECfoLkkJbyLP3ZqMYiH4XKIp6cPhFQfdDY0MWOTu3aEuUfuEyIxsOtjeTZ7y6il2Z0o9qg+CFXY2CF6qi9ddbhULDnIIFyEwjskfrjaKi0Otx4Xx+VAifH76XEwcAAAM6SURBVBIVG3Uv9MaWz/hui2u3IO6mcQiPawE51Ih83wIymUlQdP3jB9hM04voODZ09OS0tJ07t+HmxS5I6q4vG6+su9NNnmJA13eamR5Br15nCKLiwouCgkI/uxl6o+jVe3+Z5RMNjzAE90Oj3Oj6+YJ0YmQ0Lo6KuMXFoUhInIUbTjCwPOhWf7VinB3IRhdNIMAuyvkmAyODGpygv7JsBgyQvU3mFBruHsq/fzMI2g14swdVEOIhAK/Xg+7FLro/BDoiKAoNiqVSvfUPvHC3MKiLXYRlovoXQmQsA5IzTr1N0hmw4XU5wGycP0A0WYSgLqNes7Nb4hY5Hxpy/WZQUTg/hAFLD6e7oSFeUTdvXr8eYtouW3BseGmPa53G0gg4sbzNMtPPi8EnEuhmxhBO/VqMHMIPCg0KIXJhlCp4uQjU59giPv8TQezLsTe23CiKxcK37aF7JHBvbRZ4+9Tis1zsRCbwFXwukK4GW5joZo7MQQVxwFEFFkZx4QyNkNjrs0U3b2y5P1s0G3s9RNdekUHepw0UTSb+jwFLV6ntQyauQLoJUBZmfOFimx4s99jwLffj+DZn11M9mCEhTIY9Z1IAebhWMNOR1bfWUq72IXM9WUyiZ72rcFl8FjzD5FnwIVFRQa9+dj3KoTtdk7KydEOtssdZyAjKIv2UHVOZujU/NDQ8zsuuvRpFAjl/vzRQLq8cuuUcx3aGGIIQqtlPH3il7CxyM7tJINsuwDNHRhafPA51qDXlGhRO54ZTuxHYUOP/F3WyXxBk4SHQqpT33548qOmr9W6S9wj7KDVe3Vem+zJrzLzTpF12ePKFM34gbbfMipvwZ+1820FN4fCxC0e1hQf8jl798OoR5ejvJw9Nw4NhKpPZfSR+lk0s9jLcqNymzJB5ioGZ336tEf7xwfrGWvZ4676rt9XHZmQM1cVKK8iI7YeJET+G7HkQL3JKHss7xq1MdXEtonKXjHhLELemY9McdwkL/FuY0hSZ7IPjzLTsdIQiroeFGv0UN16TSEM83Y1qezrJr1POmPe1wsR1+Pe6rJWKjHi6OVYPqdYeKvXrFnPBM7Lt6Lkux1MhVrWqVa1qRer/AVsQsn81g+mfAAAAAElFTkSuQmCC"/>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stretch>
            <a:fillRect/>
          </a:stretch>
        </p:blipFill>
        <p:spPr>
          <a:xfrm>
            <a:off x="6096000" y="1272971"/>
            <a:ext cx="5486400" cy="4514639"/>
          </a:xfrm>
          <a:prstGeom prst="rect">
            <a:avLst/>
          </a:prstGeom>
        </p:spPr>
      </p:pic>
    </p:spTree>
    <p:extLst>
      <p:ext uri="{BB962C8B-B14F-4D97-AF65-F5344CB8AC3E}">
        <p14:creationId xmlns:p14="http://schemas.microsoft.com/office/powerpoint/2010/main" val="923287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algn="ctr"/>
            <a:r>
              <a:rPr lang="en-US" sz="4000" dirty="0"/>
              <a:t>Osmosis in Cells</a:t>
            </a:r>
          </a:p>
        </p:txBody>
      </p:sp>
      <p:sp>
        <p:nvSpPr>
          <p:cNvPr id="26627" name="Content Placeholder 2"/>
          <p:cNvSpPr>
            <a:spLocks noGrp="1"/>
          </p:cNvSpPr>
          <p:nvPr>
            <p:ph sz="quarter" idx="1"/>
          </p:nvPr>
        </p:nvSpPr>
        <p:spPr>
          <a:xfrm>
            <a:off x="609600" y="1219200"/>
            <a:ext cx="10972800" cy="4937125"/>
          </a:xfrm>
        </p:spPr>
        <p:txBody>
          <a:bodyPr>
            <a:normAutofit lnSpcReduction="10000"/>
          </a:bodyPr>
          <a:lstStyle/>
          <a:p>
            <a:pPr>
              <a:spcAft>
                <a:spcPts val="2400"/>
              </a:spcAft>
              <a:buNone/>
            </a:pPr>
            <a:r>
              <a:rPr lang="en-US" sz="3200" b="1" dirty="0"/>
              <a:t>Tonicity:  </a:t>
            </a:r>
            <a:r>
              <a:rPr lang="en-US" sz="3200" dirty="0"/>
              <a:t>a measure of the osmotic pressure against a semi-permeable membrane</a:t>
            </a:r>
            <a:endParaRPr lang="en-US" sz="3200" b="1" dirty="0"/>
          </a:p>
          <a:p>
            <a:pPr>
              <a:spcAft>
                <a:spcPts val="2400"/>
              </a:spcAft>
              <a:buNone/>
            </a:pPr>
            <a:r>
              <a:rPr lang="en-US" sz="3200" b="1" dirty="0"/>
              <a:t>Hypertonic:</a:t>
            </a:r>
            <a:r>
              <a:rPr lang="en-US" sz="3200" dirty="0"/>
              <a:t> a solution with a </a:t>
            </a:r>
            <a:r>
              <a:rPr lang="en-US" sz="3200" b="1" u="sng" dirty="0"/>
              <a:t>higher</a:t>
            </a:r>
            <a:r>
              <a:rPr lang="en-US" sz="3200" dirty="0"/>
              <a:t> solute concentration than another adjacent solution</a:t>
            </a:r>
          </a:p>
          <a:p>
            <a:pPr>
              <a:spcAft>
                <a:spcPts val="2400"/>
              </a:spcAft>
              <a:buNone/>
            </a:pPr>
            <a:r>
              <a:rPr lang="en-US" sz="3200" b="1" dirty="0"/>
              <a:t>Isotonic</a:t>
            </a:r>
            <a:r>
              <a:rPr lang="en-US" sz="3200" dirty="0"/>
              <a:t>: two solutions with </a:t>
            </a:r>
            <a:r>
              <a:rPr lang="en-US" sz="3200" b="1" u="sng" dirty="0"/>
              <a:t>equal</a:t>
            </a:r>
            <a:r>
              <a:rPr lang="en-US" sz="3200" dirty="0"/>
              <a:t> concentrations of solutes</a:t>
            </a:r>
          </a:p>
          <a:p>
            <a:pPr>
              <a:spcAft>
                <a:spcPts val="2400"/>
              </a:spcAft>
              <a:buNone/>
            </a:pPr>
            <a:r>
              <a:rPr lang="en-US" sz="3200" b="1" dirty="0"/>
              <a:t>Hypotonic</a:t>
            </a:r>
            <a:r>
              <a:rPr lang="en-US" sz="3200" dirty="0"/>
              <a:t>: a solution with a </a:t>
            </a:r>
            <a:r>
              <a:rPr lang="en-US" sz="3200" b="1" u="sng" dirty="0"/>
              <a:t>lower</a:t>
            </a:r>
            <a:r>
              <a:rPr lang="en-US" sz="3200" dirty="0"/>
              <a:t> solute concentration than another adjacent solution</a:t>
            </a:r>
          </a:p>
          <a:p>
            <a:pPr>
              <a:spcAft>
                <a:spcPts val="2400"/>
              </a:spcAft>
              <a:buNone/>
            </a:pPr>
            <a:endParaRPr lang="en-US" sz="3200" dirty="0"/>
          </a:p>
        </p:txBody>
      </p:sp>
    </p:spTree>
    <p:extLst>
      <p:ext uri="{BB962C8B-B14F-4D97-AF65-F5344CB8AC3E}">
        <p14:creationId xmlns:p14="http://schemas.microsoft.com/office/powerpoint/2010/main" val="16520958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Osmosis in Plant and Animal Cells</a:t>
            </a:r>
          </a:p>
        </p:txBody>
      </p:sp>
      <p:pic>
        <p:nvPicPr>
          <p:cNvPr id="1026" name="Picture 2"/>
          <p:cNvPicPr>
            <a:picLocks noGrp="1" noChangeAspect="1" noChangeArrowheads="1"/>
          </p:cNvPicPr>
          <p:nvPr>
            <p:ph sz="quarter" idx="1"/>
          </p:nvPr>
        </p:nvPicPr>
        <p:blipFill>
          <a:blip r:embed="rId3"/>
          <a:srcRect/>
          <a:stretch>
            <a:fillRect/>
          </a:stretch>
        </p:blipFill>
        <p:spPr bwMode="auto">
          <a:xfrm>
            <a:off x="3062177" y="1246946"/>
            <a:ext cx="6336965" cy="5065819"/>
          </a:xfrm>
          <a:prstGeom prst="rect">
            <a:avLst/>
          </a:prstGeom>
          <a:noFill/>
          <a:ln w="9525">
            <a:noFill/>
            <a:miter lim="800000"/>
            <a:headEnd/>
            <a:tailEnd/>
          </a:ln>
        </p:spPr>
      </p:pic>
    </p:spTree>
    <p:extLst>
      <p:ext uri="{BB962C8B-B14F-4D97-AF65-F5344CB8AC3E}">
        <p14:creationId xmlns:p14="http://schemas.microsoft.com/office/powerpoint/2010/main" val="5924669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852" y="152400"/>
            <a:ext cx="10972800" cy="990600"/>
          </a:xfrm>
          <a:solidFill>
            <a:schemeClr val="bg1"/>
          </a:solidFill>
        </p:spPr>
        <p:txBody>
          <a:bodyPr/>
          <a:lstStyle/>
          <a:p>
            <a:pPr algn="ctr"/>
            <a:r>
              <a:rPr lang="en-US" sz="4400" dirty="0"/>
              <a:t>Osmosis in Plant and Animal Cells</a:t>
            </a:r>
          </a:p>
        </p:txBody>
      </p:sp>
      <p:sp>
        <p:nvSpPr>
          <p:cNvPr id="4" name="Content Placeholder 3"/>
          <p:cNvSpPr>
            <a:spLocks noGrp="1"/>
          </p:cNvSpPr>
          <p:nvPr>
            <p:ph sz="quarter" idx="1"/>
          </p:nvPr>
        </p:nvSpPr>
        <p:spPr>
          <a:xfrm>
            <a:off x="609600" y="1446974"/>
            <a:ext cx="4507832" cy="4709986"/>
          </a:xfrm>
        </p:spPr>
        <p:txBody>
          <a:bodyPr>
            <a:normAutofit/>
          </a:bodyPr>
          <a:lstStyle/>
          <a:p>
            <a:pPr marL="0" indent="0">
              <a:buNone/>
            </a:pPr>
            <a:r>
              <a:rPr lang="en-US" sz="2800" b="1" dirty="0"/>
              <a:t>Lysis</a:t>
            </a:r>
            <a:r>
              <a:rPr lang="en-US" sz="2800" dirty="0"/>
              <a:t>: disintegration of a cell be rupture</a:t>
            </a:r>
          </a:p>
          <a:p>
            <a:pPr marL="0" indent="0">
              <a:buNone/>
            </a:pPr>
            <a:endParaRPr lang="en-US" sz="2800" dirty="0"/>
          </a:p>
          <a:p>
            <a:pPr marL="0" indent="0">
              <a:buNone/>
            </a:pPr>
            <a:r>
              <a:rPr lang="en-US" sz="2800" b="1" dirty="0"/>
              <a:t>Turgor pressure: </a:t>
            </a:r>
            <a:r>
              <a:rPr lang="en-US" sz="2800" dirty="0"/>
              <a:t>the pressure  </a:t>
            </a:r>
          </a:p>
          <a:p>
            <a:pPr marL="0" indent="0">
              <a:buNone/>
            </a:pPr>
            <a:endParaRPr lang="en-US" sz="2800" b="1" dirty="0"/>
          </a:p>
          <a:p>
            <a:pPr marL="0" indent="0">
              <a:buNone/>
            </a:pPr>
            <a:r>
              <a:rPr lang="en-US" sz="2800" b="1" dirty="0"/>
              <a:t>Plasmolysis</a:t>
            </a:r>
            <a:r>
              <a:rPr lang="en-US" sz="2800" dirty="0"/>
              <a:t>: shrinkage of plant cell </a:t>
            </a:r>
            <a:r>
              <a:rPr lang="en-US" sz="2800" b="1" dirty="0"/>
              <a:t>________________ </a:t>
            </a:r>
            <a:r>
              <a:rPr lang="en-US" sz="2800" dirty="0"/>
              <a:t>away from the cell wall </a:t>
            </a:r>
          </a:p>
        </p:txBody>
      </p:sp>
      <p:pic>
        <p:nvPicPr>
          <p:cNvPr id="3" name="Picture 2"/>
          <p:cNvPicPr>
            <a:picLocks noChangeAspect="1"/>
          </p:cNvPicPr>
          <p:nvPr/>
        </p:nvPicPr>
        <p:blipFill>
          <a:blip r:embed="rId3"/>
          <a:stretch>
            <a:fillRect/>
          </a:stretch>
        </p:blipFill>
        <p:spPr>
          <a:xfrm>
            <a:off x="4941591" y="1446974"/>
            <a:ext cx="6754222" cy="4539542"/>
          </a:xfrm>
          <a:prstGeom prst="rect">
            <a:avLst/>
          </a:prstGeom>
        </p:spPr>
      </p:pic>
    </p:spTree>
    <p:extLst>
      <p:ext uri="{BB962C8B-B14F-4D97-AF65-F5344CB8AC3E}">
        <p14:creationId xmlns:p14="http://schemas.microsoft.com/office/powerpoint/2010/main" val="29029388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dirty="0"/>
              <a:t>Plasmolysis</a:t>
            </a:r>
          </a:p>
        </p:txBody>
      </p:sp>
      <p:pic>
        <p:nvPicPr>
          <p:cNvPr id="2052" name="Picture 4" descr="http://botit.botany.wisc.edu/Resources/Botany/Diffusion/Osmosis/Plasmolysis%20recove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5879" y="1528104"/>
            <a:ext cx="8015536" cy="450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7838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5033682" y="2895600"/>
            <a:ext cx="1519518" cy="1438835"/>
          </a:xfrm>
          <a:prstGeom prst="ellipse">
            <a:avLst/>
          </a:prstGeom>
          <a:solidFill>
            <a:schemeClr val="accent6">
              <a:lumMod val="20000"/>
              <a:lumOff val="80000"/>
            </a:schemeClr>
          </a:solidFill>
          <a:ln w="476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52401"/>
            <a:ext cx="10972800" cy="936812"/>
          </a:xfrm>
          <a:solidFill>
            <a:schemeClr val="bg1"/>
          </a:solidFill>
        </p:spPr>
        <p:txBody>
          <a:bodyPr/>
          <a:lstStyle/>
          <a:p>
            <a:pPr algn="ctr"/>
            <a:r>
              <a:rPr lang="en-US" sz="4400" dirty="0"/>
              <a:t>Which direction will H</a:t>
            </a:r>
            <a:r>
              <a:rPr lang="en-US" sz="4400" baseline="-25000" dirty="0"/>
              <a:t>2</a:t>
            </a:r>
            <a:r>
              <a:rPr lang="en-US" sz="4400" dirty="0"/>
              <a:t>O move?</a:t>
            </a:r>
          </a:p>
        </p:txBody>
      </p:sp>
      <p:sp>
        <p:nvSpPr>
          <p:cNvPr id="5" name="TextBox 4"/>
          <p:cNvSpPr txBox="1"/>
          <p:nvPr/>
        </p:nvSpPr>
        <p:spPr>
          <a:xfrm>
            <a:off x="1653988" y="1237130"/>
            <a:ext cx="766482" cy="369332"/>
          </a:xfrm>
          <a:prstGeom prst="rect">
            <a:avLst/>
          </a:prstGeom>
          <a:solidFill>
            <a:schemeClr val="bg1"/>
          </a:solidFill>
        </p:spPr>
        <p:txBody>
          <a:bodyPr wrap="square" rtlCol="0">
            <a:spAutoFit/>
          </a:bodyPr>
          <a:lstStyle/>
          <a:p>
            <a:endParaRPr lang="en-US" dirty="0"/>
          </a:p>
        </p:txBody>
      </p:sp>
      <p:sp>
        <p:nvSpPr>
          <p:cNvPr id="6" name="Oval 5"/>
          <p:cNvSpPr/>
          <p:nvPr/>
        </p:nvSpPr>
        <p:spPr>
          <a:xfrm>
            <a:off x="1223682" y="2944906"/>
            <a:ext cx="1519518" cy="1438835"/>
          </a:xfrm>
          <a:prstGeom prst="ellipse">
            <a:avLst/>
          </a:prstGeom>
          <a:solidFill>
            <a:schemeClr val="accent6">
              <a:lumMod val="20000"/>
              <a:lumOff val="80000"/>
            </a:schemeClr>
          </a:solidFill>
          <a:ln w="476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825753" y="2989730"/>
            <a:ext cx="1519518" cy="1438835"/>
          </a:xfrm>
          <a:prstGeom prst="ellipse">
            <a:avLst/>
          </a:prstGeom>
          <a:solidFill>
            <a:schemeClr val="accent6">
              <a:lumMod val="20000"/>
              <a:lumOff val="80000"/>
            </a:schemeClr>
          </a:solidFill>
          <a:ln w="4762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3765176" y="1183341"/>
            <a:ext cx="0" cy="5163671"/>
          </a:xfrm>
          <a:prstGeom prst="lin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978588" y="1174376"/>
            <a:ext cx="0" cy="5163671"/>
          </a:xfrm>
          <a:prstGeom prst="lin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Isosceles Triangle 17"/>
          <p:cNvSpPr/>
          <p:nvPr/>
        </p:nvSpPr>
        <p:spPr>
          <a:xfrm>
            <a:off x="1640542" y="403411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2339789" y="395343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p:cNvSpPr/>
          <p:nvPr/>
        </p:nvSpPr>
        <p:spPr>
          <a:xfrm>
            <a:off x="1981200" y="317798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p:cNvSpPr/>
          <p:nvPr/>
        </p:nvSpPr>
        <p:spPr>
          <a:xfrm>
            <a:off x="1824317" y="378758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p:cNvSpPr/>
          <p:nvPr/>
        </p:nvSpPr>
        <p:spPr>
          <a:xfrm>
            <a:off x="1640542" y="309282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a:off x="1967753" y="333935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a:off x="2187389" y="39758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a:off x="1322294" y="367552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1878106" y="402963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501153" y="349623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a:off x="1577788" y="383689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2348753" y="320936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a:off x="1532965" y="318695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p:cNvSpPr/>
          <p:nvPr/>
        </p:nvSpPr>
        <p:spPr>
          <a:xfrm>
            <a:off x="623048" y="387723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3272119" y="262665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p:cNvSpPr/>
          <p:nvPr/>
        </p:nvSpPr>
        <p:spPr>
          <a:xfrm>
            <a:off x="2900084" y="35052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a:off x="1169894" y="248770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p:cNvSpPr/>
          <p:nvPr/>
        </p:nvSpPr>
        <p:spPr>
          <a:xfrm>
            <a:off x="2590801" y="238909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p:cNvSpPr/>
          <p:nvPr/>
        </p:nvSpPr>
        <p:spPr>
          <a:xfrm>
            <a:off x="1855694" y="266251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p:cNvSpPr/>
          <p:nvPr/>
        </p:nvSpPr>
        <p:spPr>
          <a:xfrm>
            <a:off x="748555" y="300765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p:cNvSpPr/>
          <p:nvPr/>
        </p:nvSpPr>
        <p:spPr>
          <a:xfrm>
            <a:off x="5652247" y="31242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Isosceles Triangle 72"/>
          <p:cNvSpPr/>
          <p:nvPr/>
        </p:nvSpPr>
        <p:spPr>
          <a:xfrm>
            <a:off x="5858436" y="400274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p:cNvSpPr/>
          <p:nvPr/>
        </p:nvSpPr>
        <p:spPr>
          <a:xfrm>
            <a:off x="6051176" y="32004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a:off x="5235388" y="219635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p:cNvSpPr/>
          <p:nvPr/>
        </p:nvSpPr>
        <p:spPr>
          <a:xfrm>
            <a:off x="7149353" y="39758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p:cNvSpPr/>
          <p:nvPr/>
        </p:nvSpPr>
        <p:spPr>
          <a:xfrm>
            <a:off x="4634753" y="392206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p:cNvSpPr/>
          <p:nvPr/>
        </p:nvSpPr>
        <p:spPr>
          <a:xfrm>
            <a:off x="5181601" y="4442011"/>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p:cNvSpPr/>
          <p:nvPr/>
        </p:nvSpPr>
        <p:spPr>
          <a:xfrm>
            <a:off x="6638366" y="273871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82"/>
          <p:cNvSpPr/>
          <p:nvPr/>
        </p:nvSpPr>
        <p:spPr>
          <a:xfrm>
            <a:off x="6911789" y="353657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a:off x="6728013" y="402515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Isosceles Triangle 84"/>
          <p:cNvSpPr/>
          <p:nvPr/>
        </p:nvSpPr>
        <p:spPr>
          <a:xfrm>
            <a:off x="5697071" y="462130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Isosceles Triangle 85"/>
          <p:cNvSpPr/>
          <p:nvPr/>
        </p:nvSpPr>
        <p:spPr>
          <a:xfrm>
            <a:off x="5141259" y="251908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Isosceles Triangle 86"/>
          <p:cNvSpPr/>
          <p:nvPr/>
        </p:nvSpPr>
        <p:spPr>
          <a:xfrm>
            <a:off x="6158754" y="244736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Isosceles Triangle 87"/>
          <p:cNvSpPr/>
          <p:nvPr/>
        </p:nvSpPr>
        <p:spPr>
          <a:xfrm>
            <a:off x="5638801" y="237116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Isosceles Triangle 88"/>
          <p:cNvSpPr/>
          <p:nvPr/>
        </p:nvSpPr>
        <p:spPr>
          <a:xfrm>
            <a:off x="4814048" y="3052481"/>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 name="Group 170"/>
          <p:cNvGrpSpPr/>
          <p:nvPr/>
        </p:nvGrpSpPr>
        <p:grpSpPr>
          <a:xfrm>
            <a:off x="4137211" y="4289611"/>
            <a:ext cx="1035423" cy="945777"/>
            <a:chOff x="9126070" y="3200400"/>
            <a:chExt cx="1035423" cy="945777"/>
          </a:xfrm>
        </p:grpSpPr>
        <p:sp>
          <p:nvSpPr>
            <p:cNvPr id="91" name="Isosceles Triangle 90"/>
            <p:cNvSpPr/>
            <p:nvPr/>
          </p:nvSpPr>
          <p:spPr>
            <a:xfrm>
              <a:off x="9959788" y="385482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Isosceles Triangle 91"/>
            <p:cNvSpPr/>
            <p:nvPr/>
          </p:nvSpPr>
          <p:spPr>
            <a:xfrm>
              <a:off x="9574305" y="32004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Isosceles Triangle 92"/>
            <p:cNvSpPr/>
            <p:nvPr/>
          </p:nvSpPr>
          <p:spPr>
            <a:xfrm>
              <a:off x="9377081" y="35948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Isosceles Triangle 94"/>
            <p:cNvSpPr/>
            <p:nvPr/>
          </p:nvSpPr>
          <p:spPr>
            <a:xfrm>
              <a:off x="9560858" y="336176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Isosceles Triangle 97"/>
            <p:cNvSpPr/>
            <p:nvPr/>
          </p:nvSpPr>
          <p:spPr>
            <a:xfrm>
              <a:off x="9471211" y="40520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p:cNvSpPr/>
            <p:nvPr/>
          </p:nvSpPr>
          <p:spPr>
            <a:xfrm>
              <a:off x="10094258" y="35186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100"/>
            <p:cNvSpPr/>
            <p:nvPr/>
          </p:nvSpPr>
          <p:spPr>
            <a:xfrm>
              <a:off x="9834282" y="32990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Isosceles Triangle 101"/>
            <p:cNvSpPr/>
            <p:nvPr/>
          </p:nvSpPr>
          <p:spPr>
            <a:xfrm>
              <a:off x="9126070" y="346485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 name="Isosceles Triangle 102"/>
          <p:cNvSpPr/>
          <p:nvPr/>
        </p:nvSpPr>
        <p:spPr>
          <a:xfrm>
            <a:off x="10905564" y="40610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Isosceles Triangle 103"/>
          <p:cNvSpPr/>
          <p:nvPr/>
        </p:nvSpPr>
        <p:spPr>
          <a:xfrm>
            <a:off x="8417859" y="376517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Isosceles Triangle 104"/>
          <p:cNvSpPr/>
          <p:nvPr/>
        </p:nvSpPr>
        <p:spPr>
          <a:xfrm>
            <a:off x="8937812" y="452717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Isosceles Triangle 105"/>
          <p:cNvSpPr/>
          <p:nvPr/>
        </p:nvSpPr>
        <p:spPr>
          <a:xfrm>
            <a:off x="10865224" y="2649071"/>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Isosceles Triangle 106"/>
          <p:cNvSpPr/>
          <p:nvPr/>
        </p:nvSpPr>
        <p:spPr>
          <a:xfrm>
            <a:off x="10789024" y="35276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Isosceles Triangle 107"/>
          <p:cNvSpPr/>
          <p:nvPr/>
        </p:nvSpPr>
        <p:spPr>
          <a:xfrm>
            <a:off x="10416988" y="452717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Isosceles Triangle 108"/>
          <p:cNvSpPr/>
          <p:nvPr/>
        </p:nvSpPr>
        <p:spPr>
          <a:xfrm>
            <a:off x="9359153" y="482749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Isosceles Triangle 109"/>
          <p:cNvSpPr/>
          <p:nvPr/>
        </p:nvSpPr>
        <p:spPr>
          <a:xfrm>
            <a:off x="8897470" y="26042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Isosceles Triangle 110"/>
          <p:cNvSpPr/>
          <p:nvPr/>
        </p:nvSpPr>
        <p:spPr>
          <a:xfrm>
            <a:off x="9968753" y="268044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Isosceles Triangle 111"/>
          <p:cNvSpPr/>
          <p:nvPr/>
        </p:nvSpPr>
        <p:spPr>
          <a:xfrm>
            <a:off x="9179859" y="221428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Isosceles Triangle 112"/>
          <p:cNvSpPr/>
          <p:nvPr/>
        </p:nvSpPr>
        <p:spPr>
          <a:xfrm>
            <a:off x="8247530" y="311075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Isosceles Triangle 118"/>
          <p:cNvSpPr/>
          <p:nvPr/>
        </p:nvSpPr>
        <p:spPr>
          <a:xfrm>
            <a:off x="5132294" y="427168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Isosceles Triangle 121"/>
          <p:cNvSpPr/>
          <p:nvPr/>
        </p:nvSpPr>
        <p:spPr>
          <a:xfrm>
            <a:off x="2173942" y="311523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Isosceles Triangle 122"/>
          <p:cNvSpPr/>
          <p:nvPr/>
        </p:nvSpPr>
        <p:spPr>
          <a:xfrm>
            <a:off x="2460812" y="376517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Isosceles Triangle 123"/>
          <p:cNvSpPr/>
          <p:nvPr/>
        </p:nvSpPr>
        <p:spPr>
          <a:xfrm>
            <a:off x="1716743" y="32900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Isosceles Triangle 124"/>
          <p:cNvSpPr/>
          <p:nvPr/>
        </p:nvSpPr>
        <p:spPr>
          <a:xfrm>
            <a:off x="1976718" y="376517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Isosceles Triangle 125"/>
          <p:cNvSpPr/>
          <p:nvPr/>
        </p:nvSpPr>
        <p:spPr>
          <a:xfrm>
            <a:off x="2030506" y="406101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p:cNvGrpSpPr/>
          <p:nvPr/>
        </p:nvGrpSpPr>
        <p:grpSpPr>
          <a:xfrm>
            <a:off x="623048" y="2389093"/>
            <a:ext cx="2729752" cy="2456329"/>
            <a:chOff x="649942" y="2442882"/>
            <a:chExt cx="2729752" cy="2456329"/>
          </a:xfrm>
        </p:grpSpPr>
        <p:sp>
          <p:nvSpPr>
            <p:cNvPr id="27" name="Isosceles Triangle 26"/>
            <p:cNvSpPr/>
            <p:nvPr/>
          </p:nvSpPr>
          <p:spPr>
            <a:xfrm>
              <a:off x="3312459" y="40386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p:cNvSpPr/>
            <p:nvPr/>
          </p:nvSpPr>
          <p:spPr>
            <a:xfrm>
              <a:off x="1021978" y="446442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2716307" y="470647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p:cNvSpPr/>
            <p:nvPr/>
          </p:nvSpPr>
          <p:spPr>
            <a:xfrm>
              <a:off x="1766048" y="480508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Isosceles Triangle 126"/>
            <p:cNvSpPr/>
            <p:nvPr/>
          </p:nvSpPr>
          <p:spPr>
            <a:xfrm>
              <a:off x="649942" y="393102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Isosceles Triangle 127"/>
            <p:cNvSpPr/>
            <p:nvPr/>
          </p:nvSpPr>
          <p:spPr>
            <a:xfrm>
              <a:off x="3299013" y="26804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Isosceles Triangle 128"/>
            <p:cNvSpPr/>
            <p:nvPr/>
          </p:nvSpPr>
          <p:spPr>
            <a:xfrm>
              <a:off x="2926978" y="355898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Isosceles Triangle 129"/>
            <p:cNvSpPr/>
            <p:nvPr/>
          </p:nvSpPr>
          <p:spPr>
            <a:xfrm>
              <a:off x="1196788" y="254149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Isosceles Triangle 130"/>
            <p:cNvSpPr/>
            <p:nvPr/>
          </p:nvSpPr>
          <p:spPr>
            <a:xfrm>
              <a:off x="2617695" y="244288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Isosceles Triangle 131"/>
            <p:cNvSpPr/>
            <p:nvPr/>
          </p:nvSpPr>
          <p:spPr>
            <a:xfrm>
              <a:off x="1882588" y="271630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Isosceles Triangle 132"/>
            <p:cNvSpPr/>
            <p:nvPr/>
          </p:nvSpPr>
          <p:spPr>
            <a:xfrm>
              <a:off x="775449" y="306144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Isosceles Triangle 135"/>
          <p:cNvSpPr/>
          <p:nvPr/>
        </p:nvSpPr>
        <p:spPr>
          <a:xfrm>
            <a:off x="7014882" y="37338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Isosceles Triangle 136"/>
          <p:cNvSpPr/>
          <p:nvPr/>
        </p:nvSpPr>
        <p:spPr>
          <a:xfrm>
            <a:off x="4724401" y="415962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Isosceles Triangle 137"/>
          <p:cNvSpPr/>
          <p:nvPr/>
        </p:nvSpPr>
        <p:spPr>
          <a:xfrm>
            <a:off x="6418730" y="440167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p:cNvSpPr/>
          <p:nvPr/>
        </p:nvSpPr>
        <p:spPr>
          <a:xfrm flipH="1">
            <a:off x="5325032" y="4836460"/>
            <a:ext cx="80685" cy="98611"/>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p:cNvSpPr/>
          <p:nvPr/>
        </p:nvSpPr>
        <p:spPr>
          <a:xfrm>
            <a:off x="4352365" y="362622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p:cNvSpPr/>
          <p:nvPr/>
        </p:nvSpPr>
        <p:spPr>
          <a:xfrm>
            <a:off x="7001436" y="23756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p:cNvSpPr/>
          <p:nvPr/>
        </p:nvSpPr>
        <p:spPr>
          <a:xfrm>
            <a:off x="6683190" y="332142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p:cNvSpPr/>
          <p:nvPr/>
        </p:nvSpPr>
        <p:spPr>
          <a:xfrm>
            <a:off x="4926106" y="254597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p:nvSpPr>
        <p:spPr>
          <a:xfrm>
            <a:off x="6320118" y="213808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p:cNvSpPr/>
          <p:nvPr/>
        </p:nvSpPr>
        <p:spPr>
          <a:xfrm>
            <a:off x="5477435" y="270734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Isosceles Triangle 145"/>
          <p:cNvSpPr/>
          <p:nvPr/>
        </p:nvSpPr>
        <p:spPr>
          <a:xfrm>
            <a:off x="4477872" y="275664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Isosceles Triangle 147"/>
          <p:cNvSpPr/>
          <p:nvPr/>
        </p:nvSpPr>
        <p:spPr>
          <a:xfrm>
            <a:off x="7082118" y="467509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Isosceles Triangle 148"/>
          <p:cNvSpPr/>
          <p:nvPr/>
        </p:nvSpPr>
        <p:spPr>
          <a:xfrm>
            <a:off x="5087472" y="514125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p:cNvSpPr/>
          <p:nvPr/>
        </p:nvSpPr>
        <p:spPr>
          <a:xfrm>
            <a:off x="6647330" y="49530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Isosceles Triangle 150"/>
          <p:cNvSpPr/>
          <p:nvPr/>
        </p:nvSpPr>
        <p:spPr>
          <a:xfrm>
            <a:off x="6046695" y="509195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Isosceles Triangle 151"/>
          <p:cNvSpPr/>
          <p:nvPr/>
        </p:nvSpPr>
        <p:spPr>
          <a:xfrm>
            <a:off x="4715436" y="460785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Isosceles Triangle 152"/>
          <p:cNvSpPr/>
          <p:nvPr/>
        </p:nvSpPr>
        <p:spPr>
          <a:xfrm>
            <a:off x="7364507" y="335728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Isosceles Triangle 153"/>
          <p:cNvSpPr/>
          <p:nvPr/>
        </p:nvSpPr>
        <p:spPr>
          <a:xfrm>
            <a:off x="6925236" y="435684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p:cNvSpPr/>
          <p:nvPr/>
        </p:nvSpPr>
        <p:spPr>
          <a:xfrm>
            <a:off x="5262282" y="321832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Isosceles Triangle 155"/>
          <p:cNvSpPr/>
          <p:nvPr/>
        </p:nvSpPr>
        <p:spPr>
          <a:xfrm>
            <a:off x="6683189" y="311971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Isosceles Triangle 156"/>
          <p:cNvSpPr/>
          <p:nvPr/>
        </p:nvSpPr>
        <p:spPr>
          <a:xfrm>
            <a:off x="4401670" y="4213411"/>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Isosceles Triangle 157"/>
          <p:cNvSpPr/>
          <p:nvPr/>
        </p:nvSpPr>
        <p:spPr>
          <a:xfrm>
            <a:off x="4840943" y="373828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Isosceles Triangle 159"/>
          <p:cNvSpPr/>
          <p:nvPr/>
        </p:nvSpPr>
        <p:spPr>
          <a:xfrm>
            <a:off x="6893860" y="320936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Isosceles Triangle 160"/>
          <p:cNvSpPr/>
          <p:nvPr/>
        </p:nvSpPr>
        <p:spPr>
          <a:xfrm>
            <a:off x="4710956" y="327211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Isosceles Triangle 161"/>
          <p:cNvSpPr/>
          <p:nvPr/>
        </p:nvSpPr>
        <p:spPr>
          <a:xfrm>
            <a:off x="6297708" y="477818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Isosceles Triangle 162"/>
          <p:cNvSpPr/>
          <p:nvPr/>
        </p:nvSpPr>
        <p:spPr>
          <a:xfrm>
            <a:off x="5576049" y="380103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Isosceles Triangle 163"/>
          <p:cNvSpPr/>
          <p:nvPr/>
        </p:nvSpPr>
        <p:spPr>
          <a:xfrm>
            <a:off x="4231343" y="310178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Isosceles Triangle 164"/>
          <p:cNvSpPr/>
          <p:nvPr/>
        </p:nvSpPr>
        <p:spPr>
          <a:xfrm>
            <a:off x="6880414" y="1851211"/>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p:cNvSpPr/>
          <p:nvPr/>
        </p:nvSpPr>
        <p:spPr>
          <a:xfrm>
            <a:off x="6387355" y="283732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Isosceles Triangle 166"/>
          <p:cNvSpPr/>
          <p:nvPr/>
        </p:nvSpPr>
        <p:spPr>
          <a:xfrm>
            <a:off x="4778189" y="171225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Isosceles Triangle 167"/>
          <p:cNvSpPr/>
          <p:nvPr/>
        </p:nvSpPr>
        <p:spPr>
          <a:xfrm>
            <a:off x="6199096" y="161364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Isosceles Triangle 168"/>
          <p:cNvSpPr/>
          <p:nvPr/>
        </p:nvSpPr>
        <p:spPr>
          <a:xfrm>
            <a:off x="5463989" y="188706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sosceles Triangle 169"/>
          <p:cNvSpPr/>
          <p:nvPr/>
        </p:nvSpPr>
        <p:spPr>
          <a:xfrm>
            <a:off x="4356850" y="223220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p:cNvSpPr/>
          <p:nvPr/>
        </p:nvSpPr>
        <p:spPr>
          <a:xfrm>
            <a:off x="2259106" y="375173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Isosceles Triangle 173"/>
          <p:cNvSpPr/>
          <p:nvPr/>
        </p:nvSpPr>
        <p:spPr>
          <a:xfrm>
            <a:off x="1873623" y="309730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Isosceles Triangle 174"/>
          <p:cNvSpPr/>
          <p:nvPr/>
        </p:nvSpPr>
        <p:spPr>
          <a:xfrm>
            <a:off x="1447799" y="384137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sosceles Triangle 175"/>
          <p:cNvSpPr/>
          <p:nvPr/>
        </p:nvSpPr>
        <p:spPr>
          <a:xfrm>
            <a:off x="1860176" y="3258671"/>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Isosceles Triangle 176"/>
          <p:cNvSpPr/>
          <p:nvPr/>
        </p:nvSpPr>
        <p:spPr>
          <a:xfrm>
            <a:off x="1770529" y="394895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Isosceles Triangle 177"/>
          <p:cNvSpPr/>
          <p:nvPr/>
        </p:nvSpPr>
        <p:spPr>
          <a:xfrm>
            <a:off x="2514599" y="340210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178"/>
          <p:cNvSpPr/>
          <p:nvPr/>
        </p:nvSpPr>
        <p:spPr>
          <a:xfrm>
            <a:off x="2133600" y="319591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Isosceles Triangle 179"/>
          <p:cNvSpPr/>
          <p:nvPr/>
        </p:nvSpPr>
        <p:spPr>
          <a:xfrm>
            <a:off x="1425388" y="328108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80"/>
          <p:cNvGrpSpPr/>
          <p:nvPr/>
        </p:nvGrpSpPr>
        <p:grpSpPr>
          <a:xfrm>
            <a:off x="5432611" y="4724400"/>
            <a:ext cx="1035423" cy="945777"/>
            <a:chOff x="9126070" y="3200400"/>
            <a:chExt cx="1035423" cy="945777"/>
          </a:xfrm>
        </p:grpSpPr>
        <p:sp>
          <p:nvSpPr>
            <p:cNvPr id="182" name="Isosceles Triangle 181"/>
            <p:cNvSpPr/>
            <p:nvPr/>
          </p:nvSpPr>
          <p:spPr>
            <a:xfrm>
              <a:off x="9959788" y="385482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Isosceles Triangle 182"/>
            <p:cNvSpPr/>
            <p:nvPr/>
          </p:nvSpPr>
          <p:spPr>
            <a:xfrm>
              <a:off x="9574305" y="32004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Isosceles Triangle 183"/>
            <p:cNvSpPr/>
            <p:nvPr/>
          </p:nvSpPr>
          <p:spPr>
            <a:xfrm>
              <a:off x="9377081" y="35948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Isosceles Triangle 184"/>
            <p:cNvSpPr/>
            <p:nvPr/>
          </p:nvSpPr>
          <p:spPr>
            <a:xfrm>
              <a:off x="9560858" y="336176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Isosceles Triangle 185"/>
            <p:cNvSpPr/>
            <p:nvPr/>
          </p:nvSpPr>
          <p:spPr>
            <a:xfrm>
              <a:off x="9471211" y="40520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Isosceles Triangle 186"/>
            <p:cNvSpPr/>
            <p:nvPr/>
          </p:nvSpPr>
          <p:spPr>
            <a:xfrm>
              <a:off x="10094258" y="35186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Isosceles Triangle 187"/>
            <p:cNvSpPr/>
            <p:nvPr/>
          </p:nvSpPr>
          <p:spPr>
            <a:xfrm>
              <a:off x="9834282" y="32990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Isosceles Triangle 188"/>
            <p:cNvSpPr/>
            <p:nvPr/>
          </p:nvSpPr>
          <p:spPr>
            <a:xfrm>
              <a:off x="9126070" y="346485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189"/>
          <p:cNvGrpSpPr/>
          <p:nvPr/>
        </p:nvGrpSpPr>
        <p:grpSpPr>
          <a:xfrm>
            <a:off x="5809129" y="1779494"/>
            <a:ext cx="1035423" cy="945777"/>
            <a:chOff x="9126070" y="3200400"/>
            <a:chExt cx="1035423" cy="945777"/>
          </a:xfrm>
        </p:grpSpPr>
        <p:sp>
          <p:nvSpPr>
            <p:cNvPr id="191" name="Isosceles Triangle 190"/>
            <p:cNvSpPr/>
            <p:nvPr/>
          </p:nvSpPr>
          <p:spPr>
            <a:xfrm>
              <a:off x="9959788" y="385482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Isosceles Triangle 191"/>
            <p:cNvSpPr/>
            <p:nvPr/>
          </p:nvSpPr>
          <p:spPr>
            <a:xfrm>
              <a:off x="9574305" y="32004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Isosceles Triangle 192"/>
            <p:cNvSpPr/>
            <p:nvPr/>
          </p:nvSpPr>
          <p:spPr>
            <a:xfrm>
              <a:off x="9377081" y="35948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Isosceles Triangle 193"/>
            <p:cNvSpPr/>
            <p:nvPr/>
          </p:nvSpPr>
          <p:spPr>
            <a:xfrm>
              <a:off x="9560858" y="336176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sosceles Triangle 194"/>
            <p:cNvSpPr/>
            <p:nvPr/>
          </p:nvSpPr>
          <p:spPr>
            <a:xfrm>
              <a:off x="9471211" y="40520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Isosceles Triangle 195"/>
            <p:cNvSpPr/>
            <p:nvPr/>
          </p:nvSpPr>
          <p:spPr>
            <a:xfrm>
              <a:off x="10094258" y="35186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Isosceles Triangle 196"/>
            <p:cNvSpPr/>
            <p:nvPr/>
          </p:nvSpPr>
          <p:spPr>
            <a:xfrm>
              <a:off x="9834282" y="32990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Isosceles Triangle 197"/>
            <p:cNvSpPr/>
            <p:nvPr/>
          </p:nvSpPr>
          <p:spPr>
            <a:xfrm>
              <a:off x="9126070" y="346485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9" name="Group 198"/>
          <p:cNvGrpSpPr/>
          <p:nvPr/>
        </p:nvGrpSpPr>
        <p:grpSpPr>
          <a:xfrm>
            <a:off x="4101353" y="2451847"/>
            <a:ext cx="1035423" cy="945777"/>
            <a:chOff x="9126070" y="3200400"/>
            <a:chExt cx="1035423" cy="945777"/>
          </a:xfrm>
        </p:grpSpPr>
        <p:sp>
          <p:nvSpPr>
            <p:cNvPr id="200" name="Isosceles Triangle 199"/>
            <p:cNvSpPr/>
            <p:nvPr/>
          </p:nvSpPr>
          <p:spPr>
            <a:xfrm>
              <a:off x="9959788" y="385482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Isosceles Triangle 200"/>
            <p:cNvSpPr/>
            <p:nvPr/>
          </p:nvSpPr>
          <p:spPr>
            <a:xfrm>
              <a:off x="9574305" y="32004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Isosceles Triangle 201"/>
            <p:cNvSpPr/>
            <p:nvPr/>
          </p:nvSpPr>
          <p:spPr>
            <a:xfrm>
              <a:off x="9377081" y="35948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Isosceles Triangle 202"/>
            <p:cNvSpPr/>
            <p:nvPr/>
          </p:nvSpPr>
          <p:spPr>
            <a:xfrm>
              <a:off x="9560858" y="336176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Isosceles Triangle 203"/>
            <p:cNvSpPr/>
            <p:nvPr/>
          </p:nvSpPr>
          <p:spPr>
            <a:xfrm>
              <a:off x="9471211" y="40520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Isosceles Triangle 204"/>
            <p:cNvSpPr/>
            <p:nvPr/>
          </p:nvSpPr>
          <p:spPr>
            <a:xfrm>
              <a:off x="10094258" y="35186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Isosceles Triangle 205"/>
            <p:cNvSpPr/>
            <p:nvPr/>
          </p:nvSpPr>
          <p:spPr>
            <a:xfrm>
              <a:off x="9834282" y="32990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Isosceles Triangle 206"/>
            <p:cNvSpPr/>
            <p:nvPr/>
          </p:nvSpPr>
          <p:spPr>
            <a:xfrm>
              <a:off x="9126070" y="346485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8" name="Group 207"/>
          <p:cNvGrpSpPr/>
          <p:nvPr/>
        </p:nvGrpSpPr>
        <p:grpSpPr>
          <a:xfrm>
            <a:off x="6736976" y="3527612"/>
            <a:ext cx="1035423" cy="945777"/>
            <a:chOff x="9126070" y="3200400"/>
            <a:chExt cx="1035423" cy="945777"/>
          </a:xfrm>
        </p:grpSpPr>
        <p:sp>
          <p:nvSpPr>
            <p:cNvPr id="209" name="Isosceles Triangle 208"/>
            <p:cNvSpPr/>
            <p:nvPr/>
          </p:nvSpPr>
          <p:spPr>
            <a:xfrm>
              <a:off x="9959788" y="385482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Isosceles Triangle 209"/>
            <p:cNvSpPr/>
            <p:nvPr/>
          </p:nvSpPr>
          <p:spPr>
            <a:xfrm>
              <a:off x="9574305" y="32004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Isosceles Triangle 210"/>
            <p:cNvSpPr/>
            <p:nvPr/>
          </p:nvSpPr>
          <p:spPr>
            <a:xfrm>
              <a:off x="9377081" y="35948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Isosceles Triangle 211"/>
            <p:cNvSpPr/>
            <p:nvPr/>
          </p:nvSpPr>
          <p:spPr>
            <a:xfrm>
              <a:off x="9560858" y="336176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Isosceles Triangle 212"/>
            <p:cNvSpPr/>
            <p:nvPr/>
          </p:nvSpPr>
          <p:spPr>
            <a:xfrm>
              <a:off x="9471211" y="40520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Isosceles Triangle 213"/>
            <p:cNvSpPr/>
            <p:nvPr/>
          </p:nvSpPr>
          <p:spPr>
            <a:xfrm>
              <a:off x="10094258" y="35186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p:cNvSpPr/>
            <p:nvPr/>
          </p:nvSpPr>
          <p:spPr>
            <a:xfrm>
              <a:off x="9834282" y="32990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Isosceles Triangle 215"/>
            <p:cNvSpPr/>
            <p:nvPr/>
          </p:nvSpPr>
          <p:spPr>
            <a:xfrm>
              <a:off x="9126070" y="346485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216"/>
          <p:cNvGrpSpPr/>
          <p:nvPr/>
        </p:nvGrpSpPr>
        <p:grpSpPr>
          <a:xfrm>
            <a:off x="6091517" y="2196353"/>
            <a:ext cx="1035423" cy="945777"/>
            <a:chOff x="9126070" y="3200400"/>
            <a:chExt cx="1035423" cy="945777"/>
          </a:xfrm>
        </p:grpSpPr>
        <p:sp>
          <p:nvSpPr>
            <p:cNvPr id="218" name="Isosceles Triangle 217"/>
            <p:cNvSpPr/>
            <p:nvPr/>
          </p:nvSpPr>
          <p:spPr>
            <a:xfrm>
              <a:off x="9959788" y="385482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Isosceles Triangle 218"/>
            <p:cNvSpPr/>
            <p:nvPr/>
          </p:nvSpPr>
          <p:spPr>
            <a:xfrm>
              <a:off x="9574305" y="32004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Isosceles Triangle 219"/>
            <p:cNvSpPr/>
            <p:nvPr/>
          </p:nvSpPr>
          <p:spPr>
            <a:xfrm>
              <a:off x="9377081" y="35948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Isosceles Triangle 220"/>
            <p:cNvSpPr/>
            <p:nvPr/>
          </p:nvSpPr>
          <p:spPr>
            <a:xfrm>
              <a:off x="9560858" y="336176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Isosceles Triangle 221"/>
            <p:cNvSpPr/>
            <p:nvPr/>
          </p:nvSpPr>
          <p:spPr>
            <a:xfrm>
              <a:off x="9471211" y="40520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Isosceles Triangle 222"/>
            <p:cNvSpPr/>
            <p:nvPr/>
          </p:nvSpPr>
          <p:spPr>
            <a:xfrm>
              <a:off x="10094258" y="35186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Isosceles Triangle 223"/>
            <p:cNvSpPr/>
            <p:nvPr/>
          </p:nvSpPr>
          <p:spPr>
            <a:xfrm>
              <a:off x="9834282" y="32990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Isosceles Triangle 224"/>
            <p:cNvSpPr/>
            <p:nvPr/>
          </p:nvSpPr>
          <p:spPr>
            <a:xfrm>
              <a:off x="9126070" y="346485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7" name="Isosceles Triangle 226"/>
          <p:cNvSpPr/>
          <p:nvPr/>
        </p:nvSpPr>
        <p:spPr>
          <a:xfrm>
            <a:off x="9856694" y="399377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Isosceles Triangle 227"/>
          <p:cNvSpPr/>
          <p:nvPr/>
        </p:nvSpPr>
        <p:spPr>
          <a:xfrm>
            <a:off x="9498105" y="317798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Isosceles Triangle 228"/>
          <p:cNvSpPr/>
          <p:nvPr/>
        </p:nvSpPr>
        <p:spPr>
          <a:xfrm>
            <a:off x="9045387" y="3908611"/>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Isosceles Triangle 229"/>
          <p:cNvSpPr/>
          <p:nvPr/>
        </p:nvSpPr>
        <p:spPr>
          <a:xfrm>
            <a:off x="9995647" y="4684059"/>
            <a:ext cx="76200" cy="116541"/>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Isosceles Triangle 230"/>
          <p:cNvSpPr/>
          <p:nvPr/>
        </p:nvSpPr>
        <p:spPr>
          <a:xfrm>
            <a:off x="9395011" y="4029636"/>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Isosceles Triangle 231"/>
          <p:cNvSpPr/>
          <p:nvPr/>
        </p:nvSpPr>
        <p:spPr>
          <a:xfrm>
            <a:off x="9991164" y="3227293"/>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Isosceles Triangle 232"/>
          <p:cNvSpPr/>
          <p:nvPr/>
        </p:nvSpPr>
        <p:spPr>
          <a:xfrm>
            <a:off x="9758082" y="32766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Isosceles Triangle 233"/>
          <p:cNvSpPr/>
          <p:nvPr/>
        </p:nvSpPr>
        <p:spPr>
          <a:xfrm>
            <a:off x="9049870" y="34424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234"/>
          <p:cNvGrpSpPr/>
          <p:nvPr/>
        </p:nvGrpSpPr>
        <p:grpSpPr>
          <a:xfrm>
            <a:off x="3895164" y="3039036"/>
            <a:ext cx="1035423" cy="945777"/>
            <a:chOff x="9126070" y="3200400"/>
            <a:chExt cx="1035423" cy="945777"/>
          </a:xfrm>
        </p:grpSpPr>
        <p:sp>
          <p:nvSpPr>
            <p:cNvPr id="236" name="Isosceles Triangle 235"/>
            <p:cNvSpPr/>
            <p:nvPr/>
          </p:nvSpPr>
          <p:spPr>
            <a:xfrm>
              <a:off x="9959788" y="3854824"/>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Isosceles Triangle 236"/>
            <p:cNvSpPr/>
            <p:nvPr/>
          </p:nvSpPr>
          <p:spPr>
            <a:xfrm>
              <a:off x="9574305" y="3200400"/>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Isosceles Triangle 237"/>
            <p:cNvSpPr/>
            <p:nvPr/>
          </p:nvSpPr>
          <p:spPr>
            <a:xfrm>
              <a:off x="9377081" y="35948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p:cNvSpPr/>
            <p:nvPr/>
          </p:nvSpPr>
          <p:spPr>
            <a:xfrm>
              <a:off x="9560858" y="3361765"/>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Isosceles Triangle 239"/>
            <p:cNvSpPr/>
            <p:nvPr/>
          </p:nvSpPr>
          <p:spPr>
            <a:xfrm>
              <a:off x="9471211" y="4052048"/>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Isosceles Triangle 240"/>
            <p:cNvSpPr/>
            <p:nvPr/>
          </p:nvSpPr>
          <p:spPr>
            <a:xfrm>
              <a:off x="10094258" y="3518647"/>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Isosceles Triangle 241"/>
            <p:cNvSpPr/>
            <p:nvPr/>
          </p:nvSpPr>
          <p:spPr>
            <a:xfrm>
              <a:off x="9834282" y="3299012"/>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Isosceles Triangle 242"/>
            <p:cNvSpPr/>
            <p:nvPr/>
          </p:nvSpPr>
          <p:spPr>
            <a:xfrm>
              <a:off x="9126070" y="3464859"/>
              <a:ext cx="67235" cy="94129"/>
            </a:xfrm>
            <a:prstGeom prst="triangle">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4" name="TextBox 243"/>
          <p:cNvSpPr txBox="1"/>
          <p:nvPr/>
        </p:nvSpPr>
        <p:spPr>
          <a:xfrm>
            <a:off x="2151529" y="5123329"/>
            <a:ext cx="1371600" cy="400110"/>
          </a:xfrm>
          <a:prstGeom prst="rect">
            <a:avLst/>
          </a:prstGeom>
          <a:noFill/>
        </p:spPr>
        <p:txBody>
          <a:bodyPr wrap="square" rtlCol="0">
            <a:spAutoFit/>
          </a:bodyPr>
          <a:lstStyle/>
          <a:p>
            <a:r>
              <a:rPr lang="en-US" sz="2000" dirty="0"/>
              <a:t>2% NaCl</a:t>
            </a:r>
          </a:p>
        </p:txBody>
      </p:sp>
      <p:sp>
        <p:nvSpPr>
          <p:cNvPr id="245" name="TextBox 244"/>
          <p:cNvSpPr txBox="1"/>
          <p:nvPr/>
        </p:nvSpPr>
        <p:spPr>
          <a:xfrm>
            <a:off x="1362636" y="3420035"/>
            <a:ext cx="1232647" cy="369332"/>
          </a:xfrm>
          <a:prstGeom prst="rect">
            <a:avLst/>
          </a:prstGeom>
          <a:noFill/>
        </p:spPr>
        <p:txBody>
          <a:bodyPr wrap="square" rtlCol="0">
            <a:spAutoFit/>
          </a:bodyPr>
          <a:lstStyle/>
          <a:p>
            <a:r>
              <a:rPr lang="en-US" dirty="0"/>
              <a:t>5% NaCl</a:t>
            </a:r>
          </a:p>
        </p:txBody>
      </p:sp>
      <p:sp>
        <p:nvSpPr>
          <p:cNvPr id="246" name="TextBox 245"/>
          <p:cNvSpPr txBox="1"/>
          <p:nvPr/>
        </p:nvSpPr>
        <p:spPr>
          <a:xfrm>
            <a:off x="5132294" y="3397624"/>
            <a:ext cx="1335741" cy="369332"/>
          </a:xfrm>
          <a:prstGeom prst="rect">
            <a:avLst/>
          </a:prstGeom>
          <a:noFill/>
        </p:spPr>
        <p:txBody>
          <a:bodyPr wrap="square" rtlCol="0">
            <a:spAutoFit/>
          </a:bodyPr>
          <a:lstStyle/>
          <a:p>
            <a:r>
              <a:rPr lang="en-US" dirty="0"/>
              <a:t>0.1% NaCl</a:t>
            </a:r>
          </a:p>
        </p:txBody>
      </p:sp>
      <p:sp>
        <p:nvSpPr>
          <p:cNvPr id="247" name="TextBox 246"/>
          <p:cNvSpPr txBox="1"/>
          <p:nvPr/>
        </p:nvSpPr>
        <p:spPr>
          <a:xfrm>
            <a:off x="6252883" y="5593976"/>
            <a:ext cx="1371600" cy="400110"/>
          </a:xfrm>
          <a:prstGeom prst="rect">
            <a:avLst/>
          </a:prstGeom>
          <a:noFill/>
        </p:spPr>
        <p:txBody>
          <a:bodyPr wrap="square" rtlCol="0">
            <a:spAutoFit/>
          </a:bodyPr>
          <a:lstStyle/>
          <a:p>
            <a:r>
              <a:rPr lang="en-US" sz="2000" dirty="0"/>
              <a:t>0.5% NaCl</a:t>
            </a:r>
          </a:p>
        </p:txBody>
      </p:sp>
      <p:sp>
        <p:nvSpPr>
          <p:cNvPr id="248" name="TextBox 247"/>
          <p:cNvSpPr txBox="1"/>
          <p:nvPr/>
        </p:nvSpPr>
        <p:spPr>
          <a:xfrm>
            <a:off x="8973671" y="3541058"/>
            <a:ext cx="1371600" cy="400110"/>
          </a:xfrm>
          <a:prstGeom prst="rect">
            <a:avLst/>
          </a:prstGeom>
          <a:noFill/>
        </p:spPr>
        <p:txBody>
          <a:bodyPr wrap="square" rtlCol="0">
            <a:spAutoFit/>
          </a:bodyPr>
          <a:lstStyle/>
          <a:p>
            <a:r>
              <a:rPr lang="en-US" sz="2000" dirty="0"/>
              <a:t>0.15% </a:t>
            </a:r>
            <a:r>
              <a:rPr lang="en-US" dirty="0"/>
              <a:t>NaCl</a:t>
            </a:r>
            <a:endParaRPr lang="en-US" sz="2000" dirty="0"/>
          </a:p>
        </p:txBody>
      </p:sp>
      <p:sp>
        <p:nvSpPr>
          <p:cNvPr id="249" name="TextBox 248"/>
          <p:cNvSpPr txBox="1"/>
          <p:nvPr/>
        </p:nvSpPr>
        <p:spPr>
          <a:xfrm>
            <a:off x="9865660" y="5293658"/>
            <a:ext cx="1541930" cy="400110"/>
          </a:xfrm>
          <a:prstGeom prst="rect">
            <a:avLst/>
          </a:prstGeom>
          <a:noFill/>
        </p:spPr>
        <p:txBody>
          <a:bodyPr wrap="square" rtlCol="0">
            <a:spAutoFit/>
          </a:bodyPr>
          <a:lstStyle/>
          <a:p>
            <a:r>
              <a:rPr lang="en-US" sz="2000" dirty="0"/>
              <a:t>0.15% NaCl</a:t>
            </a:r>
          </a:p>
        </p:txBody>
      </p:sp>
    </p:spTree>
    <p:extLst>
      <p:ext uri="{BB962C8B-B14F-4D97-AF65-F5344CB8AC3E}">
        <p14:creationId xmlns:p14="http://schemas.microsoft.com/office/powerpoint/2010/main" val="31840920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6EE2-31C9-48A0-9049-1D0220E50BFC}"/>
              </a:ext>
            </a:extLst>
          </p:cNvPr>
          <p:cNvSpPr>
            <a:spLocks noGrp="1"/>
          </p:cNvSpPr>
          <p:nvPr>
            <p:ph type="title"/>
          </p:nvPr>
        </p:nvSpPr>
        <p:spPr/>
        <p:txBody>
          <a:bodyPr>
            <a:normAutofit/>
          </a:bodyPr>
          <a:lstStyle/>
          <a:p>
            <a:pPr algn="ctr"/>
            <a:r>
              <a:rPr lang="en-US" sz="4400" dirty="0"/>
              <a:t>Osmoregulation in Fish</a:t>
            </a:r>
          </a:p>
        </p:txBody>
      </p:sp>
      <p:sp>
        <p:nvSpPr>
          <p:cNvPr id="3" name="Content Placeholder 2">
            <a:extLst>
              <a:ext uri="{FF2B5EF4-FFF2-40B4-BE49-F238E27FC236}">
                <a16:creationId xmlns:a16="http://schemas.microsoft.com/office/drawing/2014/main" id="{9615B274-2B69-4160-A9BE-6FE8F8C2E1D9}"/>
              </a:ext>
            </a:extLst>
          </p:cNvPr>
          <p:cNvSpPr>
            <a:spLocks noGrp="1"/>
          </p:cNvSpPr>
          <p:nvPr>
            <p:ph sz="quarter" idx="1"/>
          </p:nvPr>
        </p:nvSpPr>
        <p:spPr>
          <a:xfrm>
            <a:off x="609600" y="1219200"/>
            <a:ext cx="6063916" cy="4994786"/>
          </a:xfrm>
        </p:spPr>
        <p:txBody>
          <a:bodyPr>
            <a:normAutofit/>
          </a:bodyPr>
          <a:lstStyle/>
          <a:p>
            <a:r>
              <a:rPr lang="en-US" sz="2800" dirty="0"/>
              <a:t>The cells of freshwater fish are </a:t>
            </a:r>
            <a:r>
              <a:rPr lang="en-US" sz="2800" b="1" dirty="0"/>
              <a:t>__________</a:t>
            </a:r>
            <a:r>
              <a:rPr lang="en-US" sz="2800" dirty="0"/>
              <a:t> to the surrounding fresh water so freshwater fish are constantly gaining water and must excrete large volumes of water</a:t>
            </a:r>
          </a:p>
          <a:p>
            <a:endParaRPr lang="en-US" sz="2800" dirty="0"/>
          </a:p>
          <a:p>
            <a:r>
              <a:rPr lang="en-US" sz="2800" dirty="0"/>
              <a:t>The cells of marine fish are </a:t>
            </a:r>
            <a:r>
              <a:rPr lang="en-US" sz="2800" b="1" dirty="0"/>
              <a:t>_________</a:t>
            </a:r>
            <a:r>
              <a:rPr lang="en-US" sz="2800" dirty="0"/>
              <a:t> to the surrounding salt water so marine fish are constantly losing water and must drink seawater to replace lost water</a:t>
            </a:r>
          </a:p>
        </p:txBody>
      </p:sp>
      <p:pic>
        <p:nvPicPr>
          <p:cNvPr id="6" name="Picture 5">
            <a:extLst>
              <a:ext uri="{FF2B5EF4-FFF2-40B4-BE49-F238E27FC236}">
                <a16:creationId xmlns:a16="http://schemas.microsoft.com/office/drawing/2014/main" id="{BC8AD712-E126-4750-A4DE-F317C87319F1}"/>
              </a:ext>
            </a:extLst>
          </p:cNvPr>
          <p:cNvPicPr>
            <a:picLocks noChangeAspect="1"/>
          </p:cNvPicPr>
          <p:nvPr/>
        </p:nvPicPr>
        <p:blipFill>
          <a:blip r:embed="rId2"/>
          <a:stretch>
            <a:fillRect/>
          </a:stretch>
        </p:blipFill>
        <p:spPr>
          <a:xfrm>
            <a:off x="8058150" y="1242144"/>
            <a:ext cx="3286125" cy="2474863"/>
          </a:xfrm>
          <a:prstGeom prst="rect">
            <a:avLst/>
          </a:prstGeom>
        </p:spPr>
      </p:pic>
      <p:pic>
        <p:nvPicPr>
          <p:cNvPr id="7" name="Picture 6">
            <a:extLst>
              <a:ext uri="{FF2B5EF4-FFF2-40B4-BE49-F238E27FC236}">
                <a16:creationId xmlns:a16="http://schemas.microsoft.com/office/drawing/2014/main" id="{EDA852BB-2759-4B1B-A7F4-810131FCC130}"/>
              </a:ext>
            </a:extLst>
          </p:cNvPr>
          <p:cNvPicPr>
            <a:picLocks noChangeAspect="1"/>
          </p:cNvPicPr>
          <p:nvPr/>
        </p:nvPicPr>
        <p:blipFill>
          <a:blip r:embed="rId3"/>
          <a:stretch>
            <a:fillRect/>
          </a:stretch>
        </p:blipFill>
        <p:spPr>
          <a:xfrm>
            <a:off x="8058150" y="3816151"/>
            <a:ext cx="3602649" cy="2474863"/>
          </a:xfrm>
          <a:prstGeom prst="rect">
            <a:avLst/>
          </a:prstGeom>
        </p:spPr>
      </p:pic>
      <p:pic>
        <p:nvPicPr>
          <p:cNvPr id="8" name="Picture 7">
            <a:extLst>
              <a:ext uri="{FF2B5EF4-FFF2-40B4-BE49-F238E27FC236}">
                <a16:creationId xmlns:a16="http://schemas.microsoft.com/office/drawing/2014/main" id="{B8F66149-E358-4B93-9A70-A8B1038AEFF6}"/>
              </a:ext>
            </a:extLst>
          </p:cNvPr>
          <p:cNvPicPr>
            <a:picLocks noChangeAspect="1"/>
          </p:cNvPicPr>
          <p:nvPr/>
        </p:nvPicPr>
        <p:blipFill>
          <a:blip r:embed="rId4"/>
          <a:stretch>
            <a:fillRect/>
          </a:stretch>
        </p:blipFill>
        <p:spPr>
          <a:xfrm>
            <a:off x="7484143" y="3429000"/>
            <a:ext cx="857250" cy="1114425"/>
          </a:xfrm>
          <a:prstGeom prst="rect">
            <a:avLst/>
          </a:prstGeom>
        </p:spPr>
      </p:pic>
      <p:sp>
        <p:nvSpPr>
          <p:cNvPr id="9" name="TextBox 8">
            <a:extLst>
              <a:ext uri="{FF2B5EF4-FFF2-40B4-BE49-F238E27FC236}">
                <a16:creationId xmlns:a16="http://schemas.microsoft.com/office/drawing/2014/main" id="{65AF0212-2816-46A3-B3A5-6BE5B23B779E}"/>
              </a:ext>
            </a:extLst>
          </p:cNvPr>
          <p:cNvSpPr txBox="1"/>
          <p:nvPr/>
        </p:nvSpPr>
        <p:spPr>
          <a:xfrm>
            <a:off x="10197264" y="1227585"/>
            <a:ext cx="2294021" cy="369332"/>
          </a:xfrm>
          <a:prstGeom prst="rect">
            <a:avLst/>
          </a:prstGeom>
          <a:noFill/>
        </p:spPr>
        <p:txBody>
          <a:bodyPr wrap="square" rtlCol="0">
            <a:spAutoFit/>
          </a:bodyPr>
          <a:lstStyle/>
          <a:p>
            <a:r>
              <a:rPr lang="en-US" dirty="0"/>
              <a:t>Freshwater fish</a:t>
            </a:r>
          </a:p>
        </p:txBody>
      </p:sp>
      <p:sp>
        <p:nvSpPr>
          <p:cNvPr id="10" name="TextBox 9">
            <a:extLst>
              <a:ext uri="{FF2B5EF4-FFF2-40B4-BE49-F238E27FC236}">
                <a16:creationId xmlns:a16="http://schemas.microsoft.com/office/drawing/2014/main" id="{5E197D94-2335-4B46-BD79-BB8E15342F6D}"/>
              </a:ext>
            </a:extLst>
          </p:cNvPr>
          <p:cNvSpPr txBox="1"/>
          <p:nvPr/>
        </p:nvSpPr>
        <p:spPr>
          <a:xfrm>
            <a:off x="7407191" y="5966521"/>
            <a:ext cx="2294021" cy="369332"/>
          </a:xfrm>
          <a:prstGeom prst="rect">
            <a:avLst/>
          </a:prstGeom>
          <a:noFill/>
        </p:spPr>
        <p:txBody>
          <a:bodyPr wrap="square" rtlCol="0">
            <a:spAutoFit/>
          </a:bodyPr>
          <a:lstStyle/>
          <a:p>
            <a:r>
              <a:rPr lang="en-US" dirty="0"/>
              <a:t>Marine fish</a:t>
            </a:r>
          </a:p>
        </p:txBody>
      </p:sp>
    </p:spTree>
    <p:extLst>
      <p:ext uri="{BB962C8B-B14F-4D97-AF65-F5344CB8AC3E}">
        <p14:creationId xmlns:p14="http://schemas.microsoft.com/office/powerpoint/2010/main" val="3948987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46EE2-31C9-48A0-9049-1D0220E50BFC}"/>
              </a:ext>
            </a:extLst>
          </p:cNvPr>
          <p:cNvSpPr>
            <a:spLocks noGrp="1"/>
          </p:cNvSpPr>
          <p:nvPr>
            <p:ph type="title"/>
          </p:nvPr>
        </p:nvSpPr>
        <p:spPr/>
        <p:txBody>
          <a:bodyPr>
            <a:normAutofit/>
          </a:bodyPr>
          <a:lstStyle/>
          <a:p>
            <a:pPr algn="ctr"/>
            <a:r>
              <a:rPr lang="en-US" sz="4400" dirty="0"/>
              <a:t>Osmoregulation in Fish</a:t>
            </a:r>
          </a:p>
        </p:txBody>
      </p:sp>
      <p:sp>
        <p:nvSpPr>
          <p:cNvPr id="3" name="Content Placeholder 2">
            <a:extLst>
              <a:ext uri="{FF2B5EF4-FFF2-40B4-BE49-F238E27FC236}">
                <a16:creationId xmlns:a16="http://schemas.microsoft.com/office/drawing/2014/main" id="{9615B274-2B69-4160-A9BE-6FE8F8C2E1D9}"/>
              </a:ext>
            </a:extLst>
          </p:cNvPr>
          <p:cNvSpPr>
            <a:spLocks noGrp="1"/>
          </p:cNvSpPr>
          <p:nvPr>
            <p:ph sz="quarter" idx="1"/>
          </p:nvPr>
        </p:nvSpPr>
        <p:spPr>
          <a:xfrm>
            <a:off x="609600" y="1219200"/>
            <a:ext cx="6120809" cy="5013960"/>
          </a:xfrm>
        </p:spPr>
        <p:txBody>
          <a:bodyPr/>
          <a:lstStyle/>
          <a:p>
            <a:r>
              <a:rPr lang="en-US" dirty="0"/>
              <a:t>Sharks and other cartilaginous fishes concentrate urea in their blood which makes the solute concentration in their blood isotonic to the surrounding seawater. </a:t>
            </a:r>
          </a:p>
          <a:p>
            <a:pPr lvl="1"/>
            <a:r>
              <a:rPr lang="en-US" sz="2400" dirty="0"/>
              <a:t>Excess salt secreted through specialized rectal gland</a:t>
            </a:r>
          </a:p>
          <a:p>
            <a:endParaRPr lang="en-US" dirty="0"/>
          </a:p>
          <a:p>
            <a:r>
              <a:rPr lang="en-US" dirty="0"/>
              <a:t>Marine bony fishes actively regulate their salt concentrations by excreting excess salts through their _______________</a:t>
            </a:r>
          </a:p>
        </p:txBody>
      </p:sp>
      <p:pic>
        <p:nvPicPr>
          <p:cNvPr id="5" name="Picture 4">
            <a:extLst>
              <a:ext uri="{FF2B5EF4-FFF2-40B4-BE49-F238E27FC236}">
                <a16:creationId xmlns:a16="http://schemas.microsoft.com/office/drawing/2014/main" id="{8699D8C0-FD77-47A7-8109-4CBCA6EF9F39}"/>
              </a:ext>
            </a:extLst>
          </p:cNvPr>
          <p:cNvPicPr>
            <a:picLocks noChangeAspect="1"/>
          </p:cNvPicPr>
          <p:nvPr/>
        </p:nvPicPr>
        <p:blipFill>
          <a:blip r:embed="rId2"/>
          <a:stretch>
            <a:fillRect/>
          </a:stretch>
        </p:blipFill>
        <p:spPr>
          <a:xfrm>
            <a:off x="7314219" y="1219200"/>
            <a:ext cx="4373880" cy="5013960"/>
          </a:xfrm>
          <a:prstGeom prst="rect">
            <a:avLst/>
          </a:prstGeom>
        </p:spPr>
      </p:pic>
    </p:spTree>
    <p:extLst>
      <p:ext uri="{BB962C8B-B14F-4D97-AF65-F5344CB8AC3E}">
        <p14:creationId xmlns:p14="http://schemas.microsoft.com/office/powerpoint/2010/main" val="3633686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Homeostasis</a:t>
            </a:r>
          </a:p>
        </p:txBody>
      </p:sp>
      <p:sp>
        <p:nvSpPr>
          <p:cNvPr id="3" name="Content Placeholder 2"/>
          <p:cNvSpPr>
            <a:spLocks noGrp="1"/>
          </p:cNvSpPr>
          <p:nvPr>
            <p:ph sz="quarter" idx="1"/>
          </p:nvPr>
        </p:nvSpPr>
        <p:spPr>
          <a:xfrm>
            <a:off x="228600" y="1524000"/>
            <a:ext cx="6324601" cy="4876800"/>
          </a:xfrm>
        </p:spPr>
        <p:txBody>
          <a:bodyPr>
            <a:noAutofit/>
          </a:bodyPr>
          <a:lstStyle/>
          <a:p>
            <a:pPr marL="0" indent="0">
              <a:buNone/>
            </a:pPr>
            <a:r>
              <a:rPr lang="en-US" b="1" dirty="0"/>
              <a:t>Homeostasis</a:t>
            </a:r>
            <a:r>
              <a:rPr lang="en-US" dirty="0"/>
              <a:t>: a physiological state where internal conditions are </a:t>
            </a:r>
            <a:r>
              <a:rPr lang="en-US" u="sng" dirty="0"/>
              <a:t>stable and constant</a:t>
            </a:r>
          </a:p>
          <a:p>
            <a:endParaRPr lang="en-US" dirty="0"/>
          </a:p>
          <a:p>
            <a:r>
              <a:rPr lang="en-US" b="1" dirty="0"/>
              <a:t>Regulators</a:t>
            </a:r>
            <a:r>
              <a:rPr lang="en-US" dirty="0"/>
              <a:t>: use internal mechanisms to _______________ external fluctuations</a:t>
            </a:r>
          </a:p>
          <a:p>
            <a:endParaRPr lang="en-US" b="1" dirty="0"/>
          </a:p>
          <a:p>
            <a:r>
              <a:rPr lang="en-US" b="1" dirty="0"/>
              <a:t>Conformers</a:t>
            </a:r>
            <a:r>
              <a:rPr lang="en-US" dirty="0"/>
              <a:t>: allow internal conditions to change in response to external fluctuations</a:t>
            </a:r>
          </a:p>
        </p:txBody>
      </p:sp>
      <p:pic>
        <p:nvPicPr>
          <p:cNvPr id="4" name="Picture 3"/>
          <p:cNvPicPr>
            <a:picLocks noChangeAspect="1"/>
          </p:cNvPicPr>
          <p:nvPr/>
        </p:nvPicPr>
        <p:blipFill>
          <a:blip r:embed="rId2"/>
          <a:stretch>
            <a:fillRect/>
          </a:stretch>
        </p:blipFill>
        <p:spPr>
          <a:xfrm>
            <a:off x="6400801" y="2209800"/>
            <a:ext cx="4050176" cy="3849929"/>
          </a:xfrm>
          <a:prstGeom prst="rect">
            <a:avLst/>
          </a:prstGeom>
        </p:spPr>
      </p:pic>
      <p:pic>
        <p:nvPicPr>
          <p:cNvPr id="5" name="Picture 4" descr="40_07cTempRegAndConform-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9262" y="3864776"/>
            <a:ext cx="1563582" cy="1192400"/>
          </a:xfrm>
          <a:prstGeom prst="rect">
            <a:avLst/>
          </a:prstGeom>
        </p:spPr>
      </p:pic>
      <p:pic>
        <p:nvPicPr>
          <p:cNvPr id="6" name="Picture 5" descr="40_07bTempRegAndConform-L.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1743" y="1868729"/>
            <a:ext cx="1591350" cy="1066800"/>
          </a:xfrm>
          <a:prstGeom prst="rect">
            <a:avLst/>
          </a:prstGeom>
        </p:spPr>
      </p:pic>
    </p:spTree>
    <p:extLst>
      <p:ext uri="{BB962C8B-B14F-4D97-AF65-F5344CB8AC3E}">
        <p14:creationId xmlns:p14="http://schemas.microsoft.com/office/powerpoint/2010/main" val="3575254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9F1DF-5918-4431-9A6D-93A27E4E56E3}"/>
              </a:ext>
            </a:extLst>
          </p:cNvPr>
          <p:cNvSpPr>
            <a:spLocks noGrp="1"/>
          </p:cNvSpPr>
          <p:nvPr>
            <p:ph type="title"/>
          </p:nvPr>
        </p:nvSpPr>
        <p:spPr/>
        <p:txBody>
          <a:bodyPr>
            <a:normAutofit/>
          </a:bodyPr>
          <a:lstStyle/>
          <a:p>
            <a:pPr algn="ctr"/>
            <a:r>
              <a:rPr lang="en-US" sz="4400" dirty="0"/>
              <a:t>Thermoregulation in Marine Species</a:t>
            </a:r>
          </a:p>
        </p:txBody>
      </p:sp>
      <p:sp>
        <p:nvSpPr>
          <p:cNvPr id="3" name="Content Placeholder 2">
            <a:extLst>
              <a:ext uri="{FF2B5EF4-FFF2-40B4-BE49-F238E27FC236}">
                <a16:creationId xmlns:a16="http://schemas.microsoft.com/office/drawing/2014/main" id="{AC717CB7-322B-448D-97BA-31A7B0A5ADBC}"/>
              </a:ext>
            </a:extLst>
          </p:cNvPr>
          <p:cNvSpPr>
            <a:spLocks noGrp="1"/>
          </p:cNvSpPr>
          <p:nvPr>
            <p:ph sz="quarter" idx="1"/>
          </p:nvPr>
        </p:nvSpPr>
        <p:spPr>
          <a:xfrm>
            <a:off x="609600" y="1219200"/>
            <a:ext cx="10972800" cy="1223211"/>
          </a:xfrm>
        </p:spPr>
        <p:txBody>
          <a:bodyPr/>
          <a:lstStyle/>
          <a:p>
            <a:r>
              <a:rPr lang="en-US" dirty="0"/>
              <a:t>The temperature where an organism lives has a significant effect on their metabolic processes and thermoregulatory strategy</a:t>
            </a:r>
          </a:p>
        </p:txBody>
      </p:sp>
      <p:pic>
        <p:nvPicPr>
          <p:cNvPr id="4" name="Picture 3">
            <a:extLst>
              <a:ext uri="{FF2B5EF4-FFF2-40B4-BE49-F238E27FC236}">
                <a16:creationId xmlns:a16="http://schemas.microsoft.com/office/drawing/2014/main" id="{99FA89E6-77A5-4179-913E-D89A2E92B99D}"/>
              </a:ext>
            </a:extLst>
          </p:cNvPr>
          <p:cNvPicPr>
            <a:picLocks noChangeAspect="1"/>
          </p:cNvPicPr>
          <p:nvPr/>
        </p:nvPicPr>
        <p:blipFill>
          <a:blip r:embed="rId2"/>
          <a:stretch>
            <a:fillRect/>
          </a:stretch>
        </p:blipFill>
        <p:spPr>
          <a:xfrm>
            <a:off x="1864895" y="2398662"/>
            <a:ext cx="8587476" cy="3878614"/>
          </a:xfrm>
          <a:prstGeom prst="rect">
            <a:avLst/>
          </a:prstGeom>
        </p:spPr>
      </p:pic>
    </p:spTree>
    <p:extLst>
      <p:ext uri="{BB962C8B-B14F-4D97-AF65-F5344CB8AC3E}">
        <p14:creationId xmlns:p14="http://schemas.microsoft.com/office/powerpoint/2010/main" val="28616196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Thermoregulation</a:t>
            </a:r>
          </a:p>
        </p:txBody>
      </p:sp>
      <p:sp>
        <p:nvSpPr>
          <p:cNvPr id="3" name="Content Placeholder 2"/>
          <p:cNvSpPr>
            <a:spLocks noGrp="1"/>
          </p:cNvSpPr>
          <p:nvPr>
            <p:ph sz="quarter" idx="1"/>
          </p:nvPr>
        </p:nvSpPr>
        <p:spPr/>
        <p:txBody>
          <a:bodyPr>
            <a:normAutofit lnSpcReduction="10000"/>
          </a:bodyPr>
          <a:lstStyle/>
          <a:p>
            <a:pPr marL="0" indent="0">
              <a:buNone/>
            </a:pPr>
            <a:r>
              <a:rPr lang="en-US" sz="2800" b="1" dirty="0"/>
              <a:t>Thermoregulation</a:t>
            </a:r>
            <a:r>
              <a:rPr lang="en-US" sz="2800" dirty="0"/>
              <a:t>: Process by which animals maintain their body temperature within a normal range</a:t>
            </a:r>
          </a:p>
          <a:p>
            <a:pPr marL="0" indent="0">
              <a:buNone/>
            </a:pPr>
            <a:endParaRPr lang="en-US" sz="1400" dirty="0"/>
          </a:p>
          <a:p>
            <a:r>
              <a:rPr lang="en-US" sz="2800" b="1" dirty="0"/>
              <a:t>Endothermic</a:t>
            </a:r>
            <a:r>
              <a:rPr lang="en-US" sz="2800" dirty="0"/>
              <a:t>: body temperature maintained by metabolic heat</a:t>
            </a:r>
          </a:p>
          <a:p>
            <a:pPr lvl="1"/>
            <a:r>
              <a:rPr lang="en-US" sz="2400" dirty="0"/>
              <a:t>Birds, mammals, and some insects</a:t>
            </a:r>
          </a:p>
          <a:p>
            <a:pPr marL="205740" lvl="1" indent="0">
              <a:buNone/>
            </a:pPr>
            <a:endParaRPr lang="en-US" sz="1100" dirty="0"/>
          </a:p>
          <a:p>
            <a:r>
              <a:rPr lang="en-US" sz="2800" b="1" dirty="0"/>
              <a:t>Ectothermic</a:t>
            </a:r>
            <a:r>
              <a:rPr lang="en-US" sz="2800" dirty="0"/>
              <a:t>: body temperature controlled by _________________</a:t>
            </a:r>
          </a:p>
          <a:p>
            <a:pPr lvl="1"/>
            <a:r>
              <a:rPr lang="en-US" sz="2400" dirty="0"/>
              <a:t>Most reptile, fish, and invertebrates</a:t>
            </a:r>
          </a:p>
          <a:p>
            <a:endParaRPr lang="en-US" sz="1100" dirty="0"/>
          </a:p>
          <a:p>
            <a:r>
              <a:rPr lang="en-US" sz="2800" b="1" dirty="0"/>
              <a:t>Poikilotherm</a:t>
            </a:r>
            <a:r>
              <a:rPr lang="en-US" sz="2800" dirty="0"/>
              <a:t>: animals whose body temperature __________ with the environment.</a:t>
            </a:r>
          </a:p>
          <a:p>
            <a:endParaRPr lang="en-US" sz="1100" dirty="0"/>
          </a:p>
          <a:p>
            <a:r>
              <a:rPr lang="en-US" sz="2800" b="1" dirty="0"/>
              <a:t>Homeotherm</a:t>
            </a:r>
            <a:r>
              <a:rPr lang="en-US" sz="2800" dirty="0"/>
              <a:t>: animals with a relatively constant body temperature</a:t>
            </a:r>
          </a:p>
          <a:p>
            <a:pPr marL="0" indent="0">
              <a:buNone/>
            </a:pPr>
            <a:endParaRPr lang="en-US" sz="2800" dirty="0"/>
          </a:p>
        </p:txBody>
      </p:sp>
    </p:spTree>
    <p:extLst>
      <p:ext uri="{BB962C8B-B14F-4D97-AF65-F5344CB8AC3E}">
        <p14:creationId xmlns:p14="http://schemas.microsoft.com/office/powerpoint/2010/main" val="8252079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Carbohydrates used for Energy</a:t>
            </a:r>
          </a:p>
        </p:txBody>
      </p:sp>
      <p:sp>
        <p:nvSpPr>
          <p:cNvPr id="3" name="Content Placeholder 2"/>
          <p:cNvSpPr>
            <a:spLocks noGrp="1"/>
          </p:cNvSpPr>
          <p:nvPr>
            <p:ph sz="quarter" idx="1"/>
          </p:nvPr>
        </p:nvSpPr>
        <p:spPr>
          <a:xfrm>
            <a:off x="609600" y="1219199"/>
            <a:ext cx="5973640" cy="2125579"/>
          </a:xfrm>
        </p:spPr>
        <p:txBody>
          <a:bodyPr>
            <a:normAutofit fontScale="92500" lnSpcReduction="10000"/>
          </a:bodyPr>
          <a:lstStyle/>
          <a:p>
            <a:pPr marL="514350" lvl="1" indent="-514350">
              <a:buNone/>
            </a:pPr>
            <a:r>
              <a:rPr lang="en-US" sz="2800" b="1" dirty="0">
                <a:solidFill>
                  <a:schemeClr val="tx1"/>
                </a:solidFill>
              </a:rPr>
              <a:t>Starch</a:t>
            </a:r>
            <a:r>
              <a:rPr lang="en-US" sz="2800" dirty="0">
                <a:solidFill>
                  <a:schemeClr val="tx1"/>
                </a:solidFill>
              </a:rPr>
              <a:t>: carbohydrate ________ in most photosynthetic organisms</a:t>
            </a:r>
          </a:p>
          <a:p>
            <a:pPr marL="800100" lvl="1" indent="-285750"/>
            <a:r>
              <a:rPr lang="en-US" sz="2800" dirty="0">
                <a:solidFill>
                  <a:schemeClr val="accent1">
                    <a:lumMod val="75000"/>
                  </a:schemeClr>
                </a:solidFill>
              </a:rPr>
              <a:t>Potatoes, carrots, rice, corn</a:t>
            </a:r>
          </a:p>
          <a:p>
            <a:pPr marL="800100" lvl="1" indent="-285750"/>
            <a:r>
              <a:rPr lang="en-US" sz="2800" b="1" dirty="0">
                <a:solidFill>
                  <a:schemeClr val="accent1">
                    <a:lumMod val="75000"/>
                  </a:schemeClr>
                </a:solidFill>
              </a:rPr>
              <a:t>Pyrenoids</a:t>
            </a:r>
            <a:r>
              <a:rPr lang="en-US" sz="2800" dirty="0">
                <a:solidFill>
                  <a:schemeClr val="accent1">
                    <a:lumMod val="75000"/>
                  </a:schemeClr>
                </a:solidFill>
              </a:rPr>
              <a:t>: organelles that synthesize and store starch in algae                                                                    </a:t>
            </a:r>
          </a:p>
        </p:txBody>
      </p:sp>
      <p:pic>
        <p:nvPicPr>
          <p:cNvPr id="40966" name="Picture 6" descr="http://www.drmcdougall.com/wp/wp-content/uploads/Free-Starch-Staples.jpg"/>
          <p:cNvPicPr>
            <a:picLocks noChangeAspect="1" noChangeArrowheads="1"/>
          </p:cNvPicPr>
          <p:nvPr/>
        </p:nvPicPr>
        <p:blipFill>
          <a:blip r:embed="rId3" cstate="print"/>
          <a:srcRect/>
          <a:stretch>
            <a:fillRect/>
          </a:stretch>
        </p:blipFill>
        <p:spPr bwMode="auto">
          <a:xfrm>
            <a:off x="5709956" y="4216453"/>
            <a:ext cx="5973640" cy="1896393"/>
          </a:xfrm>
          <a:prstGeom prst="rect">
            <a:avLst/>
          </a:prstGeom>
          <a:noFill/>
        </p:spPr>
      </p:pic>
      <p:pic>
        <p:nvPicPr>
          <p:cNvPr id="4" name="Picture 3"/>
          <p:cNvPicPr>
            <a:picLocks noChangeAspect="1"/>
          </p:cNvPicPr>
          <p:nvPr/>
        </p:nvPicPr>
        <p:blipFill>
          <a:blip r:embed="rId4"/>
          <a:stretch>
            <a:fillRect/>
          </a:stretch>
        </p:blipFill>
        <p:spPr>
          <a:xfrm>
            <a:off x="7821459" y="1270880"/>
            <a:ext cx="3014662" cy="2416662"/>
          </a:xfrm>
          <a:prstGeom prst="rect">
            <a:avLst/>
          </a:prstGeom>
        </p:spPr>
      </p:pic>
      <p:sp>
        <p:nvSpPr>
          <p:cNvPr id="5" name="TextBox 4"/>
          <p:cNvSpPr txBox="1"/>
          <p:nvPr/>
        </p:nvSpPr>
        <p:spPr>
          <a:xfrm>
            <a:off x="10784784" y="1316503"/>
            <a:ext cx="1261361" cy="646331"/>
          </a:xfrm>
          <a:prstGeom prst="rect">
            <a:avLst/>
          </a:prstGeom>
          <a:noFill/>
        </p:spPr>
        <p:txBody>
          <a:bodyPr wrap="square" rtlCol="0">
            <a:spAutoFit/>
          </a:bodyPr>
          <a:lstStyle/>
          <a:p>
            <a:r>
              <a:rPr lang="en-US" dirty="0"/>
              <a:t>Glucose molecules</a:t>
            </a:r>
          </a:p>
        </p:txBody>
      </p:sp>
      <p:sp>
        <p:nvSpPr>
          <p:cNvPr id="10" name="TextBox 9"/>
          <p:cNvSpPr txBox="1"/>
          <p:nvPr/>
        </p:nvSpPr>
        <p:spPr>
          <a:xfrm>
            <a:off x="9922899" y="2975446"/>
            <a:ext cx="1261361" cy="369332"/>
          </a:xfrm>
          <a:prstGeom prst="rect">
            <a:avLst/>
          </a:prstGeom>
          <a:noFill/>
        </p:spPr>
        <p:txBody>
          <a:bodyPr wrap="square" rtlCol="0">
            <a:spAutoFit/>
          </a:bodyPr>
          <a:lstStyle/>
          <a:p>
            <a:r>
              <a:rPr lang="en-US" dirty="0"/>
              <a:t>Starch</a:t>
            </a:r>
          </a:p>
        </p:txBody>
      </p:sp>
      <p:sp>
        <p:nvSpPr>
          <p:cNvPr id="7" name="TextBox 6">
            <a:extLst>
              <a:ext uri="{FF2B5EF4-FFF2-40B4-BE49-F238E27FC236}">
                <a16:creationId xmlns:a16="http://schemas.microsoft.com/office/drawing/2014/main" id="{90971A4B-36F9-4357-8999-978AEBCC3B57}"/>
              </a:ext>
            </a:extLst>
          </p:cNvPr>
          <p:cNvSpPr txBox="1"/>
          <p:nvPr/>
        </p:nvSpPr>
        <p:spPr>
          <a:xfrm>
            <a:off x="1355158" y="4635984"/>
            <a:ext cx="1216868" cy="400110"/>
          </a:xfrm>
          <a:prstGeom prst="rect">
            <a:avLst/>
          </a:prstGeom>
          <a:noFill/>
        </p:spPr>
        <p:txBody>
          <a:bodyPr wrap="square" rtlCol="0">
            <a:spAutoFit/>
          </a:bodyPr>
          <a:lstStyle/>
          <a:p>
            <a:r>
              <a:rPr lang="en-US" sz="2000" dirty="0"/>
              <a:t>Pyrenoids</a:t>
            </a:r>
          </a:p>
        </p:txBody>
      </p:sp>
      <p:cxnSp>
        <p:nvCxnSpPr>
          <p:cNvPr id="9" name="Straight Arrow Connector 8">
            <a:extLst>
              <a:ext uri="{FF2B5EF4-FFF2-40B4-BE49-F238E27FC236}">
                <a16:creationId xmlns:a16="http://schemas.microsoft.com/office/drawing/2014/main" id="{FD5C7050-439F-4F87-B299-860CD01B1EA3}"/>
              </a:ext>
            </a:extLst>
          </p:cNvPr>
          <p:cNvCxnSpPr/>
          <p:nvPr/>
        </p:nvCxnSpPr>
        <p:spPr>
          <a:xfrm>
            <a:off x="3213120" y="4049312"/>
            <a:ext cx="162223" cy="334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C973CA19-E480-4966-BC44-D1D10567C979}"/>
              </a:ext>
            </a:extLst>
          </p:cNvPr>
          <p:cNvPicPr>
            <a:picLocks noChangeAspect="1"/>
          </p:cNvPicPr>
          <p:nvPr/>
        </p:nvPicPr>
        <p:blipFill>
          <a:blip r:embed="rId5"/>
          <a:stretch>
            <a:fillRect/>
          </a:stretch>
        </p:blipFill>
        <p:spPr>
          <a:xfrm>
            <a:off x="2859104" y="3857844"/>
            <a:ext cx="1866900" cy="2162175"/>
          </a:xfrm>
          <a:prstGeom prst="rect">
            <a:avLst/>
          </a:prstGeom>
        </p:spPr>
      </p:pic>
      <p:cxnSp>
        <p:nvCxnSpPr>
          <p:cNvPr id="13" name="Straight Arrow Connector 12">
            <a:extLst>
              <a:ext uri="{FF2B5EF4-FFF2-40B4-BE49-F238E27FC236}">
                <a16:creationId xmlns:a16="http://schemas.microsoft.com/office/drawing/2014/main" id="{237F28A4-C58D-415D-8316-CB0770F7F6F2}"/>
              </a:ext>
            </a:extLst>
          </p:cNvPr>
          <p:cNvCxnSpPr>
            <a:cxnSpLocks/>
            <a:stCxn id="7" idx="3"/>
          </p:cNvCxnSpPr>
          <p:nvPr/>
        </p:nvCxnSpPr>
        <p:spPr>
          <a:xfrm flipV="1">
            <a:off x="2572026" y="4575062"/>
            <a:ext cx="803317" cy="26097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E83DDC1-AE20-47F1-975A-1219F93F1717}"/>
              </a:ext>
            </a:extLst>
          </p:cNvPr>
          <p:cNvCxnSpPr>
            <a:cxnSpLocks/>
            <a:stCxn id="7" idx="3"/>
          </p:cNvCxnSpPr>
          <p:nvPr/>
        </p:nvCxnSpPr>
        <p:spPr>
          <a:xfrm>
            <a:off x="2572026" y="4836039"/>
            <a:ext cx="722205" cy="43771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28398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1277600" cy="990600"/>
          </a:xfrm>
        </p:spPr>
        <p:txBody>
          <a:bodyPr>
            <a:normAutofit fontScale="90000"/>
          </a:bodyPr>
          <a:lstStyle/>
          <a:p>
            <a:pPr algn="ctr"/>
            <a:r>
              <a:rPr lang="en-US" sz="4400" dirty="0"/>
              <a:t>Variation in Thermoregulatory Strategies</a:t>
            </a:r>
          </a:p>
        </p:txBody>
      </p:sp>
      <p:pic>
        <p:nvPicPr>
          <p:cNvPr id="5" name="Content Placeholder 4"/>
          <p:cNvPicPr>
            <a:picLocks noGrp="1" noChangeAspect="1"/>
          </p:cNvPicPr>
          <p:nvPr>
            <p:ph sz="quarter" idx="1"/>
          </p:nvPr>
        </p:nvPicPr>
        <p:blipFill>
          <a:blip r:embed="rId2"/>
          <a:stretch>
            <a:fillRect/>
          </a:stretch>
        </p:blipFill>
        <p:spPr>
          <a:xfrm>
            <a:off x="2129790" y="1447800"/>
            <a:ext cx="8224075" cy="4821010"/>
          </a:xfrm>
          <a:prstGeom prst="rect">
            <a:avLst/>
          </a:prstGeom>
        </p:spPr>
      </p:pic>
      <p:sp>
        <p:nvSpPr>
          <p:cNvPr id="3" name="TextBox 2"/>
          <p:cNvSpPr txBox="1"/>
          <p:nvPr/>
        </p:nvSpPr>
        <p:spPr>
          <a:xfrm>
            <a:off x="1911084" y="3111880"/>
            <a:ext cx="1749558" cy="1077218"/>
          </a:xfrm>
          <a:prstGeom prst="rect">
            <a:avLst/>
          </a:prstGeom>
          <a:solidFill>
            <a:schemeClr val="bg1"/>
          </a:solidFill>
        </p:spPr>
        <p:txBody>
          <a:bodyPr wrap="square" rtlCol="0">
            <a:spAutoFit/>
          </a:bodyPr>
          <a:lstStyle/>
          <a:p>
            <a:pPr algn="ctr"/>
            <a:r>
              <a:rPr lang="en-US" sz="1600" b="1" dirty="0">
                <a:solidFill>
                  <a:schemeClr val="tx1">
                    <a:lumMod val="95000"/>
                    <a:lumOff val="5000"/>
                  </a:schemeClr>
                </a:solidFill>
                <a:latin typeface="Arial Black" panose="020B0A04020102020204" pitchFamily="34" charset="0"/>
                <a:cs typeface="Arial" panose="020B0604020202020204" pitchFamily="34" charset="0"/>
              </a:rPr>
              <a:t>Poikilotherms</a:t>
            </a:r>
          </a:p>
          <a:p>
            <a:pPr algn="ctr"/>
            <a:r>
              <a:rPr lang="en-US" sz="1600" b="1" dirty="0">
                <a:solidFill>
                  <a:schemeClr val="tx1">
                    <a:lumMod val="95000"/>
                    <a:lumOff val="5000"/>
                  </a:schemeClr>
                </a:solidFill>
                <a:latin typeface="Arial Black" panose="020B0A04020102020204" pitchFamily="34" charset="0"/>
                <a:cs typeface="Arial" panose="020B0604020202020204" pitchFamily="34" charset="0"/>
              </a:rPr>
              <a:t>(allow body temperature  to fluctuate)</a:t>
            </a:r>
          </a:p>
        </p:txBody>
      </p:sp>
      <p:pic>
        <p:nvPicPr>
          <p:cNvPr id="6" name="Picture 6" descr="http://mtnhp.org/thumbnail/defaultGen.aspx?itemid=250788&amp;maxWidth=434&amp;maxHeight=400&amp;names=Pika%20Ochotona%20princeps&amp;copyright=Brad%20Christensen%202013&amp;photographer=Brad%20Christens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3000" y="1219199"/>
            <a:ext cx="1509788" cy="12071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http://www.carnegiemnh.org/graphics/adopt/birds/CedarWaxw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2600" y="1219200"/>
            <a:ext cx="1743155" cy="1207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i1-news.softpedia-static.com/images/news2/US-Citizens-Tune-in-to-Hear-News-About-Radioactive-Tun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923" y="4495800"/>
            <a:ext cx="2823883" cy="1600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ildlifezone.files.wordpress.com/2010/08/desert-iguana-ocotillo-2010-s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522" y="4419600"/>
            <a:ext cx="2518535"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mole ra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635" y="1435480"/>
            <a:ext cx="2770007"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697EF67-595D-48D1-A0C3-A8A9D0CB8D34}"/>
              </a:ext>
            </a:extLst>
          </p:cNvPr>
          <p:cNvSpPr txBox="1"/>
          <p:nvPr/>
        </p:nvSpPr>
        <p:spPr>
          <a:xfrm>
            <a:off x="8820150" y="3111880"/>
            <a:ext cx="1809571" cy="1077218"/>
          </a:xfrm>
          <a:prstGeom prst="rect">
            <a:avLst/>
          </a:prstGeom>
          <a:solidFill>
            <a:schemeClr val="bg1"/>
          </a:solidFill>
        </p:spPr>
        <p:txBody>
          <a:bodyPr wrap="square" rtlCol="0">
            <a:spAutoFit/>
          </a:bodyPr>
          <a:lstStyle/>
          <a:p>
            <a:pPr algn="ctr"/>
            <a:r>
              <a:rPr lang="en-US" sz="1600" b="1" dirty="0">
                <a:solidFill>
                  <a:schemeClr val="tx1">
                    <a:lumMod val="95000"/>
                    <a:lumOff val="5000"/>
                  </a:schemeClr>
                </a:solidFill>
                <a:latin typeface="Arial Black" panose="020B0A04020102020204" pitchFamily="34" charset="0"/>
                <a:cs typeface="Arial" panose="020B0604020202020204" pitchFamily="34" charset="0"/>
              </a:rPr>
              <a:t>Homeotherms</a:t>
            </a:r>
          </a:p>
          <a:p>
            <a:pPr algn="ctr"/>
            <a:r>
              <a:rPr lang="en-US" sz="1600" b="1" dirty="0">
                <a:solidFill>
                  <a:schemeClr val="tx1">
                    <a:lumMod val="95000"/>
                    <a:lumOff val="5000"/>
                  </a:schemeClr>
                </a:solidFill>
                <a:latin typeface="Arial Black" panose="020B0A04020102020204" pitchFamily="34" charset="0"/>
                <a:cs typeface="Arial" panose="020B0604020202020204" pitchFamily="34" charset="0"/>
              </a:rPr>
              <a:t>(keep body temperature  constant)</a:t>
            </a:r>
          </a:p>
        </p:txBody>
      </p:sp>
      <p:sp>
        <p:nvSpPr>
          <p:cNvPr id="11" name="TextBox 10">
            <a:extLst>
              <a:ext uri="{FF2B5EF4-FFF2-40B4-BE49-F238E27FC236}">
                <a16:creationId xmlns:a16="http://schemas.microsoft.com/office/drawing/2014/main" id="{BDB29D3C-AA25-47BF-B19C-156CC01AAA7B}"/>
              </a:ext>
            </a:extLst>
          </p:cNvPr>
          <p:cNvSpPr txBox="1"/>
          <p:nvPr/>
        </p:nvSpPr>
        <p:spPr>
          <a:xfrm>
            <a:off x="4467225" y="1371600"/>
            <a:ext cx="3031085" cy="584775"/>
          </a:xfrm>
          <a:prstGeom prst="rect">
            <a:avLst/>
          </a:prstGeom>
          <a:solidFill>
            <a:schemeClr val="bg1"/>
          </a:solidFill>
        </p:spPr>
        <p:txBody>
          <a:bodyPr wrap="square" rtlCol="0">
            <a:spAutoFit/>
          </a:bodyPr>
          <a:lstStyle/>
          <a:p>
            <a:pPr algn="ctr"/>
            <a:r>
              <a:rPr lang="en-US" sz="1600" b="1" dirty="0">
                <a:solidFill>
                  <a:schemeClr val="tx1">
                    <a:lumMod val="95000"/>
                    <a:lumOff val="5000"/>
                  </a:schemeClr>
                </a:solidFill>
                <a:latin typeface="Arial Black" panose="020B0A04020102020204" pitchFamily="34" charset="0"/>
                <a:cs typeface="Arial" panose="020B0604020202020204" pitchFamily="34" charset="0"/>
              </a:rPr>
              <a:t>Endotherms</a:t>
            </a:r>
          </a:p>
          <a:p>
            <a:pPr algn="ctr"/>
            <a:r>
              <a:rPr lang="en-US" sz="1600" b="1" dirty="0">
                <a:solidFill>
                  <a:schemeClr val="tx1">
                    <a:lumMod val="95000"/>
                    <a:lumOff val="5000"/>
                  </a:schemeClr>
                </a:solidFill>
                <a:latin typeface="Arial Black" panose="020B0A04020102020204" pitchFamily="34" charset="0"/>
                <a:cs typeface="Arial" panose="020B0604020202020204" pitchFamily="34" charset="0"/>
              </a:rPr>
              <a:t>(produce their body heat)</a:t>
            </a:r>
          </a:p>
        </p:txBody>
      </p:sp>
      <p:sp>
        <p:nvSpPr>
          <p:cNvPr id="12" name="TextBox 11">
            <a:extLst>
              <a:ext uri="{FF2B5EF4-FFF2-40B4-BE49-F238E27FC236}">
                <a16:creationId xmlns:a16="http://schemas.microsoft.com/office/drawing/2014/main" id="{DBE71DC3-28B0-47CD-8729-B3B9AA40D478}"/>
              </a:ext>
            </a:extLst>
          </p:cNvPr>
          <p:cNvSpPr txBox="1"/>
          <p:nvPr/>
        </p:nvSpPr>
        <p:spPr>
          <a:xfrm>
            <a:off x="4157661" y="5746462"/>
            <a:ext cx="3724277" cy="584775"/>
          </a:xfrm>
          <a:prstGeom prst="rect">
            <a:avLst/>
          </a:prstGeom>
          <a:solidFill>
            <a:schemeClr val="bg1"/>
          </a:solidFill>
        </p:spPr>
        <p:txBody>
          <a:bodyPr wrap="square" rtlCol="0">
            <a:spAutoFit/>
          </a:bodyPr>
          <a:lstStyle/>
          <a:p>
            <a:pPr algn="ctr"/>
            <a:r>
              <a:rPr lang="en-US" sz="1600" b="1" dirty="0">
                <a:solidFill>
                  <a:schemeClr val="tx1">
                    <a:lumMod val="95000"/>
                    <a:lumOff val="5000"/>
                  </a:schemeClr>
                </a:solidFill>
                <a:latin typeface="Arial Black" panose="020B0A04020102020204" pitchFamily="34" charset="0"/>
                <a:cs typeface="Arial" panose="020B0604020202020204" pitchFamily="34" charset="0"/>
              </a:rPr>
              <a:t>Ectotherms</a:t>
            </a:r>
          </a:p>
          <a:p>
            <a:pPr algn="ctr"/>
            <a:r>
              <a:rPr lang="en-US" sz="1600" b="1" dirty="0">
                <a:solidFill>
                  <a:schemeClr val="tx1">
                    <a:lumMod val="95000"/>
                    <a:lumOff val="5000"/>
                  </a:schemeClr>
                </a:solidFill>
                <a:latin typeface="Arial Black" panose="020B0A04020102020204" pitchFamily="34" charset="0"/>
                <a:cs typeface="Arial" panose="020B0604020202020204" pitchFamily="34" charset="0"/>
              </a:rPr>
              <a:t>(rely on heat from environment)</a:t>
            </a:r>
          </a:p>
        </p:txBody>
      </p:sp>
    </p:spTree>
    <p:extLst>
      <p:ext uri="{BB962C8B-B14F-4D97-AF65-F5344CB8AC3E}">
        <p14:creationId xmlns:p14="http://schemas.microsoft.com/office/powerpoint/2010/main" val="40645964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Heat Exchange with Environment</a:t>
            </a:r>
          </a:p>
        </p:txBody>
      </p:sp>
      <p:sp>
        <p:nvSpPr>
          <p:cNvPr id="3" name="Content Placeholder 2"/>
          <p:cNvSpPr>
            <a:spLocks noGrp="1"/>
          </p:cNvSpPr>
          <p:nvPr>
            <p:ph sz="quarter" idx="1"/>
          </p:nvPr>
        </p:nvSpPr>
        <p:spPr>
          <a:xfrm>
            <a:off x="304800" y="1333500"/>
            <a:ext cx="6374766" cy="4953000"/>
          </a:xfrm>
        </p:spPr>
        <p:txBody>
          <a:bodyPr>
            <a:noAutofit/>
          </a:bodyPr>
          <a:lstStyle/>
          <a:p>
            <a:pPr>
              <a:spcAft>
                <a:spcPts val="2400"/>
              </a:spcAft>
            </a:pPr>
            <a:r>
              <a:rPr lang="en-US" sz="2800" b="1" dirty="0"/>
              <a:t>Conduction</a:t>
            </a:r>
            <a:r>
              <a:rPr lang="en-US" sz="2800" dirty="0"/>
              <a:t> - </a:t>
            </a:r>
            <a:r>
              <a:rPr lang="en-US" sz="2800" b="1" dirty="0"/>
              <a:t>______________</a:t>
            </a:r>
            <a:r>
              <a:rPr lang="en-US" sz="2800" dirty="0"/>
              <a:t> of heat</a:t>
            </a:r>
            <a:endParaRPr lang="en-US" sz="2800" b="1" dirty="0"/>
          </a:p>
          <a:p>
            <a:pPr>
              <a:spcAft>
                <a:spcPts val="2400"/>
              </a:spcAft>
            </a:pPr>
            <a:r>
              <a:rPr lang="en-US" sz="2800" b="1" dirty="0"/>
              <a:t>Convection</a:t>
            </a:r>
            <a:r>
              <a:rPr lang="en-US" sz="2800" dirty="0"/>
              <a:t> - transfer of heat by the movement of </a:t>
            </a:r>
            <a:r>
              <a:rPr lang="en-US" sz="2800" b="1" dirty="0"/>
              <a:t>_____________</a:t>
            </a:r>
            <a:r>
              <a:rPr lang="en-US" sz="2800" dirty="0"/>
              <a:t> across a surface</a:t>
            </a:r>
            <a:endParaRPr lang="en-US" sz="2800" b="1" dirty="0"/>
          </a:p>
          <a:p>
            <a:pPr>
              <a:spcAft>
                <a:spcPts val="2400"/>
              </a:spcAft>
            </a:pPr>
            <a:r>
              <a:rPr lang="en-US" sz="2800" b="1" dirty="0"/>
              <a:t>Radiation</a:t>
            </a:r>
            <a:r>
              <a:rPr lang="en-US" sz="2800" dirty="0"/>
              <a:t> - emission of electromagnetic waves</a:t>
            </a:r>
            <a:endParaRPr lang="en-US" sz="2800" b="1" dirty="0"/>
          </a:p>
          <a:p>
            <a:pPr>
              <a:spcAft>
                <a:spcPts val="2400"/>
              </a:spcAft>
            </a:pPr>
            <a:r>
              <a:rPr lang="en-US" sz="2800" b="1" dirty="0"/>
              <a:t>Evaporation </a:t>
            </a:r>
            <a:r>
              <a:rPr lang="en-US" sz="2800" dirty="0"/>
              <a:t>- loss of heat from changing a liquid into a gas</a:t>
            </a:r>
          </a:p>
          <a:p>
            <a:pPr>
              <a:spcAft>
                <a:spcPts val="2400"/>
              </a:spcAft>
            </a:pPr>
            <a:endParaRPr lang="en-US" sz="2800" dirty="0"/>
          </a:p>
        </p:txBody>
      </p:sp>
      <p:graphicFrame>
        <p:nvGraphicFramePr>
          <p:cNvPr id="4" name="Object 4"/>
          <p:cNvGraphicFramePr>
            <a:graphicFrameLocks noChangeAspect="1"/>
          </p:cNvGraphicFramePr>
          <p:nvPr>
            <p:extLst/>
          </p:nvPr>
        </p:nvGraphicFramePr>
        <p:xfrm>
          <a:off x="6692035" y="2133600"/>
          <a:ext cx="5259294" cy="3352800"/>
        </p:xfrm>
        <a:graphic>
          <a:graphicData uri="http://schemas.openxmlformats.org/presentationml/2006/ole">
            <mc:AlternateContent xmlns:mc="http://schemas.openxmlformats.org/markup-compatibility/2006">
              <mc:Choice xmlns:v="urn:schemas-microsoft-com:vml" Requires="v">
                <p:oleObj spid="_x0000_s1051" name="Bitmap Image" r:id="rId3" imgW="7621064" imgH="4858428" progId="Paint.Picture">
                  <p:embed/>
                </p:oleObj>
              </mc:Choice>
              <mc:Fallback>
                <p:oleObj name="Bitmap Image" r:id="rId3" imgW="7621064" imgH="4858428" progId="Paint.Picture">
                  <p:embed/>
                  <p:pic>
                    <p:nvPicPr>
                      <p:cNvPr id="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2035" y="2133600"/>
                        <a:ext cx="5259294" cy="3352800"/>
                      </a:xfrm>
                      <a:prstGeom prst="rect">
                        <a:avLst/>
                      </a:prstGeom>
                    </p:spPr>
                  </p:pic>
                </p:oleObj>
              </mc:Fallback>
            </mc:AlternateContent>
          </a:graphicData>
        </a:graphic>
      </p:graphicFrame>
    </p:spTree>
    <p:extLst>
      <p:ext uri="{BB962C8B-B14F-4D97-AF65-F5344CB8AC3E}">
        <p14:creationId xmlns:p14="http://schemas.microsoft.com/office/powerpoint/2010/main" val="10792273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609600" y="1353871"/>
            <a:ext cx="3460433" cy="3331845"/>
          </a:xfrm>
        </p:spPr>
        <p:txBody>
          <a:bodyPr>
            <a:normAutofit/>
          </a:bodyPr>
          <a:lstStyle/>
          <a:p>
            <a:pPr marL="0" indent="0">
              <a:buNone/>
            </a:pPr>
            <a:r>
              <a:rPr lang="en-US" sz="3200" dirty="0"/>
              <a:t>Insulation</a:t>
            </a:r>
          </a:p>
          <a:p>
            <a:pPr lvl="1"/>
            <a:r>
              <a:rPr lang="en-US" sz="3200" dirty="0"/>
              <a:t>Hair</a:t>
            </a:r>
          </a:p>
          <a:p>
            <a:pPr lvl="1"/>
            <a:r>
              <a:rPr lang="en-US" sz="3200" dirty="0"/>
              <a:t>Feathers</a:t>
            </a:r>
          </a:p>
          <a:p>
            <a:pPr lvl="1"/>
            <a:r>
              <a:rPr lang="en-US" sz="3200" dirty="0"/>
              <a:t>Fat (blubber)</a:t>
            </a:r>
          </a:p>
          <a:p>
            <a:endParaRPr lang="en-US" sz="3600" dirty="0"/>
          </a:p>
          <a:p>
            <a:endParaRPr lang="en-US" sz="3600" dirty="0"/>
          </a:p>
          <a:p>
            <a:endParaRPr lang="en-US" sz="3600" dirty="0"/>
          </a:p>
          <a:p>
            <a:pPr lvl="1"/>
            <a:endParaRPr lang="en-US" sz="3200" dirty="0"/>
          </a:p>
          <a:p>
            <a:endParaRPr lang="en-US" sz="3600" dirty="0"/>
          </a:p>
          <a:p>
            <a:endParaRPr lang="en-US" sz="3600" dirty="0"/>
          </a:p>
        </p:txBody>
      </p:sp>
      <p:pic>
        <p:nvPicPr>
          <p:cNvPr id="5" name="Picture 4"/>
          <p:cNvPicPr>
            <a:picLocks noChangeAspect="1"/>
          </p:cNvPicPr>
          <p:nvPr/>
        </p:nvPicPr>
        <p:blipFill>
          <a:blip r:embed="rId3"/>
          <a:stretch>
            <a:fillRect/>
          </a:stretch>
        </p:blipFill>
        <p:spPr>
          <a:xfrm>
            <a:off x="4572000" y="1353871"/>
            <a:ext cx="2971800" cy="2362764"/>
          </a:xfrm>
          <a:prstGeom prst="rect">
            <a:avLst/>
          </a:prstGeom>
        </p:spPr>
      </p:pic>
      <p:pic>
        <p:nvPicPr>
          <p:cNvPr id="8196" name="Picture 4" descr="http://cdn2.kidsdiscover.com/wp-content/uploads/2014/02/Goose_Bump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174" y="4246954"/>
            <a:ext cx="3251715" cy="19347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iant: An elephant seal gears up for feeding time at a Japanese Zoo, even holding his own bucket. The bulls can grow to be up to 16ft lo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5767" y="1379485"/>
            <a:ext cx="3372707" cy="23619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personal.psu.edu/afr3/blogs/SIOW/goosebump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3" y="4400550"/>
            <a:ext cx="4129991" cy="1934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6EC355A-F6AE-4E0C-93F5-000A72CAE187}"/>
              </a:ext>
            </a:extLst>
          </p:cNvPr>
          <p:cNvPicPr>
            <a:picLocks noChangeAspect="1"/>
          </p:cNvPicPr>
          <p:nvPr/>
        </p:nvPicPr>
        <p:blipFill>
          <a:blip r:embed="rId7"/>
          <a:stretch>
            <a:fillRect/>
          </a:stretch>
        </p:blipFill>
        <p:spPr>
          <a:xfrm>
            <a:off x="7813309" y="4210050"/>
            <a:ext cx="3608031" cy="1971675"/>
          </a:xfrm>
          <a:prstGeom prst="rect">
            <a:avLst/>
          </a:prstGeom>
        </p:spPr>
      </p:pic>
    </p:spTree>
    <p:extLst>
      <p:ext uri="{BB962C8B-B14F-4D97-AF65-F5344CB8AC3E}">
        <p14:creationId xmlns:p14="http://schemas.microsoft.com/office/powerpoint/2010/main" val="875085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33399" y="1398072"/>
            <a:ext cx="3964834" cy="2990626"/>
          </a:xfrm>
        </p:spPr>
        <p:txBody>
          <a:bodyPr>
            <a:normAutofit/>
          </a:bodyPr>
          <a:lstStyle/>
          <a:p>
            <a:pPr marL="0" indent="0">
              <a:buNone/>
            </a:pPr>
            <a:r>
              <a:rPr lang="en-US" sz="3200" dirty="0"/>
              <a:t>Behavior Responses</a:t>
            </a:r>
          </a:p>
          <a:p>
            <a:pPr lvl="1"/>
            <a:r>
              <a:rPr lang="en-US" sz="3200" dirty="0"/>
              <a:t>__________</a:t>
            </a:r>
          </a:p>
          <a:p>
            <a:pPr lvl="1"/>
            <a:r>
              <a:rPr lang="en-US" sz="3200" dirty="0"/>
              <a:t>Huddling</a:t>
            </a:r>
          </a:p>
          <a:p>
            <a:pPr lvl="1"/>
            <a:r>
              <a:rPr lang="en-US" sz="3200" dirty="0"/>
              <a:t>Burrowing</a:t>
            </a:r>
            <a:endParaRPr lang="en-US" sz="2800" dirty="0"/>
          </a:p>
          <a:p>
            <a:endParaRPr lang="en-US" sz="3200" dirty="0"/>
          </a:p>
        </p:txBody>
      </p:sp>
      <p:sp>
        <p:nvSpPr>
          <p:cNvPr id="4" name="Title 1"/>
          <p:cNvSpPr>
            <a:spLocks noGrp="1"/>
          </p:cNvSpPr>
          <p:nvPr>
            <p:ph type="title"/>
          </p:nvPr>
        </p:nvSpPr>
        <p:spPr/>
        <p:txBody>
          <a:bodyPr>
            <a:normAutofit/>
          </a:bodyPr>
          <a:lstStyle/>
          <a:p>
            <a:pPr algn="ctr"/>
            <a:r>
              <a:rPr lang="en-US" sz="4400" dirty="0"/>
              <a:t>Adaptations for Thermoregulation</a:t>
            </a:r>
          </a:p>
        </p:txBody>
      </p:sp>
      <p:pic>
        <p:nvPicPr>
          <p:cNvPr id="3074" name="Picture 2" descr="Image result for marine iguana basking'">
            <a:extLst>
              <a:ext uri="{FF2B5EF4-FFF2-40B4-BE49-F238E27FC236}">
                <a16:creationId xmlns:a16="http://schemas.microsoft.com/office/drawing/2014/main" id="{A9004584-B6F3-4CD2-ADDC-42FF2AE25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525608"/>
            <a:ext cx="3827944" cy="21532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17DEE05-7DDA-400A-A72C-229DA7A0ACA4}"/>
              </a:ext>
            </a:extLst>
          </p:cNvPr>
          <p:cNvPicPr>
            <a:picLocks noChangeAspect="1"/>
          </p:cNvPicPr>
          <p:nvPr/>
        </p:nvPicPr>
        <p:blipFill>
          <a:blip r:embed="rId3"/>
          <a:stretch>
            <a:fillRect/>
          </a:stretch>
        </p:blipFill>
        <p:spPr>
          <a:xfrm>
            <a:off x="8486774" y="1544856"/>
            <a:ext cx="3224366" cy="2133969"/>
          </a:xfrm>
          <a:prstGeom prst="rect">
            <a:avLst/>
          </a:prstGeom>
        </p:spPr>
      </p:pic>
      <p:pic>
        <p:nvPicPr>
          <p:cNvPr id="7" name="Picture 6">
            <a:extLst>
              <a:ext uri="{FF2B5EF4-FFF2-40B4-BE49-F238E27FC236}">
                <a16:creationId xmlns:a16="http://schemas.microsoft.com/office/drawing/2014/main" id="{95B30DC3-51CC-44A8-9A06-6098064CA9ED}"/>
              </a:ext>
            </a:extLst>
          </p:cNvPr>
          <p:cNvPicPr>
            <a:picLocks noChangeAspect="1"/>
          </p:cNvPicPr>
          <p:nvPr/>
        </p:nvPicPr>
        <p:blipFill>
          <a:blip r:embed="rId4"/>
          <a:stretch>
            <a:fillRect/>
          </a:stretch>
        </p:blipFill>
        <p:spPr>
          <a:xfrm>
            <a:off x="4343400" y="3884018"/>
            <a:ext cx="3381375" cy="2240160"/>
          </a:xfrm>
          <a:prstGeom prst="rect">
            <a:avLst/>
          </a:prstGeom>
        </p:spPr>
      </p:pic>
      <p:pic>
        <p:nvPicPr>
          <p:cNvPr id="10" name="Picture 9">
            <a:extLst>
              <a:ext uri="{FF2B5EF4-FFF2-40B4-BE49-F238E27FC236}">
                <a16:creationId xmlns:a16="http://schemas.microsoft.com/office/drawing/2014/main" id="{0E1698B7-BCE7-4A10-BC74-0FB27FEB2FE8}"/>
              </a:ext>
            </a:extLst>
          </p:cNvPr>
          <p:cNvPicPr>
            <a:picLocks noChangeAspect="1"/>
          </p:cNvPicPr>
          <p:nvPr/>
        </p:nvPicPr>
        <p:blipFill>
          <a:blip r:embed="rId5"/>
          <a:stretch>
            <a:fillRect/>
          </a:stretch>
        </p:blipFill>
        <p:spPr>
          <a:xfrm>
            <a:off x="7834313" y="3829050"/>
            <a:ext cx="3964834" cy="2295128"/>
          </a:xfrm>
          <a:prstGeom prst="rect">
            <a:avLst/>
          </a:prstGeom>
        </p:spPr>
      </p:pic>
    </p:spTree>
    <p:extLst>
      <p:ext uri="{BB962C8B-B14F-4D97-AF65-F5344CB8AC3E}">
        <p14:creationId xmlns:p14="http://schemas.microsoft.com/office/powerpoint/2010/main" val="2648223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99" y="152400"/>
            <a:ext cx="10972800" cy="990600"/>
          </a:xfrm>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623777" y="1405891"/>
            <a:ext cx="5279718" cy="4690109"/>
          </a:xfrm>
        </p:spPr>
        <p:txBody>
          <a:bodyPr>
            <a:normAutofit/>
          </a:bodyPr>
          <a:lstStyle/>
          <a:p>
            <a:r>
              <a:rPr lang="en-US" sz="2800" b="1" dirty="0"/>
              <a:t>Vasodilation</a:t>
            </a:r>
            <a:r>
              <a:rPr lang="en-US" sz="2800" dirty="0"/>
              <a:t>: the widening of superficial blood vessels</a:t>
            </a:r>
          </a:p>
          <a:p>
            <a:pPr lvl="1"/>
            <a:r>
              <a:rPr lang="en-US" sz="2400" dirty="0"/>
              <a:t>Increases heat transfer</a:t>
            </a:r>
          </a:p>
          <a:p>
            <a:endParaRPr lang="en-US" sz="2800" dirty="0"/>
          </a:p>
          <a:p>
            <a:r>
              <a:rPr lang="en-US" sz="2800" b="1" dirty="0"/>
              <a:t>Vasoconstriction</a:t>
            </a:r>
            <a:r>
              <a:rPr lang="en-US" sz="2800" dirty="0"/>
              <a:t>: </a:t>
            </a:r>
            <a:r>
              <a:rPr lang="en-US" sz="2800" b="1" dirty="0"/>
              <a:t>__________</a:t>
            </a:r>
            <a:r>
              <a:rPr lang="en-US" sz="2800" dirty="0"/>
              <a:t> the diameter of superficial blood vessels</a:t>
            </a:r>
          </a:p>
        </p:txBody>
      </p:sp>
      <p:pic>
        <p:nvPicPr>
          <p:cNvPr id="11266" name="Picture 2" descr="https://pmgbiology.files.wordpress.com/2014/05/vas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5622" y="1204562"/>
            <a:ext cx="5019556" cy="35623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956190" y="4917410"/>
            <a:ext cx="1150144" cy="964406"/>
          </a:xfrm>
          <a:prstGeom prst="rect">
            <a:avLst/>
          </a:prstGeom>
        </p:spPr>
      </p:pic>
      <p:pic>
        <p:nvPicPr>
          <p:cNvPr id="5" name="Picture 4"/>
          <p:cNvPicPr>
            <a:picLocks noChangeAspect="1"/>
          </p:cNvPicPr>
          <p:nvPr/>
        </p:nvPicPr>
        <p:blipFill>
          <a:blip r:embed="rId4"/>
          <a:stretch>
            <a:fillRect/>
          </a:stretch>
        </p:blipFill>
        <p:spPr>
          <a:xfrm>
            <a:off x="9482204" y="4858598"/>
            <a:ext cx="1200150" cy="1007269"/>
          </a:xfrm>
          <a:prstGeom prst="rect">
            <a:avLst/>
          </a:prstGeom>
        </p:spPr>
      </p:pic>
    </p:spTree>
    <p:extLst>
      <p:ext uri="{BB962C8B-B14F-4D97-AF65-F5344CB8AC3E}">
        <p14:creationId xmlns:p14="http://schemas.microsoft.com/office/powerpoint/2010/main" val="28441576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Adaptations for Thermoregulation</a:t>
            </a:r>
          </a:p>
        </p:txBody>
      </p:sp>
      <p:sp>
        <p:nvSpPr>
          <p:cNvPr id="3" name="Content Placeholder 2"/>
          <p:cNvSpPr>
            <a:spLocks noGrp="1"/>
          </p:cNvSpPr>
          <p:nvPr>
            <p:ph sz="quarter" idx="1"/>
          </p:nvPr>
        </p:nvSpPr>
        <p:spPr>
          <a:xfrm>
            <a:off x="427048" y="1267846"/>
            <a:ext cx="5821352" cy="4980553"/>
          </a:xfrm>
        </p:spPr>
        <p:txBody>
          <a:bodyPr>
            <a:noAutofit/>
          </a:bodyPr>
          <a:lstStyle/>
          <a:p>
            <a:pPr marL="0" indent="0">
              <a:buNone/>
            </a:pPr>
            <a:r>
              <a:rPr lang="en-US" sz="2800" b="1" dirty="0"/>
              <a:t>Counter-current heat exchange</a:t>
            </a:r>
          </a:p>
          <a:p>
            <a:pPr marL="0" indent="0">
              <a:buNone/>
            </a:pPr>
            <a:endParaRPr lang="en-US" sz="1200" dirty="0"/>
          </a:p>
          <a:p>
            <a:pPr marL="214313" indent="-214313">
              <a:buClr>
                <a:schemeClr val="accent6">
                  <a:lumMod val="75000"/>
                </a:schemeClr>
              </a:buClr>
              <a:buFont typeface="+mj-lt"/>
              <a:buAutoNum type="arabicPeriod"/>
            </a:pPr>
            <a:r>
              <a:rPr lang="en-US" dirty="0"/>
              <a:t>Warm blood in arteries from animals core comes in close contact with veins returning from extremities</a:t>
            </a:r>
          </a:p>
          <a:p>
            <a:pPr marL="214313" indent="-214313">
              <a:buClr>
                <a:schemeClr val="accent6">
                  <a:lumMod val="75000"/>
                </a:schemeClr>
              </a:buClr>
              <a:buFont typeface="+mj-lt"/>
              <a:buAutoNum type="arabicPeriod"/>
            </a:pPr>
            <a:endParaRPr lang="en-US" sz="1600" dirty="0"/>
          </a:p>
          <a:p>
            <a:pPr marL="214313" indent="-214313">
              <a:buClr>
                <a:schemeClr val="accent6">
                  <a:lumMod val="75000"/>
                </a:schemeClr>
              </a:buClr>
              <a:buFont typeface="+mj-lt"/>
              <a:buAutoNum type="arabicPeriod"/>
            </a:pPr>
            <a:r>
              <a:rPr lang="en-US" dirty="0"/>
              <a:t>Blood in arteries remains slightly warmer than blood in veins resulting in _______________</a:t>
            </a:r>
          </a:p>
          <a:p>
            <a:pPr marL="214313" indent="-214313">
              <a:buClr>
                <a:schemeClr val="accent6">
                  <a:lumMod val="75000"/>
                </a:schemeClr>
              </a:buClr>
              <a:buFont typeface="+mj-lt"/>
              <a:buAutoNum type="arabicPeriod"/>
            </a:pPr>
            <a:endParaRPr lang="en-US" sz="1600" dirty="0"/>
          </a:p>
          <a:p>
            <a:pPr marL="214313" indent="-214313">
              <a:buClr>
                <a:schemeClr val="accent6">
                  <a:lumMod val="75000"/>
                </a:schemeClr>
              </a:buClr>
              <a:buFont typeface="+mj-lt"/>
              <a:buAutoNum type="arabicPeriod"/>
            </a:pPr>
            <a:r>
              <a:rPr lang="en-US" dirty="0"/>
              <a:t>Returning blood almost as warm as arterial blood</a:t>
            </a:r>
          </a:p>
        </p:txBody>
      </p:sp>
      <p:pic>
        <p:nvPicPr>
          <p:cNvPr id="4" name="Picture 3"/>
          <p:cNvPicPr>
            <a:picLocks noChangeAspect="1"/>
          </p:cNvPicPr>
          <p:nvPr/>
        </p:nvPicPr>
        <p:blipFill>
          <a:blip r:embed="rId3"/>
          <a:stretch>
            <a:fillRect/>
          </a:stretch>
        </p:blipFill>
        <p:spPr>
          <a:xfrm>
            <a:off x="6248400" y="1524000"/>
            <a:ext cx="5677814" cy="4381638"/>
          </a:xfrm>
          <a:prstGeom prst="rect">
            <a:avLst/>
          </a:prstGeom>
        </p:spPr>
      </p:pic>
      <p:pic>
        <p:nvPicPr>
          <p:cNvPr id="5" name="Picture 4"/>
          <p:cNvPicPr>
            <a:picLocks noChangeAspect="1"/>
          </p:cNvPicPr>
          <p:nvPr/>
        </p:nvPicPr>
        <p:blipFill>
          <a:blip r:embed="rId4"/>
          <a:stretch>
            <a:fillRect/>
          </a:stretch>
        </p:blipFill>
        <p:spPr>
          <a:xfrm>
            <a:off x="8053600" y="5254480"/>
            <a:ext cx="3557153" cy="896678"/>
          </a:xfrm>
          <a:prstGeom prst="rect">
            <a:avLst/>
          </a:prstGeom>
        </p:spPr>
      </p:pic>
    </p:spTree>
    <p:extLst>
      <p:ext uri="{BB962C8B-B14F-4D97-AF65-F5344CB8AC3E}">
        <p14:creationId xmlns:p14="http://schemas.microsoft.com/office/powerpoint/2010/main" val="3693657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10972800" cy="990600"/>
          </a:xfrm>
        </p:spPr>
        <p:txBody>
          <a:bodyPr>
            <a:normAutofit/>
          </a:bodyPr>
          <a:lstStyle/>
          <a:p>
            <a:pPr algn="ctr"/>
            <a:r>
              <a:rPr lang="en-US" sz="4400" dirty="0"/>
              <a:t>Negative Feedback Loops</a:t>
            </a:r>
          </a:p>
        </p:txBody>
      </p:sp>
      <p:pic>
        <p:nvPicPr>
          <p:cNvPr id="4" name="Picture 3"/>
          <p:cNvPicPr>
            <a:picLocks noChangeAspect="1"/>
          </p:cNvPicPr>
          <p:nvPr/>
        </p:nvPicPr>
        <p:blipFill>
          <a:blip r:embed="rId3"/>
          <a:stretch>
            <a:fillRect/>
          </a:stretch>
        </p:blipFill>
        <p:spPr>
          <a:xfrm>
            <a:off x="3581400" y="1371600"/>
            <a:ext cx="5289234" cy="4824422"/>
          </a:xfrm>
          <a:prstGeom prst="rect">
            <a:avLst/>
          </a:prstGeom>
        </p:spPr>
      </p:pic>
    </p:spTree>
    <p:extLst>
      <p:ext uri="{BB962C8B-B14F-4D97-AF65-F5344CB8AC3E}">
        <p14:creationId xmlns:p14="http://schemas.microsoft.com/office/powerpoint/2010/main" val="57547225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algn="ctr"/>
            <a:r>
              <a:rPr lang="en-US" sz="4400" dirty="0"/>
              <a:t>Animal</a:t>
            </a:r>
            <a:r>
              <a:rPr lang="en-US" dirty="0"/>
              <a:t> </a:t>
            </a:r>
            <a:r>
              <a:rPr lang="en-US" sz="4400" dirty="0"/>
              <a:t>Diets</a:t>
            </a:r>
            <a:endParaRPr lang="en-US" dirty="0"/>
          </a:p>
        </p:txBody>
      </p:sp>
      <p:sp>
        <p:nvSpPr>
          <p:cNvPr id="36867" name="Rectangle 3"/>
          <p:cNvSpPr>
            <a:spLocks noGrp="1" noChangeArrowheads="1"/>
          </p:cNvSpPr>
          <p:nvPr>
            <p:ph type="body" sz="half" idx="4294967295"/>
          </p:nvPr>
        </p:nvSpPr>
        <p:spPr>
          <a:xfrm>
            <a:off x="533400" y="1295400"/>
            <a:ext cx="5715000" cy="4953000"/>
          </a:xfrm>
        </p:spPr>
        <p:txBody>
          <a:bodyPr>
            <a:normAutofit/>
          </a:bodyPr>
          <a:lstStyle/>
          <a:p>
            <a:pPr marL="0" indent="0">
              <a:buNone/>
            </a:pPr>
            <a:r>
              <a:rPr lang="en-US" sz="2800" dirty="0"/>
              <a:t>All animals are heterotrophic:</a:t>
            </a:r>
          </a:p>
          <a:p>
            <a:pPr lvl="1"/>
            <a:r>
              <a:rPr lang="en-US" sz="2400" dirty="0"/>
              <a:t>Herbivores</a:t>
            </a:r>
          </a:p>
          <a:p>
            <a:pPr lvl="1"/>
            <a:r>
              <a:rPr lang="en-US" sz="2400" dirty="0"/>
              <a:t>Carnivores</a:t>
            </a:r>
          </a:p>
          <a:p>
            <a:pPr lvl="1"/>
            <a:r>
              <a:rPr lang="en-US" sz="2400" dirty="0"/>
              <a:t>Omnivores </a:t>
            </a:r>
          </a:p>
          <a:p>
            <a:pPr lvl="1"/>
            <a:r>
              <a:rPr lang="en-US" sz="2400" dirty="0"/>
              <a:t>Insectivores</a:t>
            </a:r>
          </a:p>
          <a:p>
            <a:pPr marL="0" indent="0">
              <a:buNone/>
            </a:pPr>
            <a:endParaRPr lang="en-US" sz="1400" dirty="0"/>
          </a:p>
          <a:p>
            <a:pPr marL="0" indent="0">
              <a:buNone/>
            </a:pPr>
            <a:r>
              <a:rPr lang="en-US" sz="2800" dirty="0"/>
              <a:t>Three nutritional needs:</a:t>
            </a:r>
          </a:p>
          <a:p>
            <a:r>
              <a:rPr lang="en-US" sz="2400" dirty="0"/>
              <a:t>Chemical energy for cellular processes</a:t>
            </a:r>
          </a:p>
          <a:p>
            <a:r>
              <a:rPr lang="en-US" sz="2400" dirty="0"/>
              <a:t>Organic building blocks for macromolecules</a:t>
            </a:r>
          </a:p>
          <a:p>
            <a:r>
              <a:rPr lang="en-US" sz="2400" dirty="0"/>
              <a:t>Acquisition of essential nutrients</a:t>
            </a:r>
          </a:p>
          <a:p>
            <a:pPr marL="0" indent="0">
              <a:buNone/>
            </a:pPr>
            <a:endParaRPr lang="en-US" sz="2000" dirty="0"/>
          </a:p>
          <a:p>
            <a:pPr marL="0" indent="0">
              <a:buNone/>
            </a:pPr>
            <a:endParaRPr lang="en-US" sz="3200" dirty="0"/>
          </a:p>
          <a:p>
            <a:pPr marL="0" indent="0">
              <a:buNone/>
            </a:pPr>
            <a:endParaRPr lang="en-US" sz="3200" dirty="0"/>
          </a:p>
          <a:p>
            <a:pPr marL="205740" lvl="1" indent="0">
              <a:buNone/>
            </a:pPr>
            <a:endParaRPr lang="en-US" sz="2800" dirty="0"/>
          </a:p>
        </p:txBody>
      </p:sp>
      <p:pic>
        <p:nvPicPr>
          <p:cNvPr id="4" name="Picture 3">
            <a:extLst>
              <a:ext uri="{FF2B5EF4-FFF2-40B4-BE49-F238E27FC236}">
                <a16:creationId xmlns:a16="http://schemas.microsoft.com/office/drawing/2014/main" id="{C773BD74-C82F-4587-BD75-3ED7F6C7133F}"/>
              </a:ext>
            </a:extLst>
          </p:cNvPr>
          <p:cNvPicPr>
            <a:picLocks noChangeAspect="1"/>
          </p:cNvPicPr>
          <p:nvPr/>
        </p:nvPicPr>
        <p:blipFill>
          <a:blip r:embed="rId3"/>
          <a:stretch>
            <a:fillRect/>
          </a:stretch>
        </p:blipFill>
        <p:spPr>
          <a:xfrm>
            <a:off x="9172642" y="1816043"/>
            <a:ext cx="2597152" cy="1989195"/>
          </a:xfrm>
          <a:prstGeom prst="rect">
            <a:avLst/>
          </a:prstGeom>
        </p:spPr>
      </p:pic>
      <p:pic>
        <p:nvPicPr>
          <p:cNvPr id="5" name="Picture 4">
            <a:extLst>
              <a:ext uri="{FF2B5EF4-FFF2-40B4-BE49-F238E27FC236}">
                <a16:creationId xmlns:a16="http://schemas.microsoft.com/office/drawing/2014/main" id="{D5802336-41B1-462C-8A91-CC0D54D1EF22}"/>
              </a:ext>
            </a:extLst>
          </p:cNvPr>
          <p:cNvPicPr>
            <a:picLocks noChangeAspect="1"/>
          </p:cNvPicPr>
          <p:nvPr/>
        </p:nvPicPr>
        <p:blipFill>
          <a:blip r:embed="rId4"/>
          <a:stretch>
            <a:fillRect/>
          </a:stretch>
        </p:blipFill>
        <p:spPr>
          <a:xfrm>
            <a:off x="9172642" y="3954577"/>
            <a:ext cx="2597152" cy="1947864"/>
          </a:xfrm>
          <a:prstGeom prst="rect">
            <a:avLst/>
          </a:prstGeom>
        </p:spPr>
      </p:pic>
      <p:pic>
        <p:nvPicPr>
          <p:cNvPr id="6" name="Picture 5">
            <a:extLst>
              <a:ext uri="{FF2B5EF4-FFF2-40B4-BE49-F238E27FC236}">
                <a16:creationId xmlns:a16="http://schemas.microsoft.com/office/drawing/2014/main" id="{6F84CB41-112B-4408-9095-486137DD5641}"/>
              </a:ext>
            </a:extLst>
          </p:cNvPr>
          <p:cNvPicPr>
            <a:picLocks noChangeAspect="1"/>
          </p:cNvPicPr>
          <p:nvPr/>
        </p:nvPicPr>
        <p:blipFill>
          <a:blip r:embed="rId5"/>
          <a:stretch>
            <a:fillRect/>
          </a:stretch>
        </p:blipFill>
        <p:spPr>
          <a:xfrm>
            <a:off x="6473753" y="1671638"/>
            <a:ext cx="2514741" cy="2133600"/>
          </a:xfrm>
          <a:prstGeom prst="rect">
            <a:avLst/>
          </a:prstGeom>
        </p:spPr>
      </p:pic>
      <p:pic>
        <p:nvPicPr>
          <p:cNvPr id="7" name="Picture 6">
            <a:extLst>
              <a:ext uri="{FF2B5EF4-FFF2-40B4-BE49-F238E27FC236}">
                <a16:creationId xmlns:a16="http://schemas.microsoft.com/office/drawing/2014/main" id="{00B5095A-5091-45E0-9AE1-CC6C59BB07EC}"/>
              </a:ext>
            </a:extLst>
          </p:cNvPr>
          <p:cNvPicPr>
            <a:picLocks noChangeAspect="1"/>
          </p:cNvPicPr>
          <p:nvPr/>
        </p:nvPicPr>
        <p:blipFill>
          <a:blip r:embed="rId6"/>
          <a:stretch>
            <a:fillRect/>
          </a:stretch>
        </p:blipFill>
        <p:spPr>
          <a:xfrm>
            <a:off x="6054794" y="3954576"/>
            <a:ext cx="2933700" cy="1947865"/>
          </a:xfrm>
          <a:prstGeom prst="rect">
            <a:avLst/>
          </a:prstGeom>
        </p:spPr>
      </p:pic>
    </p:spTree>
    <p:extLst>
      <p:ext uri="{BB962C8B-B14F-4D97-AF65-F5344CB8AC3E}">
        <p14:creationId xmlns:p14="http://schemas.microsoft.com/office/powerpoint/2010/main" val="37756804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1201400" cy="990600"/>
          </a:xfrm>
        </p:spPr>
        <p:txBody>
          <a:bodyPr>
            <a:noAutofit/>
          </a:bodyPr>
          <a:lstStyle/>
          <a:p>
            <a:pPr algn="ctr"/>
            <a:r>
              <a:rPr lang="en-US" sz="4000" dirty="0"/>
              <a:t>Trade-offs of Thermoregulatory Strategy</a:t>
            </a:r>
          </a:p>
        </p:txBody>
      </p:sp>
      <p:pic>
        <p:nvPicPr>
          <p:cNvPr id="11266" name="Picture 2" descr="http://crossroadsfitnessnyc.files.wordpress.com/2012/06/giant_burg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8390" y="1369768"/>
            <a:ext cx="2785461"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07756" y="1711397"/>
            <a:ext cx="914400" cy="1323439"/>
          </a:xfrm>
          <a:prstGeom prst="rect">
            <a:avLst/>
          </a:prstGeom>
          <a:noFill/>
        </p:spPr>
        <p:txBody>
          <a:bodyPr wrap="square" rtlCol="0">
            <a:spAutoFit/>
          </a:bodyPr>
          <a:lstStyle/>
          <a:p>
            <a:r>
              <a:rPr lang="en-US" sz="8000" dirty="0"/>
              <a:t>=</a:t>
            </a:r>
          </a:p>
        </p:txBody>
      </p:sp>
      <p:pic>
        <p:nvPicPr>
          <p:cNvPr id="11268" name="Picture 4" descr="http://www.kentsport.org/graphics/ath_ss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1369769"/>
            <a:ext cx="2514600" cy="2393901"/>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coolcosmos.ipac.caltech.edu/image_galleries/ir_zoo/images/lizard_coo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0359" y="3990438"/>
            <a:ext cx="3467100" cy="209550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http://www.backwaterreptiles.com/images/chameleons/flapneck-chameleon-for-sa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2750" y="3990438"/>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607756" y="4099101"/>
            <a:ext cx="914400" cy="1323439"/>
          </a:xfrm>
          <a:prstGeom prst="rect">
            <a:avLst/>
          </a:prstGeom>
          <a:noFill/>
        </p:spPr>
        <p:txBody>
          <a:bodyPr wrap="square" rtlCol="0">
            <a:spAutoFit/>
          </a:bodyPr>
          <a:lstStyle/>
          <a:p>
            <a:r>
              <a:rPr lang="en-US" sz="8000" dirty="0"/>
              <a:t>=</a:t>
            </a:r>
          </a:p>
        </p:txBody>
      </p:sp>
    </p:spTree>
    <p:extLst>
      <p:ext uri="{BB962C8B-B14F-4D97-AF65-F5344CB8AC3E}">
        <p14:creationId xmlns:p14="http://schemas.microsoft.com/office/powerpoint/2010/main" val="38629742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FA65F-66FB-4BF1-8BB1-366674BC20DA}"/>
              </a:ext>
            </a:extLst>
          </p:cNvPr>
          <p:cNvSpPr>
            <a:spLocks noGrp="1"/>
          </p:cNvSpPr>
          <p:nvPr>
            <p:ph type="title"/>
          </p:nvPr>
        </p:nvSpPr>
        <p:spPr/>
        <p:txBody>
          <a:bodyPr>
            <a:normAutofit/>
          </a:bodyPr>
          <a:lstStyle/>
          <a:p>
            <a:pPr algn="ctr"/>
            <a:r>
              <a:rPr lang="en-US" sz="4400" dirty="0"/>
              <a:t>Types of Reproduction</a:t>
            </a:r>
          </a:p>
        </p:txBody>
      </p:sp>
      <p:sp>
        <p:nvSpPr>
          <p:cNvPr id="3" name="Content Placeholder 2">
            <a:extLst>
              <a:ext uri="{FF2B5EF4-FFF2-40B4-BE49-F238E27FC236}">
                <a16:creationId xmlns:a16="http://schemas.microsoft.com/office/drawing/2014/main" id="{FCD94071-4BCB-4891-BE49-1478D532C38D}"/>
              </a:ext>
            </a:extLst>
          </p:cNvPr>
          <p:cNvSpPr>
            <a:spLocks noGrp="1"/>
          </p:cNvSpPr>
          <p:nvPr>
            <p:ph sz="quarter" idx="1"/>
          </p:nvPr>
        </p:nvSpPr>
        <p:spPr>
          <a:xfrm>
            <a:off x="385652" y="1219199"/>
            <a:ext cx="5710348" cy="5096541"/>
          </a:xfrm>
        </p:spPr>
        <p:txBody>
          <a:bodyPr>
            <a:normAutofit fontScale="92500" lnSpcReduction="10000"/>
          </a:bodyPr>
          <a:lstStyle/>
          <a:p>
            <a:pPr marL="0" indent="0">
              <a:buNone/>
            </a:pPr>
            <a:r>
              <a:rPr lang="en-US" b="1" dirty="0"/>
              <a:t>Asexual reproduction</a:t>
            </a:r>
            <a:r>
              <a:rPr lang="en-US" dirty="0"/>
              <a:t>: reproduction without recombining DNA with another individual of the same species</a:t>
            </a:r>
          </a:p>
          <a:p>
            <a:pPr lvl="1"/>
            <a:r>
              <a:rPr lang="en-US" dirty="0"/>
              <a:t>Offspring are genetically identical to the parent</a:t>
            </a:r>
          </a:p>
          <a:p>
            <a:pPr lvl="1"/>
            <a:r>
              <a:rPr lang="en-US" dirty="0"/>
              <a:t>Common in single-celled organisms</a:t>
            </a:r>
          </a:p>
          <a:p>
            <a:endParaRPr lang="en-US" dirty="0"/>
          </a:p>
          <a:p>
            <a:pPr marL="0" indent="0">
              <a:buNone/>
            </a:pPr>
            <a:r>
              <a:rPr lang="en-US" b="1" dirty="0"/>
              <a:t>Sexual reproduction</a:t>
            </a:r>
            <a:r>
              <a:rPr lang="en-US" dirty="0"/>
              <a:t>: the formation of offspring as a result of the fusion of ________ (egg and sperm), which develop into an embryo</a:t>
            </a:r>
          </a:p>
          <a:p>
            <a:pPr lvl="1"/>
            <a:r>
              <a:rPr lang="en-US" dirty="0"/>
              <a:t>Offspring are genetically ________ from the parent</a:t>
            </a:r>
          </a:p>
          <a:p>
            <a:pPr lvl="1"/>
            <a:r>
              <a:rPr lang="en-US" dirty="0"/>
              <a:t>Common multicellular organisms</a:t>
            </a:r>
          </a:p>
        </p:txBody>
      </p:sp>
      <p:pic>
        <p:nvPicPr>
          <p:cNvPr id="8" name="Picture 7">
            <a:extLst>
              <a:ext uri="{FF2B5EF4-FFF2-40B4-BE49-F238E27FC236}">
                <a16:creationId xmlns:a16="http://schemas.microsoft.com/office/drawing/2014/main" id="{5C99A2F2-D7F4-4B0D-AA76-A4444CB09C3E}"/>
              </a:ext>
            </a:extLst>
          </p:cNvPr>
          <p:cNvPicPr>
            <a:picLocks noChangeAspect="1"/>
          </p:cNvPicPr>
          <p:nvPr/>
        </p:nvPicPr>
        <p:blipFill>
          <a:blip r:embed="rId2"/>
          <a:stretch>
            <a:fillRect/>
          </a:stretch>
        </p:blipFill>
        <p:spPr>
          <a:xfrm>
            <a:off x="5950228" y="1219199"/>
            <a:ext cx="5994804" cy="2264071"/>
          </a:xfrm>
          <a:prstGeom prst="rect">
            <a:avLst/>
          </a:prstGeom>
        </p:spPr>
      </p:pic>
      <p:pic>
        <p:nvPicPr>
          <p:cNvPr id="10" name="Picture 9">
            <a:extLst>
              <a:ext uri="{FF2B5EF4-FFF2-40B4-BE49-F238E27FC236}">
                <a16:creationId xmlns:a16="http://schemas.microsoft.com/office/drawing/2014/main" id="{473D7D59-4D76-4F93-A576-338615C61732}"/>
              </a:ext>
            </a:extLst>
          </p:cNvPr>
          <p:cNvPicPr>
            <a:picLocks noChangeAspect="1"/>
          </p:cNvPicPr>
          <p:nvPr/>
        </p:nvPicPr>
        <p:blipFill>
          <a:blip r:embed="rId3"/>
          <a:stretch>
            <a:fillRect/>
          </a:stretch>
        </p:blipFill>
        <p:spPr>
          <a:xfrm>
            <a:off x="6432698" y="3615313"/>
            <a:ext cx="5366562" cy="2700427"/>
          </a:xfrm>
          <a:prstGeom prst="rect">
            <a:avLst/>
          </a:prstGeom>
        </p:spPr>
      </p:pic>
    </p:spTree>
    <p:extLst>
      <p:ext uri="{BB962C8B-B14F-4D97-AF65-F5344CB8AC3E}">
        <p14:creationId xmlns:p14="http://schemas.microsoft.com/office/powerpoint/2010/main" val="1486516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bio.miami.edu/dana/pix/cellulose_microfibrils.jpg"/>
          <p:cNvPicPr>
            <a:picLocks noChangeAspect="1" noChangeArrowheads="1"/>
          </p:cNvPicPr>
          <p:nvPr/>
        </p:nvPicPr>
        <p:blipFill>
          <a:blip r:embed="rId3" cstate="print"/>
          <a:srcRect/>
          <a:stretch>
            <a:fillRect/>
          </a:stretch>
        </p:blipFill>
        <p:spPr bwMode="auto">
          <a:xfrm>
            <a:off x="3048000" y="1752600"/>
            <a:ext cx="6096000" cy="4572000"/>
          </a:xfrm>
          <a:prstGeom prst="rect">
            <a:avLst/>
          </a:prstGeom>
          <a:noFill/>
        </p:spPr>
      </p:pic>
      <p:sp>
        <p:nvSpPr>
          <p:cNvPr id="2" name="Title 1"/>
          <p:cNvSpPr>
            <a:spLocks noGrp="1"/>
          </p:cNvSpPr>
          <p:nvPr>
            <p:ph type="title"/>
          </p:nvPr>
        </p:nvSpPr>
        <p:spPr/>
        <p:txBody>
          <a:bodyPr>
            <a:normAutofit/>
          </a:bodyPr>
          <a:lstStyle/>
          <a:p>
            <a:pPr algn="ctr"/>
            <a:r>
              <a:rPr lang="en-US" sz="4400" dirty="0"/>
              <a:t>Structural Carbohydrates</a:t>
            </a:r>
          </a:p>
        </p:txBody>
      </p:sp>
      <p:sp>
        <p:nvSpPr>
          <p:cNvPr id="3" name="Content Placeholder 2"/>
          <p:cNvSpPr>
            <a:spLocks noGrp="1"/>
          </p:cNvSpPr>
          <p:nvPr>
            <p:ph sz="quarter" idx="1"/>
          </p:nvPr>
        </p:nvSpPr>
        <p:spPr>
          <a:xfrm>
            <a:off x="457200" y="1219200"/>
            <a:ext cx="9906000" cy="1676400"/>
          </a:xfrm>
          <a:solidFill>
            <a:schemeClr val="bg1"/>
          </a:solidFill>
        </p:spPr>
        <p:txBody>
          <a:bodyPr>
            <a:noAutofit/>
          </a:bodyPr>
          <a:lstStyle/>
          <a:p>
            <a:pPr>
              <a:buNone/>
            </a:pPr>
            <a:r>
              <a:rPr lang="en-US" sz="2800" b="1" dirty="0"/>
              <a:t>Cellulose</a:t>
            </a:r>
            <a:r>
              <a:rPr lang="en-US" sz="2800" dirty="0"/>
              <a:t>: __________ carbohydrate produced in plants</a:t>
            </a:r>
          </a:p>
          <a:p>
            <a:pPr lvl="1"/>
            <a:r>
              <a:rPr lang="en-US" sz="2400" dirty="0">
                <a:solidFill>
                  <a:schemeClr val="accent1">
                    <a:lumMod val="75000"/>
                  </a:schemeClr>
                </a:solidFill>
              </a:rPr>
              <a:t>Most abundant carbohydrate on earth</a:t>
            </a:r>
          </a:p>
          <a:p>
            <a:pPr lvl="1"/>
            <a:r>
              <a:rPr lang="en-US" sz="2400" dirty="0">
                <a:solidFill>
                  <a:schemeClr val="accent1">
                    <a:lumMod val="75000"/>
                  </a:schemeClr>
                </a:solidFill>
              </a:rPr>
              <a:t>Forms cell wall</a:t>
            </a:r>
          </a:p>
          <a:p>
            <a:pPr>
              <a:buNone/>
            </a:pPr>
            <a:r>
              <a:rPr lang="en-US" sz="2800" dirty="0">
                <a:solidFill>
                  <a:schemeClr val="accent1">
                    <a:lumMod val="75000"/>
                  </a:schemeClr>
                </a:solidFill>
              </a:rPr>
              <a:t>	</a:t>
            </a:r>
          </a:p>
        </p:txBody>
      </p:sp>
    </p:spTree>
    <p:extLst>
      <p:ext uri="{BB962C8B-B14F-4D97-AF65-F5344CB8AC3E}">
        <p14:creationId xmlns:p14="http://schemas.microsoft.com/office/powerpoint/2010/main" val="33665148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29A1806-D102-40D2-9933-4BEC454B2308}"/>
              </a:ext>
            </a:extLst>
          </p:cNvPr>
          <p:cNvSpPr txBox="1"/>
          <p:nvPr/>
        </p:nvSpPr>
        <p:spPr>
          <a:xfrm>
            <a:off x="6214427" y="2089901"/>
            <a:ext cx="1371905" cy="738664"/>
          </a:xfrm>
          <a:prstGeom prst="rect">
            <a:avLst/>
          </a:prstGeom>
          <a:solidFill>
            <a:schemeClr val="bg1"/>
          </a:solidFill>
        </p:spPr>
        <p:txBody>
          <a:bodyPr wrap="square" lIns="0" tIns="0" rIns="0" bIns="0" rtlCol="0">
            <a:spAutoFit/>
          </a:bodyPr>
          <a:lstStyle/>
          <a:p>
            <a:endParaRPr lang="en-US" sz="1200" dirty="0"/>
          </a:p>
          <a:p>
            <a:endParaRPr lang="en-US" sz="1200" dirty="0"/>
          </a:p>
          <a:p>
            <a:endParaRPr lang="en-US" sz="1200" dirty="0"/>
          </a:p>
          <a:p>
            <a:endParaRPr lang="en-US" sz="1200" dirty="0"/>
          </a:p>
        </p:txBody>
      </p:sp>
      <p:sp>
        <p:nvSpPr>
          <p:cNvPr id="13" name="Title 1">
            <a:extLst>
              <a:ext uri="{FF2B5EF4-FFF2-40B4-BE49-F238E27FC236}">
                <a16:creationId xmlns:a16="http://schemas.microsoft.com/office/drawing/2014/main" id="{3635A6AD-FF73-41BE-9902-CE0DE9CDF59D}"/>
              </a:ext>
            </a:extLst>
          </p:cNvPr>
          <p:cNvSpPr>
            <a:spLocks noGrp="1"/>
          </p:cNvSpPr>
          <p:nvPr>
            <p:ph type="title"/>
          </p:nvPr>
        </p:nvSpPr>
        <p:spPr/>
        <p:txBody>
          <a:bodyPr>
            <a:normAutofit/>
          </a:bodyPr>
          <a:lstStyle/>
          <a:p>
            <a:pPr algn="ctr"/>
            <a:r>
              <a:rPr lang="en-US" sz="4400" dirty="0"/>
              <a:t>Types of Reproduction</a:t>
            </a:r>
          </a:p>
        </p:txBody>
      </p:sp>
      <p:sp>
        <p:nvSpPr>
          <p:cNvPr id="15" name="Content Placeholder 14">
            <a:extLst>
              <a:ext uri="{FF2B5EF4-FFF2-40B4-BE49-F238E27FC236}">
                <a16:creationId xmlns:a16="http://schemas.microsoft.com/office/drawing/2014/main" id="{A0F8F0AA-257D-4C5F-81AA-140D6B8F37C8}"/>
              </a:ext>
            </a:extLst>
          </p:cNvPr>
          <p:cNvSpPr>
            <a:spLocks noGrp="1"/>
          </p:cNvSpPr>
          <p:nvPr>
            <p:ph sz="quarter" idx="1"/>
          </p:nvPr>
        </p:nvSpPr>
        <p:spPr/>
        <p:txBody>
          <a:bodyPr/>
          <a:lstStyle/>
          <a:p>
            <a:r>
              <a:rPr lang="en-US" dirty="0"/>
              <a:t>Examples of asexual reproduction</a:t>
            </a:r>
          </a:p>
        </p:txBody>
      </p:sp>
      <p:pic>
        <p:nvPicPr>
          <p:cNvPr id="17" name="Picture 16">
            <a:extLst>
              <a:ext uri="{FF2B5EF4-FFF2-40B4-BE49-F238E27FC236}">
                <a16:creationId xmlns:a16="http://schemas.microsoft.com/office/drawing/2014/main" id="{322838B0-83EF-4B63-83BC-84D3471A0EA0}"/>
              </a:ext>
            </a:extLst>
          </p:cNvPr>
          <p:cNvPicPr>
            <a:picLocks noChangeAspect="1"/>
          </p:cNvPicPr>
          <p:nvPr/>
        </p:nvPicPr>
        <p:blipFill>
          <a:blip r:embed="rId2"/>
          <a:stretch>
            <a:fillRect/>
          </a:stretch>
        </p:blipFill>
        <p:spPr>
          <a:xfrm>
            <a:off x="999459" y="1886783"/>
            <a:ext cx="2794495" cy="2095872"/>
          </a:xfrm>
          <a:prstGeom prst="rect">
            <a:avLst/>
          </a:prstGeom>
        </p:spPr>
      </p:pic>
      <p:pic>
        <p:nvPicPr>
          <p:cNvPr id="18" name="Picture 17">
            <a:extLst>
              <a:ext uri="{FF2B5EF4-FFF2-40B4-BE49-F238E27FC236}">
                <a16:creationId xmlns:a16="http://schemas.microsoft.com/office/drawing/2014/main" id="{D90F45E1-946A-4F57-B648-E4699DDA81BF}"/>
              </a:ext>
            </a:extLst>
          </p:cNvPr>
          <p:cNvPicPr>
            <a:picLocks noChangeAspect="1"/>
          </p:cNvPicPr>
          <p:nvPr/>
        </p:nvPicPr>
        <p:blipFill>
          <a:blip r:embed="rId3"/>
          <a:stretch>
            <a:fillRect/>
          </a:stretch>
        </p:blipFill>
        <p:spPr>
          <a:xfrm>
            <a:off x="4567390" y="1872949"/>
            <a:ext cx="2926852" cy="2123540"/>
          </a:xfrm>
          <a:prstGeom prst="rect">
            <a:avLst/>
          </a:prstGeom>
        </p:spPr>
      </p:pic>
      <p:pic>
        <p:nvPicPr>
          <p:cNvPr id="19" name="Picture 18">
            <a:extLst>
              <a:ext uri="{FF2B5EF4-FFF2-40B4-BE49-F238E27FC236}">
                <a16:creationId xmlns:a16="http://schemas.microsoft.com/office/drawing/2014/main" id="{0B1B8719-083B-4788-8697-7CCD0B2642F3}"/>
              </a:ext>
            </a:extLst>
          </p:cNvPr>
          <p:cNvPicPr>
            <a:picLocks noChangeAspect="1"/>
          </p:cNvPicPr>
          <p:nvPr/>
        </p:nvPicPr>
        <p:blipFill>
          <a:blip r:embed="rId4"/>
          <a:stretch>
            <a:fillRect/>
          </a:stretch>
        </p:blipFill>
        <p:spPr>
          <a:xfrm>
            <a:off x="6214426" y="4172478"/>
            <a:ext cx="2628317" cy="2102653"/>
          </a:xfrm>
          <a:prstGeom prst="rect">
            <a:avLst/>
          </a:prstGeom>
        </p:spPr>
      </p:pic>
      <p:pic>
        <p:nvPicPr>
          <p:cNvPr id="20" name="Picture 19">
            <a:extLst>
              <a:ext uri="{FF2B5EF4-FFF2-40B4-BE49-F238E27FC236}">
                <a16:creationId xmlns:a16="http://schemas.microsoft.com/office/drawing/2014/main" id="{8E667C2E-89FD-4CCA-B139-E6711E40A77A}"/>
              </a:ext>
            </a:extLst>
          </p:cNvPr>
          <p:cNvPicPr>
            <a:picLocks noChangeAspect="1"/>
          </p:cNvPicPr>
          <p:nvPr/>
        </p:nvPicPr>
        <p:blipFill>
          <a:blip r:embed="rId5"/>
          <a:stretch>
            <a:fillRect/>
          </a:stretch>
        </p:blipFill>
        <p:spPr>
          <a:xfrm>
            <a:off x="2817627" y="4129847"/>
            <a:ext cx="2794495" cy="2093174"/>
          </a:xfrm>
          <a:prstGeom prst="rect">
            <a:avLst/>
          </a:prstGeom>
        </p:spPr>
      </p:pic>
      <p:pic>
        <p:nvPicPr>
          <p:cNvPr id="21" name="Picture 20">
            <a:extLst>
              <a:ext uri="{FF2B5EF4-FFF2-40B4-BE49-F238E27FC236}">
                <a16:creationId xmlns:a16="http://schemas.microsoft.com/office/drawing/2014/main" id="{0BBAC50D-30FC-4B7C-945F-90C977417734}"/>
              </a:ext>
            </a:extLst>
          </p:cNvPr>
          <p:cNvPicPr>
            <a:picLocks noChangeAspect="1"/>
          </p:cNvPicPr>
          <p:nvPr/>
        </p:nvPicPr>
        <p:blipFill>
          <a:blip r:embed="rId6"/>
          <a:stretch>
            <a:fillRect/>
          </a:stretch>
        </p:blipFill>
        <p:spPr>
          <a:xfrm>
            <a:off x="8077866" y="1887646"/>
            <a:ext cx="3114675" cy="2123540"/>
          </a:xfrm>
          <a:prstGeom prst="rect">
            <a:avLst/>
          </a:prstGeom>
        </p:spPr>
      </p:pic>
    </p:spTree>
    <p:extLst>
      <p:ext uri="{BB962C8B-B14F-4D97-AF65-F5344CB8AC3E}">
        <p14:creationId xmlns:p14="http://schemas.microsoft.com/office/powerpoint/2010/main" val="3706991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35D47-5D8B-4CD9-BD3F-B66E4FA157C4}"/>
              </a:ext>
            </a:extLst>
          </p:cNvPr>
          <p:cNvSpPr>
            <a:spLocks noGrp="1"/>
          </p:cNvSpPr>
          <p:nvPr>
            <p:ph type="title"/>
          </p:nvPr>
        </p:nvSpPr>
        <p:spPr/>
        <p:txBody>
          <a:bodyPr>
            <a:normAutofit/>
          </a:bodyPr>
          <a:lstStyle/>
          <a:p>
            <a:pPr algn="ctr"/>
            <a:r>
              <a:rPr lang="en-US" sz="4400" dirty="0"/>
              <a:t>Fertilization Strategies</a:t>
            </a:r>
          </a:p>
        </p:txBody>
      </p:sp>
      <p:sp>
        <p:nvSpPr>
          <p:cNvPr id="3" name="Content Placeholder 2">
            <a:extLst>
              <a:ext uri="{FF2B5EF4-FFF2-40B4-BE49-F238E27FC236}">
                <a16:creationId xmlns:a16="http://schemas.microsoft.com/office/drawing/2014/main" id="{F0CBEB36-1B1C-4A34-9DC7-3FFCFB523BB3}"/>
              </a:ext>
            </a:extLst>
          </p:cNvPr>
          <p:cNvSpPr>
            <a:spLocks noGrp="1"/>
          </p:cNvSpPr>
          <p:nvPr>
            <p:ph sz="quarter" idx="1"/>
          </p:nvPr>
        </p:nvSpPr>
        <p:spPr>
          <a:xfrm>
            <a:off x="609600" y="1467292"/>
            <a:ext cx="5993219" cy="4689667"/>
          </a:xfrm>
        </p:spPr>
        <p:txBody>
          <a:bodyPr>
            <a:normAutofit/>
          </a:bodyPr>
          <a:lstStyle/>
          <a:p>
            <a:pPr marL="0" indent="0">
              <a:buNone/>
            </a:pPr>
            <a:r>
              <a:rPr lang="en-US" sz="2800" b="1" dirty="0"/>
              <a:t>External fertilization (spawning)</a:t>
            </a:r>
            <a:r>
              <a:rPr lang="en-US" sz="2800" dirty="0"/>
              <a:t>: release of gametes (egg and sperm) into the water where fertilization occurs</a:t>
            </a:r>
          </a:p>
          <a:p>
            <a:pPr lvl="1"/>
            <a:r>
              <a:rPr lang="en-US" sz="2500" dirty="0"/>
              <a:t>Occurs in ____________ organisms</a:t>
            </a:r>
          </a:p>
          <a:p>
            <a:pPr lvl="1"/>
            <a:r>
              <a:rPr lang="en-US" sz="2500" dirty="0"/>
              <a:t>Parents have no further interaction with offspring</a:t>
            </a:r>
          </a:p>
        </p:txBody>
      </p:sp>
      <p:pic>
        <p:nvPicPr>
          <p:cNvPr id="4" name="Picture 3">
            <a:extLst>
              <a:ext uri="{FF2B5EF4-FFF2-40B4-BE49-F238E27FC236}">
                <a16:creationId xmlns:a16="http://schemas.microsoft.com/office/drawing/2014/main" id="{33A58D2C-03B0-4B0A-9970-D7A8E3DC58E3}"/>
              </a:ext>
            </a:extLst>
          </p:cNvPr>
          <p:cNvPicPr>
            <a:picLocks noChangeAspect="1"/>
          </p:cNvPicPr>
          <p:nvPr/>
        </p:nvPicPr>
        <p:blipFill>
          <a:blip r:embed="rId2"/>
          <a:stretch>
            <a:fillRect/>
          </a:stretch>
        </p:blipFill>
        <p:spPr>
          <a:xfrm>
            <a:off x="7506047" y="1219200"/>
            <a:ext cx="4076353" cy="2522243"/>
          </a:xfrm>
          <a:prstGeom prst="rect">
            <a:avLst/>
          </a:prstGeom>
        </p:spPr>
      </p:pic>
      <p:pic>
        <p:nvPicPr>
          <p:cNvPr id="5" name="Picture 4">
            <a:extLst>
              <a:ext uri="{FF2B5EF4-FFF2-40B4-BE49-F238E27FC236}">
                <a16:creationId xmlns:a16="http://schemas.microsoft.com/office/drawing/2014/main" id="{85967DCB-2A4F-4BCB-A48D-32BAC91F3B0F}"/>
              </a:ext>
            </a:extLst>
          </p:cNvPr>
          <p:cNvPicPr>
            <a:picLocks noChangeAspect="1"/>
          </p:cNvPicPr>
          <p:nvPr/>
        </p:nvPicPr>
        <p:blipFill>
          <a:blip r:embed="rId3"/>
          <a:stretch>
            <a:fillRect/>
          </a:stretch>
        </p:blipFill>
        <p:spPr>
          <a:xfrm>
            <a:off x="7506047" y="3817643"/>
            <a:ext cx="4076353" cy="2446358"/>
          </a:xfrm>
          <a:prstGeom prst="rect">
            <a:avLst/>
          </a:prstGeom>
        </p:spPr>
      </p:pic>
    </p:spTree>
    <p:extLst>
      <p:ext uri="{BB962C8B-B14F-4D97-AF65-F5344CB8AC3E}">
        <p14:creationId xmlns:p14="http://schemas.microsoft.com/office/powerpoint/2010/main" val="39002767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963F-F1C4-43B2-B785-3B94A26E3F75}"/>
              </a:ext>
            </a:extLst>
          </p:cNvPr>
          <p:cNvSpPr>
            <a:spLocks noGrp="1"/>
          </p:cNvSpPr>
          <p:nvPr>
            <p:ph type="title"/>
          </p:nvPr>
        </p:nvSpPr>
        <p:spPr/>
        <p:txBody>
          <a:bodyPr>
            <a:normAutofit/>
          </a:bodyPr>
          <a:lstStyle/>
          <a:p>
            <a:pPr algn="ctr"/>
            <a:r>
              <a:rPr lang="en-US" sz="4400" dirty="0"/>
              <a:t>Fertilization Strategies</a:t>
            </a:r>
          </a:p>
        </p:txBody>
      </p:sp>
      <p:sp>
        <p:nvSpPr>
          <p:cNvPr id="3" name="Content Placeholder 2">
            <a:extLst>
              <a:ext uri="{FF2B5EF4-FFF2-40B4-BE49-F238E27FC236}">
                <a16:creationId xmlns:a16="http://schemas.microsoft.com/office/drawing/2014/main" id="{0F7D413E-854D-4C5D-A2AD-9CBCF203328C}"/>
              </a:ext>
            </a:extLst>
          </p:cNvPr>
          <p:cNvSpPr>
            <a:spLocks noGrp="1"/>
          </p:cNvSpPr>
          <p:nvPr>
            <p:ph sz="quarter" idx="1"/>
          </p:nvPr>
        </p:nvSpPr>
        <p:spPr>
          <a:xfrm>
            <a:off x="609600" y="1488558"/>
            <a:ext cx="5486400" cy="4668401"/>
          </a:xfrm>
        </p:spPr>
        <p:txBody>
          <a:bodyPr>
            <a:normAutofit/>
          </a:bodyPr>
          <a:lstStyle/>
          <a:p>
            <a:pPr marL="0" indent="0">
              <a:buNone/>
            </a:pPr>
            <a:r>
              <a:rPr lang="en-US" sz="2800" b="1" dirty="0"/>
              <a:t>Internal fertilization</a:t>
            </a:r>
            <a:r>
              <a:rPr lang="en-US" sz="2800" dirty="0"/>
              <a:t>: sperm is directly transferred from male to female and fertilization occurs in the female. </a:t>
            </a:r>
          </a:p>
          <a:p>
            <a:pPr lvl="1"/>
            <a:r>
              <a:rPr lang="en-US" sz="2400" dirty="0"/>
              <a:t>Females can either lay eggs (internally or externally) or give live birth</a:t>
            </a:r>
          </a:p>
          <a:p>
            <a:pPr lvl="1"/>
            <a:r>
              <a:rPr lang="en-US" sz="2400" dirty="0"/>
              <a:t>Some parents provide parental care for young</a:t>
            </a:r>
          </a:p>
        </p:txBody>
      </p:sp>
      <p:pic>
        <p:nvPicPr>
          <p:cNvPr id="4" name="Picture 3">
            <a:extLst>
              <a:ext uri="{FF2B5EF4-FFF2-40B4-BE49-F238E27FC236}">
                <a16:creationId xmlns:a16="http://schemas.microsoft.com/office/drawing/2014/main" id="{E0541572-2AA4-48F4-9D29-2476425A0508}"/>
              </a:ext>
            </a:extLst>
          </p:cNvPr>
          <p:cNvPicPr>
            <a:picLocks noChangeAspect="1"/>
          </p:cNvPicPr>
          <p:nvPr/>
        </p:nvPicPr>
        <p:blipFill>
          <a:blip r:embed="rId2"/>
          <a:stretch>
            <a:fillRect/>
          </a:stretch>
        </p:blipFill>
        <p:spPr>
          <a:xfrm>
            <a:off x="8513356" y="1363691"/>
            <a:ext cx="2990850" cy="2238375"/>
          </a:xfrm>
          <a:prstGeom prst="rect">
            <a:avLst/>
          </a:prstGeom>
        </p:spPr>
      </p:pic>
      <p:pic>
        <p:nvPicPr>
          <p:cNvPr id="5" name="Picture 4">
            <a:extLst>
              <a:ext uri="{FF2B5EF4-FFF2-40B4-BE49-F238E27FC236}">
                <a16:creationId xmlns:a16="http://schemas.microsoft.com/office/drawing/2014/main" id="{41116CD8-F4D4-4A81-9459-C3EE95A252BE}"/>
              </a:ext>
            </a:extLst>
          </p:cNvPr>
          <p:cNvPicPr>
            <a:picLocks noChangeAspect="1"/>
          </p:cNvPicPr>
          <p:nvPr/>
        </p:nvPicPr>
        <p:blipFill>
          <a:blip r:embed="rId3"/>
          <a:stretch>
            <a:fillRect/>
          </a:stretch>
        </p:blipFill>
        <p:spPr>
          <a:xfrm>
            <a:off x="7399337" y="3822758"/>
            <a:ext cx="4183063" cy="2344258"/>
          </a:xfrm>
          <a:prstGeom prst="rect">
            <a:avLst/>
          </a:prstGeom>
        </p:spPr>
      </p:pic>
    </p:spTree>
    <p:extLst>
      <p:ext uri="{BB962C8B-B14F-4D97-AF65-F5344CB8AC3E}">
        <p14:creationId xmlns:p14="http://schemas.microsoft.com/office/powerpoint/2010/main" val="25904782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879-387A-4238-8FA7-BD76AE6454F4}"/>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93A6CC8-A4D8-451E-B9B4-844E0C822EEC}"/>
              </a:ext>
            </a:extLst>
          </p:cNvPr>
          <p:cNvSpPr>
            <a:spLocks noGrp="1"/>
          </p:cNvSpPr>
          <p:nvPr>
            <p:ph sz="quarter" idx="1"/>
          </p:nvPr>
        </p:nvSpPr>
        <p:spPr>
          <a:xfrm>
            <a:off x="609599" y="1363578"/>
            <a:ext cx="11293643" cy="4793381"/>
          </a:xfrm>
        </p:spPr>
        <p:txBody>
          <a:bodyPr>
            <a:normAutofit/>
          </a:bodyPr>
          <a:lstStyle/>
          <a:p>
            <a:pPr marL="2293938" indent="-2293938">
              <a:buNone/>
            </a:pPr>
            <a:r>
              <a:rPr lang="en-US" sz="3200" dirty="0"/>
              <a:t>True or False: Conformers are animals that allow their internal conditions to fluctuate with the external conditions</a:t>
            </a:r>
          </a:p>
          <a:p>
            <a:pPr marL="0" indent="0">
              <a:buNone/>
            </a:pPr>
            <a:endParaRPr lang="en-US" sz="3200" dirty="0"/>
          </a:p>
          <a:p>
            <a:pPr marL="2293938" indent="-2293938">
              <a:buNone/>
            </a:pPr>
            <a:r>
              <a:rPr lang="en-US" sz="3200" dirty="0"/>
              <a:t>True or False: The cells of marine fish are hypertonic to the surrounding seawater</a:t>
            </a:r>
          </a:p>
          <a:p>
            <a:pPr marL="0" indent="0">
              <a:buNone/>
            </a:pPr>
            <a:endParaRPr lang="en-US" sz="3200" dirty="0"/>
          </a:p>
          <a:p>
            <a:pPr marL="2341563" indent="-2341563">
              <a:buNone/>
            </a:pPr>
            <a:r>
              <a:rPr lang="en-US" sz="3200" dirty="0"/>
              <a:t>True or False: Diffusion occurs until dynamic equilibrium is reached</a:t>
            </a:r>
          </a:p>
        </p:txBody>
      </p:sp>
    </p:spTree>
    <p:extLst>
      <p:ext uri="{BB962C8B-B14F-4D97-AF65-F5344CB8AC3E}">
        <p14:creationId xmlns:p14="http://schemas.microsoft.com/office/powerpoint/2010/main" val="173878714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879-387A-4238-8FA7-BD76AE6454F4}"/>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93A6CC8-A4D8-451E-B9B4-844E0C822EEC}"/>
              </a:ext>
            </a:extLst>
          </p:cNvPr>
          <p:cNvSpPr>
            <a:spLocks noGrp="1"/>
          </p:cNvSpPr>
          <p:nvPr>
            <p:ph sz="quarter" idx="1"/>
          </p:nvPr>
        </p:nvSpPr>
        <p:spPr/>
        <p:txBody>
          <a:bodyPr>
            <a:normAutofit/>
          </a:bodyPr>
          <a:lstStyle/>
          <a:p>
            <a:pPr marL="0" indent="0">
              <a:buNone/>
            </a:pPr>
            <a:r>
              <a:rPr lang="en-US" sz="3200" dirty="0"/>
              <a:t>Which of the following organelles are responsible for the synthesis of lipids and the detoxification of harmful toxins?</a:t>
            </a:r>
          </a:p>
          <a:p>
            <a:pPr marL="0" indent="0">
              <a:buNone/>
            </a:pPr>
            <a:endParaRPr lang="en-US" sz="3200" dirty="0"/>
          </a:p>
          <a:p>
            <a:pPr marL="0" indent="0">
              <a:buNone/>
            </a:pPr>
            <a:r>
              <a:rPr lang="en-US" sz="3200" dirty="0"/>
              <a:t>		a. Golgi apparatus</a:t>
            </a:r>
          </a:p>
          <a:p>
            <a:pPr marL="0" indent="0">
              <a:buNone/>
            </a:pPr>
            <a:r>
              <a:rPr lang="en-US" sz="3200" dirty="0"/>
              <a:t>		b. Smooth endoplasmic reticulum</a:t>
            </a:r>
          </a:p>
          <a:p>
            <a:pPr marL="0" indent="0">
              <a:buNone/>
            </a:pPr>
            <a:r>
              <a:rPr lang="en-US" sz="3200" dirty="0"/>
              <a:t>		c. Mitochondria</a:t>
            </a:r>
          </a:p>
          <a:p>
            <a:pPr marL="0" indent="0">
              <a:buNone/>
            </a:pPr>
            <a:r>
              <a:rPr lang="en-US" sz="3200" dirty="0"/>
              <a:t>		d. Nucleus</a:t>
            </a:r>
          </a:p>
          <a:p>
            <a:pPr marL="0" indent="0">
              <a:buNone/>
            </a:pPr>
            <a:r>
              <a:rPr lang="en-US" sz="3200" dirty="0"/>
              <a:t>		e. Rough endoplasmic reticulum</a:t>
            </a:r>
          </a:p>
        </p:txBody>
      </p:sp>
    </p:spTree>
    <p:extLst>
      <p:ext uri="{BB962C8B-B14F-4D97-AF65-F5344CB8AC3E}">
        <p14:creationId xmlns:p14="http://schemas.microsoft.com/office/powerpoint/2010/main" val="14569310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879-387A-4238-8FA7-BD76AE6454F4}"/>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93A6CC8-A4D8-451E-B9B4-844E0C822EEC}"/>
              </a:ext>
            </a:extLst>
          </p:cNvPr>
          <p:cNvSpPr>
            <a:spLocks noGrp="1"/>
          </p:cNvSpPr>
          <p:nvPr>
            <p:ph sz="quarter" idx="1"/>
          </p:nvPr>
        </p:nvSpPr>
        <p:spPr>
          <a:xfrm>
            <a:off x="609599" y="1219200"/>
            <a:ext cx="11197389" cy="4937760"/>
          </a:xfrm>
        </p:spPr>
        <p:txBody>
          <a:bodyPr>
            <a:normAutofit/>
          </a:bodyPr>
          <a:lstStyle/>
          <a:p>
            <a:pPr marL="0" indent="0">
              <a:buNone/>
            </a:pPr>
            <a:r>
              <a:rPr lang="en-US" sz="3200" dirty="0"/>
              <a:t>Most marine fish have evolved which of the following thermoregulatory strategies?</a:t>
            </a:r>
          </a:p>
          <a:p>
            <a:pPr marL="0" indent="0">
              <a:buNone/>
            </a:pPr>
            <a:r>
              <a:rPr lang="en-US" sz="3200" dirty="0"/>
              <a:t>		</a:t>
            </a:r>
          </a:p>
          <a:p>
            <a:pPr marL="0" indent="0">
              <a:buNone/>
            </a:pPr>
            <a:r>
              <a:rPr lang="en-US" sz="3200" dirty="0"/>
              <a:t>		a. Ectothermic, poikilotherms</a:t>
            </a:r>
          </a:p>
          <a:p>
            <a:pPr marL="0" indent="0">
              <a:buNone/>
            </a:pPr>
            <a:r>
              <a:rPr lang="en-US" sz="3200" dirty="0"/>
              <a:t>		b. Ectothermic, homeotherms</a:t>
            </a:r>
          </a:p>
          <a:p>
            <a:pPr marL="0" indent="0">
              <a:buNone/>
            </a:pPr>
            <a:r>
              <a:rPr lang="en-US" sz="3200" dirty="0"/>
              <a:t>		c. Endothermic, poikilotherms</a:t>
            </a:r>
          </a:p>
          <a:p>
            <a:pPr marL="0" indent="0">
              <a:buNone/>
            </a:pPr>
            <a:r>
              <a:rPr lang="en-US" sz="3200" dirty="0"/>
              <a:t>		d. Endothermic, homeotherms</a:t>
            </a:r>
          </a:p>
          <a:p>
            <a:pPr marL="0" indent="0">
              <a:buNone/>
            </a:pPr>
            <a:endParaRPr lang="en-US" sz="3200" dirty="0"/>
          </a:p>
        </p:txBody>
      </p:sp>
    </p:spTree>
    <p:extLst>
      <p:ext uri="{BB962C8B-B14F-4D97-AF65-F5344CB8AC3E}">
        <p14:creationId xmlns:p14="http://schemas.microsoft.com/office/powerpoint/2010/main" val="16073861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879-387A-4238-8FA7-BD76AE6454F4}"/>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93A6CC8-A4D8-451E-B9B4-844E0C822EEC}"/>
              </a:ext>
            </a:extLst>
          </p:cNvPr>
          <p:cNvSpPr>
            <a:spLocks noGrp="1"/>
          </p:cNvSpPr>
          <p:nvPr>
            <p:ph sz="quarter" idx="1"/>
          </p:nvPr>
        </p:nvSpPr>
        <p:spPr>
          <a:xfrm>
            <a:off x="609599" y="1219200"/>
            <a:ext cx="11197389" cy="4937760"/>
          </a:xfrm>
        </p:spPr>
        <p:txBody>
          <a:bodyPr>
            <a:normAutofit/>
          </a:bodyPr>
          <a:lstStyle/>
          <a:p>
            <a:pPr marL="0" indent="0">
              <a:buNone/>
            </a:pPr>
            <a:r>
              <a:rPr lang="en-US" sz="3200" dirty="0"/>
              <a:t>Describe the relationship between photosynthesis and cellular respiration.</a:t>
            </a:r>
          </a:p>
        </p:txBody>
      </p:sp>
    </p:spTree>
    <p:extLst>
      <p:ext uri="{BB962C8B-B14F-4D97-AF65-F5344CB8AC3E}">
        <p14:creationId xmlns:p14="http://schemas.microsoft.com/office/powerpoint/2010/main" val="14959578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DF879-387A-4238-8FA7-BD76AE6454F4}"/>
              </a:ext>
            </a:extLst>
          </p:cNvPr>
          <p:cNvSpPr>
            <a:spLocks noGrp="1"/>
          </p:cNvSpPr>
          <p:nvPr>
            <p:ph type="title"/>
          </p:nvPr>
        </p:nvSpPr>
        <p:spPr/>
        <p:txBody>
          <a:bodyPr>
            <a:normAutofit/>
          </a:bodyPr>
          <a:lstStyle/>
          <a:p>
            <a:pPr algn="ctr"/>
            <a:r>
              <a:rPr lang="en-US" sz="4400" dirty="0"/>
              <a:t>Check Your Understanding</a:t>
            </a:r>
          </a:p>
        </p:txBody>
      </p:sp>
      <p:sp>
        <p:nvSpPr>
          <p:cNvPr id="3" name="Content Placeholder 2">
            <a:extLst>
              <a:ext uri="{FF2B5EF4-FFF2-40B4-BE49-F238E27FC236}">
                <a16:creationId xmlns:a16="http://schemas.microsoft.com/office/drawing/2014/main" id="{793A6CC8-A4D8-451E-B9B4-844E0C822EEC}"/>
              </a:ext>
            </a:extLst>
          </p:cNvPr>
          <p:cNvSpPr>
            <a:spLocks noGrp="1"/>
          </p:cNvSpPr>
          <p:nvPr>
            <p:ph sz="quarter" idx="1"/>
          </p:nvPr>
        </p:nvSpPr>
        <p:spPr>
          <a:xfrm>
            <a:off x="609599" y="1219200"/>
            <a:ext cx="11197389" cy="4937760"/>
          </a:xfrm>
        </p:spPr>
        <p:txBody>
          <a:bodyPr>
            <a:normAutofit/>
          </a:bodyPr>
          <a:lstStyle/>
          <a:p>
            <a:pPr marL="0" indent="0">
              <a:buNone/>
            </a:pPr>
            <a:r>
              <a:rPr lang="en-US" sz="2800" dirty="0"/>
              <a:t>Describe the different ways that organisms deal with temperature. Your answer should describe how the body temperature and activity levels of ectotherms and endotherms are affected by external temperature change. Also, state an advantage and disadvantage of being an ectotherm and state an advantage and disadvantage of being an endotherm. </a:t>
            </a:r>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622034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a:t>Structural Carbohydrates</a:t>
            </a:r>
          </a:p>
        </p:txBody>
      </p:sp>
      <p:sp>
        <p:nvSpPr>
          <p:cNvPr id="3" name="Content Placeholder 2"/>
          <p:cNvSpPr>
            <a:spLocks noGrp="1"/>
          </p:cNvSpPr>
          <p:nvPr>
            <p:ph sz="quarter" idx="1"/>
          </p:nvPr>
        </p:nvSpPr>
        <p:spPr/>
        <p:txBody>
          <a:bodyPr/>
          <a:lstStyle/>
          <a:p>
            <a:pPr>
              <a:buNone/>
            </a:pPr>
            <a:r>
              <a:rPr lang="en-US" sz="2800" b="1" dirty="0"/>
              <a:t>Chitin</a:t>
            </a:r>
            <a:r>
              <a:rPr lang="en-US" sz="2800" dirty="0"/>
              <a:t>: part of the external _________ arthropods</a:t>
            </a:r>
          </a:p>
          <a:p>
            <a:pPr lvl="1"/>
            <a:r>
              <a:rPr lang="en-US" sz="2400" dirty="0">
                <a:solidFill>
                  <a:schemeClr val="accent1">
                    <a:lumMod val="75000"/>
                  </a:schemeClr>
                </a:solidFill>
              </a:rPr>
              <a:t>Arthropods</a:t>
            </a:r>
          </a:p>
          <a:p>
            <a:pPr lvl="2"/>
            <a:r>
              <a:rPr lang="en-US" sz="2400" dirty="0">
                <a:solidFill>
                  <a:schemeClr val="accent2">
                    <a:lumMod val="75000"/>
                  </a:schemeClr>
                </a:solidFill>
              </a:rPr>
              <a:t>Spiders, crustaceans and insects </a:t>
            </a:r>
          </a:p>
        </p:txBody>
      </p:sp>
      <p:sp>
        <p:nvSpPr>
          <p:cNvPr id="41990" name="AutoShape 6" descr="data:image/jpeg;base64,/9j/4AAQSkZJRgABAQAAAQABAAD/2wCEAAkGBhQREBUUEhQWFRUVGBUXFxUXGBccGhYXGRcXFRQZGBgYHCYeHBkkGhYVHy8gJCcpLSwsFx4xNTAqNSYrLCkBCQoKBQUFDQUFDSkYEhgpKSkpKSkpKSkpKSkpKSkpKSkpKSkpKSkpKSkpKSkpKSkpKSkpKSkpKSkpKSkpKSkpKf/AABEIAMIBAwMBIgACEQEDEQH/xAAcAAEAAAcBAAAAAAAAAAAAAAAAAQIDBAUGBwj/xABHEAACAQIDBQUEBwYEAwkBAAABAgMAEQQSIQUGMUFRBxMiYXEygZGhFCNCUrHB0QgzcpLh8ENigqKywvEYJFNUY5TS4uMW/8QAFAEBAAAAAAAAAAAAAAAAAAAAAP/EABQRAQAAAAAAAAAAAAAAAAAAAAD/2gAMAwEAAhEDEQA/AO40pSgVgd6N+cHs5QcVMEZhdYwCzt6KutvM2HnWeNeRe1DGPJtjGGQklZnQX5IhyoB5ZQKDq2O/aTw6n6nCSuOruiX9wD1Z/wDaYH/kD/7j/wDKsJup2CvisNHPLiQiyqrqsaFzlYAi7FlF/IXrVu0ncZdlYiOJZmlLpnOaPJl8RUC+Yg8D6adaDquzv2kcKxtNhpo/NSknxvlNbxu/2l7PxpCwYlM5/wAN7o5PQBwMx/hvXkOrgYCS6Du3vJ7Aynx/w6eL3UHtulcO3b2ZvBs/DRyRuJ0K3bBzFi6C+irmsQba2VufA1uu7na5h53EOLRsFiD9ibRG5eCWwB101t01oN8pUAajQKUpQKUpQKUpQKUpQKUpQKVLJIFBLEAAXJOgA5knpWibY7Wos/c7Phkx89yLRfulPPNLa1hpqLjzFBvtYPbO/GBwlxiMVEjDimYF/wCRbt8q8/8AaTvvtfvjBi3+jhlDdzAwC5W4AupJbzBYiuck0Hp3EdvWy1Okkr+axN/zWqin7QOzCbfXjzMWnyYmvNFdWwfYDLLBHKmMhPeIrgZZLWZQw1tfgRyoO2bA39wOONsNiY3Y/YJKv/I4DH3CtgrxxvTuniNmTiKcAMQHR0N1YXIup46EeRFekex7eKTG7KjeZi8iM8TOeLZCMpPU5SoJ52vQbtSlKBSlKBSlKBXkztb2eYds4sH7b94D1Eih/wASR7q9Z1xT9o3dnNHBjUUeAmGUi98reKInlYNnF/8AOKDieH2xPGuVJpEUfZV2A68AbVaySFiSxJJ4km5PqalqIoOj9kvZwuPLYiYjuonCiNkciQ2ufErroNNLnjrXoF8FnUBghC2K+EjKRwK2bwkciLWrCbm4ZsHgoYLowjQAFYit7+Ik+M3NyddL1nl2ien+1v8A5UEUV0GpDjlyPx1B+ArFba2Fh8amXEQkqTqGW+trBgUJYNpxFjasr9Pv004+F/0qth8Sr6gi/Q6H4HWg50uHxuxTfCu2NwY44aQ3mhXn3RtdlHQC4+6eI3zdje3D7Qi7zDve3tIdHQ9GX8xoeRrINHcWYAjz1rRt4ezwrL9L2Y4w2JU3K/4UvVWH2b9bEdRzoOhUrV9z99Ri80M6HD4yL97h24/xoftIeov7xYnaKBSlKBSlKBSlKBWt7179Q4HKlmmxD2EeGi1kcnhp9keZ87A2NY3effOVpjgtmKJcV/iSH91hl4FpGsRm46a6i1idKr7rbhxYQmWVjiMU9zJPJxJPtBQSbL63PnQYV91sTtAiTa0oEd7jZ8L2jXp3zqbyN5A2HI8q3LZ+zooEyQxBFFhZVCjTgLdPdV9ltwGnpVD6SAbfDifwvQY7a+60OMeNsTDHL3RJjVtQCQA17jxDQaHTTga1vfzssh2hGMkcUMyKVjdSUHkHCxnMoOvIi51reDL6/wArfpUO9/i/lNB4xx2CeGV45AVdGKsDyINjWSwO+ONgQRxYudEHBFkcKPQXsPdXRO33dsrNHjcwIk+qYCIrYqLozMWOYkXHLRBXIqC52htKXEPnmkeV+GZ2LG3S7HhqdK9OdhuAEWxYDaxlaWQ++RkH+1FrzLsrZr4meOGMXeV1RR5sbD3c/dXtDZ2BSCFIowFSNVRQOACiw/CguKUpQKUpQKUpQKtto7OjxETxTIHjcZWRuBH98+R1q5pQeMd6NinB42fDn/CkZQeq3uh96lT76xkbkEEGxBuD0I4V1r9ozY6x42CdVsZ4yHPJmjIUH1yso9AK5XgMC88qRRi7yMqKLgXZjlUXOg1POg9gbHhnEKd8yPLlXOyJlBa2umY8+fyHCr8RnmbfD9Kx+xRMuHiSVVDoiK1nL3KqFvmyLe9r8KvWhYj2re79b0EBFa+p186nChvCwFx7rjqKppH6n1JqYxD0PIjiKCZYiPZPuNThuuh6UinucrWzfiOo/SpyvvHzFBru9O6IxQWWJu5xcWsM4GoP3JLe1GeY5cR5z7ob2HE54MQnc4yDSaLr0kQ/aRhYg+dZ1VtWub3butNkxGGITGQXMTcBIvFoZD9xuV/ZJvwLAhtlKwe6G9KY+DOBkkQ5Jojo0cguGUg6jUH4EcjWcoFKUoFaRvVvLLPOdnbPP1xAOIxH2cLGePrIeAXj8ytxv/vY+HWPC4QZsbijliX7g+1K3RQATc9CdcpFXO6m7CYDDiNSXdjnmlPtSyn2nPlyA5C3O5IXW7u7kOBgEUAsL3d21eR+buebH4AaCwrJ36VJmoW/6UExW/HX8P61IDfhwHTr7qkD5jx08ufkPKolB0HwoKwB6/M1Ahh1+VU7dL/E1ESEc/jQcm/aHWX6JA3ekR97laGwGZsrFHva5y2YW4eIGuBV6M7etjyYjZ6y50RMM2dla4LlssYCnhcX4c715zoO4fs47tKe/wAY6glSIYiRqptmlI6EhkFxyuOddzrX9wdlLhtmYWNUCfUxswHORkDSE+ZYk1sFApSlApSlApSlApSlBzPt73X+k7OE6mz4Ql7dY2yrIPXRG/0mvNINe1Nu7MGJws0B4SxyR36Z1K3917+6vGe0tnSYeZ4ZVKSRsVZTxBH5efMUHrPd7eiDE4eNo50lYxxl8pBIbKM2ZRqpvfQgVle8J5H8K5j2A44Ps+RMoHdTHxD7edQ2umpFrelq6jnFBLZvIfOo5epJ+X4VKZalMvQE/IfOgqNECLW/v9aj9IKe1qv3uY9eo8/+tUszHjp6fqf6VME+PU6n50F2rAi4II6jhUrCrNsPrdSVPUcD6jgamXGldJF0+8uo968R86DS97c2zMYm0oR9VKyRY1BwN7LHLb73BSeuTqa6Hh8QsiK6EMrAMrDgVIuCPIg1iNr7OjxeGkhYhkmRkJHmLA+oNiPMVpvYrvA5jmwE5+uwrsLc8uYq487SAn0kUUHTasNu7ZjweHkxExskalj1PJVHViSAB1Irj+I7VMZBt9sN3kc+HbEJCEAWyq5VRldbnMpaxvfVSLdLztv262Inw2y4T4pHjaS2ti5yQrx82c+iGgy/ZpgpMS0u1cT+9xJKwqeEUANrLfkxW38KL941vparLCYdIIUjQZY41VFA6KAoHwFTGdj7IyjqePuH6/CguXlCi5Nvz9BzqVfEPLoD/wARH4VbqLG/E9Tqf78qFhfz68D8aC6ZR0FQ+P8AfrVv9Itz+NTjFDnQVRIR51P3w51R8J5ioHD34fC/66/Og43+0FvFE6wYWNyZEdnljyuoHhAjJzAA8Xta/E1zns93cXH7Sgw7myOxL2+4imRh5XC5b8s1Zftn2i8u1pUa1oAkSgdMokN/PM7VvH7O+57qZMfILKymKG/2vEO9cdACgUf6ulB3BVsLDgKjSlApSlApSlApSlApSlArgH7Q26JjnTHICVlAjl6LIotGT/Egt/o867/VptTZseIieKZBJG4ysjcCP1535EUHmbsb2rIu0EgGIlijluSiWIkdVJVTmBC3APiAvpbTQj0gG/yn3/1NcYxfZZiNkY9MZhIjjcOjEiMH61LqVFxlObLe4ZQTpwHGutYImZFbTUcs2n8wUj3gUF6cQByX3f0qX6UOQPuv+tRjwPkT8Pzqs8CqpLeFQLks1gAOZ1sBQUjJ1sv8RAqAxKj7V/QMfyq0G042AOHRZQeDg2Q+jWOYeY0qdXmPHu18lBPzJH4UFz9KXo59361I2NXmrfL9ao/R3PGT/b/WpW2bfiSfcR+tBTmlQnMjFG620b+Ll+Brju823m2Vts41BmEoYvGGsHzRhHswBFs6q58wPd1zFbHBGozeRLH4XNr+otXMe1jdyD6MZ1JDxZQDoAyswDKF+/rc3ufD0oOT4Pand4tZhnOSQSAEjN4Wzrfle4B91bt2f4+THbbOLmYZwZJmBNlUlTGgux0C5lsL3slc9wr+LhqeduA+1YcOFdu7Lt24foi4hszTSZgxuW0VrKmU3GYWGuludqDo6vzLFj1HD3crelVBID97+YfpVrBgQF0Ce5bW94Iv66VcxxNyt/KT+LGgrLl6n4qamCjqfeP0NWxRubkf6R+YqRElHCUH+JR+VqC87kHmPj+RtRsGf70q0nx6RredxCBxdgO716twX36edXi4GQgFHRgRcEcxyItpagoNhj1Ye6/4Vit6EIwWIJHehYpGyqxVjlUsLEWYG44is6MPiByU+/8AWsbvBsnGTwmOBo4mbQyNlZQp0bw5CWNr21X1oPLOwdhzY7EpBCpaSQ28hzZmPJQLkmvYewtjphMNFh4hZIkVB52GpPmTcnzJrBbh9nOH2TGRFd5XAEkzAZm55QPspfWw95NhW10ClKUClKUClKUClKUClKUCoGo0oKTCoXqqRXG+1TtYWHEjAwlwisoxcsZs4W4zxRHk2Xi3EHQW1oNl357YsLs7NGv1+IH+EhFkP/qPwX+EXPkONcE3q7Q8XtOT/vMpEVxaGO4jUX+7fxEdWJPnWe7aNm4TDz4ePCpHGwiJlVOIuR3Yk557Zjc66i/KtZ3C2SuK2lh4nsVL3IIuGCK0mUjoctj5E0HqbZ08JijMbgoVUpl18Nhl4X5Wq6E45KT5mwrH7PgEahbAAdBYActOQq678cF1PXkP1oKxnPCw+P8ASqbNfif5R+Zv+VU83Lj/AHzpe/68h6UESw6DTW5ufx4VofaRs5sZCkWoLyKqAchcZnbztc24WBFbpI2b+Ef7vM+VUMGhaUkj7Oh6c/wsffQecf8A+PaLav0JibllTOBa6MASwv5E/hXY9wsGcHHLAuZhFK6kHiwBFmHVspU+YNvs1q+34A29eHA42S4v0R7emltK6FNAI8YQNO9UH1cXt8RcepoMxcMAwsb8CLj5jWmcjn/MAf8AcLH51bxtlGYcD7S/8wHXqPz43AsRccDrfl7+o86CtHizwIHoSTf00v8AOpZFQm5Vl/hNx8Kolfd6cL+XSpxNY+Lj8j/f99KCz3gmWDDTPI4MQR8/JgpUg2DcTbh58jXnTc7tJxmzGAhkzRX1gkuUPWw4o3mtvO9elMYVlUoyB1IN1YXDDmLHQjqK8s74bPWDH4mJBZElcKOi3JUe4ED3UHpjcXtRwm1AFQ91OBdoHIzeZQ8HX01HMCtyrzV2VQ4P6HjJMTGsjRWk8JtPGkalu8ha4ZTmJ1BGoF+VdE7Iu1T6dfC4lvr1v3TNbNNGNfFbTvAOJHHU20Nw6jSlKBSlKBSlKBSlKBSlKBSlKBSlKDE7z7zQ7PwzYjEMQi2GguzMTZVUcz+QPSuUYbcSPa+MO0ZIu4ilyvHAD4pefeylT4M41yrqeN+uy9t+6U+OwStCwth+8meM5ryWTQIADdrZ7Dzqw7Hp8VHs62KDgZ8sCuCG7sKOuuS97X5A8rUGq73dg0gLzYOUPcuxgk0Ya3AR+Dc/ay8tTWS7INxZ8C8s+JiRXZVWO7BmQXJk9m41svA30I0ua6YXznxHTpy/rVVGHLlQS8Trcn5D3VFF1Puqk8tj6/OqhIPuoJ2YDj/KOJqSQE8fgPz6+nCg+Ftagx/CgkkPw1+A4/kPfV/syK6E876/j+YqwC3Nv7sP/tf+Ws9hcOEWw56n1NByvGbNDb1xEKfDCzMbC1+7sPhmGvmK2/ejC2QSKPEjKQemv4XrASvGm8hZswdkVE1sp8Clri+vhJ+A52rfdo4UOjA8GBFBgsPiAwDDQOM1ujcHHx/Gpkjy3yaam68jfX3HzHzqw2YSpaJxYizjzHsvb4j+WsiDr6igqJKD/lPNT+vD4VCRbEW5X09RUFfX1HzH9PwqZSBp1/u1BPFY6cPKuUdrfZtisXilxOGRZMyqkigqrZgSA5LEAjKVHXw9K6rC/Hy+Iq4+kAceFBybcrsNWGfPj5VfKSFijzZXBW3ikOVhqT4QNbDXlWUXc6Hd6d8ckbTYf7w8UuGBNjoSA8ZuBmFmW4vmBJro/dhhpqPw9P0rlXbo2NMEMcXeNhyW70IL3bQxh7DNl9ryuBztQdf2LtiPF4eOeFs0cqhlPPoQRyIIII6g1e1p/ZXuzLgNmpDK4ckmQWBGQOFYpY63DZvjW4UClKUClKUClKUClKUClKUClKUGH25txImSK4M0mqR31IF8zHmEUA3b0AuSAbdYr2ubk8Sefu5CsjjNkxvJ3uUd5lyZ7C+S5YLfpck1z/dbdXFYTaOLd5WOEa/cxtKz6kq17E+G3iXXXX30Fz2jSYqHDxy4QMxglWWWMGwkhCPnDDiV4aD15VzbePtrkLqmDXJGCCzsFLPYglV0so4i+pN+Vb/2m4LF4vCmDC8ZGUNdst47EsLnq2XTpeuF4/cbFwwvNJEVjSXuc1x4nzFboOLLcWzAWPLnYPR+y9opioUxEZukoDL5dQfMG4PmDV4suU2+Na32e7GfBbOhjl9uzOV+6XJbL7hYHzvWxBdL8zQXUY09ahK9gT/elTK4teoSx6D1X/iF/lp76C6wGFuRf3+7+v41l6tNnp4bnn+FXdBx7fHCyDePClQ31jx5bcx3bq+vIeH+nXr7rcVjtpbAjnmgma4fDszIVsNWFiDpqtr6edZOg1XbMQWVXA1Xj5qdD+XxqaN7j0P52I+N6vtu4c2uBz+R0rEwLcOLkXuNDrrwIPUZrfy0F1IOnLX+/nVEy3b14etTviRbzNW7my+Y1FBjt5N41wGHkxDn2dFW+ryH2VHXqfIE8q5Fu32w4uGJopSJnP7mWU6oxI0kJ9pPU6dbaDp2/wDuw20NnuiD6wFZUB+0ygi1/NWYDztyrkuz+x7aEgiYxiMSPlOY+KMa+N0AuF0I68L2veg77udhZcPg4Y8QwaUBi7BiwLM7ObMeI8Q4adNLVm8TFmGmjcuh8rjh68qwO6uyJcNgYYJnV3iXJmW9rAnLx1sFyj3VjtmbmyHbDY6SbOhj7tIjmvG1kXT7JWwk/moNw2HtVJ0ORrlGKOp9pGHFXHJh89CLggnJVRgwaoWKqAzkFjzYgBQSedlAHoKrUClKUClKUClKUClKUClKUClKUEr8KwMhu1hwH41nZhdTbjY1qu09pJg8PJNNfLGCz2Fzx5DmbkAUGQCVSmhDWBF7G48rc/WpsHiRJGsi3yuqut9DlYBhcctDVQJ86Cx2vHGIJGk0RVzsQSLCP6y9110yA258K0V+2bArMsfjKMFPehRlTNrZhfNpzsDbzrcd8sakGAxMj2ZRDIMrWsxZSqqRzuxAt515QY0HoHE9sGz0VisjyFSLIqMM+ttC4AsOOtq2TH78YUYUYhJVdGaNEykEl2sypYahrakHUc68s1t/ZVsc4va2Fj1KJJ3zDlaPx6jzKqvvoPWMKWUDoAKnpSgUpSgoYxLrpXFE7XoI4pDKGEyuyd0OJKggm/AKSAL62twruDrcEV5N7VdifRdrYhbWWRu9X0k8R/3Zh7qDacL24DKve4clvtlHsOPFVYE8LaE1U2T21PLOUliRI2DCMjNmDW8Ae5sb8DYDU1yQirnZ+y5Z2ywxPKw1IRWYgdSFB0oPWuDa6DTkNPdVVVtWC3H2mMRgMPIL/u1RgeIeMd24PndSfQg862Jl0vQVYWvUYVyyAe8enA/AkfEVgN7NryYTBzTQoJHjUMEN7MMwDezroCW91ZzZzGZIn01CPex0DKCRr5Hh6UGXpSlApSlApSlApSlApSlApSlApSlArDbwbIixETRzIHR7ZlN7NYhhe3mAfdWZrHbTnHDp/dqCzRbAAcB/YqcGsftQz9xJ9GCmbKcmc2XNyuen425Vpu7WDxOyI8Xi9qYlJFkyyEKxJ7yxBVcwAzEZVAXTwjgBQbJvPgYMQuXFEDDQWllDGyswB7tXP3QDmK8yY/SuXbw7P2JjYZ/oLCLEQxyOgAdFkEamRvC+huLi+h0vqBXSMfsNdpbK7uW6NiEWYkH2ZWAkXhxVTlX+FRXA9+t0hsyeOAS97IYg8hAyqpYsAo1uRYA3PG40FBc7mdms+042kikjRVkEZzlh9nMxFgb2BXT/ADeVdm7H+y+TZjzy4go0j/VxlST9UDctqNMxC6csvnVLsE3bkh2f30wt3rs8SkfYKouY/wAWTTy1511OgUpSgUpSgVoPaP2XxbUeKQsUePRitvHGTcrrwPEg62udDW/UoPL/AGkdnMGzIInjldpGkZWR8ui5cyFbAE2sQTzuNBWTg7XocFHh4cFhVMcccfeMzZWkkKAvwB1DltTe9+QtXRO2TcN8fhQ0AvNCSyL99SLOo89AR6W51x3sx3YTEbQbD4zDyMjRyqdGUxOoDK1+R8JXX71B3XYm1kxMUWKjBCYlQbHiJFBGvnZWW/Pu1q7febDpikwryKs0il1Q8wDYC/DMdbDibGqW9cbJsyUYdSskMatCqi9miKtGFAGvsDStbi3Nwm3IosbPDNFMyBWAZkKFGNwAw1F72a3AjmNA3l47EfL051lsKfAKsY8HZAtybAatqdBa5PM9fWqmCmscp0vw8j0/v86C/pSlApSlApSlApSlApSlApSlApSrTaGO7tdNWPAfmaCONxmQWHtHh5eZrCRTd46gG9+Hn1b08/1rE4vaffSNEpuFsZ36X1WIH77Dj91ehZa2jYuCyrnYeJuA+6vIfnQXMWEAFhWN2/ujh8cipiYxIqtmAJYWaxF/CRyJHvrOUoLWLAKoAGgAAAHIDQViNpbhYLEzrPPh45JFsAzA6gcAwvZreYNbDSggqgCw0A4Co0pQKUpQKUpQKUpQSst+NQSECp6UErRg8qiBUaUECt6x2LsL3Iuou4/y62f3W+R6VkqtcVCARJbVQQT1U2JHyBoI4XE38J9of7h1q5rWZJvo8iof3Mh+pf7j/wDgt0B1yH/RxC5thw82YUFWlKUClKUClKUClKUClKUCtX3lmfMyobMQApIvluPatztxtW0VRlwaMQWUEjgSKDWd2t2FjRQAe7BLEtq0jk5mZjzJYkk1tlBUL0EaUpQKUrEbzbXOHhDKVDNJGgL2sATeQ+JlFxGrkXYagUGXpWmrv0ww+Yqhm7oyZQ1tBhWxOYpqQn7tCbkXfQ6VM2+kqMymKKRs+VMktlNoYpGuzoNWaSyD7QudApYhuFK1DH70YhindJGiuZcrMxZmCzJhoiVyAAM8qN7Xsg61XG+Y8DMojj+tDlzqXhW0scfC7CUhed+7ksNAaDaKVpse+cyKRLFGzi4CrIVJaOOHvYwpVvrWllsiX8Q5i12rHflSzaKEV5QXV85CwmcuXUJ4cy4diACTY+WobZStbg3wDQGQqgbvDEB3oye2UztJl0jurC9uK5Rc1Tk3xYSmMRKxuqaSn2y8KeId3dYyZvC/FghIWxuA2ilYfYG3GxN8yKhyo4yuWurmRQdUWwPdkjqCL24VmKBSlKBSlKDGY3ZasjIwzRuLFT0/pxB4iw6VNsxSvhJvbmeJHInzrI1AKKCNKUoFKUoFKUoFKUoFKUoFKUoFKUoFKUoFQYUpQQplpSglk4H0NUNmxBYYwoAAVbAAAcAeHrUKUF0RVjsNQMNFYW8Cf8IpSgvrUtSlBEVGlKBSlKBSlKBSlKBSlKBSlKBSlK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1992" name="AutoShape 8" descr="data:image/jpeg;base64,/9j/4AAQSkZJRgABAQAAAQABAAD/2wCEAAkGBhQREBUUEhQWFRUVGBUXFxUXGBccGhYXGRcXFRQZGBgYHCYeHBkkGhYVHy8gJCcpLSwsFx4xNTAqNSYrLCkBCQoKBQUFDQUFDSkYEhgpKSkpKSkpKSkpKSkpKSkpKSkpKSkpKSkpKSkpKSkpKSkpKSkpKSkpKSkpKSkpKSkpKf/AABEIAMIBAwMBIgACEQEDEQH/xAAcAAEAAAcBAAAAAAAAAAAAAAAAAQIDBAUGBwj/xABHEAACAQIDBQUEBwYEAwkBAAABAgMAEQQSIQUGMUFRBxMiYXEygZGhFCNCUrHB0QgzcpLh8ENigqKywvEYJFNUY5TS4uMW/8QAFAEBAAAAAAAAAAAAAAAAAAAAAP/EABQRAQAAAAAAAAAAAAAAAAAAAAD/2gAMAwEAAhEDEQA/AO40pSgVgd6N+cHs5QcVMEZhdYwCzt6KutvM2HnWeNeRe1DGPJtjGGQklZnQX5IhyoB5ZQKDq2O/aTw6n6nCSuOruiX9wD1Z/wDaYH/kD/7j/wDKsJup2CvisNHPLiQiyqrqsaFzlYAi7FlF/IXrVu0ncZdlYiOJZmlLpnOaPJl8RUC+Yg8D6adaDquzv2kcKxtNhpo/NSknxvlNbxu/2l7PxpCwYlM5/wAN7o5PQBwMx/hvXkOrgYCS6Du3vJ7Aynx/w6eL3UHtulcO3b2ZvBs/DRyRuJ0K3bBzFi6C+irmsQba2VufA1uu7na5h53EOLRsFiD9ibRG5eCWwB101t01oN8pUAajQKUpQKUpQKUpQKUpQKUpQKVLJIFBLEAAXJOgA5knpWibY7Wos/c7Phkx89yLRfulPPNLa1hpqLjzFBvtYPbO/GBwlxiMVEjDimYF/wCRbt8q8/8AaTvvtfvjBi3+jhlDdzAwC5W4AupJbzBYiuck0Hp3EdvWy1Okkr+axN/zWqin7QOzCbfXjzMWnyYmvNFdWwfYDLLBHKmMhPeIrgZZLWZQw1tfgRyoO2bA39wOONsNiY3Y/YJKv/I4DH3CtgrxxvTuniNmTiKcAMQHR0N1YXIup46EeRFekex7eKTG7KjeZi8iM8TOeLZCMpPU5SoJ52vQbtSlKBSlKBSlKBXkztb2eYds4sH7b94D1Eih/wASR7q9Z1xT9o3dnNHBjUUeAmGUi98reKInlYNnF/8AOKDieH2xPGuVJpEUfZV2A68AbVaySFiSxJJ4km5PqalqIoOj9kvZwuPLYiYjuonCiNkciQ2ufErroNNLnjrXoF8FnUBghC2K+EjKRwK2bwkciLWrCbm4ZsHgoYLowjQAFYit7+Ik+M3NyddL1nl2ien+1v8A5UEUV0GpDjlyPx1B+ArFba2Fh8amXEQkqTqGW+trBgUJYNpxFjasr9Pv004+F/0qth8Sr6gi/Q6H4HWg50uHxuxTfCu2NwY44aQ3mhXn3RtdlHQC4+6eI3zdje3D7Qi7zDve3tIdHQ9GX8xoeRrINHcWYAjz1rRt4ezwrL9L2Y4w2JU3K/4UvVWH2b9bEdRzoOhUrV9z99Ri80M6HD4yL97h24/xoftIeov7xYnaKBSlKBSlKBSlKBWt7179Q4HKlmmxD2EeGi1kcnhp9keZ87A2NY3effOVpjgtmKJcV/iSH91hl4FpGsRm46a6i1idKr7rbhxYQmWVjiMU9zJPJxJPtBQSbL63PnQYV91sTtAiTa0oEd7jZ8L2jXp3zqbyN5A2HI8q3LZ+zooEyQxBFFhZVCjTgLdPdV9ltwGnpVD6SAbfDifwvQY7a+60OMeNsTDHL3RJjVtQCQA17jxDQaHTTga1vfzssh2hGMkcUMyKVjdSUHkHCxnMoOvIi51reDL6/wArfpUO9/i/lNB4xx2CeGV45AVdGKsDyINjWSwO+ONgQRxYudEHBFkcKPQXsPdXRO33dsrNHjcwIk+qYCIrYqLozMWOYkXHLRBXIqC52htKXEPnmkeV+GZ2LG3S7HhqdK9OdhuAEWxYDaxlaWQ++RkH+1FrzLsrZr4meOGMXeV1RR5sbD3c/dXtDZ2BSCFIowFSNVRQOACiw/CguKUpQKUpQKUpQKtto7OjxETxTIHjcZWRuBH98+R1q5pQeMd6NinB42fDn/CkZQeq3uh96lT76xkbkEEGxBuD0I4V1r9ozY6x42CdVsZ4yHPJmjIUH1yso9AK5XgMC88qRRi7yMqKLgXZjlUXOg1POg9gbHhnEKd8yPLlXOyJlBa2umY8+fyHCr8RnmbfD9Kx+xRMuHiSVVDoiK1nL3KqFvmyLe9r8KvWhYj2re79b0EBFa+p186nChvCwFx7rjqKppH6n1JqYxD0PIjiKCZYiPZPuNThuuh6UinucrWzfiOo/SpyvvHzFBru9O6IxQWWJu5xcWsM4GoP3JLe1GeY5cR5z7ob2HE54MQnc4yDSaLr0kQ/aRhYg+dZ1VtWub3butNkxGGITGQXMTcBIvFoZD9xuV/ZJvwLAhtlKwe6G9KY+DOBkkQ5Jojo0cguGUg6jUH4EcjWcoFKUoFaRvVvLLPOdnbPP1xAOIxH2cLGePrIeAXj8ytxv/vY+HWPC4QZsbijliX7g+1K3RQATc9CdcpFXO6m7CYDDiNSXdjnmlPtSyn2nPlyA5C3O5IXW7u7kOBgEUAsL3d21eR+buebH4AaCwrJ36VJmoW/6UExW/HX8P61IDfhwHTr7qkD5jx08ufkPKolB0HwoKwB6/M1Ahh1+VU7dL/E1ESEc/jQcm/aHWX6JA3ekR97laGwGZsrFHva5y2YW4eIGuBV6M7etjyYjZ6y50RMM2dla4LlssYCnhcX4c715zoO4fs47tKe/wAY6glSIYiRqptmlI6EhkFxyuOddzrX9wdlLhtmYWNUCfUxswHORkDSE+ZYk1sFApSlApSlApSlApSlBzPt73X+k7OE6mz4Ql7dY2yrIPXRG/0mvNINe1Nu7MGJws0B4SxyR36Z1K3917+6vGe0tnSYeZ4ZVKSRsVZTxBH5efMUHrPd7eiDE4eNo50lYxxl8pBIbKM2ZRqpvfQgVle8J5H8K5j2A44Ps+RMoHdTHxD7edQ2umpFrelq6jnFBLZvIfOo5epJ+X4VKZalMvQE/IfOgqNECLW/v9aj9IKe1qv3uY9eo8/+tUszHjp6fqf6VME+PU6n50F2rAi4II6jhUrCrNsPrdSVPUcD6jgamXGldJF0+8uo968R86DS97c2zMYm0oR9VKyRY1BwN7LHLb73BSeuTqa6Hh8QsiK6EMrAMrDgVIuCPIg1iNr7OjxeGkhYhkmRkJHmLA+oNiPMVpvYrvA5jmwE5+uwrsLc8uYq487SAn0kUUHTasNu7ZjweHkxExskalj1PJVHViSAB1Irj+I7VMZBt9sN3kc+HbEJCEAWyq5VRldbnMpaxvfVSLdLztv262Inw2y4T4pHjaS2ti5yQrx82c+iGgy/ZpgpMS0u1cT+9xJKwqeEUANrLfkxW38KL941vparLCYdIIUjQZY41VFA6KAoHwFTGdj7IyjqePuH6/CguXlCi5Nvz9BzqVfEPLoD/wARH4VbqLG/E9Tqf78qFhfz68D8aC6ZR0FQ+P8AfrVv9Itz+NTjFDnQVRIR51P3w51R8J5ioHD34fC/66/Og43+0FvFE6wYWNyZEdnljyuoHhAjJzAA8Xta/E1zns93cXH7Sgw7myOxL2+4imRh5XC5b8s1Zftn2i8u1pUa1oAkSgdMokN/PM7VvH7O+57qZMfILKymKG/2vEO9cdACgUf6ulB3BVsLDgKjSlApSlApSlApSlApSlArgH7Q26JjnTHICVlAjl6LIotGT/Egt/o867/VptTZseIieKZBJG4ysjcCP1535EUHmbsb2rIu0EgGIlijluSiWIkdVJVTmBC3APiAvpbTQj0gG/yn3/1NcYxfZZiNkY9MZhIjjcOjEiMH61LqVFxlObLe4ZQTpwHGutYImZFbTUcs2n8wUj3gUF6cQByX3f0qX6UOQPuv+tRjwPkT8Pzqs8CqpLeFQLks1gAOZ1sBQUjJ1sv8RAqAxKj7V/QMfyq0G042AOHRZQeDg2Q+jWOYeY0qdXmPHu18lBPzJH4UFz9KXo59361I2NXmrfL9ao/R3PGT/b/WpW2bfiSfcR+tBTmlQnMjFG620b+Ll+Brju823m2Vts41BmEoYvGGsHzRhHswBFs6q58wPd1zFbHBGozeRLH4XNr+otXMe1jdyD6MZ1JDxZQDoAyswDKF+/rc3ufD0oOT4Pand4tZhnOSQSAEjN4Wzrfle4B91bt2f4+THbbOLmYZwZJmBNlUlTGgux0C5lsL3slc9wr+LhqeduA+1YcOFdu7Lt24foi4hszTSZgxuW0VrKmU3GYWGuludqDo6vzLFj1HD3crelVBID97+YfpVrBgQF0Ce5bW94Iv66VcxxNyt/KT+LGgrLl6n4qamCjqfeP0NWxRubkf6R+YqRElHCUH+JR+VqC87kHmPj+RtRsGf70q0nx6RredxCBxdgO716twX36edXi4GQgFHRgRcEcxyItpagoNhj1Ye6/4Vit6EIwWIJHehYpGyqxVjlUsLEWYG44is6MPiByU+/8AWsbvBsnGTwmOBo4mbQyNlZQp0bw5CWNr21X1oPLOwdhzY7EpBCpaSQ28hzZmPJQLkmvYewtjphMNFh4hZIkVB52GpPmTcnzJrBbh9nOH2TGRFd5XAEkzAZm55QPspfWw95NhW10ClKUClKUClKUClKUClKUCoGo0oKTCoXqqRXG+1TtYWHEjAwlwisoxcsZs4W4zxRHk2Xi3EHQW1oNl357YsLs7NGv1+IH+EhFkP/qPwX+EXPkONcE3q7Q8XtOT/vMpEVxaGO4jUX+7fxEdWJPnWe7aNm4TDz4ePCpHGwiJlVOIuR3Yk557Zjc66i/KtZ3C2SuK2lh4nsVL3IIuGCK0mUjoctj5E0HqbZ08JijMbgoVUpl18Nhl4X5Wq6E45KT5mwrH7PgEahbAAdBYActOQq678cF1PXkP1oKxnPCw+P8ASqbNfif5R+Zv+VU83Lj/AHzpe/68h6UESw6DTW5ufx4VofaRs5sZCkWoLyKqAchcZnbztc24WBFbpI2b+Ef7vM+VUMGhaUkj7Oh6c/wsffQecf8A+PaLav0JibllTOBa6MASwv5E/hXY9wsGcHHLAuZhFK6kHiwBFmHVspU+YNvs1q+34A29eHA42S4v0R7emltK6FNAI8YQNO9UH1cXt8RcepoMxcMAwsb8CLj5jWmcjn/MAf8AcLH51bxtlGYcD7S/8wHXqPz43AsRccDrfl7+o86CtHizwIHoSTf00v8AOpZFQm5Vl/hNx8Kolfd6cL+XSpxNY+Lj8j/f99KCz3gmWDDTPI4MQR8/JgpUg2DcTbh58jXnTc7tJxmzGAhkzRX1gkuUPWw4o3mtvO9elMYVlUoyB1IN1YXDDmLHQjqK8s74bPWDH4mJBZElcKOi3JUe4ED3UHpjcXtRwm1AFQ91OBdoHIzeZQ8HX01HMCtyrzV2VQ4P6HjJMTGsjRWk8JtPGkalu8ha4ZTmJ1BGoF+VdE7Iu1T6dfC4lvr1v3TNbNNGNfFbTvAOJHHU20Nw6jSlKBSlKBSlKBSlKBSlKBSlKBSlKDE7z7zQ7PwzYjEMQi2GguzMTZVUcz+QPSuUYbcSPa+MO0ZIu4ilyvHAD4pefeylT4M41yrqeN+uy9t+6U+OwStCwth+8meM5ryWTQIADdrZ7Dzqw7Hp8VHs62KDgZ8sCuCG7sKOuuS97X5A8rUGq73dg0gLzYOUPcuxgk0Ya3AR+Dc/ay8tTWS7INxZ8C8s+JiRXZVWO7BmQXJk9m41svA30I0ua6YXznxHTpy/rVVGHLlQS8Trcn5D3VFF1Puqk8tj6/OqhIPuoJ2YDj/KOJqSQE8fgPz6+nCg+Ftagx/CgkkPw1+A4/kPfV/syK6E876/j+YqwC3Nv7sP/tf+Ws9hcOEWw56n1NByvGbNDb1xEKfDCzMbC1+7sPhmGvmK2/ejC2QSKPEjKQemv4XrASvGm8hZswdkVE1sp8Clri+vhJ+A52rfdo4UOjA8GBFBgsPiAwDDQOM1ujcHHx/Gpkjy3yaam68jfX3HzHzqw2YSpaJxYizjzHsvb4j+WsiDr6igqJKD/lPNT+vD4VCRbEW5X09RUFfX1HzH9PwqZSBp1/u1BPFY6cPKuUdrfZtisXilxOGRZMyqkigqrZgSA5LEAjKVHXw9K6rC/Hy+Iq4+kAceFBybcrsNWGfPj5VfKSFijzZXBW3ikOVhqT4QNbDXlWUXc6Hd6d8ckbTYf7w8UuGBNjoSA8ZuBmFmW4vmBJro/dhhpqPw9P0rlXbo2NMEMcXeNhyW70IL3bQxh7DNl9ryuBztQdf2LtiPF4eOeFs0cqhlPPoQRyIIII6g1e1p/ZXuzLgNmpDK4ckmQWBGQOFYpY63DZvjW4UClKUClKUClKUClKUClKUClKUGH25txImSK4M0mqR31IF8zHmEUA3b0AuSAbdYr2ubk8Sefu5CsjjNkxvJ3uUd5lyZ7C+S5YLfpck1z/dbdXFYTaOLd5WOEa/cxtKz6kq17E+G3iXXXX30Fz2jSYqHDxy4QMxglWWWMGwkhCPnDDiV4aD15VzbePtrkLqmDXJGCCzsFLPYglV0so4i+pN+Vb/2m4LF4vCmDC8ZGUNdst47EsLnq2XTpeuF4/cbFwwvNJEVjSXuc1x4nzFboOLLcWzAWPLnYPR+y9opioUxEZukoDL5dQfMG4PmDV4suU2+Na32e7GfBbOhjl9uzOV+6XJbL7hYHzvWxBdL8zQXUY09ahK9gT/elTK4teoSx6D1X/iF/lp76C6wGFuRf3+7+v41l6tNnp4bnn+FXdBx7fHCyDePClQ31jx5bcx3bq+vIeH+nXr7rcVjtpbAjnmgma4fDszIVsNWFiDpqtr6edZOg1XbMQWVXA1Xj5qdD+XxqaN7j0P52I+N6vtu4c2uBz+R0rEwLcOLkXuNDrrwIPUZrfy0F1IOnLX+/nVEy3b14etTviRbzNW7my+Y1FBjt5N41wGHkxDn2dFW+ryH2VHXqfIE8q5Fu32w4uGJopSJnP7mWU6oxI0kJ9pPU6dbaDp2/wDuw20NnuiD6wFZUB+0ygi1/NWYDztyrkuz+x7aEgiYxiMSPlOY+KMa+N0AuF0I68L2veg77udhZcPg4Y8QwaUBi7BiwLM7ObMeI8Q4adNLVm8TFmGmjcuh8rjh68qwO6uyJcNgYYJnV3iXJmW9rAnLx1sFyj3VjtmbmyHbDY6SbOhj7tIjmvG1kXT7JWwk/moNw2HtVJ0ORrlGKOp9pGHFXHJh89CLggnJVRgwaoWKqAzkFjzYgBQSedlAHoKrUClKUClKUClKUClKUClKUClKUEr8KwMhu1hwH41nZhdTbjY1qu09pJg8PJNNfLGCz2Fzx5DmbkAUGQCVSmhDWBF7G48rc/WpsHiRJGsi3yuqut9DlYBhcctDVQJ86Cx2vHGIJGk0RVzsQSLCP6y9110yA258K0V+2bArMsfjKMFPehRlTNrZhfNpzsDbzrcd8sakGAxMj2ZRDIMrWsxZSqqRzuxAt515QY0HoHE9sGz0VisjyFSLIqMM+ttC4AsOOtq2TH78YUYUYhJVdGaNEykEl2sypYahrakHUc68s1t/ZVsc4va2Fj1KJJ3zDlaPx6jzKqvvoPWMKWUDoAKnpSgUpSgoYxLrpXFE7XoI4pDKGEyuyd0OJKggm/AKSAL62twruDrcEV5N7VdifRdrYhbWWRu9X0k8R/3Zh7qDacL24DKve4clvtlHsOPFVYE8LaE1U2T21PLOUliRI2DCMjNmDW8Ae5sb8DYDU1yQirnZ+y5Z2ywxPKw1IRWYgdSFB0oPWuDa6DTkNPdVVVtWC3H2mMRgMPIL/u1RgeIeMd24PndSfQg862Jl0vQVYWvUYVyyAe8enA/AkfEVgN7NryYTBzTQoJHjUMEN7MMwDezroCW91ZzZzGZIn01CPex0DKCRr5Hh6UGXpSlApSlApSlApSlApSlApSlApSlArDbwbIixETRzIHR7ZlN7NYhhe3mAfdWZrHbTnHDp/dqCzRbAAcB/YqcGsftQz9xJ9GCmbKcmc2XNyuen425Vpu7WDxOyI8Xi9qYlJFkyyEKxJ7yxBVcwAzEZVAXTwjgBQbJvPgYMQuXFEDDQWllDGyswB7tXP3QDmK8yY/SuXbw7P2JjYZ/oLCLEQxyOgAdFkEamRvC+huLi+h0vqBXSMfsNdpbK7uW6NiEWYkH2ZWAkXhxVTlX+FRXA9+t0hsyeOAS97IYg8hAyqpYsAo1uRYA3PG40FBc7mdms+042kikjRVkEZzlh9nMxFgb2BXT/ADeVdm7H+y+TZjzy4go0j/VxlST9UDctqNMxC6csvnVLsE3bkh2f30wt3rs8SkfYKouY/wAWTTy1511OgUpSgUpSgVoPaP2XxbUeKQsUePRitvHGTcrrwPEg62udDW/UoPL/AGkdnMGzIInjldpGkZWR8ui5cyFbAE2sQTzuNBWTg7XocFHh4cFhVMcccfeMzZWkkKAvwB1DltTe9+QtXRO2TcN8fhQ0AvNCSyL99SLOo89AR6W51x3sx3YTEbQbD4zDyMjRyqdGUxOoDK1+R8JXX71B3XYm1kxMUWKjBCYlQbHiJFBGvnZWW/Pu1q7febDpikwryKs0il1Q8wDYC/DMdbDibGqW9cbJsyUYdSskMatCqi9miKtGFAGvsDStbi3Nwm3IosbPDNFMyBWAZkKFGNwAw1F72a3AjmNA3l47EfL051lsKfAKsY8HZAtybAatqdBa5PM9fWqmCmscp0vw8j0/v86C/pSlApSlApSlApSlApSlApSlApSrTaGO7tdNWPAfmaCONxmQWHtHh5eZrCRTd46gG9+Hn1b08/1rE4vaffSNEpuFsZ36X1WIH77Dj91ehZa2jYuCyrnYeJuA+6vIfnQXMWEAFhWN2/ujh8cipiYxIqtmAJYWaxF/CRyJHvrOUoLWLAKoAGgAAAHIDQViNpbhYLEzrPPh45JFsAzA6gcAwvZreYNbDSggqgCw0A4Co0pQKUpQKUpQKUpQSst+NQSECp6UErRg8qiBUaUECt6x2LsL3Iuou4/y62f3W+R6VkqtcVCARJbVQQT1U2JHyBoI4XE38J9of7h1q5rWZJvo8iof3Mh+pf7j/wDgt0B1yH/RxC5thw82YUFWlKUClKUClKUClKUClKUCtX3lmfMyobMQApIvluPatztxtW0VRlwaMQWUEjgSKDWd2t2FjRQAe7BLEtq0jk5mZjzJYkk1tlBUL0EaUpQKUrEbzbXOHhDKVDNJGgL2sATeQ+JlFxGrkXYagUGXpWmrv0ww+Yqhm7oyZQ1tBhWxOYpqQn7tCbkXfQ6VM2+kqMymKKRs+VMktlNoYpGuzoNWaSyD7QudApYhuFK1DH70YhindJGiuZcrMxZmCzJhoiVyAAM8qN7Xsg61XG+Y8DMojj+tDlzqXhW0scfC7CUhed+7ksNAaDaKVpse+cyKRLFGzi4CrIVJaOOHvYwpVvrWllsiX8Q5i12rHflSzaKEV5QXV85CwmcuXUJ4cy4diACTY+WobZStbg3wDQGQqgbvDEB3oye2UztJl0jurC9uK5Rc1Tk3xYSmMRKxuqaSn2y8KeId3dYyZvC/FghIWxuA2ilYfYG3GxN8yKhyo4yuWurmRQdUWwPdkjqCL24VmKBSlKBSlKDGY3ZasjIwzRuLFT0/pxB4iw6VNsxSvhJvbmeJHInzrI1AKKCNKUoFKUoFKUoFKUoFKUoFKUoFKUoFKUoFQYUpQQplpSglk4H0NUNmxBYYwoAAVbAAAcAeHrUKUF0RVjsNQMNFYW8Cf8IpSgvrUtSlBEVGlKBSlKBSlKBSlKBSlKBSlKBSlKD/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1996" name="Picture 12" descr="http://tolweb.org/tree/ToLimages/2924434274_21a8f915c4_o.250a.jpg"/>
          <p:cNvPicPr>
            <a:picLocks noChangeAspect="1" noChangeArrowheads="1"/>
          </p:cNvPicPr>
          <p:nvPr/>
        </p:nvPicPr>
        <p:blipFill>
          <a:blip r:embed="rId3" cstate="print"/>
          <a:srcRect/>
          <a:stretch>
            <a:fillRect/>
          </a:stretch>
        </p:blipFill>
        <p:spPr bwMode="auto">
          <a:xfrm>
            <a:off x="8647267" y="3912521"/>
            <a:ext cx="2857161" cy="2164951"/>
          </a:xfrm>
          <a:prstGeom prst="rect">
            <a:avLst/>
          </a:prstGeom>
          <a:noFill/>
        </p:spPr>
      </p:pic>
      <p:pic>
        <p:nvPicPr>
          <p:cNvPr id="4" name="Picture 3">
            <a:extLst>
              <a:ext uri="{FF2B5EF4-FFF2-40B4-BE49-F238E27FC236}">
                <a16:creationId xmlns:a16="http://schemas.microsoft.com/office/drawing/2014/main" id="{5C1795BF-78BD-4D24-91A8-EF2474D5BF27}"/>
              </a:ext>
            </a:extLst>
          </p:cNvPr>
          <p:cNvPicPr>
            <a:picLocks noChangeAspect="1"/>
          </p:cNvPicPr>
          <p:nvPr/>
        </p:nvPicPr>
        <p:blipFill>
          <a:blip r:embed="rId4"/>
          <a:stretch>
            <a:fillRect/>
          </a:stretch>
        </p:blipFill>
        <p:spPr>
          <a:xfrm>
            <a:off x="6181060" y="2559187"/>
            <a:ext cx="1685996" cy="1411824"/>
          </a:xfrm>
          <a:prstGeom prst="rect">
            <a:avLst/>
          </a:prstGeom>
        </p:spPr>
      </p:pic>
      <p:pic>
        <p:nvPicPr>
          <p:cNvPr id="5" name="Picture 4">
            <a:extLst>
              <a:ext uri="{FF2B5EF4-FFF2-40B4-BE49-F238E27FC236}">
                <a16:creationId xmlns:a16="http://schemas.microsoft.com/office/drawing/2014/main" id="{BBF61005-50A7-41B4-A8E7-24373EF38782}"/>
              </a:ext>
            </a:extLst>
          </p:cNvPr>
          <p:cNvPicPr>
            <a:picLocks noChangeAspect="1"/>
          </p:cNvPicPr>
          <p:nvPr/>
        </p:nvPicPr>
        <p:blipFill>
          <a:blip r:embed="rId5"/>
          <a:stretch>
            <a:fillRect/>
          </a:stretch>
        </p:blipFill>
        <p:spPr>
          <a:xfrm>
            <a:off x="8647267" y="1462282"/>
            <a:ext cx="2857161" cy="2207157"/>
          </a:xfrm>
          <a:prstGeom prst="rect">
            <a:avLst/>
          </a:prstGeom>
        </p:spPr>
      </p:pic>
      <p:pic>
        <p:nvPicPr>
          <p:cNvPr id="6" name="Picture 5">
            <a:extLst>
              <a:ext uri="{FF2B5EF4-FFF2-40B4-BE49-F238E27FC236}">
                <a16:creationId xmlns:a16="http://schemas.microsoft.com/office/drawing/2014/main" id="{C9D8EDAA-A650-4D69-96AF-4DFAB1E56F4B}"/>
              </a:ext>
            </a:extLst>
          </p:cNvPr>
          <p:cNvPicPr>
            <a:picLocks noChangeAspect="1"/>
          </p:cNvPicPr>
          <p:nvPr/>
        </p:nvPicPr>
        <p:blipFill>
          <a:blip r:embed="rId6"/>
          <a:stretch>
            <a:fillRect/>
          </a:stretch>
        </p:blipFill>
        <p:spPr>
          <a:xfrm>
            <a:off x="1064519" y="3188809"/>
            <a:ext cx="4336330" cy="2888663"/>
          </a:xfrm>
          <a:prstGeom prst="rect">
            <a:avLst/>
          </a:prstGeom>
        </p:spPr>
      </p:pic>
      <p:pic>
        <p:nvPicPr>
          <p:cNvPr id="7" name="Picture 6">
            <a:extLst>
              <a:ext uri="{FF2B5EF4-FFF2-40B4-BE49-F238E27FC236}">
                <a16:creationId xmlns:a16="http://schemas.microsoft.com/office/drawing/2014/main" id="{2B3C6C16-90D9-4FD1-AEA5-222B965BDD32}"/>
              </a:ext>
            </a:extLst>
          </p:cNvPr>
          <p:cNvPicPr>
            <a:picLocks noChangeAspect="1"/>
          </p:cNvPicPr>
          <p:nvPr/>
        </p:nvPicPr>
        <p:blipFill>
          <a:blip r:embed="rId7"/>
          <a:stretch>
            <a:fillRect/>
          </a:stretch>
        </p:blipFill>
        <p:spPr>
          <a:xfrm>
            <a:off x="5704531" y="4236604"/>
            <a:ext cx="2639054" cy="1675807"/>
          </a:xfrm>
          <a:prstGeom prst="rect">
            <a:avLst/>
          </a:prstGeom>
        </p:spPr>
      </p:pic>
    </p:spTree>
    <p:extLst>
      <p:ext uri="{BB962C8B-B14F-4D97-AF65-F5344CB8AC3E}">
        <p14:creationId xmlns:p14="http://schemas.microsoft.com/office/powerpoint/2010/main" val="3538668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4806" y="228600"/>
            <a:ext cx="8229600" cy="914400"/>
          </a:xfrm>
        </p:spPr>
        <p:txBody>
          <a:bodyPr>
            <a:normAutofit/>
          </a:bodyPr>
          <a:lstStyle/>
          <a:p>
            <a:pPr algn="ctr"/>
            <a:r>
              <a:rPr lang="en-US" sz="4400" dirty="0"/>
              <a:t>Lipids</a:t>
            </a:r>
          </a:p>
        </p:txBody>
      </p:sp>
      <p:sp>
        <p:nvSpPr>
          <p:cNvPr id="3" name="Content Placeholder 2"/>
          <p:cNvSpPr>
            <a:spLocks noGrp="1"/>
          </p:cNvSpPr>
          <p:nvPr>
            <p:ph sz="quarter" idx="1"/>
          </p:nvPr>
        </p:nvSpPr>
        <p:spPr>
          <a:xfrm>
            <a:off x="609600" y="1143000"/>
            <a:ext cx="11157284" cy="4937760"/>
          </a:xfrm>
        </p:spPr>
        <p:txBody>
          <a:bodyPr>
            <a:noAutofit/>
          </a:bodyPr>
          <a:lstStyle/>
          <a:p>
            <a:pPr>
              <a:buNone/>
            </a:pPr>
            <a:r>
              <a:rPr lang="en-US" sz="2800" b="1" dirty="0"/>
              <a:t>Lipids</a:t>
            </a:r>
            <a:r>
              <a:rPr lang="en-US" sz="2800" dirty="0"/>
              <a:t>: molecules ____________ in water </a:t>
            </a:r>
          </a:p>
          <a:p>
            <a:pPr lvl="1"/>
            <a:r>
              <a:rPr lang="en-US" sz="2400" dirty="0">
                <a:solidFill>
                  <a:schemeClr val="accent1">
                    <a:lumMod val="75000"/>
                  </a:schemeClr>
                </a:solidFill>
              </a:rPr>
              <a:t>Fats, oils, waxes, cholesterols and hormones</a:t>
            </a:r>
          </a:p>
          <a:p>
            <a:pPr lvl="1"/>
            <a:r>
              <a:rPr lang="en-US" sz="2400" b="1" dirty="0"/>
              <a:t>Triglyceride</a:t>
            </a:r>
            <a:r>
              <a:rPr lang="en-US" sz="2400" dirty="0"/>
              <a:t>: lipid molecule formed by three fatty acids bonded to a glycerol</a:t>
            </a:r>
            <a:endParaRPr lang="en-US" sz="2800" dirty="0"/>
          </a:p>
          <a:p>
            <a:pPr>
              <a:buNone/>
            </a:pPr>
            <a:endParaRPr lang="en-US" sz="2800" dirty="0"/>
          </a:p>
          <a:p>
            <a:pPr>
              <a:buNone/>
            </a:pPr>
            <a:r>
              <a:rPr lang="en-US" sz="2800" dirty="0"/>
              <a:t>Lipid function</a:t>
            </a:r>
          </a:p>
          <a:p>
            <a:pPr lvl="1">
              <a:spcBef>
                <a:spcPts val="0"/>
              </a:spcBef>
              <a:defRPr/>
            </a:pPr>
            <a:r>
              <a:rPr lang="en-US" sz="2400" dirty="0">
                <a:solidFill>
                  <a:schemeClr val="accent1">
                    <a:lumMod val="75000"/>
                  </a:schemeClr>
                </a:solidFill>
              </a:rPr>
              <a:t>Energy storage</a:t>
            </a:r>
          </a:p>
          <a:p>
            <a:pPr lvl="1">
              <a:spcBef>
                <a:spcPts val="0"/>
              </a:spcBef>
              <a:defRPr/>
            </a:pPr>
            <a:r>
              <a:rPr lang="en-US" sz="2400" dirty="0">
                <a:solidFill>
                  <a:schemeClr val="accent1">
                    <a:lumMod val="75000"/>
                  </a:schemeClr>
                </a:solidFill>
              </a:rPr>
              <a:t>Cushions internal organs</a:t>
            </a:r>
          </a:p>
          <a:p>
            <a:pPr lvl="1">
              <a:spcBef>
                <a:spcPts val="0"/>
              </a:spcBef>
              <a:defRPr/>
            </a:pPr>
            <a:r>
              <a:rPr lang="en-US" sz="2400" dirty="0">
                <a:solidFill>
                  <a:schemeClr val="accent1">
                    <a:lumMod val="75000"/>
                  </a:schemeClr>
                </a:solidFill>
              </a:rPr>
              <a:t>_____________</a:t>
            </a:r>
          </a:p>
          <a:p>
            <a:pPr lvl="1">
              <a:spcBef>
                <a:spcPts val="0"/>
              </a:spcBef>
              <a:defRPr/>
            </a:pPr>
            <a:r>
              <a:rPr lang="en-US" sz="2400" dirty="0">
                <a:solidFill>
                  <a:schemeClr val="accent1">
                    <a:lumMod val="75000"/>
                  </a:schemeClr>
                </a:solidFill>
              </a:rPr>
              <a:t>Membrane Structure</a:t>
            </a:r>
          </a:p>
          <a:p>
            <a:pPr lvl="1">
              <a:spcBef>
                <a:spcPts val="0"/>
              </a:spcBef>
              <a:defRPr/>
            </a:pPr>
            <a:r>
              <a:rPr lang="en-US" sz="2400" dirty="0">
                <a:solidFill>
                  <a:schemeClr val="accent1">
                    <a:lumMod val="75000"/>
                  </a:schemeClr>
                </a:solidFill>
              </a:rPr>
              <a:t>Water storage</a:t>
            </a:r>
          </a:p>
          <a:p>
            <a:pPr lvl="1">
              <a:spcBef>
                <a:spcPts val="0"/>
              </a:spcBef>
              <a:defRPr/>
            </a:pPr>
            <a:r>
              <a:rPr lang="en-US" sz="2400" dirty="0">
                <a:solidFill>
                  <a:schemeClr val="accent1">
                    <a:lumMod val="75000"/>
                  </a:schemeClr>
                </a:solidFill>
              </a:rPr>
              <a:t>Toxic storage</a:t>
            </a:r>
          </a:p>
          <a:p>
            <a:pPr lvl="1">
              <a:spcBef>
                <a:spcPts val="0"/>
              </a:spcBef>
              <a:defRPr/>
            </a:pPr>
            <a:r>
              <a:rPr lang="en-US" sz="2400" dirty="0">
                <a:solidFill>
                  <a:schemeClr val="accent1">
                    <a:lumMod val="75000"/>
                  </a:schemeClr>
                </a:solidFill>
              </a:rPr>
              <a:t>Chemical Messengers</a:t>
            </a:r>
          </a:p>
          <a:p>
            <a:endParaRPr lang="en-US" sz="2800" dirty="0"/>
          </a:p>
          <a:p>
            <a:pPr marL="228600" lvl="1" indent="-228600">
              <a:buNone/>
            </a:pPr>
            <a:endParaRPr lang="en-US" sz="2400" dirty="0">
              <a:solidFill>
                <a:schemeClr val="accent1">
                  <a:lumMod val="75000"/>
                </a:schemeClr>
              </a:solidFill>
            </a:endParaRPr>
          </a:p>
          <a:p>
            <a:pPr marL="228600" lvl="1" indent="-228600">
              <a:buNone/>
            </a:pPr>
            <a:endParaRPr lang="en-US" sz="2400" dirty="0">
              <a:solidFill>
                <a:schemeClr val="accent1">
                  <a:lumMod val="75000"/>
                </a:schemeClr>
              </a:solidFill>
            </a:endParaRPr>
          </a:p>
        </p:txBody>
      </p:sp>
      <p:sp>
        <p:nvSpPr>
          <p:cNvPr id="9" name="Rectangle 3"/>
          <p:cNvSpPr txBox="1">
            <a:spLocks noChangeArrowheads="1"/>
          </p:cNvSpPr>
          <p:nvPr/>
        </p:nvSpPr>
        <p:spPr>
          <a:xfrm>
            <a:off x="1981201" y="2286000"/>
            <a:ext cx="7769225" cy="4113212"/>
          </a:xfrm>
          <a:prstGeom prst="rect">
            <a:avLst/>
          </a:prstGeom>
        </p:spPr>
        <p:txBody>
          <a:bodyPr vert="horz">
            <a:normAutofit/>
          </a:bodyPr>
          <a:lstStyle/>
          <a:p>
            <a:pPr marL="274320" indent="-274320">
              <a:spcBef>
                <a:spcPts val="600"/>
              </a:spcBef>
              <a:buClr>
                <a:schemeClr val="accent1"/>
              </a:buClr>
              <a:buSzPct val="76000"/>
              <a:buFont typeface="Wingdings 3"/>
              <a:buChar char=""/>
              <a:defRPr/>
            </a:pPr>
            <a:endParaRPr lang="en-US" sz="2600" dirty="0"/>
          </a:p>
        </p:txBody>
      </p:sp>
      <p:pic>
        <p:nvPicPr>
          <p:cNvPr id="5" name="Picture 4">
            <a:extLst>
              <a:ext uri="{FF2B5EF4-FFF2-40B4-BE49-F238E27FC236}">
                <a16:creationId xmlns:a16="http://schemas.microsoft.com/office/drawing/2014/main" id="{DDE1DF0C-7E86-48F4-84CC-4A86CD19DC6A}"/>
              </a:ext>
            </a:extLst>
          </p:cNvPr>
          <p:cNvPicPr>
            <a:picLocks noChangeAspect="1"/>
          </p:cNvPicPr>
          <p:nvPr/>
        </p:nvPicPr>
        <p:blipFill>
          <a:blip r:embed="rId3"/>
          <a:stretch>
            <a:fillRect/>
          </a:stretch>
        </p:blipFill>
        <p:spPr>
          <a:xfrm>
            <a:off x="6701589" y="2907902"/>
            <a:ext cx="4880811" cy="2369522"/>
          </a:xfrm>
          <a:prstGeom prst="rect">
            <a:avLst/>
          </a:prstGeom>
        </p:spPr>
      </p:pic>
      <p:sp>
        <p:nvSpPr>
          <p:cNvPr id="7" name="TextBox 6">
            <a:extLst>
              <a:ext uri="{FF2B5EF4-FFF2-40B4-BE49-F238E27FC236}">
                <a16:creationId xmlns:a16="http://schemas.microsoft.com/office/drawing/2014/main" id="{6BA3CA14-7A24-43F6-AA95-49DB81B8E362}"/>
              </a:ext>
            </a:extLst>
          </p:cNvPr>
          <p:cNvSpPr txBox="1"/>
          <p:nvPr/>
        </p:nvSpPr>
        <p:spPr>
          <a:xfrm>
            <a:off x="6392780" y="5469854"/>
            <a:ext cx="1246732" cy="646331"/>
          </a:xfrm>
          <a:prstGeom prst="rect">
            <a:avLst/>
          </a:prstGeom>
          <a:noFill/>
        </p:spPr>
        <p:txBody>
          <a:bodyPr wrap="square" rtlCol="0">
            <a:spAutoFit/>
          </a:bodyPr>
          <a:lstStyle/>
          <a:p>
            <a:pPr algn="ctr"/>
            <a:r>
              <a:rPr lang="en-US" dirty="0"/>
              <a:t>Glycerol head</a:t>
            </a:r>
          </a:p>
        </p:txBody>
      </p:sp>
      <p:sp>
        <p:nvSpPr>
          <p:cNvPr id="10" name="TextBox 9">
            <a:extLst>
              <a:ext uri="{FF2B5EF4-FFF2-40B4-BE49-F238E27FC236}">
                <a16:creationId xmlns:a16="http://schemas.microsoft.com/office/drawing/2014/main" id="{9E4DC8BF-1328-444F-BCA9-BCF9EBB8B880}"/>
              </a:ext>
            </a:extLst>
          </p:cNvPr>
          <p:cNvSpPr txBox="1"/>
          <p:nvPr/>
        </p:nvSpPr>
        <p:spPr>
          <a:xfrm>
            <a:off x="8592700" y="5494426"/>
            <a:ext cx="2315452" cy="369332"/>
          </a:xfrm>
          <a:prstGeom prst="rect">
            <a:avLst/>
          </a:prstGeom>
          <a:noFill/>
        </p:spPr>
        <p:txBody>
          <a:bodyPr wrap="square" rtlCol="0">
            <a:spAutoFit/>
          </a:bodyPr>
          <a:lstStyle/>
          <a:p>
            <a:r>
              <a:rPr lang="en-US" dirty="0"/>
              <a:t>Three fatty acid tails</a:t>
            </a:r>
          </a:p>
        </p:txBody>
      </p:sp>
      <p:cxnSp>
        <p:nvCxnSpPr>
          <p:cNvPr id="11" name="Straight Connector 10">
            <a:extLst>
              <a:ext uri="{FF2B5EF4-FFF2-40B4-BE49-F238E27FC236}">
                <a16:creationId xmlns:a16="http://schemas.microsoft.com/office/drawing/2014/main" id="{E0B701CC-2768-4D51-904F-480A49FBD0FE}"/>
              </a:ext>
            </a:extLst>
          </p:cNvPr>
          <p:cNvCxnSpPr>
            <a:endCxn id="7" idx="0"/>
          </p:cNvCxnSpPr>
          <p:nvPr/>
        </p:nvCxnSpPr>
        <p:spPr>
          <a:xfrm>
            <a:off x="7016146" y="5188973"/>
            <a:ext cx="0" cy="2808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ight Brace 11">
            <a:extLst>
              <a:ext uri="{FF2B5EF4-FFF2-40B4-BE49-F238E27FC236}">
                <a16:creationId xmlns:a16="http://schemas.microsoft.com/office/drawing/2014/main" id="{2A640B53-50C5-4CBD-8EAE-651F3B8BBF9B}"/>
              </a:ext>
            </a:extLst>
          </p:cNvPr>
          <p:cNvSpPr/>
          <p:nvPr/>
        </p:nvSpPr>
        <p:spPr>
          <a:xfrm rot="5400000">
            <a:off x="9343837" y="3414482"/>
            <a:ext cx="317668" cy="3942887"/>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26304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2350</TotalTime>
  <Words>3583</Words>
  <Application>Microsoft Office PowerPoint</Application>
  <PresentationFormat>Widescreen</PresentationFormat>
  <Paragraphs>677</Paragraphs>
  <Slides>77</Slides>
  <Notes>49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6" baseType="lpstr">
      <vt:lpstr>Arial</vt:lpstr>
      <vt:lpstr>Arial Black</vt:lpstr>
      <vt:lpstr>Bookman Old Style</vt:lpstr>
      <vt:lpstr>Calibri</vt:lpstr>
      <vt:lpstr>Gill Sans MT</vt:lpstr>
      <vt:lpstr>Wingdings</vt:lpstr>
      <vt:lpstr>Wingdings 3</vt:lpstr>
      <vt:lpstr>Origin</vt:lpstr>
      <vt:lpstr>Bitmap Image</vt:lpstr>
      <vt:lpstr>Fundamentals of Biology</vt:lpstr>
      <vt:lpstr>Ingredients for Life</vt:lpstr>
      <vt:lpstr>The Building Blocks of Life</vt:lpstr>
      <vt:lpstr>Carbohydrates</vt:lpstr>
      <vt:lpstr>Carbohydrates used for Energy</vt:lpstr>
      <vt:lpstr>Carbohydrates used for Energy</vt:lpstr>
      <vt:lpstr>Structural Carbohydrates</vt:lpstr>
      <vt:lpstr>Structural Carbohydrates</vt:lpstr>
      <vt:lpstr>Lipids</vt:lpstr>
      <vt:lpstr>Lipids and Marine Organisms</vt:lpstr>
      <vt:lpstr>Proteins</vt:lpstr>
      <vt:lpstr>Protein Function</vt:lpstr>
      <vt:lpstr>Enzymes</vt:lpstr>
      <vt:lpstr>Nucleic Acids</vt:lpstr>
      <vt:lpstr>The Molecular Unit of Currency</vt:lpstr>
      <vt:lpstr>Energizing ATP</vt:lpstr>
      <vt:lpstr>Cellular Respiration</vt:lpstr>
      <vt:lpstr>PowerPoint Presentation</vt:lpstr>
      <vt:lpstr>PowerPoint Presentation</vt:lpstr>
      <vt:lpstr>Cellular Respiration and Photosynthesis</vt:lpstr>
      <vt:lpstr>Cellular Respiration and Photosynthesis</vt:lpstr>
      <vt:lpstr>What organisms can photosynthesize?</vt:lpstr>
      <vt:lpstr>Role of Photosynthetic Organisms</vt:lpstr>
      <vt:lpstr>Role of Photosynthetic Organisms</vt:lpstr>
      <vt:lpstr>Primary Productivity of Different Ecosystems</vt:lpstr>
      <vt:lpstr>PowerPoint Presentation</vt:lpstr>
      <vt:lpstr>Check Your Understanding</vt:lpstr>
      <vt:lpstr>Check Your Understanding</vt:lpstr>
      <vt:lpstr>Check Your Understanding</vt:lpstr>
      <vt:lpstr>Two Main Types of Cells</vt:lpstr>
      <vt:lpstr>Prokaryotic and Eukaryotic Cells </vt:lpstr>
      <vt:lpstr>Why are cells so small?</vt:lpstr>
      <vt:lpstr>Three Domains of Life</vt:lpstr>
      <vt:lpstr>Prokaryotic Cell Structure</vt:lpstr>
      <vt:lpstr>Domain: Archaea</vt:lpstr>
      <vt:lpstr>Eukaryotic Cell Structure</vt:lpstr>
      <vt:lpstr>Prokaryotic and Eukaryotic Cells</vt:lpstr>
      <vt:lpstr>The Nucleus</vt:lpstr>
      <vt:lpstr>Endomembrane System</vt:lpstr>
      <vt:lpstr>Golgi Complex</vt:lpstr>
      <vt:lpstr>Protein Production Summary</vt:lpstr>
      <vt:lpstr>Mitochondria</vt:lpstr>
      <vt:lpstr>Cell Movement</vt:lpstr>
      <vt:lpstr>Plant Cells: Chloroplasts</vt:lpstr>
      <vt:lpstr>Plant and Animal Cells</vt:lpstr>
      <vt:lpstr>Movement of Molecules</vt:lpstr>
      <vt:lpstr>Movement of Molecules</vt:lpstr>
      <vt:lpstr>Movement of Molecules</vt:lpstr>
      <vt:lpstr>Osmosis</vt:lpstr>
      <vt:lpstr>Osmosis in Cells</vt:lpstr>
      <vt:lpstr>Osmosis in Plant and Animal Cells</vt:lpstr>
      <vt:lpstr>Osmosis in Plant and Animal Cells</vt:lpstr>
      <vt:lpstr>Plasmolysis</vt:lpstr>
      <vt:lpstr>Which direction will H2O move?</vt:lpstr>
      <vt:lpstr>Osmoregulation in Fish</vt:lpstr>
      <vt:lpstr>Osmoregulation in Fish</vt:lpstr>
      <vt:lpstr>Homeostasis</vt:lpstr>
      <vt:lpstr>Thermoregulation in Marine Species</vt:lpstr>
      <vt:lpstr>Thermoregulation</vt:lpstr>
      <vt:lpstr>Variation in Thermoregulatory Strategies</vt:lpstr>
      <vt:lpstr>Heat Exchange with Environment</vt:lpstr>
      <vt:lpstr>Adaptations for Thermoregulation</vt:lpstr>
      <vt:lpstr>Adaptations for Thermoregulation</vt:lpstr>
      <vt:lpstr>Adaptations for Thermoregulation</vt:lpstr>
      <vt:lpstr>Adaptations for Thermoregulation</vt:lpstr>
      <vt:lpstr>Negative Feedback Loops</vt:lpstr>
      <vt:lpstr>Animal Diets</vt:lpstr>
      <vt:lpstr>Trade-offs of Thermoregulatory Strategy</vt:lpstr>
      <vt:lpstr>Types of Reproduction</vt:lpstr>
      <vt:lpstr>Types of Reproduction</vt:lpstr>
      <vt:lpstr>Fertilization Strategies</vt:lpstr>
      <vt:lpstr>Fertilization Strategies</vt:lpstr>
      <vt:lpstr>Check Your Understanding</vt:lpstr>
      <vt:lpstr>Check Your Understanding</vt:lpstr>
      <vt:lpstr>Check Your Understanding</vt:lpstr>
      <vt:lpstr>Check Your Understanding</vt:lpstr>
      <vt:lpstr>Check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Fundamentals of Biology</dc:title>
  <dc:creator>Tyler Flisik</dc:creator>
  <cp:lastModifiedBy>Tyler Flisik</cp:lastModifiedBy>
  <cp:revision>63</cp:revision>
  <dcterms:created xsi:type="dcterms:W3CDTF">2018-02-11T20:55:19Z</dcterms:created>
  <dcterms:modified xsi:type="dcterms:W3CDTF">2018-02-25T06:44:58Z</dcterms:modified>
</cp:coreProperties>
</file>