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58" r:id="rId2"/>
    <p:sldId id="309" r:id="rId3"/>
    <p:sldId id="310" r:id="rId4"/>
    <p:sldId id="261" r:id="rId5"/>
    <p:sldId id="263" r:id="rId6"/>
    <p:sldId id="538" r:id="rId7"/>
    <p:sldId id="265" r:id="rId8"/>
    <p:sldId id="266" r:id="rId9"/>
    <p:sldId id="262" r:id="rId10"/>
    <p:sldId id="270" r:id="rId11"/>
    <p:sldId id="264" r:id="rId12"/>
    <p:sldId id="281" r:id="rId13"/>
    <p:sldId id="267" r:id="rId14"/>
    <p:sldId id="280" r:id="rId15"/>
    <p:sldId id="268" r:id="rId16"/>
    <p:sldId id="269" r:id="rId17"/>
    <p:sldId id="537" r:id="rId18"/>
    <p:sldId id="543" r:id="rId19"/>
    <p:sldId id="542" r:id="rId20"/>
    <p:sldId id="259" r:id="rId21"/>
    <p:sldId id="530" r:id="rId22"/>
    <p:sldId id="547" r:id="rId23"/>
    <p:sldId id="550" r:id="rId24"/>
    <p:sldId id="551" r:id="rId25"/>
    <p:sldId id="544" r:id="rId26"/>
    <p:sldId id="345" r:id="rId27"/>
    <p:sldId id="274" r:id="rId28"/>
    <p:sldId id="293" r:id="rId29"/>
    <p:sldId id="552" r:id="rId30"/>
    <p:sldId id="536" r:id="rId31"/>
    <p:sldId id="344" r:id="rId32"/>
    <p:sldId id="276" r:id="rId33"/>
    <p:sldId id="279" r:id="rId34"/>
    <p:sldId id="295" r:id="rId35"/>
    <p:sldId id="300" r:id="rId36"/>
    <p:sldId id="304" r:id="rId37"/>
    <p:sldId id="299" r:id="rId38"/>
    <p:sldId id="302" r:id="rId39"/>
    <p:sldId id="557" r:id="rId40"/>
    <p:sldId id="555" r:id="rId41"/>
    <p:sldId id="556" r:id="rId42"/>
    <p:sldId id="427" r:id="rId43"/>
    <p:sldId id="426" r:id="rId44"/>
    <p:sldId id="334" r:id="rId45"/>
    <p:sldId id="558" r:id="rId46"/>
    <p:sldId id="305" r:id="rId47"/>
    <p:sldId id="306" r:id="rId48"/>
    <p:sldId id="307" r:id="rId49"/>
    <p:sldId id="431" r:id="rId50"/>
    <p:sldId id="559" r:id="rId51"/>
    <p:sldId id="560" r:id="rId52"/>
    <p:sldId id="428" r:id="rId53"/>
    <p:sldId id="287" r:id="rId54"/>
    <p:sldId id="429" r:id="rId55"/>
    <p:sldId id="311" r:id="rId56"/>
    <p:sldId id="312" r:id="rId57"/>
    <p:sldId id="291" r:id="rId58"/>
    <p:sldId id="290" r:id="rId59"/>
    <p:sldId id="504" r:id="rId60"/>
    <p:sldId id="516" r:id="rId61"/>
    <p:sldId id="553" r:id="rId62"/>
    <p:sldId id="554" r:id="rId63"/>
    <p:sldId id="507" r:id="rId64"/>
    <p:sldId id="509" r:id="rId65"/>
    <p:sldId id="510" r:id="rId66"/>
    <p:sldId id="500" r:id="rId67"/>
    <p:sldId id="501" r:id="rId68"/>
    <p:sldId id="502" r:id="rId69"/>
    <p:sldId id="498" r:id="rId70"/>
    <p:sldId id="434" r:id="rId71"/>
    <p:sldId id="518" r:id="rId72"/>
    <p:sldId id="308" r:id="rId73"/>
    <p:sldId id="301"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CCE6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7" autoAdjust="0"/>
    <p:restoredTop sz="87995" autoAdjust="0"/>
  </p:normalViewPr>
  <p:slideViewPr>
    <p:cSldViewPr snapToGrid="0">
      <p:cViewPr varScale="1">
        <p:scale>
          <a:sx n="98" d="100"/>
          <a:sy n="98" d="100"/>
        </p:scale>
        <p:origin x="10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5D1B4-9A58-4DEB-B813-B85E0D73B365}" type="datetimeFigureOut">
              <a:rPr lang="en-US" smtClean="0"/>
              <a:t>8/21/2018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3B08F2-07F7-4EFE-ACB5-66E8786EE585}" type="slidenum">
              <a:rPr lang="en-US" smtClean="0"/>
              <a:t>‹#›</a:t>
            </a:fld>
            <a:endParaRPr lang="en-US"/>
          </a:p>
        </p:txBody>
      </p:sp>
    </p:spTree>
    <p:extLst>
      <p:ext uri="{BB962C8B-B14F-4D97-AF65-F5344CB8AC3E}">
        <p14:creationId xmlns:p14="http://schemas.microsoft.com/office/powerpoint/2010/main" val="102525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639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Nitrogen makes up about 78%</a:t>
            </a:r>
            <a:r>
              <a:rPr lang="en-US" baseline="0" dirty="0"/>
              <a:t> of the Earth’s atmosphere</a:t>
            </a:r>
            <a:endParaRPr lang="en-US" dirty="0"/>
          </a:p>
          <a:p>
            <a:pPr marL="171450" indent="-171450">
              <a:buFont typeface="Arial" panose="020B0604020202020204" pitchFamily="34" charset="0"/>
              <a:buChar char="•"/>
            </a:pPr>
            <a:r>
              <a:rPr lang="en-US" dirty="0"/>
              <a:t>Nitrogen makes a small portion of living things but it if necessary</a:t>
            </a:r>
            <a:r>
              <a:rPr lang="en-US" baseline="0" dirty="0"/>
              <a:t> for life</a:t>
            </a:r>
          </a:p>
          <a:p>
            <a:pPr marL="628650" lvl="1" indent="-171450">
              <a:buFont typeface="Arial" panose="020B0604020202020204" pitchFamily="34" charset="0"/>
              <a:buChar char="•"/>
            </a:pPr>
            <a:r>
              <a:rPr lang="en-US" dirty="0"/>
              <a:t>Nitrogen</a:t>
            </a:r>
            <a:r>
              <a:rPr lang="en-US" baseline="0" dirty="0"/>
              <a:t> makes up part of our DNA, RNA and all our proteins</a:t>
            </a:r>
          </a:p>
          <a:p>
            <a:pPr marL="171450" indent="-171450">
              <a:buFont typeface="Arial" panose="020B0604020202020204" pitchFamily="34" charset="0"/>
              <a:buChar char="•"/>
            </a:pPr>
            <a:r>
              <a:rPr lang="en-US" dirty="0"/>
              <a:t>A small amount of nitrogen is fixed through high energy fixation caused by cosmic radiation, meteorite trails, and lightning</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A25599-DD25-42AA-90D2-DEB356EEA888}" type="slidenum">
              <a:rPr lang="en-US" smtClean="0"/>
              <a:t>21</a:t>
            </a:fld>
            <a:endParaRPr lang="en-US"/>
          </a:p>
        </p:txBody>
      </p:sp>
    </p:spTree>
    <p:extLst>
      <p:ext uri="{BB962C8B-B14F-4D97-AF65-F5344CB8AC3E}">
        <p14:creationId xmlns:p14="http://schemas.microsoft.com/office/powerpoint/2010/main" val="250557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Variation in soils result in different morphologies or growth forms of a single species of plant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Loams have high surface area for adhesion of minerals and water, but spaces that allow for gas exchange with roots</a:t>
            </a:r>
          </a:p>
          <a:p>
            <a:endParaRPr lang="en-US" dirty="0"/>
          </a:p>
        </p:txBody>
      </p:sp>
      <p:sp>
        <p:nvSpPr>
          <p:cNvPr id="4" name="Slide Number Placeholder 3"/>
          <p:cNvSpPr>
            <a:spLocks noGrp="1"/>
          </p:cNvSpPr>
          <p:nvPr>
            <p:ph type="sldNum" sz="quarter" idx="10"/>
          </p:nvPr>
        </p:nvSpPr>
        <p:spPr/>
        <p:txBody>
          <a:bodyPr/>
          <a:lstStyle/>
          <a:p>
            <a:fld id="{EC475293-FEDE-45C9-8E0F-6EFE833BDC8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672342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Plankton</a:t>
            </a:r>
            <a:r>
              <a:rPr lang="en-US" dirty="0"/>
              <a:t>: microorganisms that live in the water</a:t>
            </a:r>
            <a:r>
              <a:rPr lang="en-US" baseline="0" dirty="0"/>
              <a:t> column, which</a:t>
            </a:r>
            <a:r>
              <a:rPr lang="en-US" dirty="0"/>
              <a:t> can not swim</a:t>
            </a:r>
            <a:r>
              <a:rPr lang="en-US" baseline="0" dirty="0"/>
              <a:t> against the current</a:t>
            </a:r>
          </a:p>
          <a:p>
            <a:endParaRPr lang="en-US" baseline="0" dirty="0"/>
          </a:p>
          <a:p>
            <a:r>
              <a:rPr lang="en-US" b="1" baseline="0" dirty="0"/>
              <a:t>Nekton</a:t>
            </a:r>
            <a:r>
              <a:rPr lang="en-US" baseline="0" dirty="0"/>
              <a:t>: active swimming organisms able to swim against the water current</a:t>
            </a:r>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3A25599-DD25-42AA-90D2-DEB356EEA888}" type="slidenum">
              <a:rPr lang="en-US" smtClean="0"/>
              <a:t>26</a:t>
            </a:fld>
            <a:endParaRPr lang="en-US"/>
          </a:p>
        </p:txBody>
      </p:sp>
    </p:spTree>
    <p:extLst>
      <p:ext uri="{BB962C8B-B14F-4D97-AF65-F5344CB8AC3E}">
        <p14:creationId xmlns:p14="http://schemas.microsoft.com/office/powerpoint/2010/main" val="28439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varies more in the oceans? Temperature or salinity? </a:t>
            </a:r>
          </a:p>
          <a:p>
            <a:pPr marL="171450" indent="-171450">
              <a:buFont typeface="Arial" panose="020B0604020202020204" pitchFamily="34" charset="0"/>
              <a:buChar char="•"/>
            </a:pPr>
            <a:r>
              <a:rPr lang="en-US" dirty="0"/>
              <a:t>Temperature ranges from -2</a:t>
            </a:r>
            <a:r>
              <a:rPr lang="en-US" dirty="0">
                <a:latin typeface="Times New Roman" panose="02020603050405020304" pitchFamily="18" charset="0"/>
                <a:cs typeface="Times New Roman" panose="02020603050405020304" pitchFamily="18" charset="0"/>
              </a:rPr>
              <a:t>ºC</a:t>
            </a:r>
            <a:r>
              <a:rPr lang="en-US" dirty="0"/>
              <a:t> to 30</a:t>
            </a:r>
            <a:r>
              <a:rPr lang="en-US" dirty="0">
                <a:latin typeface="Times New Roman" panose="02020603050405020304" pitchFamily="18" charset="0"/>
                <a:cs typeface="Times New Roman" panose="02020603050405020304" pitchFamily="18" charset="0"/>
              </a:rPr>
              <a:t>ºC (28ºF to 86ºF)</a:t>
            </a:r>
            <a:endParaRPr lang="en-US" dirty="0"/>
          </a:p>
        </p:txBody>
      </p:sp>
      <p:sp>
        <p:nvSpPr>
          <p:cNvPr id="4" name="Slide Number Placeholder 3"/>
          <p:cNvSpPr>
            <a:spLocks noGrp="1"/>
          </p:cNvSpPr>
          <p:nvPr>
            <p:ph type="sldNum" sz="quarter" idx="10"/>
          </p:nvPr>
        </p:nvSpPr>
        <p:spPr/>
        <p:txBody>
          <a:bodyPr/>
          <a:lstStyle/>
          <a:p>
            <a:fld id="{603B08F2-07F7-4EFE-ACB5-66E8786EE585}" type="slidenum">
              <a:rPr lang="en-US" smtClean="0"/>
              <a:t>27</a:t>
            </a:fld>
            <a:endParaRPr lang="en-US"/>
          </a:p>
        </p:txBody>
      </p:sp>
    </p:spTree>
    <p:extLst>
      <p:ext uri="{BB962C8B-B14F-4D97-AF65-F5344CB8AC3E}">
        <p14:creationId xmlns:p14="http://schemas.microsoft.com/office/powerpoint/2010/main" val="3799691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Scientists can predict tidal conditions based on the position of the Earth, sun and moon.</a:t>
            </a:r>
          </a:p>
          <a:p>
            <a:endParaRPr lang="en-US" dirty="0"/>
          </a:p>
        </p:txBody>
      </p:sp>
      <p:sp>
        <p:nvSpPr>
          <p:cNvPr id="4" name="Slide Number Placeholder 3"/>
          <p:cNvSpPr>
            <a:spLocks noGrp="1"/>
          </p:cNvSpPr>
          <p:nvPr>
            <p:ph type="sldNum" sz="quarter" idx="10"/>
          </p:nvPr>
        </p:nvSpPr>
        <p:spPr/>
        <p:txBody>
          <a:bodyPr/>
          <a:lstStyle/>
          <a:p>
            <a:fld id="{603B08F2-07F7-4EFE-ACB5-66E8786EE585}" type="slidenum">
              <a:rPr lang="en-US" smtClean="0"/>
              <a:t>35</a:t>
            </a:fld>
            <a:endParaRPr lang="en-US"/>
          </a:p>
        </p:txBody>
      </p:sp>
    </p:spTree>
    <p:extLst>
      <p:ext uri="{BB962C8B-B14F-4D97-AF65-F5344CB8AC3E}">
        <p14:creationId xmlns:p14="http://schemas.microsoft.com/office/powerpoint/2010/main" val="3367121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E8248-1073-4F88-B606-526E8B2C5C3C}" type="slidenum">
              <a:rPr lang="en-US" smtClean="0"/>
              <a:t>50</a:t>
            </a:fld>
            <a:endParaRPr lang="en-US"/>
          </a:p>
        </p:txBody>
      </p:sp>
    </p:spTree>
    <p:extLst>
      <p:ext uri="{BB962C8B-B14F-4D97-AF65-F5344CB8AC3E}">
        <p14:creationId xmlns:p14="http://schemas.microsoft.com/office/powerpoint/2010/main" val="336883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E8248-1073-4F88-B606-526E8B2C5C3C}" type="slidenum">
              <a:rPr lang="en-US" smtClean="0"/>
              <a:t>55</a:t>
            </a:fld>
            <a:endParaRPr lang="en-US"/>
          </a:p>
        </p:txBody>
      </p:sp>
    </p:spTree>
    <p:extLst>
      <p:ext uri="{BB962C8B-B14F-4D97-AF65-F5344CB8AC3E}">
        <p14:creationId xmlns:p14="http://schemas.microsoft.com/office/powerpoint/2010/main" val="2772447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FE8248-1073-4F88-B606-526E8B2C5C3C}" type="slidenum">
              <a:rPr lang="en-US" smtClean="0"/>
              <a:t>56</a:t>
            </a:fld>
            <a:endParaRPr lang="en-US"/>
          </a:p>
        </p:txBody>
      </p:sp>
    </p:spTree>
    <p:extLst>
      <p:ext uri="{BB962C8B-B14F-4D97-AF65-F5344CB8AC3E}">
        <p14:creationId xmlns:p14="http://schemas.microsoft.com/office/powerpoint/2010/main" val="2491726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cubic foot can have as many as 40,000 inhabitants</a:t>
            </a:r>
          </a:p>
        </p:txBody>
      </p:sp>
      <p:sp>
        <p:nvSpPr>
          <p:cNvPr id="4" name="Slide Number Placeholder 3"/>
          <p:cNvSpPr>
            <a:spLocks noGrp="1"/>
          </p:cNvSpPr>
          <p:nvPr>
            <p:ph type="sldNum" sz="quarter" idx="10"/>
          </p:nvPr>
        </p:nvSpPr>
        <p:spPr/>
        <p:txBody>
          <a:bodyPr/>
          <a:lstStyle/>
          <a:p>
            <a:fld id="{AC8612C3-4A51-4D2D-8015-7ACF39F090D6}" type="slidenum">
              <a:rPr lang="en-US" smtClean="0"/>
              <a:t>59</a:t>
            </a:fld>
            <a:endParaRPr lang="en-US"/>
          </a:p>
        </p:txBody>
      </p:sp>
    </p:spTree>
    <p:extLst>
      <p:ext uri="{BB962C8B-B14F-4D97-AF65-F5344CB8AC3E}">
        <p14:creationId xmlns:p14="http://schemas.microsoft.com/office/powerpoint/2010/main" val="3116520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AFDC30-B32A-4365-B1FA-78F82EAAFE3E}" type="slidenum">
              <a:rPr lang="en-US" smtClean="0"/>
              <a:t>62</a:t>
            </a:fld>
            <a:endParaRPr lang="en-US"/>
          </a:p>
        </p:txBody>
      </p:sp>
    </p:spTree>
    <p:extLst>
      <p:ext uri="{BB962C8B-B14F-4D97-AF65-F5344CB8AC3E}">
        <p14:creationId xmlns:p14="http://schemas.microsoft.com/office/powerpoint/2010/main" val="234896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25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If</a:t>
            </a:r>
            <a:r>
              <a:rPr lang="en-US" baseline="0" dirty="0"/>
              <a:t> the nucleus were the size of a golf ball the electrons would be anywhere from half a mile to six miles away. </a:t>
            </a:r>
            <a:endParaRPr lang="en-US" dirty="0"/>
          </a:p>
        </p:txBody>
      </p:sp>
      <p:sp>
        <p:nvSpPr>
          <p:cNvPr id="4" name="Slide Number Placeholder 3"/>
          <p:cNvSpPr>
            <a:spLocks noGrp="1"/>
          </p:cNvSpPr>
          <p:nvPr>
            <p:ph type="sldNum" sz="quarter" idx="10"/>
          </p:nvPr>
        </p:nvSpPr>
        <p:spPr/>
        <p:txBody>
          <a:bodyPr/>
          <a:lstStyle/>
          <a:p>
            <a:fld id="{00758EBF-42D0-43A6-A11F-24BCE929B760}" type="slidenum">
              <a:rPr lang="en-US" smtClean="0"/>
              <a:pPr/>
              <a:t>6</a:t>
            </a:fld>
            <a:endParaRPr lang="en-US"/>
          </a:p>
        </p:txBody>
      </p:sp>
    </p:spTree>
    <p:extLst>
      <p:ext uri="{BB962C8B-B14F-4D97-AF65-F5344CB8AC3E}">
        <p14:creationId xmlns:p14="http://schemas.microsoft.com/office/powerpoint/2010/main" val="96661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Homogenous: all the same kind, like</a:t>
            </a:r>
          </a:p>
        </p:txBody>
      </p:sp>
      <p:sp>
        <p:nvSpPr>
          <p:cNvPr id="4" name="Slide Number Placeholder 3"/>
          <p:cNvSpPr>
            <a:spLocks noGrp="1"/>
          </p:cNvSpPr>
          <p:nvPr>
            <p:ph type="sldNum" sz="quarter" idx="10"/>
          </p:nvPr>
        </p:nvSpPr>
        <p:spPr/>
        <p:txBody>
          <a:bodyPr/>
          <a:lstStyle/>
          <a:p>
            <a:fld id="{00758EBF-42D0-43A6-A11F-24BCE929B760}" type="slidenum">
              <a:rPr lang="en-US" smtClean="0"/>
              <a:pPr/>
              <a:t>9</a:t>
            </a:fld>
            <a:endParaRPr lang="en-US"/>
          </a:p>
        </p:txBody>
      </p:sp>
    </p:spTree>
    <p:extLst>
      <p:ext uri="{BB962C8B-B14F-4D97-AF65-F5344CB8AC3E}">
        <p14:creationId xmlns:p14="http://schemas.microsoft.com/office/powerpoint/2010/main" val="2904876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Brownian</a:t>
            </a:r>
            <a:r>
              <a:rPr lang="en-US" baseline="0" dirty="0"/>
              <a:t> movement </a:t>
            </a:r>
            <a:r>
              <a:rPr lang="en-US" baseline="0"/>
              <a:t>and temperature</a:t>
            </a:r>
            <a:endParaRPr lang="en-US"/>
          </a:p>
        </p:txBody>
      </p:sp>
      <p:sp>
        <p:nvSpPr>
          <p:cNvPr id="4" name="Slide Number Placeholder 3"/>
          <p:cNvSpPr>
            <a:spLocks noGrp="1"/>
          </p:cNvSpPr>
          <p:nvPr>
            <p:ph type="sldNum" sz="quarter" idx="10"/>
          </p:nvPr>
        </p:nvSpPr>
        <p:spPr/>
        <p:txBody>
          <a:bodyPr/>
          <a:lstStyle/>
          <a:p>
            <a:fld id="{00758EBF-42D0-43A6-A11F-24BCE929B760}" type="slidenum">
              <a:rPr lang="en-US" smtClean="0"/>
              <a:pPr/>
              <a:t>11</a:t>
            </a:fld>
            <a:endParaRPr lang="en-US"/>
          </a:p>
        </p:txBody>
      </p:sp>
    </p:spTree>
    <p:extLst>
      <p:ext uri="{BB962C8B-B14F-4D97-AF65-F5344CB8AC3E}">
        <p14:creationId xmlns:p14="http://schemas.microsoft.com/office/powerpoint/2010/main" val="91716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Reason why desert experiences such extreme temperature changes. Little water vapor fails to capture heat from day so desert nights are very cold.  </a:t>
            </a:r>
          </a:p>
          <a:p>
            <a:endParaRPr lang="en-US" dirty="0"/>
          </a:p>
          <a:p>
            <a:r>
              <a:rPr lang="en-US" dirty="0"/>
              <a:t>Water absorbs heat because solar energy causes hydrogen bonds to break but the quickly reform, which prevents an increase in the movement of the molecules and thus the temperature of water. </a:t>
            </a:r>
          </a:p>
        </p:txBody>
      </p:sp>
      <p:sp>
        <p:nvSpPr>
          <p:cNvPr id="4" name="Slide Number Placeholder 3"/>
          <p:cNvSpPr>
            <a:spLocks noGrp="1"/>
          </p:cNvSpPr>
          <p:nvPr>
            <p:ph type="sldNum" sz="quarter" idx="10"/>
          </p:nvPr>
        </p:nvSpPr>
        <p:spPr/>
        <p:txBody>
          <a:bodyPr/>
          <a:lstStyle/>
          <a:p>
            <a:fld id="{00758EBF-42D0-43A6-A11F-24BCE929B760}" type="slidenum">
              <a:rPr lang="en-US" smtClean="0"/>
              <a:pPr/>
              <a:t>13</a:t>
            </a:fld>
            <a:endParaRPr lang="en-US"/>
          </a:p>
        </p:txBody>
      </p:sp>
    </p:spTree>
    <p:extLst>
      <p:ext uri="{BB962C8B-B14F-4D97-AF65-F5344CB8AC3E}">
        <p14:creationId xmlns:p14="http://schemas.microsoft.com/office/powerpoint/2010/main" val="3514287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r>
              <a:rPr lang="en-US" dirty="0"/>
              <a:t>High heat of vaporization means that</a:t>
            </a:r>
            <a:r>
              <a:rPr lang="en-US" baseline="0" dirty="0"/>
              <a:t> a lot of energy I required to transform water from a liquid to a gas due to the strength of the hydrogen bonds. Boiling point of water 100C or 212F</a:t>
            </a:r>
            <a:endParaRPr lang="en-US" dirty="0"/>
          </a:p>
        </p:txBody>
      </p:sp>
      <p:sp>
        <p:nvSpPr>
          <p:cNvPr id="4" name="Slide Number Placeholder 3"/>
          <p:cNvSpPr>
            <a:spLocks noGrp="1"/>
          </p:cNvSpPr>
          <p:nvPr>
            <p:ph type="sldNum" sz="quarter" idx="10"/>
          </p:nvPr>
        </p:nvSpPr>
        <p:spPr/>
        <p:txBody>
          <a:bodyPr/>
          <a:lstStyle/>
          <a:p>
            <a:fld id="{00758EBF-42D0-43A6-A11F-24BCE929B760}" type="slidenum">
              <a:rPr lang="en-US" smtClean="0"/>
              <a:pPr/>
              <a:t>15</a:t>
            </a:fld>
            <a:endParaRPr lang="en-US"/>
          </a:p>
        </p:txBody>
      </p:sp>
    </p:spTree>
    <p:extLst>
      <p:ext uri="{BB962C8B-B14F-4D97-AF65-F5344CB8AC3E}">
        <p14:creationId xmlns:p14="http://schemas.microsoft.com/office/powerpoint/2010/main" val="213482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marine and freshwater environments are directly or indirectly linked by the global water cycle</a:t>
            </a:r>
          </a:p>
          <a:p>
            <a:endParaRPr lang="en-US" dirty="0"/>
          </a:p>
        </p:txBody>
      </p:sp>
      <p:sp>
        <p:nvSpPr>
          <p:cNvPr id="4" name="Slide Number Placeholder 3"/>
          <p:cNvSpPr>
            <a:spLocks noGrp="1"/>
          </p:cNvSpPr>
          <p:nvPr>
            <p:ph type="sldNum" sz="quarter" idx="10"/>
          </p:nvPr>
        </p:nvSpPr>
        <p:spPr/>
        <p:txBody>
          <a:bodyPr/>
          <a:lstStyle/>
          <a:p>
            <a:fld id="{603B08F2-07F7-4EFE-ACB5-66E8786EE585}" type="slidenum">
              <a:rPr lang="en-US" smtClean="0"/>
              <a:t>19</a:t>
            </a:fld>
            <a:endParaRPr lang="en-US"/>
          </a:p>
        </p:txBody>
      </p:sp>
    </p:spTree>
    <p:extLst>
      <p:ext uri="{BB962C8B-B14F-4D97-AF65-F5344CB8AC3E}">
        <p14:creationId xmlns:p14="http://schemas.microsoft.com/office/powerpoint/2010/main" val="35965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and transfer</a:t>
            </a:r>
          </a:p>
          <a:p>
            <a:pPr marL="171450" indent="-171450">
              <a:buFont typeface="Arial" panose="020B0604020202020204" pitchFamily="34" charset="0"/>
              <a:buChar char="•"/>
            </a:pPr>
            <a:r>
              <a:rPr lang="en-US" dirty="0"/>
              <a:t>Carbon enters into the world</a:t>
            </a:r>
            <a:r>
              <a:rPr lang="en-US" baseline="0" dirty="0"/>
              <a:t> through plants with create carbon based material from CO2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3A25599-DD25-42AA-90D2-DEB356EEA888}" type="slidenum">
              <a:rPr lang="en-US" smtClean="0"/>
              <a:t>20</a:t>
            </a:fld>
            <a:endParaRPr lang="en-US"/>
          </a:p>
        </p:txBody>
      </p:sp>
    </p:spTree>
    <p:extLst>
      <p:ext uri="{BB962C8B-B14F-4D97-AF65-F5344CB8AC3E}">
        <p14:creationId xmlns:p14="http://schemas.microsoft.com/office/powerpoint/2010/main" val="1049486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F271C"/>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451836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Tree>
    <p:extLst>
      <p:ext uri="{BB962C8B-B14F-4D97-AF65-F5344CB8AC3E}">
        <p14:creationId xmlns:p14="http://schemas.microsoft.com/office/powerpoint/2010/main" val="3051960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79020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4F271C"/>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4F271C"/>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38A56ED-7E3C-458D-A952-AAE00EA3A76D}" type="slidenum">
              <a:rPr lang="en-US">
                <a:solidFill>
                  <a:srgbClr val="4F271C"/>
                </a:solidFill>
              </a:rPr>
              <a:pPr>
                <a:defRPr/>
              </a:pPr>
              <a:t>‹#›</a:t>
            </a:fld>
            <a:endParaRPr lang="en-US">
              <a:solidFill>
                <a:srgbClr val="4F271C"/>
              </a:solidFill>
            </a:endParaRPr>
          </a:p>
        </p:txBody>
      </p:sp>
    </p:spTree>
    <p:extLst>
      <p:ext uri="{BB962C8B-B14F-4D97-AF65-F5344CB8AC3E}">
        <p14:creationId xmlns:p14="http://schemas.microsoft.com/office/powerpoint/2010/main" val="578423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EA0D7F71-23EE-48EC-8F0A-ED057F372360}" type="slidenum">
              <a:rPr lang="en-US"/>
              <a:pPr>
                <a:defRPr/>
              </a:pPr>
              <a:t>‹#›</a:t>
            </a:fld>
            <a:endParaRPr lang="en-US"/>
          </a:p>
        </p:txBody>
      </p:sp>
    </p:spTree>
    <p:extLst>
      <p:ext uri="{BB962C8B-B14F-4D97-AF65-F5344CB8AC3E}">
        <p14:creationId xmlns:p14="http://schemas.microsoft.com/office/powerpoint/2010/main" val="70572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1CEE06D-7AD6-4C2B-BECF-69910A2964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965F28-F8D3-4335-AA76-4101AA61BC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0E9377-61F3-4CC6-8785-2EF36F220EE3}"/>
              </a:ext>
            </a:extLst>
          </p:cNvPr>
          <p:cNvSpPr>
            <a:spLocks noGrp="1" noChangeArrowheads="1"/>
          </p:cNvSpPr>
          <p:nvPr>
            <p:ph type="sldNum" sz="quarter" idx="12"/>
          </p:nvPr>
        </p:nvSpPr>
        <p:spPr>
          <a:ln/>
        </p:spPr>
        <p:txBody>
          <a:bodyPr/>
          <a:lstStyle>
            <a:lvl1pPr>
              <a:defRPr/>
            </a:lvl1pPr>
          </a:lstStyle>
          <a:p>
            <a:fld id="{DF380388-759C-4FED-ABD9-6DD0D349B06E}" type="slidenum">
              <a:rPr lang="en-US" altLang="en-US"/>
              <a:pPr/>
              <a:t>‹#›</a:t>
            </a:fld>
            <a:endParaRPr lang="en-US" altLang="en-US"/>
          </a:p>
        </p:txBody>
      </p:sp>
    </p:spTree>
    <p:extLst>
      <p:ext uri="{BB962C8B-B14F-4D97-AF65-F5344CB8AC3E}">
        <p14:creationId xmlns:p14="http://schemas.microsoft.com/office/powerpoint/2010/main" val="3945371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08081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9DB93325-CFD7-4652-AEA6-A2818AD8B0BD}" type="datetimeFigureOut">
              <a:rPr lang="en-US" smtClean="0">
                <a:solidFill>
                  <a:srgbClr val="E7DEC9"/>
                </a:solidFill>
              </a:rPr>
              <a:pPr/>
              <a:t>8/21/2018</a:t>
            </a:fld>
            <a:endParaRPr lang="en-US">
              <a:solidFill>
                <a:srgbClr val="E7DEC9"/>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7DEC9"/>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82152050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97640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8" name="Footer Placeholder 7"/>
          <p:cNvSpPr>
            <a:spLocks noGrp="1"/>
          </p:cNvSpPr>
          <p:nvPr>
            <p:ph type="ftr" sz="quarter" idx="11"/>
          </p:nvPr>
        </p:nvSpPr>
        <p:spPr/>
        <p:txBody>
          <a:bodyPr/>
          <a:lstStyle/>
          <a:p>
            <a:endParaRPr lang="en-US">
              <a:solidFill>
                <a:srgbClr val="4F271C"/>
              </a:solidFill>
            </a:endParaRPr>
          </a:p>
        </p:txBody>
      </p:sp>
      <p:sp>
        <p:nvSpPr>
          <p:cNvPr id="9" name="Slide Number Placeholder 8"/>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22405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24783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a:solidFill>
                <a:srgbClr val="4F271C"/>
              </a:solidFill>
            </a:endParaRPr>
          </a:p>
        </p:txBody>
      </p:sp>
      <p:sp>
        <p:nvSpPr>
          <p:cNvPr id="4" name="Slide Number Placeholder 3"/>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777570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7885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E7DEC9"/>
                </a:solidFill>
              </a:rPr>
              <a:pPr/>
              <a:t>8/21/2018</a:t>
            </a:fld>
            <a:endParaRPr lang="en-US">
              <a:solidFill>
                <a:srgbClr val="E7DEC9"/>
              </a:solidFill>
            </a:endParaRPr>
          </a:p>
        </p:txBody>
      </p:sp>
      <p:sp>
        <p:nvSpPr>
          <p:cNvPr id="6" name="Footer Placeholder 5"/>
          <p:cNvSpPr>
            <a:spLocks noGrp="1"/>
          </p:cNvSpPr>
          <p:nvPr>
            <p:ph type="ftr" sz="quarter" idx="11"/>
          </p:nvPr>
        </p:nvSpPr>
        <p:spPr/>
        <p:txBody>
          <a:bodyPr/>
          <a:lstStyle/>
          <a:p>
            <a:endParaRPr lang="en-US">
              <a:solidFill>
                <a:srgbClr val="E7DEC9"/>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86301031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9DB93325-CFD7-4652-AEA6-A2818AD8B0BD}" type="datetimeFigureOut">
              <a:rPr lang="en-US" smtClean="0">
                <a:solidFill>
                  <a:srgbClr val="4F271C"/>
                </a:solidFill>
              </a:rPr>
              <a:pPr/>
              <a:t>8/21/2018</a:t>
            </a:fld>
            <a:endParaRPr lang="en-US">
              <a:solidFill>
                <a:srgbClr val="4F271C"/>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F271C"/>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D90DC4E8-6FED-4ACF-8035-0483ED4B1D68}" type="slidenum">
              <a:rPr lang="en-US" smtClean="0">
                <a:solidFill>
                  <a:srgbClr val="4F271C"/>
                </a:solidFill>
              </a:rPr>
              <a:pPr/>
              <a:t>‹#›</a:t>
            </a:fld>
            <a:endParaRPr lang="en-US">
              <a:solidFill>
                <a:srgbClr val="4F271C"/>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094934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3BA2-5E36-4DE5-B42E-773FC011B817}"/>
              </a:ext>
            </a:extLst>
          </p:cNvPr>
          <p:cNvSpPr>
            <a:spLocks noGrp="1"/>
          </p:cNvSpPr>
          <p:nvPr>
            <p:ph type="ctrTitle"/>
          </p:nvPr>
        </p:nvSpPr>
        <p:spPr>
          <a:xfrm>
            <a:off x="1625600" y="3886200"/>
            <a:ext cx="9333948" cy="990600"/>
          </a:xfrm>
        </p:spPr>
        <p:txBody>
          <a:bodyPr>
            <a:noAutofit/>
          </a:bodyPr>
          <a:lstStyle/>
          <a:p>
            <a:pPr algn="ctr"/>
            <a:r>
              <a:rPr lang="en-US" sz="2800" dirty="0"/>
              <a:t>Chemical and Physical Properties of Ecosystems</a:t>
            </a:r>
          </a:p>
        </p:txBody>
      </p:sp>
      <p:sp>
        <p:nvSpPr>
          <p:cNvPr id="5" name="Subtitle 4">
            <a:extLst>
              <a:ext uri="{FF2B5EF4-FFF2-40B4-BE49-F238E27FC236}">
                <a16:creationId xmlns:a16="http://schemas.microsoft.com/office/drawing/2014/main" id="{BE8F7B2A-50C3-46E6-8665-171D542D7CEA}"/>
              </a:ext>
            </a:extLst>
          </p:cNvPr>
          <p:cNvSpPr>
            <a:spLocks noGrp="1"/>
          </p:cNvSpPr>
          <p:nvPr>
            <p:ph type="subTitle" idx="1"/>
          </p:nvPr>
        </p:nvSpPr>
        <p:spPr/>
        <p:txBody>
          <a:bodyPr/>
          <a:lstStyle/>
          <a:p>
            <a:r>
              <a:rPr lang="en-US" dirty="0"/>
              <a:t>Chapters 3, 4, 22, 24, 25</a:t>
            </a:r>
          </a:p>
        </p:txBody>
      </p:sp>
      <p:sp>
        <p:nvSpPr>
          <p:cNvPr id="6" name="TextBox 5">
            <a:extLst>
              <a:ext uri="{FF2B5EF4-FFF2-40B4-BE49-F238E27FC236}">
                <a16:creationId xmlns:a16="http://schemas.microsoft.com/office/drawing/2014/main" id="{92E57520-C955-4B50-AF4B-4625F6525FBC}"/>
              </a:ext>
            </a:extLst>
          </p:cNvPr>
          <p:cNvSpPr txBox="1"/>
          <p:nvPr/>
        </p:nvSpPr>
        <p:spPr>
          <a:xfrm>
            <a:off x="1272208" y="1086678"/>
            <a:ext cx="9647583" cy="1384995"/>
          </a:xfrm>
          <a:prstGeom prst="rect">
            <a:avLst/>
          </a:prstGeom>
          <a:noFill/>
        </p:spPr>
        <p:txBody>
          <a:bodyPr wrap="square" rtlCol="0">
            <a:spAutoFit/>
          </a:bodyPr>
          <a:lstStyle/>
          <a:p>
            <a:pPr algn="ctr"/>
            <a:r>
              <a:rPr lang="en-US" sz="2800" dirty="0"/>
              <a:t>“No man steps in the same river twice, for its not the same river and he’s not the same man” </a:t>
            </a:r>
          </a:p>
          <a:p>
            <a:pPr algn="ctr"/>
            <a:r>
              <a:rPr lang="en-US" sz="2800" dirty="0"/>
              <a:t>- Heraclitus</a:t>
            </a:r>
          </a:p>
        </p:txBody>
      </p:sp>
    </p:spTree>
    <p:extLst>
      <p:ext uri="{BB962C8B-B14F-4D97-AF65-F5344CB8AC3E}">
        <p14:creationId xmlns:p14="http://schemas.microsoft.com/office/powerpoint/2010/main" val="4107097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A5D5D-14B2-493A-80FF-BD2C4664C1C8}"/>
              </a:ext>
            </a:extLst>
          </p:cNvPr>
          <p:cNvPicPr>
            <a:picLocks noChangeAspect="1"/>
          </p:cNvPicPr>
          <p:nvPr/>
        </p:nvPicPr>
        <p:blipFill>
          <a:blip r:embed="rId2"/>
          <a:stretch>
            <a:fillRect/>
          </a:stretch>
        </p:blipFill>
        <p:spPr>
          <a:xfrm>
            <a:off x="1726709" y="2616106"/>
            <a:ext cx="8738581" cy="3649710"/>
          </a:xfrm>
          <a:prstGeom prst="rect">
            <a:avLst/>
          </a:prstGeom>
        </p:spPr>
      </p:pic>
      <p:sp>
        <p:nvSpPr>
          <p:cNvPr id="5" name="Content Placeholder 2">
            <a:extLst>
              <a:ext uri="{FF2B5EF4-FFF2-40B4-BE49-F238E27FC236}">
                <a16:creationId xmlns:a16="http://schemas.microsoft.com/office/drawing/2014/main" id="{BAD27351-8A89-421A-BE45-464CC1DA54D8}"/>
              </a:ext>
            </a:extLst>
          </p:cNvPr>
          <p:cNvSpPr>
            <a:spLocks noGrp="1"/>
          </p:cNvSpPr>
          <p:nvPr>
            <p:ph sz="quarter" idx="1"/>
          </p:nvPr>
        </p:nvSpPr>
        <p:spPr>
          <a:xfrm>
            <a:off x="609600" y="1219199"/>
            <a:ext cx="10972800" cy="1273629"/>
          </a:xfrm>
        </p:spPr>
        <p:txBody>
          <a:bodyPr>
            <a:normAutofit/>
          </a:bodyPr>
          <a:lstStyle/>
          <a:p>
            <a:pPr>
              <a:buNone/>
            </a:pPr>
            <a:r>
              <a:rPr lang="en-US" sz="3200" dirty="0"/>
              <a:t>Water as a solvent</a:t>
            </a:r>
          </a:p>
          <a:p>
            <a:pPr lvl="1"/>
            <a:r>
              <a:rPr lang="en-US" sz="2800" b="1" dirty="0"/>
              <a:t>________</a:t>
            </a:r>
            <a:r>
              <a:rPr lang="en-US" sz="2800" dirty="0"/>
              <a:t> works to pull apart ions </a:t>
            </a:r>
          </a:p>
        </p:txBody>
      </p:sp>
      <p:sp>
        <p:nvSpPr>
          <p:cNvPr id="6" name="Title 1">
            <a:extLst>
              <a:ext uri="{FF2B5EF4-FFF2-40B4-BE49-F238E27FC236}">
                <a16:creationId xmlns:a16="http://schemas.microsoft.com/office/drawing/2014/main" id="{D0C374C9-313F-4623-807F-68A4CBEC3537}"/>
              </a:ext>
            </a:extLst>
          </p:cNvPr>
          <p:cNvSpPr>
            <a:spLocks noGrp="1"/>
          </p:cNvSpPr>
          <p:nvPr>
            <p:ph type="title"/>
          </p:nvPr>
        </p:nvSpPr>
        <p:spPr/>
        <p:txBody>
          <a:bodyPr>
            <a:normAutofit/>
          </a:bodyPr>
          <a:lstStyle/>
          <a:p>
            <a:pPr algn="ctr"/>
            <a:r>
              <a:rPr lang="en-US" sz="4400" dirty="0"/>
              <a:t>Properties of Water</a:t>
            </a:r>
          </a:p>
        </p:txBody>
      </p:sp>
    </p:spTree>
    <p:extLst>
      <p:ext uri="{BB962C8B-B14F-4D97-AF65-F5344CB8AC3E}">
        <p14:creationId xmlns:p14="http://schemas.microsoft.com/office/powerpoint/2010/main" val="1365593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599" y="1246632"/>
            <a:ext cx="6919609" cy="1213539"/>
          </a:xfrm>
        </p:spPr>
        <p:txBody>
          <a:bodyPr>
            <a:noAutofit/>
          </a:bodyPr>
          <a:lstStyle/>
          <a:p>
            <a:pPr>
              <a:buNone/>
            </a:pPr>
            <a:r>
              <a:rPr lang="en-US" sz="3200" dirty="0"/>
              <a:t>Liquid form is </a:t>
            </a:r>
            <a:r>
              <a:rPr lang="en-US" sz="3200" b="1" dirty="0"/>
              <a:t>________</a:t>
            </a:r>
            <a:r>
              <a:rPr lang="en-US" sz="3200" dirty="0"/>
              <a:t> than solid form</a:t>
            </a:r>
          </a:p>
          <a:p>
            <a:pPr lvl="1"/>
            <a:r>
              <a:rPr lang="en-US" sz="2800" dirty="0"/>
              <a:t>Ice floats on water!</a:t>
            </a:r>
          </a:p>
        </p:txBody>
      </p:sp>
      <p:sp>
        <p:nvSpPr>
          <p:cNvPr id="4" name="Title 1"/>
          <p:cNvSpPr>
            <a:spLocks noGrp="1"/>
          </p:cNvSpPr>
          <p:nvPr>
            <p:ph type="title"/>
          </p:nvPr>
        </p:nvSpPr>
        <p:spPr/>
        <p:txBody>
          <a:bodyPr>
            <a:normAutofit/>
          </a:bodyPr>
          <a:lstStyle/>
          <a:p>
            <a:pPr algn="ctr"/>
            <a:r>
              <a:rPr lang="en-US" sz="4400" dirty="0"/>
              <a:t>Properties of Water</a:t>
            </a:r>
          </a:p>
        </p:txBody>
      </p:sp>
      <p:pic>
        <p:nvPicPr>
          <p:cNvPr id="2050" name="Picture 2" descr="http://textflow.mheducation.com/figures/1259168549/cas23068_0303_lg.jpg">
            <a:extLst>
              <a:ext uri="{FF2B5EF4-FFF2-40B4-BE49-F238E27FC236}">
                <a16:creationId xmlns:a16="http://schemas.microsoft.com/office/drawing/2014/main" id="{8EE9E721-9837-4F41-AF68-2675AD2FE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6" y="2575913"/>
            <a:ext cx="6185127" cy="3736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D5E3BB7-C277-4B1C-B5C1-94962AB14581}"/>
              </a:ext>
            </a:extLst>
          </p:cNvPr>
          <p:cNvPicPr>
            <a:picLocks noChangeAspect="1"/>
          </p:cNvPicPr>
          <p:nvPr/>
        </p:nvPicPr>
        <p:blipFill>
          <a:blip r:embed="rId4"/>
          <a:stretch>
            <a:fillRect/>
          </a:stretch>
        </p:blipFill>
        <p:spPr>
          <a:xfrm>
            <a:off x="8090103" y="1246632"/>
            <a:ext cx="3505504" cy="2449806"/>
          </a:xfrm>
          <a:prstGeom prst="rect">
            <a:avLst/>
          </a:prstGeom>
        </p:spPr>
      </p:pic>
      <p:pic>
        <p:nvPicPr>
          <p:cNvPr id="2" name="Picture 1">
            <a:extLst>
              <a:ext uri="{FF2B5EF4-FFF2-40B4-BE49-F238E27FC236}">
                <a16:creationId xmlns:a16="http://schemas.microsoft.com/office/drawing/2014/main" id="{939EC433-2586-4BA2-833A-EAD89C3B2B18}"/>
              </a:ext>
            </a:extLst>
          </p:cNvPr>
          <p:cNvPicPr>
            <a:picLocks noChangeAspect="1"/>
          </p:cNvPicPr>
          <p:nvPr/>
        </p:nvPicPr>
        <p:blipFill>
          <a:blip r:embed="rId5"/>
          <a:stretch>
            <a:fillRect/>
          </a:stretch>
        </p:blipFill>
        <p:spPr>
          <a:xfrm>
            <a:off x="8091189" y="3800070"/>
            <a:ext cx="3505504" cy="2420322"/>
          </a:xfrm>
          <a:prstGeom prst="rect">
            <a:avLst/>
          </a:prstGeom>
        </p:spPr>
      </p:pic>
    </p:spTree>
    <p:extLst>
      <p:ext uri="{BB962C8B-B14F-4D97-AF65-F5344CB8AC3E}">
        <p14:creationId xmlns:p14="http://schemas.microsoft.com/office/powerpoint/2010/main" val="505991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9E78B-5C99-45FF-A396-967EB3A8AEA7}"/>
              </a:ext>
            </a:extLst>
          </p:cNvPr>
          <p:cNvSpPr>
            <a:spLocks noGrp="1"/>
          </p:cNvSpPr>
          <p:nvPr>
            <p:ph type="title"/>
          </p:nvPr>
        </p:nvSpPr>
        <p:spPr/>
        <p:txBody>
          <a:bodyPr/>
          <a:lstStyle/>
          <a:p>
            <a:r>
              <a:rPr lang="en-US" dirty="0"/>
              <a:t> </a:t>
            </a:r>
          </a:p>
        </p:txBody>
      </p:sp>
      <p:sp>
        <p:nvSpPr>
          <p:cNvPr id="5" name="Content Placeholder 4">
            <a:extLst>
              <a:ext uri="{FF2B5EF4-FFF2-40B4-BE49-F238E27FC236}">
                <a16:creationId xmlns:a16="http://schemas.microsoft.com/office/drawing/2014/main" id="{13C37D9D-5E71-4E15-A47B-38665C0E2C5A}"/>
              </a:ext>
            </a:extLst>
          </p:cNvPr>
          <p:cNvSpPr>
            <a:spLocks noGrp="1"/>
          </p:cNvSpPr>
          <p:nvPr>
            <p:ph sz="quarter" idx="1"/>
          </p:nvPr>
        </p:nvSpPr>
        <p:spPr>
          <a:xfrm>
            <a:off x="609599" y="1219200"/>
            <a:ext cx="11332029" cy="1284514"/>
          </a:xfrm>
        </p:spPr>
        <p:txBody>
          <a:bodyPr>
            <a:normAutofit/>
          </a:bodyPr>
          <a:lstStyle/>
          <a:p>
            <a:r>
              <a:rPr lang="en-US" sz="2800" dirty="0"/>
              <a:t>When heat is applied, how does it affect the hydrogen bonds between water molecules and the molecular speed (temp.) of the water molecules?  </a:t>
            </a:r>
          </a:p>
        </p:txBody>
      </p:sp>
      <p:pic>
        <p:nvPicPr>
          <p:cNvPr id="4" name="Picture 2" descr="http://textflow.mheducation.com/figures/1259168549/cas23068_0303_lg.jpg">
            <a:extLst>
              <a:ext uri="{FF2B5EF4-FFF2-40B4-BE49-F238E27FC236}">
                <a16:creationId xmlns:a16="http://schemas.microsoft.com/office/drawing/2014/main" id="{E5BE9427-A011-4EA9-B6A4-385287148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771" y="2503714"/>
            <a:ext cx="6358691" cy="384151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E75F995-5AFC-4B54-B306-6DA185C9A9A1}"/>
              </a:ext>
            </a:extLst>
          </p:cNvPr>
          <p:cNvSpPr txBox="1">
            <a:spLocks/>
          </p:cNvSpPr>
          <p:nvPr/>
        </p:nvSpPr>
        <p:spPr>
          <a:xfrm>
            <a:off x="772886" y="152400"/>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Properties of Water</a:t>
            </a:r>
          </a:p>
        </p:txBody>
      </p:sp>
    </p:spTree>
    <p:extLst>
      <p:ext uri="{BB962C8B-B14F-4D97-AF65-F5344CB8AC3E}">
        <p14:creationId xmlns:p14="http://schemas.microsoft.com/office/powerpoint/2010/main" val="1261754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246027"/>
            <a:ext cx="11125200" cy="4953000"/>
          </a:xfrm>
        </p:spPr>
        <p:txBody>
          <a:bodyPr>
            <a:normAutofit/>
          </a:bodyPr>
          <a:lstStyle/>
          <a:p>
            <a:pPr>
              <a:spcBef>
                <a:spcPts val="0"/>
              </a:spcBef>
              <a:buNone/>
            </a:pPr>
            <a:r>
              <a:rPr lang="en-US" sz="3200" b="1" dirty="0"/>
              <a:t>Specific heat</a:t>
            </a:r>
            <a:r>
              <a:rPr lang="en-US" sz="3200" dirty="0"/>
              <a:t>: amount of energy required to raise temp 1˚C</a:t>
            </a:r>
          </a:p>
          <a:p>
            <a:pPr lvl="1">
              <a:spcBef>
                <a:spcPts val="0"/>
              </a:spcBef>
            </a:pPr>
            <a:r>
              <a:rPr lang="en-US" sz="2800" dirty="0"/>
              <a:t>Water has a high specific heat compared to other molecules</a:t>
            </a:r>
          </a:p>
          <a:p>
            <a:pPr lvl="2">
              <a:spcBef>
                <a:spcPts val="0"/>
              </a:spcBef>
            </a:pPr>
            <a:r>
              <a:rPr lang="en-US" sz="2400" dirty="0"/>
              <a:t>Water can absorb a lot of heat energy before changing temperature</a:t>
            </a:r>
            <a:endParaRPr lang="en-US" sz="2800" dirty="0">
              <a:solidFill>
                <a:schemeClr val="tx1"/>
              </a:solidFill>
            </a:endParaRPr>
          </a:p>
          <a:p>
            <a:pPr marL="228600" lvl="1" indent="-228600">
              <a:buNone/>
            </a:pPr>
            <a:endParaRPr lang="en-US" sz="2800" dirty="0">
              <a:solidFill>
                <a:schemeClr val="tx1"/>
              </a:solidFill>
            </a:endParaRPr>
          </a:p>
          <a:p>
            <a:pPr marL="228600" lvl="1" indent="-228600">
              <a:buNone/>
            </a:pPr>
            <a:endParaRPr lang="en-US" sz="2800" dirty="0">
              <a:solidFill>
                <a:schemeClr val="tx1"/>
              </a:solidFill>
            </a:endParaRPr>
          </a:p>
          <a:p>
            <a:pPr marL="228600" lvl="1" indent="-228600">
              <a:buNone/>
            </a:pPr>
            <a:endParaRPr lang="en-US" sz="2800" dirty="0">
              <a:solidFill>
                <a:schemeClr val="tx1"/>
              </a:solidFill>
            </a:endParaRPr>
          </a:p>
          <a:p>
            <a:pPr marL="228600" lvl="1" indent="-228600">
              <a:buNone/>
            </a:pPr>
            <a:endParaRPr lang="en-US" sz="2800" dirty="0">
              <a:solidFill>
                <a:schemeClr val="tx1"/>
              </a:solidFill>
            </a:endParaRPr>
          </a:p>
          <a:p>
            <a:pPr marL="228600" lvl="1" indent="-228600">
              <a:buNone/>
            </a:pPr>
            <a:endParaRPr lang="en-US" sz="2800" dirty="0">
              <a:solidFill>
                <a:schemeClr val="tx1"/>
              </a:solidFill>
            </a:endParaRPr>
          </a:p>
          <a:p>
            <a:pPr marL="228600" lvl="1" indent="-228600">
              <a:buNone/>
            </a:pPr>
            <a:r>
              <a:rPr lang="en-US" sz="2800" dirty="0">
                <a:solidFill>
                  <a:schemeClr val="tx1"/>
                </a:solidFill>
              </a:rPr>
              <a:t>				</a:t>
            </a:r>
          </a:p>
        </p:txBody>
      </p:sp>
      <p:sp>
        <p:nvSpPr>
          <p:cNvPr id="5" name="Title 1"/>
          <p:cNvSpPr>
            <a:spLocks noGrp="1"/>
          </p:cNvSpPr>
          <p:nvPr>
            <p:ph type="title"/>
          </p:nvPr>
        </p:nvSpPr>
        <p:spPr>
          <a:xfrm>
            <a:off x="609600" y="152400"/>
            <a:ext cx="10972800" cy="990600"/>
          </a:xfrm>
        </p:spPr>
        <p:txBody>
          <a:bodyPr>
            <a:normAutofit/>
          </a:bodyPr>
          <a:lstStyle/>
          <a:p>
            <a:pPr algn="ctr"/>
            <a:r>
              <a:rPr lang="en-US" sz="4400" dirty="0"/>
              <a:t>Properties of Water</a:t>
            </a:r>
          </a:p>
        </p:txBody>
      </p:sp>
      <p:pic>
        <p:nvPicPr>
          <p:cNvPr id="2" name="Picture 1"/>
          <p:cNvPicPr>
            <a:picLocks noChangeAspect="1"/>
          </p:cNvPicPr>
          <p:nvPr/>
        </p:nvPicPr>
        <p:blipFill>
          <a:blip r:embed="rId3"/>
          <a:stretch>
            <a:fillRect/>
          </a:stretch>
        </p:blipFill>
        <p:spPr>
          <a:xfrm>
            <a:off x="1937145" y="2944216"/>
            <a:ext cx="8066826" cy="3254811"/>
          </a:xfrm>
          <a:prstGeom prst="rect">
            <a:avLst/>
          </a:prstGeom>
        </p:spPr>
      </p:pic>
    </p:spTree>
    <p:extLst>
      <p:ext uri="{BB962C8B-B14F-4D97-AF65-F5344CB8AC3E}">
        <p14:creationId xmlns:p14="http://schemas.microsoft.com/office/powerpoint/2010/main" val="3100593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DC98C-9E69-460A-B61A-608032F3159A}"/>
              </a:ext>
            </a:extLst>
          </p:cNvPr>
          <p:cNvSpPr>
            <a:spLocks noGrp="1"/>
          </p:cNvSpPr>
          <p:nvPr>
            <p:ph sz="quarter" idx="1"/>
          </p:nvPr>
        </p:nvSpPr>
        <p:spPr>
          <a:xfrm>
            <a:off x="609600" y="1219200"/>
            <a:ext cx="11582400" cy="4937760"/>
          </a:xfrm>
        </p:spPr>
        <p:txBody>
          <a:bodyPr>
            <a:normAutofit/>
          </a:bodyPr>
          <a:lstStyle/>
          <a:p>
            <a:pPr marL="0" indent="0">
              <a:buNone/>
            </a:pPr>
            <a:r>
              <a:rPr lang="en-US" sz="3200" dirty="0"/>
              <a:t>How does the high specific heat of water affect marine organisms? </a:t>
            </a:r>
          </a:p>
        </p:txBody>
      </p:sp>
      <p:sp>
        <p:nvSpPr>
          <p:cNvPr id="4" name="Title 1">
            <a:extLst>
              <a:ext uri="{FF2B5EF4-FFF2-40B4-BE49-F238E27FC236}">
                <a16:creationId xmlns:a16="http://schemas.microsoft.com/office/drawing/2014/main" id="{B3EF0BC6-47D8-4FBE-B87F-13CA82080D24}"/>
              </a:ext>
            </a:extLst>
          </p:cNvPr>
          <p:cNvSpPr>
            <a:spLocks noGrp="1"/>
          </p:cNvSpPr>
          <p:nvPr>
            <p:ph type="title"/>
          </p:nvPr>
        </p:nvSpPr>
        <p:spPr/>
        <p:txBody>
          <a:bodyPr>
            <a:normAutofit/>
          </a:bodyPr>
          <a:lstStyle/>
          <a:p>
            <a:pPr algn="ctr"/>
            <a:r>
              <a:rPr lang="en-US" sz="4400" dirty="0"/>
              <a:t>Properties of Water</a:t>
            </a:r>
          </a:p>
        </p:txBody>
      </p:sp>
      <p:pic>
        <p:nvPicPr>
          <p:cNvPr id="5" name="Picture 4">
            <a:extLst>
              <a:ext uri="{FF2B5EF4-FFF2-40B4-BE49-F238E27FC236}">
                <a16:creationId xmlns:a16="http://schemas.microsoft.com/office/drawing/2014/main" id="{F43DC198-92A9-4A5A-8758-C41340CEF513}"/>
              </a:ext>
            </a:extLst>
          </p:cNvPr>
          <p:cNvPicPr>
            <a:picLocks noChangeAspect="1"/>
          </p:cNvPicPr>
          <p:nvPr/>
        </p:nvPicPr>
        <p:blipFill>
          <a:blip r:embed="rId2"/>
          <a:stretch>
            <a:fillRect/>
          </a:stretch>
        </p:blipFill>
        <p:spPr>
          <a:xfrm>
            <a:off x="1252937" y="2329543"/>
            <a:ext cx="9686125" cy="3549057"/>
          </a:xfrm>
          <a:prstGeom prst="rect">
            <a:avLst/>
          </a:prstGeom>
        </p:spPr>
      </p:pic>
    </p:spTree>
    <p:extLst>
      <p:ext uri="{BB962C8B-B14F-4D97-AF65-F5344CB8AC3E}">
        <p14:creationId xmlns:p14="http://schemas.microsoft.com/office/powerpoint/2010/main" val="1997526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219200"/>
            <a:ext cx="6400800" cy="5105400"/>
          </a:xfrm>
        </p:spPr>
        <p:txBody>
          <a:bodyPr>
            <a:normAutofit lnSpcReduction="10000"/>
          </a:bodyPr>
          <a:lstStyle/>
          <a:p>
            <a:pPr>
              <a:buNone/>
            </a:pPr>
            <a:r>
              <a:rPr lang="en-US" sz="3200" dirty="0"/>
              <a:t>High heat of vaporization</a:t>
            </a:r>
          </a:p>
          <a:p>
            <a:pPr lvl="1"/>
            <a:r>
              <a:rPr lang="en-US" sz="2800" dirty="0"/>
              <a:t>Vaporization:  transformation from </a:t>
            </a:r>
            <a:r>
              <a:rPr lang="en-US" sz="2800" b="1" dirty="0"/>
              <a:t>______________</a:t>
            </a:r>
          </a:p>
          <a:p>
            <a:pPr>
              <a:buNone/>
            </a:pPr>
            <a:endParaRPr lang="en-US" sz="3600" dirty="0"/>
          </a:p>
          <a:p>
            <a:pPr>
              <a:buNone/>
            </a:pPr>
            <a:r>
              <a:rPr lang="en-US" sz="3200" dirty="0"/>
              <a:t>Fastest moving water molecules transform to a gaseous state. </a:t>
            </a:r>
          </a:p>
          <a:p>
            <a:r>
              <a:rPr lang="en-US" sz="3200" dirty="0"/>
              <a:t>Sweat helps release internal body heat</a:t>
            </a:r>
          </a:p>
          <a:p>
            <a:pPr lvl="1"/>
            <a:r>
              <a:rPr lang="en-US" sz="2800" b="1" dirty="0"/>
              <a:t>Evaporative cooling</a:t>
            </a:r>
            <a:r>
              <a:rPr lang="en-US" sz="2800" dirty="0"/>
              <a:t>: cooling of surface when liquid evaporates</a:t>
            </a:r>
          </a:p>
          <a:p>
            <a:pPr lvl="1">
              <a:buNone/>
            </a:pPr>
            <a:endParaRPr lang="en-US" sz="3200" dirty="0"/>
          </a:p>
        </p:txBody>
      </p:sp>
      <p:sp>
        <p:nvSpPr>
          <p:cNvPr id="4" name="Title 1"/>
          <p:cNvSpPr>
            <a:spLocks noGrp="1"/>
          </p:cNvSpPr>
          <p:nvPr>
            <p:ph type="title"/>
          </p:nvPr>
        </p:nvSpPr>
        <p:spPr/>
        <p:txBody>
          <a:bodyPr>
            <a:normAutofit/>
          </a:bodyPr>
          <a:lstStyle/>
          <a:p>
            <a:pPr algn="ctr"/>
            <a:r>
              <a:rPr lang="en-US" sz="4400" dirty="0"/>
              <a:t>Properties of Water</a:t>
            </a:r>
          </a:p>
        </p:txBody>
      </p:sp>
      <p:pic>
        <p:nvPicPr>
          <p:cNvPr id="5" name="Picture 3" descr="http://www.poyi.org/63/photos/04/ae05.jpg"/>
          <p:cNvPicPr>
            <a:picLocks noChangeAspect="1" noChangeArrowheads="1"/>
          </p:cNvPicPr>
          <p:nvPr/>
        </p:nvPicPr>
        <p:blipFill>
          <a:blip r:embed="rId3" cstate="print"/>
          <a:srcRect/>
          <a:stretch>
            <a:fillRect/>
          </a:stretch>
        </p:blipFill>
        <p:spPr bwMode="auto">
          <a:xfrm>
            <a:off x="7239000" y="2590800"/>
            <a:ext cx="4633167" cy="2724303"/>
          </a:xfrm>
          <a:prstGeom prst="rect">
            <a:avLst/>
          </a:prstGeom>
          <a:noFill/>
        </p:spPr>
      </p:pic>
    </p:spTree>
    <p:extLst>
      <p:ext uri="{BB962C8B-B14F-4D97-AF65-F5344CB8AC3E}">
        <p14:creationId xmlns:p14="http://schemas.microsoft.com/office/powerpoint/2010/main" val="342471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609600" y="1365013"/>
            <a:ext cx="11353800" cy="3416320"/>
          </a:xfrm>
        </p:spPr>
        <p:txBody>
          <a:bodyPr wrap="square">
            <a:spAutoFit/>
          </a:bodyPr>
          <a:lstStyle/>
          <a:p>
            <a:pPr>
              <a:spcAft>
                <a:spcPts val="600"/>
              </a:spcAft>
              <a:buNone/>
            </a:pPr>
            <a:r>
              <a:rPr lang="en-US" sz="2800" b="1" dirty="0"/>
              <a:t>Hydrophilic</a:t>
            </a:r>
            <a:r>
              <a:rPr lang="en-US" sz="2800" dirty="0"/>
              <a:t> (“water loving”): compounds that will interact with water</a:t>
            </a:r>
          </a:p>
          <a:p>
            <a:pPr>
              <a:spcAft>
                <a:spcPts val="600"/>
              </a:spcAft>
            </a:pPr>
            <a:r>
              <a:rPr lang="en-US" sz="2400" dirty="0"/>
              <a:t>Ex. Sodium Chloride (NaCl)</a:t>
            </a:r>
          </a:p>
          <a:p>
            <a:pPr>
              <a:spcAft>
                <a:spcPts val="600"/>
              </a:spcAft>
              <a:buNone/>
            </a:pPr>
            <a:r>
              <a:rPr lang="en-US" sz="2800" b="1" dirty="0"/>
              <a:t>____________</a:t>
            </a:r>
            <a:r>
              <a:rPr lang="en-US" sz="2800" dirty="0"/>
              <a:t> (“water fearing”): compounds that do not interact with water</a:t>
            </a:r>
          </a:p>
          <a:p>
            <a:pPr>
              <a:spcBef>
                <a:spcPts val="0"/>
              </a:spcBef>
              <a:spcAft>
                <a:spcPts val="600"/>
              </a:spcAft>
            </a:pPr>
            <a:r>
              <a:rPr lang="en-US" sz="2400" dirty="0"/>
              <a:t>Ex: Hydrocarbons (petroleum, oil) and lipids (fats)</a:t>
            </a:r>
          </a:p>
          <a:p>
            <a:pPr>
              <a:spcBef>
                <a:spcPts val="0"/>
              </a:spcBef>
              <a:spcAft>
                <a:spcPts val="600"/>
              </a:spcAft>
            </a:pPr>
            <a:r>
              <a:rPr lang="en-US" sz="2400" dirty="0"/>
              <a:t>Hydrophobic molecules in the membranes                                                                          around our cells help contain water</a:t>
            </a:r>
          </a:p>
          <a:p>
            <a:pPr>
              <a:spcAft>
                <a:spcPts val="600"/>
              </a:spcAft>
            </a:pPr>
            <a:endParaRPr lang="en-US" sz="2400" dirty="0"/>
          </a:p>
        </p:txBody>
      </p:sp>
      <p:sp>
        <p:nvSpPr>
          <p:cNvPr id="5" name="Title 1"/>
          <p:cNvSpPr>
            <a:spLocks noGrp="1"/>
          </p:cNvSpPr>
          <p:nvPr>
            <p:ph type="title"/>
          </p:nvPr>
        </p:nvSpPr>
        <p:spPr/>
        <p:txBody>
          <a:bodyPr>
            <a:normAutofit/>
          </a:bodyPr>
          <a:lstStyle/>
          <a:p>
            <a:pPr algn="ctr"/>
            <a:r>
              <a:rPr lang="en-US" sz="4400" dirty="0"/>
              <a:t>Molecular Attraction to Water</a:t>
            </a:r>
          </a:p>
        </p:txBody>
      </p:sp>
      <p:pic>
        <p:nvPicPr>
          <p:cNvPr id="43010" name="Picture 2" descr="http://animalcellbiology.files.wordpress.com/2011/07/lipidbilayer.gif"/>
          <p:cNvPicPr>
            <a:picLocks noChangeAspect="1" noChangeArrowheads="1"/>
          </p:cNvPicPr>
          <p:nvPr/>
        </p:nvPicPr>
        <p:blipFill>
          <a:blip r:embed="rId2" cstate="print"/>
          <a:srcRect/>
          <a:stretch>
            <a:fillRect/>
          </a:stretch>
        </p:blipFill>
        <p:spPr bwMode="auto">
          <a:xfrm>
            <a:off x="8326876" y="3556928"/>
            <a:ext cx="3352800" cy="2671064"/>
          </a:xfrm>
          <a:prstGeom prst="rect">
            <a:avLst/>
          </a:prstGeom>
          <a:noFill/>
        </p:spPr>
      </p:pic>
      <p:sp>
        <p:nvSpPr>
          <p:cNvPr id="7" name="Left Brace 6"/>
          <p:cNvSpPr/>
          <p:nvPr/>
        </p:nvSpPr>
        <p:spPr>
          <a:xfrm>
            <a:off x="7978140" y="3957014"/>
            <a:ext cx="502919" cy="1524000"/>
          </a:xfrm>
          <a:prstGeom prst="leftBrac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6210300" y="4492350"/>
            <a:ext cx="1828800" cy="400110"/>
          </a:xfrm>
          <a:prstGeom prst="rect">
            <a:avLst/>
          </a:prstGeom>
          <a:noFill/>
        </p:spPr>
        <p:txBody>
          <a:bodyPr wrap="square" rtlCol="0">
            <a:spAutoFit/>
          </a:bodyPr>
          <a:lstStyle/>
          <a:p>
            <a:r>
              <a:rPr lang="en-US" sz="2000" dirty="0"/>
              <a:t>Cell membrane</a:t>
            </a:r>
          </a:p>
        </p:txBody>
      </p:sp>
    </p:spTree>
    <p:extLst>
      <p:ext uri="{BB962C8B-B14F-4D97-AF65-F5344CB8AC3E}">
        <p14:creationId xmlns:p14="http://schemas.microsoft.com/office/powerpoint/2010/main" val="645783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517B-1A65-4353-9800-75A1B32F6762}"/>
              </a:ext>
            </a:extLst>
          </p:cNvPr>
          <p:cNvSpPr>
            <a:spLocks noGrp="1"/>
          </p:cNvSpPr>
          <p:nvPr>
            <p:ph type="title"/>
          </p:nvPr>
        </p:nvSpPr>
        <p:spPr/>
        <p:txBody>
          <a:bodyPr>
            <a:normAutofit/>
          </a:bodyPr>
          <a:lstStyle/>
          <a:p>
            <a:pPr algn="ctr"/>
            <a:r>
              <a:rPr lang="en-US" sz="4400" dirty="0"/>
              <a:t>Elements in the Human Body</a:t>
            </a:r>
          </a:p>
        </p:txBody>
      </p:sp>
      <p:sp>
        <p:nvSpPr>
          <p:cNvPr id="3" name="Content Placeholder 2">
            <a:extLst>
              <a:ext uri="{FF2B5EF4-FFF2-40B4-BE49-F238E27FC236}">
                <a16:creationId xmlns:a16="http://schemas.microsoft.com/office/drawing/2014/main" id="{BF0AD152-C172-4B5A-B23E-3E40DEA84EFC}"/>
              </a:ext>
            </a:extLst>
          </p:cNvPr>
          <p:cNvSpPr>
            <a:spLocks noGrp="1"/>
          </p:cNvSpPr>
          <p:nvPr>
            <p:ph sz="quarter" idx="1"/>
          </p:nvPr>
        </p:nvSpPr>
        <p:spPr>
          <a:xfrm>
            <a:off x="609600" y="1382126"/>
            <a:ext cx="6248400" cy="4756177"/>
          </a:xfrm>
        </p:spPr>
        <p:txBody>
          <a:bodyPr>
            <a:normAutofit/>
          </a:bodyPr>
          <a:lstStyle/>
          <a:p>
            <a:r>
              <a:rPr lang="en-US" sz="3000" dirty="0"/>
              <a:t>Cells immersed in water</a:t>
            </a:r>
          </a:p>
          <a:p>
            <a:pPr lvl="1"/>
            <a:r>
              <a:rPr lang="en-US" sz="2700" dirty="0"/>
              <a:t>66% of our body weight</a:t>
            </a:r>
          </a:p>
          <a:p>
            <a:pPr lvl="1"/>
            <a:r>
              <a:rPr lang="en-US" sz="2700" dirty="0"/>
              <a:t>80% or more in most marine organisms</a:t>
            </a:r>
          </a:p>
          <a:p>
            <a:pPr marL="0" indent="0">
              <a:buNone/>
            </a:pPr>
            <a:endParaRPr lang="en-US" sz="3000" dirty="0"/>
          </a:p>
          <a:p>
            <a:r>
              <a:rPr lang="en-US" sz="3000" dirty="0"/>
              <a:t>Only 10 elements make up 99% of the human body. Four of these ten elements (oxygen, </a:t>
            </a:r>
            <a:r>
              <a:rPr lang="en-US" sz="3000" b="1" dirty="0"/>
              <a:t>______</a:t>
            </a:r>
            <a:r>
              <a:rPr lang="en-US" sz="3000" dirty="0"/>
              <a:t>, hydrogen and nitrogen) making up around 96% of your body</a:t>
            </a:r>
          </a:p>
        </p:txBody>
      </p:sp>
      <p:pic>
        <p:nvPicPr>
          <p:cNvPr id="4" name="Picture 3">
            <a:extLst>
              <a:ext uri="{FF2B5EF4-FFF2-40B4-BE49-F238E27FC236}">
                <a16:creationId xmlns:a16="http://schemas.microsoft.com/office/drawing/2014/main" id="{AEF81E9B-F37C-4A9F-9796-1400469174D3}"/>
              </a:ext>
            </a:extLst>
          </p:cNvPr>
          <p:cNvPicPr>
            <a:picLocks noChangeAspect="1"/>
          </p:cNvPicPr>
          <p:nvPr/>
        </p:nvPicPr>
        <p:blipFill>
          <a:blip r:embed="rId2"/>
          <a:stretch>
            <a:fillRect/>
          </a:stretch>
        </p:blipFill>
        <p:spPr>
          <a:xfrm>
            <a:off x="7255213" y="1219199"/>
            <a:ext cx="4462462" cy="5082030"/>
          </a:xfrm>
          <a:prstGeom prst="rect">
            <a:avLst/>
          </a:prstGeom>
        </p:spPr>
      </p:pic>
    </p:spTree>
    <p:extLst>
      <p:ext uri="{BB962C8B-B14F-4D97-AF65-F5344CB8AC3E}">
        <p14:creationId xmlns:p14="http://schemas.microsoft.com/office/powerpoint/2010/main" val="522166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2CF0-0B83-4FC6-AA47-3585E48AA5C6}"/>
              </a:ext>
            </a:extLst>
          </p:cNvPr>
          <p:cNvSpPr>
            <a:spLocks noGrp="1"/>
          </p:cNvSpPr>
          <p:nvPr>
            <p:ph type="title"/>
          </p:nvPr>
        </p:nvSpPr>
        <p:spPr/>
        <p:txBody>
          <a:bodyPr>
            <a:normAutofit/>
          </a:bodyPr>
          <a:lstStyle/>
          <a:p>
            <a:pPr algn="ctr"/>
            <a:r>
              <a:rPr lang="en-US" sz="4400" dirty="0"/>
              <a:t>Biogeochemical Cycles</a:t>
            </a:r>
          </a:p>
        </p:txBody>
      </p:sp>
      <p:sp>
        <p:nvSpPr>
          <p:cNvPr id="3" name="Content Placeholder 2">
            <a:extLst>
              <a:ext uri="{FF2B5EF4-FFF2-40B4-BE49-F238E27FC236}">
                <a16:creationId xmlns:a16="http://schemas.microsoft.com/office/drawing/2014/main" id="{BC860DC1-E967-4E6B-852F-A573DE742D23}"/>
              </a:ext>
            </a:extLst>
          </p:cNvPr>
          <p:cNvSpPr>
            <a:spLocks noGrp="1"/>
          </p:cNvSpPr>
          <p:nvPr>
            <p:ph sz="quarter" idx="1"/>
          </p:nvPr>
        </p:nvSpPr>
        <p:spPr>
          <a:xfrm>
            <a:off x="531779" y="1367060"/>
            <a:ext cx="5236723" cy="4937760"/>
          </a:xfrm>
        </p:spPr>
        <p:txBody>
          <a:bodyPr/>
          <a:lstStyle/>
          <a:p>
            <a:pPr marL="0" indent="0">
              <a:buNone/>
            </a:pPr>
            <a:r>
              <a:rPr lang="en-US" b="1" dirty="0"/>
              <a:t>Biogeochemical cycle</a:t>
            </a:r>
            <a:r>
              <a:rPr lang="en-US" dirty="0"/>
              <a:t>: transfer of nutrients from the nonliving (abiotic) to the living (biotic) and back to the nonliving components of an ecosystem. </a:t>
            </a:r>
          </a:p>
          <a:p>
            <a:pPr marL="0" indent="0">
              <a:buNone/>
            </a:pPr>
            <a:endParaRPr lang="en-US" dirty="0"/>
          </a:p>
          <a:p>
            <a:pPr marL="0" indent="0">
              <a:buNone/>
            </a:pPr>
            <a:r>
              <a:rPr lang="en-US" dirty="0"/>
              <a:t>Important Biogeochemical Cycles:</a:t>
            </a:r>
          </a:p>
          <a:p>
            <a:pPr>
              <a:spcBef>
                <a:spcPts val="0"/>
              </a:spcBef>
            </a:pPr>
            <a:r>
              <a:rPr lang="en-US" sz="2200" dirty="0"/>
              <a:t>Water</a:t>
            </a:r>
          </a:p>
          <a:p>
            <a:pPr>
              <a:spcBef>
                <a:spcPts val="0"/>
              </a:spcBef>
            </a:pPr>
            <a:r>
              <a:rPr lang="en-US" sz="2200" dirty="0"/>
              <a:t>Carbon</a:t>
            </a:r>
          </a:p>
          <a:p>
            <a:pPr>
              <a:spcBef>
                <a:spcPts val="0"/>
              </a:spcBef>
            </a:pPr>
            <a:r>
              <a:rPr lang="en-US" sz="2200" dirty="0"/>
              <a:t>Nitrogen</a:t>
            </a:r>
          </a:p>
          <a:p>
            <a:pPr>
              <a:spcBef>
                <a:spcPts val="0"/>
              </a:spcBef>
            </a:pPr>
            <a:r>
              <a:rPr lang="en-US" sz="2200" dirty="0"/>
              <a:t>Oxygen</a:t>
            </a:r>
          </a:p>
          <a:p>
            <a:pPr>
              <a:spcBef>
                <a:spcPts val="0"/>
              </a:spcBef>
            </a:pPr>
            <a:r>
              <a:rPr lang="en-US" sz="2200" dirty="0"/>
              <a:t>Phosphorous</a:t>
            </a:r>
          </a:p>
        </p:txBody>
      </p:sp>
      <p:pic>
        <p:nvPicPr>
          <p:cNvPr id="4" name="Picture 3">
            <a:extLst>
              <a:ext uri="{FF2B5EF4-FFF2-40B4-BE49-F238E27FC236}">
                <a16:creationId xmlns:a16="http://schemas.microsoft.com/office/drawing/2014/main" id="{D4D2F1D8-EAE0-4268-928C-FCD8CD3CEA90}"/>
              </a:ext>
            </a:extLst>
          </p:cNvPr>
          <p:cNvPicPr>
            <a:picLocks noChangeAspect="1"/>
          </p:cNvPicPr>
          <p:nvPr/>
        </p:nvPicPr>
        <p:blipFill>
          <a:blip r:embed="rId2"/>
          <a:stretch>
            <a:fillRect/>
          </a:stretch>
        </p:blipFill>
        <p:spPr>
          <a:xfrm>
            <a:off x="6096000" y="1367060"/>
            <a:ext cx="5838444" cy="4937760"/>
          </a:xfrm>
          <a:prstGeom prst="rect">
            <a:avLst/>
          </a:prstGeom>
        </p:spPr>
      </p:pic>
    </p:spTree>
    <p:extLst>
      <p:ext uri="{BB962C8B-B14F-4D97-AF65-F5344CB8AC3E}">
        <p14:creationId xmlns:p14="http://schemas.microsoft.com/office/powerpoint/2010/main" val="56503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Water Cycle</a:t>
            </a:r>
          </a:p>
        </p:txBody>
      </p:sp>
      <p:sp>
        <p:nvSpPr>
          <p:cNvPr id="7" name="Content Placeholder 6">
            <a:extLst>
              <a:ext uri="{FF2B5EF4-FFF2-40B4-BE49-F238E27FC236}">
                <a16:creationId xmlns:a16="http://schemas.microsoft.com/office/drawing/2014/main" id="{76B9123C-0745-4C06-9121-D74830B520DC}"/>
              </a:ext>
            </a:extLst>
          </p:cNvPr>
          <p:cNvSpPr>
            <a:spLocks noGrp="1"/>
          </p:cNvSpPr>
          <p:nvPr>
            <p:ph sz="quarter" idx="1"/>
          </p:nvPr>
        </p:nvSpPr>
        <p:spPr>
          <a:xfrm>
            <a:off x="369651" y="1293778"/>
            <a:ext cx="4863830" cy="4863181"/>
          </a:xfrm>
        </p:spPr>
        <p:txBody>
          <a:bodyPr>
            <a:normAutofit/>
          </a:bodyPr>
          <a:lstStyle/>
          <a:p>
            <a:pPr>
              <a:spcAft>
                <a:spcPts val="1200"/>
              </a:spcAft>
            </a:pPr>
            <a:r>
              <a:rPr lang="en-US" sz="2400" dirty="0"/>
              <a:t>Solar energy causes evaporation which drives the water cycle</a:t>
            </a:r>
          </a:p>
          <a:p>
            <a:pPr>
              <a:spcAft>
                <a:spcPts val="1200"/>
              </a:spcAft>
            </a:pPr>
            <a:r>
              <a:rPr lang="en-US" sz="2400" dirty="0"/>
              <a:t>Precipitation that reaches the soil will either be infiltrated into the soil or become surface runoff when the soil is saturated</a:t>
            </a:r>
          </a:p>
          <a:p>
            <a:pPr>
              <a:spcAft>
                <a:spcPts val="1200"/>
              </a:spcAft>
            </a:pPr>
            <a:r>
              <a:rPr lang="en-US" sz="2400" dirty="0"/>
              <a:t>Precipitation can be intercepted by vegetation or urban structure and evaporate before reaching the soil</a:t>
            </a:r>
          </a:p>
          <a:p>
            <a:pPr>
              <a:spcAft>
                <a:spcPts val="1200"/>
              </a:spcAft>
            </a:pPr>
            <a:r>
              <a:rPr lang="en-US" sz="2400" dirty="0"/>
              <a:t>Water evaporates from plants in a process called transpiration</a:t>
            </a:r>
          </a:p>
        </p:txBody>
      </p:sp>
      <p:pic>
        <p:nvPicPr>
          <p:cNvPr id="5" name="Picture 4">
            <a:extLst>
              <a:ext uri="{FF2B5EF4-FFF2-40B4-BE49-F238E27FC236}">
                <a16:creationId xmlns:a16="http://schemas.microsoft.com/office/drawing/2014/main" id="{C0EE7A71-408D-437B-8DC4-44C8C2E06317}"/>
              </a:ext>
            </a:extLst>
          </p:cNvPr>
          <p:cNvPicPr>
            <a:picLocks noChangeAspect="1"/>
          </p:cNvPicPr>
          <p:nvPr/>
        </p:nvPicPr>
        <p:blipFill>
          <a:blip r:embed="rId3"/>
          <a:stretch>
            <a:fillRect/>
          </a:stretch>
        </p:blipFill>
        <p:spPr>
          <a:xfrm>
            <a:off x="5398632" y="1570691"/>
            <a:ext cx="6621115" cy="4168628"/>
          </a:xfrm>
          <a:prstGeom prst="rect">
            <a:avLst/>
          </a:prstGeom>
        </p:spPr>
      </p:pic>
    </p:spTree>
    <p:extLst>
      <p:ext uri="{BB962C8B-B14F-4D97-AF65-F5344CB8AC3E}">
        <p14:creationId xmlns:p14="http://schemas.microsoft.com/office/powerpoint/2010/main" val="920894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 Water Planet</a:t>
            </a:r>
          </a:p>
        </p:txBody>
      </p:sp>
      <p:sp>
        <p:nvSpPr>
          <p:cNvPr id="3" name="Content Placeholder 2"/>
          <p:cNvSpPr>
            <a:spLocks noGrp="1"/>
          </p:cNvSpPr>
          <p:nvPr>
            <p:ph sz="quarter" idx="1"/>
          </p:nvPr>
        </p:nvSpPr>
        <p:spPr/>
        <p:txBody>
          <a:bodyPr>
            <a:normAutofit/>
          </a:bodyPr>
          <a:lstStyle/>
          <a:p>
            <a:pPr marL="0" indent="0">
              <a:buNone/>
            </a:pPr>
            <a:endParaRPr lang="en-US" sz="2800" b="1" dirty="0"/>
          </a:p>
          <a:p>
            <a:pPr marL="274320" lvl="1" indent="0">
              <a:buNone/>
            </a:pPr>
            <a:endParaRPr lang="en-US" sz="2500" dirty="0"/>
          </a:p>
          <a:p>
            <a:pPr marL="274320" lvl="1" indent="0">
              <a:buNone/>
            </a:pPr>
            <a:endParaRPr lang="en-US" sz="2500" dirty="0"/>
          </a:p>
        </p:txBody>
      </p:sp>
      <p:sp>
        <p:nvSpPr>
          <p:cNvPr id="6" name="Content Placeholder 5">
            <a:extLst>
              <a:ext uri="{FF2B5EF4-FFF2-40B4-BE49-F238E27FC236}">
                <a16:creationId xmlns:a16="http://schemas.microsoft.com/office/drawing/2014/main" id="{F91EA85C-F517-4AB9-8B89-3A129CFDD89A}"/>
              </a:ext>
            </a:extLst>
          </p:cNvPr>
          <p:cNvSpPr>
            <a:spLocks noGrp="1"/>
          </p:cNvSpPr>
          <p:nvPr>
            <p:ph sz="quarter" idx="2"/>
          </p:nvPr>
        </p:nvSpPr>
        <p:spPr>
          <a:xfrm>
            <a:off x="707136" y="1295400"/>
            <a:ext cx="5388864" cy="4937760"/>
          </a:xfrm>
        </p:spPr>
        <p:txBody>
          <a:bodyPr>
            <a:normAutofit/>
          </a:bodyPr>
          <a:lstStyle/>
          <a:p>
            <a:pPr marL="0" indent="0">
              <a:buNone/>
            </a:pPr>
            <a:r>
              <a:rPr lang="en-US" sz="3200" dirty="0"/>
              <a:t>What percentage of the Earth is covered in water?</a:t>
            </a:r>
          </a:p>
          <a:p>
            <a:pPr marL="1660525" indent="-519113">
              <a:buSzPct val="100000"/>
              <a:buFont typeface="+mj-lt"/>
              <a:buAutoNum type="alphaUcPeriod"/>
            </a:pPr>
            <a:r>
              <a:rPr lang="en-US" sz="3200" dirty="0"/>
              <a:t> 50%</a:t>
            </a:r>
          </a:p>
          <a:p>
            <a:pPr marL="1660525" indent="-519113">
              <a:buSzPct val="100000"/>
              <a:buFont typeface="+mj-lt"/>
              <a:buAutoNum type="alphaUcPeriod"/>
            </a:pPr>
            <a:r>
              <a:rPr lang="en-US" sz="3200" dirty="0"/>
              <a:t> 70%</a:t>
            </a:r>
          </a:p>
          <a:p>
            <a:pPr marL="1660525" indent="-519113">
              <a:buSzPct val="100000"/>
              <a:buFont typeface="+mj-lt"/>
              <a:buAutoNum type="alphaUcPeriod"/>
            </a:pPr>
            <a:r>
              <a:rPr lang="en-US" sz="3200" dirty="0"/>
              <a:t> 80%</a:t>
            </a:r>
          </a:p>
          <a:p>
            <a:pPr marL="1660525" indent="-519113">
              <a:buSzPct val="100000"/>
              <a:buFont typeface="+mj-lt"/>
              <a:buAutoNum type="alphaUcPeriod"/>
            </a:pPr>
            <a:r>
              <a:rPr lang="en-US" sz="3200" dirty="0"/>
              <a:t> 90%</a:t>
            </a:r>
          </a:p>
          <a:p>
            <a:pPr marL="0" indent="0">
              <a:buSzPct val="100000"/>
              <a:buNone/>
            </a:pPr>
            <a:endParaRPr lang="en-US" sz="2800" dirty="0"/>
          </a:p>
          <a:p>
            <a:pPr marL="0" indent="0">
              <a:buSzPct val="100000"/>
              <a:buNone/>
            </a:pPr>
            <a:endParaRPr lang="en-US" sz="2800" dirty="0"/>
          </a:p>
        </p:txBody>
      </p:sp>
      <p:pic>
        <p:nvPicPr>
          <p:cNvPr id="1026" name="Picture 2" descr="Image result for Earth space">
            <a:extLst>
              <a:ext uri="{FF2B5EF4-FFF2-40B4-BE49-F238E27FC236}">
                <a16:creationId xmlns:a16="http://schemas.microsoft.com/office/drawing/2014/main" id="{383BD264-4E09-44E0-99A2-B96E77FD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447" y="1508761"/>
            <a:ext cx="4700954" cy="4700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385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Nutrient Cycling: Carbon Cycle</a:t>
            </a:r>
          </a:p>
        </p:txBody>
      </p:sp>
      <p:sp>
        <p:nvSpPr>
          <p:cNvPr id="3" name="Content Placeholder 2"/>
          <p:cNvSpPr>
            <a:spLocks noGrp="1"/>
          </p:cNvSpPr>
          <p:nvPr>
            <p:ph sz="quarter" idx="1"/>
          </p:nvPr>
        </p:nvSpPr>
        <p:spPr/>
        <p:txBody>
          <a:bodyPr/>
          <a:lstStyle/>
          <a:p>
            <a:pPr marL="0" indent="0">
              <a:buNone/>
            </a:pPr>
            <a:r>
              <a:rPr lang="en-US" dirty="0"/>
              <a:t> </a:t>
            </a:r>
          </a:p>
        </p:txBody>
      </p:sp>
      <p:sp>
        <p:nvSpPr>
          <p:cNvPr id="9" name="Content Placeholder 8">
            <a:extLst>
              <a:ext uri="{FF2B5EF4-FFF2-40B4-BE49-F238E27FC236}">
                <a16:creationId xmlns:a16="http://schemas.microsoft.com/office/drawing/2014/main" id="{D18D3642-486D-481F-94A4-2FD80F4E945B}"/>
              </a:ext>
            </a:extLst>
          </p:cNvPr>
          <p:cNvSpPr>
            <a:spLocks noGrp="1"/>
          </p:cNvSpPr>
          <p:nvPr>
            <p:ph sz="quarter" idx="2"/>
          </p:nvPr>
        </p:nvSpPr>
        <p:spPr>
          <a:xfrm>
            <a:off x="314959" y="1219200"/>
            <a:ext cx="6124751" cy="4937760"/>
          </a:xfrm>
        </p:spPr>
        <p:txBody>
          <a:bodyPr>
            <a:normAutofit/>
          </a:bodyPr>
          <a:lstStyle/>
          <a:p>
            <a:pPr>
              <a:spcAft>
                <a:spcPts val="1200"/>
              </a:spcAft>
            </a:pPr>
            <a:r>
              <a:rPr lang="en-US" sz="2400" dirty="0"/>
              <a:t>Atmospheric CO</a:t>
            </a:r>
            <a:r>
              <a:rPr lang="en-US" sz="2400" baseline="-25000" dirty="0"/>
              <a:t>2</a:t>
            </a:r>
            <a:r>
              <a:rPr lang="en-US" sz="2400" dirty="0"/>
              <a:t> becomes a living component of an ecosystem through the process of _______________</a:t>
            </a:r>
          </a:p>
          <a:p>
            <a:pPr>
              <a:spcAft>
                <a:spcPts val="1200"/>
              </a:spcAft>
            </a:pPr>
            <a:r>
              <a:rPr lang="en-US" sz="2400" dirty="0"/>
              <a:t>Living organisms release CO</a:t>
            </a:r>
            <a:r>
              <a:rPr lang="en-US" sz="2400" baseline="-25000" dirty="0"/>
              <a:t>2</a:t>
            </a:r>
            <a:r>
              <a:rPr lang="en-US" sz="2400" dirty="0"/>
              <a:t> back into the atmosphere through respiration</a:t>
            </a:r>
          </a:p>
          <a:p>
            <a:pPr>
              <a:spcAft>
                <a:spcPts val="1200"/>
              </a:spcAft>
            </a:pPr>
            <a:r>
              <a:rPr lang="en-US" sz="2400" dirty="0"/>
              <a:t>Carbon in the tissue of living organisms becomes dead organic matter (DOM) which eventually decomposes to become fossil fuels</a:t>
            </a:r>
          </a:p>
          <a:p>
            <a:pPr>
              <a:spcAft>
                <a:spcPts val="1200"/>
              </a:spcAft>
            </a:pPr>
            <a:r>
              <a:rPr lang="en-US" sz="2400" dirty="0"/>
              <a:t>Burning of fossil fuels or living organisms releases carbon into the atmosphere as CO</a:t>
            </a:r>
            <a:r>
              <a:rPr lang="en-US" sz="2400" baseline="-25000" dirty="0"/>
              <a:t>2</a:t>
            </a:r>
            <a:r>
              <a:rPr lang="en-US" sz="2400" dirty="0"/>
              <a:t> </a:t>
            </a:r>
          </a:p>
        </p:txBody>
      </p:sp>
      <p:pic>
        <p:nvPicPr>
          <p:cNvPr id="8" name="Picture 7">
            <a:extLst>
              <a:ext uri="{FF2B5EF4-FFF2-40B4-BE49-F238E27FC236}">
                <a16:creationId xmlns:a16="http://schemas.microsoft.com/office/drawing/2014/main" id="{0D4FAFE0-BAAA-4D43-9C4C-D853129C2D38}"/>
              </a:ext>
            </a:extLst>
          </p:cNvPr>
          <p:cNvPicPr>
            <a:picLocks noChangeAspect="1"/>
          </p:cNvPicPr>
          <p:nvPr/>
        </p:nvPicPr>
        <p:blipFill>
          <a:blip r:embed="rId3"/>
          <a:stretch>
            <a:fillRect/>
          </a:stretch>
        </p:blipFill>
        <p:spPr>
          <a:xfrm>
            <a:off x="6744511" y="1198880"/>
            <a:ext cx="5012988" cy="5126920"/>
          </a:xfrm>
          <a:prstGeom prst="rect">
            <a:avLst/>
          </a:prstGeom>
        </p:spPr>
      </p:pic>
    </p:spTree>
    <p:extLst>
      <p:ext uri="{BB962C8B-B14F-4D97-AF65-F5344CB8AC3E}">
        <p14:creationId xmlns:p14="http://schemas.microsoft.com/office/powerpoint/2010/main" val="2374430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Nutrient Cycling: Nitrogen Cycle</a:t>
            </a:r>
          </a:p>
        </p:txBody>
      </p:sp>
      <p:sp>
        <p:nvSpPr>
          <p:cNvPr id="7" name="Content Placeholder 6">
            <a:extLst>
              <a:ext uri="{FF2B5EF4-FFF2-40B4-BE49-F238E27FC236}">
                <a16:creationId xmlns:a16="http://schemas.microsoft.com/office/drawing/2014/main" id="{3F3BE232-A5CD-49FF-8793-671AE6CCC050}"/>
              </a:ext>
            </a:extLst>
          </p:cNvPr>
          <p:cNvSpPr>
            <a:spLocks noGrp="1"/>
          </p:cNvSpPr>
          <p:nvPr>
            <p:ph sz="quarter" idx="1"/>
          </p:nvPr>
        </p:nvSpPr>
        <p:spPr>
          <a:xfrm>
            <a:off x="182880" y="1219200"/>
            <a:ext cx="6664960" cy="4937760"/>
          </a:xfrm>
        </p:spPr>
        <p:txBody>
          <a:bodyPr>
            <a:normAutofit/>
          </a:bodyPr>
          <a:lstStyle/>
          <a:p>
            <a:pPr>
              <a:spcAft>
                <a:spcPts val="1200"/>
              </a:spcAft>
            </a:pPr>
            <a:r>
              <a:rPr lang="en-US" sz="2400" dirty="0"/>
              <a:t>Nitrogen gas (N</a:t>
            </a:r>
            <a:r>
              <a:rPr lang="en-US" sz="2400" dirty="0">
                <a:cs typeface="Times New Roman" panose="02020603050405020304" pitchFamily="18" charset="0"/>
              </a:rPr>
              <a:t>≡N) makes up nearly 80% of the atmosphere but is unavailable for uptake by plants. </a:t>
            </a:r>
          </a:p>
          <a:p>
            <a:pPr>
              <a:spcAft>
                <a:spcPts val="1200"/>
              </a:spcAft>
            </a:pPr>
            <a:r>
              <a:rPr lang="en-US" sz="2400" dirty="0">
                <a:cs typeface="Times New Roman" panose="02020603050405020304" pitchFamily="18" charset="0"/>
              </a:rPr>
              <a:t>Bacteria in the soil or in the roots of some plants (legumes) covert unusable N</a:t>
            </a:r>
            <a:r>
              <a:rPr lang="en-US" sz="2400" baseline="-25000" dirty="0">
                <a:cs typeface="Times New Roman" panose="02020603050405020304" pitchFamily="18" charset="0"/>
              </a:rPr>
              <a:t>2</a:t>
            </a:r>
            <a:r>
              <a:rPr lang="en-US" sz="2400" dirty="0">
                <a:cs typeface="Times New Roman" panose="02020603050405020304" pitchFamily="18" charset="0"/>
              </a:rPr>
              <a:t> to ammonia (NH</a:t>
            </a:r>
            <a:r>
              <a:rPr lang="en-US" sz="2400" baseline="-25000" dirty="0">
                <a:cs typeface="Times New Roman" panose="02020603050405020304" pitchFamily="18" charset="0"/>
              </a:rPr>
              <a:t>3</a:t>
            </a:r>
            <a:r>
              <a:rPr lang="en-US" sz="2400" dirty="0">
                <a:cs typeface="Times New Roman" panose="02020603050405020304" pitchFamily="18" charset="0"/>
              </a:rPr>
              <a:t>) then usable ammonium (NH</a:t>
            </a:r>
            <a:r>
              <a:rPr lang="en-US" sz="2400" baseline="-25000" dirty="0">
                <a:cs typeface="Times New Roman" panose="02020603050405020304" pitchFamily="18" charset="0"/>
              </a:rPr>
              <a:t>4</a:t>
            </a:r>
            <a:r>
              <a:rPr lang="en-US" sz="2400" baseline="30000" dirty="0">
                <a:cs typeface="Times New Roman" panose="02020603050405020304" pitchFamily="18" charset="0"/>
              </a:rPr>
              <a:t>+</a:t>
            </a:r>
            <a:r>
              <a:rPr lang="en-US" sz="2400" dirty="0">
                <a:cs typeface="Times New Roman" panose="02020603050405020304" pitchFamily="18" charset="0"/>
              </a:rPr>
              <a:t>) or nitrate (NO</a:t>
            </a:r>
            <a:r>
              <a:rPr lang="en-US" sz="2400" baseline="-25000" dirty="0">
                <a:cs typeface="Times New Roman" panose="02020603050405020304" pitchFamily="18" charset="0"/>
              </a:rPr>
              <a:t>3</a:t>
            </a:r>
            <a:r>
              <a:rPr lang="en-US" sz="2400" baseline="30000" dirty="0">
                <a:cs typeface="Times New Roman" panose="02020603050405020304" pitchFamily="18" charset="0"/>
              </a:rPr>
              <a:t>-</a:t>
            </a:r>
            <a:r>
              <a:rPr lang="en-US" sz="2400" dirty="0">
                <a:cs typeface="Times New Roman" panose="02020603050405020304" pitchFamily="18" charset="0"/>
              </a:rPr>
              <a:t>) in a process called </a:t>
            </a:r>
            <a:r>
              <a:rPr lang="en-US" sz="2400" b="1" dirty="0">
                <a:cs typeface="Times New Roman" panose="02020603050405020304" pitchFamily="18" charset="0"/>
              </a:rPr>
              <a:t>_______________</a:t>
            </a:r>
          </a:p>
          <a:p>
            <a:pPr>
              <a:spcAft>
                <a:spcPts val="1200"/>
              </a:spcAft>
            </a:pPr>
            <a:r>
              <a:rPr lang="en-US" sz="2400" dirty="0">
                <a:cs typeface="Times New Roman" panose="02020603050405020304" pitchFamily="18" charset="0"/>
              </a:rPr>
              <a:t>Nitrogen taken up and assimilated into the cells of plants is then transferred through the food web</a:t>
            </a:r>
          </a:p>
          <a:p>
            <a:pPr>
              <a:spcAft>
                <a:spcPts val="1200"/>
              </a:spcAft>
            </a:pPr>
            <a:r>
              <a:rPr lang="en-US" sz="2400" dirty="0">
                <a:cs typeface="Times New Roman" panose="02020603050405020304" pitchFamily="18" charset="0"/>
              </a:rPr>
              <a:t>Decomposition of dead organic matter by soil bacteria and fungi coverts nitrogen in the organic matter back to ammonium (NH</a:t>
            </a:r>
            <a:r>
              <a:rPr lang="en-US" sz="2400" baseline="-25000" dirty="0">
                <a:cs typeface="Times New Roman" panose="02020603050405020304" pitchFamily="18" charset="0"/>
              </a:rPr>
              <a:t>4</a:t>
            </a:r>
            <a:r>
              <a:rPr lang="en-US" sz="2400" baseline="30000" dirty="0">
                <a:cs typeface="Times New Roman" panose="02020603050405020304" pitchFamily="18" charset="0"/>
              </a:rPr>
              <a:t>+</a:t>
            </a:r>
            <a:r>
              <a:rPr lang="en-US" sz="2400" dirty="0">
                <a:cs typeface="Times New Roman" panose="02020603050405020304" pitchFamily="18" charset="0"/>
              </a:rPr>
              <a:t>)</a:t>
            </a:r>
            <a:endParaRPr lang="en-US" sz="2400" dirty="0"/>
          </a:p>
        </p:txBody>
      </p:sp>
      <p:pic>
        <p:nvPicPr>
          <p:cNvPr id="8" name="Picture 7">
            <a:extLst>
              <a:ext uri="{FF2B5EF4-FFF2-40B4-BE49-F238E27FC236}">
                <a16:creationId xmlns:a16="http://schemas.microsoft.com/office/drawing/2014/main" id="{E4749DE3-7BCD-4436-B579-BEAF3A7A7185}"/>
              </a:ext>
            </a:extLst>
          </p:cNvPr>
          <p:cNvPicPr>
            <a:picLocks noChangeAspect="1"/>
          </p:cNvPicPr>
          <p:nvPr/>
        </p:nvPicPr>
        <p:blipFill>
          <a:blip r:embed="rId3"/>
          <a:stretch>
            <a:fillRect/>
          </a:stretch>
        </p:blipFill>
        <p:spPr>
          <a:xfrm>
            <a:off x="7162988" y="1219200"/>
            <a:ext cx="4744532" cy="5165418"/>
          </a:xfrm>
          <a:prstGeom prst="rect">
            <a:avLst/>
          </a:prstGeom>
        </p:spPr>
      </p:pic>
    </p:spTree>
    <p:extLst>
      <p:ext uri="{BB962C8B-B14F-4D97-AF65-F5344CB8AC3E}">
        <p14:creationId xmlns:p14="http://schemas.microsoft.com/office/powerpoint/2010/main" val="18659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400" dirty="0"/>
              <a:t>Importance of Soil</a:t>
            </a:r>
          </a:p>
        </p:txBody>
      </p:sp>
      <p:sp>
        <p:nvSpPr>
          <p:cNvPr id="5" name="Subtitle 4"/>
          <p:cNvSpPr>
            <a:spLocks noGrp="1"/>
          </p:cNvSpPr>
          <p:nvPr>
            <p:ph sz="quarter" idx="1"/>
          </p:nvPr>
        </p:nvSpPr>
        <p:spPr>
          <a:xfrm>
            <a:off x="609600" y="1290320"/>
            <a:ext cx="10972800" cy="4937760"/>
          </a:xfrm>
        </p:spPr>
        <p:txBody>
          <a:bodyPr>
            <a:normAutofit/>
          </a:bodyPr>
          <a:lstStyle/>
          <a:p>
            <a:r>
              <a:rPr lang="en-US" sz="2800" dirty="0"/>
              <a:t>Soils anchor plant and provide water and dissolved minerals </a:t>
            </a:r>
          </a:p>
          <a:p>
            <a:endParaRPr lang="en-US" sz="2800" dirty="0"/>
          </a:p>
          <a:p>
            <a:r>
              <a:rPr lang="en-US" sz="2800" dirty="0"/>
              <a:t>Ecosystem of </a:t>
            </a:r>
            <a:r>
              <a:rPr lang="en-US" sz="2800" b="1" dirty="0"/>
              <a:t>_____________ </a:t>
            </a:r>
            <a:r>
              <a:rPr lang="en-US" sz="2800" dirty="0"/>
              <a:t>that may have taken centuries to develop</a:t>
            </a:r>
          </a:p>
          <a:p>
            <a:pPr lvl="1"/>
            <a:r>
              <a:rPr lang="en-US" sz="2400" dirty="0"/>
              <a:t>One teaspoon of soil can contain ~5 billion bacteria</a:t>
            </a:r>
          </a:p>
          <a:p>
            <a:pPr marL="274320" lvl="1" indent="0">
              <a:buNone/>
            </a:pPr>
            <a:endParaRPr lang="en-US" sz="2800" dirty="0"/>
          </a:p>
          <a:p>
            <a:r>
              <a:rPr lang="en-US" sz="2800" dirty="0"/>
              <a:t>Soil texture depends on the size of the particles in the soil, which are the result of erosion of rock</a:t>
            </a:r>
          </a:p>
          <a:p>
            <a:pPr lvl="1"/>
            <a:r>
              <a:rPr lang="en-US" sz="2400" dirty="0"/>
              <a:t>Water, and acids in soil and roots facilitate break down</a:t>
            </a:r>
          </a:p>
          <a:p>
            <a:pPr lvl="1"/>
            <a:r>
              <a:rPr lang="en-US" sz="2400" dirty="0"/>
              <a:t>Climate influences the rate at which parent material (material that forms the soil) is weathered.</a:t>
            </a:r>
          </a:p>
          <a:p>
            <a:pPr lvl="2"/>
            <a:endParaRPr lang="en-US" sz="2100" dirty="0"/>
          </a:p>
          <a:p>
            <a:pPr marL="0" indent="0">
              <a:buNone/>
            </a:pPr>
            <a:endParaRPr lang="en-US" sz="2800" dirty="0"/>
          </a:p>
          <a:p>
            <a:endParaRPr lang="en-US" sz="2800" dirty="0"/>
          </a:p>
          <a:p>
            <a:endParaRPr lang="en-US" sz="2800" dirty="0"/>
          </a:p>
          <a:p>
            <a:pPr marL="274320" lvl="1" indent="0">
              <a:buNone/>
            </a:pPr>
            <a:endParaRPr lang="en-US" sz="2400" dirty="0"/>
          </a:p>
          <a:p>
            <a:endParaRPr lang="en-US" sz="2800" dirty="0"/>
          </a:p>
        </p:txBody>
      </p:sp>
    </p:spTree>
    <p:extLst>
      <p:ext uri="{BB962C8B-B14F-4D97-AF65-F5344CB8AC3E}">
        <p14:creationId xmlns:p14="http://schemas.microsoft.com/office/powerpoint/2010/main" val="3671453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74269-AE81-4C60-9E47-A4F3E05C3E6D}"/>
              </a:ext>
            </a:extLst>
          </p:cNvPr>
          <p:cNvSpPr>
            <a:spLocks noGrp="1"/>
          </p:cNvSpPr>
          <p:nvPr>
            <p:ph type="title"/>
          </p:nvPr>
        </p:nvSpPr>
        <p:spPr/>
        <p:txBody>
          <a:bodyPr>
            <a:normAutofit/>
          </a:bodyPr>
          <a:lstStyle/>
          <a:p>
            <a:pPr algn="ctr"/>
            <a:r>
              <a:rPr lang="en-US" sz="4400" dirty="0"/>
              <a:t>Soil Composition</a:t>
            </a:r>
          </a:p>
        </p:txBody>
      </p:sp>
      <p:pic>
        <p:nvPicPr>
          <p:cNvPr id="5" name="Content Placeholder 4">
            <a:extLst>
              <a:ext uri="{FF2B5EF4-FFF2-40B4-BE49-F238E27FC236}">
                <a16:creationId xmlns:a16="http://schemas.microsoft.com/office/drawing/2014/main" id="{037A8D1A-B34E-4B0F-80B3-B0EA08136AAB}"/>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289040" y="1478058"/>
            <a:ext cx="5389563" cy="4850606"/>
          </a:xfrm>
        </p:spPr>
      </p:pic>
      <p:sp>
        <p:nvSpPr>
          <p:cNvPr id="6" name="Content Placeholder 5">
            <a:extLst>
              <a:ext uri="{FF2B5EF4-FFF2-40B4-BE49-F238E27FC236}">
                <a16:creationId xmlns:a16="http://schemas.microsoft.com/office/drawing/2014/main" id="{BD49BBC8-3586-4A65-996B-E3168C0110A0}"/>
              </a:ext>
            </a:extLst>
          </p:cNvPr>
          <p:cNvSpPr>
            <a:spLocks noGrp="1"/>
          </p:cNvSpPr>
          <p:nvPr>
            <p:ph sz="quarter" idx="2"/>
          </p:nvPr>
        </p:nvSpPr>
        <p:spPr>
          <a:xfrm>
            <a:off x="609600" y="1528858"/>
            <a:ext cx="6090955" cy="4749006"/>
          </a:xfrm>
        </p:spPr>
        <p:txBody>
          <a:bodyPr>
            <a:normAutofit/>
          </a:bodyPr>
          <a:lstStyle/>
          <a:p>
            <a:pPr marL="0" indent="0">
              <a:buNone/>
            </a:pPr>
            <a:r>
              <a:rPr lang="en-US" sz="2800" dirty="0"/>
              <a:t>Soils are classified based on the texture of the soil which varies depending on the proportion of sand, silt and clay</a:t>
            </a:r>
          </a:p>
          <a:p>
            <a:r>
              <a:rPr lang="en-US" dirty="0"/>
              <a:t>Loams = equal parts clay, silt and sand</a:t>
            </a:r>
          </a:p>
          <a:p>
            <a:pPr lvl="1"/>
            <a:r>
              <a:rPr lang="en-US" sz="2400" dirty="0"/>
              <a:t>Most fertile soil</a:t>
            </a:r>
          </a:p>
          <a:p>
            <a:endParaRPr lang="en-US" sz="2800" dirty="0"/>
          </a:p>
        </p:txBody>
      </p:sp>
    </p:spTree>
    <p:extLst>
      <p:ext uri="{BB962C8B-B14F-4D97-AF65-F5344CB8AC3E}">
        <p14:creationId xmlns:p14="http://schemas.microsoft.com/office/powerpoint/2010/main" val="3500221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D5FDE-922A-43F7-AD05-94036CBA005B}"/>
              </a:ext>
            </a:extLst>
          </p:cNvPr>
          <p:cNvSpPr>
            <a:spLocks noGrp="1"/>
          </p:cNvSpPr>
          <p:nvPr>
            <p:ph type="title"/>
          </p:nvPr>
        </p:nvSpPr>
        <p:spPr/>
        <p:txBody>
          <a:bodyPr>
            <a:normAutofit/>
          </a:bodyPr>
          <a:lstStyle/>
          <a:p>
            <a:pPr algn="ctr"/>
            <a:r>
              <a:rPr lang="en-US" sz="4400" dirty="0"/>
              <a:t>Soil Horizons</a:t>
            </a:r>
          </a:p>
        </p:txBody>
      </p:sp>
      <p:sp>
        <p:nvSpPr>
          <p:cNvPr id="3" name="Content Placeholder 2">
            <a:extLst>
              <a:ext uri="{FF2B5EF4-FFF2-40B4-BE49-F238E27FC236}">
                <a16:creationId xmlns:a16="http://schemas.microsoft.com/office/drawing/2014/main" id="{07CE1973-7D8C-4794-8440-D803585D7FBA}"/>
              </a:ext>
            </a:extLst>
          </p:cNvPr>
          <p:cNvSpPr>
            <a:spLocks noGrp="1"/>
          </p:cNvSpPr>
          <p:nvPr>
            <p:ph sz="quarter" idx="1"/>
          </p:nvPr>
        </p:nvSpPr>
        <p:spPr>
          <a:xfrm>
            <a:off x="4887310" y="1618593"/>
            <a:ext cx="7019345" cy="4616128"/>
          </a:xfrm>
        </p:spPr>
        <p:txBody>
          <a:bodyPr>
            <a:normAutofit/>
          </a:bodyPr>
          <a:lstStyle/>
          <a:p>
            <a:endParaRPr lang="en-US" sz="2000" b="1" dirty="0"/>
          </a:p>
          <a:p>
            <a:pPr marL="0" indent="0">
              <a:buNone/>
            </a:pPr>
            <a:r>
              <a:rPr lang="en-US" sz="2000" b="1" dirty="0"/>
              <a:t>O Horizon:  </a:t>
            </a:r>
            <a:r>
              <a:rPr lang="en-US" sz="2000" dirty="0"/>
              <a:t>Organic layer consisting of partially decomposed plant material, dead organisms, feces, bacteria and fungi (_______)</a:t>
            </a:r>
          </a:p>
          <a:p>
            <a:pPr marL="0" indent="0">
              <a:buNone/>
            </a:pPr>
            <a:r>
              <a:rPr lang="en-US" sz="2000" b="1" dirty="0"/>
              <a:t>A Horizon: </a:t>
            </a:r>
            <a:r>
              <a:rPr lang="en-US" sz="2000" dirty="0"/>
              <a:t>Topsoil; a mixture of mineral particles and humus leached from the organic layer</a:t>
            </a:r>
          </a:p>
          <a:p>
            <a:pPr marL="0" indent="0">
              <a:spcBef>
                <a:spcPts val="0"/>
              </a:spcBef>
              <a:buNone/>
            </a:pPr>
            <a:endParaRPr lang="en-US" sz="1200" dirty="0"/>
          </a:p>
          <a:p>
            <a:pPr marL="0" indent="0">
              <a:buNone/>
            </a:pPr>
            <a:r>
              <a:rPr lang="en-US" sz="2000" b="1" dirty="0"/>
              <a:t>B Horizon: </a:t>
            </a:r>
            <a:r>
              <a:rPr lang="en-US" sz="2000" dirty="0"/>
              <a:t>Subsoil; accumulation of minerals leaching from the topsoil, such as clay and salts</a:t>
            </a:r>
          </a:p>
          <a:p>
            <a:pPr marL="0" indent="0">
              <a:buNone/>
            </a:pPr>
            <a:endParaRPr lang="en-US" sz="2800" b="1" dirty="0"/>
          </a:p>
          <a:p>
            <a:pPr marL="0" indent="0">
              <a:buNone/>
            </a:pPr>
            <a:r>
              <a:rPr lang="en-US" sz="2000" b="1" dirty="0"/>
              <a:t>C Horizon: </a:t>
            </a:r>
            <a:r>
              <a:rPr lang="en-US" sz="2000" dirty="0"/>
              <a:t>Parent material comprising partially weathered rock</a:t>
            </a:r>
          </a:p>
          <a:p>
            <a:pPr marL="0" indent="0">
              <a:buNone/>
            </a:pPr>
            <a:endParaRPr lang="en-US" sz="800" b="1" dirty="0"/>
          </a:p>
          <a:p>
            <a:pPr marL="0" indent="0">
              <a:spcBef>
                <a:spcPts val="0"/>
              </a:spcBef>
              <a:buNone/>
            </a:pPr>
            <a:r>
              <a:rPr lang="en-US" sz="2000" b="1" dirty="0"/>
              <a:t>R Horizon: </a:t>
            </a:r>
            <a:r>
              <a:rPr lang="en-US" sz="2000" dirty="0"/>
              <a:t>Bedrock; solid rock. Also acts a parent material</a:t>
            </a:r>
          </a:p>
          <a:p>
            <a:endParaRPr lang="en-US" sz="2000" dirty="0"/>
          </a:p>
        </p:txBody>
      </p:sp>
      <p:pic>
        <p:nvPicPr>
          <p:cNvPr id="5" name="Picture 4">
            <a:extLst>
              <a:ext uri="{FF2B5EF4-FFF2-40B4-BE49-F238E27FC236}">
                <a16:creationId xmlns:a16="http://schemas.microsoft.com/office/drawing/2014/main" id="{FDA12ECE-61F9-4F10-B1F4-31D516D0E90C}"/>
              </a:ext>
            </a:extLst>
          </p:cNvPr>
          <p:cNvPicPr>
            <a:picLocks noChangeAspect="1"/>
          </p:cNvPicPr>
          <p:nvPr/>
        </p:nvPicPr>
        <p:blipFill>
          <a:blip r:embed="rId2"/>
          <a:stretch>
            <a:fillRect/>
          </a:stretch>
        </p:blipFill>
        <p:spPr>
          <a:xfrm>
            <a:off x="715066" y="1275710"/>
            <a:ext cx="4172245" cy="4959011"/>
          </a:xfrm>
          <a:prstGeom prst="rect">
            <a:avLst/>
          </a:prstGeom>
        </p:spPr>
      </p:pic>
    </p:spTree>
    <p:extLst>
      <p:ext uri="{BB962C8B-B14F-4D97-AF65-F5344CB8AC3E}">
        <p14:creationId xmlns:p14="http://schemas.microsoft.com/office/powerpoint/2010/main" val="1892748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0CF47-3F4E-4AAA-B13C-DA77A8A18524}"/>
              </a:ext>
            </a:extLst>
          </p:cNvPr>
          <p:cNvSpPr>
            <a:spLocks noGrp="1"/>
          </p:cNvSpPr>
          <p:nvPr>
            <p:ph type="title"/>
          </p:nvPr>
        </p:nvSpPr>
        <p:spPr/>
        <p:txBody>
          <a:bodyPr>
            <a:normAutofit/>
          </a:bodyPr>
          <a:lstStyle/>
          <a:p>
            <a:pPr algn="ctr"/>
            <a:r>
              <a:rPr lang="en-US" sz="4000" dirty="0"/>
              <a:t>Water Movement in Aquatic Ecosystems</a:t>
            </a:r>
          </a:p>
        </p:txBody>
      </p:sp>
      <p:sp>
        <p:nvSpPr>
          <p:cNvPr id="7" name="Content Placeholder 6">
            <a:extLst>
              <a:ext uri="{FF2B5EF4-FFF2-40B4-BE49-F238E27FC236}">
                <a16:creationId xmlns:a16="http://schemas.microsoft.com/office/drawing/2014/main" id="{9E93AB1A-C98A-477D-997D-B74FD47667BA}"/>
              </a:ext>
            </a:extLst>
          </p:cNvPr>
          <p:cNvSpPr>
            <a:spLocks noGrp="1"/>
          </p:cNvSpPr>
          <p:nvPr>
            <p:ph sz="quarter" idx="1"/>
          </p:nvPr>
        </p:nvSpPr>
        <p:spPr/>
        <p:txBody>
          <a:bodyPr>
            <a:normAutofit lnSpcReduction="10000"/>
          </a:bodyPr>
          <a:lstStyle/>
          <a:p>
            <a:r>
              <a:rPr lang="en-US" sz="2800" dirty="0"/>
              <a:t>The movement of water determines the nature of many aquatic environments</a:t>
            </a:r>
          </a:p>
          <a:p>
            <a:pPr lvl="1"/>
            <a:r>
              <a:rPr lang="en-US" sz="2400" dirty="0"/>
              <a:t>Changing tides influence many coastal areas</a:t>
            </a:r>
          </a:p>
          <a:p>
            <a:pPr lvl="1"/>
            <a:r>
              <a:rPr lang="en-US" sz="2400" dirty="0"/>
              <a:t>Velocity of flow in streams and rivers alters the sediment on the streambed and the erosion of the riverbank</a:t>
            </a:r>
          </a:p>
          <a:p>
            <a:endParaRPr lang="en-US" sz="2800" dirty="0"/>
          </a:p>
          <a:p>
            <a:r>
              <a:rPr lang="en-US" sz="2800" dirty="0"/>
              <a:t>The movement of water in aquatic environments is important to the cycling of nutrients. </a:t>
            </a:r>
          </a:p>
          <a:p>
            <a:pPr lvl="1"/>
            <a:r>
              <a:rPr lang="en-US" sz="2400" dirty="0"/>
              <a:t>Wind generated waves on large lakes and oceans transport nutrients</a:t>
            </a:r>
          </a:p>
          <a:p>
            <a:pPr lvl="1"/>
            <a:r>
              <a:rPr lang="en-US" sz="2400" dirty="0"/>
              <a:t>Changes in water temperature and density cycle nutrients between the surface and deeper water </a:t>
            </a:r>
          </a:p>
          <a:p>
            <a:pPr marL="0" indent="0">
              <a:buNone/>
            </a:pPr>
            <a:r>
              <a:rPr lang="en-US" sz="2800" dirty="0"/>
              <a:t> </a:t>
            </a:r>
          </a:p>
        </p:txBody>
      </p:sp>
    </p:spTree>
    <p:extLst>
      <p:ext uri="{BB962C8B-B14F-4D97-AF65-F5344CB8AC3E}">
        <p14:creationId xmlns:p14="http://schemas.microsoft.com/office/powerpoint/2010/main" val="3054796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Marine Ecosystems</a:t>
            </a:r>
          </a:p>
        </p:txBody>
      </p:sp>
      <p:sp>
        <p:nvSpPr>
          <p:cNvPr id="5" name="Content Placeholder 4"/>
          <p:cNvSpPr>
            <a:spLocks noGrp="1"/>
          </p:cNvSpPr>
          <p:nvPr>
            <p:ph sz="quarter" idx="1"/>
          </p:nvPr>
        </p:nvSpPr>
        <p:spPr>
          <a:xfrm>
            <a:off x="274320" y="1243964"/>
            <a:ext cx="5466080" cy="5042535"/>
          </a:xfrm>
        </p:spPr>
        <p:txBody>
          <a:bodyPr>
            <a:normAutofit/>
          </a:bodyPr>
          <a:lstStyle/>
          <a:p>
            <a:pPr marL="0" indent="0">
              <a:spcAft>
                <a:spcPts val="1800"/>
              </a:spcAft>
              <a:buNone/>
            </a:pPr>
            <a:r>
              <a:rPr lang="en-US" sz="2400" b="1" dirty="0"/>
              <a:t>Intertidal zone</a:t>
            </a:r>
            <a:r>
              <a:rPr lang="en-US" sz="2400" dirty="0"/>
              <a:t>: beach that is submerged at high tide but exposed to air at low tide</a:t>
            </a:r>
          </a:p>
          <a:p>
            <a:pPr marL="0" indent="0">
              <a:spcAft>
                <a:spcPts val="1800"/>
              </a:spcAft>
              <a:buNone/>
            </a:pPr>
            <a:r>
              <a:rPr lang="en-US" sz="2400" b="1" dirty="0"/>
              <a:t>Coastal zone</a:t>
            </a:r>
            <a:r>
              <a:rPr lang="en-US" sz="2400" dirty="0"/>
              <a:t>: from intertidal zone to end of continental shelf (</a:t>
            </a:r>
            <a:r>
              <a:rPr lang="en-US" sz="2400" b="1" dirty="0">
                <a:latin typeface="Times New Roman" panose="02020603050405020304" pitchFamily="18" charset="0"/>
                <a:cs typeface="Times New Roman" panose="02020603050405020304" pitchFamily="18" charset="0"/>
              </a:rPr>
              <a:t>≈</a:t>
            </a:r>
            <a:r>
              <a:rPr lang="en-US" sz="2400" dirty="0"/>
              <a:t>200m deep)</a:t>
            </a:r>
          </a:p>
          <a:p>
            <a:pPr marL="0" indent="0">
              <a:spcAft>
                <a:spcPts val="1800"/>
              </a:spcAft>
              <a:buNone/>
            </a:pPr>
            <a:r>
              <a:rPr lang="en-US" sz="2400" b="1" dirty="0"/>
              <a:t>____________</a:t>
            </a:r>
            <a:r>
              <a:rPr lang="en-US" sz="2400" dirty="0"/>
              <a:t>: from surface to depth that sunlight no longer penetrates strongly enough to drive photosynthesis</a:t>
            </a:r>
          </a:p>
          <a:p>
            <a:pPr marL="0" indent="0">
              <a:spcAft>
                <a:spcPts val="1800"/>
              </a:spcAft>
              <a:buNone/>
            </a:pPr>
            <a:r>
              <a:rPr lang="en-US" sz="2400" b="1" dirty="0"/>
              <a:t>Pelagic zone</a:t>
            </a:r>
            <a:r>
              <a:rPr lang="en-US" sz="2400" dirty="0"/>
              <a:t>: from ocean surface to ocean floor</a:t>
            </a:r>
          </a:p>
          <a:p>
            <a:pPr marL="0" indent="0">
              <a:spcAft>
                <a:spcPts val="1800"/>
              </a:spcAft>
              <a:buNone/>
            </a:pPr>
            <a:r>
              <a:rPr lang="en-US" sz="2400" b="1" dirty="0"/>
              <a:t>Benthic zone</a:t>
            </a:r>
            <a:r>
              <a:rPr lang="en-US" sz="2400" dirty="0"/>
              <a:t>: bottom of the ocean</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156" y="1716722"/>
            <a:ext cx="6056524" cy="3912235"/>
          </a:xfrm>
          <a:prstGeom prst="rect">
            <a:avLst/>
          </a:prstGeom>
        </p:spPr>
      </p:pic>
    </p:spTree>
    <p:extLst>
      <p:ext uri="{BB962C8B-B14F-4D97-AF65-F5344CB8AC3E}">
        <p14:creationId xmlns:p14="http://schemas.microsoft.com/office/powerpoint/2010/main" val="3704084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0A10-576B-4F06-A09C-BA21ED797B4B}"/>
              </a:ext>
            </a:extLst>
          </p:cNvPr>
          <p:cNvSpPr>
            <a:spLocks noGrp="1"/>
          </p:cNvSpPr>
          <p:nvPr>
            <p:ph type="title"/>
          </p:nvPr>
        </p:nvSpPr>
        <p:spPr/>
        <p:txBody>
          <a:bodyPr>
            <a:normAutofit/>
          </a:bodyPr>
          <a:lstStyle/>
          <a:p>
            <a:pPr algn="ctr"/>
            <a:r>
              <a:rPr lang="en-US" sz="4400" dirty="0"/>
              <a:t>Temperature and Density of Water</a:t>
            </a:r>
          </a:p>
        </p:txBody>
      </p:sp>
      <p:sp>
        <p:nvSpPr>
          <p:cNvPr id="3" name="Content Placeholder 2">
            <a:extLst>
              <a:ext uri="{FF2B5EF4-FFF2-40B4-BE49-F238E27FC236}">
                <a16:creationId xmlns:a16="http://schemas.microsoft.com/office/drawing/2014/main" id="{EFD65FFC-C511-454C-8F43-6C1B9EBCFF9E}"/>
              </a:ext>
            </a:extLst>
          </p:cNvPr>
          <p:cNvSpPr>
            <a:spLocks noGrp="1"/>
          </p:cNvSpPr>
          <p:nvPr>
            <p:ph sz="quarter" idx="1"/>
          </p:nvPr>
        </p:nvSpPr>
        <p:spPr>
          <a:xfrm>
            <a:off x="335280" y="1219200"/>
            <a:ext cx="6370320" cy="4937760"/>
          </a:xfrm>
        </p:spPr>
        <p:txBody>
          <a:bodyPr>
            <a:normAutofit/>
          </a:bodyPr>
          <a:lstStyle/>
          <a:p>
            <a:pPr>
              <a:lnSpc>
                <a:spcPct val="80000"/>
              </a:lnSpc>
            </a:pPr>
            <a:r>
              <a:rPr lang="en-US" dirty="0"/>
              <a:t>_________ of seawater depends on temperature and salinity of the water</a:t>
            </a:r>
          </a:p>
          <a:p>
            <a:pPr lvl="1">
              <a:lnSpc>
                <a:spcPct val="80000"/>
              </a:lnSpc>
            </a:pPr>
            <a:r>
              <a:rPr lang="en-US" sz="2500" dirty="0"/>
              <a:t>Temperature varies by region, but also by depth in the water column</a:t>
            </a:r>
          </a:p>
          <a:p>
            <a:pPr>
              <a:lnSpc>
                <a:spcPct val="80000"/>
              </a:lnSpc>
            </a:pPr>
            <a:endParaRPr lang="en-US" sz="1800" b="1" dirty="0"/>
          </a:p>
          <a:p>
            <a:pPr>
              <a:lnSpc>
                <a:spcPct val="80000"/>
              </a:lnSpc>
            </a:pPr>
            <a:r>
              <a:rPr lang="en-US" b="1" dirty="0"/>
              <a:t>Thermocline</a:t>
            </a:r>
            <a:r>
              <a:rPr lang="en-US" dirty="0"/>
              <a:t>: zone of drastic temperature change over relatively small depth intervals </a:t>
            </a:r>
          </a:p>
          <a:p>
            <a:pPr>
              <a:lnSpc>
                <a:spcPct val="80000"/>
              </a:lnSpc>
            </a:pPr>
            <a:endParaRPr lang="en-US" sz="2800" u="sng" dirty="0"/>
          </a:p>
          <a:p>
            <a:pPr>
              <a:lnSpc>
                <a:spcPct val="80000"/>
              </a:lnSpc>
            </a:pPr>
            <a:endParaRPr lang="en-US" sz="2800" u="sng" dirty="0"/>
          </a:p>
        </p:txBody>
      </p:sp>
      <p:pic>
        <p:nvPicPr>
          <p:cNvPr id="4" name="Picture 3">
            <a:extLst>
              <a:ext uri="{FF2B5EF4-FFF2-40B4-BE49-F238E27FC236}">
                <a16:creationId xmlns:a16="http://schemas.microsoft.com/office/drawing/2014/main" id="{446F3B8F-BDA7-478A-A2E8-BFE510BE9856}"/>
              </a:ext>
            </a:extLst>
          </p:cNvPr>
          <p:cNvPicPr>
            <a:picLocks noChangeAspect="1"/>
          </p:cNvPicPr>
          <p:nvPr/>
        </p:nvPicPr>
        <p:blipFill>
          <a:blip r:embed="rId3"/>
          <a:stretch>
            <a:fillRect/>
          </a:stretch>
        </p:blipFill>
        <p:spPr>
          <a:xfrm>
            <a:off x="6966857" y="1461641"/>
            <a:ext cx="4746171" cy="4695319"/>
          </a:xfrm>
          <a:prstGeom prst="rect">
            <a:avLst/>
          </a:prstGeom>
        </p:spPr>
      </p:pic>
      <p:pic>
        <p:nvPicPr>
          <p:cNvPr id="6" name="Picture 5">
            <a:extLst>
              <a:ext uri="{FF2B5EF4-FFF2-40B4-BE49-F238E27FC236}">
                <a16:creationId xmlns:a16="http://schemas.microsoft.com/office/drawing/2014/main" id="{C35C2D57-9D51-49A5-A1B2-B7488B9F5C4D}"/>
              </a:ext>
            </a:extLst>
          </p:cNvPr>
          <p:cNvPicPr>
            <a:picLocks noChangeAspect="1"/>
          </p:cNvPicPr>
          <p:nvPr/>
        </p:nvPicPr>
        <p:blipFill>
          <a:blip r:embed="rId4"/>
          <a:stretch>
            <a:fillRect/>
          </a:stretch>
        </p:blipFill>
        <p:spPr>
          <a:xfrm>
            <a:off x="5043192" y="4234610"/>
            <a:ext cx="2105615" cy="1998550"/>
          </a:xfrm>
          <a:prstGeom prst="rect">
            <a:avLst/>
          </a:prstGeom>
        </p:spPr>
      </p:pic>
    </p:spTree>
    <p:extLst>
      <p:ext uri="{BB962C8B-B14F-4D97-AF65-F5344CB8AC3E}">
        <p14:creationId xmlns:p14="http://schemas.microsoft.com/office/powerpoint/2010/main" val="172549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A234914-A927-45A4-90B1-057507CA38AF}"/>
              </a:ext>
            </a:extLst>
          </p:cNvPr>
          <p:cNvSpPr txBox="1"/>
          <p:nvPr/>
        </p:nvSpPr>
        <p:spPr>
          <a:xfrm>
            <a:off x="8119431" y="859316"/>
            <a:ext cx="3679634" cy="451691"/>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5A81FA7A-CD91-440D-9F28-C8FACA57A77D}"/>
              </a:ext>
            </a:extLst>
          </p:cNvPr>
          <p:cNvSpPr>
            <a:spLocks noGrp="1"/>
          </p:cNvSpPr>
          <p:nvPr>
            <p:ph type="title"/>
          </p:nvPr>
        </p:nvSpPr>
        <p:spPr>
          <a:xfrm>
            <a:off x="609601" y="152400"/>
            <a:ext cx="10972800" cy="990600"/>
          </a:xfrm>
        </p:spPr>
        <p:txBody>
          <a:bodyPr>
            <a:normAutofit/>
          </a:bodyPr>
          <a:lstStyle/>
          <a:p>
            <a:r>
              <a:rPr lang="en-US" sz="4400" dirty="0"/>
              <a:t>Changes in Water Density</a:t>
            </a:r>
          </a:p>
        </p:txBody>
      </p:sp>
      <p:sp>
        <p:nvSpPr>
          <p:cNvPr id="3" name="Content Placeholder 2">
            <a:extLst>
              <a:ext uri="{FF2B5EF4-FFF2-40B4-BE49-F238E27FC236}">
                <a16:creationId xmlns:a16="http://schemas.microsoft.com/office/drawing/2014/main" id="{0844DFF5-BB59-47FC-8C68-4C346CE25461}"/>
              </a:ext>
            </a:extLst>
          </p:cNvPr>
          <p:cNvSpPr>
            <a:spLocks noGrp="1"/>
          </p:cNvSpPr>
          <p:nvPr>
            <p:ph sz="quarter" idx="1"/>
          </p:nvPr>
        </p:nvSpPr>
        <p:spPr>
          <a:xfrm>
            <a:off x="609602" y="1311006"/>
            <a:ext cx="7374438" cy="4769753"/>
          </a:xfrm>
        </p:spPr>
        <p:txBody>
          <a:bodyPr>
            <a:normAutofit/>
          </a:bodyPr>
          <a:lstStyle/>
          <a:p>
            <a:pPr>
              <a:spcAft>
                <a:spcPts val="2400"/>
              </a:spcAft>
            </a:pPr>
            <a:r>
              <a:rPr lang="en-US" sz="2800" dirty="0"/>
              <a:t>During the summer months in temperate and polar regions the surface waters are less   dense than the water layers below</a:t>
            </a:r>
          </a:p>
          <a:p>
            <a:pPr>
              <a:spcAft>
                <a:spcPts val="2400"/>
              </a:spcAft>
            </a:pPr>
            <a:r>
              <a:rPr lang="en-US" sz="2800" dirty="0"/>
              <a:t>In autumn, the surface waters cool and winds mix surface waters with colder, deeper water</a:t>
            </a:r>
          </a:p>
          <a:p>
            <a:pPr>
              <a:spcAft>
                <a:spcPts val="2400"/>
              </a:spcAft>
            </a:pPr>
            <a:r>
              <a:rPr lang="en-US" sz="2800" dirty="0"/>
              <a:t>During winter, the surface waters become </a:t>
            </a:r>
            <a:r>
              <a:rPr lang="en-US" sz="2800" b="1" dirty="0"/>
              <a:t>_______________</a:t>
            </a:r>
            <a:r>
              <a:rPr lang="en-US" sz="2800" dirty="0"/>
              <a:t> than deeper waters causing them to sink (downwelling)</a:t>
            </a:r>
          </a:p>
        </p:txBody>
      </p:sp>
      <p:pic>
        <p:nvPicPr>
          <p:cNvPr id="7" name="Picture 6">
            <a:extLst>
              <a:ext uri="{FF2B5EF4-FFF2-40B4-BE49-F238E27FC236}">
                <a16:creationId xmlns:a16="http://schemas.microsoft.com/office/drawing/2014/main" id="{96D750E4-30A5-4CCC-A7CD-3BD5202DB855}"/>
              </a:ext>
            </a:extLst>
          </p:cNvPr>
          <p:cNvPicPr>
            <a:picLocks noChangeAspect="1"/>
          </p:cNvPicPr>
          <p:nvPr/>
        </p:nvPicPr>
        <p:blipFill>
          <a:blip r:embed="rId2"/>
          <a:stretch>
            <a:fillRect/>
          </a:stretch>
        </p:blipFill>
        <p:spPr>
          <a:xfrm>
            <a:off x="8848224" y="437109"/>
            <a:ext cx="2378417" cy="2002686"/>
          </a:xfrm>
          <a:prstGeom prst="rect">
            <a:avLst/>
          </a:prstGeom>
        </p:spPr>
      </p:pic>
      <p:pic>
        <p:nvPicPr>
          <p:cNvPr id="8" name="Picture 7">
            <a:extLst>
              <a:ext uri="{FF2B5EF4-FFF2-40B4-BE49-F238E27FC236}">
                <a16:creationId xmlns:a16="http://schemas.microsoft.com/office/drawing/2014/main" id="{12DFC491-03FC-4112-9DEC-4C7238C24713}"/>
              </a:ext>
            </a:extLst>
          </p:cNvPr>
          <p:cNvPicPr>
            <a:picLocks noChangeAspect="1"/>
          </p:cNvPicPr>
          <p:nvPr/>
        </p:nvPicPr>
        <p:blipFill>
          <a:blip r:embed="rId3"/>
          <a:stretch>
            <a:fillRect/>
          </a:stretch>
        </p:blipFill>
        <p:spPr>
          <a:xfrm>
            <a:off x="8712833" y="4322492"/>
            <a:ext cx="2643231" cy="2002800"/>
          </a:xfrm>
          <a:prstGeom prst="rect">
            <a:avLst/>
          </a:prstGeom>
        </p:spPr>
      </p:pic>
      <p:pic>
        <p:nvPicPr>
          <p:cNvPr id="9" name="Picture 8">
            <a:extLst>
              <a:ext uri="{FF2B5EF4-FFF2-40B4-BE49-F238E27FC236}">
                <a16:creationId xmlns:a16="http://schemas.microsoft.com/office/drawing/2014/main" id="{A4461B99-2326-4063-B5C2-76CFBD0201C7}"/>
              </a:ext>
            </a:extLst>
          </p:cNvPr>
          <p:cNvPicPr>
            <a:picLocks noChangeAspect="1"/>
          </p:cNvPicPr>
          <p:nvPr/>
        </p:nvPicPr>
        <p:blipFill>
          <a:blip r:embed="rId4"/>
          <a:stretch>
            <a:fillRect/>
          </a:stretch>
        </p:blipFill>
        <p:spPr>
          <a:xfrm>
            <a:off x="8718801" y="2439795"/>
            <a:ext cx="2643231" cy="1882697"/>
          </a:xfrm>
          <a:prstGeom prst="rect">
            <a:avLst/>
          </a:prstGeom>
        </p:spPr>
      </p:pic>
    </p:spTree>
    <p:extLst>
      <p:ext uri="{BB962C8B-B14F-4D97-AF65-F5344CB8AC3E}">
        <p14:creationId xmlns:p14="http://schemas.microsoft.com/office/powerpoint/2010/main" val="1844345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0CF47-3F4E-4AAA-B13C-DA77A8A18524}"/>
              </a:ext>
            </a:extLst>
          </p:cNvPr>
          <p:cNvSpPr>
            <a:spLocks noGrp="1"/>
          </p:cNvSpPr>
          <p:nvPr>
            <p:ph type="title"/>
          </p:nvPr>
        </p:nvSpPr>
        <p:spPr/>
        <p:txBody>
          <a:bodyPr>
            <a:normAutofit/>
          </a:bodyPr>
          <a:lstStyle/>
          <a:p>
            <a:pPr algn="ctr"/>
            <a:r>
              <a:rPr lang="en-US" sz="4000" dirty="0"/>
              <a:t>Nutrient Cycling in Aquatic Ecosystems</a:t>
            </a:r>
          </a:p>
        </p:txBody>
      </p:sp>
      <p:pic>
        <p:nvPicPr>
          <p:cNvPr id="3" name="Picture 2">
            <a:extLst>
              <a:ext uri="{FF2B5EF4-FFF2-40B4-BE49-F238E27FC236}">
                <a16:creationId xmlns:a16="http://schemas.microsoft.com/office/drawing/2014/main" id="{0766CA3F-3A01-4875-970D-1E9207557E7C}"/>
              </a:ext>
            </a:extLst>
          </p:cNvPr>
          <p:cNvPicPr>
            <a:picLocks noChangeAspect="1"/>
          </p:cNvPicPr>
          <p:nvPr/>
        </p:nvPicPr>
        <p:blipFill>
          <a:blip r:embed="rId2"/>
          <a:stretch>
            <a:fillRect/>
          </a:stretch>
        </p:blipFill>
        <p:spPr>
          <a:xfrm>
            <a:off x="5293360" y="1295401"/>
            <a:ext cx="6764054" cy="4937759"/>
          </a:xfrm>
          <a:prstGeom prst="rect">
            <a:avLst/>
          </a:prstGeom>
        </p:spPr>
      </p:pic>
      <p:sp>
        <p:nvSpPr>
          <p:cNvPr id="6" name="Content Placeholder 5">
            <a:extLst>
              <a:ext uri="{FF2B5EF4-FFF2-40B4-BE49-F238E27FC236}">
                <a16:creationId xmlns:a16="http://schemas.microsoft.com/office/drawing/2014/main" id="{41AC82F5-EBE3-4532-92C0-46AD67F90FB7}"/>
              </a:ext>
            </a:extLst>
          </p:cNvPr>
          <p:cNvSpPr>
            <a:spLocks noGrp="1"/>
          </p:cNvSpPr>
          <p:nvPr>
            <p:ph sz="quarter" idx="1"/>
          </p:nvPr>
        </p:nvSpPr>
        <p:spPr>
          <a:xfrm>
            <a:off x="467360" y="1219200"/>
            <a:ext cx="4826000" cy="4937760"/>
          </a:xfrm>
        </p:spPr>
        <p:txBody>
          <a:bodyPr>
            <a:normAutofit/>
          </a:bodyPr>
          <a:lstStyle/>
          <a:p>
            <a:pPr marL="0" indent="0">
              <a:spcAft>
                <a:spcPts val="1200"/>
              </a:spcAft>
              <a:buNone/>
            </a:pPr>
            <a:r>
              <a:rPr lang="en-US" sz="2400" b="1" dirty="0"/>
              <a:t>Coastal Upwelling </a:t>
            </a:r>
          </a:p>
          <a:p>
            <a:pPr>
              <a:spcAft>
                <a:spcPts val="1200"/>
              </a:spcAft>
            </a:pPr>
            <a:r>
              <a:rPr lang="en-US" sz="2400" dirty="0"/>
              <a:t>Winds running parallel to shore cause warm near shore surface waters to move out to sea.  </a:t>
            </a:r>
          </a:p>
          <a:p>
            <a:pPr>
              <a:spcAft>
                <a:spcPts val="1200"/>
              </a:spcAft>
            </a:pPr>
            <a:r>
              <a:rPr lang="en-US" sz="2400" dirty="0"/>
              <a:t>Cold, nutrient rich waters from the depths rise to the surface to replace the warm surface waters</a:t>
            </a:r>
          </a:p>
          <a:p>
            <a:pPr>
              <a:spcAft>
                <a:spcPts val="1200"/>
              </a:spcAft>
            </a:pPr>
            <a:r>
              <a:rPr lang="en-US" sz="2400" dirty="0"/>
              <a:t>Coastal upwelling “fertilizes” coastal waters leading to areas of high biological diversity </a:t>
            </a:r>
          </a:p>
        </p:txBody>
      </p:sp>
    </p:spTree>
    <p:extLst>
      <p:ext uri="{BB962C8B-B14F-4D97-AF65-F5344CB8AC3E}">
        <p14:creationId xmlns:p14="http://schemas.microsoft.com/office/powerpoint/2010/main" val="3878349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 Water Planet</a:t>
            </a:r>
          </a:p>
        </p:txBody>
      </p:sp>
      <p:sp>
        <p:nvSpPr>
          <p:cNvPr id="3" name="Content Placeholder 2"/>
          <p:cNvSpPr>
            <a:spLocks noGrp="1"/>
          </p:cNvSpPr>
          <p:nvPr>
            <p:ph sz="quarter" idx="1"/>
          </p:nvPr>
        </p:nvSpPr>
        <p:spPr>
          <a:xfrm>
            <a:off x="707136" y="1143000"/>
            <a:ext cx="5388864" cy="4937760"/>
          </a:xfrm>
        </p:spPr>
        <p:txBody>
          <a:bodyPr>
            <a:normAutofit/>
          </a:bodyPr>
          <a:lstStyle/>
          <a:p>
            <a:pPr marL="0" indent="0">
              <a:buNone/>
            </a:pPr>
            <a:endParaRPr lang="en-US" sz="2800" b="1" dirty="0"/>
          </a:p>
          <a:p>
            <a:pPr marL="274320" lvl="1" indent="0">
              <a:buNone/>
            </a:pPr>
            <a:endParaRPr lang="en-US" sz="2500" dirty="0"/>
          </a:p>
          <a:p>
            <a:pPr marL="274320" lvl="1" indent="0">
              <a:buNone/>
            </a:pPr>
            <a:endParaRPr lang="en-US" sz="2500" dirty="0"/>
          </a:p>
        </p:txBody>
      </p:sp>
      <p:sp>
        <p:nvSpPr>
          <p:cNvPr id="6" name="Content Placeholder 5">
            <a:extLst>
              <a:ext uri="{FF2B5EF4-FFF2-40B4-BE49-F238E27FC236}">
                <a16:creationId xmlns:a16="http://schemas.microsoft.com/office/drawing/2014/main" id="{F91EA85C-F517-4AB9-8B89-3A129CFDD89A}"/>
              </a:ext>
            </a:extLst>
          </p:cNvPr>
          <p:cNvSpPr>
            <a:spLocks noGrp="1"/>
          </p:cNvSpPr>
          <p:nvPr>
            <p:ph sz="quarter" idx="2"/>
          </p:nvPr>
        </p:nvSpPr>
        <p:spPr>
          <a:xfrm>
            <a:off x="707136" y="1295400"/>
            <a:ext cx="5388864" cy="4937760"/>
          </a:xfrm>
        </p:spPr>
        <p:txBody>
          <a:bodyPr>
            <a:normAutofit/>
          </a:bodyPr>
          <a:lstStyle/>
          <a:p>
            <a:pPr marL="0" indent="0">
              <a:buNone/>
            </a:pPr>
            <a:r>
              <a:rPr lang="en-US" sz="3200" dirty="0"/>
              <a:t>What percentage of the water on Earth is seawater?</a:t>
            </a:r>
          </a:p>
          <a:p>
            <a:pPr marL="1828800" indent="-511175">
              <a:buSzPct val="100000"/>
              <a:buFont typeface="+mj-lt"/>
              <a:buAutoNum type="alphaUcPeriod"/>
            </a:pPr>
            <a:r>
              <a:rPr lang="en-US" sz="3200" dirty="0"/>
              <a:t> 75%</a:t>
            </a:r>
          </a:p>
          <a:p>
            <a:pPr marL="1828800" indent="-511175">
              <a:buSzPct val="100000"/>
              <a:buFont typeface="+mj-lt"/>
              <a:buAutoNum type="alphaUcPeriod"/>
            </a:pPr>
            <a:r>
              <a:rPr lang="en-US" sz="3200" dirty="0"/>
              <a:t> 80%</a:t>
            </a:r>
          </a:p>
          <a:p>
            <a:pPr marL="1828800" indent="-511175">
              <a:buSzPct val="100000"/>
              <a:buFont typeface="+mj-lt"/>
              <a:buAutoNum type="alphaUcPeriod"/>
            </a:pPr>
            <a:r>
              <a:rPr lang="en-US" sz="3200" dirty="0"/>
              <a:t> 85%</a:t>
            </a:r>
          </a:p>
          <a:p>
            <a:pPr marL="1828800" indent="-511175">
              <a:buSzPct val="100000"/>
              <a:buFont typeface="+mj-lt"/>
              <a:buAutoNum type="alphaUcPeriod"/>
            </a:pPr>
            <a:r>
              <a:rPr lang="en-US" sz="3200" dirty="0"/>
              <a:t> 90%</a:t>
            </a:r>
          </a:p>
          <a:p>
            <a:pPr marL="1828800" indent="-511175">
              <a:buSzPct val="100000"/>
              <a:buFont typeface="+mj-lt"/>
              <a:buAutoNum type="alphaUcPeriod"/>
            </a:pPr>
            <a:r>
              <a:rPr lang="en-US" sz="3200" dirty="0"/>
              <a:t> 97%</a:t>
            </a:r>
          </a:p>
          <a:p>
            <a:pPr marL="0" indent="0">
              <a:buSzPct val="100000"/>
              <a:buNone/>
            </a:pPr>
            <a:endParaRPr lang="en-US" sz="2800" dirty="0"/>
          </a:p>
          <a:p>
            <a:pPr marL="0" indent="0">
              <a:buSzPct val="100000"/>
              <a:buNone/>
            </a:pPr>
            <a:endParaRPr lang="en-US" sz="2800" dirty="0"/>
          </a:p>
        </p:txBody>
      </p:sp>
      <p:pic>
        <p:nvPicPr>
          <p:cNvPr id="1026" name="Picture 2" descr="Image result for Earth space">
            <a:extLst>
              <a:ext uri="{FF2B5EF4-FFF2-40B4-BE49-F238E27FC236}">
                <a16:creationId xmlns:a16="http://schemas.microsoft.com/office/drawing/2014/main" id="{383BD264-4E09-44E0-99A2-B96E77FD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447" y="1508761"/>
            <a:ext cx="4700954" cy="47009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d image">
            <a:extLst>
              <a:ext uri="{FF2B5EF4-FFF2-40B4-BE49-F238E27FC236}">
                <a16:creationId xmlns:a16="http://schemas.microsoft.com/office/drawing/2014/main" id="{C4D6D1E8-E015-4A05-AA1C-C88D1F3D9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447" y="1191064"/>
            <a:ext cx="4806910" cy="514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95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Freshwater Ecosystems</a:t>
            </a:r>
          </a:p>
        </p:txBody>
      </p:sp>
      <p:sp>
        <p:nvSpPr>
          <p:cNvPr id="5" name="Content Placeholder 4"/>
          <p:cNvSpPr>
            <a:spLocks noGrp="1"/>
          </p:cNvSpPr>
          <p:nvPr>
            <p:ph sz="quarter" idx="1"/>
          </p:nvPr>
        </p:nvSpPr>
        <p:spPr>
          <a:xfrm>
            <a:off x="384243" y="1310640"/>
            <a:ext cx="5226718" cy="4937760"/>
          </a:xfrm>
        </p:spPr>
        <p:txBody>
          <a:bodyPr>
            <a:normAutofit fontScale="92500" lnSpcReduction="10000"/>
          </a:bodyPr>
          <a:lstStyle/>
          <a:p>
            <a:pPr marL="0" indent="0">
              <a:buNone/>
            </a:pPr>
            <a:r>
              <a:rPr lang="en-US" sz="2800" b="1" dirty="0"/>
              <a:t>Photic zone</a:t>
            </a:r>
            <a:r>
              <a:rPr lang="en-US" sz="2800" dirty="0"/>
              <a:t>: from surface to depth that sunlight no longer penetrates strongly enough to drive photosynthesis</a:t>
            </a:r>
          </a:p>
          <a:p>
            <a:pPr marL="0" indent="0">
              <a:buNone/>
            </a:pPr>
            <a:endParaRPr lang="en-US" sz="1600" dirty="0"/>
          </a:p>
          <a:p>
            <a:pPr marL="0" indent="0">
              <a:buNone/>
            </a:pPr>
            <a:r>
              <a:rPr lang="en-US" sz="2800" b="1" dirty="0"/>
              <a:t>Profundal zone</a:t>
            </a:r>
            <a:r>
              <a:rPr lang="en-US" sz="2800" dirty="0"/>
              <a:t>: area below photic some where photosynthesis cannot be performed</a:t>
            </a:r>
          </a:p>
          <a:p>
            <a:pPr marL="0" indent="0">
              <a:buNone/>
            </a:pPr>
            <a:endParaRPr lang="en-US" sz="1600" dirty="0"/>
          </a:p>
          <a:p>
            <a:pPr marL="0" indent="0">
              <a:buNone/>
            </a:pPr>
            <a:r>
              <a:rPr lang="en-US" sz="2800" b="1" dirty="0"/>
              <a:t>Littoral zone</a:t>
            </a:r>
            <a:r>
              <a:rPr lang="en-US" sz="2800" dirty="0"/>
              <a:t>: shallow water from edge of water to depth the rooted plants can grow</a:t>
            </a:r>
          </a:p>
          <a:p>
            <a:pPr lvl="1"/>
            <a:r>
              <a:rPr lang="en-US" sz="2400" dirty="0"/>
              <a:t>Most productive zone</a:t>
            </a:r>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3440" y="1475741"/>
            <a:ext cx="6026717" cy="4246217"/>
          </a:xfrm>
          <a:prstGeom prst="rect">
            <a:avLst/>
          </a:prstGeom>
        </p:spPr>
      </p:pic>
    </p:spTree>
    <p:extLst>
      <p:ext uri="{BB962C8B-B14F-4D97-AF65-F5344CB8AC3E}">
        <p14:creationId xmlns:p14="http://schemas.microsoft.com/office/powerpoint/2010/main" val="250038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Nutrient Upwelling in Lakes</a:t>
            </a:r>
          </a:p>
        </p:txBody>
      </p:sp>
      <p:sp>
        <p:nvSpPr>
          <p:cNvPr id="3" name="Content Placeholder 2"/>
          <p:cNvSpPr>
            <a:spLocks noGrp="1"/>
          </p:cNvSpPr>
          <p:nvPr>
            <p:ph sz="quarter" idx="1"/>
          </p:nvPr>
        </p:nvSpPr>
        <p:spPr>
          <a:xfrm>
            <a:off x="609600" y="1219200"/>
            <a:ext cx="10972800" cy="1676400"/>
          </a:xfrm>
        </p:spPr>
        <p:txBody>
          <a:bodyPr>
            <a:normAutofit lnSpcReduction="10000"/>
          </a:bodyPr>
          <a:lstStyle/>
          <a:p>
            <a:r>
              <a:rPr lang="en-US" sz="2800" dirty="0"/>
              <a:t>Seasonal change of water temperature drives mixing between photic and profundal zones</a:t>
            </a:r>
          </a:p>
          <a:p>
            <a:pPr lvl="1"/>
            <a:r>
              <a:rPr lang="en-US" sz="2500" dirty="0"/>
              <a:t>Reversal of cold and warm surface waters during the spring and fall cause water at the surface to sink and mix with the nutrient rich deeper waters. </a:t>
            </a:r>
          </a:p>
          <a:p>
            <a:pPr lvl="1"/>
            <a:endParaRPr lang="en-US" sz="2400" dirty="0"/>
          </a:p>
        </p:txBody>
      </p:sp>
      <p:pic>
        <p:nvPicPr>
          <p:cNvPr id="5" name="Picture 4">
            <a:extLst>
              <a:ext uri="{FF2B5EF4-FFF2-40B4-BE49-F238E27FC236}">
                <a16:creationId xmlns:a16="http://schemas.microsoft.com/office/drawing/2014/main" id="{4B05D4B3-6833-4E83-9196-BD9F02C8F93B}"/>
              </a:ext>
            </a:extLst>
          </p:cNvPr>
          <p:cNvPicPr>
            <a:picLocks noChangeAspect="1"/>
          </p:cNvPicPr>
          <p:nvPr/>
        </p:nvPicPr>
        <p:blipFill>
          <a:blip r:embed="rId2"/>
          <a:stretch>
            <a:fillRect/>
          </a:stretch>
        </p:blipFill>
        <p:spPr>
          <a:xfrm>
            <a:off x="1400175" y="3272155"/>
            <a:ext cx="9391650" cy="2914650"/>
          </a:xfrm>
          <a:prstGeom prst="rect">
            <a:avLst/>
          </a:prstGeom>
        </p:spPr>
      </p:pic>
    </p:spTree>
    <p:extLst>
      <p:ext uri="{BB962C8B-B14F-4D97-AF65-F5344CB8AC3E}">
        <p14:creationId xmlns:p14="http://schemas.microsoft.com/office/powerpoint/2010/main" val="224839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8F9C-1E3E-4F9F-9283-2C66C01F2EAD}"/>
              </a:ext>
            </a:extLst>
          </p:cNvPr>
          <p:cNvSpPr>
            <a:spLocks noGrp="1"/>
          </p:cNvSpPr>
          <p:nvPr>
            <p:ph type="title"/>
          </p:nvPr>
        </p:nvSpPr>
        <p:spPr/>
        <p:txBody>
          <a:bodyPr>
            <a:normAutofit/>
          </a:bodyPr>
          <a:lstStyle/>
          <a:p>
            <a:pPr algn="ctr"/>
            <a:r>
              <a:rPr lang="en-US" sz="4400" dirty="0"/>
              <a:t>Transparency of Seawater</a:t>
            </a:r>
          </a:p>
        </p:txBody>
      </p:sp>
      <p:sp>
        <p:nvSpPr>
          <p:cNvPr id="3" name="Content Placeholder 2">
            <a:extLst>
              <a:ext uri="{FF2B5EF4-FFF2-40B4-BE49-F238E27FC236}">
                <a16:creationId xmlns:a16="http://schemas.microsoft.com/office/drawing/2014/main" id="{F0BB80F2-CE00-4B8A-AA27-6E54528840AA}"/>
              </a:ext>
            </a:extLst>
          </p:cNvPr>
          <p:cNvSpPr>
            <a:spLocks noGrp="1"/>
          </p:cNvSpPr>
          <p:nvPr>
            <p:ph sz="quarter" idx="1"/>
          </p:nvPr>
        </p:nvSpPr>
        <p:spPr>
          <a:xfrm>
            <a:off x="609600" y="1219200"/>
            <a:ext cx="7097486" cy="4937760"/>
          </a:xfrm>
        </p:spPr>
        <p:txBody>
          <a:bodyPr>
            <a:normAutofit/>
          </a:bodyPr>
          <a:lstStyle/>
          <a:p>
            <a:r>
              <a:rPr lang="en-US" sz="2800" dirty="0"/>
              <a:t>The transparency of seawater important to the organisms that live in the ocean, especially the photosynthetic organisms</a:t>
            </a:r>
          </a:p>
          <a:p>
            <a:pPr lvl="1"/>
            <a:r>
              <a:rPr lang="en-US" sz="2600" dirty="0"/>
              <a:t>Different wavelengths (colors) of light penetrate the ocean to different depths</a:t>
            </a:r>
          </a:p>
          <a:p>
            <a:pPr lvl="2"/>
            <a:r>
              <a:rPr lang="en-US" sz="2400" b="1" dirty="0"/>
              <a:t>______</a:t>
            </a:r>
            <a:r>
              <a:rPr lang="en-US" sz="2400" dirty="0"/>
              <a:t> penetrates the deepest in clear water</a:t>
            </a:r>
          </a:p>
          <a:p>
            <a:pPr lvl="2"/>
            <a:r>
              <a:rPr lang="en-US" sz="2400" dirty="0"/>
              <a:t>Green typically penetrates the deepest in coastal waters where blue wavelengths are absorbed</a:t>
            </a:r>
          </a:p>
        </p:txBody>
      </p:sp>
      <p:pic>
        <p:nvPicPr>
          <p:cNvPr id="4" name="Picture 3">
            <a:extLst>
              <a:ext uri="{FF2B5EF4-FFF2-40B4-BE49-F238E27FC236}">
                <a16:creationId xmlns:a16="http://schemas.microsoft.com/office/drawing/2014/main" id="{3A2E6D59-CDC9-4199-9E6F-E30DBDA622C0}"/>
              </a:ext>
            </a:extLst>
          </p:cNvPr>
          <p:cNvPicPr>
            <a:picLocks noChangeAspect="1"/>
          </p:cNvPicPr>
          <p:nvPr/>
        </p:nvPicPr>
        <p:blipFill>
          <a:blip r:embed="rId2"/>
          <a:stretch>
            <a:fillRect/>
          </a:stretch>
        </p:blipFill>
        <p:spPr>
          <a:xfrm>
            <a:off x="7987393" y="1242536"/>
            <a:ext cx="3023265" cy="4891087"/>
          </a:xfrm>
          <a:prstGeom prst="rect">
            <a:avLst/>
          </a:prstGeom>
        </p:spPr>
      </p:pic>
    </p:spTree>
    <p:extLst>
      <p:ext uri="{BB962C8B-B14F-4D97-AF65-F5344CB8AC3E}">
        <p14:creationId xmlns:p14="http://schemas.microsoft.com/office/powerpoint/2010/main" val="3906759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BB80F2-CE00-4B8A-AA27-6E54528840AA}"/>
              </a:ext>
            </a:extLst>
          </p:cNvPr>
          <p:cNvSpPr>
            <a:spLocks noGrp="1"/>
          </p:cNvSpPr>
          <p:nvPr>
            <p:ph sz="quarter" idx="1"/>
          </p:nvPr>
        </p:nvSpPr>
        <p:spPr/>
        <p:txBody>
          <a:bodyPr>
            <a:normAutofit/>
          </a:bodyPr>
          <a:lstStyle/>
          <a:p>
            <a:r>
              <a:rPr lang="en-US" sz="2800" dirty="0"/>
              <a:t>How does the transparency of water affect the color of different marine organisms? </a:t>
            </a:r>
          </a:p>
        </p:txBody>
      </p:sp>
      <p:sp>
        <p:nvSpPr>
          <p:cNvPr id="4" name="Title 1">
            <a:extLst>
              <a:ext uri="{FF2B5EF4-FFF2-40B4-BE49-F238E27FC236}">
                <a16:creationId xmlns:a16="http://schemas.microsoft.com/office/drawing/2014/main" id="{D0B1EA78-E606-45B2-B5D5-999B5990C88B}"/>
              </a:ext>
            </a:extLst>
          </p:cNvPr>
          <p:cNvSpPr>
            <a:spLocks noGrp="1"/>
          </p:cNvSpPr>
          <p:nvPr>
            <p:ph type="title"/>
          </p:nvPr>
        </p:nvSpPr>
        <p:spPr/>
        <p:txBody>
          <a:bodyPr>
            <a:normAutofit/>
          </a:bodyPr>
          <a:lstStyle/>
          <a:p>
            <a:pPr algn="ctr"/>
            <a:r>
              <a:rPr lang="en-US" sz="4400" dirty="0"/>
              <a:t>Transparency of Seawater</a:t>
            </a:r>
          </a:p>
        </p:txBody>
      </p:sp>
      <p:pic>
        <p:nvPicPr>
          <p:cNvPr id="10242" name="Picture 2" descr="Related image">
            <a:extLst>
              <a:ext uri="{FF2B5EF4-FFF2-40B4-BE49-F238E27FC236}">
                <a16:creationId xmlns:a16="http://schemas.microsoft.com/office/drawing/2014/main" id="{3DA9A263-9B1F-468E-AF3E-FE35CB520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71" y="2855872"/>
            <a:ext cx="4876799" cy="3138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A74482A-92FF-4B2D-BD9C-CE87462ECDF0}"/>
              </a:ext>
            </a:extLst>
          </p:cNvPr>
          <p:cNvPicPr>
            <a:picLocks noChangeAspect="1"/>
          </p:cNvPicPr>
          <p:nvPr/>
        </p:nvPicPr>
        <p:blipFill>
          <a:blip r:embed="rId3"/>
          <a:stretch>
            <a:fillRect/>
          </a:stretch>
        </p:blipFill>
        <p:spPr>
          <a:xfrm>
            <a:off x="6531430" y="2336729"/>
            <a:ext cx="4876799" cy="3657599"/>
          </a:xfrm>
          <a:prstGeom prst="rect">
            <a:avLst/>
          </a:prstGeom>
        </p:spPr>
      </p:pic>
    </p:spTree>
    <p:extLst>
      <p:ext uri="{BB962C8B-B14F-4D97-AF65-F5344CB8AC3E}">
        <p14:creationId xmlns:p14="http://schemas.microsoft.com/office/powerpoint/2010/main" val="1401451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8CED6B-BF56-4CEE-B5DD-B088CEB554E6}"/>
              </a:ext>
            </a:extLst>
          </p:cNvPr>
          <p:cNvSpPr>
            <a:spLocks noGrp="1"/>
          </p:cNvSpPr>
          <p:nvPr>
            <p:ph sz="quarter" idx="1"/>
          </p:nvPr>
        </p:nvSpPr>
        <p:spPr>
          <a:xfrm>
            <a:off x="407425" y="1443210"/>
            <a:ext cx="4955491" cy="4713749"/>
          </a:xfrm>
        </p:spPr>
        <p:txBody>
          <a:bodyPr>
            <a:normAutofit/>
          </a:bodyPr>
          <a:lstStyle/>
          <a:p>
            <a:pPr marL="0" indent="0">
              <a:buNone/>
            </a:pPr>
            <a:r>
              <a:rPr lang="en-US" b="1" dirty="0"/>
              <a:t>Spring tides</a:t>
            </a:r>
            <a:r>
              <a:rPr lang="en-US" dirty="0"/>
              <a:t>: when the moon and sun are in alignment causing the combined gravitational pull of the moon and the sun</a:t>
            </a:r>
          </a:p>
          <a:p>
            <a:pPr marL="0" indent="0">
              <a:buNone/>
            </a:pPr>
            <a:endParaRPr lang="en-US" dirty="0"/>
          </a:p>
          <a:p>
            <a:pPr marL="0" indent="0">
              <a:buNone/>
            </a:pPr>
            <a:r>
              <a:rPr lang="en-US" b="1" dirty="0"/>
              <a:t>Neap tides</a:t>
            </a:r>
            <a:r>
              <a:rPr lang="en-US" dirty="0"/>
              <a:t>: when the moon is at a </a:t>
            </a:r>
            <a:r>
              <a:rPr lang="en-US" b="1" dirty="0"/>
              <a:t>__________</a:t>
            </a:r>
            <a:r>
              <a:rPr lang="en-US" dirty="0"/>
              <a:t> to the sun causing their gravitational pulls to partially cancel each other out. </a:t>
            </a:r>
          </a:p>
          <a:p>
            <a:r>
              <a:rPr lang="en-US" sz="2200" dirty="0"/>
              <a:t>Sun is 400 times further away than moon so it has less effect on the tides</a:t>
            </a:r>
          </a:p>
        </p:txBody>
      </p:sp>
      <p:sp>
        <p:nvSpPr>
          <p:cNvPr id="4" name="Title 1">
            <a:extLst>
              <a:ext uri="{FF2B5EF4-FFF2-40B4-BE49-F238E27FC236}">
                <a16:creationId xmlns:a16="http://schemas.microsoft.com/office/drawing/2014/main" id="{6DF282EB-BA91-4778-AECE-8DEB7D251816}"/>
              </a:ext>
            </a:extLst>
          </p:cNvPr>
          <p:cNvSpPr>
            <a:spLocks noGrp="1"/>
          </p:cNvSpPr>
          <p:nvPr>
            <p:ph type="title"/>
          </p:nvPr>
        </p:nvSpPr>
        <p:spPr/>
        <p:txBody>
          <a:bodyPr>
            <a:normAutofit/>
          </a:bodyPr>
          <a:lstStyle/>
          <a:p>
            <a:pPr algn="ctr"/>
            <a:r>
              <a:rPr lang="en-US" sz="4400" dirty="0"/>
              <a:t>Waves and Tides</a:t>
            </a:r>
          </a:p>
        </p:txBody>
      </p:sp>
      <p:pic>
        <p:nvPicPr>
          <p:cNvPr id="2" name="Picture 1">
            <a:extLst>
              <a:ext uri="{FF2B5EF4-FFF2-40B4-BE49-F238E27FC236}">
                <a16:creationId xmlns:a16="http://schemas.microsoft.com/office/drawing/2014/main" id="{EC1C9071-614E-4688-8C6C-5E1418DA86BE}"/>
              </a:ext>
            </a:extLst>
          </p:cNvPr>
          <p:cNvPicPr>
            <a:picLocks noChangeAspect="1"/>
          </p:cNvPicPr>
          <p:nvPr/>
        </p:nvPicPr>
        <p:blipFill>
          <a:blip r:embed="rId2"/>
          <a:stretch>
            <a:fillRect/>
          </a:stretch>
        </p:blipFill>
        <p:spPr>
          <a:xfrm>
            <a:off x="5396167" y="1664284"/>
            <a:ext cx="6577102" cy="3529432"/>
          </a:xfrm>
          <a:prstGeom prst="rect">
            <a:avLst/>
          </a:prstGeom>
        </p:spPr>
      </p:pic>
    </p:spTree>
    <p:extLst>
      <p:ext uri="{BB962C8B-B14F-4D97-AF65-F5344CB8AC3E}">
        <p14:creationId xmlns:p14="http://schemas.microsoft.com/office/powerpoint/2010/main" val="3572211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060538-C798-4F2E-9A46-B150626FB6DA}"/>
              </a:ext>
            </a:extLst>
          </p:cNvPr>
          <p:cNvPicPr>
            <a:picLocks noChangeAspect="1"/>
          </p:cNvPicPr>
          <p:nvPr/>
        </p:nvPicPr>
        <p:blipFill>
          <a:blip r:embed="rId3"/>
          <a:stretch>
            <a:fillRect/>
          </a:stretch>
        </p:blipFill>
        <p:spPr>
          <a:xfrm>
            <a:off x="1399503" y="1281357"/>
            <a:ext cx="9304590" cy="4358345"/>
          </a:xfrm>
          <a:prstGeom prst="rect">
            <a:avLst/>
          </a:prstGeom>
        </p:spPr>
      </p:pic>
      <p:sp>
        <p:nvSpPr>
          <p:cNvPr id="3" name="Content Placeholder 2">
            <a:extLst>
              <a:ext uri="{FF2B5EF4-FFF2-40B4-BE49-F238E27FC236}">
                <a16:creationId xmlns:a16="http://schemas.microsoft.com/office/drawing/2014/main" id="{748CED6B-BF56-4CEE-B5DD-B088CEB554E6}"/>
              </a:ext>
            </a:extLst>
          </p:cNvPr>
          <p:cNvSpPr>
            <a:spLocks noGrp="1"/>
          </p:cNvSpPr>
          <p:nvPr>
            <p:ph sz="quarter" idx="1"/>
          </p:nvPr>
        </p:nvSpPr>
        <p:spPr>
          <a:xfrm>
            <a:off x="910773" y="5639702"/>
            <a:ext cx="11592910" cy="735817"/>
          </a:xfrm>
        </p:spPr>
        <p:txBody>
          <a:bodyPr>
            <a:normAutofit lnSpcReduction="10000"/>
          </a:bodyPr>
          <a:lstStyle/>
          <a:p>
            <a:pPr marL="0" indent="0">
              <a:lnSpc>
                <a:spcPct val="80000"/>
              </a:lnSpc>
              <a:buNone/>
            </a:pPr>
            <a:r>
              <a:rPr lang="en-US" sz="2400" dirty="0"/>
              <a:t>Predict when you think there is a full or new moon based on the tide chart above. </a:t>
            </a:r>
          </a:p>
          <a:p>
            <a:pPr marL="0" indent="0">
              <a:lnSpc>
                <a:spcPct val="80000"/>
              </a:lnSpc>
              <a:buNone/>
            </a:pPr>
            <a:r>
              <a:rPr lang="en-US" sz="2400" dirty="0"/>
              <a:t>When will there be a quarter moon? </a:t>
            </a:r>
          </a:p>
        </p:txBody>
      </p:sp>
      <p:sp>
        <p:nvSpPr>
          <p:cNvPr id="4" name="Title 1">
            <a:extLst>
              <a:ext uri="{FF2B5EF4-FFF2-40B4-BE49-F238E27FC236}">
                <a16:creationId xmlns:a16="http://schemas.microsoft.com/office/drawing/2014/main" id="{6DF282EB-BA91-4778-AECE-8DEB7D251816}"/>
              </a:ext>
            </a:extLst>
          </p:cNvPr>
          <p:cNvSpPr>
            <a:spLocks noGrp="1"/>
          </p:cNvSpPr>
          <p:nvPr>
            <p:ph type="title"/>
          </p:nvPr>
        </p:nvSpPr>
        <p:spPr/>
        <p:txBody>
          <a:bodyPr>
            <a:normAutofit/>
          </a:bodyPr>
          <a:lstStyle/>
          <a:p>
            <a:pPr algn="ctr"/>
            <a:r>
              <a:rPr lang="en-US" sz="4400" dirty="0"/>
              <a:t>Waves and Tides</a:t>
            </a:r>
          </a:p>
        </p:txBody>
      </p:sp>
    </p:spTree>
    <p:extLst>
      <p:ext uri="{BB962C8B-B14F-4D97-AF65-F5344CB8AC3E}">
        <p14:creationId xmlns:p14="http://schemas.microsoft.com/office/powerpoint/2010/main" val="1155497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4393-8E11-459B-9521-6528EFF26922}"/>
              </a:ext>
            </a:extLst>
          </p:cNvPr>
          <p:cNvSpPr>
            <a:spLocks noGrp="1"/>
          </p:cNvSpPr>
          <p:nvPr>
            <p:ph type="title"/>
          </p:nvPr>
        </p:nvSpPr>
        <p:spPr/>
        <p:txBody>
          <a:bodyPr>
            <a:normAutofit/>
          </a:bodyPr>
          <a:lstStyle/>
          <a:p>
            <a:pPr algn="ctr"/>
            <a:r>
              <a:rPr lang="en-US" sz="4400" dirty="0"/>
              <a:t>Waves and Tides</a:t>
            </a:r>
          </a:p>
        </p:txBody>
      </p:sp>
      <p:sp>
        <p:nvSpPr>
          <p:cNvPr id="3" name="Content Placeholder 2">
            <a:extLst>
              <a:ext uri="{FF2B5EF4-FFF2-40B4-BE49-F238E27FC236}">
                <a16:creationId xmlns:a16="http://schemas.microsoft.com/office/drawing/2014/main" id="{0F089DC1-BDEA-4B71-A470-C3D65787BEB7}"/>
              </a:ext>
            </a:extLst>
          </p:cNvPr>
          <p:cNvSpPr>
            <a:spLocks noGrp="1"/>
          </p:cNvSpPr>
          <p:nvPr>
            <p:ph sz="quarter" idx="1"/>
          </p:nvPr>
        </p:nvSpPr>
        <p:spPr>
          <a:xfrm>
            <a:off x="609600" y="1219200"/>
            <a:ext cx="5932714" cy="4937760"/>
          </a:xfrm>
        </p:spPr>
        <p:txBody>
          <a:bodyPr/>
          <a:lstStyle/>
          <a:p>
            <a:pPr marL="0" indent="0">
              <a:buNone/>
            </a:pPr>
            <a:r>
              <a:rPr lang="en-US" dirty="0"/>
              <a:t>Bay of Fundy: Largest high tides on Earth</a:t>
            </a:r>
          </a:p>
          <a:p>
            <a:r>
              <a:rPr lang="en-US" sz="2400" dirty="0"/>
              <a:t>Sea level can rise by almost 50 feet during spring tides</a:t>
            </a:r>
          </a:p>
          <a:p>
            <a:r>
              <a:rPr lang="en-US" sz="2400" dirty="0"/>
              <a:t>160 billion tones of seas water flows in and out of the bay twice a day</a:t>
            </a:r>
          </a:p>
        </p:txBody>
      </p:sp>
      <p:pic>
        <p:nvPicPr>
          <p:cNvPr id="1026" name="Picture 2" descr="Image result for Bay of FUndy">
            <a:extLst>
              <a:ext uri="{FF2B5EF4-FFF2-40B4-BE49-F238E27FC236}">
                <a16:creationId xmlns:a16="http://schemas.microsoft.com/office/drawing/2014/main" id="{3E1223F3-850D-487C-ACFE-427DBB2DD6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5455" y="1219200"/>
            <a:ext cx="3363686" cy="21244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F0854CD-6A0F-4244-BDCA-36640C4CE83A}"/>
              </a:ext>
            </a:extLst>
          </p:cNvPr>
          <p:cNvSpPr/>
          <p:nvPr/>
        </p:nvSpPr>
        <p:spPr>
          <a:xfrm>
            <a:off x="1479777" y="6336268"/>
            <a:ext cx="2922788" cy="369332"/>
          </a:xfrm>
          <a:prstGeom prst="rect">
            <a:avLst/>
          </a:prstGeom>
        </p:spPr>
        <p:txBody>
          <a:bodyPr wrap="none">
            <a:spAutoFit/>
          </a:bodyPr>
          <a:lstStyle/>
          <a:p>
            <a:r>
              <a:rPr lang="en-US" dirty="0"/>
              <a:t>https://youtu.be/qfhNjpu_IU4</a:t>
            </a:r>
          </a:p>
        </p:txBody>
      </p:sp>
      <p:pic>
        <p:nvPicPr>
          <p:cNvPr id="7" name="Picture 6">
            <a:extLst>
              <a:ext uri="{FF2B5EF4-FFF2-40B4-BE49-F238E27FC236}">
                <a16:creationId xmlns:a16="http://schemas.microsoft.com/office/drawing/2014/main" id="{D4E6FD79-9894-4EA5-995D-F85AE0C89CC4}"/>
              </a:ext>
            </a:extLst>
          </p:cNvPr>
          <p:cNvPicPr>
            <a:picLocks noChangeAspect="1"/>
          </p:cNvPicPr>
          <p:nvPr/>
        </p:nvPicPr>
        <p:blipFill>
          <a:blip r:embed="rId3"/>
          <a:stretch>
            <a:fillRect/>
          </a:stretch>
        </p:blipFill>
        <p:spPr>
          <a:xfrm>
            <a:off x="1453583" y="3832860"/>
            <a:ext cx="3705225" cy="2400300"/>
          </a:xfrm>
          <a:prstGeom prst="rect">
            <a:avLst/>
          </a:prstGeom>
        </p:spPr>
      </p:pic>
      <p:pic>
        <p:nvPicPr>
          <p:cNvPr id="8" name="Picture 7">
            <a:extLst>
              <a:ext uri="{FF2B5EF4-FFF2-40B4-BE49-F238E27FC236}">
                <a16:creationId xmlns:a16="http://schemas.microsoft.com/office/drawing/2014/main" id="{6801FE8C-78A7-4D43-85C8-993F148D42B8}"/>
              </a:ext>
            </a:extLst>
          </p:cNvPr>
          <p:cNvPicPr>
            <a:picLocks noChangeAspect="1"/>
          </p:cNvPicPr>
          <p:nvPr/>
        </p:nvPicPr>
        <p:blipFill>
          <a:blip r:embed="rId4"/>
          <a:stretch>
            <a:fillRect/>
          </a:stretch>
        </p:blipFill>
        <p:spPr>
          <a:xfrm>
            <a:off x="6368143" y="3820537"/>
            <a:ext cx="3667125" cy="2381250"/>
          </a:xfrm>
          <a:prstGeom prst="rect">
            <a:avLst/>
          </a:prstGeom>
        </p:spPr>
      </p:pic>
      <p:sp>
        <p:nvSpPr>
          <p:cNvPr id="9" name="TextBox 8">
            <a:extLst>
              <a:ext uri="{FF2B5EF4-FFF2-40B4-BE49-F238E27FC236}">
                <a16:creationId xmlns:a16="http://schemas.microsoft.com/office/drawing/2014/main" id="{B80933DE-DE80-46E0-A900-62C1A13036CC}"/>
              </a:ext>
            </a:extLst>
          </p:cNvPr>
          <p:cNvSpPr txBox="1"/>
          <p:nvPr/>
        </p:nvSpPr>
        <p:spPr>
          <a:xfrm>
            <a:off x="7725455" y="3832860"/>
            <a:ext cx="1371600" cy="369332"/>
          </a:xfrm>
          <a:prstGeom prst="rect">
            <a:avLst/>
          </a:prstGeom>
          <a:noFill/>
        </p:spPr>
        <p:txBody>
          <a:bodyPr wrap="square" rtlCol="0">
            <a:spAutoFit/>
          </a:bodyPr>
          <a:lstStyle/>
          <a:p>
            <a:r>
              <a:rPr lang="en-US" dirty="0"/>
              <a:t>High Tide</a:t>
            </a:r>
          </a:p>
        </p:txBody>
      </p:sp>
      <p:sp>
        <p:nvSpPr>
          <p:cNvPr id="11" name="TextBox 10">
            <a:extLst>
              <a:ext uri="{FF2B5EF4-FFF2-40B4-BE49-F238E27FC236}">
                <a16:creationId xmlns:a16="http://schemas.microsoft.com/office/drawing/2014/main" id="{3A2D3844-A875-4B66-8913-98C1155D2472}"/>
              </a:ext>
            </a:extLst>
          </p:cNvPr>
          <p:cNvSpPr txBox="1"/>
          <p:nvPr/>
        </p:nvSpPr>
        <p:spPr>
          <a:xfrm>
            <a:off x="2803072" y="3832860"/>
            <a:ext cx="1371600" cy="369332"/>
          </a:xfrm>
          <a:prstGeom prst="rect">
            <a:avLst/>
          </a:prstGeom>
          <a:noFill/>
        </p:spPr>
        <p:txBody>
          <a:bodyPr wrap="square" rtlCol="0">
            <a:spAutoFit/>
          </a:bodyPr>
          <a:lstStyle/>
          <a:p>
            <a:r>
              <a:rPr lang="en-US" dirty="0"/>
              <a:t>Low Tide</a:t>
            </a:r>
          </a:p>
        </p:txBody>
      </p:sp>
    </p:spTree>
    <p:extLst>
      <p:ext uri="{BB962C8B-B14F-4D97-AF65-F5344CB8AC3E}">
        <p14:creationId xmlns:p14="http://schemas.microsoft.com/office/powerpoint/2010/main" val="1819450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4494-1CED-4A15-A418-F40C488E93FF}"/>
              </a:ext>
            </a:extLst>
          </p:cNvPr>
          <p:cNvSpPr>
            <a:spLocks noGrp="1"/>
          </p:cNvSpPr>
          <p:nvPr>
            <p:ph type="title"/>
          </p:nvPr>
        </p:nvSpPr>
        <p:spPr/>
        <p:txBody>
          <a:bodyPr>
            <a:normAutofit/>
          </a:bodyPr>
          <a:lstStyle/>
          <a:p>
            <a:pPr algn="ctr"/>
            <a:r>
              <a:rPr lang="en-US" sz="4400" dirty="0"/>
              <a:t>Marine Organisms and Tides</a:t>
            </a:r>
          </a:p>
        </p:txBody>
      </p:sp>
      <p:sp>
        <p:nvSpPr>
          <p:cNvPr id="3" name="Content Placeholder 2">
            <a:extLst>
              <a:ext uri="{FF2B5EF4-FFF2-40B4-BE49-F238E27FC236}">
                <a16:creationId xmlns:a16="http://schemas.microsoft.com/office/drawing/2014/main" id="{E26D7C7D-F39A-4446-BF8D-8DE9DDDFB1F4}"/>
              </a:ext>
            </a:extLst>
          </p:cNvPr>
          <p:cNvSpPr>
            <a:spLocks noGrp="1"/>
          </p:cNvSpPr>
          <p:nvPr>
            <p:ph sz="quarter" idx="1"/>
          </p:nvPr>
        </p:nvSpPr>
        <p:spPr/>
        <p:txBody>
          <a:bodyPr/>
          <a:lstStyle/>
          <a:p>
            <a:r>
              <a:rPr lang="en-US" dirty="0"/>
              <a:t>California grunion (</a:t>
            </a:r>
            <a:r>
              <a:rPr lang="en-US" i="1" dirty="0" err="1"/>
              <a:t>Leuresthes</a:t>
            </a:r>
            <a:r>
              <a:rPr lang="en-US" i="1" dirty="0"/>
              <a:t> tenuis</a:t>
            </a:r>
            <a:r>
              <a:rPr lang="en-US" dirty="0"/>
              <a:t>) are a species of fish that spawn on the sandy beaches in southern California between March and August</a:t>
            </a:r>
          </a:p>
          <a:p>
            <a:pPr lvl="1"/>
            <a:r>
              <a:rPr lang="en-US" dirty="0"/>
              <a:t>Spawn during </a:t>
            </a:r>
            <a:r>
              <a:rPr lang="en-US" b="1" dirty="0"/>
              <a:t>___________</a:t>
            </a:r>
            <a:r>
              <a:rPr lang="en-US" dirty="0"/>
              <a:t> and eggs incubate in the sand for two weeks</a:t>
            </a:r>
          </a:p>
          <a:p>
            <a:pPr lvl="1"/>
            <a:endParaRPr lang="en-US" dirty="0"/>
          </a:p>
        </p:txBody>
      </p:sp>
      <p:pic>
        <p:nvPicPr>
          <p:cNvPr id="4" name="Picture 3">
            <a:extLst>
              <a:ext uri="{FF2B5EF4-FFF2-40B4-BE49-F238E27FC236}">
                <a16:creationId xmlns:a16="http://schemas.microsoft.com/office/drawing/2014/main" id="{0CAABE55-B2E9-4206-BD02-E6E866386F75}"/>
              </a:ext>
            </a:extLst>
          </p:cNvPr>
          <p:cNvPicPr>
            <a:picLocks noChangeAspect="1"/>
          </p:cNvPicPr>
          <p:nvPr/>
        </p:nvPicPr>
        <p:blipFill>
          <a:blip r:embed="rId2"/>
          <a:stretch>
            <a:fillRect/>
          </a:stretch>
        </p:blipFill>
        <p:spPr>
          <a:xfrm>
            <a:off x="1068161" y="2790118"/>
            <a:ext cx="4287911" cy="2848681"/>
          </a:xfrm>
          <a:prstGeom prst="rect">
            <a:avLst/>
          </a:prstGeom>
        </p:spPr>
      </p:pic>
      <p:pic>
        <p:nvPicPr>
          <p:cNvPr id="5" name="Picture 4">
            <a:extLst>
              <a:ext uri="{FF2B5EF4-FFF2-40B4-BE49-F238E27FC236}">
                <a16:creationId xmlns:a16="http://schemas.microsoft.com/office/drawing/2014/main" id="{7C2A87A4-636E-4C0B-B4E8-3ADF78A36312}"/>
              </a:ext>
            </a:extLst>
          </p:cNvPr>
          <p:cNvPicPr>
            <a:picLocks noChangeAspect="1"/>
          </p:cNvPicPr>
          <p:nvPr/>
        </p:nvPicPr>
        <p:blipFill>
          <a:blip r:embed="rId3"/>
          <a:stretch>
            <a:fillRect/>
          </a:stretch>
        </p:blipFill>
        <p:spPr>
          <a:xfrm>
            <a:off x="6585499" y="2790119"/>
            <a:ext cx="4538340" cy="2848681"/>
          </a:xfrm>
          <a:prstGeom prst="rect">
            <a:avLst/>
          </a:prstGeom>
        </p:spPr>
      </p:pic>
    </p:spTree>
    <p:extLst>
      <p:ext uri="{BB962C8B-B14F-4D97-AF65-F5344CB8AC3E}">
        <p14:creationId xmlns:p14="http://schemas.microsoft.com/office/powerpoint/2010/main" val="2214810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4AE55D-164E-45A8-8060-A94211CA9637}"/>
              </a:ext>
            </a:extLst>
          </p:cNvPr>
          <p:cNvSpPr>
            <a:spLocks noGrp="1"/>
          </p:cNvSpPr>
          <p:nvPr>
            <p:ph sz="quarter" idx="1"/>
          </p:nvPr>
        </p:nvSpPr>
        <p:spPr>
          <a:xfrm>
            <a:off x="609599" y="1589314"/>
            <a:ext cx="5630779" cy="4567646"/>
          </a:xfrm>
        </p:spPr>
        <p:txBody>
          <a:bodyPr/>
          <a:lstStyle/>
          <a:p>
            <a:r>
              <a:rPr lang="en-US" dirty="0"/>
              <a:t>Many corals spawn during </a:t>
            </a:r>
            <a:r>
              <a:rPr lang="en-US" b="1" dirty="0"/>
              <a:t>_________ </a:t>
            </a:r>
            <a:r>
              <a:rPr lang="en-US" dirty="0"/>
              <a:t>when there is less water in the water column, thus increasing the likelihood that the egg and sperm will meet. </a:t>
            </a:r>
          </a:p>
        </p:txBody>
      </p:sp>
      <p:sp>
        <p:nvSpPr>
          <p:cNvPr id="4" name="Title 1">
            <a:extLst>
              <a:ext uri="{FF2B5EF4-FFF2-40B4-BE49-F238E27FC236}">
                <a16:creationId xmlns:a16="http://schemas.microsoft.com/office/drawing/2014/main" id="{C7E454FB-465E-4941-973F-682F18CF7B52}"/>
              </a:ext>
            </a:extLst>
          </p:cNvPr>
          <p:cNvSpPr>
            <a:spLocks noGrp="1"/>
          </p:cNvSpPr>
          <p:nvPr>
            <p:ph type="title"/>
          </p:nvPr>
        </p:nvSpPr>
        <p:spPr/>
        <p:txBody>
          <a:bodyPr>
            <a:normAutofit/>
          </a:bodyPr>
          <a:lstStyle/>
          <a:p>
            <a:pPr algn="ctr"/>
            <a:r>
              <a:rPr lang="en-US" sz="4400" dirty="0"/>
              <a:t>Marine Organisms and Tides</a:t>
            </a:r>
          </a:p>
        </p:txBody>
      </p:sp>
      <p:pic>
        <p:nvPicPr>
          <p:cNvPr id="5" name="Picture 4">
            <a:extLst>
              <a:ext uri="{FF2B5EF4-FFF2-40B4-BE49-F238E27FC236}">
                <a16:creationId xmlns:a16="http://schemas.microsoft.com/office/drawing/2014/main" id="{9B905858-7D60-4C74-B637-13239F822C36}"/>
              </a:ext>
            </a:extLst>
          </p:cNvPr>
          <p:cNvPicPr>
            <a:picLocks noChangeAspect="1"/>
          </p:cNvPicPr>
          <p:nvPr/>
        </p:nvPicPr>
        <p:blipFill>
          <a:blip r:embed="rId2"/>
          <a:stretch>
            <a:fillRect/>
          </a:stretch>
        </p:blipFill>
        <p:spPr>
          <a:xfrm>
            <a:off x="6466115" y="1886948"/>
            <a:ext cx="5246914" cy="3497942"/>
          </a:xfrm>
          <a:prstGeom prst="rect">
            <a:avLst/>
          </a:prstGeom>
        </p:spPr>
      </p:pic>
    </p:spTree>
    <p:extLst>
      <p:ext uri="{BB962C8B-B14F-4D97-AF65-F5344CB8AC3E}">
        <p14:creationId xmlns:p14="http://schemas.microsoft.com/office/powerpoint/2010/main" val="4273460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4E03DD-9816-401E-AB85-B8A4EE93DC27}"/>
              </a:ext>
            </a:extLst>
          </p:cNvPr>
          <p:cNvPicPr>
            <a:picLocks noChangeAspect="1"/>
          </p:cNvPicPr>
          <p:nvPr/>
        </p:nvPicPr>
        <p:blipFill>
          <a:blip r:embed="rId2"/>
          <a:stretch>
            <a:fillRect/>
          </a:stretch>
        </p:blipFill>
        <p:spPr>
          <a:xfrm>
            <a:off x="962365" y="3782017"/>
            <a:ext cx="3690257" cy="2458634"/>
          </a:xfrm>
          <a:prstGeom prst="rect">
            <a:avLst/>
          </a:prstGeom>
        </p:spPr>
      </p:pic>
      <p:pic>
        <p:nvPicPr>
          <p:cNvPr id="7" name="Picture 6">
            <a:extLst>
              <a:ext uri="{FF2B5EF4-FFF2-40B4-BE49-F238E27FC236}">
                <a16:creationId xmlns:a16="http://schemas.microsoft.com/office/drawing/2014/main" id="{576ACAD0-0488-4C4F-949E-2634007FF08A}"/>
              </a:ext>
            </a:extLst>
          </p:cNvPr>
          <p:cNvPicPr>
            <a:picLocks noChangeAspect="1"/>
          </p:cNvPicPr>
          <p:nvPr/>
        </p:nvPicPr>
        <p:blipFill>
          <a:blip r:embed="rId3"/>
          <a:stretch>
            <a:fillRect/>
          </a:stretch>
        </p:blipFill>
        <p:spPr>
          <a:xfrm>
            <a:off x="4689704" y="1229317"/>
            <a:ext cx="5838825" cy="5105400"/>
          </a:xfrm>
          <a:prstGeom prst="rect">
            <a:avLst/>
          </a:prstGeom>
        </p:spPr>
      </p:pic>
      <p:sp>
        <p:nvSpPr>
          <p:cNvPr id="9" name="Content Placeholder 8">
            <a:extLst>
              <a:ext uri="{FF2B5EF4-FFF2-40B4-BE49-F238E27FC236}">
                <a16:creationId xmlns:a16="http://schemas.microsoft.com/office/drawing/2014/main" id="{9DCBE0C0-60E6-4C3C-890A-5E33431B5254}"/>
              </a:ext>
            </a:extLst>
          </p:cNvPr>
          <p:cNvSpPr>
            <a:spLocks noGrp="1"/>
          </p:cNvSpPr>
          <p:nvPr>
            <p:ph sz="quarter" idx="1"/>
          </p:nvPr>
        </p:nvSpPr>
        <p:spPr>
          <a:xfrm>
            <a:off x="447675" y="1308593"/>
            <a:ext cx="4400550" cy="2458634"/>
          </a:xfrm>
        </p:spPr>
        <p:txBody>
          <a:bodyPr>
            <a:normAutofit/>
          </a:bodyPr>
          <a:lstStyle/>
          <a:p>
            <a:r>
              <a:rPr lang="en-US" sz="2800" dirty="0"/>
              <a:t>Intertidal organisms deal with periods of exposure during low tide, wave action, and changes in salinity and temperature.</a:t>
            </a:r>
          </a:p>
        </p:txBody>
      </p:sp>
      <p:sp>
        <p:nvSpPr>
          <p:cNvPr id="10" name="Title 1">
            <a:extLst>
              <a:ext uri="{FF2B5EF4-FFF2-40B4-BE49-F238E27FC236}">
                <a16:creationId xmlns:a16="http://schemas.microsoft.com/office/drawing/2014/main" id="{9B3B3F30-58A3-4EAC-8C87-B9086A6C7224}"/>
              </a:ext>
            </a:extLst>
          </p:cNvPr>
          <p:cNvSpPr>
            <a:spLocks noGrp="1"/>
          </p:cNvSpPr>
          <p:nvPr>
            <p:ph type="title"/>
          </p:nvPr>
        </p:nvSpPr>
        <p:spPr/>
        <p:txBody>
          <a:bodyPr>
            <a:normAutofit/>
          </a:bodyPr>
          <a:lstStyle/>
          <a:p>
            <a:pPr algn="ctr"/>
            <a:r>
              <a:rPr lang="en-US" sz="4400" dirty="0"/>
              <a:t>Marine Organisms and Tides</a:t>
            </a:r>
          </a:p>
        </p:txBody>
      </p:sp>
      <p:sp>
        <p:nvSpPr>
          <p:cNvPr id="12" name="TextBox 11">
            <a:extLst>
              <a:ext uri="{FF2B5EF4-FFF2-40B4-BE49-F238E27FC236}">
                <a16:creationId xmlns:a16="http://schemas.microsoft.com/office/drawing/2014/main" id="{68644AC0-31FB-4D9F-983C-1605E395807F}"/>
              </a:ext>
            </a:extLst>
          </p:cNvPr>
          <p:cNvSpPr txBox="1"/>
          <p:nvPr/>
        </p:nvSpPr>
        <p:spPr>
          <a:xfrm>
            <a:off x="10430556" y="1447800"/>
            <a:ext cx="1598157" cy="646331"/>
          </a:xfrm>
          <a:prstGeom prst="rect">
            <a:avLst/>
          </a:prstGeom>
          <a:noFill/>
        </p:spPr>
        <p:txBody>
          <a:bodyPr wrap="square" rtlCol="0">
            <a:spAutoFit/>
          </a:bodyPr>
          <a:lstStyle/>
          <a:p>
            <a:pPr algn="ctr"/>
            <a:r>
              <a:rPr lang="en-US" dirty="0"/>
              <a:t>Mostly shelled organisms</a:t>
            </a:r>
          </a:p>
        </p:txBody>
      </p:sp>
      <p:sp>
        <p:nvSpPr>
          <p:cNvPr id="13" name="TextBox 12">
            <a:extLst>
              <a:ext uri="{FF2B5EF4-FFF2-40B4-BE49-F238E27FC236}">
                <a16:creationId xmlns:a16="http://schemas.microsoft.com/office/drawing/2014/main" id="{64C7FD14-121F-4B49-B0CC-3742B3C75292}"/>
              </a:ext>
            </a:extLst>
          </p:cNvPr>
          <p:cNvSpPr txBox="1"/>
          <p:nvPr/>
        </p:nvSpPr>
        <p:spPr>
          <a:xfrm>
            <a:off x="10393474" y="5041623"/>
            <a:ext cx="1598157" cy="1200329"/>
          </a:xfrm>
          <a:prstGeom prst="rect">
            <a:avLst/>
          </a:prstGeom>
          <a:noFill/>
        </p:spPr>
        <p:txBody>
          <a:bodyPr wrap="square" rtlCol="0">
            <a:spAutoFit/>
          </a:bodyPr>
          <a:lstStyle/>
          <a:p>
            <a:pPr algn="ctr"/>
            <a:r>
              <a:rPr lang="en-US" dirty="0"/>
              <a:t>Many </a:t>
            </a:r>
          </a:p>
          <a:p>
            <a:pPr algn="ctr"/>
            <a:r>
              <a:rPr lang="en-US" dirty="0"/>
              <a:t>soft-bodied organisms and algae</a:t>
            </a:r>
          </a:p>
        </p:txBody>
      </p:sp>
      <p:cxnSp>
        <p:nvCxnSpPr>
          <p:cNvPr id="15" name="Straight Arrow Connector 14">
            <a:extLst>
              <a:ext uri="{FF2B5EF4-FFF2-40B4-BE49-F238E27FC236}">
                <a16:creationId xmlns:a16="http://schemas.microsoft.com/office/drawing/2014/main" id="{B0A04C70-8982-42E3-AB6E-5C9A8E7B8B46}"/>
              </a:ext>
            </a:extLst>
          </p:cNvPr>
          <p:cNvCxnSpPr/>
          <p:nvPr/>
        </p:nvCxnSpPr>
        <p:spPr>
          <a:xfrm>
            <a:off x="11229634" y="2300194"/>
            <a:ext cx="0" cy="2583422"/>
          </a:xfrm>
          <a:prstGeom prst="straightConnector1">
            <a:avLst/>
          </a:prstGeom>
          <a:ln w="571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286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 Amazing H</a:t>
            </a:r>
            <a:r>
              <a:rPr lang="en-US" sz="4400" baseline="-25000" dirty="0"/>
              <a:t>2</a:t>
            </a:r>
            <a:r>
              <a:rPr lang="en-US" sz="4400" dirty="0"/>
              <a:t>O</a:t>
            </a:r>
          </a:p>
        </p:txBody>
      </p:sp>
      <p:sp>
        <p:nvSpPr>
          <p:cNvPr id="3" name="Content Placeholder 2"/>
          <p:cNvSpPr>
            <a:spLocks noGrp="1"/>
          </p:cNvSpPr>
          <p:nvPr>
            <p:ph sz="quarter" idx="1"/>
          </p:nvPr>
        </p:nvSpPr>
        <p:spPr>
          <a:xfrm>
            <a:off x="533399" y="1219200"/>
            <a:ext cx="6890657" cy="4937760"/>
          </a:xfrm>
        </p:spPr>
        <p:txBody>
          <a:bodyPr>
            <a:normAutofit lnSpcReduction="10000"/>
          </a:bodyPr>
          <a:lstStyle/>
          <a:p>
            <a:pPr>
              <a:buNone/>
            </a:pPr>
            <a:r>
              <a:rPr lang="en-US" sz="3200" dirty="0"/>
              <a:t>Water is essential to life</a:t>
            </a:r>
          </a:p>
          <a:p>
            <a:pPr lvl="1"/>
            <a:r>
              <a:rPr lang="en-US" sz="3200" dirty="0"/>
              <a:t>Life started in water</a:t>
            </a:r>
          </a:p>
          <a:p>
            <a:pPr lvl="1"/>
            <a:r>
              <a:rPr lang="en-US" sz="3200" dirty="0"/>
              <a:t>Terrestrial life depends of water</a:t>
            </a:r>
          </a:p>
          <a:p>
            <a:pPr lvl="2"/>
            <a:r>
              <a:rPr lang="en-US" sz="2800" dirty="0"/>
              <a:t>Cells immersed in water</a:t>
            </a:r>
          </a:p>
          <a:p>
            <a:pPr lvl="2"/>
            <a:r>
              <a:rPr lang="en-US" sz="2800" dirty="0"/>
              <a:t>___% of our body weight</a:t>
            </a:r>
          </a:p>
          <a:p>
            <a:pPr lvl="3"/>
            <a:r>
              <a:rPr lang="en-US" sz="2600" dirty="0"/>
              <a:t>80% or more in most marine organisms</a:t>
            </a:r>
          </a:p>
          <a:p>
            <a:pPr>
              <a:buNone/>
            </a:pPr>
            <a:endParaRPr lang="en-US" sz="2800" dirty="0"/>
          </a:p>
          <a:p>
            <a:pPr>
              <a:buNone/>
            </a:pPr>
            <a:endParaRPr lang="en-US" sz="2800" dirty="0"/>
          </a:p>
          <a:p>
            <a:pPr>
              <a:buNone/>
            </a:pPr>
            <a:r>
              <a:rPr lang="en-US" sz="3200" dirty="0"/>
              <a:t>Water has unique properties that allow life to exist on earth</a:t>
            </a:r>
          </a:p>
        </p:txBody>
      </p:sp>
      <p:pic>
        <p:nvPicPr>
          <p:cNvPr id="34818" name="Picture 2" descr="http://insideradius.com/wp-content/uploads/2013/11/waterboy.jpg"/>
          <p:cNvPicPr>
            <a:picLocks noChangeAspect="1" noChangeArrowheads="1"/>
          </p:cNvPicPr>
          <p:nvPr/>
        </p:nvPicPr>
        <p:blipFill>
          <a:blip r:embed="rId2" cstate="print"/>
          <a:srcRect/>
          <a:stretch>
            <a:fillRect/>
          </a:stretch>
        </p:blipFill>
        <p:spPr bwMode="auto">
          <a:xfrm>
            <a:off x="7924800" y="3947159"/>
            <a:ext cx="3213691" cy="2321000"/>
          </a:xfrm>
          <a:prstGeom prst="rect">
            <a:avLst/>
          </a:prstGeom>
          <a:noFill/>
        </p:spPr>
      </p:pic>
      <p:pic>
        <p:nvPicPr>
          <p:cNvPr id="4100" name="Picture 4" descr="http://upload.wikimedia.org/wikipedia/commons/thumb/d/d8/NASA_Mars_Rover.jpg/300px-NASA_Mars_Rover.jpg"/>
          <p:cNvPicPr>
            <a:picLocks noChangeAspect="1" noChangeArrowheads="1"/>
          </p:cNvPicPr>
          <p:nvPr/>
        </p:nvPicPr>
        <p:blipFill>
          <a:blip r:embed="rId3" cstate="print"/>
          <a:srcRect/>
          <a:stretch>
            <a:fillRect/>
          </a:stretch>
        </p:blipFill>
        <p:spPr bwMode="auto">
          <a:xfrm>
            <a:off x="8001000" y="1295400"/>
            <a:ext cx="3048000" cy="2438401"/>
          </a:xfrm>
          <a:prstGeom prst="rect">
            <a:avLst/>
          </a:prstGeom>
          <a:noFill/>
        </p:spPr>
      </p:pic>
    </p:spTree>
    <p:extLst>
      <p:ext uri="{BB962C8B-B14F-4D97-AF65-F5344CB8AC3E}">
        <p14:creationId xmlns:p14="http://schemas.microsoft.com/office/powerpoint/2010/main" val="2433881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a:extLst>
              <a:ext uri="{FF2B5EF4-FFF2-40B4-BE49-F238E27FC236}">
                <a16:creationId xmlns:a16="http://schemas.microsoft.com/office/drawing/2014/main" id="{65FBF4A8-71EA-4BBE-A5D1-FC4081FDB4DB}"/>
              </a:ext>
            </a:extLst>
          </p:cNvPr>
          <p:cNvSpPr>
            <a:spLocks noGrp="1" noChangeArrowheads="1"/>
          </p:cNvSpPr>
          <p:nvPr>
            <p:ph type="title"/>
          </p:nvPr>
        </p:nvSpPr>
        <p:spPr>
          <a:xfrm>
            <a:off x="609600" y="292100"/>
            <a:ext cx="10972800" cy="845584"/>
          </a:xfrm>
        </p:spPr>
        <p:txBody>
          <a:bodyPr>
            <a:normAutofit/>
          </a:bodyPr>
          <a:lstStyle/>
          <a:p>
            <a:pPr algn="ctr" eaLnBrk="1" hangingPunct="1">
              <a:defRPr/>
            </a:pPr>
            <a:r>
              <a:rPr lang="en-US" sz="4400" dirty="0"/>
              <a:t>Zonation in the Intertidal</a:t>
            </a:r>
          </a:p>
        </p:txBody>
      </p:sp>
      <p:sp>
        <p:nvSpPr>
          <p:cNvPr id="16389" name="Rectangle 5">
            <a:extLst>
              <a:ext uri="{FF2B5EF4-FFF2-40B4-BE49-F238E27FC236}">
                <a16:creationId xmlns:a16="http://schemas.microsoft.com/office/drawing/2014/main" id="{F43FD9B9-5330-492F-8282-42BE49D46D05}"/>
              </a:ext>
            </a:extLst>
          </p:cNvPr>
          <p:cNvSpPr>
            <a:spLocks noGrp="1" noChangeArrowheads="1"/>
          </p:cNvSpPr>
          <p:nvPr>
            <p:ph type="body" sz="half" idx="1"/>
          </p:nvPr>
        </p:nvSpPr>
        <p:spPr>
          <a:xfrm>
            <a:off x="372139" y="1354100"/>
            <a:ext cx="4976037" cy="5503900"/>
          </a:xfrm>
        </p:spPr>
        <p:txBody>
          <a:bodyPr/>
          <a:lstStyle/>
          <a:p>
            <a:pPr eaLnBrk="1" hangingPunct="1">
              <a:defRPr/>
            </a:pPr>
            <a:r>
              <a:rPr lang="en-US" sz="2800" dirty="0"/>
              <a:t>Intertidal organisms typically occupy distinct bands or vertical zones within the intertidal ecosystem</a:t>
            </a:r>
          </a:p>
          <a:p>
            <a:pPr eaLnBrk="1" hangingPunct="1">
              <a:defRPr/>
            </a:pPr>
            <a:endParaRPr lang="en-US" sz="2800" dirty="0"/>
          </a:p>
          <a:p>
            <a:pPr eaLnBrk="1" hangingPunct="1">
              <a:defRPr/>
            </a:pPr>
            <a:r>
              <a:rPr lang="en-US" sz="2800" dirty="0"/>
              <a:t>Zonation is due to varying degrees of __________</a:t>
            </a:r>
          </a:p>
          <a:p>
            <a:pPr lvl="1">
              <a:defRPr/>
            </a:pPr>
            <a:r>
              <a:rPr lang="en-US" sz="2500" dirty="0"/>
              <a:t>Upper intertidal</a:t>
            </a:r>
            <a:r>
              <a:rPr lang="en-US" sz="2500" i="1" dirty="0"/>
              <a:t> </a:t>
            </a:r>
            <a:r>
              <a:rPr lang="en-US" sz="2500" dirty="0"/>
              <a:t>(most exposed) </a:t>
            </a:r>
          </a:p>
          <a:p>
            <a:pPr lvl="1">
              <a:defRPr/>
            </a:pPr>
            <a:r>
              <a:rPr lang="en-US" sz="2500" dirty="0"/>
              <a:t>Middle and lower intertidal (least exposed)</a:t>
            </a:r>
          </a:p>
        </p:txBody>
      </p:sp>
      <p:pic>
        <p:nvPicPr>
          <p:cNvPr id="2" name="Picture 1">
            <a:extLst>
              <a:ext uri="{FF2B5EF4-FFF2-40B4-BE49-F238E27FC236}">
                <a16:creationId xmlns:a16="http://schemas.microsoft.com/office/drawing/2014/main" id="{80CABF62-829C-4BB2-A42E-12B5DE80B882}"/>
              </a:ext>
            </a:extLst>
          </p:cNvPr>
          <p:cNvPicPr>
            <a:picLocks noChangeAspect="1"/>
          </p:cNvPicPr>
          <p:nvPr/>
        </p:nvPicPr>
        <p:blipFill>
          <a:blip r:embed="rId2"/>
          <a:stretch>
            <a:fillRect/>
          </a:stretch>
        </p:blipFill>
        <p:spPr>
          <a:xfrm>
            <a:off x="5521016" y="1468250"/>
            <a:ext cx="6511386" cy="4068505"/>
          </a:xfrm>
          <a:prstGeom prst="rect">
            <a:avLst/>
          </a:prstGeom>
        </p:spPr>
      </p:pic>
      <p:sp>
        <p:nvSpPr>
          <p:cNvPr id="3" name="TextBox 2">
            <a:extLst>
              <a:ext uri="{FF2B5EF4-FFF2-40B4-BE49-F238E27FC236}">
                <a16:creationId xmlns:a16="http://schemas.microsoft.com/office/drawing/2014/main" id="{80AD50BC-60D9-4A19-AEAF-9CD04145F146}"/>
              </a:ext>
            </a:extLst>
          </p:cNvPr>
          <p:cNvSpPr txBox="1"/>
          <p:nvPr/>
        </p:nvSpPr>
        <p:spPr>
          <a:xfrm>
            <a:off x="5348177" y="5167423"/>
            <a:ext cx="74782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02462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Intertidal Zonation </a:t>
            </a:r>
          </a:p>
        </p:txBody>
      </p:sp>
      <p:sp>
        <p:nvSpPr>
          <p:cNvPr id="3" name="Content Placeholder 2"/>
          <p:cNvSpPr>
            <a:spLocks noGrp="1"/>
          </p:cNvSpPr>
          <p:nvPr>
            <p:ph sz="quarter" idx="1"/>
          </p:nvPr>
        </p:nvSpPr>
        <p:spPr>
          <a:xfrm>
            <a:off x="272142" y="1257301"/>
            <a:ext cx="5747657" cy="5071382"/>
          </a:xfrm>
        </p:spPr>
        <p:txBody>
          <a:bodyPr>
            <a:normAutofit fontScale="92500"/>
          </a:bodyPr>
          <a:lstStyle/>
          <a:p>
            <a:r>
              <a:rPr lang="en-US" sz="2800" dirty="0"/>
              <a:t>Splash zone: ~5ft above see level. Only inundated during highest high tides.</a:t>
            </a:r>
          </a:p>
          <a:p>
            <a:endParaRPr lang="en-US" sz="1400" dirty="0"/>
          </a:p>
          <a:p>
            <a:r>
              <a:rPr lang="en-US" sz="2800" dirty="0"/>
              <a:t>High-tide zone: ~2 to 5ft above sea level. Inundated during high tide and exposed to air during low tide. </a:t>
            </a:r>
          </a:p>
          <a:p>
            <a:endParaRPr lang="en-US" sz="1400" dirty="0"/>
          </a:p>
          <a:p>
            <a:r>
              <a:rPr lang="en-US" sz="2800" dirty="0"/>
              <a:t>Mid-tide zone: 0 – 2ft above sea level. Exposed to air only during low tide. </a:t>
            </a:r>
          </a:p>
          <a:p>
            <a:endParaRPr lang="en-US" sz="1400" dirty="0"/>
          </a:p>
          <a:p>
            <a:r>
              <a:rPr lang="en-US" sz="2800" dirty="0"/>
              <a:t>Low-tide zone: Below sea level. Only exposed to air during lowest low tides.</a:t>
            </a:r>
          </a:p>
          <a:p>
            <a:pPr marL="0" indent="0">
              <a:buNone/>
            </a:pPr>
            <a:endParaRPr lang="en-US" sz="2800" dirty="0"/>
          </a:p>
          <a:p>
            <a:endParaRPr lang="en-US" sz="2800" dirty="0"/>
          </a:p>
        </p:txBody>
      </p:sp>
      <p:pic>
        <p:nvPicPr>
          <p:cNvPr id="5" name="Picture 4"/>
          <p:cNvPicPr>
            <a:picLocks noChangeAspect="1"/>
          </p:cNvPicPr>
          <p:nvPr/>
        </p:nvPicPr>
        <p:blipFill>
          <a:blip r:embed="rId2"/>
          <a:stretch>
            <a:fillRect/>
          </a:stretch>
        </p:blipFill>
        <p:spPr>
          <a:xfrm>
            <a:off x="6302829" y="1415901"/>
            <a:ext cx="5810326" cy="4434403"/>
          </a:xfrm>
          <a:prstGeom prst="rect">
            <a:avLst/>
          </a:prstGeom>
        </p:spPr>
      </p:pic>
    </p:spTree>
    <p:extLst>
      <p:ext uri="{BB962C8B-B14F-4D97-AF65-F5344CB8AC3E}">
        <p14:creationId xmlns:p14="http://schemas.microsoft.com/office/powerpoint/2010/main" val="2185947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herry\Desktop\pwrpt jpegs\Shaw's Cove 2004 JH01.jpg">
            <a:extLst>
              <a:ext uri="{FF2B5EF4-FFF2-40B4-BE49-F238E27FC236}">
                <a16:creationId xmlns:a16="http://schemas.microsoft.com/office/drawing/2014/main" id="{98F9167B-232F-48DF-9DAB-E83D63EA1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6" y="1187449"/>
            <a:ext cx="7634289" cy="508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a:extLst>
              <a:ext uri="{FF2B5EF4-FFF2-40B4-BE49-F238E27FC236}">
                <a16:creationId xmlns:a16="http://schemas.microsoft.com/office/drawing/2014/main" id="{79871F60-03F2-49F3-A70E-4E64F4B90485}"/>
              </a:ext>
            </a:extLst>
          </p:cNvPr>
          <p:cNvSpPr txBox="1">
            <a:spLocks noChangeArrowheads="1"/>
          </p:cNvSpPr>
          <p:nvPr/>
        </p:nvSpPr>
        <p:spPr bwMode="auto">
          <a:xfrm>
            <a:off x="2286000" y="76201"/>
            <a:ext cx="7773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solidFill>
                  <a:schemeClr val="bg1"/>
                </a:solidFill>
              </a:rPr>
              <a:t>The Splash Zone, Upper Intertidal, and Middle Intertidal</a:t>
            </a:r>
          </a:p>
        </p:txBody>
      </p:sp>
      <p:sp>
        <p:nvSpPr>
          <p:cNvPr id="2" name="Title 1">
            <a:extLst>
              <a:ext uri="{FF2B5EF4-FFF2-40B4-BE49-F238E27FC236}">
                <a16:creationId xmlns:a16="http://schemas.microsoft.com/office/drawing/2014/main" id="{0389877D-89BA-4728-9074-4C459F94EC76}"/>
              </a:ext>
            </a:extLst>
          </p:cNvPr>
          <p:cNvSpPr>
            <a:spLocks noGrp="1"/>
          </p:cNvSpPr>
          <p:nvPr>
            <p:ph type="title"/>
          </p:nvPr>
        </p:nvSpPr>
        <p:spPr/>
        <p:txBody>
          <a:bodyPr>
            <a:normAutofit/>
          </a:bodyPr>
          <a:lstStyle/>
          <a:p>
            <a:pPr algn="ctr"/>
            <a:r>
              <a:rPr lang="en-US" sz="4400" dirty="0"/>
              <a:t>Splash Zone and Upper Intertidal</a:t>
            </a:r>
          </a:p>
        </p:txBody>
      </p:sp>
    </p:spTree>
    <p:extLst>
      <p:ext uri="{BB962C8B-B14F-4D97-AF65-F5344CB8AC3E}">
        <p14:creationId xmlns:p14="http://schemas.microsoft.com/office/powerpoint/2010/main" val="3355286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herry\Desktop\pwrpt jpegs\Shaw's Cove 2004 JH03.jpg">
            <a:extLst>
              <a:ext uri="{FF2B5EF4-FFF2-40B4-BE49-F238E27FC236}">
                <a16:creationId xmlns:a16="http://schemas.microsoft.com/office/drawing/2014/main" id="{7F4444E3-1A8E-4CD4-B6F7-DF85BB478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712" y="1230312"/>
            <a:ext cx="7648576" cy="509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3">
            <a:extLst>
              <a:ext uri="{FF2B5EF4-FFF2-40B4-BE49-F238E27FC236}">
                <a16:creationId xmlns:a16="http://schemas.microsoft.com/office/drawing/2014/main" id="{11FA378D-827E-4882-BC1B-5880573C4E5A}"/>
              </a:ext>
            </a:extLst>
          </p:cNvPr>
          <p:cNvSpPr txBox="1">
            <a:spLocks noChangeArrowheads="1"/>
          </p:cNvSpPr>
          <p:nvPr/>
        </p:nvSpPr>
        <p:spPr bwMode="auto">
          <a:xfrm>
            <a:off x="3352800" y="152401"/>
            <a:ext cx="4516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solidFill>
                  <a:schemeClr val="bg1"/>
                </a:solidFill>
              </a:rPr>
              <a:t>The Upper and Middle Intertidal</a:t>
            </a:r>
          </a:p>
        </p:txBody>
      </p:sp>
      <p:sp>
        <p:nvSpPr>
          <p:cNvPr id="2" name="Title 1">
            <a:extLst>
              <a:ext uri="{FF2B5EF4-FFF2-40B4-BE49-F238E27FC236}">
                <a16:creationId xmlns:a16="http://schemas.microsoft.com/office/drawing/2014/main" id="{DB291414-89EF-49E8-B5DF-8B4A82A67C80}"/>
              </a:ext>
            </a:extLst>
          </p:cNvPr>
          <p:cNvSpPr>
            <a:spLocks noGrp="1"/>
          </p:cNvSpPr>
          <p:nvPr>
            <p:ph type="title"/>
          </p:nvPr>
        </p:nvSpPr>
        <p:spPr/>
        <p:txBody>
          <a:bodyPr>
            <a:normAutofit/>
          </a:bodyPr>
          <a:lstStyle/>
          <a:p>
            <a:pPr algn="ctr"/>
            <a:r>
              <a:rPr lang="en-US" sz="4400" dirty="0"/>
              <a:t>Upper and Middle Intertidal</a:t>
            </a:r>
          </a:p>
        </p:txBody>
      </p:sp>
    </p:spTree>
    <p:extLst>
      <p:ext uri="{BB962C8B-B14F-4D97-AF65-F5344CB8AC3E}">
        <p14:creationId xmlns:p14="http://schemas.microsoft.com/office/powerpoint/2010/main" val="56840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Shaw's Cove 075 Lower Intertidal Sharpened">
            <a:extLst>
              <a:ext uri="{FF2B5EF4-FFF2-40B4-BE49-F238E27FC236}">
                <a16:creationId xmlns:a16="http://schemas.microsoft.com/office/drawing/2014/main" id="{16E2D078-2EE6-4B79-B4D3-FD0BB9A52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481" y="1252537"/>
            <a:ext cx="7543008" cy="502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6">
            <a:extLst>
              <a:ext uri="{FF2B5EF4-FFF2-40B4-BE49-F238E27FC236}">
                <a16:creationId xmlns:a16="http://schemas.microsoft.com/office/drawing/2014/main" id="{1C5ABE9B-A239-44E0-AC99-063D453F219F}"/>
              </a:ext>
            </a:extLst>
          </p:cNvPr>
          <p:cNvSpPr txBox="1">
            <a:spLocks noChangeArrowheads="1"/>
          </p:cNvSpPr>
          <p:nvPr/>
        </p:nvSpPr>
        <p:spPr bwMode="auto">
          <a:xfrm>
            <a:off x="3946525" y="109538"/>
            <a:ext cx="3879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a:solidFill>
                  <a:schemeClr val="bg1"/>
                </a:solidFill>
              </a:rPr>
              <a:t>Middle and Lower Intertidal</a:t>
            </a:r>
          </a:p>
        </p:txBody>
      </p:sp>
      <p:sp>
        <p:nvSpPr>
          <p:cNvPr id="2" name="Title 1">
            <a:extLst>
              <a:ext uri="{FF2B5EF4-FFF2-40B4-BE49-F238E27FC236}">
                <a16:creationId xmlns:a16="http://schemas.microsoft.com/office/drawing/2014/main" id="{A84DDB58-255C-4665-B476-F0010762A37C}"/>
              </a:ext>
            </a:extLst>
          </p:cNvPr>
          <p:cNvSpPr>
            <a:spLocks noGrp="1"/>
          </p:cNvSpPr>
          <p:nvPr>
            <p:ph type="title"/>
          </p:nvPr>
        </p:nvSpPr>
        <p:spPr/>
        <p:txBody>
          <a:bodyPr>
            <a:normAutofit/>
          </a:bodyPr>
          <a:lstStyle/>
          <a:p>
            <a:pPr algn="ctr"/>
            <a:r>
              <a:rPr lang="en-US" sz="4400" dirty="0"/>
              <a:t>Middle and Lower Intertidal</a:t>
            </a:r>
          </a:p>
        </p:txBody>
      </p:sp>
    </p:spTree>
    <p:extLst>
      <p:ext uri="{BB962C8B-B14F-4D97-AF65-F5344CB8AC3E}">
        <p14:creationId xmlns:p14="http://schemas.microsoft.com/office/powerpoint/2010/main" val="458931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600" y="1219200"/>
            <a:ext cx="5801833" cy="4937759"/>
          </a:xfrm>
        </p:spPr>
        <p:txBody>
          <a:bodyPr/>
          <a:lstStyle/>
          <a:p>
            <a:pPr marL="0" indent="0">
              <a:buNone/>
            </a:pPr>
            <a:r>
              <a:rPr lang="en-US" sz="2800" b="1" dirty="0"/>
              <a:t>Splash zone</a:t>
            </a:r>
            <a:r>
              <a:rPr lang="en-US" sz="2800" dirty="0"/>
              <a:t>: ~5ft above see level.</a:t>
            </a:r>
          </a:p>
          <a:p>
            <a:pPr lvl="1"/>
            <a:r>
              <a:rPr lang="en-US" sz="2400" dirty="0"/>
              <a:t>Only inundated during highest high tides.</a:t>
            </a:r>
          </a:p>
          <a:p>
            <a:pPr lvl="1"/>
            <a:r>
              <a:rPr lang="en-US" sz="2400" dirty="0"/>
              <a:t>Organisms sprayed with water during high tide but are rarely submerged</a:t>
            </a:r>
          </a:p>
          <a:p>
            <a:pPr lvl="1"/>
            <a:endParaRPr lang="en-US" sz="2500" dirty="0"/>
          </a:p>
          <a:p>
            <a:pPr marL="0" indent="0">
              <a:buNone/>
            </a:pPr>
            <a:r>
              <a:rPr lang="en-US" b="1" dirty="0"/>
              <a:t>Organisms found in splash zone</a:t>
            </a:r>
          </a:p>
          <a:p>
            <a:r>
              <a:rPr lang="en-US" sz="2400" dirty="0"/>
              <a:t>Periwinkle snails</a:t>
            </a:r>
          </a:p>
          <a:p>
            <a:r>
              <a:rPr lang="en-US" sz="2400" dirty="0"/>
              <a:t>Small acorn barnacles</a:t>
            </a:r>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5" name="Picture 4">
            <a:extLst>
              <a:ext uri="{FF2B5EF4-FFF2-40B4-BE49-F238E27FC236}">
                <a16:creationId xmlns:a16="http://schemas.microsoft.com/office/drawing/2014/main" id="{864ABBC4-8DF3-4173-A4E8-9080E5950B85}"/>
              </a:ext>
            </a:extLst>
          </p:cNvPr>
          <p:cNvPicPr>
            <a:picLocks noChangeAspect="1"/>
          </p:cNvPicPr>
          <p:nvPr/>
        </p:nvPicPr>
        <p:blipFill>
          <a:blip r:embed="rId2"/>
          <a:stretch>
            <a:fillRect/>
          </a:stretch>
        </p:blipFill>
        <p:spPr>
          <a:xfrm>
            <a:off x="8764772" y="1219200"/>
            <a:ext cx="3186223" cy="2389667"/>
          </a:xfrm>
          <a:prstGeom prst="rect">
            <a:avLst/>
          </a:prstGeom>
        </p:spPr>
      </p:pic>
      <p:pic>
        <p:nvPicPr>
          <p:cNvPr id="6" name="Picture 5">
            <a:extLst>
              <a:ext uri="{FF2B5EF4-FFF2-40B4-BE49-F238E27FC236}">
                <a16:creationId xmlns:a16="http://schemas.microsoft.com/office/drawing/2014/main" id="{A031AB23-9566-4530-BFF2-6E3AA352B2F5}"/>
              </a:ext>
            </a:extLst>
          </p:cNvPr>
          <p:cNvPicPr>
            <a:picLocks noChangeAspect="1"/>
          </p:cNvPicPr>
          <p:nvPr/>
        </p:nvPicPr>
        <p:blipFill>
          <a:blip r:embed="rId3"/>
          <a:stretch>
            <a:fillRect/>
          </a:stretch>
        </p:blipFill>
        <p:spPr>
          <a:xfrm>
            <a:off x="8764771" y="3685067"/>
            <a:ext cx="3186223" cy="2389667"/>
          </a:xfrm>
          <a:prstGeom prst="rect">
            <a:avLst/>
          </a:prstGeom>
        </p:spPr>
      </p:pic>
      <p:sp>
        <p:nvSpPr>
          <p:cNvPr id="7" name="TextBox 6">
            <a:extLst>
              <a:ext uri="{FF2B5EF4-FFF2-40B4-BE49-F238E27FC236}">
                <a16:creationId xmlns:a16="http://schemas.microsoft.com/office/drawing/2014/main" id="{0C0D810E-C231-4405-BD78-53EB5F1E82A1}"/>
              </a:ext>
            </a:extLst>
          </p:cNvPr>
          <p:cNvSpPr txBox="1"/>
          <p:nvPr/>
        </p:nvSpPr>
        <p:spPr>
          <a:xfrm>
            <a:off x="7031664" y="2229367"/>
            <a:ext cx="1733107" cy="369332"/>
          </a:xfrm>
          <a:prstGeom prst="rect">
            <a:avLst/>
          </a:prstGeom>
          <a:noFill/>
        </p:spPr>
        <p:txBody>
          <a:bodyPr wrap="square" rtlCol="0">
            <a:spAutoFit/>
          </a:bodyPr>
          <a:lstStyle/>
          <a:p>
            <a:r>
              <a:rPr lang="en-US" dirty="0"/>
              <a:t>Periwinkle snails</a:t>
            </a:r>
          </a:p>
        </p:txBody>
      </p:sp>
      <p:sp>
        <p:nvSpPr>
          <p:cNvPr id="8" name="TextBox 7">
            <a:extLst>
              <a:ext uri="{FF2B5EF4-FFF2-40B4-BE49-F238E27FC236}">
                <a16:creationId xmlns:a16="http://schemas.microsoft.com/office/drawing/2014/main" id="{66B0D06E-68E3-4AEB-9D8B-2ABB0261D429}"/>
              </a:ext>
            </a:extLst>
          </p:cNvPr>
          <p:cNvSpPr txBox="1"/>
          <p:nvPr/>
        </p:nvSpPr>
        <p:spPr>
          <a:xfrm>
            <a:off x="6411433" y="4619034"/>
            <a:ext cx="2353337" cy="369332"/>
          </a:xfrm>
          <a:prstGeom prst="rect">
            <a:avLst/>
          </a:prstGeom>
          <a:noFill/>
        </p:spPr>
        <p:txBody>
          <a:bodyPr wrap="square" rtlCol="0">
            <a:spAutoFit/>
          </a:bodyPr>
          <a:lstStyle/>
          <a:p>
            <a:r>
              <a:rPr lang="en-US" dirty="0"/>
              <a:t>Small acorn barnacles</a:t>
            </a:r>
          </a:p>
        </p:txBody>
      </p:sp>
    </p:spTree>
    <p:extLst>
      <p:ext uri="{BB962C8B-B14F-4D97-AF65-F5344CB8AC3E}">
        <p14:creationId xmlns:p14="http://schemas.microsoft.com/office/powerpoint/2010/main" val="3656839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599" y="1219200"/>
            <a:ext cx="6390167" cy="4937760"/>
          </a:xfrm>
        </p:spPr>
        <p:txBody>
          <a:bodyPr/>
          <a:lstStyle/>
          <a:p>
            <a:pPr marL="0" indent="0">
              <a:buNone/>
            </a:pPr>
            <a:r>
              <a:rPr lang="en-US" sz="2800" b="1" dirty="0"/>
              <a:t>High-tide zone</a:t>
            </a:r>
            <a:r>
              <a:rPr lang="en-US" sz="2800" dirty="0"/>
              <a:t>: ~2 to 5ft above sea level. </a:t>
            </a:r>
          </a:p>
          <a:p>
            <a:pPr lvl="1"/>
            <a:r>
              <a:rPr lang="en-US" sz="2400" dirty="0"/>
              <a:t>Inundated during high tide and                      exposed to air during low tide.</a:t>
            </a:r>
          </a:p>
          <a:p>
            <a:pPr marL="0" indent="0">
              <a:buNone/>
            </a:pPr>
            <a:endParaRPr lang="en-US" sz="2800" dirty="0"/>
          </a:p>
          <a:p>
            <a:pPr marL="0" indent="0">
              <a:buNone/>
            </a:pPr>
            <a:r>
              <a:rPr lang="en-US" b="1" dirty="0"/>
              <a:t>Organisms found in high-tide zone</a:t>
            </a:r>
          </a:p>
          <a:p>
            <a:r>
              <a:rPr lang="en-US" sz="2400" dirty="0"/>
              <a:t>Large acorn barnacle</a:t>
            </a:r>
          </a:p>
          <a:p>
            <a:r>
              <a:rPr lang="en-US" sz="2400" dirty="0"/>
              <a:t>Chiton</a:t>
            </a:r>
          </a:p>
          <a:p>
            <a:r>
              <a:rPr lang="en-US" sz="2400" dirty="0"/>
              <a:t>Limpets </a:t>
            </a:r>
          </a:p>
          <a:p>
            <a:r>
              <a:rPr lang="en-US" sz="2400" dirty="0"/>
              <a:t>Shore crabs</a:t>
            </a:r>
          </a:p>
          <a:p>
            <a:pPr marL="0" indent="0">
              <a:buNone/>
            </a:pPr>
            <a:endParaRPr lang="en-US" sz="2800" dirty="0"/>
          </a:p>
          <a:p>
            <a:endParaRPr lang="en-US" dirty="0"/>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2" name="Picture 1">
            <a:extLst>
              <a:ext uri="{FF2B5EF4-FFF2-40B4-BE49-F238E27FC236}">
                <a16:creationId xmlns:a16="http://schemas.microsoft.com/office/drawing/2014/main" id="{201E9ADA-1A37-4DF8-A727-9A4503AC4F74}"/>
              </a:ext>
            </a:extLst>
          </p:cNvPr>
          <p:cNvPicPr>
            <a:picLocks noChangeAspect="1"/>
          </p:cNvPicPr>
          <p:nvPr/>
        </p:nvPicPr>
        <p:blipFill>
          <a:blip r:embed="rId2"/>
          <a:stretch>
            <a:fillRect/>
          </a:stretch>
        </p:blipFill>
        <p:spPr>
          <a:xfrm>
            <a:off x="8491869" y="1297172"/>
            <a:ext cx="3228753" cy="2152502"/>
          </a:xfrm>
          <a:prstGeom prst="rect">
            <a:avLst/>
          </a:prstGeom>
        </p:spPr>
      </p:pic>
      <p:pic>
        <p:nvPicPr>
          <p:cNvPr id="5" name="Picture 4">
            <a:extLst>
              <a:ext uri="{FF2B5EF4-FFF2-40B4-BE49-F238E27FC236}">
                <a16:creationId xmlns:a16="http://schemas.microsoft.com/office/drawing/2014/main" id="{E040AA13-D167-45CB-BD30-47A5D44D63A5}"/>
              </a:ext>
            </a:extLst>
          </p:cNvPr>
          <p:cNvPicPr>
            <a:picLocks noChangeAspect="1"/>
          </p:cNvPicPr>
          <p:nvPr/>
        </p:nvPicPr>
        <p:blipFill>
          <a:blip r:embed="rId3"/>
          <a:stretch>
            <a:fillRect/>
          </a:stretch>
        </p:blipFill>
        <p:spPr>
          <a:xfrm>
            <a:off x="8491869" y="3735395"/>
            <a:ext cx="3228753" cy="2421565"/>
          </a:xfrm>
          <a:prstGeom prst="rect">
            <a:avLst/>
          </a:prstGeom>
        </p:spPr>
      </p:pic>
      <p:sp>
        <p:nvSpPr>
          <p:cNvPr id="6" name="TextBox 5">
            <a:extLst>
              <a:ext uri="{FF2B5EF4-FFF2-40B4-BE49-F238E27FC236}">
                <a16:creationId xmlns:a16="http://schemas.microsoft.com/office/drawing/2014/main" id="{6F48BF1D-C9B3-4A60-A088-08C9F7D9BF41}"/>
              </a:ext>
            </a:extLst>
          </p:cNvPr>
          <p:cNvSpPr txBox="1"/>
          <p:nvPr/>
        </p:nvSpPr>
        <p:spPr>
          <a:xfrm>
            <a:off x="6999767" y="2373423"/>
            <a:ext cx="1729562" cy="369332"/>
          </a:xfrm>
          <a:prstGeom prst="rect">
            <a:avLst/>
          </a:prstGeom>
          <a:noFill/>
        </p:spPr>
        <p:txBody>
          <a:bodyPr wrap="square" rtlCol="0">
            <a:spAutoFit/>
          </a:bodyPr>
          <a:lstStyle/>
          <a:p>
            <a:r>
              <a:rPr lang="en-US" dirty="0"/>
              <a:t>Rough chiton</a:t>
            </a:r>
          </a:p>
        </p:txBody>
      </p:sp>
      <p:sp>
        <p:nvSpPr>
          <p:cNvPr id="7" name="TextBox 6">
            <a:extLst>
              <a:ext uri="{FF2B5EF4-FFF2-40B4-BE49-F238E27FC236}">
                <a16:creationId xmlns:a16="http://schemas.microsoft.com/office/drawing/2014/main" id="{2B4CD47F-8419-4B59-B613-92D9A2F93767}"/>
              </a:ext>
            </a:extLst>
          </p:cNvPr>
          <p:cNvSpPr txBox="1"/>
          <p:nvPr/>
        </p:nvSpPr>
        <p:spPr>
          <a:xfrm>
            <a:off x="7240772" y="4589337"/>
            <a:ext cx="1729562" cy="369332"/>
          </a:xfrm>
          <a:prstGeom prst="rect">
            <a:avLst/>
          </a:prstGeom>
          <a:noFill/>
        </p:spPr>
        <p:txBody>
          <a:bodyPr wrap="square" rtlCol="0">
            <a:spAutoFit/>
          </a:bodyPr>
          <a:lstStyle/>
          <a:p>
            <a:r>
              <a:rPr lang="en-US" dirty="0"/>
              <a:t>Shore crab</a:t>
            </a:r>
          </a:p>
        </p:txBody>
      </p:sp>
    </p:spTree>
    <p:extLst>
      <p:ext uri="{BB962C8B-B14F-4D97-AF65-F5344CB8AC3E}">
        <p14:creationId xmlns:p14="http://schemas.microsoft.com/office/powerpoint/2010/main" val="3962780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600" y="1219200"/>
            <a:ext cx="6131442" cy="4937760"/>
          </a:xfrm>
        </p:spPr>
        <p:txBody>
          <a:bodyPr/>
          <a:lstStyle/>
          <a:p>
            <a:pPr marL="0" indent="0">
              <a:buNone/>
            </a:pPr>
            <a:r>
              <a:rPr lang="en-US" sz="2800" b="1" dirty="0"/>
              <a:t>Mid-tide zone</a:t>
            </a:r>
            <a:r>
              <a:rPr lang="en-US" sz="2800" dirty="0"/>
              <a:t>: 0 – 2ft above sea level. </a:t>
            </a:r>
          </a:p>
          <a:p>
            <a:pPr lvl="1"/>
            <a:r>
              <a:rPr lang="en-US" sz="2400" dirty="0"/>
              <a:t>Exposed to air only during low tide</a:t>
            </a:r>
            <a:r>
              <a:rPr lang="en-US" sz="2500" dirty="0"/>
              <a:t>. </a:t>
            </a:r>
          </a:p>
          <a:p>
            <a:endParaRPr lang="en-US" sz="2800" dirty="0"/>
          </a:p>
          <a:p>
            <a:endParaRPr lang="en-US" sz="2800" dirty="0"/>
          </a:p>
          <a:p>
            <a:pPr marL="0" indent="0">
              <a:buNone/>
            </a:pPr>
            <a:r>
              <a:rPr lang="en-US" b="1" dirty="0"/>
              <a:t>Organisms found in mid-tide zone</a:t>
            </a:r>
          </a:p>
          <a:p>
            <a:r>
              <a:rPr lang="en-US" sz="2400" dirty="0"/>
              <a:t>Sea star</a:t>
            </a:r>
          </a:p>
          <a:p>
            <a:r>
              <a:rPr lang="en-US" sz="2400" dirty="0"/>
              <a:t>California mussel</a:t>
            </a:r>
          </a:p>
          <a:p>
            <a:r>
              <a:rPr lang="en-US" sz="2400" dirty="0"/>
              <a:t>Gooseneck barnacles</a:t>
            </a:r>
          </a:p>
          <a:p>
            <a:r>
              <a:rPr lang="en-US" sz="2400" dirty="0"/>
              <a:t>Hermit crabs</a:t>
            </a:r>
          </a:p>
          <a:p>
            <a:r>
              <a:rPr lang="en-US" sz="2400" dirty="0"/>
              <a:t>Sea anemones</a:t>
            </a:r>
          </a:p>
          <a:p>
            <a:endParaRPr lang="en-US" b="1" dirty="0"/>
          </a:p>
          <a:p>
            <a:endParaRPr lang="en-US" dirty="0"/>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2" name="Picture 1">
            <a:extLst>
              <a:ext uri="{FF2B5EF4-FFF2-40B4-BE49-F238E27FC236}">
                <a16:creationId xmlns:a16="http://schemas.microsoft.com/office/drawing/2014/main" id="{87EFF54E-7B21-44E5-86E8-9BA5BF53D23D}"/>
              </a:ext>
            </a:extLst>
          </p:cNvPr>
          <p:cNvPicPr>
            <a:picLocks noChangeAspect="1"/>
          </p:cNvPicPr>
          <p:nvPr/>
        </p:nvPicPr>
        <p:blipFill>
          <a:blip r:embed="rId2"/>
          <a:stretch>
            <a:fillRect/>
          </a:stretch>
        </p:blipFill>
        <p:spPr>
          <a:xfrm>
            <a:off x="8358384" y="1381348"/>
            <a:ext cx="3401225" cy="2360428"/>
          </a:xfrm>
          <a:prstGeom prst="rect">
            <a:avLst/>
          </a:prstGeom>
        </p:spPr>
      </p:pic>
      <p:sp>
        <p:nvSpPr>
          <p:cNvPr id="5" name="TextBox 4">
            <a:extLst>
              <a:ext uri="{FF2B5EF4-FFF2-40B4-BE49-F238E27FC236}">
                <a16:creationId xmlns:a16="http://schemas.microsoft.com/office/drawing/2014/main" id="{A0E402FC-0161-4B2E-8798-8DE4A5492CFA}"/>
              </a:ext>
            </a:extLst>
          </p:cNvPr>
          <p:cNvSpPr txBox="1"/>
          <p:nvPr/>
        </p:nvSpPr>
        <p:spPr>
          <a:xfrm>
            <a:off x="6741042" y="2239281"/>
            <a:ext cx="1722475" cy="646331"/>
          </a:xfrm>
          <a:prstGeom prst="rect">
            <a:avLst/>
          </a:prstGeom>
          <a:noFill/>
        </p:spPr>
        <p:txBody>
          <a:bodyPr wrap="square" rtlCol="0">
            <a:spAutoFit/>
          </a:bodyPr>
          <a:lstStyle/>
          <a:p>
            <a:r>
              <a:rPr lang="en-US" dirty="0"/>
              <a:t>Sea stars and sea anemones</a:t>
            </a:r>
          </a:p>
        </p:txBody>
      </p:sp>
      <p:pic>
        <p:nvPicPr>
          <p:cNvPr id="6" name="Picture 5">
            <a:extLst>
              <a:ext uri="{FF2B5EF4-FFF2-40B4-BE49-F238E27FC236}">
                <a16:creationId xmlns:a16="http://schemas.microsoft.com/office/drawing/2014/main" id="{3172DB3C-515E-4FE5-9F5F-2304348F5590}"/>
              </a:ext>
            </a:extLst>
          </p:cNvPr>
          <p:cNvPicPr>
            <a:picLocks noChangeAspect="1"/>
          </p:cNvPicPr>
          <p:nvPr/>
        </p:nvPicPr>
        <p:blipFill>
          <a:blip r:embed="rId3"/>
          <a:stretch>
            <a:fillRect/>
          </a:stretch>
        </p:blipFill>
        <p:spPr>
          <a:xfrm>
            <a:off x="8358384" y="3981894"/>
            <a:ext cx="3401225" cy="2251266"/>
          </a:xfrm>
          <a:prstGeom prst="rect">
            <a:avLst/>
          </a:prstGeom>
        </p:spPr>
      </p:pic>
      <p:sp>
        <p:nvSpPr>
          <p:cNvPr id="7" name="TextBox 6">
            <a:extLst>
              <a:ext uri="{FF2B5EF4-FFF2-40B4-BE49-F238E27FC236}">
                <a16:creationId xmlns:a16="http://schemas.microsoft.com/office/drawing/2014/main" id="{14767A63-FDC2-402C-8C6D-8D61033ADE74}"/>
              </a:ext>
            </a:extLst>
          </p:cNvPr>
          <p:cNvSpPr txBox="1"/>
          <p:nvPr/>
        </p:nvSpPr>
        <p:spPr>
          <a:xfrm>
            <a:off x="5922336" y="4622263"/>
            <a:ext cx="2541181" cy="646331"/>
          </a:xfrm>
          <a:prstGeom prst="rect">
            <a:avLst/>
          </a:prstGeom>
          <a:noFill/>
        </p:spPr>
        <p:txBody>
          <a:bodyPr wrap="square" rtlCol="0">
            <a:spAutoFit/>
          </a:bodyPr>
          <a:lstStyle/>
          <a:p>
            <a:r>
              <a:rPr lang="en-US" dirty="0"/>
              <a:t>California mussels and gooseneck barnacles</a:t>
            </a:r>
          </a:p>
        </p:txBody>
      </p:sp>
    </p:spTree>
    <p:extLst>
      <p:ext uri="{BB962C8B-B14F-4D97-AF65-F5344CB8AC3E}">
        <p14:creationId xmlns:p14="http://schemas.microsoft.com/office/powerpoint/2010/main" val="12166958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EF8B9-3B17-40F2-BA99-511B460D8598}"/>
              </a:ext>
            </a:extLst>
          </p:cNvPr>
          <p:cNvSpPr>
            <a:spLocks noGrp="1"/>
          </p:cNvSpPr>
          <p:nvPr>
            <p:ph sz="quarter" idx="1"/>
          </p:nvPr>
        </p:nvSpPr>
        <p:spPr>
          <a:xfrm>
            <a:off x="609600" y="1219200"/>
            <a:ext cx="6886353" cy="4937760"/>
          </a:xfrm>
        </p:spPr>
        <p:txBody>
          <a:bodyPr/>
          <a:lstStyle/>
          <a:p>
            <a:pPr marL="0" indent="0">
              <a:buNone/>
            </a:pPr>
            <a:r>
              <a:rPr lang="en-US" sz="2800" b="1" dirty="0"/>
              <a:t>Low-tide zone</a:t>
            </a:r>
            <a:r>
              <a:rPr lang="en-US" sz="2800" dirty="0"/>
              <a:t>: Below sea level. </a:t>
            </a:r>
          </a:p>
          <a:p>
            <a:pPr lvl="1"/>
            <a:r>
              <a:rPr lang="en-US" sz="2400" dirty="0"/>
              <a:t>Only exposed to air during lowest low tides.</a:t>
            </a:r>
          </a:p>
          <a:p>
            <a:pPr marL="0" indent="0">
              <a:buNone/>
            </a:pPr>
            <a:endParaRPr lang="en-US" dirty="0"/>
          </a:p>
          <a:p>
            <a:pPr marL="0" indent="0">
              <a:buNone/>
            </a:pPr>
            <a:r>
              <a:rPr lang="en-US" b="1" dirty="0"/>
              <a:t>Organisms found in low-tide zone</a:t>
            </a:r>
          </a:p>
          <a:p>
            <a:r>
              <a:rPr lang="en-US" sz="2400" dirty="0"/>
              <a:t>Brown algae</a:t>
            </a:r>
          </a:p>
          <a:p>
            <a:r>
              <a:rPr lang="en-US" sz="2400" dirty="0"/>
              <a:t>Opaleyes</a:t>
            </a:r>
          </a:p>
          <a:p>
            <a:r>
              <a:rPr lang="en-US" sz="2400" dirty="0"/>
              <a:t>California sea hare</a:t>
            </a:r>
          </a:p>
          <a:p>
            <a:r>
              <a:rPr lang="en-US" sz="2400" dirty="0"/>
              <a:t>Two spotted octopus</a:t>
            </a:r>
          </a:p>
          <a:p>
            <a:r>
              <a:rPr lang="en-US" sz="2400" dirty="0"/>
              <a:t>Sea urchins</a:t>
            </a:r>
          </a:p>
          <a:p>
            <a:endParaRPr lang="en-US" b="1" dirty="0"/>
          </a:p>
        </p:txBody>
      </p:sp>
      <p:sp>
        <p:nvSpPr>
          <p:cNvPr id="4" name="Title 1">
            <a:extLst>
              <a:ext uri="{FF2B5EF4-FFF2-40B4-BE49-F238E27FC236}">
                <a16:creationId xmlns:a16="http://schemas.microsoft.com/office/drawing/2014/main" id="{C36DDD94-1FCA-4318-A70B-CD62B048EF7B}"/>
              </a:ext>
            </a:extLst>
          </p:cNvPr>
          <p:cNvSpPr>
            <a:spLocks noGrp="1"/>
          </p:cNvSpPr>
          <p:nvPr>
            <p:ph type="title"/>
          </p:nvPr>
        </p:nvSpPr>
        <p:spPr/>
        <p:txBody>
          <a:bodyPr>
            <a:normAutofit/>
          </a:bodyPr>
          <a:lstStyle/>
          <a:p>
            <a:pPr algn="ctr"/>
            <a:r>
              <a:rPr lang="en-US" sz="4400" dirty="0"/>
              <a:t>Intertidal Zonation </a:t>
            </a:r>
          </a:p>
        </p:txBody>
      </p:sp>
      <p:pic>
        <p:nvPicPr>
          <p:cNvPr id="2" name="Picture 1">
            <a:extLst>
              <a:ext uri="{FF2B5EF4-FFF2-40B4-BE49-F238E27FC236}">
                <a16:creationId xmlns:a16="http://schemas.microsoft.com/office/drawing/2014/main" id="{80EF7328-8565-425B-A901-C4EA08505987}"/>
              </a:ext>
            </a:extLst>
          </p:cNvPr>
          <p:cNvPicPr>
            <a:picLocks noChangeAspect="1"/>
          </p:cNvPicPr>
          <p:nvPr/>
        </p:nvPicPr>
        <p:blipFill>
          <a:blip r:embed="rId2"/>
          <a:stretch>
            <a:fillRect/>
          </a:stretch>
        </p:blipFill>
        <p:spPr>
          <a:xfrm>
            <a:off x="8963246" y="1219202"/>
            <a:ext cx="2675319" cy="1624680"/>
          </a:xfrm>
          <a:prstGeom prst="rect">
            <a:avLst/>
          </a:prstGeom>
        </p:spPr>
      </p:pic>
      <p:pic>
        <p:nvPicPr>
          <p:cNvPr id="5" name="Picture 4">
            <a:extLst>
              <a:ext uri="{FF2B5EF4-FFF2-40B4-BE49-F238E27FC236}">
                <a16:creationId xmlns:a16="http://schemas.microsoft.com/office/drawing/2014/main" id="{F077CC6B-2DB9-45A4-A15C-9D1492DFC089}"/>
              </a:ext>
            </a:extLst>
          </p:cNvPr>
          <p:cNvPicPr>
            <a:picLocks noChangeAspect="1"/>
          </p:cNvPicPr>
          <p:nvPr/>
        </p:nvPicPr>
        <p:blipFill>
          <a:blip r:embed="rId3"/>
          <a:stretch>
            <a:fillRect/>
          </a:stretch>
        </p:blipFill>
        <p:spPr>
          <a:xfrm>
            <a:off x="7180866" y="2920083"/>
            <a:ext cx="2282112" cy="1521408"/>
          </a:xfrm>
          <a:prstGeom prst="rect">
            <a:avLst/>
          </a:prstGeom>
        </p:spPr>
      </p:pic>
      <p:pic>
        <p:nvPicPr>
          <p:cNvPr id="6" name="Picture 5">
            <a:extLst>
              <a:ext uri="{FF2B5EF4-FFF2-40B4-BE49-F238E27FC236}">
                <a16:creationId xmlns:a16="http://schemas.microsoft.com/office/drawing/2014/main" id="{D520D3C3-5D12-49EA-B369-2CE909FE7C56}"/>
              </a:ext>
            </a:extLst>
          </p:cNvPr>
          <p:cNvPicPr>
            <a:picLocks noChangeAspect="1"/>
          </p:cNvPicPr>
          <p:nvPr/>
        </p:nvPicPr>
        <p:blipFill>
          <a:blip r:embed="rId4"/>
          <a:stretch>
            <a:fillRect/>
          </a:stretch>
        </p:blipFill>
        <p:spPr>
          <a:xfrm>
            <a:off x="8963245" y="4517692"/>
            <a:ext cx="2675319" cy="1741737"/>
          </a:xfrm>
          <a:prstGeom prst="rect">
            <a:avLst/>
          </a:prstGeom>
        </p:spPr>
      </p:pic>
    </p:spTree>
    <p:extLst>
      <p:ext uri="{BB962C8B-B14F-4D97-AF65-F5344CB8AC3E}">
        <p14:creationId xmlns:p14="http://schemas.microsoft.com/office/powerpoint/2010/main" val="2255120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C8BFCD5-87FC-4BF3-958B-CFBCD025B99A}"/>
              </a:ext>
            </a:extLst>
          </p:cNvPr>
          <p:cNvSpPr>
            <a:spLocks noGrp="1" noChangeArrowheads="1"/>
          </p:cNvSpPr>
          <p:nvPr>
            <p:ph type="title"/>
          </p:nvPr>
        </p:nvSpPr>
        <p:spPr/>
        <p:txBody>
          <a:bodyPr>
            <a:normAutofit/>
          </a:bodyPr>
          <a:lstStyle/>
          <a:p>
            <a:pPr algn="ctr" eaLnBrk="1" hangingPunct="1">
              <a:defRPr/>
            </a:pPr>
            <a:r>
              <a:rPr lang="en-US" sz="4400" dirty="0"/>
              <a:t>Zonation in the Intertidal</a:t>
            </a:r>
          </a:p>
        </p:txBody>
      </p:sp>
      <p:sp>
        <p:nvSpPr>
          <p:cNvPr id="29699" name="Rectangle 3">
            <a:extLst>
              <a:ext uri="{FF2B5EF4-FFF2-40B4-BE49-F238E27FC236}">
                <a16:creationId xmlns:a16="http://schemas.microsoft.com/office/drawing/2014/main" id="{DA402696-B016-4DA0-99ED-06F91BA303BB}"/>
              </a:ext>
            </a:extLst>
          </p:cNvPr>
          <p:cNvSpPr>
            <a:spLocks noGrp="1" noChangeArrowheads="1"/>
          </p:cNvSpPr>
          <p:nvPr>
            <p:ph type="body" idx="1"/>
          </p:nvPr>
        </p:nvSpPr>
        <p:spPr>
          <a:xfrm>
            <a:off x="609601" y="1219200"/>
            <a:ext cx="5486399" cy="4937760"/>
          </a:xfrm>
        </p:spPr>
        <p:txBody>
          <a:bodyPr>
            <a:normAutofit/>
          </a:bodyPr>
          <a:lstStyle/>
          <a:p>
            <a:pPr>
              <a:defRPr/>
            </a:pPr>
            <a:r>
              <a:rPr lang="en-US" sz="2800" dirty="0"/>
              <a:t>Competition is greatest in the lower intertidal because it is exposed to a lesser degree than the upper intertidal.</a:t>
            </a:r>
          </a:p>
          <a:p>
            <a:pPr eaLnBrk="1" hangingPunct="1">
              <a:defRPr/>
            </a:pPr>
            <a:endParaRPr lang="en-US" sz="2800" dirty="0"/>
          </a:p>
          <a:p>
            <a:pPr>
              <a:defRPr/>
            </a:pPr>
            <a:r>
              <a:rPr lang="en-US" sz="2800" dirty="0"/>
              <a:t>The lower intertidal has the </a:t>
            </a:r>
            <a:r>
              <a:rPr lang="en-US" sz="2800" b="1" dirty="0"/>
              <a:t>_________________</a:t>
            </a:r>
            <a:r>
              <a:rPr lang="en-US" sz="2800" dirty="0"/>
              <a:t> of species because it is the least extreme       of the zones</a:t>
            </a:r>
          </a:p>
        </p:txBody>
      </p:sp>
      <p:pic>
        <p:nvPicPr>
          <p:cNvPr id="2" name="Picture 1">
            <a:extLst>
              <a:ext uri="{FF2B5EF4-FFF2-40B4-BE49-F238E27FC236}">
                <a16:creationId xmlns:a16="http://schemas.microsoft.com/office/drawing/2014/main" id="{B5AA599F-2685-465E-9217-04BC99EC95D2}"/>
              </a:ext>
            </a:extLst>
          </p:cNvPr>
          <p:cNvPicPr>
            <a:picLocks noChangeAspect="1"/>
          </p:cNvPicPr>
          <p:nvPr/>
        </p:nvPicPr>
        <p:blipFill>
          <a:blip r:embed="rId2"/>
          <a:stretch>
            <a:fillRect/>
          </a:stretch>
        </p:blipFill>
        <p:spPr>
          <a:xfrm>
            <a:off x="7503396" y="1429713"/>
            <a:ext cx="3673314" cy="4516733"/>
          </a:xfrm>
          <a:prstGeom prst="rect">
            <a:avLst/>
          </a:prstGeom>
        </p:spPr>
      </p:pic>
    </p:spTree>
    <p:extLst>
      <p:ext uri="{BB962C8B-B14F-4D97-AF65-F5344CB8AC3E}">
        <p14:creationId xmlns:p14="http://schemas.microsoft.com/office/powerpoint/2010/main" val="1288653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extflow.mheducation.com/figures/1259168549/cas23068_0301_lg.jpg">
            <a:extLst>
              <a:ext uri="{FF2B5EF4-FFF2-40B4-BE49-F238E27FC236}">
                <a16:creationId xmlns:a16="http://schemas.microsoft.com/office/drawing/2014/main" id="{DF8C35BB-3467-4FC4-8596-93C346AFD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8299" y="2978069"/>
            <a:ext cx="4930838" cy="31327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329861" y="2076362"/>
            <a:ext cx="790576" cy="338554"/>
          </a:xfrm>
          <a:prstGeom prst="rect">
            <a:avLst/>
          </a:prstGeom>
          <a:solidFill>
            <a:schemeClr val="bg1"/>
          </a:solidFill>
        </p:spPr>
        <p:txBody>
          <a:bodyPr wrap="square" rtlCol="0">
            <a:spAutoFit/>
          </a:bodyPr>
          <a:lstStyle/>
          <a:p>
            <a:pPr algn="ctr"/>
            <a:endParaRPr lang="en-US" sz="1600" dirty="0"/>
          </a:p>
        </p:txBody>
      </p:sp>
      <p:sp>
        <p:nvSpPr>
          <p:cNvPr id="2" name="Title 1"/>
          <p:cNvSpPr>
            <a:spLocks noGrp="1"/>
          </p:cNvSpPr>
          <p:nvPr>
            <p:ph type="title"/>
          </p:nvPr>
        </p:nvSpPr>
        <p:spPr/>
        <p:txBody>
          <a:bodyPr>
            <a:normAutofit/>
          </a:bodyPr>
          <a:lstStyle/>
          <a:p>
            <a:pPr algn="ctr"/>
            <a:r>
              <a:rPr lang="en-US" sz="4400" dirty="0"/>
              <a:t>Properties of Water</a:t>
            </a:r>
          </a:p>
        </p:txBody>
      </p:sp>
      <p:sp>
        <p:nvSpPr>
          <p:cNvPr id="3" name="Content Placeholder 2"/>
          <p:cNvSpPr>
            <a:spLocks noGrp="1"/>
          </p:cNvSpPr>
          <p:nvPr>
            <p:ph sz="quarter" idx="1"/>
          </p:nvPr>
        </p:nvSpPr>
        <p:spPr>
          <a:xfrm>
            <a:off x="609600" y="1219200"/>
            <a:ext cx="11224328" cy="1981200"/>
          </a:xfrm>
        </p:spPr>
        <p:txBody>
          <a:bodyPr>
            <a:normAutofit/>
          </a:bodyPr>
          <a:lstStyle/>
          <a:p>
            <a:pPr>
              <a:buNone/>
            </a:pPr>
            <a:r>
              <a:rPr lang="en-US" sz="3200" dirty="0"/>
              <a:t>Water is a </a:t>
            </a:r>
            <a:r>
              <a:rPr lang="en-US" sz="3200" b="1" dirty="0"/>
              <a:t>______</a:t>
            </a:r>
            <a:r>
              <a:rPr lang="en-US" sz="3200" dirty="0"/>
              <a:t> molecule</a:t>
            </a:r>
          </a:p>
          <a:p>
            <a:pPr lvl="1"/>
            <a:r>
              <a:rPr lang="en-US" sz="2400" dirty="0"/>
              <a:t>Protons in oxygen atom pull electrons toward nucleus causing one side of water molecule to become slightly positively charged and the opposite side to become slightly negatively charged. </a:t>
            </a:r>
          </a:p>
        </p:txBody>
      </p:sp>
      <p:sp>
        <p:nvSpPr>
          <p:cNvPr id="5" name="TextBox 4"/>
          <p:cNvSpPr txBox="1"/>
          <p:nvPr/>
        </p:nvSpPr>
        <p:spPr>
          <a:xfrm>
            <a:off x="8843718" y="2770278"/>
            <a:ext cx="2013857" cy="646331"/>
          </a:xfrm>
          <a:prstGeom prst="rect">
            <a:avLst/>
          </a:prstGeom>
          <a:noFill/>
        </p:spPr>
        <p:txBody>
          <a:bodyPr wrap="square" rtlCol="0">
            <a:spAutoFit/>
          </a:bodyPr>
          <a:lstStyle/>
          <a:p>
            <a:pPr algn="ctr"/>
            <a:r>
              <a:rPr lang="en-US" dirty="0"/>
              <a:t>Partial negative charge</a:t>
            </a:r>
          </a:p>
        </p:txBody>
      </p:sp>
      <p:sp>
        <p:nvSpPr>
          <p:cNvPr id="7" name="TextBox 6"/>
          <p:cNvSpPr txBox="1"/>
          <p:nvPr/>
        </p:nvSpPr>
        <p:spPr>
          <a:xfrm>
            <a:off x="10330005" y="5672321"/>
            <a:ext cx="1728472" cy="646331"/>
          </a:xfrm>
          <a:prstGeom prst="rect">
            <a:avLst/>
          </a:prstGeom>
          <a:solidFill>
            <a:schemeClr val="bg1"/>
          </a:solidFill>
        </p:spPr>
        <p:txBody>
          <a:bodyPr wrap="square" rtlCol="0">
            <a:spAutoFit/>
          </a:bodyPr>
          <a:lstStyle/>
          <a:p>
            <a:pPr algn="ctr"/>
            <a:r>
              <a:rPr lang="en-US" dirty="0"/>
              <a:t>Partial positive charge</a:t>
            </a:r>
          </a:p>
        </p:txBody>
      </p:sp>
      <p:sp>
        <p:nvSpPr>
          <p:cNvPr id="10" name="TextBox 9">
            <a:extLst>
              <a:ext uri="{FF2B5EF4-FFF2-40B4-BE49-F238E27FC236}">
                <a16:creationId xmlns:a16="http://schemas.microsoft.com/office/drawing/2014/main" id="{6DB69C11-AAC4-45F3-908B-7762A00B7464}"/>
              </a:ext>
            </a:extLst>
          </p:cNvPr>
          <p:cNvSpPr txBox="1"/>
          <p:nvPr/>
        </p:nvSpPr>
        <p:spPr>
          <a:xfrm>
            <a:off x="8843718" y="4589146"/>
            <a:ext cx="1101851" cy="646331"/>
          </a:xfrm>
          <a:prstGeom prst="rect">
            <a:avLst/>
          </a:prstGeom>
          <a:solidFill>
            <a:schemeClr val="bg1"/>
          </a:solidFill>
        </p:spPr>
        <p:txBody>
          <a:bodyPr wrap="square" rtlCol="0">
            <a:spAutoFit/>
          </a:bodyPr>
          <a:lstStyle/>
          <a:p>
            <a:pPr algn="ctr"/>
            <a:r>
              <a:rPr lang="en-US" dirty="0"/>
              <a:t>Hydrogen bond</a:t>
            </a:r>
          </a:p>
        </p:txBody>
      </p:sp>
      <p:grpSp>
        <p:nvGrpSpPr>
          <p:cNvPr id="13" name="Group 12">
            <a:extLst>
              <a:ext uri="{FF2B5EF4-FFF2-40B4-BE49-F238E27FC236}">
                <a16:creationId xmlns:a16="http://schemas.microsoft.com/office/drawing/2014/main" id="{9D60A45C-6875-435D-85AE-A1B47B349C6A}"/>
              </a:ext>
            </a:extLst>
          </p:cNvPr>
          <p:cNvGrpSpPr/>
          <p:nvPr/>
        </p:nvGrpSpPr>
        <p:grpSpPr>
          <a:xfrm>
            <a:off x="1201947" y="3058885"/>
            <a:ext cx="4199999" cy="3259765"/>
            <a:chOff x="1125748" y="2557361"/>
            <a:chExt cx="4274845" cy="3687054"/>
          </a:xfrm>
        </p:grpSpPr>
        <p:pic>
          <p:nvPicPr>
            <p:cNvPr id="6" name="Picture 2" descr="Related image">
              <a:extLst>
                <a:ext uri="{FF2B5EF4-FFF2-40B4-BE49-F238E27FC236}">
                  <a16:creationId xmlns:a16="http://schemas.microsoft.com/office/drawing/2014/main" id="{EFEB7700-6A21-4B1E-9AD9-C0650E29D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748" y="2557361"/>
              <a:ext cx="4274845" cy="368705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86E079A-FA98-496B-9376-E79D7C8EE38D}"/>
                </a:ext>
              </a:extLst>
            </p:cNvPr>
            <p:cNvSpPr txBox="1"/>
            <p:nvPr/>
          </p:nvSpPr>
          <p:spPr>
            <a:xfrm>
              <a:off x="4224935" y="3288269"/>
              <a:ext cx="575665"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1P</a:t>
              </a:r>
              <a:r>
                <a:rPr lang="en-US" b="1" baseline="30000"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035F3E60-7C92-444E-8AE1-FF0C7470AE95}"/>
                </a:ext>
              </a:extLst>
            </p:cNvPr>
            <p:cNvSpPr txBox="1"/>
            <p:nvPr/>
          </p:nvSpPr>
          <p:spPr>
            <a:xfrm>
              <a:off x="1721220" y="3288269"/>
              <a:ext cx="575665"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1P</a:t>
              </a:r>
              <a:r>
                <a:rPr lang="en-US" b="1" baseline="30000"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70B8D604-AE77-4859-BB2B-B9B9D1DE59A2}"/>
                </a:ext>
              </a:extLst>
            </p:cNvPr>
            <p:cNvSpPr txBox="1"/>
            <p:nvPr/>
          </p:nvSpPr>
          <p:spPr>
            <a:xfrm>
              <a:off x="2948123" y="4537741"/>
              <a:ext cx="63009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8 P</a:t>
              </a:r>
              <a:r>
                <a:rPr lang="en-US" b="1" baseline="30000" dirty="0">
                  <a:latin typeface="Arial" panose="020B0604020202020204" pitchFamily="34" charset="0"/>
                  <a:cs typeface="Arial" panose="020B0604020202020204" pitchFamily="34" charset="0"/>
                </a:rPr>
                <a:t>+</a:t>
              </a:r>
            </a:p>
          </p:txBody>
        </p:sp>
      </p:grpSp>
      <p:sp>
        <p:nvSpPr>
          <p:cNvPr id="4" name="TextBox 3">
            <a:extLst>
              <a:ext uri="{FF2B5EF4-FFF2-40B4-BE49-F238E27FC236}">
                <a16:creationId xmlns:a16="http://schemas.microsoft.com/office/drawing/2014/main" id="{0114139A-81ED-46C1-A16B-C78DB7A791B6}"/>
              </a:ext>
            </a:extLst>
          </p:cNvPr>
          <p:cNvSpPr txBox="1"/>
          <p:nvPr/>
        </p:nvSpPr>
        <p:spPr>
          <a:xfrm>
            <a:off x="3994924" y="3292350"/>
            <a:ext cx="1494817" cy="369332"/>
          </a:xfrm>
          <a:prstGeom prst="rect">
            <a:avLst/>
          </a:prstGeom>
          <a:noFill/>
        </p:spPr>
        <p:txBody>
          <a:bodyPr wrap="square" rtlCol="0">
            <a:spAutoFit/>
          </a:bodyPr>
          <a:lstStyle/>
          <a:p>
            <a:r>
              <a:rPr lang="en-US" dirty="0"/>
              <a:t>Hydrogen </a:t>
            </a:r>
          </a:p>
        </p:txBody>
      </p:sp>
      <p:sp>
        <p:nvSpPr>
          <p:cNvPr id="16" name="TextBox 15">
            <a:extLst>
              <a:ext uri="{FF2B5EF4-FFF2-40B4-BE49-F238E27FC236}">
                <a16:creationId xmlns:a16="http://schemas.microsoft.com/office/drawing/2014/main" id="{3B2053F1-5D77-4C85-B5DE-3215803079B4}"/>
              </a:ext>
            </a:extLst>
          </p:cNvPr>
          <p:cNvSpPr txBox="1"/>
          <p:nvPr/>
        </p:nvSpPr>
        <p:spPr>
          <a:xfrm>
            <a:off x="1535057" y="3292350"/>
            <a:ext cx="1494817" cy="369332"/>
          </a:xfrm>
          <a:prstGeom prst="rect">
            <a:avLst/>
          </a:prstGeom>
          <a:noFill/>
        </p:spPr>
        <p:txBody>
          <a:bodyPr wrap="square" rtlCol="0">
            <a:spAutoFit/>
          </a:bodyPr>
          <a:lstStyle/>
          <a:p>
            <a:r>
              <a:rPr lang="en-US" dirty="0"/>
              <a:t>Hydrogen </a:t>
            </a:r>
          </a:p>
        </p:txBody>
      </p:sp>
      <p:sp>
        <p:nvSpPr>
          <p:cNvPr id="17" name="TextBox 16">
            <a:extLst>
              <a:ext uri="{FF2B5EF4-FFF2-40B4-BE49-F238E27FC236}">
                <a16:creationId xmlns:a16="http://schemas.microsoft.com/office/drawing/2014/main" id="{4B2F3680-7A2C-4202-8EA5-0228E4403BFD}"/>
              </a:ext>
            </a:extLst>
          </p:cNvPr>
          <p:cNvSpPr txBox="1"/>
          <p:nvPr/>
        </p:nvSpPr>
        <p:spPr>
          <a:xfrm>
            <a:off x="2864067" y="5626154"/>
            <a:ext cx="1494817" cy="369332"/>
          </a:xfrm>
          <a:prstGeom prst="rect">
            <a:avLst/>
          </a:prstGeom>
          <a:noFill/>
        </p:spPr>
        <p:txBody>
          <a:bodyPr wrap="square" rtlCol="0">
            <a:spAutoFit/>
          </a:bodyPr>
          <a:lstStyle/>
          <a:p>
            <a:r>
              <a:rPr lang="en-US" dirty="0"/>
              <a:t>Oxygen </a:t>
            </a:r>
          </a:p>
        </p:txBody>
      </p:sp>
    </p:spTree>
    <p:extLst>
      <p:ext uri="{BB962C8B-B14F-4D97-AF65-F5344CB8AC3E}">
        <p14:creationId xmlns:p14="http://schemas.microsoft.com/office/powerpoint/2010/main" val="27858375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Challenges of the Intertidal Zone</a:t>
            </a:r>
          </a:p>
        </p:txBody>
      </p:sp>
      <p:sp>
        <p:nvSpPr>
          <p:cNvPr id="3" name="Content Placeholder 2"/>
          <p:cNvSpPr>
            <a:spLocks noGrp="1"/>
          </p:cNvSpPr>
          <p:nvPr>
            <p:ph sz="quarter" idx="1"/>
          </p:nvPr>
        </p:nvSpPr>
        <p:spPr>
          <a:xfrm>
            <a:off x="609600" y="1254642"/>
            <a:ext cx="11341395" cy="5092995"/>
          </a:xfrm>
        </p:spPr>
        <p:txBody>
          <a:bodyPr>
            <a:normAutofit/>
          </a:bodyPr>
          <a:lstStyle/>
          <a:p>
            <a:pPr>
              <a:lnSpc>
                <a:spcPct val="80000"/>
              </a:lnSpc>
              <a:spcAft>
                <a:spcPts val="1200"/>
              </a:spcAft>
            </a:pPr>
            <a:r>
              <a:rPr lang="en-US" sz="2800" b="1" u="sng" dirty="0"/>
              <a:t>_______________</a:t>
            </a:r>
            <a:r>
              <a:rPr lang="en-US" sz="2800" dirty="0"/>
              <a:t>: drying out during low tide.</a:t>
            </a:r>
            <a:endParaRPr lang="en-US" sz="2800" b="1" dirty="0"/>
          </a:p>
          <a:p>
            <a:pPr>
              <a:lnSpc>
                <a:spcPct val="80000"/>
              </a:lnSpc>
              <a:spcAft>
                <a:spcPts val="1200"/>
              </a:spcAft>
            </a:pPr>
            <a:r>
              <a:rPr lang="en-US" sz="2800" b="1" dirty="0"/>
              <a:t>Wave action and tides</a:t>
            </a:r>
            <a:r>
              <a:rPr lang="en-US" sz="2800" dirty="0"/>
              <a:t>: impacts from waves and other objects. Wear from sandy water</a:t>
            </a:r>
            <a:endParaRPr lang="en-US" sz="2800" b="1" dirty="0"/>
          </a:p>
          <a:p>
            <a:pPr>
              <a:lnSpc>
                <a:spcPct val="80000"/>
              </a:lnSpc>
              <a:spcAft>
                <a:spcPts val="1200"/>
              </a:spcAft>
            </a:pPr>
            <a:r>
              <a:rPr lang="en-US" sz="2800" b="1" dirty="0"/>
              <a:t>Exposure</a:t>
            </a:r>
            <a:r>
              <a:rPr lang="en-US" sz="2800" dirty="0"/>
              <a:t>: exposure to heat and UV from sun.</a:t>
            </a:r>
            <a:endParaRPr lang="en-US" sz="2800" b="1" dirty="0"/>
          </a:p>
          <a:p>
            <a:pPr>
              <a:lnSpc>
                <a:spcPct val="80000"/>
              </a:lnSpc>
              <a:spcAft>
                <a:spcPts val="1200"/>
              </a:spcAft>
            </a:pPr>
            <a:r>
              <a:rPr lang="en-US" sz="2800" b="1" dirty="0"/>
              <a:t>Temperature changes</a:t>
            </a:r>
            <a:r>
              <a:rPr lang="en-US" sz="2800" dirty="0"/>
              <a:t>: drastic shifts in air and water temperature</a:t>
            </a:r>
            <a:endParaRPr lang="en-US" sz="2800" b="1" dirty="0"/>
          </a:p>
          <a:p>
            <a:pPr>
              <a:lnSpc>
                <a:spcPct val="80000"/>
              </a:lnSpc>
              <a:spcAft>
                <a:spcPts val="1200"/>
              </a:spcAft>
            </a:pPr>
            <a:r>
              <a:rPr lang="en-US" sz="2800" b="1" dirty="0"/>
              <a:t>Salinity changes</a:t>
            </a:r>
            <a:r>
              <a:rPr lang="en-US" sz="2800" dirty="0"/>
              <a:t>: evaporation from pools changes salinity</a:t>
            </a:r>
            <a:endParaRPr lang="en-US" sz="2800" b="1" dirty="0"/>
          </a:p>
          <a:p>
            <a:pPr>
              <a:lnSpc>
                <a:spcPct val="80000"/>
              </a:lnSpc>
              <a:spcAft>
                <a:spcPts val="1200"/>
              </a:spcAft>
            </a:pPr>
            <a:r>
              <a:rPr lang="en-US" sz="2800" b="1" dirty="0"/>
              <a:t>Predation</a:t>
            </a:r>
            <a:r>
              <a:rPr lang="en-US" sz="2800" dirty="0"/>
              <a:t>: intertidal predators including octopus, sea stars and fish</a:t>
            </a:r>
          </a:p>
          <a:p>
            <a:pPr>
              <a:lnSpc>
                <a:spcPct val="80000"/>
              </a:lnSpc>
              <a:spcAft>
                <a:spcPts val="1200"/>
              </a:spcAft>
            </a:pPr>
            <a:r>
              <a:rPr lang="en-US" sz="2800" b="1" dirty="0"/>
              <a:t>Limited space</a:t>
            </a:r>
            <a:r>
              <a:rPr lang="en-US" sz="2800" dirty="0"/>
              <a:t>: intertidal organisms compete for space on the substrate</a:t>
            </a:r>
          </a:p>
          <a:p>
            <a:pPr>
              <a:lnSpc>
                <a:spcPct val="80000"/>
              </a:lnSpc>
              <a:spcAft>
                <a:spcPts val="1200"/>
              </a:spcAft>
            </a:pPr>
            <a:r>
              <a:rPr lang="en-US" sz="2800" b="1" dirty="0"/>
              <a:t>Oxygen availability</a:t>
            </a:r>
            <a:r>
              <a:rPr lang="en-US" sz="2800" dirty="0"/>
              <a:t>: lack of oxygen in the water when exposed</a:t>
            </a:r>
          </a:p>
          <a:p>
            <a:pPr>
              <a:lnSpc>
                <a:spcPct val="80000"/>
              </a:lnSpc>
              <a:spcAft>
                <a:spcPts val="1200"/>
              </a:spcAft>
            </a:pPr>
            <a:endParaRPr lang="en-US" sz="2800" dirty="0"/>
          </a:p>
        </p:txBody>
      </p:sp>
    </p:spTree>
    <p:extLst>
      <p:ext uri="{BB962C8B-B14F-4D97-AF65-F5344CB8AC3E}">
        <p14:creationId xmlns:p14="http://schemas.microsoft.com/office/powerpoint/2010/main" val="4293992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21FFEC4-03D9-4156-8AAA-FAFBE25ABB0C}"/>
              </a:ext>
            </a:extLst>
          </p:cNvPr>
          <p:cNvSpPr txBox="1"/>
          <p:nvPr/>
        </p:nvSpPr>
        <p:spPr>
          <a:xfrm>
            <a:off x="1816873" y="1392002"/>
            <a:ext cx="1168842" cy="4678204"/>
          </a:xfrm>
          <a:prstGeom prst="rect">
            <a:avLst/>
          </a:prstGeom>
          <a:solidFill>
            <a:srgbClr val="B6DAF4"/>
          </a:solidFill>
        </p:spPr>
        <p:txBody>
          <a:bodyPr wrap="square" rtlCol="0">
            <a:spAutoFit/>
          </a:bodyPr>
          <a:lstStyle/>
          <a:p>
            <a:endParaRPr lang="en-US" dirty="0"/>
          </a:p>
          <a:p>
            <a:endParaRPr lang="en-US" sz="28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9938" name="Rectangle 2">
            <a:extLst>
              <a:ext uri="{FF2B5EF4-FFF2-40B4-BE49-F238E27FC236}">
                <a16:creationId xmlns:a16="http://schemas.microsoft.com/office/drawing/2014/main" id="{04251FBD-5B50-4FE3-9558-0F1C51A5E58D}"/>
              </a:ext>
            </a:extLst>
          </p:cNvPr>
          <p:cNvSpPr>
            <a:spLocks noGrp="1" noChangeArrowheads="1"/>
          </p:cNvSpPr>
          <p:nvPr>
            <p:ph type="title"/>
          </p:nvPr>
        </p:nvSpPr>
        <p:spPr/>
        <p:txBody>
          <a:bodyPr>
            <a:normAutofit/>
          </a:bodyPr>
          <a:lstStyle/>
          <a:p>
            <a:pPr algn="ctr" eaLnBrk="1" hangingPunct="1">
              <a:defRPr/>
            </a:pPr>
            <a:r>
              <a:rPr lang="en-US" sz="4400" dirty="0"/>
              <a:t>Rocky Intertidal Food Web</a:t>
            </a:r>
          </a:p>
        </p:txBody>
      </p:sp>
      <p:pic>
        <p:nvPicPr>
          <p:cNvPr id="2" name="Picture 1">
            <a:extLst>
              <a:ext uri="{FF2B5EF4-FFF2-40B4-BE49-F238E27FC236}">
                <a16:creationId xmlns:a16="http://schemas.microsoft.com/office/drawing/2014/main" id="{2E5D5EA5-B4DF-4030-82E3-38CAC03D0623}"/>
              </a:ext>
            </a:extLst>
          </p:cNvPr>
          <p:cNvPicPr>
            <a:picLocks noChangeAspect="1"/>
          </p:cNvPicPr>
          <p:nvPr/>
        </p:nvPicPr>
        <p:blipFill>
          <a:blip r:embed="rId2"/>
          <a:stretch>
            <a:fillRect/>
          </a:stretch>
        </p:blipFill>
        <p:spPr>
          <a:xfrm>
            <a:off x="2401294" y="1395363"/>
            <a:ext cx="7704328" cy="4666892"/>
          </a:xfrm>
          <a:prstGeom prst="rect">
            <a:avLst/>
          </a:prstGeom>
        </p:spPr>
      </p:pic>
      <p:sp>
        <p:nvSpPr>
          <p:cNvPr id="3" name="TextBox 2">
            <a:extLst>
              <a:ext uri="{FF2B5EF4-FFF2-40B4-BE49-F238E27FC236}">
                <a16:creationId xmlns:a16="http://schemas.microsoft.com/office/drawing/2014/main" id="{52F332B3-A68D-4D17-A359-1FD0A848BD9E}"/>
              </a:ext>
            </a:extLst>
          </p:cNvPr>
          <p:cNvSpPr txBox="1"/>
          <p:nvPr/>
        </p:nvSpPr>
        <p:spPr>
          <a:xfrm>
            <a:off x="2699468" y="1669774"/>
            <a:ext cx="2238292" cy="369332"/>
          </a:xfrm>
          <a:prstGeom prst="rect">
            <a:avLst/>
          </a:prstGeom>
          <a:noFill/>
        </p:spPr>
        <p:txBody>
          <a:bodyPr wrap="square" rtlCol="0">
            <a:spAutoFit/>
          </a:bodyPr>
          <a:lstStyle/>
          <a:p>
            <a:r>
              <a:rPr lang="en-US" dirty="0"/>
              <a:t>Secondary consumers</a:t>
            </a:r>
          </a:p>
        </p:txBody>
      </p:sp>
      <p:sp>
        <p:nvSpPr>
          <p:cNvPr id="6" name="TextBox 5">
            <a:extLst>
              <a:ext uri="{FF2B5EF4-FFF2-40B4-BE49-F238E27FC236}">
                <a16:creationId xmlns:a16="http://schemas.microsoft.com/office/drawing/2014/main" id="{743D6104-4B0E-4110-A7F9-B9E05AF1C8AA}"/>
              </a:ext>
            </a:extLst>
          </p:cNvPr>
          <p:cNvSpPr txBox="1"/>
          <p:nvPr/>
        </p:nvSpPr>
        <p:spPr>
          <a:xfrm>
            <a:off x="2031558" y="2937603"/>
            <a:ext cx="1327868" cy="646331"/>
          </a:xfrm>
          <a:prstGeom prst="rect">
            <a:avLst/>
          </a:prstGeom>
          <a:noFill/>
        </p:spPr>
        <p:txBody>
          <a:bodyPr wrap="square" rtlCol="0">
            <a:spAutoFit/>
          </a:bodyPr>
          <a:lstStyle/>
          <a:p>
            <a:r>
              <a:rPr lang="en-US" dirty="0"/>
              <a:t>Primary consumers</a:t>
            </a:r>
          </a:p>
        </p:txBody>
      </p:sp>
      <p:sp>
        <p:nvSpPr>
          <p:cNvPr id="8" name="TextBox 7">
            <a:extLst>
              <a:ext uri="{FF2B5EF4-FFF2-40B4-BE49-F238E27FC236}">
                <a16:creationId xmlns:a16="http://schemas.microsoft.com/office/drawing/2014/main" id="{CAFE4F7C-A357-4B82-B9FB-BC28DD983191}"/>
              </a:ext>
            </a:extLst>
          </p:cNvPr>
          <p:cNvSpPr txBox="1"/>
          <p:nvPr/>
        </p:nvSpPr>
        <p:spPr>
          <a:xfrm>
            <a:off x="1995778" y="5401441"/>
            <a:ext cx="1979874" cy="369332"/>
          </a:xfrm>
          <a:prstGeom prst="rect">
            <a:avLst/>
          </a:prstGeom>
          <a:noFill/>
        </p:spPr>
        <p:txBody>
          <a:bodyPr wrap="square" rtlCol="0">
            <a:spAutoFit/>
          </a:bodyPr>
          <a:lstStyle/>
          <a:p>
            <a:r>
              <a:rPr lang="en-US" dirty="0"/>
              <a:t>Primary Producers</a:t>
            </a:r>
          </a:p>
        </p:txBody>
      </p:sp>
    </p:spTree>
    <p:extLst>
      <p:ext uri="{BB962C8B-B14F-4D97-AF65-F5344CB8AC3E}">
        <p14:creationId xmlns:p14="http://schemas.microsoft.com/office/powerpoint/2010/main" val="10351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9130" y="1221704"/>
            <a:ext cx="10972800" cy="4937760"/>
          </a:xfrm>
        </p:spPr>
        <p:txBody>
          <a:bodyPr/>
          <a:lstStyle/>
          <a:p>
            <a:r>
              <a:rPr lang="en-US" sz="2800" dirty="0"/>
              <a:t>Predators act to control prey populations </a:t>
            </a:r>
          </a:p>
          <a:p>
            <a:pPr lvl="1"/>
            <a:r>
              <a:rPr lang="en-US" sz="2400" b="1" u="sng" dirty="0"/>
              <a:t>________________</a:t>
            </a:r>
            <a:r>
              <a:rPr lang="en-US" sz="2400" dirty="0"/>
              <a:t>: a species whose absence in the community would bring about significant change in that community</a:t>
            </a:r>
          </a:p>
          <a:p>
            <a:pPr marL="0" indent="0">
              <a:buNone/>
            </a:pPr>
            <a:endParaRPr lang="en-US" dirty="0"/>
          </a:p>
        </p:txBody>
      </p:sp>
      <p:pic>
        <p:nvPicPr>
          <p:cNvPr id="6" name="Picture 5"/>
          <p:cNvPicPr>
            <a:picLocks noChangeAspect="1"/>
          </p:cNvPicPr>
          <p:nvPr/>
        </p:nvPicPr>
        <p:blipFill>
          <a:blip r:embed="rId2"/>
          <a:stretch>
            <a:fillRect/>
          </a:stretch>
        </p:blipFill>
        <p:spPr>
          <a:xfrm>
            <a:off x="5359527" y="2627274"/>
            <a:ext cx="5546810" cy="3728948"/>
          </a:xfrm>
          <a:prstGeom prst="rect">
            <a:avLst/>
          </a:prstGeom>
        </p:spPr>
      </p:pic>
      <p:pic>
        <p:nvPicPr>
          <p:cNvPr id="3074" name="Picture 2" descr="http://www.seastars.ca/vimages/purple_pisa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180" y="2783949"/>
            <a:ext cx="2011382" cy="15085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04430" y="3125276"/>
            <a:ext cx="2259009" cy="646331"/>
          </a:xfrm>
          <a:prstGeom prst="rect">
            <a:avLst/>
          </a:prstGeom>
          <a:noFill/>
        </p:spPr>
        <p:txBody>
          <a:bodyPr wrap="square" rtlCol="0">
            <a:spAutoFit/>
          </a:bodyPr>
          <a:lstStyle/>
          <a:p>
            <a:r>
              <a:rPr lang="en-US" b="1" dirty="0"/>
              <a:t>Predator</a:t>
            </a:r>
            <a:r>
              <a:rPr lang="en-US" dirty="0"/>
              <a:t>: </a:t>
            </a:r>
          </a:p>
          <a:p>
            <a:r>
              <a:rPr lang="en-US" i="1" dirty="0" err="1"/>
              <a:t>Pisaster</a:t>
            </a:r>
            <a:r>
              <a:rPr lang="en-US" i="1" dirty="0"/>
              <a:t> </a:t>
            </a:r>
            <a:r>
              <a:rPr lang="en-US" i="1" dirty="0" err="1"/>
              <a:t>ochraceous</a:t>
            </a:r>
            <a:endParaRPr lang="en-US" i="1" dirty="0"/>
          </a:p>
        </p:txBody>
      </p:sp>
      <p:sp>
        <p:nvSpPr>
          <p:cNvPr id="10" name="TextBox 9"/>
          <p:cNvSpPr txBox="1"/>
          <p:nvPr/>
        </p:nvSpPr>
        <p:spPr>
          <a:xfrm>
            <a:off x="1104429" y="4880594"/>
            <a:ext cx="2259009" cy="646331"/>
          </a:xfrm>
          <a:prstGeom prst="rect">
            <a:avLst/>
          </a:prstGeom>
          <a:noFill/>
        </p:spPr>
        <p:txBody>
          <a:bodyPr wrap="square" rtlCol="0">
            <a:spAutoFit/>
          </a:bodyPr>
          <a:lstStyle/>
          <a:p>
            <a:r>
              <a:rPr lang="en-US" b="1" dirty="0"/>
              <a:t>Prey</a:t>
            </a:r>
            <a:r>
              <a:rPr lang="en-US" dirty="0"/>
              <a:t>: </a:t>
            </a:r>
          </a:p>
          <a:p>
            <a:r>
              <a:rPr lang="en-US" i="1" dirty="0" err="1"/>
              <a:t>Mytilus</a:t>
            </a:r>
            <a:r>
              <a:rPr lang="en-US" i="1" dirty="0"/>
              <a:t> </a:t>
            </a:r>
            <a:r>
              <a:rPr lang="en-US" i="1" dirty="0" err="1"/>
              <a:t>californianus</a:t>
            </a:r>
            <a:endParaRPr lang="en-US" i="1" dirty="0"/>
          </a:p>
        </p:txBody>
      </p:sp>
      <p:pic>
        <p:nvPicPr>
          <p:cNvPr id="3078" name="Picture 6" descr="http://californiawatch.org/files/imagecache/image-insert/musse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680" y="4537276"/>
            <a:ext cx="2012882" cy="14824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D0EAE339-4C48-4A81-8205-A94EBB2394BF}"/>
              </a:ext>
            </a:extLst>
          </p:cNvPr>
          <p:cNvSpPr>
            <a:spLocks noGrp="1" noChangeArrowheads="1"/>
          </p:cNvSpPr>
          <p:nvPr>
            <p:ph type="title"/>
          </p:nvPr>
        </p:nvSpPr>
        <p:spPr>
          <a:xfrm>
            <a:off x="609600" y="228600"/>
            <a:ext cx="10972800" cy="914400"/>
          </a:xfrm>
        </p:spPr>
        <p:txBody>
          <a:bodyPr>
            <a:normAutofit/>
          </a:bodyPr>
          <a:lstStyle/>
          <a:p>
            <a:pPr algn="ctr" eaLnBrk="1" hangingPunct="1">
              <a:defRPr/>
            </a:pPr>
            <a:r>
              <a:rPr lang="en-US" sz="4400" dirty="0"/>
              <a:t>Rocky Intertidal Food Web</a:t>
            </a:r>
          </a:p>
        </p:txBody>
      </p:sp>
    </p:spTree>
    <p:extLst>
      <p:ext uri="{BB962C8B-B14F-4D97-AF65-F5344CB8AC3E}">
        <p14:creationId xmlns:p14="http://schemas.microsoft.com/office/powerpoint/2010/main" val="2528995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020B42-3667-4687-A285-54FA18A0E788}"/>
              </a:ext>
            </a:extLst>
          </p:cNvPr>
          <p:cNvSpPr>
            <a:spLocks noGrp="1" noChangeArrowheads="1"/>
          </p:cNvSpPr>
          <p:nvPr>
            <p:ph type="title"/>
          </p:nvPr>
        </p:nvSpPr>
        <p:spPr/>
        <p:txBody>
          <a:bodyPr>
            <a:normAutofit/>
          </a:bodyPr>
          <a:lstStyle/>
          <a:p>
            <a:pPr algn="ctr" eaLnBrk="1" hangingPunct="1">
              <a:defRPr/>
            </a:pPr>
            <a:r>
              <a:rPr lang="en-US" sz="4400" dirty="0"/>
              <a:t>Rocky Intertidal Food Web</a:t>
            </a:r>
          </a:p>
        </p:txBody>
      </p:sp>
      <p:sp>
        <p:nvSpPr>
          <p:cNvPr id="4" name="Content Placeholder 3">
            <a:extLst>
              <a:ext uri="{FF2B5EF4-FFF2-40B4-BE49-F238E27FC236}">
                <a16:creationId xmlns:a16="http://schemas.microsoft.com/office/drawing/2014/main" id="{3046BFF3-544B-4228-BA40-FFD26C87BE6C}"/>
              </a:ext>
            </a:extLst>
          </p:cNvPr>
          <p:cNvSpPr>
            <a:spLocks noGrp="1"/>
          </p:cNvSpPr>
          <p:nvPr>
            <p:ph sz="quarter" idx="1"/>
          </p:nvPr>
        </p:nvSpPr>
        <p:spPr>
          <a:xfrm>
            <a:off x="276447" y="1424763"/>
            <a:ext cx="3636334" cy="4937760"/>
          </a:xfrm>
        </p:spPr>
        <p:txBody>
          <a:bodyPr/>
          <a:lstStyle/>
          <a:p>
            <a:r>
              <a:rPr lang="en-US" dirty="0"/>
              <a:t>Sea stars are especially important in controlling California mussel populations in the lower intertidal zone. The absence of sea stars can lead to the expansion of the mussel beds into the lower intertidal.</a:t>
            </a:r>
          </a:p>
        </p:txBody>
      </p:sp>
      <p:pic>
        <p:nvPicPr>
          <p:cNvPr id="2" name="Picture 1">
            <a:extLst>
              <a:ext uri="{FF2B5EF4-FFF2-40B4-BE49-F238E27FC236}">
                <a16:creationId xmlns:a16="http://schemas.microsoft.com/office/drawing/2014/main" id="{49E1316A-CB53-4779-B031-E7BD4F41563B}"/>
              </a:ext>
            </a:extLst>
          </p:cNvPr>
          <p:cNvPicPr>
            <a:picLocks noChangeAspect="1"/>
          </p:cNvPicPr>
          <p:nvPr/>
        </p:nvPicPr>
        <p:blipFill>
          <a:blip r:embed="rId2"/>
          <a:stretch>
            <a:fillRect/>
          </a:stretch>
        </p:blipFill>
        <p:spPr>
          <a:xfrm>
            <a:off x="3775075" y="1807084"/>
            <a:ext cx="8244939" cy="3626153"/>
          </a:xfrm>
          <a:prstGeom prst="rect">
            <a:avLst/>
          </a:prstGeom>
        </p:spPr>
      </p:pic>
    </p:spTree>
    <p:extLst>
      <p:ext uri="{BB962C8B-B14F-4D97-AF65-F5344CB8AC3E}">
        <p14:creationId xmlns:p14="http://schemas.microsoft.com/office/powerpoint/2010/main" val="3559075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90CDF-7E77-4EC4-A584-954BD117B01B}"/>
              </a:ext>
            </a:extLst>
          </p:cNvPr>
          <p:cNvSpPr>
            <a:spLocks noGrp="1"/>
          </p:cNvSpPr>
          <p:nvPr>
            <p:ph type="title"/>
          </p:nvPr>
        </p:nvSpPr>
        <p:spPr/>
        <p:txBody>
          <a:bodyPr>
            <a:normAutofit/>
          </a:bodyPr>
          <a:lstStyle/>
          <a:p>
            <a:pPr algn="ctr"/>
            <a:r>
              <a:rPr lang="en-US" sz="4400" dirty="0"/>
              <a:t>Sea Star Wasting Disease</a:t>
            </a:r>
          </a:p>
        </p:txBody>
      </p:sp>
      <p:sp>
        <p:nvSpPr>
          <p:cNvPr id="6" name="Content Placeholder 5">
            <a:extLst>
              <a:ext uri="{FF2B5EF4-FFF2-40B4-BE49-F238E27FC236}">
                <a16:creationId xmlns:a16="http://schemas.microsoft.com/office/drawing/2014/main" id="{DCBEA90E-B9CD-4DA0-9A48-D5BC2950AB8B}"/>
              </a:ext>
            </a:extLst>
          </p:cNvPr>
          <p:cNvSpPr>
            <a:spLocks noGrp="1"/>
          </p:cNvSpPr>
          <p:nvPr>
            <p:ph sz="quarter" idx="1"/>
          </p:nvPr>
        </p:nvSpPr>
        <p:spPr>
          <a:xfrm>
            <a:off x="609601" y="1219200"/>
            <a:ext cx="6067526" cy="4937760"/>
          </a:xfrm>
        </p:spPr>
        <p:txBody>
          <a:bodyPr/>
          <a:lstStyle/>
          <a:p>
            <a:pPr marL="0" indent="0">
              <a:buNone/>
            </a:pPr>
            <a:r>
              <a:rPr lang="en-US" sz="2800" dirty="0"/>
              <a:t>Sea Star Wasting Syndrome (SSWD) is a disease that affects various echinoderm species causing them to decay and die</a:t>
            </a:r>
          </a:p>
          <a:p>
            <a:r>
              <a:rPr lang="en-US" sz="2400" dirty="0"/>
              <a:t>Some areas in southern California experienced a </a:t>
            </a:r>
            <a:r>
              <a:rPr lang="en-US" sz="2400" b="1" dirty="0"/>
              <a:t>____</a:t>
            </a:r>
            <a:r>
              <a:rPr lang="en-US" sz="2400" dirty="0"/>
              <a:t>% decline in sea star populations</a:t>
            </a:r>
          </a:p>
          <a:p>
            <a:r>
              <a:rPr lang="en-US" sz="2400" dirty="0"/>
              <a:t>Sea water temperature may be correlated with the spread of the disease</a:t>
            </a:r>
          </a:p>
          <a:p>
            <a:r>
              <a:rPr lang="en-US" sz="2400" dirty="0"/>
              <a:t>Cause of the disease has yet to identified</a:t>
            </a:r>
          </a:p>
          <a:p>
            <a:endParaRPr lang="en-US" sz="2400" dirty="0"/>
          </a:p>
        </p:txBody>
      </p:sp>
      <p:pic>
        <p:nvPicPr>
          <p:cNvPr id="7" name="Picture 6">
            <a:extLst>
              <a:ext uri="{FF2B5EF4-FFF2-40B4-BE49-F238E27FC236}">
                <a16:creationId xmlns:a16="http://schemas.microsoft.com/office/drawing/2014/main" id="{9CC68B12-7989-4BEE-9972-4A10445740AE}"/>
              </a:ext>
            </a:extLst>
          </p:cNvPr>
          <p:cNvPicPr>
            <a:picLocks noChangeAspect="1"/>
          </p:cNvPicPr>
          <p:nvPr/>
        </p:nvPicPr>
        <p:blipFill>
          <a:blip r:embed="rId2"/>
          <a:stretch>
            <a:fillRect/>
          </a:stretch>
        </p:blipFill>
        <p:spPr>
          <a:xfrm>
            <a:off x="10069032" y="1294625"/>
            <a:ext cx="2007073" cy="2490565"/>
          </a:xfrm>
          <a:prstGeom prst="rect">
            <a:avLst/>
          </a:prstGeom>
        </p:spPr>
      </p:pic>
      <p:pic>
        <p:nvPicPr>
          <p:cNvPr id="8" name="Picture 7">
            <a:extLst>
              <a:ext uri="{FF2B5EF4-FFF2-40B4-BE49-F238E27FC236}">
                <a16:creationId xmlns:a16="http://schemas.microsoft.com/office/drawing/2014/main" id="{8C534F53-EC54-40A6-BFCA-12834EFC2C20}"/>
              </a:ext>
            </a:extLst>
          </p:cNvPr>
          <p:cNvPicPr>
            <a:picLocks noChangeAspect="1"/>
          </p:cNvPicPr>
          <p:nvPr/>
        </p:nvPicPr>
        <p:blipFill>
          <a:blip r:embed="rId3"/>
          <a:stretch>
            <a:fillRect/>
          </a:stretch>
        </p:blipFill>
        <p:spPr>
          <a:xfrm>
            <a:off x="6841932" y="1294626"/>
            <a:ext cx="3126092" cy="2490564"/>
          </a:xfrm>
          <a:prstGeom prst="rect">
            <a:avLst/>
          </a:prstGeom>
        </p:spPr>
      </p:pic>
      <p:pic>
        <p:nvPicPr>
          <p:cNvPr id="10" name="Picture 9">
            <a:extLst>
              <a:ext uri="{FF2B5EF4-FFF2-40B4-BE49-F238E27FC236}">
                <a16:creationId xmlns:a16="http://schemas.microsoft.com/office/drawing/2014/main" id="{5E9210A0-87DD-4937-8BB9-4F77146E305B}"/>
              </a:ext>
            </a:extLst>
          </p:cNvPr>
          <p:cNvPicPr>
            <a:picLocks noChangeAspect="1"/>
          </p:cNvPicPr>
          <p:nvPr/>
        </p:nvPicPr>
        <p:blipFill>
          <a:blip r:embed="rId4"/>
          <a:stretch>
            <a:fillRect/>
          </a:stretch>
        </p:blipFill>
        <p:spPr>
          <a:xfrm>
            <a:off x="7928110" y="3936816"/>
            <a:ext cx="2992179" cy="2244134"/>
          </a:xfrm>
          <a:prstGeom prst="rect">
            <a:avLst/>
          </a:prstGeom>
        </p:spPr>
      </p:pic>
    </p:spTree>
    <p:extLst>
      <p:ext uri="{BB962C8B-B14F-4D97-AF65-F5344CB8AC3E}">
        <p14:creationId xmlns:p14="http://schemas.microsoft.com/office/powerpoint/2010/main" val="3858991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Estuaries</a:t>
            </a:r>
          </a:p>
        </p:txBody>
      </p:sp>
      <p:sp>
        <p:nvSpPr>
          <p:cNvPr id="3" name="Content Placeholder 2"/>
          <p:cNvSpPr>
            <a:spLocks noGrp="1"/>
          </p:cNvSpPr>
          <p:nvPr>
            <p:ph sz="quarter" idx="1"/>
          </p:nvPr>
        </p:nvSpPr>
        <p:spPr>
          <a:xfrm>
            <a:off x="497840" y="1219200"/>
            <a:ext cx="6492240" cy="5113020"/>
          </a:xfrm>
        </p:spPr>
        <p:txBody>
          <a:bodyPr>
            <a:normAutofit/>
          </a:bodyPr>
          <a:lstStyle/>
          <a:p>
            <a:pPr marL="0" indent="0">
              <a:buNone/>
            </a:pPr>
            <a:r>
              <a:rPr lang="en-US" b="1" dirty="0"/>
              <a:t>__________: </a:t>
            </a:r>
            <a:r>
              <a:rPr lang="en-US" dirty="0"/>
              <a:t>a partially enclosed area where a freshwater river or stream meets the ocean resulting in brackish waters.</a:t>
            </a:r>
          </a:p>
          <a:p>
            <a:pPr marL="0" indent="0">
              <a:buNone/>
            </a:pPr>
            <a:endParaRPr lang="en-US" b="1" dirty="0"/>
          </a:p>
        </p:txBody>
      </p:sp>
      <p:pic>
        <p:nvPicPr>
          <p:cNvPr id="5" name="Picture 4">
            <a:extLst>
              <a:ext uri="{FF2B5EF4-FFF2-40B4-BE49-F238E27FC236}">
                <a16:creationId xmlns:a16="http://schemas.microsoft.com/office/drawing/2014/main" id="{651894B4-6ED2-4FF3-B628-06693EA2B31F}"/>
              </a:ext>
            </a:extLst>
          </p:cNvPr>
          <p:cNvPicPr>
            <a:picLocks noChangeAspect="1"/>
          </p:cNvPicPr>
          <p:nvPr/>
        </p:nvPicPr>
        <p:blipFill>
          <a:blip r:embed="rId3"/>
          <a:stretch>
            <a:fillRect/>
          </a:stretch>
        </p:blipFill>
        <p:spPr>
          <a:xfrm>
            <a:off x="7239267" y="1201645"/>
            <a:ext cx="4611166" cy="5113021"/>
          </a:xfrm>
          <a:prstGeom prst="rect">
            <a:avLst/>
          </a:prstGeom>
        </p:spPr>
      </p:pic>
      <p:sp>
        <p:nvSpPr>
          <p:cNvPr id="8" name="TextBox 7">
            <a:extLst>
              <a:ext uri="{FF2B5EF4-FFF2-40B4-BE49-F238E27FC236}">
                <a16:creationId xmlns:a16="http://schemas.microsoft.com/office/drawing/2014/main" id="{467D1004-9C23-4070-B313-4D3B3667C31E}"/>
              </a:ext>
            </a:extLst>
          </p:cNvPr>
          <p:cNvSpPr txBox="1"/>
          <p:nvPr/>
        </p:nvSpPr>
        <p:spPr>
          <a:xfrm>
            <a:off x="8199120" y="5821680"/>
            <a:ext cx="2062480" cy="369332"/>
          </a:xfrm>
          <a:prstGeom prst="rect">
            <a:avLst/>
          </a:prstGeom>
          <a:noFill/>
        </p:spPr>
        <p:txBody>
          <a:bodyPr wrap="square" rtlCol="0">
            <a:spAutoFit/>
          </a:bodyPr>
          <a:lstStyle/>
          <a:p>
            <a:r>
              <a:rPr lang="en-US" dirty="0">
                <a:solidFill>
                  <a:schemeClr val="bg1"/>
                </a:solidFill>
              </a:rPr>
              <a:t>Pacific Ocean</a:t>
            </a:r>
          </a:p>
        </p:txBody>
      </p:sp>
      <p:sp>
        <p:nvSpPr>
          <p:cNvPr id="13" name="TextBox 12">
            <a:extLst>
              <a:ext uri="{FF2B5EF4-FFF2-40B4-BE49-F238E27FC236}">
                <a16:creationId xmlns:a16="http://schemas.microsoft.com/office/drawing/2014/main" id="{C47B2340-FBC2-4C8C-980A-BE1C8854EB0B}"/>
              </a:ext>
            </a:extLst>
          </p:cNvPr>
          <p:cNvSpPr txBox="1"/>
          <p:nvPr/>
        </p:nvSpPr>
        <p:spPr>
          <a:xfrm rot="918430">
            <a:off x="8341360" y="4706980"/>
            <a:ext cx="2062480" cy="369332"/>
          </a:xfrm>
          <a:prstGeom prst="rect">
            <a:avLst/>
          </a:prstGeom>
          <a:noFill/>
        </p:spPr>
        <p:txBody>
          <a:bodyPr wrap="square" rtlCol="0">
            <a:spAutoFit/>
          </a:bodyPr>
          <a:lstStyle/>
          <a:p>
            <a:r>
              <a:rPr lang="en-US" dirty="0">
                <a:solidFill>
                  <a:schemeClr val="bg1"/>
                </a:solidFill>
              </a:rPr>
              <a:t>Newport Harbor</a:t>
            </a:r>
          </a:p>
        </p:txBody>
      </p:sp>
      <p:sp>
        <p:nvSpPr>
          <p:cNvPr id="14" name="TextBox 13">
            <a:extLst>
              <a:ext uri="{FF2B5EF4-FFF2-40B4-BE49-F238E27FC236}">
                <a16:creationId xmlns:a16="http://schemas.microsoft.com/office/drawing/2014/main" id="{1B41142D-7057-45D5-AB65-256A0BD935FE}"/>
              </a:ext>
            </a:extLst>
          </p:cNvPr>
          <p:cNvSpPr txBox="1"/>
          <p:nvPr/>
        </p:nvSpPr>
        <p:spPr>
          <a:xfrm>
            <a:off x="9384767" y="1577275"/>
            <a:ext cx="2062480" cy="369332"/>
          </a:xfrm>
          <a:prstGeom prst="rect">
            <a:avLst/>
          </a:prstGeom>
          <a:noFill/>
        </p:spPr>
        <p:txBody>
          <a:bodyPr wrap="square" rtlCol="0">
            <a:spAutoFit/>
          </a:bodyPr>
          <a:lstStyle/>
          <a:p>
            <a:r>
              <a:rPr lang="en-US" dirty="0">
                <a:solidFill>
                  <a:schemeClr val="bg1"/>
                </a:solidFill>
              </a:rPr>
              <a:t>Newport Back Bay</a:t>
            </a:r>
          </a:p>
        </p:txBody>
      </p:sp>
      <p:pic>
        <p:nvPicPr>
          <p:cNvPr id="15" name="Picture 14">
            <a:extLst>
              <a:ext uri="{FF2B5EF4-FFF2-40B4-BE49-F238E27FC236}">
                <a16:creationId xmlns:a16="http://schemas.microsoft.com/office/drawing/2014/main" id="{EEFCF2B2-6543-4F87-9E0D-CE19A5127136}"/>
              </a:ext>
            </a:extLst>
          </p:cNvPr>
          <p:cNvPicPr>
            <a:picLocks noChangeAspect="1"/>
          </p:cNvPicPr>
          <p:nvPr/>
        </p:nvPicPr>
        <p:blipFill>
          <a:blip r:embed="rId4"/>
          <a:stretch>
            <a:fillRect/>
          </a:stretch>
        </p:blipFill>
        <p:spPr>
          <a:xfrm>
            <a:off x="1696589" y="2918686"/>
            <a:ext cx="4271673" cy="3395980"/>
          </a:xfrm>
          <a:prstGeom prst="rect">
            <a:avLst/>
          </a:prstGeom>
        </p:spPr>
      </p:pic>
      <p:sp>
        <p:nvSpPr>
          <p:cNvPr id="16" name="TextBox 15">
            <a:extLst>
              <a:ext uri="{FF2B5EF4-FFF2-40B4-BE49-F238E27FC236}">
                <a16:creationId xmlns:a16="http://schemas.microsoft.com/office/drawing/2014/main" id="{17A9F640-E45D-4D77-8AE3-11791B3FC572}"/>
              </a:ext>
            </a:extLst>
          </p:cNvPr>
          <p:cNvSpPr txBox="1"/>
          <p:nvPr/>
        </p:nvSpPr>
        <p:spPr>
          <a:xfrm>
            <a:off x="2082800" y="5696317"/>
            <a:ext cx="2062480" cy="369332"/>
          </a:xfrm>
          <a:prstGeom prst="rect">
            <a:avLst/>
          </a:prstGeom>
          <a:noFill/>
        </p:spPr>
        <p:txBody>
          <a:bodyPr wrap="square" rtlCol="0">
            <a:spAutoFit/>
          </a:bodyPr>
          <a:lstStyle/>
          <a:p>
            <a:r>
              <a:rPr lang="en-US" dirty="0">
                <a:solidFill>
                  <a:schemeClr val="bg1"/>
                </a:solidFill>
              </a:rPr>
              <a:t>Pacific Ocean</a:t>
            </a:r>
          </a:p>
        </p:txBody>
      </p:sp>
      <p:sp>
        <p:nvSpPr>
          <p:cNvPr id="17" name="TextBox 16">
            <a:extLst>
              <a:ext uri="{FF2B5EF4-FFF2-40B4-BE49-F238E27FC236}">
                <a16:creationId xmlns:a16="http://schemas.microsoft.com/office/drawing/2014/main" id="{58288FD4-1035-4B07-B6CD-3BF7C222092D}"/>
              </a:ext>
            </a:extLst>
          </p:cNvPr>
          <p:cNvSpPr txBox="1"/>
          <p:nvPr/>
        </p:nvSpPr>
        <p:spPr>
          <a:xfrm rot="2750637">
            <a:off x="3349826" y="3877987"/>
            <a:ext cx="2062480" cy="646331"/>
          </a:xfrm>
          <a:prstGeom prst="rect">
            <a:avLst/>
          </a:prstGeom>
          <a:noFill/>
        </p:spPr>
        <p:txBody>
          <a:bodyPr wrap="square" rtlCol="0">
            <a:spAutoFit/>
          </a:bodyPr>
          <a:lstStyle/>
          <a:p>
            <a:pPr algn="ctr"/>
            <a:r>
              <a:rPr lang="en-US" dirty="0">
                <a:solidFill>
                  <a:schemeClr val="bg1"/>
                </a:solidFill>
              </a:rPr>
              <a:t>Bolsa Chica Ecological Reserve</a:t>
            </a:r>
          </a:p>
        </p:txBody>
      </p:sp>
    </p:spTree>
    <p:extLst>
      <p:ext uri="{BB962C8B-B14F-4D97-AF65-F5344CB8AC3E}">
        <p14:creationId xmlns:p14="http://schemas.microsoft.com/office/powerpoint/2010/main" val="2934068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Estuaries</a:t>
            </a:r>
          </a:p>
        </p:txBody>
      </p:sp>
      <p:sp>
        <p:nvSpPr>
          <p:cNvPr id="3" name="Content Placeholder 2"/>
          <p:cNvSpPr>
            <a:spLocks noGrp="1"/>
          </p:cNvSpPr>
          <p:nvPr>
            <p:ph sz="quarter" idx="1"/>
          </p:nvPr>
        </p:nvSpPr>
        <p:spPr>
          <a:xfrm>
            <a:off x="352926" y="1267326"/>
            <a:ext cx="5743074" cy="5113020"/>
          </a:xfrm>
        </p:spPr>
        <p:txBody>
          <a:bodyPr>
            <a:normAutofit/>
          </a:bodyPr>
          <a:lstStyle/>
          <a:p>
            <a:pPr marL="0" indent="0">
              <a:buNone/>
            </a:pPr>
            <a:r>
              <a:rPr lang="en-US" sz="3000" b="1" dirty="0"/>
              <a:t>Estuary habitat types</a:t>
            </a:r>
            <a:r>
              <a:rPr lang="en-US" sz="3000" dirty="0"/>
              <a:t>:</a:t>
            </a:r>
          </a:p>
          <a:p>
            <a:pPr>
              <a:lnSpc>
                <a:spcPct val="87000"/>
              </a:lnSpc>
              <a:spcAft>
                <a:spcPts val="600"/>
              </a:spcAft>
            </a:pPr>
            <a:r>
              <a:rPr lang="en-US" sz="2400" b="1" dirty="0"/>
              <a:t>Open water</a:t>
            </a:r>
            <a:r>
              <a:rPr lang="en-US" sz="2400" dirty="0"/>
              <a:t>: area covered with water during low tide</a:t>
            </a:r>
          </a:p>
          <a:p>
            <a:pPr>
              <a:lnSpc>
                <a:spcPct val="87000"/>
              </a:lnSpc>
              <a:spcAft>
                <a:spcPts val="600"/>
              </a:spcAft>
            </a:pPr>
            <a:r>
              <a:rPr lang="en-US" sz="2400" b="1" dirty="0"/>
              <a:t>Mudflats</a:t>
            </a:r>
            <a:r>
              <a:rPr lang="en-US" sz="2400" dirty="0"/>
              <a:t>: areas covered during high tide but exposed during low tide</a:t>
            </a:r>
          </a:p>
          <a:p>
            <a:pPr>
              <a:lnSpc>
                <a:spcPct val="87000"/>
              </a:lnSpc>
              <a:spcAft>
                <a:spcPts val="600"/>
              </a:spcAft>
            </a:pPr>
            <a:r>
              <a:rPr lang="en-US" sz="2400" b="1" dirty="0"/>
              <a:t>Saltmarsh</a:t>
            </a:r>
            <a:r>
              <a:rPr lang="en-US" sz="2400" dirty="0"/>
              <a:t>: area covered during high tide</a:t>
            </a:r>
          </a:p>
          <a:p>
            <a:pPr>
              <a:lnSpc>
                <a:spcPct val="87000"/>
              </a:lnSpc>
              <a:spcAft>
                <a:spcPts val="600"/>
              </a:spcAft>
            </a:pPr>
            <a:r>
              <a:rPr lang="en-US" sz="2400" b="1" dirty="0"/>
              <a:t>Freshwater marshes and ponds</a:t>
            </a:r>
            <a:r>
              <a:rPr lang="en-US" sz="2400" dirty="0"/>
              <a:t>: stagnant freshwater habitats</a:t>
            </a:r>
          </a:p>
          <a:p>
            <a:pPr>
              <a:lnSpc>
                <a:spcPct val="87000"/>
              </a:lnSpc>
              <a:spcAft>
                <a:spcPts val="600"/>
              </a:spcAft>
            </a:pPr>
            <a:r>
              <a:rPr lang="en-US" sz="2400" b="1" dirty="0"/>
              <a:t>Riparian</a:t>
            </a:r>
            <a:r>
              <a:rPr lang="en-US" sz="2400" dirty="0"/>
              <a:t>: terrestrial areas along freshwater habitats </a:t>
            </a:r>
          </a:p>
          <a:p>
            <a:pPr>
              <a:lnSpc>
                <a:spcPct val="87000"/>
              </a:lnSpc>
              <a:spcAft>
                <a:spcPts val="600"/>
              </a:spcAft>
            </a:pPr>
            <a:r>
              <a:rPr lang="en-US" sz="2400" b="1" dirty="0"/>
              <a:t>Upland</a:t>
            </a:r>
            <a:r>
              <a:rPr lang="en-US" sz="2400" dirty="0"/>
              <a:t>: terrestrial habitats not adjacent to fresh or salt water habitats</a:t>
            </a:r>
          </a:p>
        </p:txBody>
      </p:sp>
      <p:pic>
        <p:nvPicPr>
          <p:cNvPr id="5" name="Picture 4">
            <a:extLst>
              <a:ext uri="{FF2B5EF4-FFF2-40B4-BE49-F238E27FC236}">
                <a16:creationId xmlns:a16="http://schemas.microsoft.com/office/drawing/2014/main" id="{5809382E-09FA-4549-9257-4BD12C8596F0}"/>
              </a:ext>
            </a:extLst>
          </p:cNvPr>
          <p:cNvPicPr>
            <a:picLocks noChangeAspect="1"/>
          </p:cNvPicPr>
          <p:nvPr/>
        </p:nvPicPr>
        <p:blipFill>
          <a:blip r:embed="rId3"/>
          <a:stretch>
            <a:fillRect/>
          </a:stretch>
        </p:blipFill>
        <p:spPr>
          <a:xfrm>
            <a:off x="6323616" y="1907562"/>
            <a:ext cx="5724005" cy="3333750"/>
          </a:xfrm>
          <a:prstGeom prst="rect">
            <a:avLst/>
          </a:prstGeom>
        </p:spPr>
      </p:pic>
      <p:sp>
        <p:nvSpPr>
          <p:cNvPr id="6" name="TextBox 5">
            <a:extLst>
              <a:ext uri="{FF2B5EF4-FFF2-40B4-BE49-F238E27FC236}">
                <a16:creationId xmlns:a16="http://schemas.microsoft.com/office/drawing/2014/main" id="{F470C528-A52E-4ED5-A6C4-296F4AF6BCB1}"/>
              </a:ext>
            </a:extLst>
          </p:cNvPr>
          <p:cNvSpPr txBox="1"/>
          <p:nvPr/>
        </p:nvSpPr>
        <p:spPr>
          <a:xfrm>
            <a:off x="6323616" y="2099734"/>
            <a:ext cx="3243717" cy="369332"/>
          </a:xfrm>
          <a:prstGeom prst="rect">
            <a:avLst/>
          </a:prstGeom>
          <a:solidFill>
            <a:srgbClr val="F9FDFF"/>
          </a:solidFill>
        </p:spPr>
        <p:txBody>
          <a:bodyPr wrap="square" rtlCol="0">
            <a:spAutoFit/>
          </a:bodyPr>
          <a:lstStyle/>
          <a:p>
            <a:r>
              <a:rPr lang="en-US" dirty="0"/>
              <a:t>Habitats of Upper Newport Bay</a:t>
            </a:r>
          </a:p>
        </p:txBody>
      </p:sp>
    </p:spTree>
    <p:extLst>
      <p:ext uri="{BB962C8B-B14F-4D97-AF65-F5344CB8AC3E}">
        <p14:creationId xmlns:p14="http://schemas.microsoft.com/office/powerpoint/2010/main" val="1734000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FF6399-577E-43D8-AFAC-77DFF57868FB}"/>
              </a:ext>
            </a:extLst>
          </p:cNvPr>
          <p:cNvSpPr>
            <a:spLocks noGrp="1"/>
          </p:cNvSpPr>
          <p:nvPr>
            <p:ph type="title"/>
          </p:nvPr>
        </p:nvSpPr>
        <p:spPr/>
        <p:txBody>
          <a:bodyPr>
            <a:normAutofit/>
          </a:bodyPr>
          <a:lstStyle/>
          <a:p>
            <a:pPr algn="ctr"/>
            <a:r>
              <a:rPr lang="en-US" sz="4400" dirty="0"/>
              <a:t>Estuaries and Tides</a:t>
            </a:r>
          </a:p>
        </p:txBody>
      </p:sp>
      <p:pic>
        <p:nvPicPr>
          <p:cNvPr id="4" name="Picture 3">
            <a:extLst>
              <a:ext uri="{FF2B5EF4-FFF2-40B4-BE49-F238E27FC236}">
                <a16:creationId xmlns:a16="http://schemas.microsoft.com/office/drawing/2014/main" id="{8CD83797-7A3D-4637-B9B0-858FCD0C11DC}"/>
              </a:ext>
            </a:extLst>
          </p:cNvPr>
          <p:cNvPicPr>
            <a:picLocks noChangeAspect="1"/>
          </p:cNvPicPr>
          <p:nvPr/>
        </p:nvPicPr>
        <p:blipFill>
          <a:blip r:embed="rId2"/>
          <a:stretch>
            <a:fillRect/>
          </a:stretch>
        </p:blipFill>
        <p:spPr>
          <a:xfrm>
            <a:off x="6180668" y="2548463"/>
            <a:ext cx="5528329" cy="3624863"/>
          </a:xfrm>
          <a:prstGeom prst="rect">
            <a:avLst/>
          </a:prstGeom>
        </p:spPr>
      </p:pic>
      <p:pic>
        <p:nvPicPr>
          <p:cNvPr id="7" name="Picture 6">
            <a:extLst>
              <a:ext uri="{FF2B5EF4-FFF2-40B4-BE49-F238E27FC236}">
                <a16:creationId xmlns:a16="http://schemas.microsoft.com/office/drawing/2014/main" id="{B9D99DFA-0ED0-476E-8C99-FC093F84741C}"/>
              </a:ext>
            </a:extLst>
          </p:cNvPr>
          <p:cNvPicPr>
            <a:picLocks noChangeAspect="1"/>
          </p:cNvPicPr>
          <p:nvPr/>
        </p:nvPicPr>
        <p:blipFill>
          <a:blip r:embed="rId3"/>
          <a:stretch>
            <a:fillRect/>
          </a:stretch>
        </p:blipFill>
        <p:spPr>
          <a:xfrm>
            <a:off x="364067" y="2635390"/>
            <a:ext cx="5647267" cy="3639540"/>
          </a:xfrm>
          <a:prstGeom prst="rect">
            <a:avLst/>
          </a:prstGeom>
        </p:spPr>
      </p:pic>
      <p:sp>
        <p:nvSpPr>
          <p:cNvPr id="6" name="Content Placeholder 5">
            <a:extLst>
              <a:ext uri="{FF2B5EF4-FFF2-40B4-BE49-F238E27FC236}">
                <a16:creationId xmlns:a16="http://schemas.microsoft.com/office/drawing/2014/main" id="{802A709D-AA93-47EC-9CC0-5F4ECF161702}"/>
              </a:ext>
            </a:extLst>
          </p:cNvPr>
          <p:cNvSpPr>
            <a:spLocks noGrp="1"/>
          </p:cNvSpPr>
          <p:nvPr>
            <p:ph sz="quarter" idx="1"/>
          </p:nvPr>
        </p:nvSpPr>
        <p:spPr>
          <a:xfrm>
            <a:off x="609600" y="1219200"/>
            <a:ext cx="10972800" cy="1329263"/>
          </a:xfrm>
        </p:spPr>
        <p:txBody>
          <a:bodyPr/>
          <a:lstStyle/>
          <a:p>
            <a:r>
              <a:rPr lang="en-US" dirty="0"/>
              <a:t>Mudflats are fully submerged and the salt marsh partially submerged during high tide. The mudflats are exposed during low tide allowing shorebirds to feed on the invertebrate infauna buried in the mud. </a:t>
            </a:r>
          </a:p>
        </p:txBody>
      </p:sp>
    </p:spTree>
    <p:extLst>
      <p:ext uri="{BB962C8B-B14F-4D97-AF65-F5344CB8AC3E}">
        <p14:creationId xmlns:p14="http://schemas.microsoft.com/office/powerpoint/2010/main" val="20570784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FF6399-577E-43D8-AFAC-77DFF57868FB}"/>
              </a:ext>
            </a:extLst>
          </p:cNvPr>
          <p:cNvSpPr>
            <a:spLocks noGrp="1"/>
          </p:cNvSpPr>
          <p:nvPr>
            <p:ph type="title"/>
          </p:nvPr>
        </p:nvSpPr>
        <p:spPr/>
        <p:txBody>
          <a:bodyPr>
            <a:normAutofit/>
          </a:bodyPr>
          <a:lstStyle/>
          <a:p>
            <a:pPr algn="ctr"/>
            <a:r>
              <a:rPr lang="en-US" sz="4400" dirty="0"/>
              <a:t>Estuary Habitats – Open Water</a:t>
            </a:r>
          </a:p>
        </p:txBody>
      </p:sp>
      <p:sp>
        <p:nvSpPr>
          <p:cNvPr id="6" name="Content Placeholder 5">
            <a:extLst>
              <a:ext uri="{FF2B5EF4-FFF2-40B4-BE49-F238E27FC236}">
                <a16:creationId xmlns:a16="http://schemas.microsoft.com/office/drawing/2014/main" id="{802A709D-AA93-47EC-9CC0-5F4ECF161702}"/>
              </a:ext>
            </a:extLst>
          </p:cNvPr>
          <p:cNvSpPr>
            <a:spLocks noGrp="1"/>
          </p:cNvSpPr>
          <p:nvPr>
            <p:ph sz="quarter" idx="1"/>
          </p:nvPr>
        </p:nvSpPr>
        <p:spPr>
          <a:xfrm>
            <a:off x="609600" y="1219200"/>
            <a:ext cx="5325533" cy="4876800"/>
          </a:xfrm>
        </p:spPr>
        <p:txBody>
          <a:bodyPr/>
          <a:lstStyle/>
          <a:p>
            <a:pPr>
              <a:lnSpc>
                <a:spcPct val="87000"/>
              </a:lnSpc>
              <a:spcAft>
                <a:spcPts val="1200"/>
              </a:spcAft>
            </a:pPr>
            <a:r>
              <a:rPr lang="en-US" dirty="0"/>
              <a:t>Tidal cycle brings in plankton and other marine organisms</a:t>
            </a:r>
          </a:p>
          <a:p>
            <a:pPr>
              <a:lnSpc>
                <a:spcPct val="87000"/>
              </a:lnSpc>
              <a:spcAft>
                <a:spcPts val="1200"/>
              </a:spcAft>
            </a:pPr>
            <a:r>
              <a:rPr lang="en-US" dirty="0"/>
              <a:t>Freshwater input and tides affect salinity levels of brackish water</a:t>
            </a:r>
          </a:p>
          <a:p>
            <a:pPr>
              <a:lnSpc>
                <a:spcPct val="87000"/>
              </a:lnSpc>
              <a:spcAft>
                <a:spcPts val="1200"/>
              </a:spcAft>
            </a:pPr>
            <a:r>
              <a:rPr lang="en-US" dirty="0"/>
              <a:t>Nutrients from freshwater input stimulates growth of photosynthetic algae</a:t>
            </a:r>
          </a:p>
        </p:txBody>
      </p:sp>
      <p:pic>
        <p:nvPicPr>
          <p:cNvPr id="9" name="Picture 8">
            <a:extLst>
              <a:ext uri="{FF2B5EF4-FFF2-40B4-BE49-F238E27FC236}">
                <a16:creationId xmlns:a16="http://schemas.microsoft.com/office/drawing/2014/main" id="{D034A5E6-B5DE-4144-958D-28E1B6A0FEE5}"/>
              </a:ext>
            </a:extLst>
          </p:cNvPr>
          <p:cNvPicPr>
            <a:picLocks noChangeAspect="1"/>
          </p:cNvPicPr>
          <p:nvPr/>
        </p:nvPicPr>
        <p:blipFill>
          <a:blip r:embed="rId2"/>
          <a:stretch>
            <a:fillRect/>
          </a:stretch>
        </p:blipFill>
        <p:spPr>
          <a:xfrm>
            <a:off x="7351433" y="1195423"/>
            <a:ext cx="4521537" cy="2663618"/>
          </a:xfrm>
          <a:prstGeom prst="rect">
            <a:avLst/>
          </a:prstGeom>
        </p:spPr>
      </p:pic>
      <p:pic>
        <p:nvPicPr>
          <p:cNvPr id="2" name="Picture 1">
            <a:extLst>
              <a:ext uri="{FF2B5EF4-FFF2-40B4-BE49-F238E27FC236}">
                <a16:creationId xmlns:a16="http://schemas.microsoft.com/office/drawing/2014/main" id="{F9181C2F-8BCA-4C46-88D9-7D75F8CEEE0A}"/>
              </a:ext>
            </a:extLst>
          </p:cNvPr>
          <p:cNvPicPr>
            <a:picLocks noChangeAspect="1"/>
          </p:cNvPicPr>
          <p:nvPr/>
        </p:nvPicPr>
        <p:blipFill>
          <a:blip r:embed="rId3"/>
          <a:stretch>
            <a:fillRect/>
          </a:stretch>
        </p:blipFill>
        <p:spPr>
          <a:xfrm>
            <a:off x="9612202" y="3899440"/>
            <a:ext cx="2263466" cy="2346529"/>
          </a:xfrm>
          <a:prstGeom prst="rect">
            <a:avLst/>
          </a:prstGeom>
        </p:spPr>
      </p:pic>
      <p:pic>
        <p:nvPicPr>
          <p:cNvPr id="3" name="Picture 2">
            <a:extLst>
              <a:ext uri="{FF2B5EF4-FFF2-40B4-BE49-F238E27FC236}">
                <a16:creationId xmlns:a16="http://schemas.microsoft.com/office/drawing/2014/main" id="{F5594219-E912-4E99-8B29-379F6053F2DE}"/>
              </a:ext>
            </a:extLst>
          </p:cNvPr>
          <p:cNvPicPr>
            <a:picLocks noChangeAspect="1"/>
          </p:cNvPicPr>
          <p:nvPr/>
        </p:nvPicPr>
        <p:blipFill>
          <a:blip r:embed="rId4"/>
          <a:stretch>
            <a:fillRect/>
          </a:stretch>
        </p:blipFill>
        <p:spPr>
          <a:xfrm>
            <a:off x="4351846" y="4319466"/>
            <a:ext cx="2371550" cy="1926503"/>
          </a:xfrm>
          <a:prstGeom prst="rect">
            <a:avLst/>
          </a:prstGeom>
        </p:spPr>
      </p:pic>
      <p:pic>
        <p:nvPicPr>
          <p:cNvPr id="4" name="Picture 3">
            <a:extLst>
              <a:ext uri="{FF2B5EF4-FFF2-40B4-BE49-F238E27FC236}">
                <a16:creationId xmlns:a16="http://schemas.microsoft.com/office/drawing/2014/main" id="{753B26A0-523C-43BA-90CA-3E8B3E010631}"/>
              </a:ext>
            </a:extLst>
          </p:cNvPr>
          <p:cNvPicPr>
            <a:picLocks noChangeAspect="1"/>
          </p:cNvPicPr>
          <p:nvPr/>
        </p:nvPicPr>
        <p:blipFill>
          <a:blip r:embed="rId5"/>
          <a:stretch>
            <a:fillRect/>
          </a:stretch>
        </p:blipFill>
        <p:spPr>
          <a:xfrm>
            <a:off x="1827884" y="4776706"/>
            <a:ext cx="2377646" cy="1469263"/>
          </a:xfrm>
          <a:prstGeom prst="rect">
            <a:avLst/>
          </a:prstGeom>
        </p:spPr>
      </p:pic>
      <p:pic>
        <p:nvPicPr>
          <p:cNvPr id="7" name="Picture 6">
            <a:extLst>
              <a:ext uri="{FF2B5EF4-FFF2-40B4-BE49-F238E27FC236}">
                <a16:creationId xmlns:a16="http://schemas.microsoft.com/office/drawing/2014/main" id="{C2B6FDB8-4800-416E-8C9D-1B9E91AE9967}"/>
              </a:ext>
            </a:extLst>
          </p:cNvPr>
          <p:cNvPicPr>
            <a:picLocks noChangeAspect="1"/>
          </p:cNvPicPr>
          <p:nvPr/>
        </p:nvPicPr>
        <p:blipFill>
          <a:blip r:embed="rId6"/>
          <a:stretch>
            <a:fillRect/>
          </a:stretch>
        </p:blipFill>
        <p:spPr>
          <a:xfrm>
            <a:off x="6838756" y="4319466"/>
            <a:ext cx="2658086" cy="1926503"/>
          </a:xfrm>
          <a:prstGeom prst="rect">
            <a:avLst/>
          </a:prstGeom>
        </p:spPr>
      </p:pic>
    </p:spTree>
    <p:extLst>
      <p:ext uri="{BB962C8B-B14F-4D97-AF65-F5344CB8AC3E}">
        <p14:creationId xmlns:p14="http://schemas.microsoft.com/office/powerpoint/2010/main" val="1270995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D591-BE9C-4F7C-A961-C430707C9B2A}"/>
              </a:ext>
            </a:extLst>
          </p:cNvPr>
          <p:cNvSpPr>
            <a:spLocks noGrp="1"/>
          </p:cNvSpPr>
          <p:nvPr>
            <p:ph type="title"/>
          </p:nvPr>
        </p:nvSpPr>
        <p:spPr/>
        <p:txBody>
          <a:bodyPr>
            <a:normAutofit/>
          </a:bodyPr>
          <a:lstStyle/>
          <a:p>
            <a:pPr algn="ctr"/>
            <a:r>
              <a:rPr lang="en-US" sz="4400" dirty="0"/>
              <a:t>Estuary Habitats – Mudflats</a:t>
            </a:r>
          </a:p>
        </p:txBody>
      </p:sp>
      <p:sp>
        <p:nvSpPr>
          <p:cNvPr id="3" name="Content Placeholder 2">
            <a:extLst>
              <a:ext uri="{FF2B5EF4-FFF2-40B4-BE49-F238E27FC236}">
                <a16:creationId xmlns:a16="http://schemas.microsoft.com/office/drawing/2014/main" id="{291ACFBB-DCC1-4DF6-A0B4-2526ACB8D268}"/>
              </a:ext>
            </a:extLst>
          </p:cNvPr>
          <p:cNvSpPr>
            <a:spLocks noGrp="1"/>
          </p:cNvSpPr>
          <p:nvPr>
            <p:ph sz="quarter" idx="1"/>
          </p:nvPr>
        </p:nvSpPr>
        <p:spPr>
          <a:xfrm>
            <a:off x="609600" y="1219199"/>
            <a:ext cx="5113867" cy="5139268"/>
          </a:xfrm>
        </p:spPr>
        <p:txBody>
          <a:bodyPr>
            <a:normAutofit/>
          </a:bodyPr>
          <a:lstStyle/>
          <a:p>
            <a:pPr>
              <a:lnSpc>
                <a:spcPct val="88000"/>
              </a:lnSpc>
              <a:spcAft>
                <a:spcPts val="1200"/>
              </a:spcAft>
            </a:pPr>
            <a:r>
              <a:rPr lang="en-US" sz="2800" dirty="0"/>
              <a:t>Area exposed during low tide.</a:t>
            </a:r>
          </a:p>
          <a:p>
            <a:pPr>
              <a:lnSpc>
                <a:spcPct val="88000"/>
              </a:lnSpc>
              <a:spcAft>
                <a:spcPts val="1200"/>
              </a:spcAft>
            </a:pPr>
            <a:r>
              <a:rPr lang="en-US" sz="2800" dirty="0"/>
              <a:t>Mud formed by fine particles consisting of silt, clay and detritus deposited by freshwater and marine inputs.</a:t>
            </a:r>
          </a:p>
          <a:p>
            <a:pPr>
              <a:lnSpc>
                <a:spcPct val="88000"/>
              </a:lnSpc>
            </a:pPr>
            <a:r>
              <a:rPr lang="en-US" sz="2800" b="1" dirty="0"/>
              <a:t>_________________</a:t>
            </a:r>
            <a:r>
              <a:rPr lang="en-US" sz="2800" dirty="0"/>
              <a:t> of living organisms of all estuary habitats</a:t>
            </a:r>
          </a:p>
          <a:p>
            <a:pPr lvl="1">
              <a:lnSpc>
                <a:spcPct val="88000"/>
              </a:lnSpc>
            </a:pPr>
            <a:r>
              <a:rPr lang="en-US" sz="2400" dirty="0"/>
              <a:t>Invertebrate infauna are dominant in mudflat habitat</a:t>
            </a:r>
          </a:p>
          <a:p>
            <a:pPr lvl="1">
              <a:lnSpc>
                <a:spcPct val="88000"/>
              </a:lnSpc>
              <a:spcAft>
                <a:spcPts val="1200"/>
              </a:spcAft>
            </a:pPr>
            <a:r>
              <a:rPr lang="en-US" sz="2400" dirty="0"/>
              <a:t>Important food source for shorebirds during low tide and fishes during high tide</a:t>
            </a:r>
          </a:p>
          <a:p>
            <a:pPr lvl="1">
              <a:lnSpc>
                <a:spcPct val="88000"/>
              </a:lnSpc>
              <a:spcAft>
                <a:spcPts val="1200"/>
              </a:spcAft>
            </a:pPr>
            <a:endParaRPr lang="en-US" sz="2400" dirty="0"/>
          </a:p>
        </p:txBody>
      </p:sp>
      <p:pic>
        <p:nvPicPr>
          <p:cNvPr id="5" name="Picture 4">
            <a:extLst>
              <a:ext uri="{FF2B5EF4-FFF2-40B4-BE49-F238E27FC236}">
                <a16:creationId xmlns:a16="http://schemas.microsoft.com/office/drawing/2014/main" id="{713B9FCC-23D4-499C-921F-9E7A2A2F5BDE}"/>
              </a:ext>
            </a:extLst>
          </p:cNvPr>
          <p:cNvPicPr>
            <a:picLocks noChangeAspect="1"/>
          </p:cNvPicPr>
          <p:nvPr/>
        </p:nvPicPr>
        <p:blipFill>
          <a:blip r:embed="rId3"/>
          <a:stretch>
            <a:fillRect/>
          </a:stretch>
        </p:blipFill>
        <p:spPr>
          <a:xfrm>
            <a:off x="9791699" y="2048933"/>
            <a:ext cx="2203450" cy="2937933"/>
          </a:xfrm>
          <a:prstGeom prst="rect">
            <a:avLst/>
          </a:prstGeom>
        </p:spPr>
      </p:pic>
      <p:pic>
        <p:nvPicPr>
          <p:cNvPr id="6" name="Picture 5">
            <a:extLst>
              <a:ext uri="{FF2B5EF4-FFF2-40B4-BE49-F238E27FC236}">
                <a16:creationId xmlns:a16="http://schemas.microsoft.com/office/drawing/2014/main" id="{E59D3793-A6DF-484D-B590-6B215A4E9D40}"/>
              </a:ext>
            </a:extLst>
          </p:cNvPr>
          <p:cNvPicPr>
            <a:picLocks noChangeAspect="1"/>
          </p:cNvPicPr>
          <p:nvPr/>
        </p:nvPicPr>
        <p:blipFill>
          <a:blip r:embed="rId4"/>
          <a:stretch>
            <a:fillRect/>
          </a:stretch>
        </p:blipFill>
        <p:spPr>
          <a:xfrm>
            <a:off x="5977466" y="1219200"/>
            <a:ext cx="3683000" cy="2463006"/>
          </a:xfrm>
          <a:prstGeom prst="rect">
            <a:avLst/>
          </a:prstGeom>
        </p:spPr>
      </p:pic>
      <p:pic>
        <p:nvPicPr>
          <p:cNvPr id="7" name="Picture 6">
            <a:extLst>
              <a:ext uri="{FF2B5EF4-FFF2-40B4-BE49-F238E27FC236}">
                <a16:creationId xmlns:a16="http://schemas.microsoft.com/office/drawing/2014/main" id="{16FA792B-30F7-49B7-A131-D580120B29B5}"/>
              </a:ext>
            </a:extLst>
          </p:cNvPr>
          <p:cNvPicPr>
            <a:picLocks noChangeAspect="1"/>
          </p:cNvPicPr>
          <p:nvPr/>
        </p:nvPicPr>
        <p:blipFill>
          <a:blip r:embed="rId5"/>
          <a:stretch>
            <a:fillRect/>
          </a:stretch>
        </p:blipFill>
        <p:spPr>
          <a:xfrm>
            <a:off x="5969662" y="3758406"/>
            <a:ext cx="3690804" cy="2314491"/>
          </a:xfrm>
          <a:prstGeom prst="rect">
            <a:avLst/>
          </a:prstGeom>
        </p:spPr>
      </p:pic>
    </p:spTree>
    <p:extLst>
      <p:ext uri="{BB962C8B-B14F-4D97-AF65-F5344CB8AC3E}">
        <p14:creationId xmlns:p14="http://schemas.microsoft.com/office/powerpoint/2010/main" val="339007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Structure</a:t>
            </a:r>
            <a:r>
              <a:rPr lang="en-US" sz="4800" dirty="0"/>
              <a:t> of the Atom</a:t>
            </a:r>
          </a:p>
        </p:txBody>
      </p:sp>
      <p:pic>
        <p:nvPicPr>
          <p:cNvPr id="4" name="Picture 36" descr="02_02Figure-U"/>
          <p:cNvPicPr>
            <a:picLocks noChangeAspect="1" noChangeArrowheads="1"/>
          </p:cNvPicPr>
          <p:nvPr/>
        </p:nvPicPr>
        <p:blipFill>
          <a:blip r:embed="rId3" cstate="print"/>
          <a:srcRect/>
          <a:stretch>
            <a:fillRect/>
          </a:stretch>
        </p:blipFill>
        <p:spPr bwMode="auto">
          <a:xfrm>
            <a:off x="533400" y="2122392"/>
            <a:ext cx="10745660" cy="3440208"/>
          </a:xfrm>
          <a:prstGeom prst="rect">
            <a:avLst/>
          </a:prstGeom>
          <a:noFill/>
          <a:ln w="9525">
            <a:noFill/>
            <a:miter lim="800000"/>
            <a:headEnd/>
            <a:tailEnd/>
          </a:ln>
        </p:spPr>
      </p:pic>
      <p:grpSp>
        <p:nvGrpSpPr>
          <p:cNvPr id="5" name="Group 4"/>
          <p:cNvGrpSpPr/>
          <p:nvPr/>
        </p:nvGrpSpPr>
        <p:grpSpPr>
          <a:xfrm>
            <a:off x="1236138" y="2326374"/>
            <a:ext cx="9266762" cy="2958493"/>
            <a:chOff x="-351362" y="1859649"/>
            <a:chExt cx="9266762" cy="2958493"/>
          </a:xfrm>
        </p:grpSpPr>
        <p:sp>
          <p:nvSpPr>
            <p:cNvPr id="6" name="Text Box 37"/>
            <p:cNvSpPr txBox="1">
              <a:spLocks noChangeArrowheads="1"/>
            </p:cNvSpPr>
            <p:nvPr/>
          </p:nvSpPr>
          <p:spPr bwMode="auto">
            <a:xfrm>
              <a:off x="-351362" y="1859649"/>
              <a:ext cx="1073150" cy="641350"/>
            </a:xfrm>
            <a:prstGeom prst="rect">
              <a:avLst/>
            </a:prstGeom>
            <a:noFill/>
            <a:ln w="9525">
              <a:noFill/>
              <a:miter lim="800000"/>
              <a:headEnd/>
              <a:tailEnd/>
            </a:ln>
          </p:spPr>
          <p:txBody>
            <a:bodyPr wrap="none">
              <a:spAutoFit/>
            </a:bodyPr>
            <a:lstStyle/>
            <a:p>
              <a:r>
                <a:rPr lang="en-US" b="1" dirty="0">
                  <a:latin typeface="Helvetica" pitchFamily="1" charset="0"/>
                </a:rPr>
                <a:t>electron</a:t>
              </a:r>
            </a:p>
            <a:p>
              <a:r>
                <a:rPr lang="en-US" b="1" dirty="0">
                  <a:latin typeface="Helvetica" pitchFamily="1" charset="0"/>
                </a:rPr>
                <a:t>shell</a:t>
              </a:r>
            </a:p>
          </p:txBody>
        </p:sp>
        <p:sp>
          <p:nvSpPr>
            <p:cNvPr id="7" name="Text Box 38"/>
            <p:cNvSpPr txBox="1">
              <a:spLocks noChangeArrowheads="1"/>
            </p:cNvSpPr>
            <p:nvPr/>
          </p:nvSpPr>
          <p:spPr bwMode="auto">
            <a:xfrm>
              <a:off x="-282575" y="3070225"/>
              <a:ext cx="1047750" cy="366713"/>
            </a:xfrm>
            <a:prstGeom prst="rect">
              <a:avLst/>
            </a:prstGeom>
            <a:noFill/>
            <a:ln w="9525">
              <a:noFill/>
              <a:miter lim="800000"/>
              <a:headEnd/>
              <a:tailEnd/>
            </a:ln>
          </p:spPr>
          <p:txBody>
            <a:bodyPr wrap="none">
              <a:spAutoFit/>
            </a:bodyPr>
            <a:lstStyle/>
            <a:p>
              <a:r>
                <a:rPr lang="en-US" b="1" dirty="0">
                  <a:latin typeface="Helvetica" pitchFamily="1" charset="0"/>
                </a:rPr>
                <a:t>nucleus</a:t>
              </a:r>
            </a:p>
          </p:txBody>
        </p:sp>
        <p:sp>
          <p:nvSpPr>
            <p:cNvPr id="8" name="Text Box 39"/>
            <p:cNvSpPr txBox="1">
              <a:spLocks noChangeArrowheads="1"/>
            </p:cNvSpPr>
            <p:nvPr/>
          </p:nvSpPr>
          <p:spPr bwMode="auto">
            <a:xfrm>
              <a:off x="1430811" y="4451430"/>
              <a:ext cx="1631950" cy="366712"/>
            </a:xfrm>
            <a:prstGeom prst="rect">
              <a:avLst/>
            </a:prstGeom>
            <a:noFill/>
            <a:ln w="9525">
              <a:noFill/>
              <a:miter lim="800000"/>
              <a:headEnd/>
              <a:tailEnd/>
            </a:ln>
          </p:spPr>
          <p:txBody>
            <a:bodyPr wrap="none">
              <a:spAutoFit/>
            </a:bodyPr>
            <a:lstStyle/>
            <a:p>
              <a:r>
                <a:rPr lang="en-US" b="1" dirty="0">
                  <a:latin typeface="Helvetica" pitchFamily="1" charset="0"/>
                </a:rPr>
                <a:t>Hydrogen (H)</a:t>
              </a:r>
            </a:p>
          </p:txBody>
        </p:sp>
        <p:sp>
          <p:nvSpPr>
            <p:cNvPr id="9" name="Text Box 40"/>
            <p:cNvSpPr txBox="1">
              <a:spLocks noChangeArrowheads="1"/>
            </p:cNvSpPr>
            <p:nvPr/>
          </p:nvSpPr>
          <p:spPr bwMode="auto">
            <a:xfrm>
              <a:off x="4718386" y="4451430"/>
              <a:ext cx="1454150" cy="366712"/>
            </a:xfrm>
            <a:prstGeom prst="rect">
              <a:avLst/>
            </a:prstGeom>
            <a:noFill/>
            <a:ln w="9525">
              <a:noFill/>
              <a:miter lim="800000"/>
              <a:headEnd/>
              <a:tailEnd/>
            </a:ln>
          </p:spPr>
          <p:txBody>
            <a:bodyPr wrap="none">
              <a:spAutoFit/>
            </a:bodyPr>
            <a:lstStyle/>
            <a:p>
              <a:r>
                <a:rPr lang="en-US" b="1" dirty="0">
                  <a:latin typeface="Helvetica" pitchFamily="1" charset="0"/>
                </a:rPr>
                <a:t>Helium (He)</a:t>
              </a:r>
            </a:p>
          </p:txBody>
        </p:sp>
        <p:sp>
          <p:nvSpPr>
            <p:cNvPr id="10" name="Text Box 41"/>
            <p:cNvSpPr txBox="1">
              <a:spLocks noChangeArrowheads="1"/>
            </p:cNvSpPr>
            <p:nvPr/>
          </p:nvSpPr>
          <p:spPr bwMode="auto">
            <a:xfrm>
              <a:off x="6832600" y="3360738"/>
              <a:ext cx="1428750" cy="641350"/>
            </a:xfrm>
            <a:prstGeom prst="rect">
              <a:avLst/>
            </a:prstGeom>
            <a:noFill/>
            <a:ln w="9525">
              <a:noFill/>
              <a:miter lim="800000"/>
              <a:headEnd/>
              <a:tailEnd/>
            </a:ln>
          </p:spPr>
          <p:txBody>
            <a:bodyPr wrap="none">
              <a:spAutoFit/>
            </a:bodyPr>
            <a:lstStyle/>
            <a:p>
              <a:r>
                <a:rPr lang="en-US" b="1" dirty="0">
                  <a:latin typeface="Helvetica" pitchFamily="1" charset="0"/>
                </a:rPr>
                <a:t>neutron</a:t>
              </a:r>
            </a:p>
            <a:p>
              <a:r>
                <a:rPr lang="en-US" b="1" dirty="0">
                  <a:latin typeface="Helvetica" pitchFamily="1" charset="0"/>
                </a:rPr>
                <a:t>(no charge)</a:t>
              </a:r>
            </a:p>
          </p:txBody>
        </p:sp>
        <p:sp>
          <p:nvSpPr>
            <p:cNvPr id="11" name="Text Box 42"/>
            <p:cNvSpPr txBox="1">
              <a:spLocks noChangeArrowheads="1"/>
            </p:cNvSpPr>
            <p:nvPr/>
          </p:nvSpPr>
          <p:spPr bwMode="auto">
            <a:xfrm>
              <a:off x="6837363" y="2749550"/>
              <a:ext cx="2012950" cy="641350"/>
            </a:xfrm>
            <a:prstGeom prst="rect">
              <a:avLst/>
            </a:prstGeom>
            <a:noFill/>
            <a:ln w="9525">
              <a:noFill/>
              <a:miter lim="800000"/>
              <a:headEnd/>
              <a:tailEnd/>
            </a:ln>
          </p:spPr>
          <p:txBody>
            <a:bodyPr wrap="none">
              <a:spAutoFit/>
            </a:bodyPr>
            <a:lstStyle/>
            <a:p>
              <a:r>
                <a:rPr lang="en-US" b="1">
                  <a:latin typeface="Helvetica" pitchFamily="1" charset="0"/>
                </a:rPr>
                <a:t>proton</a:t>
              </a:r>
            </a:p>
            <a:p>
              <a:r>
                <a:rPr lang="en-US" b="1">
                  <a:latin typeface="Helvetica" pitchFamily="1" charset="0"/>
                </a:rPr>
                <a:t>(positive charge)</a:t>
              </a:r>
            </a:p>
          </p:txBody>
        </p:sp>
        <p:sp>
          <p:nvSpPr>
            <p:cNvPr id="12" name="Text Box 43"/>
            <p:cNvSpPr txBox="1">
              <a:spLocks noChangeArrowheads="1"/>
            </p:cNvSpPr>
            <p:nvPr/>
          </p:nvSpPr>
          <p:spPr bwMode="auto">
            <a:xfrm>
              <a:off x="6838950" y="2124075"/>
              <a:ext cx="2076450" cy="641350"/>
            </a:xfrm>
            <a:prstGeom prst="rect">
              <a:avLst/>
            </a:prstGeom>
            <a:noFill/>
            <a:ln w="9525">
              <a:noFill/>
              <a:miter lim="800000"/>
              <a:headEnd/>
              <a:tailEnd/>
            </a:ln>
          </p:spPr>
          <p:txBody>
            <a:bodyPr wrap="none">
              <a:spAutoFit/>
            </a:bodyPr>
            <a:lstStyle/>
            <a:p>
              <a:r>
                <a:rPr lang="en-US" b="1">
                  <a:latin typeface="Helvetica" pitchFamily="1" charset="0"/>
                </a:rPr>
                <a:t>electron </a:t>
              </a:r>
            </a:p>
            <a:p>
              <a:r>
                <a:rPr lang="en-US" b="1">
                  <a:latin typeface="Helvetica" pitchFamily="1" charset="0"/>
                </a:rPr>
                <a:t>(negative charge)</a:t>
              </a:r>
            </a:p>
          </p:txBody>
        </p:sp>
        <p:sp>
          <p:nvSpPr>
            <p:cNvPr id="13" name="Line 44"/>
            <p:cNvSpPr>
              <a:spLocks noChangeShapeType="1"/>
            </p:cNvSpPr>
            <p:nvPr/>
          </p:nvSpPr>
          <p:spPr bwMode="auto">
            <a:xfrm flipH="1">
              <a:off x="646586" y="2073910"/>
              <a:ext cx="784225" cy="0"/>
            </a:xfrm>
            <a:prstGeom prst="line">
              <a:avLst/>
            </a:prstGeom>
            <a:noFill/>
            <a:ln w="6350">
              <a:solidFill>
                <a:schemeClr val="tx1"/>
              </a:solidFill>
              <a:round/>
              <a:headEnd/>
              <a:tailEnd/>
            </a:ln>
          </p:spPr>
          <p:txBody>
            <a:bodyPr wrap="none" anchor="ctr"/>
            <a:lstStyle/>
            <a:p>
              <a:endParaRPr lang="en-US"/>
            </a:p>
          </p:txBody>
        </p:sp>
        <p:sp>
          <p:nvSpPr>
            <p:cNvPr id="14" name="Line 45"/>
            <p:cNvSpPr>
              <a:spLocks noChangeShapeType="1"/>
            </p:cNvSpPr>
            <p:nvPr/>
          </p:nvSpPr>
          <p:spPr bwMode="auto">
            <a:xfrm flipH="1">
              <a:off x="765175" y="3253581"/>
              <a:ext cx="1184275" cy="0"/>
            </a:xfrm>
            <a:prstGeom prst="line">
              <a:avLst/>
            </a:prstGeom>
            <a:noFill/>
            <a:ln w="6350">
              <a:solidFill>
                <a:schemeClr val="tx1"/>
              </a:solidFill>
              <a:round/>
              <a:headEnd/>
              <a:tailEnd/>
            </a:ln>
          </p:spPr>
          <p:txBody>
            <a:bodyPr wrap="none" anchor="ctr"/>
            <a:lstStyle/>
            <a:p>
              <a:endParaRPr lang="en-US"/>
            </a:p>
          </p:txBody>
        </p:sp>
        <p:sp>
          <p:nvSpPr>
            <p:cNvPr id="15" name="Line 46"/>
            <p:cNvSpPr>
              <a:spLocks noChangeShapeType="1"/>
            </p:cNvSpPr>
            <p:nvPr/>
          </p:nvSpPr>
          <p:spPr bwMode="auto">
            <a:xfrm>
              <a:off x="5835650" y="2301875"/>
              <a:ext cx="1016000" cy="0"/>
            </a:xfrm>
            <a:prstGeom prst="line">
              <a:avLst/>
            </a:prstGeom>
            <a:noFill/>
            <a:ln w="6350">
              <a:solidFill>
                <a:schemeClr val="tx1"/>
              </a:solidFill>
              <a:round/>
              <a:headEnd/>
              <a:tailEnd/>
            </a:ln>
          </p:spPr>
          <p:txBody>
            <a:bodyPr wrap="none" anchor="ctr"/>
            <a:lstStyle/>
            <a:p>
              <a:endParaRPr lang="en-US"/>
            </a:p>
          </p:txBody>
        </p:sp>
        <p:sp>
          <p:nvSpPr>
            <p:cNvPr id="16" name="Line 47"/>
            <p:cNvSpPr>
              <a:spLocks noChangeShapeType="1"/>
            </p:cNvSpPr>
            <p:nvPr/>
          </p:nvSpPr>
          <p:spPr bwMode="auto">
            <a:xfrm>
              <a:off x="5546725" y="2930525"/>
              <a:ext cx="1304925" cy="0"/>
            </a:xfrm>
            <a:prstGeom prst="line">
              <a:avLst/>
            </a:prstGeom>
            <a:noFill/>
            <a:ln w="6350">
              <a:solidFill>
                <a:schemeClr val="tx1"/>
              </a:solidFill>
              <a:round/>
              <a:headEnd/>
              <a:tailEnd/>
            </a:ln>
          </p:spPr>
          <p:txBody>
            <a:bodyPr wrap="none" anchor="ctr"/>
            <a:lstStyle/>
            <a:p>
              <a:endParaRPr lang="en-US"/>
            </a:p>
          </p:txBody>
        </p:sp>
        <p:sp>
          <p:nvSpPr>
            <p:cNvPr id="17" name="Line 48"/>
            <p:cNvSpPr>
              <a:spLocks noChangeShapeType="1"/>
            </p:cNvSpPr>
            <p:nvPr/>
          </p:nvSpPr>
          <p:spPr bwMode="auto">
            <a:xfrm>
              <a:off x="5568950" y="3546475"/>
              <a:ext cx="1282700" cy="0"/>
            </a:xfrm>
            <a:prstGeom prst="line">
              <a:avLst/>
            </a:prstGeom>
            <a:noFill/>
            <a:ln w="6350">
              <a:solidFill>
                <a:schemeClr val="tx1"/>
              </a:solidFill>
              <a:round/>
              <a:headEnd/>
              <a:tailEnd/>
            </a:ln>
          </p:spPr>
          <p:txBody>
            <a:bodyPr wrap="none" anchor="ctr"/>
            <a:lstStyle/>
            <a:p>
              <a:endParaRPr lang="en-US"/>
            </a:p>
          </p:txBody>
        </p:sp>
      </p:grpSp>
      <p:sp>
        <p:nvSpPr>
          <p:cNvPr id="3" name="Oval 2"/>
          <p:cNvSpPr/>
          <p:nvPr/>
        </p:nvSpPr>
        <p:spPr>
          <a:xfrm>
            <a:off x="2554416" y="2277190"/>
            <a:ext cx="2559740" cy="257175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stretch>
            <a:fillRect/>
          </a:stretch>
        </p:blipFill>
        <p:spPr>
          <a:xfrm>
            <a:off x="3584881" y="2130017"/>
            <a:ext cx="522139" cy="359695"/>
          </a:xfrm>
          <a:prstGeom prst="rect">
            <a:avLst/>
          </a:prstGeom>
        </p:spPr>
      </p:pic>
      <p:sp>
        <p:nvSpPr>
          <p:cNvPr id="19" name="Oval 18"/>
          <p:cNvSpPr/>
          <p:nvPr/>
        </p:nvSpPr>
        <p:spPr>
          <a:xfrm>
            <a:off x="5562600" y="2277190"/>
            <a:ext cx="2603037" cy="257175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6184639" y="2240403"/>
            <a:ext cx="553743" cy="381467"/>
          </a:xfrm>
          <a:prstGeom prst="rect">
            <a:avLst/>
          </a:prstGeom>
        </p:spPr>
      </p:pic>
      <p:pic>
        <p:nvPicPr>
          <p:cNvPr id="21" name="Picture 20"/>
          <p:cNvPicPr>
            <a:picLocks noChangeAspect="1"/>
          </p:cNvPicPr>
          <p:nvPr/>
        </p:nvPicPr>
        <p:blipFill>
          <a:blip r:embed="rId4"/>
          <a:stretch>
            <a:fillRect/>
          </a:stretch>
        </p:blipFill>
        <p:spPr>
          <a:xfrm>
            <a:off x="7206293" y="2255022"/>
            <a:ext cx="553743" cy="381467"/>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D591-BE9C-4F7C-A961-C430707C9B2A}"/>
              </a:ext>
            </a:extLst>
          </p:cNvPr>
          <p:cNvSpPr>
            <a:spLocks noGrp="1"/>
          </p:cNvSpPr>
          <p:nvPr>
            <p:ph type="title"/>
          </p:nvPr>
        </p:nvSpPr>
        <p:spPr/>
        <p:txBody>
          <a:bodyPr>
            <a:normAutofit/>
          </a:bodyPr>
          <a:lstStyle/>
          <a:p>
            <a:pPr algn="ctr"/>
            <a:r>
              <a:rPr lang="en-US" sz="4400" dirty="0"/>
              <a:t>Estuary Habitats – Mudflats</a:t>
            </a:r>
          </a:p>
        </p:txBody>
      </p:sp>
      <p:sp>
        <p:nvSpPr>
          <p:cNvPr id="3" name="Content Placeholder 2">
            <a:extLst>
              <a:ext uri="{FF2B5EF4-FFF2-40B4-BE49-F238E27FC236}">
                <a16:creationId xmlns:a16="http://schemas.microsoft.com/office/drawing/2014/main" id="{291ACFBB-DCC1-4DF6-A0B4-2526ACB8D268}"/>
              </a:ext>
            </a:extLst>
          </p:cNvPr>
          <p:cNvSpPr>
            <a:spLocks noGrp="1"/>
          </p:cNvSpPr>
          <p:nvPr>
            <p:ph sz="quarter" idx="1"/>
          </p:nvPr>
        </p:nvSpPr>
        <p:spPr>
          <a:xfrm>
            <a:off x="609600" y="1219200"/>
            <a:ext cx="5029200" cy="1752600"/>
          </a:xfrm>
        </p:spPr>
        <p:txBody>
          <a:bodyPr>
            <a:normAutofit/>
          </a:bodyPr>
          <a:lstStyle/>
          <a:p>
            <a:pPr marL="0" indent="0">
              <a:buNone/>
            </a:pPr>
            <a:r>
              <a:rPr lang="en-US" sz="2800" dirty="0"/>
              <a:t>Various bill lengths and shapes of shorebird species are an example of </a:t>
            </a:r>
            <a:r>
              <a:rPr lang="en-US" sz="2800" b="1" dirty="0"/>
              <a:t>___________________</a:t>
            </a:r>
          </a:p>
        </p:txBody>
      </p:sp>
      <p:pic>
        <p:nvPicPr>
          <p:cNvPr id="4" name="Picture 3">
            <a:extLst>
              <a:ext uri="{FF2B5EF4-FFF2-40B4-BE49-F238E27FC236}">
                <a16:creationId xmlns:a16="http://schemas.microsoft.com/office/drawing/2014/main" id="{A5096151-1E82-4823-9EFE-2D9AA8D005BE}"/>
              </a:ext>
            </a:extLst>
          </p:cNvPr>
          <p:cNvPicPr>
            <a:picLocks noChangeAspect="1"/>
          </p:cNvPicPr>
          <p:nvPr/>
        </p:nvPicPr>
        <p:blipFill>
          <a:blip r:embed="rId2"/>
          <a:stretch>
            <a:fillRect/>
          </a:stretch>
        </p:blipFill>
        <p:spPr>
          <a:xfrm>
            <a:off x="254000" y="2729764"/>
            <a:ext cx="5384800" cy="3569327"/>
          </a:xfrm>
          <a:prstGeom prst="rect">
            <a:avLst/>
          </a:prstGeom>
        </p:spPr>
      </p:pic>
      <p:pic>
        <p:nvPicPr>
          <p:cNvPr id="6" name="Picture 5">
            <a:extLst>
              <a:ext uri="{FF2B5EF4-FFF2-40B4-BE49-F238E27FC236}">
                <a16:creationId xmlns:a16="http://schemas.microsoft.com/office/drawing/2014/main" id="{5AF53F53-D60E-427C-806E-C70C7EADC385}"/>
              </a:ext>
            </a:extLst>
          </p:cNvPr>
          <p:cNvPicPr>
            <a:picLocks noChangeAspect="1"/>
          </p:cNvPicPr>
          <p:nvPr/>
        </p:nvPicPr>
        <p:blipFill>
          <a:blip r:embed="rId3"/>
          <a:stretch>
            <a:fillRect/>
          </a:stretch>
        </p:blipFill>
        <p:spPr>
          <a:xfrm>
            <a:off x="9299322" y="3665647"/>
            <a:ext cx="2698342" cy="2211550"/>
          </a:xfrm>
          <a:prstGeom prst="rect">
            <a:avLst/>
          </a:prstGeom>
        </p:spPr>
      </p:pic>
      <p:pic>
        <p:nvPicPr>
          <p:cNvPr id="7" name="Picture 6">
            <a:extLst>
              <a:ext uri="{FF2B5EF4-FFF2-40B4-BE49-F238E27FC236}">
                <a16:creationId xmlns:a16="http://schemas.microsoft.com/office/drawing/2014/main" id="{768B9EBB-FF31-49B8-994F-16482CA3C32F}"/>
              </a:ext>
            </a:extLst>
          </p:cNvPr>
          <p:cNvPicPr>
            <a:picLocks noChangeAspect="1"/>
          </p:cNvPicPr>
          <p:nvPr/>
        </p:nvPicPr>
        <p:blipFill>
          <a:blip r:embed="rId4"/>
          <a:stretch>
            <a:fillRect/>
          </a:stretch>
        </p:blipFill>
        <p:spPr>
          <a:xfrm>
            <a:off x="6309309" y="1330251"/>
            <a:ext cx="2790276" cy="2271042"/>
          </a:xfrm>
          <a:prstGeom prst="rect">
            <a:avLst/>
          </a:prstGeom>
        </p:spPr>
      </p:pic>
      <p:pic>
        <p:nvPicPr>
          <p:cNvPr id="8" name="Picture 7">
            <a:extLst>
              <a:ext uri="{FF2B5EF4-FFF2-40B4-BE49-F238E27FC236}">
                <a16:creationId xmlns:a16="http://schemas.microsoft.com/office/drawing/2014/main" id="{C8C3FCAF-F60F-489B-A197-E41DB3981164}"/>
              </a:ext>
            </a:extLst>
          </p:cNvPr>
          <p:cNvPicPr>
            <a:picLocks noChangeAspect="1"/>
          </p:cNvPicPr>
          <p:nvPr/>
        </p:nvPicPr>
        <p:blipFill>
          <a:blip r:embed="rId5"/>
          <a:stretch>
            <a:fillRect/>
          </a:stretch>
        </p:blipFill>
        <p:spPr>
          <a:xfrm>
            <a:off x="6309309" y="3665646"/>
            <a:ext cx="2944758" cy="2211549"/>
          </a:xfrm>
          <a:prstGeom prst="rect">
            <a:avLst/>
          </a:prstGeom>
        </p:spPr>
      </p:pic>
      <p:pic>
        <p:nvPicPr>
          <p:cNvPr id="9" name="Picture 8">
            <a:extLst>
              <a:ext uri="{FF2B5EF4-FFF2-40B4-BE49-F238E27FC236}">
                <a16:creationId xmlns:a16="http://schemas.microsoft.com/office/drawing/2014/main" id="{222E5D93-3ED5-4075-97EA-CBCE9146C5F8}"/>
              </a:ext>
            </a:extLst>
          </p:cNvPr>
          <p:cNvPicPr>
            <a:picLocks noChangeAspect="1"/>
          </p:cNvPicPr>
          <p:nvPr/>
        </p:nvPicPr>
        <p:blipFill>
          <a:blip r:embed="rId6"/>
          <a:stretch>
            <a:fillRect/>
          </a:stretch>
        </p:blipFill>
        <p:spPr>
          <a:xfrm>
            <a:off x="9165279" y="1330251"/>
            <a:ext cx="2811330" cy="2271042"/>
          </a:xfrm>
          <a:prstGeom prst="rect">
            <a:avLst/>
          </a:prstGeom>
        </p:spPr>
      </p:pic>
    </p:spTree>
    <p:extLst>
      <p:ext uri="{BB962C8B-B14F-4D97-AF65-F5344CB8AC3E}">
        <p14:creationId xmlns:p14="http://schemas.microsoft.com/office/powerpoint/2010/main" val="4180424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CF90B-591F-4427-BA77-47EAE77B7509}"/>
              </a:ext>
            </a:extLst>
          </p:cNvPr>
          <p:cNvSpPr>
            <a:spLocks noGrp="1"/>
          </p:cNvSpPr>
          <p:nvPr>
            <p:ph type="title"/>
          </p:nvPr>
        </p:nvSpPr>
        <p:spPr/>
        <p:txBody>
          <a:bodyPr>
            <a:normAutofit/>
          </a:bodyPr>
          <a:lstStyle/>
          <a:p>
            <a:pPr algn="ctr"/>
            <a:r>
              <a:rPr lang="en-US" sz="4400" dirty="0"/>
              <a:t>Resource Partitioning</a:t>
            </a:r>
          </a:p>
        </p:txBody>
      </p:sp>
      <p:sp>
        <p:nvSpPr>
          <p:cNvPr id="3" name="Content Placeholder 2">
            <a:extLst>
              <a:ext uri="{FF2B5EF4-FFF2-40B4-BE49-F238E27FC236}">
                <a16:creationId xmlns:a16="http://schemas.microsoft.com/office/drawing/2014/main" id="{E5BAC75A-98E0-4DE1-AE30-F4CDD3566334}"/>
              </a:ext>
            </a:extLst>
          </p:cNvPr>
          <p:cNvSpPr>
            <a:spLocks noGrp="1"/>
          </p:cNvSpPr>
          <p:nvPr>
            <p:ph sz="quarter" idx="1"/>
          </p:nvPr>
        </p:nvSpPr>
        <p:spPr>
          <a:xfrm>
            <a:off x="347913" y="1294875"/>
            <a:ext cx="5013717" cy="4937760"/>
          </a:xfrm>
        </p:spPr>
        <p:txBody>
          <a:bodyPr/>
          <a:lstStyle/>
          <a:p>
            <a:pPr marL="0" indent="0">
              <a:buNone/>
            </a:pPr>
            <a:r>
              <a:rPr lang="en-US" b="1" dirty="0"/>
              <a:t>Resource partitioning</a:t>
            </a:r>
            <a:r>
              <a:rPr lang="en-US" dirty="0"/>
              <a:t>: when species evolve to occupy different ecological niches to reduce the amount of </a:t>
            </a:r>
            <a:r>
              <a:rPr lang="en-US" b="1" i="1" dirty="0"/>
              <a:t>____________</a:t>
            </a:r>
            <a:r>
              <a:rPr lang="en-US" dirty="0"/>
              <a:t> between species</a:t>
            </a:r>
          </a:p>
          <a:p>
            <a:r>
              <a:rPr lang="en-US" dirty="0"/>
              <a:t>Different bill lengths in shorebirds allow different species to specialize in different prey types </a:t>
            </a:r>
          </a:p>
        </p:txBody>
      </p:sp>
      <p:pic>
        <p:nvPicPr>
          <p:cNvPr id="6" name="Picture 5">
            <a:extLst>
              <a:ext uri="{FF2B5EF4-FFF2-40B4-BE49-F238E27FC236}">
                <a16:creationId xmlns:a16="http://schemas.microsoft.com/office/drawing/2014/main" id="{903A692B-0D18-4C00-AE42-6A2373B472F5}"/>
              </a:ext>
            </a:extLst>
          </p:cNvPr>
          <p:cNvPicPr>
            <a:picLocks noChangeAspect="1"/>
          </p:cNvPicPr>
          <p:nvPr/>
        </p:nvPicPr>
        <p:blipFill>
          <a:blip r:embed="rId2"/>
          <a:stretch>
            <a:fillRect/>
          </a:stretch>
        </p:blipFill>
        <p:spPr>
          <a:xfrm>
            <a:off x="5482949" y="1535782"/>
            <a:ext cx="6361138" cy="4215314"/>
          </a:xfrm>
          <a:prstGeom prst="rect">
            <a:avLst/>
          </a:prstGeom>
        </p:spPr>
      </p:pic>
    </p:spTree>
    <p:extLst>
      <p:ext uri="{BB962C8B-B14F-4D97-AF65-F5344CB8AC3E}">
        <p14:creationId xmlns:p14="http://schemas.microsoft.com/office/powerpoint/2010/main" val="2163891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Resource Partitioning</a:t>
            </a:r>
          </a:p>
        </p:txBody>
      </p:sp>
      <p:pic>
        <p:nvPicPr>
          <p:cNvPr id="6" name="Picture 5">
            <a:extLst>
              <a:ext uri="{FF2B5EF4-FFF2-40B4-BE49-F238E27FC236}">
                <a16:creationId xmlns:a16="http://schemas.microsoft.com/office/drawing/2014/main" id="{E94D10FE-A4E2-44AD-8F02-A22A808B0E16}"/>
              </a:ext>
            </a:extLst>
          </p:cNvPr>
          <p:cNvPicPr>
            <a:picLocks noChangeAspect="1"/>
          </p:cNvPicPr>
          <p:nvPr/>
        </p:nvPicPr>
        <p:blipFill>
          <a:blip r:embed="rId3"/>
          <a:stretch>
            <a:fillRect/>
          </a:stretch>
        </p:blipFill>
        <p:spPr>
          <a:xfrm>
            <a:off x="1829679" y="1217723"/>
            <a:ext cx="8384766" cy="4992245"/>
          </a:xfrm>
          <a:prstGeom prst="rect">
            <a:avLst/>
          </a:prstGeom>
        </p:spPr>
      </p:pic>
    </p:spTree>
    <p:extLst>
      <p:ext uri="{BB962C8B-B14F-4D97-AF65-F5344CB8AC3E}">
        <p14:creationId xmlns:p14="http://schemas.microsoft.com/office/powerpoint/2010/main" val="1040710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D591-BE9C-4F7C-A961-C430707C9B2A}"/>
              </a:ext>
            </a:extLst>
          </p:cNvPr>
          <p:cNvSpPr>
            <a:spLocks noGrp="1"/>
          </p:cNvSpPr>
          <p:nvPr>
            <p:ph type="title"/>
          </p:nvPr>
        </p:nvSpPr>
        <p:spPr/>
        <p:txBody>
          <a:bodyPr>
            <a:normAutofit/>
          </a:bodyPr>
          <a:lstStyle/>
          <a:p>
            <a:pPr algn="ctr"/>
            <a:r>
              <a:rPr lang="en-US" sz="4400" dirty="0"/>
              <a:t>Estuary Habitats – Salt Marsh</a:t>
            </a:r>
          </a:p>
        </p:txBody>
      </p:sp>
      <p:sp>
        <p:nvSpPr>
          <p:cNvPr id="3" name="Content Placeholder 2">
            <a:extLst>
              <a:ext uri="{FF2B5EF4-FFF2-40B4-BE49-F238E27FC236}">
                <a16:creationId xmlns:a16="http://schemas.microsoft.com/office/drawing/2014/main" id="{291ACFBB-DCC1-4DF6-A0B4-2526ACB8D268}"/>
              </a:ext>
            </a:extLst>
          </p:cNvPr>
          <p:cNvSpPr>
            <a:spLocks noGrp="1"/>
          </p:cNvSpPr>
          <p:nvPr>
            <p:ph sz="quarter" idx="1"/>
          </p:nvPr>
        </p:nvSpPr>
        <p:spPr>
          <a:xfrm>
            <a:off x="609600" y="1219200"/>
            <a:ext cx="6193134" cy="4937760"/>
          </a:xfrm>
        </p:spPr>
        <p:txBody>
          <a:bodyPr>
            <a:normAutofit fontScale="92500" lnSpcReduction="10000"/>
          </a:bodyPr>
          <a:lstStyle/>
          <a:p>
            <a:r>
              <a:rPr lang="en-US" sz="2800" dirty="0"/>
              <a:t>Areas partially flooded during high tide</a:t>
            </a:r>
          </a:p>
          <a:p>
            <a:pPr lvl="1"/>
            <a:r>
              <a:rPr lang="en-US" sz="2500" dirty="0"/>
              <a:t>Saltmarsh plants bordering mudflats mark height of average high tide. </a:t>
            </a:r>
          </a:p>
          <a:p>
            <a:pPr lvl="1"/>
            <a:endParaRPr lang="en-US" sz="1500" dirty="0"/>
          </a:p>
          <a:p>
            <a:r>
              <a:rPr lang="en-US" sz="2800" dirty="0"/>
              <a:t>Temperate and subarctic regions worldwide </a:t>
            </a:r>
          </a:p>
          <a:p>
            <a:endParaRPr lang="en-US" sz="1900" dirty="0"/>
          </a:p>
          <a:p>
            <a:r>
              <a:rPr lang="en-US" sz="2800" dirty="0"/>
              <a:t>Dominated by </a:t>
            </a:r>
            <a:r>
              <a:rPr lang="en-US" sz="2800" b="1" dirty="0"/>
              <a:t>__________</a:t>
            </a:r>
            <a:r>
              <a:rPr lang="en-US" sz="2800" dirty="0"/>
              <a:t> (salt-tolerant plants)</a:t>
            </a:r>
          </a:p>
          <a:p>
            <a:pPr lvl="1"/>
            <a:r>
              <a:rPr lang="en-US" sz="2500" dirty="0"/>
              <a:t>Salt grass, cord grass and pickleweed</a:t>
            </a:r>
          </a:p>
          <a:p>
            <a:endParaRPr lang="en-US" sz="1900" dirty="0"/>
          </a:p>
          <a:p>
            <a:r>
              <a:rPr lang="en-US" sz="2800" dirty="0"/>
              <a:t>Salt marsh plants help stabilize soils by decreasing erosion caused by wave action</a:t>
            </a:r>
          </a:p>
          <a:p>
            <a:endParaRPr lang="en-US" sz="2500" dirty="0"/>
          </a:p>
          <a:p>
            <a:pPr marL="0" indent="0">
              <a:buNone/>
            </a:pPr>
            <a:endParaRPr lang="en-US" dirty="0"/>
          </a:p>
        </p:txBody>
      </p:sp>
      <p:pic>
        <p:nvPicPr>
          <p:cNvPr id="4" name="Picture 3">
            <a:extLst>
              <a:ext uri="{FF2B5EF4-FFF2-40B4-BE49-F238E27FC236}">
                <a16:creationId xmlns:a16="http://schemas.microsoft.com/office/drawing/2014/main" id="{CD88113F-8DBE-44EC-9048-4ED2ABEE8048}"/>
              </a:ext>
            </a:extLst>
          </p:cNvPr>
          <p:cNvPicPr>
            <a:picLocks noChangeAspect="1"/>
          </p:cNvPicPr>
          <p:nvPr/>
        </p:nvPicPr>
        <p:blipFill>
          <a:blip r:embed="rId2"/>
          <a:stretch>
            <a:fillRect/>
          </a:stretch>
        </p:blipFill>
        <p:spPr>
          <a:xfrm>
            <a:off x="7063991" y="1307499"/>
            <a:ext cx="4798213" cy="3196611"/>
          </a:xfrm>
          <a:prstGeom prst="rect">
            <a:avLst/>
          </a:prstGeom>
        </p:spPr>
      </p:pic>
    </p:spTree>
    <p:extLst>
      <p:ext uri="{BB962C8B-B14F-4D97-AF65-F5344CB8AC3E}">
        <p14:creationId xmlns:p14="http://schemas.microsoft.com/office/powerpoint/2010/main" val="32158735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D591-BE9C-4F7C-A961-C430707C9B2A}"/>
              </a:ext>
            </a:extLst>
          </p:cNvPr>
          <p:cNvSpPr>
            <a:spLocks noGrp="1"/>
          </p:cNvSpPr>
          <p:nvPr>
            <p:ph type="title"/>
          </p:nvPr>
        </p:nvSpPr>
        <p:spPr/>
        <p:txBody>
          <a:bodyPr>
            <a:normAutofit/>
          </a:bodyPr>
          <a:lstStyle/>
          <a:p>
            <a:pPr algn="ctr"/>
            <a:r>
              <a:rPr lang="en-US" sz="4400" dirty="0"/>
              <a:t>Estuary Habitats – Salt Marsh</a:t>
            </a:r>
          </a:p>
        </p:txBody>
      </p:sp>
      <p:sp>
        <p:nvSpPr>
          <p:cNvPr id="3" name="Content Placeholder 2">
            <a:extLst>
              <a:ext uri="{FF2B5EF4-FFF2-40B4-BE49-F238E27FC236}">
                <a16:creationId xmlns:a16="http://schemas.microsoft.com/office/drawing/2014/main" id="{291ACFBB-DCC1-4DF6-A0B4-2526ACB8D268}"/>
              </a:ext>
            </a:extLst>
          </p:cNvPr>
          <p:cNvSpPr>
            <a:spLocks noGrp="1"/>
          </p:cNvSpPr>
          <p:nvPr>
            <p:ph sz="quarter" idx="1"/>
          </p:nvPr>
        </p:nvSpPr>
        <p:spPr>
          <a:xfrm>
            <a:off x="609601" y="1219200"/>
            <a:ext cx="4751747" cy="4937760"/>
          </a:xfrm>
        </p:spPr>
        <p:txBody>
          <a:bodyPr>
            <a:normAutofit fontScale="92500" lnSpcReduction="10000"/>
          </a:bodyPr>
          <a:lstStyle/>
          <a:p>
            <a:pPr marL="0" indent="0">
              <a:lnSpc>
                <a:spcPct val="88000"/>
              </a:lnSpc>
              <a:buNone/>
            </a:pPr>
            <a:r>
              <a:rPr lang="en-US" sz="2800" b="1" dirty="0"/>
              <a:t>Salt Grass</a:t>
            </a:r>
          </a:p>
          <a:p>
            <a:pPr>
              <a:lnSpc>
                <a:spcPct val="88000"/>
              </a:lnSpc>
              <a:spcAft>
                <a:spcPts val="1200"/>
              </a:spcAft>
            </a:pPr>
            <a:r>
              <a:rPr lang="en-US" dirty="0"/>
              <a:t>Typically found in middle zone of salt marsh</a:t>
            </a:r>
          </a:p>
          <a:p>
            <a:pPr>
              <a:lnSpc>
                <a:spcPct val="88000"/>
              </a:lnSpc>
            </a:pPr>
            <a:r>
              <a:rPr lang="en-US" dirty="0"/>
              <a:t>Halophytes: salt tolerant plant species</a:t>
            </a:r>
          </a:p>
          <a:p>
            <a:pPr lvl="1">
              <a:lnSpc>
                <a:spcPct val="88000"/>
              </a:lnSpc>
            </a:pPr>
            <a:r>
              <a:rPr lang="en-US" dirty="0"/>
              <a:t>Excretes salt from pores crystallizes on the blade forming characteristic square salt shape.</a:t>
            </a:r>
          </a:p>
          <a:p>
            <a:pPr lvl="1">
              <a:lnSpc>
                <a:spcPct val="88000"/>
              </a:lnSpc>
            </a:pPr>
            <a:endParaRPr lang="en-US" dirty="0"/>
          </a:p>
          <a:p>
            <a:pPr>
              <a:lnSpc>
                <a:spcPct val="88000"/>
              </a:lnSpc>
            </a:pPr>
            <a:r>
              <a:rPr lang="en-US" dirty="0"/>
              <a:t>Asexual reproduction through rhizomes (horizontal stems)</a:t>
            </a:r>
          </a:p>
          <a:p>
            <a:pPr>
              <a:lnSpc>
                <a:spcPct val="88000"/>
              </a:lnSpc>
            </a:pPr>
            <a:endParaRPr lang="en-US" dirty="0"/>
          </a:p>
          <a:p>
            <a:pPr>
              <a:lnSpc>
                <a:spcPct val="88000"/>
              </a:lnSpc>
            </a:pPr>
            <a:r>
              <a:rPr lang="en-US" dirty="0"/>
              <a:t>Used by nesting birds and as a food source for ducks and geese</a:t>
            </a:r>
          </a:p>
          <a:p>
            <a:pPr>
              <a:lnSpc>
                <a:spcPct val="88000"/>
              </a:lnSpc>
            </a:pPr>
            <a:endParaRPr lang="en-US" dirty="0"/>
          </a:p>
        </p:txBody>
      </p:sp>
      <p:pic>
        <p:nvPicPr>
          <p:cNvPr id="4" name="Picture 3">
            <a:extLst>
              <a:ext uri="{FF2B5EF4-FFF2-40B4-BE49-F238E27FC236}">
                <a16:creationId xmlns:a16="http://schemas.microsoft.com/office/drawing/2014/main" id="{F2B18F37-A98B-4F6E-B434-938038A0E486}"/>
              </a:ext>
            </a:extLst>
          </p:cNvPr>
          <p:cNvPicPr>
            <a:picLocks noChangeAspect="1"/>
          </p:cNvPicPr>
          <p:nvPr/>
        </p:nvPicPr>
        <p:blipFill>
          <a:blip r:embed="rId2"/>
          <a:stretch>
            <a:fillRect/>
          </a:stretch>
        </p:blipFill>
        <p:spPr>
          <a:xfrm>
            <a:off x="8212426" y="1219200"/>
            <a:ext cx="3613522" cy="2613455"/>
          </a:xfrm>
          <a:prstGeom prst="rect">
            <a:avLst/>
          </a:prstGeom>
        </p:spPr>
      </p:pic>
      <p:pic>
        <p:nvPicPr>
          <p:cNvPr id="5" name="Picture 4">
            <a:extLst>
              <a:ext uri="{FF2B5EF4-FFF2-40B4-BE49-F238E27FC236}">
                <a16:creationId xmlns:a16="http://schemas.microsoft.com/office/drawing/2014/main" id="{1BC1D511-2097-4588-8AA2-0CB03185B14A}"/>
              </a:ext>
            </a:extLst>
          </p:cNvPr>
          <p:cNvPicPr>
            <a:picLocks noChangeAspect="1"/>
          </p:cNvPicPr>
          <p:nvPr/>
        </p:nvPicPr>
        <p:blipFill>
          <a:blip r:embed="rId3"/>
          <a:stretch>
            <a:fillRect/>
          </a:stretch>
        </p:blipFill>
        <p:spPr>
          <a:xfrm>
            <a:off x="8212426" y="3908854"/>
            <a:ext cx="1616099" cy="2347568"/>
          </a:xfrm>
          <a:prstGeom prst="rect">
            <a:avLst/>
          </a:prstGeom>
        </p:spPr>
      </p:pic>
      <p:pic>
        <p:nvPicPr>
          <p:cNvPr id="6" name="Picture 5">
            <a:extLst>
              <a:ext uri="{FF2B5EF4-FFF2-40B4-BE49-F238E27FC236}">
                <a16:creationId xmlns:a16="http://schemas.microsoft.com/office/drawing/2014/main" id="{438C77DC-2C63-4C4C-9ED5-AE0136061E2A}"/>
              </a:ext>
            </a:extLst>
          </p:cNvPr>
          <p:cNvPicPr>
            <a:picLocks noChangeAspect="1"/>
          </p:cNvPicPr>
          <p:nvPr/>
        </p:nvPicPr>
        <p:blipFill>
          <a:blip r:embed="rId4"/>
          <a:stretch>
            <a:fillRect/>
          </a:stretch>
        </p:blipFill>
        <p:spPr>
          <a:xfrm>
            <a:off x="5502589" y="1219200"/>
            <a:ext cx="2656130" cy="3978890"/>
          </a:xfrm>
          <a:prstGeom prst="rect">
            <a:avLst/>
          </a:prstGeom>
        </p:spPr>
      </p:pic>
      <p:pic>
        <p:nvPicPr>
          <p:cNvPr id="7" name="Picture 6">
            <a:extLst>
              <a:ext uri="{FF2B5EF4-FFF2-40B4-BE49-F238E27FC236}">
                <a16:creationId xmlns:a16="http://schemas.microsoft.com/office/drawing/2014/main" id="{DE4AD3E5-8792-4D31-AB16-7E7C00F4B9BB}"/>
              </a:ext>
            </a:extLst>
          </p:cNvPr>
          <p:cNvPicPr>
            <a:picLocks noChangeAspect="1"/>
          </p:cNvPicPr>
          <p:nvPr/>
        </p:nvPicPr>
        <p:blipFill>
          <a:blip r:embed="rId5"/>
          <a:stretch>
            <a:fillRect/>
          </a:stretch>
        </p:blipFill>
        <p:spPr>
          <a:xfrm>
            <a:off x="9925999" y="3908854"/>
            <a:ext cx="1899949" cy="2347568"/>
          </a:xfrm>
          <a:prstGeom prst="rect">
            <a:avLst/>
          </a:prstGeom>
        </p:spPr>
      </p:pic>
    </p:spTree>
    <p:extLst>
      <p:ext uri="{BB962C8B-B14F-4D97-AF65-F5344CB8AC3E}">
        <p14:creationId xmlns:p14="http://schemas.microsoft.com/office/powerpoint/2010/main" val="21138583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D591-BE9C-4F7C-A961-C430707C9B2A}"/>
              </a:ext>
            </a:extLst>
          </p:cNvPr>
          <p:cNvSpPr>
            <a:spLocks noGrp="1"/>
          </p:cNvSpPr>
          <p:nvPr>
            <p:ph type="title"/>
          </p:nvPr>
        </p:nvSpPr>
        <p:spPr/>
        <p:txBody>
          <a:bodyPr>
            <a:normAutofit/>
          </a:bodyPr>
          <a:lstStyle/>
          <a:p>
            <a:pPr algn="ctr"/>
            <a:r>
              <a:rPr lang="en-US" sz="4400" dirty="0"/>
              <a:t>Estuary Habitats – Salt Marsh</a:t>
            </a:r>
          </a:p>
        </p:txBody>
      </p:sp>
      <p:sp>
        <p:nvSpPr>
          <p:cNvPr id="3" name="Content Placeholder 2">
            <a:extLst>
              <a:ext uri="{FF2B5EF4-FFF2-40B4-BE49-F238E27FC236}">
                <a16:creationId xmlns:a16="http://schemas.microsoft.com/office/drawing/2014/main" id="{291ACFBB-DCC1-4DF6-A0B4-2526ACB8D268}"/>
              </a:ext>
            </a:extLst>
          </p:cNvPr>
          <p:cNvSpPr>
            <a:spLocks noGrp="1"/>
          </p:cNvSpPr>
          <p:nvPr>
            <p:ph sz="quarter" idx="1"/>
          </p:nvPr>
        </p:nvSpPr>
        <p:spPr>
          <a:xfrm>
            <a:off x="428251" y="1219199"/>
            <a:ext cx="4749800" cy="4995333"/>
          </a:xfrm>
        </p:spPr>
        <p:txBody>
          <a:bodyPr>
            <a:normAutofit/>
          </a:bodyPr>
          <a:lstStyle/>
          <a:p>
            <a:pPr marL="0" indent="0">
              <a:lnSpc>
                <a:spcPct val="88000"/>
              </a:lnSpc>
              <a:buNone/>
            </a:pPr>
            <a:r>
              <a:rPr lang="en-US" sz="2800" b="1" dirty="0"/>
              <a:t>Pickleweed</a:t>
            </a:r>
          </a:p>
          <a:p>
            <a:pPr>
              <a:lnSpc>
                <a:spcPct val="88000"/>
              </a:lnSpc>
              <a:spcAft>
                <a:spcPts val="1200"/>
              </a:spcAft>
            </a:pPr>
            <a:r>
              <a:rPr lang="en-US" sz="2400" dirty="0"/>
              <a:t>Typically found in low to middle zones of salt marsh</a:t>
            </a:r>
          </a:p>
          <a:p>
            <a:pPr>
              <a:lnSpc>
                <a:spcPct val="88000"/>
              </a:lnSpc>
              <a:spcAft>
                <a:spcPts val="1200"/>
              </a:spcAft>
            </a:pPr>
            <a:r>
              <a:rPr lang="en-US" sz="2400" dirty="0"/>
              <a:t>Succulent</a:t>
            </a:r>
          </a:p>
          <a:p>
            <a:pPr>
              <a:lnSpc>
                <a:spcPct val="88000"/>
              </a:lnSpc>
              <a:spcAft>
                <a:spcPts val="1200"/>
              </a:spcAft>
            </a:pPr>
            <a:r>
              <a:rPr lang="en-US" sz="2400" dirty="0"/>
              <a:t>Excess salt is transported to the tips of the plant where the salt containing cells break down and die, turning red in the process</a:t>
            </a:r>
          </a:p>
          <a:p>
            <a:pPr>
              <a:lnSpc>
                <a:spcPct val="88000"/>
              </a:lnSpc>
            </a:pPr>
            <a:r>
              <a:rPr lang="en-US" sz="2400" dirty="0"/>
              <a:t>Important habitat for protected species</a:t>
            </a:r>
          </a:p>
          <a:p>
            <a:pPr lvl="1">
              <a:lnSpc>
                <a:spcPct val="88000"/>
              </a:lnSpc>
              <a:spcAft>
                <a:spcPts val="1200"/>
              </a:spcAft>
            </a:pPr>
            <a:r>
              <a:rPr lang="en-US" sz="2100" dirty="0"/>
              <a:t>Belding’s savanna sparrow and saltmarsh harvest mouse </a:t>
            </a:r>
          </a:p>
        </p:txBody>
      </p:sp>
      <p:pic>
        <p:nvPicPr>
          <p:cNvPr id="5" name="Picture 4">
            <a:extLst>
              <a:ext uri="{FF2B5EF4-FFF2-40B4-BE49-F238E27FC236}">
                <a16:creationId xmlns:a16="http://schemas.microsoft.com/office/drawing/2014/main" id="{4BE252D3-FFDD-4BA8-858F-C6D548333BC9}"/>
              </a:ext>
            </a:extLst>
          </p:cNvPr>
          <p:cNvPicPr>
            <a:picLocks noChangeAspect="1"/>
          </p:cNvPicPr>
          <p:nvPr/>
        </p:nvPicPr>
        <p:blipFill>
          <a:blip r:embed="rId2"/>
          <a:stretch>
            <a:fillRect/>
          </a:stretch>
        </p:blipFill>
        <p:spPr>
          <a:xfrm>
            <a:off x="5288479" y="1392413"/>
            <a:ext cx="3290712" cy="2468033"/>
          </a:xfrm>
          <a:prstGeom prst="rect">
            <a:avLst/>
          </a:prstGeom>
        </p:spPr>
      </p:pic>
      <p:pic>
        <p:nvPicPr>
          <p:cNvPr id="7" name="Picture 6">
            <a:extLst>
              <a:ext uri="{FF2B5EF4-FFF2-40B4-BE49-F238E27FC236}">
                <a16:creationId xmlns:a16="http://schemas.microsoft.com/office/drawing/2014/main" id="{B02EA4AC-0E09-4497-8165-A0AF6C4CF66A}"/>
              </a:ext>
            </a:extLst>
          </p:cNvPr>
          <p:cNvPicPr>
            <a:picLocks noChangeAspect="1"/>
          </p:cNvPicPr>
          <p:nvPr/>
        </p:nvPicPr>
        <p:blipFill>
          <a:blip r:embed="rId3"/>
          <a:stretch>
            <a:fillRect/>
          </a:stretch>
        </p:blipFill>
        <p:spPr>
          <a:xfrm>
            <a:off x="6731000" y="4109861"/>
            <a:ext cx="2573866" cy="2104671"/>
          </a:xfrm>
          <a:prstGeom prst="rect">
            <a:avLst/>
          </a:prstGeom>
        </p:spPr>
      </p:pic>
      <p:pic>
        <p:nvPicPr>
          <p:cNvPr id="9" name="Picture 8">
            <a:extLst>
              <a:ext uri="{FF2B5EF4-FFF2-40B4-BE49-F238E27FC236}">
                <a16:creationId xmlns:a16="http://schemas.microsoft.com/office/drawing/2014/main" id="{AC10F9C6-4190-4305-BBBF-6A4F8E018C57}"/>
              </a:ext>
            </a:extLst>
          </p:cNvPr>
          <p:cNvPicPr>
            <a:picLocks noChangeAspect="1"/>
          </p:cNvPicPr>
          <p:nvPr/>
        </p:nvPicPr>
        <p:blipFill>
          <a:blip r:embed="rId4"/>
          <a:stretch>
            <a:fillRect/>
          </a:stretch>
        </p:blipFill>
        <p:spPr>
          <a:xfrm>
            <a:off x="9424083" y="4109860"/>
            <a:ext cx="2556249" cy="2104672"/>
          </a:xfrm>
          <a:prstGeom prst="rect">
            <a:avLst/>
          </a:prstGeom>
        </p:spPr>
      </p:pic>
      <p:pic>
        <p:nvPicPr>
          <p:cNvPr id="10" name="Picture 9">
            <a:extLst>
              <a:ext uri="{FF2B5EF4-FFF2-40B4-BE49-F238E27FC236}">
                <a16:creationId xmlns:a16="http://schemas.microsoft.com/office/drawing/2014/main" id="{B25A33B6-1823-411E-BE0E-13A625C5C8DB}"/>
              </a:ext>
            </a:extLst>
          </p:cNvPr>
          <p:cNvPicPr>
            <a:picLocks noChangeAspect="1"/>
          </p:cNvPicPr>
          <p:nvPr/>
        </p:nvPicPr>
        <p:blipFill>
          <a:blip r:embed="rId5"/>
          <a:stretch>
            <a:fillRect/>
          </a:stretch>
        </p:blipFill>
        <p:spPr>
          <a:xfrm>
            <a:off x="8689620" y="1392413"/>
            <a:ext cx="3290712" cy="2468034"/>
          </a:xfrm>
          <a:prstGeom prst="rect">
            <a:avLst/>
          </a:prstGeom>
        </p:spPr>
      </p:pic>
    </p:spTree>
    <p:extLst>
      <p:ext uri="{BB962C8B-B14F-4D97-AF65-F5344CB8AC3E}">
        <p14:creationId xmlns:p14="http://schemas.microsoft.com/office/powerpoint/2010/main" val="3958361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FF6399-577E-43D8-AFAC-77DFF57868FB}"/>
              </a:ext>
            </a:extLst>
          </p:cNvPr>
          <p:cNvSpPr>
            <a:spLocks noGrp="1"/>
          </p:cNvSpPr>
          <p:nvPr>
            <p:ph type="title"/>
          </p:nvPr>
        </p:nvSpPr>
        <p:spPr/>
        <p:txBody>
          <a:bodyPr>
            <a:normAutofit/>
          </a:bodyPr>
          <a:lstStyle/>
          <a:p>
            <a:pPr algn="ctr"/>
            <a:r>
              <a:rPr lang="en-US" sz="4400" dirty="0"/>
              <a:t>Importance of Estuaries</a:t>
            </a:r>
          </a:p>
        </p:txBody>
      </p:sp>
      <p:sp>
        <p:nvSpPr>
          <p:cNvPr id="6" name="Content Placeholder 5">
            <a:extLst>
              <a:ext uri="{FF2B5EF4-FFF2-40B4-BE49-F238E27FC236}">
                <a16:creationId xmlns:a16="http://schemas.microsoft.com/office/drawing/2014/main" id="{802A709D-AA93-47EC-9CC0-5F4ECF161702}"/>
              </a:ext>
            </a:extLst>
          </p:cNvPr>
          <p:cNvSpPr>
            <a:spLocks noGrp="1"/>
          </p:cNvSpPr>
          <p:nvPr>
            <p:ph sz="quarter" idx="1"/>
          </p:nvPr>
        </p:nvSpPr>
        <p:spPr>
          <a:xfrm>
            <a:off x="609601" y="1219200"/>
            <a:ext cx="4919132" cy="4748463"/>
          </a:xfrm>
        </p:spPr>
        <p:txBody>
          <a:bodyPr>
            <a:normAutofit/>
          </a:bodyPr>
          <a:lstStyle/>
          <a:p>
            <a:pPr marL="0" indent="0">
              <a:buNone/>
            </a:pPr>
            <a:r>
              <a:rPr lang="en-US" sz="2800" dirty="0"/>
              <a:t>Estuaries act as </a:t>
            </a:r>
            <a:r>
              <a:rPr lang="en-US" sz="2800" b="1" dirty="0"/>
              <a:t>__________</a:t>
            </a:r>
            <a:r>
              <a:rPr lang="en-US" sz="2800" dirty="0"/>
              <a:t> for numerous marine organisms</a:t>
            </a:r>
          </a:p>
          <a:p>
            <a:pPr lvl="1"/>
            <a:r>
              <a:rPr lang="en-US" sz="2400" dirty="0"/>
              <a:t>Fewer predators and rich food sources</a:t>
            </a:r>
          </a:p>
          <a:p>
            <a:pPr lvl="1"/>
            <a:r>
              <a:rPr lang="en-US" sz="2400" dirty="0"/>
              <a:t>Approximately 90% of the marine commercial catch in northern Gulf of Mexico rely on estuaries for part of their life cycle</a:t>
            </a:r>
          </a:p>
        </p:txBody>
      </p:sp>
      <p:pic>
        <p:nvPicPr>
          <p:cNvPr id="2" name="Picture 1">
            <a:extLst>
              <a:ext uri="{FF2B5EF4-FFF2-40B4-BE49-F238E27FC236}">
                <a16:creationId xmlns:a16="http://schemas.microsoft.com/office/drawing/2014/main" id="{30CAC641-8649-4F4A-9522-D819F3C0DF0E}"/>
              </a:ext>
            </a:extLst>
          </p:cNvPr>
          <p:cNvPicPr>
            <a:picLocks noChangeAspect="1"/>
          </p:cNvPicPr>
          <p:nvPr/>
        </p:nvPicPr>
        <p:blipFill>
          <a:blip r:embed="rId2"/>
          <a:stretch>
            <a:fillRect/>
          </a:stretch>
        </p:blipFill>
        <p:spPr>
          <a:xfrm>
            <a:off x="6466122" y="1672926"/>
            <a:ext cx="5553222" cy="3635673"/>
          </a:xfrm>
          <a:prstGeom prst="rect">
            <a:avLst/>
          </a:prstGeom>
        </p:spPr>
      </p:pic>
    </p:spTree>
    <p:extLst>
      <p:ext uri="{BB962C8B-B14F-4D97-AF65-F5344CB8AC3E}">
        <p14:creationId xmlns:p14="http://schemas.microsoft.com/office/powerpoint/2010/main" val="10182560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FF6399-577E-43D8-AFAC-77DFF57868FB}"/>
              </a:ext>
            </a:extLst>
          </p:cNvPr>
          <p:cNvSpPr>
            <a:spLocks noGrp="1"/>
          </p:cNvSpPr>
          <p:nvPr>
            <p:ph type="title"/>
          </p:nvPr>
        </p:nvSpPr>
        <p:spPr/>
        <p:txBody>
          <a:bodyPr>
            <a:normAutofit/>
          </a:bodyPr>
          <a:lstStyle/>
          <a:p>
            <a:pPr algn="ctr"/>
            <a:r>
              <a:rPr lang="en-US" sz="4400" dirty="0"/>
              <a:t>Importance of Estuaries</a:t>
            </a:r>
          </a:p>
        </p:txBody>
      </p:sp>
      <p:sp>
        <p:nvSpPr>
          <p:cNvPr id="6" name="Content Placeholder 5">
            <a:extLst>
              <a:ext uri="{FF2B5EF4-FFF2-40B4-BE49-F238E27FC236}">
                <a16:creationId xmlns:a16="http://schemas.microsoft.com/office/drawing/2014/main" id="{802A709D-AA93-47EC-9CC0-5F4ECF161702}"/>
              </a:ext>
            </a:extLst>
          </p:cNvPr>
          <p:cNvSpPr>
            <a:spLocks noGrp="1"/>
          </p:cNvSpPr>
          <p:nvPr>
            <p:ph sz="quarter" idx="1"/>
          </p:nvPr>
        </p:nvSpPr>
        <p:spPr>
          <a:xfrm>
            <a:off x="609601" y="1219200"/>
            <a:ext cx="5638800" cy="4748463"/>
          </a:xfrm>
        </p:spPr>
        <p:txBody>
          <a:bodyPr>
            <a:normAutofit/>
          </a:bodyPr>
          <a:lstStyle/>
          <a:p>
            <a:pPr marL="0" indent="0">
              <a:buNone/>
            </a:pPr>
            <a:r>
              <a:rPr lang="en-US" sz="2800" dirty="0"/>
              <a:t>Estuaries act as critical stopovers for many migratory bird species</a:t>
            </a:r>
          </a:p>
          <a:p>
            <a:pPr lvl="1"/>
            <a:r>
              <a:rPr lang="en-US" sz="2500" dirty="0"/>
              <a:t>Many migratory birds breed in estuaries</a:t>
            </a:r>
          </a:p>
        </p:txBody>
      </p:sp>
      <p:pic>
        <p:nvPicPr>
          <p:cNvPr id="3" name="Picture 2">
            <a:extLst>
              <a:ext uri="{FF2B5EF4-FFF2-40B4-BE49-F238E27FC236}">
                <a16:creationId xmlns:a16="http://schemas.microsoft.com/office/drawing/2014/main" id="{5B275036-76F7-4E2E-812C-ECC09EED6C98}"/>
              </a:ext>
            </a:extLst>
          </p:cNvPr>
          <p:cNvPicPr>
            <a:picLocks noChangeAspect="1"/>
          </p:cNvPicPr>
          <p:nvPr/>
        </p:nvPicPr>
        <p:blipFill>
          <a:blip r:embed="rId2"/>
          <a:stretch>
            <a:fillRect/>
          </a:stretch>
        </p:blipFill>
        <p:spPr>
          <a:xfrm>
            <a:off x="7924481" y="1278467"/>
            <a:ext cx="3657917" cy="2480733"/>
          </a:xfrm>
          <a:prstGeom prst="rect">
            <a:avLst/>
          </a:prstGeom>
        </p:spPr>
      </p:pic>
      <p:pic>
        <p:nvPicPr>
          <p:cNvPr id="4" name="Picture 3">
            <a:extLst>
              <a:ext uri="{FF2B5EF4-FFF2-40B4-BE49-F238E27FC236}">
                <a16:creationId xmlns:a16="http://schemas.microsoft.com/office/drawing/2014/main" id="{B0D66DAE-8BA4-4D06-B219-81F6FF325878}"/>
              </a:ext>
            </a:extLst>
          </p:cNvPr>
          <p:cNvPicPr>
            <a:picLocks noChangeAspect="1"/>
          </p:cNvPicPr>
          <p:nvPr/>
        </p:nvPicPr>
        <p:blipFill>
          <a:blip r:embed="rId3"/>
          <a:stretch>
            <a:fillRect/>
          </a:stretch>
        </p:blipFill>
        <p:spPr>
          <a:xfrm>
            <a:off x="7924482" y="3894667"/>
            <a:ext cx="3657917" cy="2328432"/>
          </a:xfrm>
          <a:prstGeom prst="rect">
            <a:avLst/>
          </a:prstGeom>
        </p:spPr>
      </p:pic>
      <p:pic>
        <p:nvPicPr>
          <p:cNvPr id="7" name="Picture 6">
            <a:extLst>
              <a:ext uri="{FF2B5EF4-FFF2-40B4-BE49-F238E27FC236}">
                <a16:creationId xmlns:a16="http://schemas.microsoft.com/office/drawing/2014/main" id="{FA432380-3DEB-43A7-AAEF-063652DE33C8}"/>
              </a:ext>
            </a:extLst>
          </p:cNvPr>
          <p:cNvPicPr>
            <a:picLocks noChangeAspect="1"/>
          </p:cNvPicPr>
          <p:nvPr/>
        </p:nvPicPr>
        <p:blipFill>
          <a:blip r:embed="rId4"/>
          <a:stretch>
            <a:fillRect/>
          </a:stretch>
        </p:blipFill>
        <p:spPr>
          <a:xfrm>
            <a:off x="4412796" y="3894667"/>
            <a:ext cx="3366408" cy="2328432"/>
          </a:xfrm>
          <a:prstGeom prst="rect">
            <a:avLst/>
          </a:prstGeom>
        </p:spPr>
      </p:pic>
    </p:spTree>
    <p:extLst>
      <p:ext uri="{BB962C8B-B14F-4D97-AF65-F5344CB8AC3E}">
        <p14:creationId xmlns:p14="http://schemas.microsoft.com/office/powerpoint/2010/main" val="33474573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FF6399-577E-43D8-AFAC-77DFF57868FB}"/>
              </a:ext>
            </a:extLst>
          </p:cNvPr>
          <p:cNvSpPr>
            <a:spLocks noGrp="1"/>
          </p:cNvSpPr>
          <p:nvPr>
            <p:ph type="title"/>
          </p:nvPr>
        </p:nvSpPr>
        <p:spPr/>
        <p:txBody>
          <a:bodyPr>
            <a:normAutofit/>
          </a:bodyPr>
          <a:lstStyle/>
          <a:p>
            <a:pPr algn="ctr"/>
            <a:r>
              <a:rPr lang="en-US" sz="4400" dirty="0"/>
              <a:t>Importance of Estuaries</a:t>
            </a:r>
          </a:p>
        </p:txBody>
      </p:sp>
      <p:sp>
        <p:nvSpPr>
          <p:cNvPr id="6" name="Content Placeholder 5">
            <a:extLst>
              <a:ext uri="{FF2B5EF4-FFF2-40B4-BE49-F238E27FC236}">
                <a16:creationId xmlns:a16="http://schemas.microsoft.com/office/drawing/2014/main" id="{802A709D-AA93-47EC-9CC0-5F4ECF161702}"/>
              </a:ext>
            </a:extLst>
          </p:cNvPr>
          <p:cNvSpPr>
            <a:spLocks noGrp="1"/>
          </p:cNvSpPr>
          <p:nvPr>
            <p:ph sz="quarter" idx="1"/>
          </p:nvPr>
        </p:nvSpPr>
        <p:spPr>
          <a:xfrm>
            <a:off x="609601" y="1219200"/>
            <a:ext cx="5638800" cy="4748463"/>
          </a:xfrm>
        </p:spPr>
        <p:txBody>
          <a:bodyPr>
            <a:normAutofit/>
          </a:bodyPr>
          <a:lstStyle/>
          <a:p>
            <a:r>
              <a:rPr lang="en-US" sz="2800" dirty="0"/>
              <a:t>Estuaries help buffer against </a:t>
            </a:r>
            <a:r>
              <a:rPr lang="en-US" sz="2800" b="1" dirty="0"/>
              <a:t>_________________</a:t>
            </a:r>
            <a:r>
              <a:rPr lang="en-US" sz="2800" dirty="0"/>
              <a:t> by absorbing excess runoff and slowly releasing it into the ocean. </a:t>
            </a:r>
          </a:p>
        </p:txBody>
      </p:sp>
      <p:pic>
        <p:nvPicPr>
          <p:cNvPr id="2" name="Picture 1">
            <a:extLst>
              <a:ext uri="{FF2B5EF4-FFF2-40B4-BE49-F238E27FC236}">
                <a16:creationId xmlns:a16="http://schemas.microsoft.com/office/drawing/2014/main" id="{DB5C5752-BD01-4588-BFDF-ADAE4A51F62A}"/>
              </a:ext>
            </a:extLst>
          </p:cNvPr>
          <p:cNvPicPr>
            <a:picLocks noChangeAspect="1"/>
          </p:cNvPicPr>
          <p:nvPr/>
        </p:nvPicPr>
        <p:blipFill>
          <a:blip r:embed="rId2"/>
          <a:stretch>
            <a:fillRect/>
          </a:stretch>
        </p:blipFill>
        <p:spPr>
          <a:xfrm>
            <a:off x="6392780" y="1750970"/>
            <a:ext cx="5524265" cy="3684922"/>
          </a:xfrm>
          <a:prstGeom prst="rect">
            <a:avLst/>
          </a:prstGeom>
        </p:spPr>
      </p:pic>
    </p:spTree>
    <p:extLst>
      <p:ext uri="{BB962C8B-B14F-4D97-AF65-F5344CB8AC3E}">
        <p14:creationId xmlns:p14="http://schemas.microsoft.com/office/powerpoint/2010/main" val="33490118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E89E-E2C0-4024-9277-5A10147AA20A}"/>
              </a:ext>
            </a:extLst>
          </p:cNvPr>
          <p:cNvSpPr>
            <a:spLocks noGrp="1"/>
          </p:cNvSpPr>
          <p:nvPr>
            <p:ph type="title"/>
          </p:nvPr>
        </p:nvSpPr>
        <p:spPr>
          <a:xfrm>
            <a:off x="609600" y="152400"/>
            <a:ext cx="10972800" cy="990600"/>
          </a:xfrm>
        </p:spPr>
        <p:txBody>
          <a:bodyPr>
            <a:normAutofit/>
          </a:bodyPr>
          <a:lstStyle/>
          <a:p>
            <a:pPr algn="ctr"/>
            <a:r>
              <a:rPr lang="en-US" sz="4400" dirty="0"/>
              <a:t>Importance of Estuaries</a:t>
            </a:r>
          </a:p>
        </p:txBody>
      </p:sp>
      <p:sp>
        <p:nvSpPr>
          <p:cNvPr id="3" name="Content Placeholder 2">
            <a:extLst>
              <a:ext uri="{FF2B5EF4-FFF2-40B4-BE49-F238E27FC236}">
                <a16:creationId xmlns:a16="http://schemas.microsoft.com/office/drawing/2014/main" id="{1F760145-7DEE-44D7-A3FA-E5AF8252FEBA}"/>
              </a:ext>
            </a:extLst>
          </p:cNvPr>
          <p:cNvSpPr>
            <a:spLocks noGrp="1"/>
          </p:cNvSpPr>
          <p:nvPr>
            <p:ph sz="quarter" idx="1"/>
          </p:nvPr>
        </p:nvSpPr>
        <p:spPr>
          <a:xfrm>
            <a:off x="609601" y="1219200"/>
            <a:ext cx="6428874" cy="4937760"/>
          </a:xfrm>
        </p:spPr>
        <p:txBody>
          <a:bodyPr>
            <a:normAutofit/>
          </a:bodyPr>
          <a:lstStyle/>
          <a:p>
            <a:r>
              <a:rPr lang="en-US" sz="2800" dirty="0"/>
              <a:t>Estuary plants filter silt and nutrients from the water, but also trap trash and other pollutants </a:t>
            </a:r>
          </a:p>
          <a:p>
            <a:endParaRPr lang="en-US" sz="2800" dirty="0"/>
          </a:p>
          <a:p>
            <a:endParaRPr lang="en-US" sz="2800" dirty="0"/>
          </a:p>
          <a:p>
            <a:r>
              <a:rPr lang="en-US" sz="2800" dirty="0"/>
              <a:t>Estuary soils help neutralize toxic pollutants that are on their way out to sea</a:t>
            </a:r>
          </a:p>
        </p:txBody>
      </p:sp>
      <p:pic>
        <p:nvPicPr>
          <p:cNvPr id="4" name="Picture 3">
            <a:extLst>
              <a:ext uri="{FF2B5EF4-FFF2-40B4-BE49-F238E27FC236}">
                <a16:creationId xmlns:a16="http://schemas.microsoft.com/office/drawing/2014/main" id="{09347CF9-2BA5-4613-AEE3-101452B94F9B}"/>
              </a:ext>
            </a:extLst>
          </p:cNvPr>
          <p:cNvPicPr>
            <a:picLocks noChangeAspect="1"/>
          </p:cNvPicPr>
          <p:nvPr/>
        </p:nvPicPr>
        <p:blipFill>
          <a:blip r:embed="rId2"/>
          <a:stretch>
            <a:fillRect/>
          </a:stretch>
        </p:blipFill>
        <p:spPr>
          <a:xfrm>
            <a:off x="8137675" y="1193615"/>
            <a:ext cx="2638609" cy="2683428"/>
          </a:xfrm>
          <a:prstGeom prst="rect">
            <a:avLst/>
          </a:prstGeom>
        </p:spPr>
      </p:pic>
      <p:pic>
        <p:nvPicPr>
          <p:cNvPr id="5" name="Picture 4">
            <a:extLst>
              <a:ext uri="{FF2B5EF4-FFF2-40B4-BE49-F238E27FC236}">
                <a16:creationId xmlns:a16="http://schemas.microsoft.com/office/drawing/2014/main" id="{6C584EDE-E701-48BB-A722-2B4DB5CAF0EA}"/>
              </a:ext>
            </a:extLst>
          </p:cNvPr>
          <p:cNvPicPr>
            <a:picLocks noChangeAspect="1"/>
          </p:cNvPicPr>
          <p:nvPr/>
        </p:nvPicPr>
        <p:blipFill>
          <a:blip r:embed="rId3"/>
          <a:stretch>
            <a:fillRect/>
          </a:stretch>
        </p:blipFill>
        <p:spPr>
          <a:xfrm>
            <a:off x="7902350" y="3927658"/>
            <a:ext cx="3109258" cy="2389724"/>
          </a:xfrm>
          <a:prstGeom prst="rect">
            <a:avLst/>
          </a:prstGeom>
        </p:spPr>
      </p:pic>
    </p:spTree>
    <p:extLst>
      <p:ext uri="{BB962C8B-B14F-4D97-AF65-F5344CB8AC3E}">
        <p14:creationId xmlns:p14="http://schemas.microsoft.com/office/powerpoint/2010/main" val="529081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1219200"/>
            <a:ext cx="6286500" cy="1676400"/>
          </a:xfrm>
        </p:spPr>
        <p:txBody>
          <a:bodyPr>
            <a:normAutofit fontScale="92500"/>
          </a:bodyPr>
          <a:lstStyle/>
          <a:p>
            <a:pPr marL="1714500" indent="-1714500">
              <a:buNone/>
            </a:pPr>
            <a:r>
              <a:rPr lang="en-US" sz="3200" b="1" dirty="0"/>
              <a:t>____________</a:t>
            </a:r>
            <a:r>
              <a:rPr lang="en-US" sz="3200" dirty="0"/>
              <a:t>: the tendency for like molecules to cling together due to attractive forces</a:t>
            </a:r>
          </a:p>
        </p:txBody>
      </p:sp>
      <p:sp>
        <p:nvSpPr>
          <p:cNvPr id="4" name="Title 1"/>
          <p:cNvSpPr>
            <a:spLocks noGrp="1"/>
          </p:cNvSpPr>
          <p:nvPr>
            <p:ph type="title"/>
          </p:nvPr>
        </p:nvSpPr>
        <p:spPr/>
        <p:txBody>
          <a:bodyPr>
            <a:normAutofit/>
          </a:bodyPr>
          <a:lstStyle/>
          <a:p>
            <a:pPr algn="ctr"/>
            <a:r>
              <a:rPr lang="en-US" sz="4400" dirty="0"/>
              <a:t>Properties</a:t>
            </a:r>
            <a:r>
              <a:rPr lang="en-US" sz="4800" dirty="0"/>
              <a:t> </a:t>
            </a:r>
            <a:r>
              <a:rPr lang="en-US" sz="4400" dirty="0"/>
              <a:t>of Water</a:t>
            </a:r>
            <a:endParaRPr lang="en-US" sz="4800" dirty="0"/>
          </a:p>
        </p:txBody>
      </p:sp>
      <p:sp>
        <p:nvSpPr>
          <p:cNvPr id="37890" name="AutoShape 2" descr="data:image/jpeg;base64,/9j/4AAQSkZJRgABAQAAAQABAAD/2wCEAAkGBxISEBUUEhQUFRQUFBQPFBQUFA8PFBQUFRQWFhQUFBQYHCggGBolHBQUITEhJSkrLi4uFx8zODMsNygtLisBCgoKDg0OFA8QFywcFBwsLCwsLCwsLCwsLCwsLCwrLCwsLCwsLCwsLCwrLCwsLCwsLCwsLSwsKywsLCw3LCwsLP/AABEIALQBGAMBIgACEQEDEQH/xAAbAAACAwEBAQAAAAAAAAAAAAADBAABAgUGB//EADkQAAICAQMBBQUFCAIDAQAAAAABAgMRBBIhMQUTQVFhInGBkdEycqGxwQYUQlJigpKiI/BDU+EV/8QAGQEAAwEBAQAAAAAAAAAAAAAAAQIDAAQF/8QAIREBAQEBAAICAwEBAQAAAAAAAAERAhIhAzEEE0FRFCL/2gAMAwEAAhEDEQA/APmuSOZMmWzzZqq95O9BykYyVlpTMbMmlIXggyQ01m9xW8mDLibGaVhMmMGkAFSZIyI0ZSBbgjJhIsDBmmaVjUZhq7zmqbCRsKSg7NVwzCZxKrx6rUFeaWx1YWh43HKWoQSOoKyhjpO0HK4U79FStMA0tQClaBbICwVTkCcQ6iXtEvI6SnWCcB+cQFkCHXGGlKOJNoVmWxMMH3YeqsxuNwmUkKbhA04AYWhe8B1IMZ2kI5lCC86zMjbkDkTjBM0isGlEcG1I3GZlRLwDyo4KjWDEJBEHyZloiRvaWkbybGXEHKIfaZlE1rAGi2iJCayJG8GS8jTtsbhEPGAvFhYWB8mbllA3cwu8HNDTvpsjH72wkNawMoA9g8+ShjpV6oPC45VcRusvz1pLHQVhfeC8DRTC6I5GJsogLy2lbQTY3ZEUlwc3XOU8rLkUrTMwMhdMcVxuN5y3Zg1G8n10MdTviCMbCCeRiDsKTK7p5DxpG2QjCCIndkwDRbSIylIjFFWQkWYwXEMrC5L3FJEaGwG1I0DSNIOMzJGQrMYFvLMkcGawb3iiX34Nqwqccme7DAHjI2LxCrI7NZMsjMtjRhIsPXMUyWpFOesCulGwvec6NoZWl52nYadhXeirmZcxeuxkMStF7JGdxaiS6600gcpApMb7oxKgj0YnKIKURydQGURYwMJ4Ib7sg3jraaUEYlgO4g3AXw1tDZEg6pKlXgP66HkE0RNFWIGpCXkdFeDUEBUwtMuQTkdMKp+RmME+nuO12brIR6rI/eqJe3VHE01JpRcoy800uj9Tt4/H2b5J3vP44UOzpYMWaFo79Xa/eJ7a8Y4axyn5MFPUKXVYLX4/j/lJ5V5ydTRhRO1q4I5VuMnP3xn0eXWEjM4m8FYI4cErJu2SisvogdN0ZZx1XP0FvP8AW0WKDQQKMg9bBGW4A+5b6DUI5Or2ZRHPtHR8Xx+dL1cjzd0XHqjDjJYbXD5PW9tqlzhCKT5TlylwveD7SnVjqm8YSXgXv48m/wDpPzv+PMKJpBrEs8GMHPesUxRaReCA8hxMG4szkrINYxFm0LRYTcC8jrdkULTqDpNh4Ujc8Ftc7uCHYjpyivgXSarJ3YdSNNIWQxbYBsgNTiDkahCTiCnWNzgAwSsMWwFgXOBjoIJquRf71OL9mTQKuw1ZyHb/ABjWi7dtqtVjxNfZnGXSUfL3+TO/bTC+Ctoae5vMG1vi89Gjx8osFGU4PNbaeMPlpNeTGnW/YWOz2pY4vGeV1OV3uWLKycuqw/JvoajGa8F82a7rHoyJvAKU/KPzf0Kbn5R+b+gZGtZ7RlmD+H5nO0cmpr14+Z0dXv7lvYmt0cyWXtXlj14OV+8Lyx6lOZ6B34xCRlgBmxxjJRilKKlhuXl7gbnP+Vf5P6HL42U703ZUYtCHa+scJNRfCOVTqrYv2Uv8hfW6my2ftrldWsdDqnc8Mn2Tx9jfvEny3y/PyCVTb6gaq8+ePgMxjggYeKL2A4sveYUkVuMyZjJtwBooLGsBCQeEjTpsR1moRCwWRqrTlJLS1iikbrqNQrwEijo45wlo1VRDdbKOickeXVhffiikTcebO18N98Z74W3Mhr02DSuAtkyYyJaK5SBBJSAuYGW3g0r8C85ME8jSBro94mTcIQmxmtjzltFniXo/BrqCVuHiXwfg/ozWDTSx7XT1DjaIoi8pt8R+fgvqErqeOc7P5c+1j19PQacYtezjHoDWxzb65924xedzT567unD8M9MepyO6fR8Po01+B0+1pOOFF+orCxt7mniLTb64y/B/EvzfQY6OnrlsW5tSSx19W+V49TfeyXVZ9V+qNQUYxXPCXUm1y9I/Jv6Ih1NvsYyp7vs/P6BI046ElQvDh+a4LjZJdVlea6/FCeH+DrabREi1NNZTyQMgLKZaRMBxmGZDbC41i3nRYhEbppbNU0nQopK8fGW9M6fTj0KwtNQfuzq5+PEr0TcS0g86wbiUkDVxZDBYzPKqsvYFribcDy5HQG9P5C800PxTM2UM0+2rnsy0x91EWnKTjS2uc62WtOdRUBFpRv10uuUtOYenO3HTlqhB/VW8nGr0WRyHZ3B064JBlPnbBJy/1j6zf6dWV5+GUt6cG+tQaXWT6RXLf/fMkNI+suX4Lwj7vX1PT6bseMW5fanL7Unw/cl4L0/MLZ2cksvCXi3wl8R/+YP2PMKlmbNI+q4f4P3nbhOEnimMrn5w4rXvsfHyyMf/AIMrOb5qMf8A11PYv7rH7UvhgP8Ay637Xz7tWb34lw0sNZyLV2Yi154x8Ga7a0/d6iyHKSnJRy8+xn2efHjAKC6e/JHx8fS33HXrofWXv2rovVebG0ztdmfsy7Ka7I2zTnFSeXGay/tJprjnPBu79ntTHwqs/wAqn+qHv43SX7I4iRewcu084fbpsXqlG1f6v9Bfv6vGW376cPzQn6bPsfOBy0ueVw/NfqvEqKknia4/nj0/uXVfkPUuL6Si/c0xqusefEHkRjTnpz+Jtacaej5zH2X6dH74/wDWWp44msf1LLj8fGPx+Yb8UadFO5DVUHX0+hUlncsPxysfMO+x3jMXn3ci/wDPW83Nq049VQDdUoPkbqsK88Z6C3WoQCIiZMlcIjQOUAmSmbGLSgQO0UbG15VQx6jEEhavISMWeVxNdVNqJUkZq3DUK8lOfj9lvRZU5DwpG4U4DxqR2ccRLque6gU00dqGmyC1fZkn095WcE1xJWJdWjPfx8xTWamNMmp5bX8K5bYKuPe+1LEV4Qjy/wC5vxIXuS4p4029Tno9sf53hN/dz+fyGNLrIx4hGT8eItJvz3Swm/XICnTpdFz5vl/NjEEynJK6Ol1Oom8JV1Lwb/5p4+6vZXzY9DseuXtWuV0uv/K90V92tYivkczTWYZ29LflYOnj2nWdRr1XF7VlpcJfQ+fdr9sXTm8ya54jyj0/bdVkJOcPqeM11U7JNyy30ycn5Hdlxb45Bq+z5amuc04bqY7pJtJyWcKMV/E/PwWVzyIdk0ud0F/Vu/x9r9Dc65VwbjLbxyuVn/6Ldn6pxsTTw1nn4HPLvtZ19b2rapyam47pOTinKPL6yx4ZPS9kU3y03f8AfJLOHHvMzS8JODz7L6Z9x43VSnbLdNvP4h+z7rK09jxnjPjjy93Bv22f32W8yvc9m9quT22c+T6Duo0cWeP7Kum7Fl5PZQlmODt+H5L8nPtDvnxrl3dkVvrXB++MX+hirsSldK4LP9KO3tLUS3jCbXEn2TUv/FD/AAj9BVaWEZfZS+77H4o9M4IR1ekTJ/J8ds9DzceX7b0UYrNTnFvl+03F+9PxA9mdsTo5blx4xe5P70ep27qPB8oSn2bB+hxdec62OiWWPVrV16irfBxk0lu284fr5HLjPDORX2diW6MpRl5xbi/wHNPGcHmb3xzzhYmvXHR/gX871nr2n4468JhExdWLwNKZQBmymY3F5CCyislmZ5uMU+g1TQAqra69DpafB5/xcL9VuutBYxNRgMwgsHXOU9LJG2Xt5Kn0HnoANRqJRWY9RD9610q98FiLyscOXv2j0iu8wjX2DyE9HPc21LLeXKWW2/VnQ0GiaeWsHcfJcaznn488t09+T0UVBfdnQjSZsrOmcYnpKKHNPdgBKJSmNPQV2oWKSwxXU9j0z5wvhwLV3Ddcynrr7hfojP8AZurHPTq88rCOfp/2VrTjiKTnDf7pLDx78T/1Z33Le3H+Ffbfn/R8fH09/DmFJY6Y5TXVPzQP1cf4PlXk7/2caF49htdX+B7qmW57ZYUlzjwa/mj6fkalo15E7+NwPnXlNF2eodDs0Vse/dEjcakW54nM9EttAjBmtoyoFOA2MXwZlEY2GXEOA59+nQjbp0dqcBK+BPriUZXL2YLcglkRZkbzh5RFM0pi/BMg0xyNgaNhz42eQRWm0DymQUVhA62AKKQapIXcjVUuTl4mLV1aQ6iJ6e3wOjXydXCPRacQNjHp1ilsBuoEpSRhsK4mZVimD3B6pgXWTfgMA8pGZsVjaFTyPCl72KPJ0LaxKccAoxqpnQokcreHpvBOhsdaGEuOF1+fLNxtEoXFuY/kXHVp1KHq7kzzatHNPqQzoMdxoG0Bo1CY0sMfQBIwriY2mYMjQTaTaEC00KXROlKArfEzY498BG7jodS85t6IfIfmFpzYPvS7X6A8HNarg0bS3YAUS8GlbDMbM+JAMSDaBllRWCnYWpE+T07poLxZ3NPGO3hP3s89prcPn8UP167w/IpzuluOi5oFakwULclznwdGJ6XsrMbDU5g+9BjNuACytDCsyW4ZDgElWGrrC92EjEMjBuAlqajqOIK6nKNYzhNG6xu2gA4MlYeDVSDIXriMwiaMyylPARxAzRtY3TqsHS0+rPPbsB6rhp0Wx6WN2QiZxadQOV3lZ0XHQSJgBC4NGxDaDMxS5jVkjn6iQtolrTnXxHbGLz5I9GjmWQAOLOrOoVnSSvJ9AhA1sCKOC8mghuJDbLCBatjtKIQnyYaUeQkIkIVhaZqZtyKIXiYdvUWl1IQWjBKhysogYFEwWkWQZm1EjiQhgLWwQrZBZIQFGKjWhiESEFFcooXtiiEF6GFpxMxIQUR6XyPQZCFYSjwkM1SIQoDcmLTRCAv0xS1ACEI00YRU4kIAS1yATIQUYjZCEAL/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4" name="AutoShape 6" descr="data:image/jpeg;base64,/9j/4AAQSkZJRgABAQAAAQABAAD/2wCEAAkGBxMSEBAPDxIQDxAPDw8PDw8PDw8PDw8PFBEWFhQRFBQYHCggGBolHBQUITEhJSkrLi4uFx81ODMsNygtLisBCgoKDg0OFBAQFCwcFBwsLCwsLCwsLCwsLCwsLCwrLCwsLCwsLCwsLDcsLCssLCwsLCwrLCwsLCwsLCssLCssLP/AABEIALcBFAMBIgACEQEDEQH/xAAbAAACAwEBAQAAAAAAAAAAAAACAwABBAUGB//EADcQAAMAAgEDAwIDBQUJAAAAAAABAgMREgQhMRNBUQVhBoGRIlJxobEyQpLB8BQVU2Jyc8LR4f/EABkBAAMBAQEAAAAAAAAAAAAAAAABAgMEBf/EAB8RAQEBAQACAgMBAAAAAAAAAAABEQISIQMxE0FRYf/aAAwDAQACEQMRAD8A+bWDoKgdnnxqCpA0NLclzoiky+ZGimV6oXzLFjIYWYFlaLoFsUCMEjYPIqQhMHTCmgh7gLSCaJovQaRfInqEtA8SvRHSyMCZCJpqaAYQWh7gL5FqiaIhhCmiNlbCBTkByMJxK0iSwqgHRUukvYSYBNiMbKTK2WgCEIQA3OigNl8jmxa9k5lbKeMMn7C+QLJxIUQWikMK2PQosvZBGrReiJF1IaSlIcQKT0NVh1oHcCwnYt0KaFWy4ggyR25AriAxtAaJlANBJF6IpHaA1Ito0emWsQ50THUAm2sYmsZU7GEqgnRKxg8C/VJGytF8Qkg0F8C3AzRA8hhDkrY2kLaKl0k5EKIVgbvSZXBnQnQThHnfnv8AGviwSSmbKxoRkxDnyS0YyOimO9IF4jedROFplkqCiiXsnIhGAWqCTFplhYDnBSYvbCmdk4Y6FuWNWMEcJIRomRUhyyOocMcAPGErJzJkp6k4hnpEmxqyFkS4LUhvuDoZBpA8UFaFpMm0w3jEXBqbF1JPlgxkpESG0geJrOiwJTCaBaHAFgtBNA7LgDxIEWPaTpci/WFeS3JweMa6e2KZFRHRM5wAaLlFtgNmkIbhCnjQc9zTPStmvMqa59IHR0MnSMz1iaNPomUtMO4BmQ0CSDgpSHMCAi+I3FBt6fp9lc86Vrnxhb+Ry6Z/DO5h6WUt1pBvqME9qpI2vw+vaJ087kjXkRySPWz0nTZ05x5Vz12XZfzPLroqvL6crem037dvdfK+5heLK0lFHfwMUGn/AHa8fZ9wXiYZZ9kWQqkRMYUkMcLQDBbZn17OKpCcjDqmJyGdiiqYJbJo0hL1sCpCBphAW0VoJsrRoSaIQgB0+BVGrgDcnFGjJxB0anIlouEUy1IWitlyE19L9MVpv1Zx0u8q0+L+za8G7ofrOLDqM2J3S7Olc8f4pnHdmfItmvPcn1E2PonR4cHVTvClvW+M3Lr9Pc819V6aZqp909NNaa/ijz2Lc1yl1FLuqinNJ/O0aOr6/NlrllyVkrSW71vS8ePJp13LP9KcryaFNoDk38f0ZWn8P+Rmo6NDORmjIvv+jGPIv9JgR6yaH4euSOdV/DQqmVzbCs11PqX1nc8Y7P5OH6jfu2w6+4GOuL2l7/yNdt+/sSSOr9Ivhc5KiMkz39O+XGv+rT7npV+K9um8OKHXZOIS0vhHiFluvHz7dkbsLeu/f7mPXXfH7Vkru9R16szO2ZcY1IJ1evtOYKsgtsZxAtBg0JNAMiomwxuRGSBroXVEWGz3LQtMbkoWhz6CimgimMAclaC2A6LmheiiuRY8oegYNT7mbmy+RxrMaF0iVsKUVCJaFNGqoFuByglyLpMfS0TiPSJlEcjNaB0VJoDxQXo9vlfK8r+KHY8Wzbg6Y0nFT5Odhw7W57r5QdYmdmPo7p7Sc1+9PZ/n8/mFl+k55W3Hqr/l1N/o+z/VGn4qnyeduH7oRklJd+x2/Q5Pjvjf/DqanJ+la3/HRy+shJuW6antTT1+17Ql7vwHjh65uSt9u/fwvdmqfp7lbzN4tp6VLVN+3bykbMXOcTWph6dcolTkfbw786+xKwanv8N9/nXkd7z6BTyre9JLSS14S0Pxoz9Lkl8Y8vj37dvHg248DXef8L8fk/YzvG09w2JDSG9MlXbxS8y+1L/XybZ6afdo15+O4i9OdoFydT0sf7y/kWuml+GmV+Kl5ONcimjs5ui+DDlw6M+vjsVOmCmJqjXkgzZYMrFaWTiA2R5BZf0aUA6LbFuWXJ/QvZCkVRZD0iCORA8b/RruuStD3JOJxYsnQUstzryRP7FYBJlcQVI7iAZ6kW6NFC+JpOdKs1bKiXs2Tg2Ojp0aTlOg6dfJ0ukzyn3ZieIydTLXcvcLHa+rfiB4lM4uO3335aX8Dn9L+LuoVJ1kbW+6URX8mjhdTt933ESu+15Xdb+S/O9e9HjI+n3X+24O8R6Tam+q9Ncsb8/s435ev73ZLe+5yOl/Cb4LPNr++4hzzjEuTTT29uu3d7Xcx/QfxDWPDkWS3UuuU4e3LJk+788UIf4ryLHkxY94+dZG/GlFtukk/fuyr3LPZTmkdT1kOLh6dbcKob4Na/trf9Dk9f1Tt+e3tK8f/RFU348eDtdH9GqHiyZlp3VKYa7peldKqXs9rwZSe9XcjN9LwRK9S7jk/wCynU/sr/2dOM+P9+P8SNPRynix/wDbj+gNyaM2PresjS006X9lzS5S/szj5+uun+1T/Lsjs9Ri2jl5umZne7uX6VJGfHm+a/zGR1dS/wBmn/FbEXjfwRS/9IPRvUfSPr0Lt1L/AGflRfNflrTFfUXkvlkwYrvCn2vSXb5472cLFgp+36nc+nZKhaT7Gk68vVRcjH091XmWv4poDOjsZsm0czqkPr4piZ05lgobaLmOxhfTWFaJyKvsBscmgVXsHiUFNDzAnEhfMsW0O+tEItBaOfFBc7JwGShsyPAz+kyUaWUsZfPGlay+mOxYDTOAfGPRtOcQTHToP0R8oJorC1krCJvBs3cC1gK8C1weo6D4Rzs3SNex66sBkzdE37Jffb/pojr47Po508hWJ/kVPv5bfY9Hn+ldm/8ALS2J/wB0Mjev4vY5vRbilXuntfZ/J6LJ1LucdV7Zcb/Xc/8AkV0n0b946mT6fHBy6U71ptpaae0/1SK447u2pvUZOjxaxwktJSl+nYvJhOj9Pw8sU1rzy8d9ftMrPgOjxZ2uLlxCKwHWvEKrCK8DXMXSIJdEjbWIiRPjDZo6QeunGSN2aSRLLeIwdRiOxRg6hB19COU8QFpLwasplyI5bz7bM2Uz12NjlGXJAQwcgo0LaKKwmniiCCE+P+nr0EVryMmweOyvT+DLNGtSYavQnGmOmGwnI1H3G4pCx4NmvD0zRvzyi1WPEOWA048Rsx4fsXOS1zPQJ6B2V0qC/wBlNJynXHWEdOE31gArHouQtZXhFPEaqF0x4GasCflE9Ea6C5CsGs9LRwfxDtpa+e/Y9C1swddgtJuVvS+xl8nNsxXN9kfhb6tixrHHCk3NrLW9rJTrc9vsvf7nb6jKqe58HG6PoXqatJVpb1o6K7D+KdZ7HdheRAqArYGzZml4RDxmmX8sv09k2RTC8Zak1Xj0Up2Thsd7Rz89nR6mNeGcbqL7kdU4qmBUATlRKsy1oW8ZddLsvmvcfiyr5/Uz7t/SuY5+bpvlGXJGjt13ZlzdMvKHz3/SscnZDXeHuUX5wsd5wtduweLGzTg6bfk6GHpTLmCs2Hpjbg6U0Y8OjXjxm05STj6UfODQ6ZGaLkIqcZoxgqQ5kuJPkNCZGyUFVAm8Jq0U0UTm3gE3hOlaB4DDkXhFa0dfJBkzYgJkTKbCqWhV0GBVPQp0SxbYyFsCmTQFCNOQyMjFbImKwz3l9mL3opdyeBQFZu5zerwI6l0jF1BHcVHCyTpgm3NhMl49eDGxcpboH1miVjIp0ThnRmXwMfUJrSWjOinZPjD2jpIgl5PuQWG9piRvwsxYmbsKNIhplD5QiB0GsI1IZMgQPTDQqUNmRbYUZCoVNUBpFQwy4lWxV0MpCMjGAOixWw1QBKM+TyaKZly0BFZEZckGmqFVQBkuRNI1ZdGPIxkvQFlPIVVAAOgKsKhNIKBLNoq+pF1PwKyQzOqMfVGfJ1AjLtGeqZHVq5hmXKZ8tBUvzF5K7aJ3Twm7AVi6LTIsMzYFBcQLYjLbIUyDwn0DEjdhRZBwmrGNUkIWkSphohACwoLIVCp8samQhpCRsRkRCDJnorZCDALsz3ZCCBVWLuyEJpsmWzJdshCbTKZFZCFSpokVSLIUC9A1JRBAjLJkyyQhn0qEMRkohDHppGTJIM9iEFKBFWyiDACEIU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7620000" y="3337560"/>
            <a:ext cx="2209800" cy="369332"/>
          </a:xfrm>
          <a:prstGeom prst="rect">
            <a:avLst/>
          </a:prstGeom>
          <a:solidFill>
            <a:schemeClr val="bg1"/>
          </a:solidFill>
        </p:spPr>
        <p:txBody>
          <a:bodyPr wrap="square" rtlCol="0">
            <a:spAutoFit/>
          </a:bodyPr>
          <a:lstStyle/>
          <a:p>
            <a:endParaRPr lang="en-US" dirty="0"/>
          </a:p>
        </p:txBody>
      </p:sp>
      <p:pic>
        <p:nvPicPr>
          <p:cNvPr id="37901" name="Picture 13" descr="http://img.bhs4.com/b1/d/b1dc401ed8d09f2b67fea16e98cc2e93b1ce75a2_large.jpg"/>
          <p:cNvPicPr>
            <a:picLocks noChangeAspect="1" noChangeArrowheads="1"/>
          </p:cNvPicPr>
          <p:nvPr/>
        </p:nvPicPr>
        <p:blipFill>
          <a:blip r:embed="rId2" cstate="print"/>
          <a:srcRect/>
          <a:stretch>
            <a:fillRect/>
          </a:stretch>
        </p:blipFill>
        <p:spPr bwMode="auto">
          <a:xfrm>
            <a:off x="4438823" y="3592378"/>
            <a:ext cx="2133600" cy="2133600"/>
          </a:xfrm>
          <a:prstGeom prst="rect">
            <a:avLst/>
          </a:prstGeom>
          <a:noFill/>
        </p:spPr>
      </p:pic>
      <p:pic>
        <p:nvPicPr>
          <p:cNvPr id="5" name="Picture 4"/>
          <p:cNvPicPr>
            <a:picLocks noChangeAspect="1"/>
          </p:cNvPicPr>
          <p:nvPr/>
        </p:nvPicPr>
        <p:blipFill>
          <a:blip r:embed="rId3"/>
          <a:stretch>
            <a:fillRect/>
          </a:stretch>
        </p:blipFill>
        <p:spPr>
          <a:xfrm>
            <a:off x="838200" y="3706892"/>
            <a:ext cx="3133725" cy="1714500"/>
          </a:xfrm>
          <a:prstGeom prst="rect">
            <a:avLst/>
          </a:prstGeom>
        </p:spPr>
      </p:pic>
      <p:pic>
        <p:nvPicPr>
          <p:cNvPr id="2" name="Picture 1">
            <a:extLst>
              <a:ext uri="{FF2B5EF4-FFF2-40B4-BE49-F238E27FC236}">
                <a16:creationId xmlns:a16="http://schemas.microsoft.com/office/drawing/2014/main" id="{8D16693B-EA9D-4E5B-B6CD-8F9622716A9D}"/>
              </a:ext>
            </a:extLst>
          </p:cNvPr>
          <p:cNvPicPr>
            <a:picLocks noChangeAspect="1"/>
          </p:cNvPicPr>
          <p:nvPr/>
        </p:nvPicPr>
        <p:blipFill>
          <a:blip r:embed="rId4"/>
          <a:stretch>
            <a:fillRect/>
          </a:stretch>
        </p:blipFill>
        <p:spPr>
          <a:xfrm>
            <a:off x="7162800" y="1214081"/>
            <a:ext cx="4038600" cy="5130335"/>
          </a:xfrm>
          <a:prstGeom prst="rect">
            <a:avLst/>
          </a:prstGeom>
        </p:spPr>
      </p:pic>
    </p:spTree>
    <p:extLst>
      <p:ext uri="{BB962C8B-B14F-4D97-AF65-F5344CB8AC3E}">
        <p14:creationId xmlns:p14="http://schemas.microsoft.com/office/powerpoint/2010/main" val="24459842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3DA3BC-EBFE-4636-AF09-34AEF76B9325}"/>
              </a:ext>
            </a:extLst>
          </p:cNvPr>
          <p:cNvSpPr>
            <a:spLocks noGrp="1"/>
          </p:cNvSpPr>
          <p:nvPr>
            <p:ph type="title"/>
          </p:nvPr>
        </p:nvSpPr>
        <p:spPr/>
        <p:txBody>
          <a:bodyPr>
            <a:normAutofit/>
          </a:bodyPr>
          <a:lstStyle/>
          <a:p>
            <a:pPr algn="ctr"/>
            <a:r>
              <a:rPr lang="en-US" sz="4400" dirty="0"/>
              <a:t>Check Your Understanding</a:t>
            </a:r>
          </a:p>
        </p:txBody>
      </p:sp>
      <p:sp>
        <p:nvSpPr>
          <p:cNvPr id="4" name="Content Placeholder 3">
            <a:extLst>
              <a:ext uri="{FF2B5EF4-FFF2-40B4-BE49-F238E27FC236}">
                <a16:creationId xmlns:a16="http://schemas.microsoft.com/office/drawing/2014/main" id="{91C85AF7-3721-4AC1-A834-8A592B12B989}"/>
              </a:ext>
            </a:extLst>
          </p:cNvPr>
          <p:cNvSpPr>
            <a:spLocks noGrp="1"/>
          </p:cNvSpPr>
          <p:nvPr>
            <p:ph sz="quarter" idx="1"/>
          </p:nvPr>
        </p:nvSpPr>
        <p:spPr/>
        <p:txBody>
          <a:bodyPr>
            <a:normAutofit/>
          </a:bodyPr>
          <a:lstStyle/>
          <a:p>
            <a:pPr marL="2344738" indent="-2344738">
              <a:buNone/>
            </a:pPr>
            <a:r>
              <a:rPr lang="en-US" sz="2800" dirty="0"/>
              <a:t>True or False: The sun has a greater effect on the tides than the moon</a:t>
            </a:r>
          </a:p>
          <a:p>
            <a:pPr marL="0" indent="0">
              <a:buNone/>
            </a:pPr>
            <a:endParaRPr lang="en-US" sz="2800" dirty="0"/>
          </a:p>
          <a:p>
            <a:pPr marL="2344738" indent="-2344738">
              <a:buNone/>
            </a:pPr>
            <a:r>
              <a:rPr lang="en-US" sz="2800" dirty="0"/>
              <a:t>True or False: The liquid state of water is denser than the solid state of water</a:t>
            </a:r>
          </a:p>
          <a:p>
            <a:pPr marL="0" indent="0">
              <a:buNone/>
            </a:pPr>
            <a:endParaRPr lang="en-US" sz="2800" dirty="0"/>
          </a:p>
          <a:p>
            <a:pPr marL="0" indent="0">
              <a:buNone/>
            </a:pPr>
            <a:r>
              <a:rPr lang="en-US" sz="2800" dirty="0"/>
              <a:t>True or False: California mussels are considered a keystone species in the rocky intertidal zones in southern California</a:t>
            </a:r>
          </a:p>
          <a:p>
            <a:pPr marL="0" indent="0">
              <a:buNone/>
            </a:pPr>
            <a:endParaRPr lang="en-US" sz="2800" dirty="0"/>
          </a:p>
          <a:p>
            <a:pPr marL="0" indent="0">
              <a:buNone/>
            </a:pPr>
            <a:r>
              <a:rPr lang="en-US" sz="2800" dirty="0"/>
              <a:t>True or False: The greatest number of species are found in the middle tide zone where there is a mix of high tide and low tide conditions</a:t>
            </a:r>
          </a:p>
        </p:txBody>
      </p:sp>
    </p:spTree>
    <p:extLst>
      <p:ext uri="{BB962C8B-B14F-4D97-AF65-F5344CB8AC3E}">
        <p14:creationId xmlns:p14="http://schemas.microsoft.com/office/powerpoint/2010/main" val="37524741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FF6399-577E-43D8-AFAC-77DFF57868FB}"/>
              </a:ext>
            </a:extLst>
          </p:cNvPr>
          <p:cNvSpPr>
            <a:spLocks noGrp="1"/>
          </p:cNvSpPr>
          <p:nvPr>
            <p:ph type="title"/>
          </p:nvPr>
        </p:nvSpPr>
        <p:spPr/>
        <p:txBody>
          <a:bodyPr>
            <a:normAutofit/>
          </a:bodyPr>
          <a:lstStyle/>
          <a:p>
            <a:pPr algn="ctr"/>
            <a:r>
              <a:rPr lang="en-US" sz="4400" dirty="0"/>
              <a:t>Check Your Understanding</a:t>
            </a:r>
          </a:p>
        </p:txBody>
      </p:sp>
      <p:sp>
        <p:nvSpPr>
          <p:cNvPr id="6" name="Content Placeholder 5">
            <a:extLst>
              <a:ext uri="{FF2B5EF4-FFF2-40B4-BE49-F238E27FC236}">
                <a16:creationId xmlns:a16="http://schemas.microsoft.com/office/drawing/2014/main" id="{802A709D-AA93-47EC-9CC0-5F4ECF161702}"/>
              </a:ext>
            </a:extLst>
          </p:cNvPr>
          <p:cNvSpPr>
            <a:spLocks noGrp="1"/>
          </p:cNvSpPr>
          <p:nvPr>
            <p:ph sz="quarter" idx="1"/>
          </p:nvPr>
        </p:nvSpPr>
        <p:spPr/>
        <p:txBody>
          <a:bodyPr>
            <a:normAutofit/>
          </a:bodyPr>
          <a:lstStyle/>
          <a:p>
            <a:pPr marL="0" indent="0">
              <a:buNone/>
            </a:pPr>
            <a:r>
              <a:rPr lang="en-US" sz="3200" dirty="0"/>
              <a:t>Which of the following habitats are covered with water during high tide but exposed during low tide? </a:t>
            </a:r>
          </a:p>
          <a:p>
            <a:pPr marL="0" indent="0">
              <a:buNone/>
            </a:pPr>
            <a:endParaRPr lang="en-US" sz="3200" dirty="0"/>
          </a:p>
          <a:p>
            <a:pPr marL="0" indent="0">
              <a:buNone/>
            </a:pPr>
            <a:r>
              <a:rPr lang="en-US" sz="3200" dirty="0"/>
              <a:t>			a. Open water</a:t>
            </a:r>
          </a:p>
          <a:p>
            <a:pPr marL="0" indent="0">
              <a:buNone/>
            </a:pPr>
            <a:r>
              <a:rPr lang="en-US" sz="3200" dirty="0"/>
              <a:t>			b. Mud flats</a:t>
            </a:r>
          </a:p>
          <a:p>
            <a:pPr marL="0" indent="0">
              <a:buNone/>
            </a:pPr>
            <a:r>
              <a:rPr lang="en-US" sz="3200" dirty="0"/>
              <a:t>			c. Salt Marsh</a:t>
            </a:r>
          </a:p>
          <a:p>
            <a:pPr marL="0" indent="0">
              <a:buNone/>
            </a:pPr>
            <a:r>
              <a:rPr lang="en-US" sz="3200" dirty="0"/>
              <a:t>			d. Sea grasses	</a:t>
            </a:r>
          </a:p>
          <a:p>
            <a:pPr marL="0" indent="0">
              <a:buNone/>
            </a:pPr>
            <a:r>
              <a:rPr lang="en-US" sz="3200" dirty="0"/>
              <a:t>			e. More than one of the above habitats </a:t>
            </a:r>
          </a:p>
        </p:txBody>
      </p:sp>
    </p:spTree>
    <p:extLst>
      <p:ext uri="{BB962C8B-B14F-4D97-AF65-F5344CB8AC3E}">
        <p14:creationId xmlns:p14="http://schemas.microsoft.com/office/powerpoint/2010/main" val="25137625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3BA2-5E36-4DE5-B42E-773FC011B817}"/>
              </a:ext>
            </a:extLst>
          </p:cNvPr>
          <p:cNvSpPr>
            <a:spLocks noGrp="1"/>
          </p:cNvSpPr>
          <p:nvPr>
            <p:ph type="title"/>
          </p:nvPr>
        </p:nvSpPr>
        <p:spPr/>
        <p:txBody>
          <a:bodyPr>
            <a:normAutofit/>
          </a:bodyPr>
          <a:lstStyle/>
          <a:p>
            <a:pPr algn="ctr"/>
            <a:r>
              <a:rPr lang="en-US" sz="4400" dirty="0"/>
              <a:t>Check Your Understanding</a:t>
            </a:r>
          </a:p>
        </p:txBody>
      </p:sp>
      <p:sp>
        <p:nvSpPr>
          <p:cNvPr id="5" name="Content Placeholder 4">
            <a:extLst>
              <a:ext uri="{FF2B5EF4-FFF2-40B4-BE49-F238E27FC236}">
                <a16:creationId xmlns:a16="http://schemas.microsoft.com/office/drawing/2014/main" id="{F15AAE0F-5DC1-42FB-B0D6-00D25C308C6C}"/>
              </a:ext>
            </a:extLst>
          </p:cNvPr>
          <p:cNvSpPr>
            <a:spLocks noGrp="1"/>
          </p:cNvSpPr>
          <p:nvPr>
            <p:ph sz="quarter" idx="1"/>
          </p:nvPr>
        </p:nvSpPr>
        <p:spPr/>
        <p:txBody>
          <a:bodyPr>
            <a:normAutofit/>
          </a:bodyPr>
          <a:lstStyle/>
          <a:p>
            <a:pPr marL="0" indent="0">
              <a:buNone/>
            </a:pPr>
            <a:r>
              <a:rPr lang="en-US" sz="3200" dirty="0"/>
              <a:t>Which wavelength of light penetrates the deepest into the ocean in coastal areas? </a:t>
            </a:r>
          </a:p>
          <a:p>
            <a:pPr marL="0" indent="0">
              <a:buNone/>
            </a:pPr>
            <a:endParaRPr lang="en-US" sz="3200" dirty="0"/>
          </a:p>
          <a:p>
            <a:pPr marL="0" indent="0">
              <a:buNone/>
            </a:pPr>
            <a:r>
              <a:rPr lang="en-US" sz="3200" dirty="0"/>
              <a:t>				a. Blue</a:t>
            </a:r>
          </a:p>
          <a:p>
            <a:pPr marL="0" indent="0">
              <a:buNone/>
            </a:pPr>
            <a:r>
              <a:rPr lang="en-US" sz="3200" dirty="0"/>
              <a:t>				b. Red</a:t>
            </a:r>
          </a:p>
          <a:p>
            <a:pPr marL="0" indent="0">
              <a:buNone/>
            </a:pPr>
            <a:r>
              <a:rPr lang="en-US" sz="3200" dirty="0"/>
              <a:t>				c. Green</a:t>
            </a:r>
          </a:p>
          <a:p>
            <a:pPr marL="0" indent="0">
              <a:buNone/>
            </a:pPr>
            <a:r>
              <a:rPr lang="en-US" sz="3200" dirty="0"/>
              <a:t>				d. Orange</a:t>
            </a:r>
          </a:p>
          <a:p>
            <a:pPr marL="0" indent="0">
              <a:buNone/>
            </a:pPr>
            <a:r>
              <a:rPr lang="en-US" sz="3200" dirty="0"/>
              <a:t>				e. Violet</a:t>
            </a:r>
          </a:p>
        </p:txBody>
      </p:sp>
    </p:spTree>
    <p:extLst>
      <p:ext uri="{BB962C8B-B14F-4D97-AF65-F5344CB8AC3E}">
        <p14:creationId xmlns:p14="http://schemas.microsoft.com/office/powerpoint/2010/main" val="2558210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3BA2-5E36-4DE5-B42E-773FC011B817}"/>
              </a:ext>
            </a:extLst>
          </p:cNvPr>
          <p:cNvSpPr>
            <a:spLocks noGrp="1"/>
          </p:cNvSpPr>
          <p:nvPr>
            <p:ph type="title"/>
          </p:nvPr>
        </p:nvSpPr>
        <p:spPr/>
        <p:txBody>
          <a:bodyPr>
            <a:normAutofit/>
          </a:bodyPr>
          <a:lstStyle/>
          <a:p>
            <a:pPr algn="ctr"/>
            <a:r>
              <a:rPr lang="en-US" sz="4400" dirty="0"/>
              <a:t>Check Your Understanding</a:t>
            </a:r>
          </a:p>
        </p:txBody>
      </p:sp>
      <p:sp>
        <p:nvSpPr>
          <p:cNvPr id="5" name="Content Placeholder 4">
            <a:extLst>
              <a:ext uri="{FF2B5EF4-FFF2-40B4-BE49-F238E27FC236}">
                <a16:creationId xmlns:a16="http://schemas.microsoft.com/office/drawing/2014/main" id="{F15AAE0F-5DC1-42FB-B0D6-00D25C308C6C}"/>
              </a:ext>
            </a:extLst>
          </p:cNvPr>
          <p:cNvSpPr>
            <a:spLocks noGrp="1"/>
          </p:cNvSpPr>
          <p:nvPr>
            <p:ph sz="quarter" idx="1"/>
          </p:nvPr>
        </p:nvSpPr>
        <p:spPr>
          <a:xfrm>
            <a:off x="609600" y="1296784"/>
            <a:ext cx="10972800" cy="4860175"/>
          </a:xfrm>
        </p:spPr>
        <p:txBody>
          <a:bodyPr>
            <a:normAutofit/>
          </a:bodyPr>
          <a:lstStyle/>
          <a:p>
            <a:pPr marL="0" indent="0">
              <a:buNone/>
            </a:pPr>
            <a:r>
              <a:rPr lang="en-US" sz="3200" dirty="0"/>
              <a:t>Describe how the number of hydrogen bonds in water molecules are affected by temperature? </a:t>
            </a:r>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3992643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4916" y="1350202"/>
            <a:ext cx="10967484" cy="1828800"/>
          </a:xfrm>
        </p:spPr>
        <p:txBody>
          <a:bodyPr>
            <a:noAutofit/>
          </a:bodyPr>
          <a:lstStyle/>
          <a:p>
            <a:pPr marL="1998663" indent="-1998663">
              <a:buNone/>
            </a:pPr>
            <a:r>
              <a:rPr lang="en-US" sz="3200" b="1" dirty="0"/>
              <a:t>Surface tension</a:t>
            </a:r>
            <a:r>
              <a:rPr lang="en-US" sz="3200" dirty="0"/>
              <a:t>: water molecules are </a:t>
            </a:r>
            <a:r>
              <a:rPr lang="en-US" sz="3200" b="1" dirty="0"/>
              <a:t>____________</a:t>
            </a:r>
            <a:r>
              <a:rPr lang="en-US" sz="3200" dirty="0"/>
              <a:t> to air and pack more tightly at interface</a:t>
            </a:r>
          </a:p>
        </p:txBody>
      </p:sp>
      <p:sp>
        <p:nvSpPr>
          <p:cNvPr id="4" name="Title 1"/>
          <p:cNvSpPr>
            <a:spLocks noGrp="1"/>
          </p:cNvSpPr>
          <p:nvPr>
            <p:ph type="title"/>
          </p:nvPr>
        </p:nvSpPr>
        <p:spPr/>
        <p:txBody>
          <a:bodyPr>
            <a:normAutofit/>
          </a:bodyPr>
          <a:lstStyle/>
          <a:p>
            <a:pPr algn="ctr"/>
            <a:r>
              <a:rPr lang="en-US" sz="4400" dirty="0"/>
              <a:t>Properties of Water</a:t>
            </a:r>
          </a:p>
        </p:txBody>
      </p:sp>
      <p:pic>
        <p:nvPicPr>
          <p:cNvPr id="5" name="Picture 4" descr="http://fusedglass.org/imgs/02_surface_tension.jpg"/>
          <p:cNvPicPr>
            <a:picLocks noChangeAspect="1" noChangeArrowheads="1"/>
          </p:cNvPicPr>
          <p:nvPr/>
        </p:nvPicPr>
        <p:blipFill>
          <a:blip r:embed="rId2" cstate="print"/>
          <a:srcRect/>
          <a:stretch>
            <a:fillRect/>
          </a:stretch>
        </p:blipFill>
        <p:spPr bwMode="auto">
          <a:xfrm>
            <a:off x="451884" y="3386204"/>
            <a:ext cx="6629400" cy="2820508"/>
          </a:xfrm>
          <a:prstGeom prst="rect">
            <a:avLst/>
          </a:prstGeom>
          <a:noFill/>
        </p:spPr>
      </p:pic>
      <p:pic>
        <p:nvPicPr>
          <p:cNvPr id="6" name="Picture 7" descr="C:\Users\Tyler\Desktop\Mt. SAC Bio1\Mastering Biology lectures\Chapter art and photos\02_Labeled_Art_and_Photos\02_16aFigure-L.jpg"/>
          <p:cNvPicPr>
            <a:picLocks noChangeAspect="1" noChangeArrowheads="1"/>
          </p:cNvPicPr>
          <p:nvPr/>
        </p:nvPicPr>
        <p:blipFill>
          <a:blip r:embed="rId3" cstate="print"/>
          <a:srcRect/>
          <a:stretch>
            <a:fillRect/>
          </a:stretch>
        </p:blipFill>
        <p:spPr bwMode="auto">
          <a:xfrm>
            <a:off x="7772400" y="3039102"/>
            <a:ext cx="2895600" cy="3237317"/>
          </a:xfrm>
          <a:prstGeom prst="rect">
            <a:avLst/>
          </a:prstGeom>
          <a:noFill/>
        </p:spPr>
      </p:pic>
      <p:sp>
        <p:nvSpPr>
          <p:cNvPr id="8" name="TextBox 7"/>
          <p:cNvSpPr txBox="1"/>
          <p:nvPr/>
        </p:nvSpPr>
        <p:spPr>
          <a:xfrm>
            <a:off x="7772400" y="2854436"/>
            <a:ext cx="20574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41559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Properties of Water</a:t>
            </a:r>
          </a:p>
        </p:txBody>
      </p:sp>
      <p:sp>
        <p:nvSpPr>
          <p:cNvPr id="3" name="Content Placeholder 2"/>
          <p:cNvSpPr>
            <a:spLocks noGrp="1"/>
          </p:cNvSpPr>
          <p:nvPr>
            <p:ph sz="quarter" idx="1"/>
          </p:nvPr>
        </p:nvSpPr>
        <p:spPr>
          <a:xfrm>
            <a:off x="457200" y="1219200"/>
            <a:ext cx="10058400" cy="5029200"/>
          </a:xfrm>
        </p:spPr>
        <p:txBody>
          <a:bodyPr>
            <a:normAutofit/>
          </a:bodyPr>
          <a:lstStyle/>
          <a:p>
            <a:pPr>
              <a:buNone/>
            </a:pPr>
            <a:r>
              <a:rPr lang="en-US" sz="3200" b="1" dirty="0"/>
              <a:t>The Universal Solvent</a:t>
            </a:r>
          </a:p>
          <a:p>
            <a:pPr lvl="1">
              <a:spcBef>
                <a:spcPts val="600"/>
              </a:spcBef>
            </a:pPr>
            <a:r>
              <a:rPr lang="en-US" sz="2800" dirty="0"/>
              <a:t>Water can dissolve more substances than any other liquid</a:t>
            </a:r>
          </a:p>
          <a:p>
            <a:pPr>
              <a:buNone/>
            </a:pPr>
            <a:endParaRPr lang="en-US" sz="2000" b="1" dirty="0"/>
          </a:p>
          <a:p>
            <a:pPr>
              <a:buNone/>
            </a:pPr>
            <a:r>
              <a:rPr lang="en-US" sz="2800" b="1" dirty="0"/>
              <a:t>Solute:</a:t>
            </a:r>
            <a:r>
              <a:rPr lang="en-US" sz="2800" dirty="0"/>
              <a:t> substance being </a:t>
            </a:r>
            <a:r>
              <a:rPr lang="en-US" sz="2800" b="1" dirty="0"/>
              <a:t>__________</a:t>
            </a:r>
            <a:r>
              <a:rPr lang="en-US" sz="2800" dirty="0"/>
              <a:t> to form a solution</a:t>
            </a:r>
          </a:p>
          <a:p>
            <a:pPr marL="1085850" indent="-1085850">
              <a:buNone/>
            </a:pPr>
            <a:r>
              <a:rPr lang="en-US" sz="2800" b="1" dirty="0"/>
              <a:t>Solvent</a:t>
            </a:r>
            <a:r>
              <a:rPr lang="en-US" sz="2800" dirty="0"/>
              <a:t>: substance that a solute is dissolved in to form a solution</a:t>
            </a:r>
          </a:p>
          <a:p>
            <a:pPr lvl="1">
              <a:spcBef>
                <a:spcPts val="600"/>
              </a:spcBef>
            </a:pPr>
            <a:r>
              <a:rPr lang="en-US" sz="2800" dirty="0"/>
              <a:t>Aqueous solution = water is the solvent</a:t>
            </a:r>
          </a:p>
          <a:p>
            <a:pPr marL="1257300" lvl="1" indent="-1257300">
              <a:spcBef>
                <a:spcPts val="600"/>
              </a:spcBef>
              <a:buNone/>
            </a:pPr>
            <a:r>
              <a:rPr lang="en-US" sz="2800" b="1" dirty="0">
                <a:solidFill>
                  <a:schemeClr val="tx1"/>
                </a:solidFill>
              </a:rPr>
              <a:t>Solution</a:t>
            </a:r>
            <a:r>
              <a:rPr lang="en-US" sz="2800" dirty="0">
                <a:solidFill>
                  <a:schemeClr val="tx1"/>
                </a:solidFill>
              </a:rPr>
              <a:t>: a homogeneous mixture of two or more substances</a:t>
            </a:r>
          </a:p>
          <a:p>
            <a:pPr marL="1257300" lvl="1" indent="-1257300" algn="ctr">
              <a:spcBef>
                <a:spcPts val="600"/>
              </a:spcBef>
              <a:buNone/>
            </a:pPr>
            <a:endParaRPr lang="en-US" sz="2800" dirty="0">
              <a:solidFill>
                <a:schemeClr val="tx1"/>
              </a:solidFill>
            </a:endParaRPr>
          </a:p>
          <a:p>
            <a:pPr marL="1257300" lvl="1" indent="-1257300" algn="ctr">
              <a:spcBef>
                <a:spcPts val="600"/>
              </a:spcBef>
              <a:buNone/>
            </a:pPr>
            <a:r>
              <a:rPr lang="en-US" sz="2800" u="sng" dirty="0">
                <a:solidFill>
                  <a:schemeClr val="tx1"/>
                </a:solidFill>
              </a:rPr>
              <a:t>Hydrogen bonds of water molecule pull other compounds apart</a:t>
            </a:r>
          </a:p>
        </p:txBody>
      </p:sp>
    </p:spTree>
    <p:extLst>
      <p:ext uri="{BB962C8B-B14F-4D97-AF65-F5344CB8AC3E}">
        <p14:creationId xmlns:p14="http://schemas.microsoft.com/office/powerpoint/2010/main" val="10165932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21287</TotalTime>
  <Words>3398</Words>
  <Application>Microsoft Office PowerPoint</Application>
  <PresentationFormat>Widescreen</PresentationFormat>
  <Paragraphs>484</Paragraphs>
  <Slides>73</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73</vt:i4>
      </vt:variant>
    </vt:vector>
  </HeadingPairs>
  <TitlesOfParts>
    <vt:vector size="83" baseType="lpstr">
      <vt:lpstr>Arial</vt:lpstr>
      <vt:lpstr>Bookman Old Style</vt:lpstr>
      <vt:lpstr>Calibri</vt:lpstr>
      <vt:lpstr>Gill Sans MT</vt:lpstr>
      <vt:lpstr>Helvetica</vt:lpstr>
      <vt:lpstr>Tahoma</vt:lpstr>
      <vt:lpstr>Times New Roman</vt:lpstr>
      <vt:lpstr>Wingdings</vt:lpstr>
      <vt:lpstr>Wingdings 3</vt:lpstr>
      <vt:lpstr>Origin</vt:lpstr>
      <vt:lpstr>Chemical and Physical Properties of Ecosystems</vt:lpstr>
      <vt:lpstr>The Water Planet</vt:lpstr>
      <vt:lpstr>The Water Planet</vt:lpstr>
      <vt:lpstr>The Amazing H2O</vt:lpstr>
      <vt:lpstr>Properties of Water</vt:lpstr>
      <vt:lpstr>Structure of the Atom</vt:lpstr>
      <vt:lpstr>Properties of Water</vt:lpstr>
      <vt:lpstr>Properties of Water</vt:lpstr>
      <vt:lpstr>Properties of Water</vt:lpstr>
      <vt:lpstr>Properties of Water</vt:lpstr>
      <vt:lpstr>Properties of Water</vt:lpstr>
      <vt:lpstr> </vt:lpstr>
      <vt:lpstr>Properties of Water</vt:lpstr>
      <vt:lpstr>Properties of Water</vt:lpstr>
      <vt:lpstr>Properties of Water</vt:lpstr>
      <vt:lpstr>Molecular Attraction to Water</vt:lpstr>
      <vt:lpstr>Elements in the Human Body</vt:lpstr>
      <vt:lpstr>Biogeochemical Cycles</vt:lpstr>
      <vt:lpstr>Water Cycle</vt:lpstr>
      <vt:lpstr>Nutrient Cycling: Carbon Cycle</vt:lpstr>
      <vt:lpstr>Nutrient Cycling: Nitrogen Cycle</vt:lpstr>
      <vt:lpstr>Importance of Soil</vt:lpstr>
      <vt:lpstr>Soil Composition</vt:lpstr>
      <vt:lpstr>Soil Horizons</vt:lpstr>
      <vt:lpstr>Water Movement in Aquatic Ecosystems</vt:lpstr>
      <vt:lpstr>Marine Ecosystems</vt:lpstr>
      <vt:lpstr>Temperature and Density of Water</vt:lpstr>
      <vt:lpstr>Changes in Water Density</vt:lpstr>
      <vt:lpstr>Nutrient Cycling in Aquatic Ecosystems</vt:lpstr>
      <vt:lpstr>Freshwater Ecosystems</vt:lpstr>
      <vt:lpstr>Nutrient Upwelling in Lakes</vt:lpstr>
      <vt:lpstr>Transparency of Seawater</vt:lpstr>
      <vt:lpstr>Transparency of Seawater</vt:lpstr>
      <vt:lpstr>Waves and Tides</vt:lpstr>
      <vt:lpstr>Waves and Tides</vt:lpstr>
      <vt:lpstr>Waves and Tides</vt:lpstr>
      <vt:lpstr>Marine Organisms and Tides</vt:lpstr>
      <vt:lpstr>Marine Organisms and Tides</vt:lpstr>
      <vt:lpstr>Marine Organisms and Tides</vt:lpstr>
      <vt:lpstr>Zonation in the Intertidal</vt:lpstr>
      <vt:lpstr>Intertidal Zonation </vt:lpstr>
      <vt:lpstr>Splash Zone and Upper Intertidal</vt:lpstr>
      <vt:lpstr>Upper and Middle Intertidal</vt:lpstr>
      <vt:lpstr>Middle and Lower Intertidal</vt:lpstr>
      <vt:lpstr>Intertidal Zonation </vt:lpstr>
      <vt:lpstr>Intertidal Zonation </vt:lpstr>
      <vt:lpstr>Intertidal Zonation </vt:lpstr>
      <vt:lpstr>Intertidal Zonation </vt:lpstr>
      <vt:lpstr>Zonation in the Intertidal</vt:lpstr>
      <vt:lpstr>Challenges of the Intertidal Zone</vt:lpstr>
      <vt:lpstr>Rocky Intertidal Food Web</vt:lpstr>
      <vt:lpstr>Rocky Intertidal Food Web</vt:lpstr>
      <vt:lpstr>Rocky Intertidal Food Web</vt:lpstr>
      <vt:lpstr>Sea Star Wasting Disease</vt:lpstr>
      <vt:lpstr>Estuaries</vt:lpstr>
      <vt:lpstr>Estuaries</vt:lpstr>
      <vt:lpstr>Estuaries and Tides</vt:lpstr>
      <vt:lpstr>Estuary Habitats – Open Water</vt:lpstr>
      <vt:lpstr>Estuary Habitats – Mudflats</vt:lpstr>
      <vt:lpstr>Estuary Habitats – Mudflats</vt:lpstr>
      <vt:lpstr>Resource Partitioning</vt:lpstr>
      <vt:lpstr>Resource Partitioning</vt:lpstr>
      <vt:lpstr>Estuary Habitats – Salt Marsh</vt:lpstr>
      <vt:lpstr>Estuary Habitats – Salt Marsh</vt:lpstr>
      <vt:lpstr>Estuary Habitats – Salt Marsh</vt:lpstr>
      <vt:lpstr>Importance of Estuaries</vt:lpstr>
      <vt:lpstr>Importance of Estuaries</vt:lpstr>
      <vt:lpstr>Importance of Estuaries</vt:lpstr>
      <vt:lpstr>Importance of Estuaries</vt:lpstr>
      <vt:lpstr>Check Your Understanding</vt:lpstr>
      <vt:lpstr>Check Your Understanding</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Chemical and Physical Properties of Seawater</dc:title>
  <dc:creator>Tyler Flisik</dc:creator>
  <cp:lastModifiedBy>Tyler Flisik</cp:lastModifiedBy>
  <cp:revision>121</cp:revision>
  <dcterms:created xsi:type="dcterms:W3CDTF">2018-01-30T20:18:27Z</dcterms:created>
  <dcterms:modified xsi:type="dcterms:W3CDTF">2018-08-23T03:07:48Z</dcterms:modified>
</cp:coreProperties>
</file>