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8" r:id="rId2"/>
    <p:sldId id="261" r:id="rId3"/>
    <p:sldId id="263" r:id="rId4"/>
    <p:sldId id="265" r:id="rId5"/>
    <p:sldId id="266" r:id="rId6"/>
    <p:sldId id="262" r:id="rId7"/>
    <p:sldId id="270" r:id="rId8"/>
    <p:sldId id="264" r:id="rId9"/>
    <p:sldId id="281" r:id="rId10"/>
    <p:sldId id="267" r:id="rId11"/>
    <p:sldId id="280" r:id="rId12"/>
    <p:sldId id="268" r:id="rId13"/>
    <p:sldId id="269" r:id="rId14"/>
    <p:sldId id="271" r:id="rId15"/>
    <p:sldId id="275" r:id="rId16"/>
    <p:sldId id="274" r:id="rId17"/>
    <p:sldId id="273" r:id="rId18"/>
    <p:sldId id="272" r:id="rId19"/>
    <p:sldId id="276" r:id="rId20"/>
    <p:sldId id="279" r:id="rId21"/>
    <p:sldId id="278" r:id="rId22"/>
    <p:sldId id="277" r:id="rId23"/>
    <p:sldId id="283" r:id="rId24"/>
    <p:sldId id="288" r:id="rId25"/>
    <p:sldId id="285" r:id="rId26"/>
    <p:sldId id="284" r:id="rId27"/>
    <p:sldId id="287" r:id="rId28"/>
    <p:sldId id="289" r:id="rId29"/>
    <p:sldId id="293" r:id="rId30"/>
    <p:sldId id="291" r:id="rId31"/>
    <p:sldId id="292" r:id="rId32"/>
    <p:sldId id="290" r:id="rId33"/>
    <p:sldId id="305" r:id="rId34"/>
    <p:sldId id="306" r:id="rId35"/>
    <p:sldId id="295" r:id="rId36"/>
    <p:sldId id="294" r:id="rId37"/>
    <p:sldId id="297" r:id="rId38"/>
    <p:sldId id="300" r:id="rId39"/>
    <p:sldId id="298" r:id="rId40"/>
    <p:sldId id="304" r:id="rId41"/>
    <p:sldId id="299" r:id="rId42"/>
    <p:sldId id="302" r:id="rId43"/>
    <p:sldId id="303" r:id="rId44"/>
    <p:sldId id="260" r:id="rId45"/>
    <p:sldId id="308" r:id="rId46"/>
    <p:sldId id="301" r:id="rId47"/>
    <p:sldId id="28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CCE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797" autoAdjust="0"/>
  </p:normalViewPr>
  <p:slideViewPr>
    <p:cSldViewPr snapToGrid="0">
      <p:cViewPr varScale="1">
        <p:scale>
          <a:sx n="58" d="100"/>
          <a:sy n="58" d="100"/>
        </p:scale>
        <p:origin x="96"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D1B4-9A58-4DEB-B813-B85E0D73B365}" type="datetimeFigureOut">
              <a:rPr lang="en-US" smtClean="0"/>
              <a:t>2/23/2018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B08F2-07F7-4EFE-ACB5-66E8786EE585}" type="slidenum">
              <a:rPr lang="en-US" smtClean="0"/>
              <a:t>‹#›</a:t>
            </a:fld>
            <a:endParaRPr lang="en-US"/>
          </a:p>
        </p:txBody>
      </p:sp>
    </p:spTree>
    <p:extLst>
      <p:ext uri="{BB962C8B-B14F-4D97-AF65-F5344CB8AC3E}">
        <p14:creationId xmlns:p14="http://schemas.microsoft.com/office/powerpoint/2010/main" val="102525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Homogenous: all the same kind, like</a:t>
            </a:r>
          </a:p>
        </p:txBody>
      </p:sp>
      <p:sp>
        <p:nvSpPr>
          <p:cNvPr id="4" name="Slide Number Placeholder 3"/>
          <p:cNvSpPr>
            <a:spLocks noGrp="1"/>
          </p:cNvSpPr>
          <p:nvPr>
            <p:ph type="sldNum" sz="quarter" idx="10"/>
          </p:nvPr>
        </p:nvSpPr>
        <p:spPr/>
        <p:txBody>
          <a:bodyPr/>
          <a:lstStyle/>
          <a:p>
            <a:fld id="{00758EBF-42D0-43A6-A11F-24BCE929B760}" type="slidenum">
              <a:rPr lang="en-US" smtClean="0"/>
              <a:pPr/>
              <a:t>6</a:t>
            </a:fld>
            <a:endParaRPr lang="en-US"/>
          </a:p>
        </p:txBody>
      </p:sp>
    </p:spTree>
    <p:extLst>
      <p:ext uri="{BB962C8B-B14F-4D97-AF65-F5344CB8AC3E}">
        <p14:creationId xmlns:p14="http://schemas.microsoft.com/office/powerpoint/2010/main" val="290487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Brownian</a:t>
            </a:r>
            <a:r>
              <a:rPr lang="en-US" baseline="0" dirty="0"/>
              <a:t> movement </a:t>
            </a:r>
            <a:r>
              <a:rPr lang="en-US" baseline="0"/>
              <a:t>and temperature</a:t>
            </a:r>
            <a:endParaRPr lang="en-US"/>
          </a:p>
        </p:txBody>
      </p:sp>
      <p:sp>
        <p:nvSpPr>
          <p:cNvPr id="4" name="Slide Number Placeholder 3"/>
          <p:cNvSpPr>
            <a:spLocks noGrp="1"/>
          </p:cNvSpPr>
          <p:nvPr>
            <p:ph type="sldNum" sz="quarter" idx="10"/>
          </p:nvPr>
        </p:nvSpPr>
        <p:spPr/>
        <p:txBody>
          <a:bodyPr/>
          <a:lstStyle/>
          <a:p>
            <a:fld id="{00758EBF-42D0-43A6-A11F-24BCE929B760}" type="slidenum">
              <a:rPr lang="en-US" smtClean="0"/>
              <a:pPr/>
              <a:t>8</a:t>
            </a:fld>
            <a:endParaRPr lang="en-US"/>
          </a:p>
        </p:txBody>
      </p:sp>
    </p:spTree>
    <p:extLst>
      <p:ext uri="{BB962C8B-B14F-4D97-AF65-F5344CB8AC3E}">
        <p14:creationId xmlns:p14="http://schemas.microsoft.com/office/powerpoint/2010/main" val="91716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Reason why desert experiences such extreme temperature changes. Little water vapor fails to capture heat from day so desert nights are very cold.  </a:t>
            </a:r>
          </a:p>
          <a:p>
            <a:endParaRPr lang="en-US" dirty="0"/>
          </a:p>
          <a:p>
            <a:r>
              <a:rPr lang="en-US" dirty="0"/>
              <a:t>Water absorbs heat because solar energy causes hydrogen bonds to break but the quickly reform, which prevents an increase in the movement of the molecules and thus the temperature of water. </a:t>
            </a:r>
          </a:p>
        </p:txBody>
      </p:sp>
      <p:sp>
        <p:nvSpPr>
          <p:cNvPr id="4" name="Slide Number Placeholder 3"/>
          <p:cNvSpPr>
            <a:spLocks noGrp="1"/>
          </p:cNvSpPr>
          <p:nvPr>
            <p:ph type="sldNum" sz="quarter" idx="10"/>
          </p:nvPr>
        </p:nvSpPr>
        <p:spPr/>
        <p:txBody>
          <a:bodyPr/>
          <a:lstStyle/>
          <a:p>
            <a:fld id="{00758EBF-42D0-43A6-A11F-24BCE929B760}" type="slidenum">
              <a:rPr lang="en-US" smtClean="0"/>
              <a:pPr/>
              <a:t>10</a:t>
            </a:fld>
            <a:endParaRPr lang="en-US"/>
          </a:p>
        </p:txBody>
      </p:sp>
    </p:spTree>
    <p:extLst>
      <p:ext uri="{BB962C8B-B14F-4D97-AF65-F5344CB8AC3E}">
        <p14:creationId xmlns:p14="http://schemas.microsoft.com/office/powerpoint/2010/main" val="351428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High heat of vaporization means that</a:t>
            </a:r>
            <a:r>
              <a:rPr lang="en-US" baseline="0" dirty="0"/>
              <a:t> a lot of energy I required to transform water from a liquid to a gas due to the strength of the hydrogen bonds. Boiling point of water 100C or 212F</a:t>
            </a:r>
            <a:endParaRPr lang="en-US" dirty="0"/>
          </a:p>
        </p:txBody>
      </p:sp>
      <p:sp>
        <p:nvSpPr>
          <p:cNvPr id="4" name="Slide Number Placeholder 3"/>
          <p:cNvSpPr>
            <a:spLocks noGrp="1"/>
          </p:cNvSpPr>
          <p:nvPr>
            <p:ph type="sldNum" sz="quarter" idx="10"/>
          </p:nvPr>
        </p:nvSpPr>
        <p:spPr/>
        <p:txBody>
          <a:bodyPr/>
          <a:lstStyle/>
          <a:p>
            <a:fld id="{00758EBF-42D0-43A6-A11F-24BCE929B760}" type="slidenum">
              <a:rPr lang="en-US" smtClean="0"/>
              <a:pPr/>
              <a:t>12</a:t>
            </a:fld>
            <a:endParaRPr lang="en-US"/>
          </a:p>
        </p:txBody>
      </p:sp>
    </p:spTree>
    <p:extLst>
      <p:ext uri="{BB962C8B-B14F-4D97-AF65-F5344CB8AC3E}">
        <p14:creationId xmlns:p14="http://schemas.microsoft.com/office/powerpoint/2010/main" val="21348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Salinity greatly affects the organisms living in it. </a:t>
            </a:r>
          </a:p>
          <a:p>
            <a:pPr marL="171450" indent="-171450">
              <a:buFont typeface="Arial" panose="020B0604020202020204" pitchFamily="34" charset="0"/>
              <a:buChar char="•"/>
            </a:pPr>
            <a:r>
              <a:rPr lang="en-US" dirty="0"/>
              <a:t>Organisms living in estuaries where fresh water and salt water mix, must be adapted to a range of salinities. </a:t>
            </a:r>
          </a:p>
        </p:txBody>
      </p:sp>
      <p:sp>
        <p:nvSpPr>
          <p:cNvPr id="4" name="Slide Number Placeholder 3"/>
          <p:cNvSpPr>
            <a:spLocks noGrp="1"/>
          </p:cNvSpPr>
          <p:nvPr>
            <p:ph type="sldNum" sz="quarter" idx="10"/>
          </p:nvPr>
        </p:nvSpPr>
        <p:spPr/>
        <p:txBody>
          <a:bodyPr/>
          <a:lstStyle/>
          <a:p>
            <a:fld id="{603B08F2-07F7-4EFE-ACB5-66E8786EE585}" type="slidenum">
              <a:rPr lang="en-US" smtClean="0"/>
              <a:t>15</a:t>
            </a:fld>
            <a:endParaRPr lang="en-US"/>
          </a:p>
        </p:txBody>
      </p:sp>
    </p:spTree>
    <p:extLst>
      <p:ext uri="{BB962C8B-B14F-4D97-AF65-F5344CB8AC3E}">
        <p14:creationId xmlns:p14="http://schemas.microsoft.com/office/powerpoint/2010/main" val="105392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varies more in the oceans? Temperature or salinity? </a:t>
            </a:r>
          </a:p>
          <a:p>
            <a:pPr marL="171450" indent="-171450">
              <a:buFont typeface="Arial" panose="020B0604020202020204" pitchFamily="34" charset="0"/>
              <a:buChar char="•"/>
            </a:pPr>
            <a:r>
              <a:rPr lang="en-US" dirty="0"/>
              <a:t>Temperature ranges from -2</a:t>
            </a:r>
            <a:r>
              <a:rPr lang="en-US" dirty="0">
                <a:latin typeface="Times New Roman" panose="02020603050405020304" pitchFamily="18" charset="0"/>
                <a:cs typeface="Times New Roman" panose="02020603050405020304" pitchFamily="18" charset="0"/>
              </a:rPr>
              <a:t>ºC</a:t>
            </a:r>
            <a:r>
              <a:rPr lang="en-US" dirty="0"/>
              <a:t> to 30</a:t>
            </a:r>
            <a:r>
              <a:rPr lang="en-US" dirty="0">
                <a:latin typeface="Times New Roman" panose="02020603050405020304" pitchFamily="18" charset="0"/>
                <a:cs typeface="Times New Roman" panose="02020603050405020304" pitchFamily="18" charset="0"/>
              </a:rPr>
              <a:t>ºC (28ºF to 86ºF)</a:t>
            </a:r>
            <a:endParaRPr lang="en-US" dirty="0"/>
          </a:p>
        </p:txBody>
      </p:sp>
      <p:sp>
        <p:nvSpPr>
          <p:cNvPr id="4" name="Slide Number Placeholder 3"/>
          <p:cNvSpPr>
            <a:spLocks noGrp="1"/>
          </p:cNvSpPr>
          <p:nvPr>
            <p:ph type="sldNum" sz="quarter" idx="10"/>
          </p:nvPr>
        </p:nvSpPr>
        <p:spPr/>
        <p:txBody>
          <a:bodyPr/>
          <a:lstStyle/>
          <a:p>
            <a:fld id="{603B08F2-07F7-4EFE-ACB5-66E8786EE585}" type="slidenum">
              <a:rPr lang="en-US" smtClean="0"/>
              <a:t>16</a:t>
            </a:fld>
            <a:endParaRPr lang="en-US"/>
          </a:p>
        </p:txBody>
      </p:sp>
    </p:spTree>
    <p:extLst>
      <p:ext uri="{BB962C8B-B14F-4D97-AF65-F5344CB8AC3E}">
        <p14:creationId xmlns:p14="http://schemas.microsoft.com/office/powerpoint/2010/main" val="379969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thermocline on the continental shelf, where the surface waters extend all the way to the bottom. </a:t>
            </a:r>
          </a:p>
        </p:txBody>
      </p:sp>
      <p:sp>
        <p:nvSpPr>
          <p:cNvPr id="4" name="Slide Number Placeholder 3"/>
          <p:cNvSpPr>
            <a:spLocks noGrp="1"/>
          </p:cNvSpPr>
          <p:nvPr>
            <p:ph type="sldNum" sz="quarter" idx="10"/>
          </p:nvPr>
        </p:nvSpPr>
        <p:spPr/>
        <p:txBody>
          <a:bodyPr/>
          <a:lstStyle/>
          <a:p>
            <a:fld id="{603B08F2-07F7-4EFE-ACB5-66E8786EE585}" type="slidenum">
              <a:rPr lang="en-US" smtClean="0"/>
              <a:t>28</a:t>
            </a:fld>
            <a:endParaRPr lang="en-US"/>
          </a:p>
        </p:txBody>
      </p:sp>
    </p:spTree>
    <p:extLst>
      <p:ext uri="{BB962C8B-B14F-4D97-AF65-F5344CB8AC3E}">
        <p14:creationId xmlns:p14="http://schemas.microsoft.com/office/powerpoint/2010/main" val="112832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5183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05196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9020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578423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A0D7F71-23EE-48EC-8F0A-ED057F372360}" type="slidenum">
              <a:rPr lang="en-US"/>
              <a:pPr>
                <a:defRPr/>
              </a:pPr>
              <a:t>‹#›</a:t>
            </a:fld>
            <a:endParaRPr lang="en-US"/>
          </a:p>
        </p:txBody>
      </p:sp>
    </p:spTree>
    <p:extLst>
      <p:ext uri="{BB962C8B-B14F-4D97-AF65-F5344CB8AC3E}">
        <p14:creationId xmlns:p14="http://schemas.microsoft.com/office/powerpoint/2010/main" val="7057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808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2/23/2018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215205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9764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22405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4783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775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885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2/23/2018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630103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2/23/2018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94934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JMLy4jV7Xg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ctrTitle"/>
          </p:nvPr>
        </p:nvSpPr>
        <p:spPr>
          <a:xfrm>
            <a:off x="1625600" y="3886200"/>
            <a:ext cx="9333948" cy="990600"/>
          </a:xfrm>
        </p:spPr>
        <p:txBody>
          <a:bodyPr>
            <a:noAutofit/>
          </a:bodyPr>
          <a:lstStyle/>
          <a:p>
            <a:pPr algn="ctr"/>
            <a:r>
              <a:rPr lang="en-US" dirty="0"/>
              <a:t>Chemical and Physical Properties of Seawater</a:t>
            </a:r>
          </a:p>
        </p:txBody>
      </p:sp>
      <p:sp>
        <p:nvSpPr>
          <p:cNvPr id="5" name="Subtitle 4">
            <a:extLst>
              <a:ext uri="{FF2B5EF4-FFF2-40B4-BE49-F238E27FC236}">
                <a16:creationId xmlns:a16="http://schemas.microsoft.com/office/drawing/2014/main" id="{BE8F7B2A-50C3-46E6-8665-171D542D7CEA}"/>
              </a:ext>
            </a:extLst>
          </p:cNvPr>
          <p:cNvSpPr>
            <a:spLocks noGrp="1"/>
          </p:cNvSpPr>
          <p:nvPr>
            <p:ph type="subTitle" idx="1"/>
          </p:nvPr>
        </p:nvSpPr>
        <p:spPr/>
        <p:txBody>
          <a:bodyPr/>
          <a:lstStyle/>
          <a:p>
            <a:r>
              <a:rPr lang="en-US" dirty="0"/>
              <a:t>Chapter 3</a:t>
            </a:r>
          </a:p>
        </p:txBody>
      </p:sp>
      <p:sp>
        <p:nvSpPr>
          <p:cNvPr id="6" name="TextBox 5">
            <a:extLst>
              <a:ext uri="{FF2B5EF4-FFF2-40B4-BE49-F238E27FC236}">
                <a16:creationId xmlns:a16="http://schemas.microsoft.com/office/drawing/2014/main" id="{92E57520-C955-4B50-AF4B-4625F6525FBC}"/>
              </a:ext>
            </a:extLst>
          </p:cNvPr>
          <p:cNvSpPr txBox="1"/>
          <p:nvPr/>
        </p:nvSpPr>
        <p:spPr>
          <a:xfrm>
            <a:off x="1272208" y="1086678"/>
            <a:ext cx="9647583" cy="1569660"/>
          </a:xfrm>
          <a:prstGeom prst="rect">
            <a:avLst/>
          </a:prstGeom>
          <a:noFill/>
        </p:spPr>
        <p:txBody>
          <a:bodyPr wrap="square" rtlCol="0">
            <a:spAutoFit/>
          </a:bodyPr>
          <a:lstStyle/>
          <a:p>
            <a:pPr algn="ctr"/>
            <a:r>
              <a:rPr lang="en-US" sz="3200" dirty="0"/>
              <a:t>“Everybody complains about the weather, but nobody does anything about it”</a:t>
            </a:r>
          </a:p>
          <a:p>
            <a:pPr algn="ctr"/>
            <a:r>
              <a:rPr lang="en-US" sz="3200" dirty="0"/>
              <a:t> – Charles Dudley Warner</a:t>
            </a:r>
          </a:p>
        </p:txBody>
      </p:sp>
    </p:spTree>
    <p:extLst>
      <p:ext uri="{BB962C8B-B14F-4D97-AF65-F5344CB8AC3E}">
        <p14:creationId xmlns:p14="http://schemas.microsoft.com/office/powerpoint/2010/main" val="410709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46027"/>
            <a:ext cx="11125200" cy="4953000"/>
          </a:xfrm>
        </p:spPr>
        <p:txBody>
          <a:bodyPr>
            <a:normAutofit/>
          </a:bodyPr>
          <a:lstStyle/>
          <a:p>
            <a:pPr>
              <a:spcBef>
                <a:spcPts val="0"/>
              </a:spcBef>
              <a:buNone/>
            </a:pPr>
            <a:r>
              <a:rPr lang="en-US" sz="3200" b="1" dirty="0"/>
              <a:t>Specific heat</a:t>
            </a:r>
            <a:r>
              <a:rPr lang="en-US" sz="3200" dirty="0"/>
              <a:t>: amount of energy required to raise temp 1˚C</a:t>
            </a:r>
          </a:p>
          <a:p>
            <a:pPr lvl="1">
              <a:spcBef>
                <a:spcPts val="0"/>
              </a:spcBef>
            </a:pPr>
            <a:r>
              <a:rPr lang="en-US" sz="2800" dirty="0"/>
              <a:t>Water has a high specific heat compared to other molecules</a:t>
            </a:r>
          </a:p>
          <a:p>
            <a:pPr lvl="2">
              <a:spcBef>
                <a:spcPts val="0"/>
              </a:spcBef>
            </a:pPr>
            <a:r>
              <a:rPr lang="en-US" sz="2400" dirty="0"/>
              <a:t>Water can absorb a lot of heat energy before changing temperature</a:t>
            </a: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r>
              <a:rPr lang="en-US" sz="2800" dirty="0">
                <a:solidFill>
                  <a:schemeClr val="tx1"/>
                </a:solidFill>
              </a:rPr>
              <a:t>				</a:t>
            </a:r>
          </a:p>
        </p:txBody>
      </p:sp>
      <p:sp>
        <p:nvSpPr>
          <p:cNvPr id="5" name="Title 1"/>
          <p:cNvSpPr>
            <a:spLocks noGrp="1"/>
          </p:cNvSpPr>
          <p:nvPr>
            <p:ph type="title"/>
          </p:nvPr>
        </p:nvSpPr>
        <p:spPr>
          <a:xfrm>
            <a:off x="609600" y="152400"/>
            <a:ext cx="10972800" cy="990600"/>
          </a:xfrm>
        </p:spPr>
        <p:txBody>
          <a:bodyPr>
            <a:normAutofit/>
          </a:bodyPr>
          <a:lstStyle/>
          <a:p>
            <a:pPr algn="ctr"/>
            <a:r>
              <a:rPr lang="en-US" sz="4400" dirty="0"/>
              <a:t>Properties of Water</a:t>
            </a:r>
          </a:p>
        </p:txBody>
      </p:sp>
      <p:pic>
        <p:nvPicPr>
          <p:cNvPr id="2" name="Picture 1"/>
          <p:cNvPicPr>
            <a:picLocks noChangeAspect="1"/>
          </p:cNvPicPr>
          <p:nvPr/>
        </p:nvPicPr>
        <p:blipFill>
          <a:blip r:embed="rId3"/>
          <a:stretch>
            <a:fillRect/>
          </a:stretch>
        </p:blipFill>
        <p:spPr>
          <a:xfrm>
            <a:off x="1937145" y="2944216"/>
            <a:ext cx="8066826" cy="3254811"/>
          </a:xfrm>
          <a:prstGeom prst="rect">
            <a:avLst/>
          </a:prstGeom>
        </p:spPr>
      </p:pic>
    </p:spTree>
    <p:extLst>
      <p:ext uri="{BB962C8B-B14F-4D97-AF65-F5344CB8AC3E}">
        <p14:creationId xmlns:p14="http://schemas.microsoft.com/office/powerpoint/2010/main" val="310059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C98C-9E69-460A-B61A-608032F3159A}"/>
              </a:ext>
            </a:extLst>
          </p:cNvPr>
          <p:cNvSpPr>
            <a:spLocks noGrp="1"/>
          </p:cNvSpPr>
          <p:nvPr>
            <p:ph sz="quarter" idx="1"/>
          </p:nvPr>
        </p:nvSpPr>
        <p:spPr>
          <a:xfrm>
            <a:off x="609600" y="1219200"/>
            <a:ext cx="11582400" cy="4937760"/>
          </a:xfrm>
        </p:spPr>
        <p:txBody>
          <a:bodyPr>
            <a:normAutofit/>
          </a:bodyPr>
          <a:lstStyle/>
          <a:p>
            <a:pPr marL="0" indent="0">
              <a:buNone/>
            </a:pPr>
            <a:r>
              <a:rPr lang="en-US" sz="3200" dirty="0"/>
              <a:t>How does the high specific heat of water affect marine organisms? </a:t>
            </a:r>
          </a:p>
        </p:txBody>
      </p:sp>
      <p:sp>
        <p:nvSpPr>
          <p:cNvPr id="4" name="Title 1">
            <a:extLst>
              <a:ext uri="{FF2B5EF4-FFF2-40B4-BE49-F238E27FC236}">
                <a16:creationId xmlns:a16="http://schemas.microsoft.com/office/drawing/2014/main" id="{B3EF0BC6-47D8-4FBE-B87F-13CA82080D24}"/>
              </a:ext>
            </a:extLst>
          </p:cNvPr>
          <p:cNvSpPr>
            <a:spLocks noGrp="1"/>
          </p:cNvSpPr>
          <p:nvPr>
            <p:ph type="title"/>
          </p:nvPr>
        </p:nvSpPr>
        <p:spPr/>
        <p:txBody>
          <a:bodyPr>
            <a:normAutofit/>
          </a:bodyPr>
          <a:lstStyle/>
          <a:p>
            <a:pPr algn="ctr"/>
            <a:r>
              <a:rPr lang="en-US" sz="4400" dirty="0"/>
              <a:t>Properties of Water</a:t>
            </a:r>
          </a:p>
        </p:txBody>
      </p:sp>
      <p:pic>
        <p:nvPicPr>
          <p:cNvPr id="5" name="Picture 4">
            <a:extLst>
              <a:ext uri="{FF2B5EF4-FFF2-40B4-BE49-F238E27FC236}">
                <a16:creationId xmlns:a16="http://schemas.microsoft.com/office/drawing/2014/main" id="{F43DC198-92A9-4A5A-8758-C41340CEF513}"/>
              </a:ext>
            </a:extLst>
          </p:cNvPr>
          <p:cNvPicPr>
            <a:picLocks noChangeAspect="1"/>
          </p:cNvPicPr>
          <p:nvPr/>
        </p:nvPicPr>
        <p:blipFill>
          <a:blip r:embed="rId2"/>
          <a:stretch>
            <a:fillRect/>
          </a:stretch>
        </p:blipFill>
        <p:spPr>
          <a:xfrm>
            <a:off x="1252937" y="2329543"/>
            <a:ext cx="9686125" cy="3549057"/>
          </a:xfrm>
          <a:prstGeom prst="rect">
            <a:avLst/>
          </a:prstGeom>
        </p:spPr>
      </p:pic>
    </p:spTree>
    <p:extLst>
      <p:ext uri="{BB962C8B-B14F-4D97-AF65-F5344CB8AC3E}">
        <p14:creationId xmlns:p14="http://schemas.microsoft.com/office/powerpoint/2010/main" val="199752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6400800" cy="5105400"/>
          </a:xfrm>
        </p:spPr>
        <p:txBody>
          <a:bodyPr>
            <a:normAutofit lnSpcReduction="10000"/>
          </a:bodyPr>
          <a:lstStyle/>
          <a:p>
            <a:pPr>
              <a:buNone/>
            </a:pPr>
            <a:r>
              <a:rPr lang="en-US" sz="3200" dirty="0"/>
              <a:t>High heat of vaporization</a:t>
            </a:r>
          </a:p>
          <a:p>
            <a:pPr lvl="1"/>
            <a:r>
              <a:rPr lang="en-US" sz="2800" dirty="0"/>
              <a:t>Vaporization:  transformation from ______________</a:t>
            </a:r>
          </a:p>
          <a:p>
            <a:pPr>
              <a:buNone/>
            </a:pPr>
            <a:endParaRPr lang="en-US" sz="3600" dirty="0"/>
          </a:p>
          <a:p>
            <a:pPr>
              <a:buNone/>
            </a:pPr>
            <a:r>
              <a:rPr lang="en-US" sz="3200" dirty="0"/>
              <a:t>Fastest moving water molecules transform to a gaseous state. </a:t>
            </a:r>
          </a:p>
          <a:p>
            <a:r>
              <a:rPr lang="en-US" sz="3200" dirty="0"/>
              <a:t>Sweat helps release internal body heat</a:t>
            </a:r>
          </a:p>
          <a:p>
            <a:pPr lvl="1"/>
            <a:r>
              <a:rPr lang="en-US" sz="2800" b="1" dirty="0"/>
              <a:t>Evaporative cooling</a:t>
            </a:r>
            <a:r>
              <a:rPr lang="en-US" sz="2800" dirty="0"/>
              <a:t>: cooling of surface when liquid evaporates</a:t>
            </a:r>
          </a:p>
          <a:p>
            <a:pPr lvl="1">
              <a:buNone/>
            </a:pPr>
            <a:endParaRPr lang="en-US" sz="3200" dirty="0"/>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5" name="Picture 3" descr="http://www.poyi.org/63/photos/04/ae05.jpg"/>
          <p:cNvPicPr>
            <a:picLocks noChangeAspect="1" noChangeArrowheads="1"/>
          </p:cNvPicPr>
          <p:nvPr/>
        </p:nvPicPr>
        <p:blipFill>
          <a:blip r:embed="rId3" cstate="print"/>
          <a:srcRect/>
          <a:stretch>
            <a:fillRect/>
          </a:stretch>
        </p:blipFill>
        <p:spPr bwMode="auto">
          <a:xfrm>
            <a:off x="7239000" y="2590800"/>
            <a:ext cx="4633167" cy="2724303"/>
          </a:xfrm>
          <a:prstGeom prst="rect">
            <a:avLst/>
          </a:prstGeom>
          <a:noFill/>
        </p:spPr>
      </p:pic>
    </p:spTree>
    <p:extLst>
      <p:ext uri="{BB962C8B-B14F-4D97-AF65-F5344CB8AC3E}">
        <p14:creationId xmlns:p14="http://schemas.microsoft.com/office/powerpoint/2010/main" val="34247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609600" y="1365013"/>
            <a:ext cx="11353800" cy="3046988"/>
          </a:xfrm>
        </p:spPr>
        <p:txBody>
          <a:bodyPr wrap="square">
            <a:spAutoFit/>
          </a:bodyPr>
          <a:lstStyle/>
          <a:p>
            <a:pPr>
              <a:spcAft>
                <a:spcPts val="600"/>
              </a:spcAft>
              <a:buNone/>
            </a:pPr>
            <a:r>
              <a:rPr lang="en-US" sz="2800" b="1" dirty="0"/>
              <a:t>Hydrophilic</a:t>
            </a:r>
            <a:r>
              <a:rPr lang="en-US" sz="2800" dirty="0"/>
              <a:t> (“water loving”): compounds that will interact with water</a:t>
            </a:r>
          </a:p>
          <a:p>
            <a:pPr>
              <a:spcAft>
                <a:spcPts val="600"/>
              </a:spcAft>
            </a:pPr>
            <a:r>
              <a:rPr lang="en-US" sz="2400" dirty="0"/>
              <a:t>Ex. Sodium Chloride (NaCl)</a:t>
            </a:r>
          </a:p>
          <a:p>
            <a:pPr>
              <a:spcAft>
                <a:spcPts val="600"/>
              </a:spcAft>
              <a:buNone/>
            </a:pPr>
            <a:r>
              <a:rPr lang="en-US" sz="2800" dirty="0"/>
              <a:t>___________ (“water fearing”): compounds that do not interact with water</a:t>
            </a:r>
          </a:p>
          <a:p>
            <a:pPr>
              <a:spcBef>
                <a:spcPts val="0"/>
              </a:spcBef>
              <a:spcAft>
                <a:spcPts val="600"/>
              </a:spcAft>
            </a:pPr>
            <a:r>
              <a:rPr lang="en-US" sz="2400" dirty="0"/>
              <a:t>Ex: Hydrocarbons (petroleum, oil) and lipids (fats)</a:t>
            </a:r>
          </a:p>
          <a:p>
            <a:pPr>
              <a:spcBef>
                <a:spcPts val="0"/>
              </a:spcBef>
              <a:spcAft>
                <a:spcPts val="600"/>
              </a:spcAft>
            </a:pPr>
            <a:r>
              <a:rPr lang="en-US" sz="2400" dirty="0"/>
              <a:t>Hydrophobic molecules help contain water</a:t>
            </a:r>
          </a:p>
          <a:p>
            <a:pPr>
              <a:spcAft>
                <a:spcPts val="600"/>
              </a:spcAft>
            </a:pPr>
            <a:endParaRPr lang="en-US" sz="2400" dirty="0"/>
          </a:p>
        </p:txBody>
      </p:sp>
      <p:sp>
        <p:nvSpPr>
          <p:cNvPr id="5" name="Title 1"/>
          <p:cNvSpPr>
            <a:spLocks noGrp="1"/>
          </p:cNvSpPr>
          <p:nvPr>
            <p:ph type="title"/>
          </p:nvPr>
        </p:nvSpPr>
        <p:spPr/>
        <p:txBody>
          <a:bodyPr>
            <a:normAutofit/>
          </a:bodyPr>
          <a:lstStyle/>
          <a:p>
            <a:pPr algn="ctr"/>
            <a:r>
              <a:rPr lang="en-US" sz="4400" dirty="0"/>
              <a:t>Molecular Attraction to Water</a:t>
            </a:r>
          </a:p>
        </p:txBody>
      </p:sp>
      <p:pic>
        <p:nvPicPr>
          <p:cNvPr id="43010" name="Picture 2" descr="http://animalcellbiology.files.wordpress.com/2011/07/lipidbilayer.gif"/>
          <p:cNvPicPr>
            <a:picLocks noChangeAspect="1" noChangeArrowheads="1"/>
          </p:cNvPicPr>
          <p:nvPr/>
        </p:nvPicPr>
        <p:blipFill>
          <a:blip r:embed="rId2" cstate="print"/>
          <a:srcRect/>
          <a:stretch>
            <a:fillRect/>
          </a:stretch>
        </p:blipFill>
        <p:spPr bwMode="auto">
          <a:xfrm>
            <a:off x="8229600" y="3568148"/>
            <a:ext cx="3352800" cy="2671064"/>
          </a:xfrm>
          <a:prstGeom prst="rect">
            <a:avLst/>
          </a:prstGeom>
          <a:noFill/>
        </p:spPr>
      </p:pic>
      <p:sp>
        <p:nvSpPr>
          <p:cNvPr id="7" name="Left Brace 6"/>
          <p:cNvSpPr/>
          <p:nvPr/>
        </p:nvSpPr>
        <p:spPr>
          <a:xfrm>
            <a:off x="7978140" y="3957014"/>
            <a:ext cx="502919" cy="1524000"/>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210300" y="4492350"/>
            <a:ext cx="1828800" cy="400110"/>
          </a:xfrm>
          <a:prstGeom prst="rect">
            <a:avLst/>
          </a:prstGeom>
          <a:noFill/>
        </p:spPr>
        <p:txBody>
          <a:bodyPr wrap="square" rtlCol="0">
            <a:spAutoFit/>
          </a:bodyPr>
          <a:lstStyle/>
          <a:p>
            <a:r>
              <a:rPr lang="en-US" sz="2000" dirty="0"/>
              <a:t>Cell membrane</a:t>
            </a:r>
          </a:p>
        </p:txBody>
      </p:sp>
    </p:spTree>
    <p:extLst>
      <p:ext uri="{BB962C8B-B14F-4D97-AF65-F5344CB8AC3E}">
        <p14:creationId xmlns:p14="http://schemas.microsoft.com/office/powerpoint/2010/main" val="64578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0A10-576B-4F06-A09C-BA21ED797B4B}"/>
              </a:ext>
            </a:extLst>
          </p:cNvPr>
          <p:cNvSpPr>
            <a:spLocks noGrp="1"/>
          </p:cNvSpPr>
          <p:nvPr>
            <p:ph type="title"/>
          </p:nvPr>
        </p:nvSpPr>
        <p:spPr/>
        <p:txBody>
          <a:bodyPr>
            <a:normAutofit/>
          </a:bodyPr>
          <a:lstStyle/>
          <a:p>
            <a:pPr algn="ctr"/>
            <a:r>
              <a:rPr lang="en-US" sz="4400" dirty="0"/>
              <a:t>Composition of Seawater</a:t>
            </a:r>
          </a:p>
        </p:txBody>
      </p:sp>
      <p:sp>
        <p:nvSpPr>
          <p:cNvPr id="3" name="Content Placeholder 2">
            <a:extLst>
              <a:ext uri="{FF2B5EF4-FFF2-40B4-BE49-F238E27FC236}">
                <a16:creationId xmlns:a16="http://schemas.microsoft.com/office/drawing/2014/main" id="{EFD65FFC-C511-454C-8F43-6C1B9EBCFF9E}"/>
              </a:ext>
            </a:extLst>
          </p:cNvPr>
          <p:cNvSpPr>
            <a:spLocks noGrp="1"/>
          </p:cNvSpPr>
          <p:nvPr>
            <p:ph sz="quarter" idx="1"/>
          </p:nvPr>
        </p:nvSpPr>
        <p:spPr>
          <a:xfrm>
            <a:off x="609600" y="1556656"/>
            <a:ext cx="5486400" cy="3864429"/>
          </a:xfrm>
        </p:spPr>
        <p:txBody>
          <a:bodyPr>
            <a:normAutofit/>
          </a:bodyPr>
          <a:lstStyle/>
          <a:p>
            <a:r>
              <a:rPr lang="en-US" sz="2800" dirty="0"/>
              <a:t>Chemical ions introduced to seawater through weathering of rocks, hydrothermal vents, and volcanos</a:t>
            </a:r>
          </a:p>
        </p:txBody>
      </p:sp>
      <p:pic>
        <p:nvPicPr>
          <p:cNvPr id="5122" name="Picture 2" descr="http://textflow.mheducation.com/figures/1259168549/cas23068_0306_lg.jpg">
            <a:extLst>
              <a:ext uri="{FF2B5EF4-FFF2-40B4-BE49-F238E27FC236}">
                <a16:creationId xmlns:a16="http://schemas.microsoft.com/office/drawing/2014/main" id="{ECEC2815-AFE9-427D-A0AF-F71C6010F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36915"/>
            <a:ext cx="5649686" cy="480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66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0A10-576B-4F06-A09C-BA21ED797B4B}"/>
              </a:ext>
            </a:extLst>
          </p:cNvPr>
          <p:cNvSpPr>
            <a:spLocks noGrp="1"/>
          </p:cNvSpPr>
          <p:nvPr>
            <p:ph type="title"/>
          </p:nvPr>
        </p:nvSpPr>
        <p:spPr/>
        <p:txBody>
          <a:bodyPr>
            <a:normAutofit/>
          </a:bodyPr>
          <a:lstStyle/>
          <a:p>
            <a:pPr algn="ctr"/>
            <a:r>
              <a:rPr lang="en-US" sz="4400" dirty="0"/>
              <a:t>Composition of Seawater</a:t>
            </a:r>
          </a:p>
        </p:txBody>
      </p:sp>
      <p:sp>
        <p:nvSpPr>
          <p:cNvPr id="3" name="Content Placeholder 2">
            <a:extLst>
              <a:ext uri="{FF2B5EF4-FFF2-40B4-BE49-F238E27FC236}">
                <a16:creationId xmlns:a16="http://schemas.microsoft.com/office/drawing/2014/main" id="{EFD65FFC-C511-454C-8F43-6C1B9EBCFF9E}"/>
              </a:ext>
            </a:extLst>
          </p:cNvPr>
          <p:cNvSpPr>
            <a:spLocks noGrp="1"/>
          </p:cNvSpPr>
          <p:nvPr>
            <p:ph sz="quarter" idx="1"/>
          </p:nvPr>
        </p:nvSpPr>
        <p:spPr>
          <a:xfrm>
            <a:off x="468086" y="1465829"/>
            <a:ext cx="5780314" cy="4430486"/>
          </a:xfrm>
        </p:spPr>
        <p:txBody>
          <a:bodyPr>
            <a:normAutofit lnSpcReduction="10000"/>
          </a:bodyPr>
          <a:lstStyle/>
          <a:p>
            <a:pPr marL="0" indent="0">
              <a:buNone/>
            </a:pPr>
            <a:r>
              <a:rPr lang="en-US" sz="2800" b="1" u="sng" dirty="0"/>
              <a:t>___________</a:t>
            </a:r>
            <a:r>
              <a:rPr lang="en-US" sz="2800" dirty="0"/>
              <a:t>: total amount of salt dissolved in seawater</a:t>
            </a:r>
          </a:p>
          <a:p>
            <a:pPr marL="174625" indent="-174625"/>
            <a:r>
              <a:rPr lang="en-US" sz="2400" dirty="0"/>
              <a:t>Expressed as parts per thousand</a:t>
            </a:r>
          </a:p>
          <a:p>
            <a:pPr marL="403225" lvl="1" indent="-128588"/>
            <a:r>
              <a:rPr lang="en-US" sz="2100" dirty="0"/>
              <a:t>35 grams salt per 1000 grams of water = 35 ppt or 35 </a:t>
            </a:r>
            <a:r>
              <a:rPr lang="en-US" sz="2100" baseline="30000" dirty="0"/>
              <a:t>0</a:t>
            </a:r>
            <a:r>
              <a:rPr lang="en-US" sz="2100" dirty="0"/>
              <a:t>/</a:t>
            </a:r>
            <a:r>
              <a:rPr lang="en-US" sz="2100" baseline="-6000" dirty="0"/>
              <a:t>00</a:t>
            </a:r>
          </a:p>
          <a:p>
            <a:r>
              <a:rPr lang="en-US" sz="2400" dirty="0"/>
              <a:t>Practical Salinity Units (</a:t>
            </a:r>
            <a:r>
              <a:rPr lang="en-US" sz="2400" dirty="0" err="1"/>
              <a:t>psu</a:t>
            </a:r>
            <a:r>
              <a:rPr lang="en-US" sz="2400" dirty="0"/>
              <a:t>) </a:t>
            </a:r>
          </a:p>
          <a:p>
            <a:pPr marL="0" indent="0">
              <a:buNone/>
            </a:pPr>
            <a:endParaRPr lang="en-US" sz="2800" dirty="0"/>
          </a:p>
          <a:p>
            <a:pPr marL="0" indent="0">
              <a:buNone/>
            </a:pPr>
            <a:endParaRPr lang="en-US" sz="2800" dirty="0"/>
          </a:p>
          <a:p>
            <a:pPr marL="0" indent="0">
              <a:buNone/>
            </a:pPr>
            <a:r>
              <a:rPr lang="en-US" sz="2400" b="1" dirty="0"/>
              <a:t>Rule of Constant Proportions</a:t>
            </a:r>
            <a:r>
              <a:rPr lang="en-US" sz="2400" dirty="0"/>
              <a:t>: the proportions of different ions in seawater are relatively constant in all seawater. </a:t>
            </a:r>
          </a:p>
        </p:txBody>
      </p:sp>
      <p:pic>
        <p:nvPicPr>
          <p:cNvPr id="4" name="Picture 3">
            <a:extLst>
              <a:ext uri="{FF2B5EF4-FFF2-40B4-BE49-F238E27FC236}">
                <a16:creationId xmlns:a16="http://schemas.microsoft.com/office/drawing/2014/main" id="{441F32FA-56E7-4258-8C51-B7099B2EC6A6}"/>
              </a:ext>
            </a:extLst>
          </p:cNvPr>
          <p:cNvPicPr>
            <a:picLocks noChangeAspect="1"/>
          </p:cNvPicPr>
          <p:nvPr/>
        </p:nvPicPr>
        <p:blipFill>
          <a:blip r:embed="rId3"/>
          <a:stretch>
            <a:fillRect/>
          </a:stretch>
        </p:blipFill>
        <p:spPr>
          <a:xfrm>
            <a:off x="6513739" y="1385887"/>
            <a:ext cx="5424983" cy="4590370"/>
          </a:xfrm>
          <a:prstGeom prst="rect">
            <a:avLst/>
          </a:prstGeom>
        </p:spPr>
      </p:pic>
    </p:spTree>
    <p:extLst>
      <p:ext uri="{BB962C8B-B14F-4D97-AF65-F5344CB8AC3E}">
        <p14:creationId xmlns:p14="http://schemas.microsoft.com/office/powerpoint/2010/main" val="3839732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0A10-576B-4F06-A09C-BA21ED797B4B}"/>
              </a:ext>
            </a:extLst>
          </p:cNvPr>
          <p:cNvSpPr>
            <a:spLocks noGrp="1"/>
          </p:cNvSpPr>
          <p:nvPr>
            <p:ph type="title"/>
          </p:nvPr>
        </p:nvSpPr>
        <p:spPr/>
        <p:txBody>
          <a:bodyPr>
            <a:normAutofit/>
          </a:bodyPr>
          <a:lstStyle/>
          <a:p>
            <a:pPr algn="ctr"/>
            <a:r>
              <a:rPr lang="en-US" sz="4400" dirty="0"/>
              <a:t>Salinity, Temperature, and Density</a:t>
            </a:r>
          </a:p>
        </p:txBody>
      </p:sp>
      <p:sp>
        <p:nvSpPr>
          <p:cNvPr id="3" name="Content Placeholder 2">
            <a:extLst>
              <a:ext uri="{FF2B5EF4-FFF2-40B4-BE49-F238E27FC236}">
                <a16:creationId xmlns:a16="http://schemas.microsoft.com/office/drawing/2014/main" id="{EFD65FFC-C511-454C-8F43-6C1B9EBCFF9E}"/>
              </a:ext>
            </a:extLst>
          </p:cNvPr>
          <p:cNvSpPr>
            <a:spLocks noGrp="1"/>
          </p:cNvSpPr>
          <p:nvPr>
            <p:ph sz="quarter" idx="1"/>
          </p:nvPr>
        </p:nvSpPr>
        <p:spPr>
          <a:xfrm>
            <a:off x="609600" y="1219200"/>
            <a:ext cx="5954487" cy="4937760"/>
          </a:xfrm>
        </p:spPr>
        <p:txBody>
          <a:bodyPr>
            <a:normAutofit/>
          </a:bodyPr>
          <a:lstStyle/>
          <a:p>
            <a:r>
              <a:rPr lang="en-US" sz="2800" dirty="0"/>
              <a:t>_________ of seawater depends on temperature and salinity of the water</a:t>
            </a:r>
          </a:p>
          <a:p>
            <a:pPr lvl="1"/>
            <a:r>
              <a:rPr lang="en-US" sz="2500" dirty="0"/>
              <a:t>Temperature varies by region, but also by depth in the water column</a:t>
            </a:r>
          </a:p>
        </p:txBody>
      </p:sp>
      <p:pic>
        <p:nvPicPr>
          <p:cNvPr id="4" name="Picture 3">
            <a:extLst>
              <a:ext uri="{FF2B5EF4-FFF2-40B4-BE49-F238E27FC236}">
                <a16:creationId xmlns:a16="http://schemas.microsoft.com/office/drawing/2014/main" id="{446F3B8F-BDA7-478A-A2E8-BFE510BE9856}"/>
              </a:ext>
            </a:extLst>
          </p:cNvPr>
          <p:cNvPicPr>
            <a:picLocks noChangeAspect="1"/>
          </p:cNvPicPr>
          <p:nvPr/>
        </p:nvPicPr>
        <p:blipFill>
          <a:blip r:embed="rId3"/>
          <a:stretch>
            <a:fillRect/>
          </a:stretch>
        </p:blipFill>
        <p:spPr>
          <a:xfrm>
            <a:off x="6966857" y="1461641"/>
            <a:ext cx="4746171" cy="4695319"/>
          </a:xfrm>
          <a:prstGeom prst="rect">
            <a:avLst/>
          </a:prstGeom>
        </p:spPr>
      </p:pic>
      <p:pic>
        <p:nvPicPr>
          <p:cNvPr id="6" name="Picture 5">
            <a:extLst>
              <a:ext uri="{FF2B5EF4-FFF2-40B4-BE49-F238E27FC236}">
                <a16:creationId xmlns:a16="http://schemas.microsoft.com/office/drawing/2014/main" id="{C35C2D57-9D51-49A5-A1B2-B7488B9F5C4D}"/>
              </a:ext>
            </a:extLst>
          </p:cNvPr>
          <p:cNvPicPr>
            <a:picLocks noChangeAspect="1"/>
          </p:cNvPicPr>
          <p:nvPr/>
        </p:nvPicPr>
        <p:blipFill>
          <a:blip r:embed="rId4"/>
          <a:stretch>
            <a:fillRect/>
          </a:stretch>
        </p:blipFill>
        <p:spPr>
          <a:xfrm>
            <a:off x="3580720" y="3325290"/>
            <a:ext cx="2983367" cy="2831670"/>
          </a:xfrm>
          <a:prstGeom prst="rect">
            <a:avLst/>
          </a:prstGeom>
        </p:spPr>
      </p:pic>
    </p:spTree>
    <p:extLst>
      <p:ext uri="{BB962C8B-B14F-4D97-AF65-F5344CB8AC3E}">
        <p14:creationId xmlns:p14="http://schemas.microsoft.com/office/powerpoint/2010/main" val="17254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EEE4CE-BE7E-4EFD-BD44-97213B8ECA8E}"/>
              </a:ext>
            </a:extLst>
          </p:cNvPr>
          <p:cNvSpPr>
            <a:spLocks noGrp="1"/>
          </p:cNvSpPr>
          <p:nvPr>
            <p:ph type="title"/>
          </p:nvPr>
        </p:nvSpPr>
        <p:spPr/>
        <p:txBody>
          <a:bodyPr>
            <a:normAutofit/>
          </a:bodyPr>
          <a:lstStyle/>
          <a:p>
            <a:pPr algn="ctr"/>
            <a:r>
              <a:rPr lang="en-US" sz="4400" dirty="0"/>
              <a:t>Salinity, Temperature, and Density</a:t>
            </a:r>
          </a:p>
        </p:txBody>
      </p:sp>
      <p:pic>
        <p:nvPicPr>
          <p:cNvPr id="5" name="Picture 4">
            <a:extLst>
              <a:ext uri="{FF2B5EF4-FFF2-40B4-BE49-F238E27FC236}">
                <a16:creationId xmlns:a16="http://schemas.microsoft.com/office/drawing/2014/main" id="{8D6FE076-3EEC-4E8A-B723-122B36E1743F}"/>
              </a:ext>
            </a:extLst>
          </p:cNvPr>
          <p:cNvPicPr>
            <a:picLocks noChangeAspect="1"/>
          </p:cNvPicPr>
          <p:nvPr/>
        </p:nvPicPr>
        <p:blipFill>
          <a:blip r:embed="rId2"/>
          <a:stretch>
            <a:fillRect/>
          </a:stretch>
        </p:blipFill>
        <p:spPr>
          <a:xfrm>
            <a:off x="609600" y="1412910"/>
            <a:ext cx="7480526" cy="4620007"/>
          </a:xfrm>
          <a:prstGeom prst="rect">
            <a:avLst/>
          </a:prstGeom>
        </p:spPr>
      </p:pic>
      <p:sp>
        <p:nvSpPr>
          <p:cNvPr id="6" name="TextBox 5">
            <a:extLst>
              <a:ext uri="{FF2B5EF4-FFF2-40B4-BE49-F238E27FC236}">
                <a16:creationId xmlns:a16="http://schemas.microsoft.com/office/drawing/2014/main" id="{A34D0472-C3A5-4C13-8F82-9BF658E9DBC2}"/>
              </a:ext>
            </a:extLst>
          </p:cNvPr>
          <p:cNvSpPr txBox="1"/>
          <p:nvPr/>
        </p:nvSpPr>
        <p:spPr>
          <a:xfrm>
            <a:off x="8305801" y="2264229"/>
            <a:ext cx="3559628" cy="1015663"/>
          </a:xfrm>
          <a:prstGeom prst="rect">
            <a:avLst/>
          </a:prstGeom>
          <a:noFill/>
        </p:spPr>
        <p:txBody>
          <a:bodyPr wrap="square" rtlCol="0">
            <a:spAutoFit/>
          </a:bodyPr>
          <a:lstStyle/>
          <a:p>
            <a:r>
              <a:rPr lang="en-US" sz="2000" dirty="0"/>
              <a:t>Pacific Warm Pool off northeast New Guinea strongly influenced the climate of the entire planet. </a:t>
            </a:r>
          </a:p>
        </p:txBody>
      </p:sp>
      <p:cxnSp>
        <p:nvCxnSpPr>
          <p:cNvPr id="8" name="Straight Arrow Connector 7">
            <a:extLst>
              <a:ext uri="{FF2B5EF4-FFF2-40B4-BE49-F238E27FC236}">
                <a16:creationId xmlns:a16="http://schemas.microsoft.com/office/drawing/2014/main" id="{7E3DFFE5-1772-4500-B13B-0FFE1AB9243C}"/>
              </a:ext>
            </a:extLst>
          </p:cNvPr>
          <p:cNvCxnSpPr/>
          <p:nvPr/>
        </p:nvCxnSpPr>
        <p:spPr>
          <a:xfrm flipH="1">
            <a:off x="7456714" y="2503714"/>
            <a:ext cx="816429" cy="6640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70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a:hlinkClick r:id="" action="ppaction://media"/>
            <a:extLst>
              <a:ext uri="{FF2B5EF4-FFF2-40B4-BE49-F238E27FC236}">
                <a16:creationId xmlns:a16="http://schemas.microsoft.com/office/drawing/2014/main" id="{86AF7511-7AF8-4571-B272-304EAF960836}"/>
              </a:ext>
            </a:extLst>
          </p:cNvPr>
          <p:cNvPicPr>
            <a:picLocks noGrp="1" noRot="1" noChangeAspect="1"/>
          </p:cNvPicPr>
          <p:nvPr>
            <p:ph sz="quarter" idx="4294967295"/>
            <a:videoFile r:link="rId1"/>
          </p:nvPr>
        </p:nvPicPr>
        <p:blipFill>
          <a:blip r:embed="rId3"/>
          <a:stretch>
            <a:fillRect/>
          </a:stretch>
        </p:blipFill>
        <p:spPr>
          <a:xfrm>
            <a:off x="2362200" y="228599"/>
            <a:ext cx="7935686" cy="5951765"/>
          </a:xfrm>
          <a:prstGeom prst="rect">
            <a:avLst/>
          </a:prstGeom>
        </p:spPr>
      </p:pic>
    </p:spTree>
    <p:extLst>
      <p:ext uri="{BB962C8B-B14F-4D97-AF65-F5344CB8AC3E}">
        <p14:creationId xmlns:p14="http://schemas.microsoft.com/office/powerpoint/2010/main" val="417768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8F9C-1E3E-4F9F-9283-2C66C01F2EAD}"/>
              </a:ext>
            </a:extLst>
          </p:cNvPr>
          <p:cNvSpPr>
            <a:spLocks noGrp="1"/>
          </p:cNvSpPr>
          <p:nvPr>
            <p:ph type="title"/>
          </p:nvPr>
        </p:nvSpPr>
        <p:spPr/>
        <p:txBody>
          <a:bodyPr>
            <a:normAutofit/>
          </a:bodyPr>
          <a:lstStyle/>
          <a:p>
            <a:pPr algn="ctr"/>
            <a:r>
              <a:rPr lang="en-US" sz="4400" dirty="0"/>
              <a:t>Transparency of Seawater</a:t>
            </a:r>
          </a:p>
        </p:txBody>
      </p:sp>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a:xfrm>
            <a:off x="609600" y="1219200"/>
            <a:ext cx="7097486" cy="4937760"/>
          </a:xfrm>
        </p:spPr>
        <p:txBody>
          <a:bodyPr>
            <a:normAutofit/>
          </a:bodyPr>
          <a:lstStyle/>
          <a:p>
            <a:r>
              <a:rPr lang="en-US" sz="2800" dirty="0"/>
              <a:t>The transparency of seawater important to the organisms that live in the ocean, especially the photosynthetic organisms</a:t>
            </a:r>
          </a:p>
          <a:p>
            <a:pPr lvl="1"/>
            <a:r>
              <a:rPr lang="en-US" sz="2600" dirty="0"/>
              <a:t>Different wavelengths (colors) of light penetrate the ocean to different depths</a:t>
            </a:r>
          </a:p>
          <a:p>
            <a:pPr lvl="2"/>
            <a:r>
              <a:rPr lang="en-US" sz="2400" dirty="0"/>
              <a:t>______ penetrates the deepest in clear water</a:t>
            </a:r>
          </a:p>
          <a:p>
            <a:pPr lvl="2"/>
            <a:r>
              <a:rPr lang="en-US" sz="2400" dirty="0"/>
              <a:t>Green typically penetrates the deepest in coastal waters where blue wavelengths are absorbed</a:t>
            </a:r>
          </a:p>
        </p:txBody>
      </p:sp>
      <p:pic>
        <p:nvPicPr>
          <p:cNvPr id="4" name="Picture 3">
            <a:extLst>
              <a:ext uri="{FF2B5EF4-FFF2-40B4-BE49-F238E27FC236}">
                <a16:creationId xmlns:a16="http://schemas.microsoft.com/office/drawing/2014/main" id="{3A2E6D59-CDC9-4199-9E6F-E30DBDA622C0}"/>
              </a:ext>
            </a:extLst>
          </p:cNvPr>
          <p:cNvPicPr>
            <a:picLocks noChangeAspect="1"/>
          </p:cNvPicPr>
          <p:nvPr/>
        </p:nvPicPr>
        <p:blipFill>
          <a:blip r:embed="rId2"/>
          <a:stretch>
            <a:fillRect/>
          </a:stretch>
        </p:blipFill>
        <p:spPr>
          <a:xfrm>
            <a:off x="7987393" y="1242536"/>
            <a:ext cx="3023265" cy="4891087"/>
          </a:xfrm>
          <a:prstGeom prst="rect">
            <a:avLst/>
          </a:prstGeom>
        </p:spPr>
      </p:pic>
    </p:spTree>
    <p:extLst>
      <p:ext uri="{BB962C8B-B14F-4D97-AF65-F5344CB8AC3E}">
        <p14:creationId xmlns:p14="http://schemas.microsoft.com/office/powerpoint/2010/main" val="390675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Amazing H</a:t>
            </a:r>
            <a:r>
              <a:rPr lang="en-US" sz="4400" baseline="-25000" dirty="0"/>
              <a:t>2</a:t>
            </a:r>
            <a:r>
              <a:rPr lang="en-US" sz="4400" dirty="0"/>
              <a:t>O</a:t>
            </a:r>
          </a:p>
        </p:txBody>
      </p:sp>
      <p:sp>
        <p:nvSpPr>
          <p:cNvPr id="3" name="Content Placeholder 2"/>
          <p:cNvSpPr>
            <a:spLocks noGrp="1"/>
          </p:cNvSpPr>
          <p:nvPr>
            <p:ph sz="quarter" idx="1"/>
          </p:nvPr>
        </p:nvSpPr>
        <p:spPr>
          <a:xfrm>
            <a:off x="533399" y="1219200"/>
            <a:ext cx="6890657" cy="4937760"/>
          </a:xfrm>
        </p:spPr>
        <p:txBody>
          <a:bodyPr>
            <a:normAutofit lnSpcReduction="10000"/>
          </a:bodyPr>
          <a:lstStyle/>
          <a:p>
            <a:pPr>
              <a:buNone/>
            </a:pPr>
            <a:r>
              <a:rPr lang="en-US" sz="3200" dirty="0"/>
              <a:t>Water is essential to life</a:t>
            </a:r>
          </a:p>
          <a:p>
            <a:pPr lvl="1"/>
            <a:r>
              <a:rPr lang="en-US" sz="3200" dirty="0"/>
              <a:t>Life started in water</a:t>
            </a:r>
          </a:p>
          <a:p>
            <a:pPr lvl="1"/>
            <a:r>
              <a:rPr lang="en-US" sz="3200" dirty="0"/>
              <a:t>Terrestrial life depends of water</a:t>
            </a:r>
          </a:p>
          <a:p>
            <a:pPr lvl="2"/>
            <a:r>
              <a:rPr lang="en-US" sz="2800" dirty="0"/>
              <a:t>Cells immersed in water</a:t>
            </a:r>
          </a:p>
          <a:p>
            <a:pPr lvl="2"/>
            <a:r>
              <a:rPr lang="en-US" sz="2800" dirty="0"/>
              <a:t>____% of our body weight</a:t>
            </a:r>
          </a:p>
          <a:p>
            <a:pPr lvl="3"/>
            <a:r>
              <a:rPr lang="en-US" sz="2600" dirty="0"/>
              <a:t>80% or more in most marine organisms</a:t>
            </a:r>
          </a:p>
          <a:p>
            <a:pPr>
              <a:buNone/>
            </a:pPr>
            <a:endParaRPr lang="en-US" sz="2800" dirty="0"/>
          </a:p>
          <a:p>
            <a:pPr>
              <a:buNone/>
            </a:pPr>
            <a:endParaRPr lang="en-US" sz="2800" dirty="0"/>
          </a:p>
          <a:p>
            <a:pPr>
              <a:buNone/>
            </a:pPr>
            <a:r>
              <a:rPr lang="en-US" sz="3200" dirty="0"/>
              <a:t>Water has unique properties that allow life to exist on earth</a:t>
            </a:r>
          </a:p>
        </p:txBody>
      </p:sp>
      <p:pic>
        <p:nvPicPr>
          <p:cNvPr id="34818" name="Picture 2" descr="http://insideradius.com/wp-content/uploads/2013/11/waterboy.jpg"/>
          <p:cNvPicPr>
            <a:picLocks noChangeAspect="1" noChangeArrowheads="1"/>
          </p:cNvPicPr>
          <p:nvPr/>
        </p:nvPicPr>
        <p:blipFill>
          <a:blip r:embed="rId2" cstate="print"/>
          <a:srcRect/>
          <a:stretch>
            <a:fillRect/>
          </a:stretch>
        </p:blipFill>
        <p:spPr bwMode="auto">
          <a:xfrm>
            <a:off x="7924800" y="3947159"/>
            <a:ext cx="3213691" cy="2321000"/>
          </a:xfrm>
          <a:prstGeom prst="rect">
            <a:avLst/>
          </a:prstGeom>
          <a:noFill/>
        </p:spPr>
      </p:pic>
      <p:pic>
        <p:nvPicPr>
          <p:cNvPr id="4100" name="Picture 4" descr="http://upload.wikimedia.org/wikipedia/commons/thumb/d/d8/NASA_Mars_Rover.jpg/300px-NASA_Mars_Rover.jpg"/>
          <p:cNvPicPr>
            <a:picLocks noChangeAspect="1" noChangeArrowheads="1"/>
          </p:cNvPicPr>
          <p:nvPr/>
        </p:nvPicPr>
        <p:blipFill>
          <a:blip r:embed="rId3" cstate="print"/>
          <a:srcRect/>
          <a:stretch>
            <a:fillRect/>
          </a:stretch>
        </p:blipFill>
        <p:spPr bwMode="auto">
          <a:xfrm>
            <a:off x="8001000" y="1295400"/>
            <a:ext cx="3048000" cy="2438401"/>
          </a:xfrm>
          <a:prstGeom prst="rect">
            <a:avLst/>
          </a:prstGeom>
          <a:noFill/>
        </p:spPr>
      </p:pic>
    </p:spTree>
    <p:extLst>
      <p:ext uri="{BB962C8B-B14F-4D97-AF65-F5344CB8AC3E}">
        <p14:creationId xmlns:p14="http://schemas.microsoft.com/office/powerpoint/2010/main" val="2433881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p:txBody>
          <a:bodyPr>
            <a:normAutofit/>
          </a:bodyPr>
          <a:lstStyle/>
          <a:p>
            <a:r>
              <a:rPr lang="en-US" sz="2800" dirty="0"/>
              <a:t>How does the transparency of water affect the color of different marine organisms? </a:t>
            </a:r>
          </a:p>
        </p:txBody>
      </p:sp>
      <p:sp>
        <p:nvSpPr>
          <p:cNvPr id="4" name="Title 1">
            <a:extLst>
              <a:ext uri="{FF2B5EF4-FFF2-40B4-BE49-F238E27FC236}">
                <a16:creationId xmlns:a16="http://schemas.microsoft.com/office/drawing/2014/main" id="{D0B1EA78-E606-45B2-B5D5-999B5990C88B}"/>
              </a:ext>
            </a:extLst>
          </p:cNvPr>
          <p:cNvSpPr>
            <a:spLocks noGrp="1"/>
          </p:cNvSpPr>
          <p:nvPr>
            <p:ph type="title"/>
          </p:nvPr>
        </p:nvSpPr>
        <p:spPr/>
        <p:txBody>
          <a:bodyPr>
            <a:normAutofit/>
          </a:bodyPr>
          <a:lstStyle/>
          <a:p>
            <a:pPr algn="ctr"/>
            <a:r>
              <a:rPr lang="en-US" sz="4400" dirty="0"/>
              <a:t>Transparency of Seawater</a:t>
            </a:r>
          </a:p>
        </p:txBody>
      </p:sp>
      <p:pic>
        <p:nvPicPr>
          <p:cNvPr id="10242" name="Picture 2" descr="Related image">
            <a:extLst>
              <a:ext uri="{FF2B5EF4-FFF2-40B4-BE49-F238E27FC236}">
                <a16:creationId xmlns:a16="http://schemas.microsoft.com/office/drawing/2014/main" id="{3DA9A263-9B1F-468E-AF3E-FE35CB520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2855872"/>
            <a:ext cx="4876799" cy="3138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74482A-92FF-4B2D-BD9C-CE87462ECDF0}"/>
              </a:ext>
            </a:extLst>
          </p:cNvPr>
          <p:cNvPicPr>
            <a:picLocks noChangeAspect="1"/>
          </p:cNvPicPr>
          <p:nvPr/>
        </p:nvPicPr>
        <p:blipFill>
          <a:blip r:embed="rId3"/>
          <a:stretch>
            <a:fillRect/>
          </a:stretch>
        </p:blipFill>
        <p:spPr>
          <a:xfrm>
            <a:off x="6531430" y="2336729"/>
            <a:ext cx="4876799" cy="3657599"/>
          </a:xfrm>
          <a:prstGeom prst="rect">
            <a:avLst/>
          </a:prstGeom>
        </p:spPr>
      </p:pic>
    </p:spTree>
    <p:extLst>
      <p:ext uri="{BB962C8B-B14F-4D97-AF65-F5344CB8AC3E}">
        <p14:creationId xmlns:p14="http://schemas.microsoft.com/office/powerpoint/2010/main" val="1401451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8F9C-1E3E-4F9F-9283-2C66C01F2EAD}"/>
              </a:ext>
            </a:extLst>
          </p:cNvPr>
          <p:cNvSpPr>
            <a:spLocks noGrp="1"/>
          </p:cNvSpPr>
          <p:nvPr>
            <p:ph type="title"/>
          </p:nvPr>
        </p:nvSpPr>
        <p:spPr>
          <a:xfrm>
            <a:off x="609600" y="152400"/>
            <a:ext cx="10972800" cy="990600"/>
          </a:xfrm>
        </p:spPr>
        <p:txBody>
          <a:bodyPr>
            <a:normAutofit/>
          </a:bodyPr>
          <a:lstStyle/>
          <a:p>
            <a:pPr algn="ctr"/>
            <a:r>
              <a:rPr lang="en-US" sz="4800" dirty="0"/>
              <a:t>Depth and Pressure</a:t>
            </a:r>
          </a:p>
        </p:txBody>
      </p:sp>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a:xfrm>
            <a:off x="609600" y="1219200"/>
            <a:ext cx="6847114" cy="2209800"/>
          </a:xfrm>
        </p:spPr>
        <p:txBody>
          <a:bodyPr>
            <a:normAutofit/>
          </a:bodyPr>
          <a:lstStyle/>
          <a:p>
            <a:pPr marL="0" indent="0">
              <a:buNone/>
            </a:pPr>
            <a:r>
              <a:rPr lang="en-US" sz="2800" dirty="0"/>
              <a:t>Pressure increases with depth</a:t>
            </a:r>
          </a:p>
          <a:p>
            <a:r>
              <a:rPr lang="en-US" sz="2400" dirty="0"/>
              <a:t>1 Atmosphere (14.7 pounds per square inch, or psi) at sea level = weight of all air above you at sea level</a:t>
            </a:r>
          </a:p>
          <a:p>
            <a:r>
              <a:rPr lang="en-US" sz="2400" dirty="0"/>
              <a:t>1 </a:t>
            </a:r>
            <a:r>
              <a:rPr lang="en-US" sz="2400" dirty="0" err="1"/>
              <a:t>atm</a:t>
            </a:r>
            <a:r>
              <a:rPr lang="en-US" sz="2400" dirty="0"/>
              <a:t> added for every __________ of depth</a:t>
            </a:r>
          </a:p>
          <a:p>
            <a:pPr marL="0" indent="0">
              <a:buNone/>
            </a:pPr>
            <a:endParaRPr lang="en-US" sz="2400" dirty="0"/>
          </a:p>
        </p:txBody>
      </p:sp>
      <p:pic>
        <p:nvPicPr>
          <p:cNvPr id="4" name="Picture 3">
            <a:extLst>
              <a:ext uri="{FF2B5EF4-FFF2-40B4-BE49-F238E27FC236}">
                <a16:creationId xmlns:a16="http://schemas.microsoft.com/office/drawing/2014/main" id="{3D41E165-4D8C-4140-87DC-33ADFC48E29C}"/>
              </a:ext>
            </a:extLst>
          </p:cNvPr>
          <p:cNvPicPr>
            <a:picLocks noChangeAspect="1"/>
          </p:cNvPicPr>
          <p:nvPr/>
        </p:nvPicPr>
        <p:blipFill>
          <a:blip r:embed="rId2"/>
          <a:stretch>
            <a:fillRect/>
          </a:stretch>
        </p:blipFill>
        <p:spPr>
          <a:xfrm>
            <a:off x="7836352" y="1219200"/>
            <a:ext cx="3931105" cy="5110437"/>
          </a:xfrm>
          <a:prstGeom prst="rect">
            <a:avLst/>
          </a:prstGeom>
        </p:spPr>
      </p:pic>
      <p:pic>
        <p:nvPicPr>
          <p:cNvPr id="8" name="Picture 7">
            <a:extLst>
              <a:ext uri="{FF2B5EF4-FFF2-40B4-BE49-F238E27FC236}">
                <a16:creationId xmlns:a16="http://schemas.microsoft.com/office/drawing/2014/main" id="{6831B0E0-0F03-4D52-82C6-410280A662B7}"/>
              </a:ext>
            </a:extLst>
          </p:cNvPr>
          <p:cNvPicPr>
            <a:picLocks noChangeAspect="1"/>
          </p:cNvPicPr>
          <p:nvPr/>
        </p:nvPicPr>
        <p:blipFill>
          <a:blip r:embed="rId3"/>
          <a:stretch>
            <a:fillRect/>
          </a:stretch>
        </p:blipFill>
        <p:spPr>
          <a:xfrm>
            <a:off x="2296885" y="3617265"/>
            <a:ext cx="3091544" cy="2698967"/>
          </a:xfrm>
          <a:prstGeom prst="rect">
            <a:avLst/>
          </a:prstGeom>
        </p:spPr>
      </p:pic>
    </p:spTree>
    <p:extLst>
      <p:ext uri="{BB962C8B-B14F-4D97-AF65-F5344CB8AC3E}">
        <p14:creationId xmlns:p14="http://schemas.microsoft.com/office/powerpoint/2010/main" val="70801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8F9C-1E3E-4F9F-9283-2C66C01F2EAD}"/>
              </a:ext>
            </a:extLst>
          </p:cNvPr>
          <p:cNvSpPr>
            <a:spLocks noGrp="1"/>
          </p:cNvSpPr>
          <p:nvPr>
            <p:ph type="title"/>
          </p:nvPr>
        </p:nvSpPr>
        <p:spPr/>
        <p:txBody>
          <a:bodyPr>
            <a:normAutofit/>
          </a:bodyPr>
          <a:lstStyle/>
          <a:p>
            <a:pPr algn="ctr"/>
            <a:r>
              <a:rPr lang="en-US" sz="4400" dirty="0"/>
              <a:t>Ocean Circulation</a:t>
            </a:r>
          </a:p>
        </p:txBody>
      </p:sp>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a:xfrm>
            <a:off x="609600" y="1219200"/>
            <a:ext cx="10972800" cy="1850571"/>
          </a:xfrm>
        </p:spPr>
        <p:txBody>
          <a:bodyPr>
            <a:normAutofit lnSpcReduction="10000"/>
          </a:bodyPr>
          <a:lstStyle/>
          <a:p>
            <a:pPr marL="0" indent="0">
              <a:buNone/>
            </a:pPr>
            <a:r>
              <a:rPr lang="en-US" sz="2800" b="1" dirty="0"/>
              <a:t>Coriolis effect</a:t>
            </a:r>
            <a:r>
              <a:rPr lang="en-US" sz="2800" dirty="0"/>
              <a:t>: the deflection of air and water currents on the surface of the Earth caused by the eastward rotation of the Earth. </a:t>
            </a:r>
          </a:p>
          <a:p>
            <a:r>
              <a:rPr lang="en-US" sz="2400" dirty="0"/>
              <a:t>Deflects to the _____ in northern hemisphere and _____ in southern hemisphere</a:t>
            </a:r>
          </a:p>
          <a:p>
            <a:pPr marL="0" indent="0">
              <a:buNone/>
            </a:pPr>
            <a:r>
              <a:rPr lang="en-US" dirty="0"/>
              <a:t>	</a:t>
            </a:r>
          </a:p>
        </p:txBody>
      </p:sp>
      <p:pic>
        <p:nvPicPr>
          <p:cNvPr id="4" name="Picture 3">
            <a:extLst>
              <a:ext uri="{FF2B5EF4-FFF2-40B4-BE49-F238E27FC236}">
                <a16:creationId xmlns:a16="http://schemas.microsoft.com/office/drawing/2014/main" id="{53C635C1-708B-4273-842D-40D1D75E0658}"/>
              </a:ext>
            </a:extLst>
          </p:cNvPr>
          <p:cNvPicPr>
            <a:picLocks noChangeAspect="1"/>
          </p:cNvPicPr>
          <p:nvPr/>
        </p:nvPicPr>
        <p:blipFill>
          <a:blip r:embed="rId2"/>
          <a:stretch>
            <a:fillRect/>
          </a:stretch>
        </p:blipFill>
        <p:spPr>
          <a:xfrm>
            <a:off x="2863622" y="2852279"/>
            <a:ext cx="6715807" cy="3446196"/>
          </a:xfrm>
          <a:prstGeom prst="rect">
            <a:avLst/>
          </a:prstGeom>
        </p:spPr>
      </p:pic>
    </p:spTree>
    <p:extLst>
      <p:ext uri="{BB962C8B-B14F-4D97-AF65-F5344CB8AC3E}">
        <p14:creationId xmlns:p14="http://schemas.microsoft.com/office/powerpoint/2010/main" val="3995246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1FBB9-5BD7-4B57-886E-AAA0C94BEF13}"/>
              </a:ext>
            </a:extLst>
          </p:cNvPr>
          <p:cNvSpPr>
            <a:spLocks noGrp="1"/>
          </p:cNvSpPr>
          <p:nvPr>
            <p:ph sz="quarter" idx="1"/>
          </p:nvPr>
        </p:nvSpPr>
        <p:spPr>
          <a:xfrm>
            <a:off x="609600" y="1219200"/>
            <a:ext cx="4974771" cy="4937760"/>
          </a:xfrm>
        </p:spPr>
        <p:txBody>
          <a:bodyPr/>
          <a:lstStyle/>
          <a:p>
            <a:pPr marL="0" indent="0">
              <a:buNone/>
            </a:pPr>
            <a:r>
              <a:rPr lang="en-US" sz="2800" b="1" dirty="0"/>
              <a:t>Global Wind Patterns</a:t>
            </a:r>
          </a:p>
          <a:p>
            <a:r>
              <a:rPr lang="en-US" dirty="0"/>
              <a:t>Solar energy is greatest at the equator causing the warm air near the equator to rise</a:t>
            </a:r>
          </a:p>
          <a:p>
            <a:endParaRPr lang="en-US" sz="1200" dirty="0"/>
          </a:p>
          <a:p>
            <a:r>
              <a:rPr lang="en-US" dirty="0"/>
              <a:t>Air from adjacent areas moves into equatorial areas to replace rising warm air</a:t>
            </a:r>
          </a:p>
          <a:p>
            <a:pPr lvl="1"/>
            <a:r>
              <a:rPr lang="en-US" sz="2400" dirty="0"/>
              <a:t>Coriolis effect causes winds to approach equator at 45</a:t>
            </a:r>
            <a:r>
              <a:rPr lang="en-US" sz="2400" dirty="0">
                <a:latin typeface="Times New Roman" panose="02020603050405020304" pitchFamily="18" charset="0"/>
                <a:cs typeface="Times New Roman" panose="02020603050405020304" pitchFamily="18" charset="0"/>
              </a:rPr>
              <a:t>°</a:t>
            </a:r>
            <a:r>
              <a:rPr lang="en-US" sz="2400" dirty="0"/>
              <a:t> angle</a:t>
            </a:r>
          </a:p>
          <a:p>
            <a:pPr lvl="2"/>
            <a:r>
              <a:rPr lang="en-US" sz="2400" dirty="0"/>
              <a:t>__________</a:t>
            </a:r>
          </a:p>
        </p:txBody>
      </p:sp>
      <p:sp>
        <p:nvSpPr>
          <p:cNvPr id="4" name="Title 1">
            <a:extLst>
              <a:ext uri="{FF2B5EF4-FFF2-40B4-BE49-F238E27FC236}">
                <a16:creationId xmlns:a16="http://schemas.microsoft.com/office/drawing/2014/main" id="{489CA632-4C4E-445C-99E0-1773B4A8A36C}"/>
              </a:ext>
            </a:extLst>
          </p:cNvPr>
          <p:cNvSpPr>
            <a:spLocks noGrp="1"/>
          </p:cNvSpPr>
          <p:nvPr>
            <p:ph type="title"/>
          </p:nvPr>
        </p:nvSpPr>
        <p:spPr/>
        <p:txBody>
          <a:bodyPr>
            <a:normAutofit/>
          </a:bodyPr>
          <a:lstStyle/>
          <a:p>
            <a:pPr algn="ctr"/>
            <a:r>
              <a:rPr lang="en-US" sz="4400" dirty="0"/>
              <a:t>Ocean Circulation</a:t>
            </a:r>
          </a:p>
        </p:txBody>
      </p:sp>
      <p:pic>
        <p:nvPicPr>
          <p:cNvPr id="11266" name="Picture 2" descr="http://textflow.mheducation.com/figures/1259168549/cas23068_0317_lg.jpg">
            <a:extLst>
              <a:ext uri="{FF2B5EF4-FFF2-40B4-BE49-F238E27FC236}">
                <a16:creationId xmlns:a16="http://schemas.microsoft.com/office/drawing/2014/main" id="{457C6299-19D7-4E0D-8159-B81F8B528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229" y="1367822"/>
            <a:ext cx="6455229" cy="461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74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1FBB9-5BD7-4B57-886E-AAA0C94BEF13}"/>
              </a:ext>
            </a:extLst>
          </p:cNvPr>
          <p:cNvSpPr>
            <a:spLocks noGrp="1"/>
          </p:cNvSpPr>
          <p:nvPr>
            <p:ph sz="quarter" idx="1"/>
          </p:nvPr>
        </p:nvSpPr>
        <p:spPr>
          <a:xfrm>
            <a:off x="609600" y="1219200"/>
            <a:ext cx="5486400" cy="4937760"/>
          </a:xfrm>
        </p:spPr>
        <p:txBody>
          <a:bodyPr>
            <a:normAutofit lnSpcReduction="10000"/>
          </a:bodyPr>
          <a:lstStyle/>
          <a:p>
            <a:r>
              <a:rPr lang="en-US" b="1" dirty="0"/>
              <a:t>Trade winds: </a:t>
            </a:r>
            <a:r>
              <a:rPr lang="en-US" dirty="0"/>
              <a:t>prevailing winds that originate in the east and blow toward the equator</a:t>
            </a:r>
            <a:endParaRPr lang="en-US" b="1" dirty="0"/>
          </a:p>
          <a:p>
            <a:endParaRPr lang="en-US" b="1" dirty="0"/>
          </a:p>
          <a:p>
            <a:r>
              <a:rPr lang="en-US" b="1" dirty="0"/>
              <a:t>___________</a:t>
            </a:r>
            <a:r>
              <a:rPr lang="en-US" dirty="0"/>
              <a:t>: prevailing winds in the middle latitudes (30</a:t>
            </a:r>
            <a:r>
              <a:rPr lang="en-US" dirty="0">
                <a:latin typeface="Times New Roman" panose="02020603050405020304" pitchFamily="18" charset="0"/>
                <a:cs typeface="Times New Roman" panose="02020603050405020304" pitchFamily="18" charset="0"/>
              </a:rPr>
              <a:t>°</a:t>
            </a:r>
            <a:r>
              <a:rPr lang="en-US" dirty="0"/>
              <a:t> to 60</a:t>
            </a:r>
            <a:r>
              <a:rPr lang="en-US" dirty="0">
                <a:latin typeface="Times New Roman" panose="02020603050405020304" pitchFamily="18" charset="0"/>
                <a:cs typeface="Times New Roman" panose="02020603050405020304" pitchFamily="18" charset="0"/>
              </a:rPr>
              <a:t>° N and S</a:t>
            </a:r>
            <a:r>
              <a:rPr lang="en-US" dirty="0"/>
              <a:t>) that originate in the west and blow pole ward</a:t>
            </a:r>
          </a:p>
          <a:p>
            <a:endParaRPr lang="en-US" dirty="0"/>
          </a:p>
          <a:p>
            <a:r>
              <a:rPr lang="en-US" b="1" dirty="0"/>
              <a:t>Polar easterlies</a:t>
            </a:r>
            <a:r>
              <a:rPr lang="en-US" dirty="0"/>
              <a:t>: weak and irregular winds that blow from the poles eastward toward the equator</a:t>
            </a:r>
          </a:p>
        </p:txBody>
      </p:sp>
      <p:sp>
        <p:nvSpPr>
          <p:cNvPr id="4" name="Title 1">
            <a:extLst>
              <a:ext uri="{FF2B5EF4-FFF2-40B4-BE49-F238E27FC236}">
                <a16:creationId xmlns:a16="http://schemas.microsoft.com/office/drawing/2014/main" id="{489CA632-4C4E-445C-99E0-1773B4A8A36C}"/>
              </a:ext>
            </a:extLst>
          </p:cNvPr>
          <p:cNvSpPr>
            <a:spLocks noGrp="1"/>
          </p:cNvSpPr>
          <p:nvPr>
            <p:ph type="title"/>
          </p:nvPr>
        </p:nvSpPr>
        <p:spPr/>
        <p:txBody>
          <a:bodyPr>
            <a:normAutofit/>
          </a:bodyPr>
          <a:lstStyle/>
          <a:p>
            <a:pPr algn="ctr"/>
            <a:r>
              <a:rPr lang="en-US" sz="4400" dirty="0"/>
              <a:t>Ocean Circulation</a:t>
            </a:r>
          </a:p>
        </p:txBody>
      </p:sp>
      <p:pic>
        <p:nvPicPr>
          <p:cNvPr id="12290" name="Picture 2" descr="http://textflow.mheducation.com/figures/1259168549/cas23068_0318_lg.jpg">
            <a:extLst>
              <a:ext uri="{FF2B5EF4-FFF2-40B4-BE49-F238E27FC236}">
                <a16:creationId xmlns:a16="http://schemas.microsoft.com/office/drawing/2014/main" id="{1F6DD3FB-EB31-4FB8-ACB5-E54C06B70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755" y="1219200"/>
            <a:ext cx="5326645" cy="510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9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D68AA-CFDE-49E3-9FF7-56CF24AA56F0}"/>
              </a:ext>
            </a:extLst>
          </p:cNvPr>
          <p:cNvSpPr>
            <a:spLocks noGrp="1"/>
          </p:cNvSpPr>
          <p:nvPr>
            <p:ph sz="quarter" idx="1"/>
          </p:nvPr>
        </p:nvSpPr>
        <p:spPr>
          <a:xfrm>
            <a:off x="609600" y="1219199"/>
            <a:ext cx="6335486" cy="5138057"/>
          </a:xfrm>
        </p:spPr>
        <p:txBody>
          <a:bodyPr>
            <a:normAutofit lnSpcReduction="10000"/>
          </a:bodyPr>
          <a:lstStyle/>
          <a:p>
            <a:r>
              <a:rPr lang="en-US" sz="2800" dirty="0"/>
              <a:t>Surface currents move at a 45</a:t>
            </a:r>
            <a:r>
              <a:rPr lang="en-US" sz="2800" dirty="0">
                <a:latin typeface="Times New Roman" panose="02020603050405020304" pitchFamily="18" charset="0"/>
                <a:cs typeface="Times New Roman" panose="02020603050405020304" pitchFamily="18" charset="0"/>
              </a:rPr>
              <a:t>° angle to the surface winds due to the Coriolis effect. </a:t>
            </a:r>
          </a:p>
          <a:p>
            <a:endParaRPr lang="en-US" sz="16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Deeper layers of water are pushed by the  layer above it, but at a slower rate and at slightly more angle (Ekman spiral)</a:t>
            </a:r>
          </a:p>
          <a:p>
            <a:pPr lvl="1"/>
            <a:r>
              <a:rPr lang="en-US" sz="2400" dirty="0">
                <a:latin typeface="Times New Roman" panose="02020603050405020304" pitchFamily="18" charset="0"/>
                <a:cs typeface="Times New Roman" panose="02020603050405020304" pitchFamily="18" charset="0"/>
              </a:rPr>
              <a:t>To the right in northern hemisphere, to the left in southern hemisphere</a:t>
            </a:r>
            <a:endParaRPr lang="en-US" sz="2400" dirty="0"/>
          </a:p>
          <a:p>
            <a:endParaRPr lang="en-US" sz="16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_______________</a:t>
            </a:r>
            <a:r>
              <a:rPr lang="en-US" sz="2800" dirty="0">
                <a:latin typeface="Times New Roman" panose="02020603050405020304" pitchFamily="18" charset="0"/>
                <a:cs typeface="Times New Roman" panose="02020603050405020304" pitchFamily="18" charset="0"/>
              </a:rPr>
              <a:t>: the net movement of water currents are 90° from the wind direction</a:t>
            </a:r>
          </a:p>
        </p:txBody>
      </p:sp>
      <p:sp>
        <p:nvSpPr>
          <p:cNvPr id="4" name="Title 1">
            <a:extLst>
              <a:ext uri="{FF2B5EF4-FFF2-40B4-BE49-F238E27FC236}">
                <a16:creationId xmlns:a16="http://schemas.microsoft.com/office/drawing/2014/main" id="{264C4A6C-9F69-4D7C-9F81-E3A68D19DD7A}"/>
              </a:ext>
            </a:extLst>
          </p:cNvPr>
          <p:cNvSpPr>
            <a:spLocks noGrp="1"/>
          </p:cNvSpPr>
          <p:nvPr>
            <p:ph type="title"/>
          </p:nvPr>
        </p:nvSpPr>
        <p:spPr/>
        <p:txBody>
          <a:bodyPr>
            <a:normAutofit/>
          </a:bodyPr>
          <a:lstStyle/>
          <a:p>
            <a:pPr algn="ctr"/>
            <a:r>
              <a:rPr lang="en-US" sz="4400" dirty="0"/>
              <a:t>Ocean Circulation</a:t>
            </a:r>
          </a:p>
        </p:txBody>
      </p:sp>
      <p:pic>
        <p:nvPicPr>
          <p:cNvPr id="13314" name="Picture 2" descr="http://textflow.mheducation.com/figures/1259168549/cas23068_0319_lg.jpg">
            <a:extLst>
              <a:ext uri="{FF2B5EF4-FFF2-40B4-BE49-F238E27FC236}">
                <a16:creationId xmlns:a16="http://schemas.microsoft.com/office/drawing/2014/main" id="{70AC673B-D212-4735-A407-39E6E9B89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544" y="1380378"/>
            <a:ext cx="4518931" cy="481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27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B5DF5-EED8-446C-B092-7A800F67F0FC}"/>
              </a:ext>
            </a:extLst>
          </p:cNvPr>
          <p:cNvPicPr>
            <a:picLocks noChangeAspect="1"/>
          </p:cNvPicPr>
          <p:nvPr/>
        </p:nvPicPr>
        <p:blipFill>
          <a:blip r:embed="rId2"/>
          <a:stretch>
            <a:fillRect/>
          </a:stretch>
        </p:blipFill>
        <p:spPr>
          <a:xfrm>
            <a:off x="2083373" y="2252480"/>
            <a:ext cx="8275622" cy="4013337"/>
          </a:xfrm>
          <a:prstGeom prst="rect">
            <a:avLst/>
          </a:prstGeom>
        </p:spPr>
      </p:pic>
      <p:sp>
        <p:nvSpPr>
          <p:cNvPr id="5" name="Title 1">
            <a:extLst>
              <a:ext uri="{FF2B5EF4-FFF2-40B4-BE49-F238E27FC236}">
                <a16:creationId xmlns:a16="http://schemas.microsoft.com/office/drawing/2014/main" id="{CDF902BA-C45F-49C6-8F7D-7496B833D7AE}"/>
              </a:ext>
            </a:extLst>
          </p:cNvPr>
          <p:cNvSpPr>
            <a:spLocks noGrp="1"/>
          </p:cNvSpPr>
          <p:nvPr>
            <p:ph type="title"/>
          </p:nvPr>
        </p:nvSpPr>
        <p:spPr/>
        <p:txBody>
          <a:bodyPr>
            <a:normAutofit/>
          </a:bodyPr>
          <a:lstStyle/>
          <a:p>
            <a:pPr algn="ctr"/>
            <a:r>
              <a:rPr lang="en-US" sz="4400" dirty="0"/>
              <a:t>Ocean Circulation</a:t>
            </a:r>
          </a:p>
        </p:txBody>
      </p:sp>
      <p:sp>
        <p:nvSpPr>
          <p:cNvPr id="10" name="Content Placeholder 9">
            <a:extLst>
              <a:ext uri="{FF2B5EF4-FFF2-40B4-BE49-F238E27FC236}">
                <a16:creationId xmlns:a16="http://schemas.microsoft.com/office/drawing/2014/main" id="{E3E42928-C2AB-40D8-978D-83040A1D2829}"/>
              </a:ext>
            </a:extLst>
          </p:cNvPr>
          <p:cNvSpPr>
            <a:spLocks noGrp="1"/>
          </p:cNvSpPr>
          <p:nvPr>
            <p:ph sz="quarter" idx="1"/>
          </p:nvPr>
        </p:nvSpPr>
        <p:spPr>
          <a:xfrm>
            <a:off x="609599" y="1219200"/>
            <a:ext cx="11223171" cy="4937760"/>
          </a:xfrm>
        </p:spPr>
        <p:txBody>
          <a:bodyPr>
            <a:normAutofit/>
          </a:bodyPr>
          <a:lstStyle/>
          <a:p>
            <a:pPr marL="0" indent="0">
              <a:buNone/>
            </a:pPr>
            <a:r>
              <a:rPr lang="en-US" sz="2800" b="1" u="sng" dirty="0"/>
              <a:t>_______</a:t>
            </a:r>
            <a:r>
              <a:rPr lang="en-US" sz="2800" dirty="0"/>
              <a:t>: a large, nearly circular system of wind drive surface currents that center around 30</a:t>
            </a:r>
            <a:r>
              <a:rPr lang="en-US" sz="2800" dirty="0">
                <a:latin typeface="Times New Roman" panose="02020603050405020304" pitchFamily="18" charset="0"/>
                <a:cs typeface="Times New Roman" panose="02020603050405020304" pitchFamily="18" charset="0"/>
              </a:rPr>
              <a:t>° N and S latitude</a:t>
            </a:r>
            <a:endParaRPr lang="en-US" sz="2800" dirty="0"/>
          </a:p>
        </p:txBody>
      </p:sp>
    </p:spTree>
    <p:extLst>
      <p:ext uri="{BB962C8B-B14F-4D97-AF65-F5344CB8AC3E}">
        <p14:creationId xmlns:p14="http://schemas.microsoft.com/office/powerpoint/2010/main" val="135794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69A43-5B73-48BE-A830-CF39E0768C3F}"/>
              </a:ext>
            </a:extLst>
          </p:cNvPr>
          <p:cNvSpPr>
            <a:spLocks noGrp="1"/>
          </p:cNvSpPr>
          <p:nvPr>
            <p:ph sz="quarter" idx="1"/>
          </p:nvPr>
        </p:nvSpPr>
        <p:spPr/>
        <p:txBody>
          <a:bodyPr/>
          <a:lstStyle/>
          <a:p>
            <a:r>
              <a:rPr lang="en-US" dirty="0"/>
              <a:t>Sea-surface temperature in different oceans is strongly affected by ocean gyres</a:t>
            </a:r>
          </a:p>
        </p:txBody>
      </p:sp>
      <p:sp>
        <p:nvSpPr>
          <p:cNvPr id="5" name="Title 1">
            <a:extLst>
              <a:ext uri="{FF2B5EF4-FFF2-40B4-BE49-F238E27FC236}">
                <a16:creationId xmlns:a16="http://schemas.microsoft.com/office/drawing/2014/main" id="{C2B870A8-30D3-4A54-BE33-8B2DAC270B86}"/>
              </a:ext>
            </a:extLst>
          </p:cNvPr>
          <p:cNvSpPr>
            <a:spLocks noGrp="1"/>
          </p:cNvSpPr>
          <p:nvPr>
            <p:ph type="title"/>
          </p:nvPr>
        </p:nvSpPr>
        <p:spPr/>
        <p:txBody>
          <a:bodyPr>
            <a:normAutofit/>
          </a:bodyPr>
          <a:lstStyle/>
          <a:p>
            <a:pPr algn="ctr"/>
            <a:r>
              <a:rPr lang="en-US" sz="4400" dirty="0"/>
              <a:t>Ocean Circulation</a:t>
            </a:r>
          </a:p>
        </p:txBody>
      </p:sp>
      <p:pic>
        <p:nvPicPr>
          <p:cNvPr id="6" name="Picture 5">
            <a:extLst>
              <a:ext uri="{FF2B5EF4-FFF2-40B4-BE49-F238E27FC236}">
                <a16:creationId xmlns:a16="http://schemas.microsoft.com/office/drawing/2014/main" id="{C22429C3-365A-442A-8620-A8CA9C04AB8B}"/>
              </a:ext>
            </a:extLst>
          </p:cNvPr>
          <p:cNvPicPr>
            <a:picLocks noChangeAspect="1"/>
          </p:cNvPicPr>
          <p:nvPr/>
        </p:nvPicPr>
        <p:blipFill>
          <a:blip r:embed="rId2"/>
          <a:stretch>
            <a:fillRect/>
          </a:stretch>
        </p:blipFill>
        <p:spPr>
          <a:xfrm>
            <a:off x="1795749" y="1958333"/>
            <a:ext cx="8777746" cy="4399604"/>
          </a:xfrm>
          <a:prstGeom prst="rect">
            <a:avLst/>
          </a:prstGeom>
        </p:spPr>
      </p:pic>
    </p:spTree>
    <p:extLst>
      <p:ext uri="{BB962C8B-B14F-4D97-AF65-F5344CB8AC3E}">
        <p14:creationId xmlns:p14="http://schemas.microsoft.com/office/powerpoint/2010/main" val="288338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A10E-0D3D-4F4E-B40E-CDF70BE7B193}"/>
              </a:ext>
            </a:extLst>
          </p:cNvPr>
          <p:cNvSpPr>
            <a:spLocks noGrp="1"/>
          </p:cNvSpPr>
          <p:nvPr>
            <p:ph type="title"/>
          </p:nvPr>
        </p:nvSpPr>
        <p:spPr/>
        <p:txBody>
          <a:bodyPr>
            <a:normAutofit/>
          </a:bodyPr>
          <a:lstStyle/>
          <a:p>
            <a:pPr algn="ctr"/>
            <a:r>
              <a:rPr lang="en-US" sz="4400" dirty="0"/>
              <a:t>Ocean Layers</a:t>
            </a:r>
          </a:p>
        </p:txBody>
      </p:sp>
      <p:pic>
        <p:nvPicPr>
          <p:cNvPr id="4" name="Picture 3">
            <a:extLst>
              <a:ext uri="{FF2B5EF4-FFF2-40B4-BE49-F238E27FC236}">
                <a16:creationId xmlns:a16="http://schemas.microsoft.com/office/drawing/2014/main" id="{8212E75B-8ED0-4BD2-90AA-E7F09FD6A6D1}"/>
              </a:ext>
            </a:extLst>
          </p:cNvPr>
          <p:cNvPicPr>
            <a:picLocks noChangeAspect="1"/>
          </p:cNvPicPr>
          <p:nvPr/>
        </p:nvPicPr>
        <p:blipFill>
          <a:blip r:embed="rId3"/>
          <a:stretch>
            <a:fillRect/>
          </a:stretch>
        </p:blipFill>
        <p:spPr>
          <a:xfrm>
            <a:off x="5541485" y="1842046"/>
            <a:ext cx="6460991" cy="3880824"/>
          </a:xfrm>
          <a:prstGeom prst="rect">
            <a:avLst/>
          </a:prstGeom>
        </p:spPr>
      </p:pic>
      <p:sp>
        <p:nvSpPr>
          <p:cNvPr id="3" name="Content Placeholder 2">
            <a:extLst>
              <a:ext uri="{FF2B5EF4-FFF2-40B4-BE49-F238E27FC236}">
                <a16:creationId xmlns:a16="http://schemas.microsoft.com/office/drawing/2014/main" id="{6E1F826D-E933-4C8B-931A-C1BC4291BA35}"/>
              </a:ext>
            </a:extLst>
          </p:cNvPr>
          <p:cNvSpPr>
            <a:spLocks noGrp="1"/>
          </p:cNvSpPr>
          <p:nvPr>
            <p:ph sz="quarter" idx="1"/>
          </p:nvPr>
        </p:nvSpPr>
        <p:spPr>
          <a:xfrm>
            <a:off x="462708" y="1219200"/>
            <a:ext cx="5166911" cy="5126516"/>
          </a:xfrm>
        </p:spPr>
        <p:txBody>
          <a:bodyPr>
            <a:normAutofit fontScale="92500" lnSpcReduction="10000"/>
          </a:bodyPr>
          <a:lstStyle/>
          <a:p>
            <a:pPr marL="0" indent="0">
              <a:buNone/>
            </a:pPr>
            <a:r>
              <a:rPr lang="en-US" b="1" dirty="0"/>
              <a:t>Surface layer</a:t>
            </a:r>
            <a:r>
              <a:rPr lang="en-US" dirty="0"/>
              <a:t>: area from surface to100m to 200m deep that is mixed by wind, waves, and currents</a:t>
            </a:r>
          </a:p>
          <a:p>
            <a:pPr marL="0" indent="0">
              <a:buNone/>
            </a:pPr>
            <a:endParaRPr lang="en-US" sz="1900" dirty="0"/>
          </a:p>
          <a:p>
            <a:pPr marL="0" indent="0">
              <a:buNone/>
            </a:pPr>
            <a:r>
              <a:rPr lang="en-US" b="1" dirty="0"/>
              <a:t>Intermediate layer</a:t>
            </a:r>
            <a:r>
              <a:rPr lang="en-US" dirty="0"/>
              <a:t>: from surface layer to 1000m deep where temperature transitions from warm surface waters to cold water below</a:t>
            </a:r>
          </a:p>
          <a:p>
            <a:pPr marL="176213" indent="-176213"/>
            <a:r>
              <a:rPr lang="en-US" sz="2200" b="1" u="sng" dirty="0"/>
              <a:t>______________</a:t>
            </a:r>
            <a:r>
              <a:rPr lang="en-US" sz="2200" dirty="0"/>
              <a:t>: zone of drastic temperature change over relatively small depth intervals </a:t>
            </a:r>
          </a:p>
          <a:p>
            <a:pPr marL="0" indent="0">
              <a:buNone/>
            </a:pPr>
            <a:endParaRPr lang="en-US" sz="1700" dirty="0"/>
          </a:p>
          <a:p>
            <a:pPr marL="0" indent="0">
              <a:buNone/>
            </a:pPr>
            <a:r>
              <a:rPr lang="en-US" b="1" dirty="0"/>
              <a:t>Deep layer</a:t>
            </a:r>
            <a:r>
              <a:rPr lang="en-US" dirty="0"/>
              <a:t>: from 1000m of depth to ocean floor, where water salinity, temperature, and density are relatively constant</a:t>
            </a:r>
          </a:p>
        </p:txBody>
      </p:sp>
    </p:spTree>
    <p:extLst>
      <p:ext uri="{BB962C8B-B14F-4D97-AF65-F5344CB8AC3E}">
        <p14:creationId xmlns:p14="http://schemas.microsoft.com/office/powerpoint/2010/main" val="2980756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A234914-A927-45A4-90B1-057507CA38AF}"/>
              </a:ext>
            </a:extLst>
          </p:cNvPr>
          <p:cNvSpPr txBox="1"/>
          <p:nvPr/>
        </p:nvSpPr>
        <p:spPr>
          <a:xfrm>
            <a:off x="8119431" y="859316"/>
            <a:ext cx="3679634" cy="451691"/>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5A81FA7A-CD91-440D-9F28-C8FACA57A77D}"/>
              </a:ext>
            </a:extLst>
          </p:cNvPr>
          <p:cNvSpPr>
            <a:spLocks noGrp="1"/>
          </p:cNvSpPr>
          <p:nvPr>
            <p:ph type="title"/>
          </p:nvPr>
        </p:nvSpPr>
        <p:spPr>
          <a:xfrm>
            <a:off x="609601" y="152400"/>
            <a:ext cx="10972800" cy="990600"/>
          </a:xfrm>
        </p:spPr>
        <p:txBody>
          <a:bodyPr>
            <a:normAutofit/>
          </a:bodyPr>
          <a:lstStyle/>
          <a:p>
            <a:r>
              <a:rPr lang="en-US" sz="4400" dirty="0"/>
              <a:t>Changes in Water Density</a:t>
            </a:r>
          </a:p>
        </p:txBody>
      </p:sp>
      <p:sp>
        <p:nvSpPr>
          <p:cNvPr id="3" name="Content Placeholder 2">
            <a:extLst>
              <a:ext uri="{FF2B5EF4-FFF2-40B4-BE49-F238E27FC236}">
                <a16:creationId xmlns:a16="http://schemas.microsoft.com/office/drawing/2014/main" id="{0844DFF5-BB59-47FC-8C68-4C346CE25461}"/>
              </a:ext>
            </a:extLst>
          </p:cNvPr>
          <p:cNvSpPr>
            <a:spLocks noGrp="1"/>
          </p:cNvSpPr>
          <p:nvPr>
            <p:ph sz="quarter" idx="1"/>
          </p:nvPr>
        </p:nvSpPr>
        <p:spPr>
          <a:xfrm>
            <a:off x="609601" y="1311006"/>
            <a:ext cx="7154071" cy="4769753"/>
          </a:xfrm>
        </p:spPr>
        <p:txBody>
          <a:bodyPr>
            <a:normAutofit/>
          </a:bodyPr>
          <a:lstStyle/>
          <a:p>
            <a:pPr>
              <a:spcAft>
                <a:spcPts val="2400"/>
              </a:spcAft>
            </a:pPr>
            <a:r>
              <a:rPr lang="en-US" sz="2800" dirty="0"/>
              <a:t>During the summer months in temperate and polar regions the surface waters are less dense than the water layers below</a:t>
            </a:r>
          </a:p>
          <a:p>
            <a:pPr>
              <a:spcAft>
                <a:spcPts val="2400"/>
              </a:spcAft>
            </a:pPr>
            <a:r>
              <a:rPr lang="en-US" sz="2800" dirty="0"/>
              <a:t>In autumn, the surface waters cool and winds mix surface waters with colder, deeper water</a:t>
            </a:r>
          </a:p>
          <a:p>
            <a:pPr>
              <a:spcAft>
                <a:spcPts val="2400"/>
              </a:spcAft>
            </a:pPr>
            <a:r>
              <a:rPr lang="en-US" sz="2800" dirty="0"/>
              <a:t>During winter, the surface waters become </a:t>
            </a:r>
            <a:r>
              <a:rPr lang="en-US" sz="2800" u="sng" dirty="0"/>
              <a:t>_____________</a:t>
            </a:r>
            <a:r>
              <a:rPr lang="en-US" sz="2800" dirty="0"/>
              <a:t> than deeper waters causing them to sink (downwelling)</a:t>
            </a:r>
          </a:p>
        </p:txBody>
      </p:sp>
      <p:pic>
        <p:nvPicPr>
          <p:cNvPr id="7" name="Picture 6">
            <a:extLst>
              <a:ext uri="{FF2B5EF4-FFF2-40B4-BE49-F238E27FC236}">
                <a16:creationId xmlns:a16="http://schemas.microsoft.com/office/drawing/2014/main" id="{96D750E4-30A5-4CCC-A7CD-3BD5202DB855}"/>
              </a:ext>
            </a:extLst>
          </p:cNvPr>
          <p:cNvPicPr>
            <a:picLocks noChangeAspect="1"/>
          </p:cNvPicPr>
          <p:nvPr/>
        </p:nvPicPr>
        <p:blipFill>
          <a:blip r:embed="rId2"/>
          <a:stretch>
            <a:fillRect/>
          </a:stretch>
        </p:blipFill>
        <p:spPr>
          <a:xfrm>
            <a:off x="8848224" y="437109"/>
            <a:ext cx="2378417" cy="2002686"/>
          </a:xfrm>
          <a:prstGeom prst="rect">
            <a:avLst/>
          </a:prstGeom>
        </p:spPr>
      </p:pic>
      <p:pic>
        <p:nvPicPr>
          <p:cNvPr id="8" name="Picture 7">
            <a:extLst>
              <a:ext uri="{FF2B5EF4-FFF2-40B4-BE49-F238E27FC236}">
                <a16:creationId xmlns:a16="http://schemas.microsoft.com/office/drawing/2014/main" id="{12DFC491-03FC-4112-9DEC-4C7238C24713}"/>
              </a:ext>
            </a:extLst>
          </p:cNvPr>
          <p:cNvPicPr>
            <a:picLocks noChangeAspect="1"/>
          </p:cNvPicPr>
          <p:nvPr/>
        </p:nvPicPr>
        <p:blipFill>
          <a:blip r:embed="rId3"/>
          <a:stretch>
            <a:fillRect/>
          </a:stretch>
        </p:blipFill>
        <p:spPr>
          <a:xfrm>
            <a:off x="8712833" y="4322492"/>
            <a:ext cx="2643231" cy="2002800"/>
          </a:xfrm>
          <a:prstGeom prst="rect">
            <a:avLst/>
          </a:prstGeom>
        </p:spPr>
      </p:pic>
      <p:pic>
        <p:nvPicPr>
          <p:cNvPr id="9" name="Picture 8">
            <a:extLst>
              <a:ext uri="{FF2B5EF4-FFF2-40B4-BE49-F238E27FC236}">
                <a16:creationId xmlns:a16="http://schemas.microsoft.com/office/drawing/2014/main" id="{A4461B99-2326-4063-B5C2-76CFBD0201C7}"/>
              </a:ext>
            </a:extLst>
          </p:cNvPr>
          <p:cNvPicPr>
            <a:picLocks noChangeAspect="1"/>
          </p:cNvPicPr>
          <p:nvPr/>
        </p:nvPicPr>
        <p:blipFill>
          <a:blip r:embed="rId4"/>
          <a:stretch>
            <a:fillRect/>
          </a:stretch>
        </p:blipFill>
        <p:spPr>
          <a:xfrm>
            <a:off x="8718801" y="2439795"/>
            <a:ext cx="2643231" cy="1882697"/>
          </a:xfrm>
          <a:prstGeom prst="rect">
            <a:avLst/>
          </a:prstGeom>
        </p:spPr>
      </p:pic>
    </p:spTree>
    <p:extLst>
      <p:ext uri="{BB962C8B-B14F-4D97-AF65-F5344CB8AC3E}">
        <p14:creationId xmlns:p14="http://schemas.microsoft.com/office/powerpoint/2010/main" val="184434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xtflow.mheducation.com/figures/1259168549/cas23068_0301_lg.jpg">
            <a:extLst>
              <a:ext uri="{FF2B5EF4-FFF2-40B4-BE49-F238E27FC236}">
                <a16:creationId xmlns:a16="http://schemas.microsoft.com/office/drawing/2014/main" id="{DF8C35BB-3467-4FC4-8596-93C346AFD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299" y="2978069"/>
            <a:ext cx="4930838" cy="31327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329861" y="2076362"/>
            <a:ext cx="790576" cy="338554"/>
          </a:xfrm>
          <a:prstGeom prst="rect">
            <a:avLst/>
          </a:prstGeom>
          <a:solidFill>
            <a:schemeClr val="bg1"/>
          </a:solidFill>
        </p:spPr>
        <p:txBody>
          <a:bodyPr wrap="square" rtlCol="0">
            <a:spAutoFit/>
          </a:bodyPr>
          <a:lstStyle/>
          <a:p>
            <a:pPr algn="ctr"/>
            <a:endParaRPr lang="en-US" sz="1600" dirty="0"/>
          </a:p>
        </p:txBody>
      </p:sp>
      <p:sp>
        <p:nvSpPr>
          <p:cNvPr id="2" name="Title 1"/>
          <p:cNvSpPr>
            <a:spLocks noGrp="1"/>
          </p:cNvSpPr>
          <p:nvPr>
            <p:ph type="title"/>
          </p:nvPr>
        </p:nvSpPr>
        <p:spPr/>
        <p:txBody>
          <a:bodyPr>
            <a:normAutofit/>
          </a:bodyPr>
          <a:lstStyle/>
          <a:p>
            <a:pPr algn="ctr"/>
            <a:r>
              <a:rPr lang="en-US" sz="4400" dirty="0"/>
              <a:t>Properties of Water</a:t>
            </a:r>
          </a:p>
        </p:txBody>
      </p:sp>
      <p:sp>
        <p:nvSpPr>
          <p:cNvPr id="3" name="Content Placeholder 2"/>
          <p:cNvSpPr>
            <a:spLocks noGrp="1"/>
          </p:cNvSpPr>
          <p:nvPr>
            <p:ph sz="quarter" idx="1"/>
          </p:nvPr>
        </p:nvSpPr>
        <p:spPr>
          <a:xfrm>
            <a:off x="609600" y="1219200"/>
            <a:ext cx="11224328" cy="1981200"/>
          </a:xfrm>
        </p:spPr>
        <p:txBody>
          <a:bodyPr>
            <a:normAutofit/>
          </a:bodyPr>
          <a:lstStyle/>
          <a:p>
            <a:pPr>
              <a:buNone/>
            </a:pPr>
            <a:r>
              <a:rPr lang="en-US" sz="3200" dirty="0"/>
              <a:t>Water is a ________ molecule</a:t>
            </a:r>
          </a:p>
          <a:p>
            <a:pPr lvl="1"/>
            <a:r>
              <a:rPr lang="en-US" sz="2400" dirty="0"/>
              <a:t>Protons in oxygen atom pull electrons toward nucleus causing one side of water molecule to become slightly positively charged and the opposite side to become slightly negatively charged. </a:t>
            </a:r>
          </a:p>
        </p:txBody>
      </p:sp>
      <p:sp>
        <p:nvSpPr>
          <p:cNvPr id="5" name="TextBox 4"/>
          <p:cNvSpPr txBox="1"/>
          <p:nvPr/>
        </p:nvSpPr>
        <p:spPr>
          <a:xfrm>
            <a:off x="8843718" y="2770278"/>
            <a:ext cx="2013857" cy="646331"/>
          </a:xfrm>
          <a:prstGeom prst="rect">
            <a:avLst/>
          </a:prstGeom>
          <a:noFill/>
        </p:spPr>
        <p:txBody>
          <a:bodyPr wrap="square" rtlCol="0">
            <a:spAutoFit/>
          </a:bodyPr>
          <a:lstStyle/>
          <a:p>
            <a:pPr algn="ctr"/>
            <a:r>
              <a:rPr lang="en-US" dirty="0"/>
              <a:t>Partial negative charge</a:t>
            </a:r>
          </a:p>
        </p:txBody>
      </p:sp>
      <p:sp>
        <p:nvSpPr>
          <p:cNvPr id="7" name="TextBox 6"/>
          <p:cNvSpPr txBox="1"/>
          <p:nvPr/>
        </p:nvSpPr>
        <p:spPr>
          <a:xfrm>
            <a:off x="10330005" y="5672321"/>
            <a:ext cx="1728472" cy="646331"/>
          </a:xfrm>
          <a:prstGeom prst="rect">
            <a:avLst/>
          </a:prstGeom>
          <a:solidFill>
            <a:schemeClr val="bg1"/>
          </a:solidFill>
        </p:spPr>
        <p:txBody>
          <a:bodyPr wrap="square" rtlCol="0">
            <a:spAutoFit/>
          </a:bodyPr>
          <a:lstStyle/>
          <a:p>
            <a:pPr algn="ctr"/>
            <a:r>
              <a:rPr lang="en-US" dirty="0"/>
              <a:t>Partial positive charge</a:t>
            </a:r>
          </a:p>
        </p:txBody>
      </p:sp>
      <p:sp>
        <p:nvSpPr>
          <p:cNvPr id="10" name="TextBox 9">
            <a:extLst>
              <a:ext uri="{FF2B5EF4-FFF2-40B4-BE49-F238E27FC236}">
                <a16:creationId xmlns:a16="http://schemas.microsoft.com/office/drawing/2014/main" id="{6DB69C11-AAC4-45F3-908B-7762A00B7464}"/>
              </a:ext>
            </a:extLst>
          </p:cNvPr>
          <p:cNvSpPr txBox="1"/>
          <p:nvPr/>
        </p:nvSpPr>
        <p:spPr>
          <a:xfrm>
            <a:off x="8843718" y="4589146"/>
            <a:ext cx="1101851" cy="646331"/>
          </a:xfrm>
          <a:prstGeom prst="rect">
            <a:avLst/>
          </a:prstGeom>
          <a:solidFill>
            <a:schemeClr val="bg1"/>
          </a:solidFill>
        </p:spPr>
        <p:txBody>
          <a:bodyPr wrap="square" rtlCol="0">
            <a:spAutoFit/>
          </a:bodyPr>
          <a:lstStyle/>
          <a:p>
            <a:pPr algn="ctr"/>
            <a:r>
              <a:rPr lang="en-US" dirty="0"/>
              <a:t>Hydrogen bond</a:t>
            </a:r>
          </a:p>
        </p:txBody>
      </p:sp>
      <p:grpSp>
        <p:nvGrpSpPr>
          <p:cNvPr id="13" name="Group 12">
            <a:extLst>
              <a:ext uri="{FF2B5EF4-FFF2-40B4-BE49-F238E27FC236}">
                <a16:creationId xmlns:a16="http://schemas.microsoft.com/office/drawing/2014/main" id="{9D60A45C-6875-435D-85AE-A1B47B349C6A}"/>
              </a:ext>
            </a:extLst>
          </p:cNvPr>
          <p:cNvGrpSpPr/>
          <p:nvPr/>
        </p:nvGrpSpPr>
        <p:grpSpPr>
          <a:xfrm>
            <a:off x="1201947" y="3058885"/>
            <a:ext cx="4199999" cy="3259765"/>
            <a:chOff x="1125748" y="2557361"/>
            <a:chExt cx="4274845" cy="3687054"/>
          </a:xfrm>
        </p:grpSpPr>
        <p:pic>
          <p:nvPicPr>
            <p:cNvPr id="6" name="Picture 2" descr="Related image">
              <a:extLst>
                <a:ext uri="{FF2B5EF4-FFF2-40B4-BE49-F238E27FC236}">
                  <a16:creationId xmlns:a16="http://schemas.microsoft.com/office/drawing/2014/main" id="{EFEB7700-6A21-4B1E-9AD9-C0650E29D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48" y="2557361"/>
              <a:ext cx="4274845" cy="36870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E079A-FA98-496B-9376-E79D7C8EE38D}"/>
                </a:ext>
              </a:extLst>
            </p:cNvPr>
            <p:cNvSpPr txBox="1"/>
            <p:nvPr/>
          </p:nvSpPr>
          <p:spPr>
            <a:xfrm>
              <a:off x="4224935" y="3288269"/>
              <a:ext cx="57566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1P</a:t>
              </a:r>
              <a:r>
                <a:rPr lang="en-US" b="1" baseline="300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035F3E60-7C92-444E-8AE1-FF0C7470AE95}"/>
                </a:ext>
              </a:extLst>
            </p:cNvPr>
            <p:cNvSpPr txBox="1"/>
            <p:nvPr/>
          </p:nvSpPr>
          <p:spPr>
            <a:xfrm>
              <a:off x="1721220" y="3288269"/>
              <a:ext cx="57566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1P</a:t>
              </a:r>
              <a:r>
                <a:rPr lang="en-US" b="1" baseline="300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0B8D604-AE77-4859-BB2B-B9B9D1DE59A2}"/>
                </a:ext>
              </a:extLst>
            </p:cNvPr>
            <p:cNvSpPr txBox="1"/>
            <p:nvPr/>
          </p:nvSpPr>
          <p:spPr>
            <a:xfrm>
              <a:off x="2948123" y="4537741"/>
              <a:ext cx="63009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8 P</a:t>
              </a:r>
              <a:r>
                <a:rPr lang="en-US" b="1" baseline="300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78583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A7459-3179-4380-BC0C-B0DE3D9BA83A}"/>
              </a:ext>
            </a:extLst>
          </p:cNvPr>
          <p:cNvSpPr>
            <a:spLocks noGrp="1"/>
          </p:cNvSpPr>
          <p:nvPr>
            <p:ph sz="quarter" idx="1"/>
          </p:nvPr>
        </p:nvSpPr>
        <p:spPr>
          <a:xfrm>
            <a:off x="609600" y="1219200"/>
            <a:ext cx="10972800" cy="1260512"/>
          </a:xfrm>
        </p:spPr>
        <p:txBody>
          <a:bodyPr>
            <a:normAutofit lnSpcReduction="10000"/>
          </a:bodyPr>
          <a:lstStyle/>
          <a:p>
            <a:r>
              <a:rPr lang="en-US" b="1" dirty="0"/>
              <a:t>The Great Ocean Conveyor Belt</a:t>
            </a:r>
            <a:r>
              <a:rPr lang="en-US" dirty="0"/>
              <a:t>: a constantly moving system of deep ocean circulation driven by changes in water density, which is determined by temperature and salinity (thermohaline circulation)</a:t>
            </a:r>
          </a:p>
        </p:txBody>
      </p:sp>
      <p:sp>
        <p:nvSpPr>
          <p:cNvPr id="4" name="Title 1">
            <a:extLst>
              <a:ext uri="{FF2B5EF4-FFF2-40B4-BE49-F238E27FC236}">
                <a16:creationId xmlns:a16="http://schemas.microsoft.com/office/drawing/2014/main" id="{381F1734-8DE9-4E2E-83D2-A726FE50CADE}"/>
              </a:ext>
            </a:extLst>
          </p:cNvPr>
          <p:cNvSpPr>
            <a:spLocks noGrp="1"/>
          </p:cNvSpPr>
          <p:nvPr>
            <p:ph type="title"/>
          </p:nvPr>
        </p:nvSpPr>
        <p:spPr/>
        <p:txBody>
          <a:bodyPr>
            <a:normAutofit/>
          </a:bodyPr>
          <a:lstStyle/>
          <a:p>
            <a:pPr algn="ctr"/>
            <a:r>
              <a:rPr lang="en-US" sz="4400" dirty="0"/>
              <a:t>Ocean Circulation</a:t>
            </a:r>
          </a:p>
        </p:txBody>
      </p:sp>
      <p:pic>
        <p:nvPicPr>
          <p:cNvPr id="5" name="Picture 4">
            <a:extLst>
              <a:ext uri="{FF2B5EF4-FFF2-40B4-BE49-F238E27FC236}">
                <a16:creationId xmlns:a16="http://schemas.microsoft.com/office/drawing/2014/main" id="{FF02BB41-54D4-41F2-A2EF-8A12621366FD}"/>
              </a:ext>
            </a:extLst>
          </p:cNvPr>
          <p:cNvPicPr>
            <a:picLocks noChangeAspect="1"/>
          </p:cNvPicPr>
          <p:nvPr/>
        </p:nvPicPr>
        <p:blipFill>
          <a:blip r:embed="rId2"/>
          <a:stretch>
            <a:fillRect/>
          </a:stretch>
        </p:blipFill>
        <p:spPr>
          <a:xfrm>
            <a:off x="2258457" y="2479712"/>
            <a:ext cx="7675085" cy="3837543"/>
          </a:xfrm>
          <a:prstGeom prst="rect">
            <a:avLst/>
          </a:prstGeom>
        </p:spPr>
      </p:pic>
    </p:spTree>
    <p:extLst>
      <p:ext uri="{BB962C8B-B14F-4D97-AF65-F5344CB8AC3E}">
        <p14:creationId xmlns:p14="http://schemas.microsoft.com/office/powerpoint/2010/main" val="1805583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0A45-DD8A-4C28-AEFB-7EE37D1B86E8}"/>
              </a:ext>
            </a:extLst>
          </p:cNvPr>
          <p:cNvSpPr>
            <a:spLocks noGrp="1"/>
          </p:cNvSpPr>
          <p:nvPr>
            <p:ph type="title"/>
          </p:nvPr>
        </p:nvSpPr>
        <p:spPr/>
        <p:txBody>
          <a:bodyPr>
            <a:normAutofit/>
          </a:bodyPr>
          <a:lstStyle/>
          <a:p>
            <a:pPr algn="ctr"/>
            <a:r>
              <a:rPr lang="en-US" sz="4400" dirty="0"/>
              <a:t>Waves and Tides</a:t>
            </a:r>
          </a:p>
        </p:txBody>
      </p:sp>
      <p:sp>
        <p:nvSpPr>
          <p:cNvPr id="3" name="Content Placeholder 2">
            <a:extLst>
              <a:ext uri="{FF2B5EF4-FFF2-40B4-BE49-F238E27FC236}">
                <a16:creationId xmlns:a16="http://schemas.microsoft.com/office/drawing/2014/main" id="{11D4364F-2CDC-452E-A9ED-A481DB40DCD6}"/>
              </a:ext>
            </a:extLst>
          </p:cNvPr>
          <p:cNvSpPr>
            <a:spLocks noGrp="1"/>
          </p:cNvSpPr>
          <p:nvPr>
            <p:ph sz="quarter" idx="1"/>
          </p:nvPr>
        </p:nvSpPr>
        <p:spPr>
          <a:xfrm>
            <a:off x="609600" y="1421176"/>
            <a:ext cx="5262390" cy="4847422"/>
          </a:xfrm>
        </p:spPr>
        <p:txBody>
          <a:bodyPr>
            <a:normAutofit/>
          </a:bodyPr>
          <a:lstStyle/>
          <a:p>
            <a:pPr marL="0" indent="0">
              <a:buNone/>
            </a:pPr>
            <a:r>
              <a:rPr lang="en-US" sz="2800" b="1" u="sng" dirty="0"/>
              <a:t>_______</a:t>
            </a:r>
            <a:r>
              <a:rPr lang="en-US" sz="2800" dirty="0"/>
              <a:t>: highest point of the wave</a:t>
            </a:r>
          </a:p>
          <a:p>
            <a:endParaRPr lang="en-US" sz="2800" dirty="0"/>
          </a:p>
          <a:p>
            <a:pPr marL="0" indent="0">
              <a:buNone/>
            </a:pPr>
            <a:r>
              <a:rPr lang="en-US" sz="2800" b="1" dirty="0"/>
              <a:t>Trough</a:t>
            </a:r>
            <a:r>
              <a:rPr lang="en-US" sz="2800" dirty="0"/>
              <a:t>: lowest point of the wave</a:t>
            </a:r>
          </a:p>
          <a:p>
            <a:endParaRPr lang="en-US" sz="2800" dirty="0"/>
          </a:p>
          <a:p>
            <a:pPr marL="0" indent="0">
              <a:buNone/>
            </a:pPr>
            <a:r>
              <a:rPr lang="en-US" sz="2800" b="1" dirty="0"/>
              <a:t>Wavelength</a:t>
            </a:r>
            <a:r>
              <a:rPr lang="en-US" sz="2800" dirty="0"/>
              <a:t>: distance between wave crests or troughs</a:t>
            </a:r>
          </a:p>
          <a:p>
            <a:endParaRPr lang="en-US" sz="2800" dirty="0"/>
          </a:p>
          <a:p>
            <a:pPr marL="0" indent="0">
              <a:buNone/>
            </a:pPr>
            <a:r>
              <a:rPr lang="en-US" sz="2800" b="1" dirty="0"/>
              <a:t>Wave period</a:t>
            </a:r>
            <a:r>
              <a:rPr lang="en-US" sz="2800" dirty="0"/>
              <a:t>: the time it takes for a wave to pass by a given point</a:t>
            </a:r>
          </a:p>
          <a:p>
            <a:endParaRPr lang="en-US" sz="2800" dirty="0"/>
          </a:p>
        </p:txBody>
      </p:sp>
      <p:pic>
        <p:nvPicPr>
          <p:cNvPr id="18434" name="Picture 2" descr="http://textflow.mheducation.com/figures/1259168549/cas23068_0326_lg.jpg">
            <a:extLst>
              <a:ext uri="{FF2B5EF4-FFF2-40B4-BE49-F238E27FC236}">
                <a16:creationId xmlns:a16="http://schemas.microsoft.com/office/drawing/2014/main" id="{FB161481-C006-4566-9356-4B80FF8F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1990" y="2374020"/>
            <a:ext cx="6045892" cy="294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45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609600" y="1230502"/>
            <a:ext cx="10972800" cy="2677580"/>
          </a:xfrm>
        </p:spPr>
        <p:txBody>
          <a:bodyPr>
            <a:normAutofit/>
          </a:bodyPr>
          <a:lstStyle/>
          <a:p>
            <a:pPr marL="0" indent="0">
              <a:buNone/>
            </a:pPr>
            <a:r>
              <a:rPr lang="en-US" sz="2800" b="1" dirty="0"/>
              <a:t>______</a:t>
            </a:r>
            <a:r>
              <a:rPr lang="en-US" sz="2800" dirty="0"/>
              <a:t>: wind blown waves with sharp peaks and flat troughs</a:t>
            </a:r>
          </a:p>
          <a:p>
            <a:pPr marL="0" indent="0">
              <a:buNone/>
            </a:pPr>
            <a:r>
              <a:rPr lang="en-US" sz="2800" b="1" dirty="0"/>
              <a:t>Swell</a:t>
            </a:r>
            <a:r>
              <a:rPr lang="en-US" sz="2800" dirty="0"/>
              <a:t>: smooth crests and troughs that form when not blown by winds </a:t>
            </a:r>
          </a:p>
          <a:p>
            <a:pPr marL="0" indent="0">
              <a:buNone/>
            </a:pPr>
            <a:r>
              <a:rPr lang="en-US" sz="2800" b="1" dirty="0"/>
              <a:t>Surf</a:t>
            </a:r>
            <a:r>
              <a:rPr lang="en-US" sz="2800" dirty="0"/>
              <a:t>: waves that become high and steep when the water becomes shallow, often falling forward and breaking </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23554" name="Picture 2" descr="http://textflow.mheducation.com/figures/1259168549/cas23068_0329_lg.jpg">
            <a:extLst>
              <a:ext uri="{FF2B5EF4-FFF2-40B4-BE49-F238E27FC236}">
                <a16:creationId xmlns:a16="http://schemas.microsoft.com/office/drawing/2014/main" id="{AB7BB8A4-4D0D-4BD2-80D5-F48311D36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91" y="3474904"/>
            <a:ext cx="10742909" cy="2843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355D65-24BE-4819-8C04-F92B1995D6D5}"/>
              </a:ext>
            </a:extLst>
          </p:cNvPr>
          <p:cNvSpPr txBox="1"/>
          <p:nvPr/>
        </p:nvSpPr>
        <p:spPr>
          <a:xfrm>
            <a:off x="1285835" y="3429000"/>
            <a:ext cx="557858" cy="295466"/>
          </a:xfrm>
          <a:prstGeom prst="rect">
            <a:avLst/>
          </a:prstGeom>
          <a:solidFill>
            <a:schemeClr val="bg1"/>
          </a:solidFill>
        </p:spPr>
        <p:txBody>
          <a:bodyPr wrap="square" lIns="9144" tIns="9144" rIns="9144" bIns="9144" rtlCol="0">
            <a:spAutoFit/>
          </a:bodyPr>
          <a:lstStyle/>
          <a:p>
            <a:r>
              <a:rPr lang="en-US" dirty="0"/>
              <a:t>Wind</a:t>
            </a:r>
          </a:p>
        </p:txBody>
      </p:sp>
      <p:sp>
        <p:nvSpPr>
          <p:cNvPr id="7" name="TextBox 6">
            <a:extLst>
              <a:ext uri="{FF2B5EF4-FFF2-40B4-BE49-F238E27FC236}">
                <a16:creationId xmlns:a16="http://schemas.microsoft.com/office/drawing/2014/main" id="{7B471962-E335-4B92-B16F-1D81D4DBDC3F}"/>
              </a:ext>
            </a:extLst>
          </p:cNvPr>
          <p:cNvSpPr txBox="1"/>
          <p:nvPr/>
        </p:nvSpPr>
        <p:spPr>
          <a:xfrm>
            <a:off x="3017386" y="3471155"/>
            <a:ext cx="474727" cy="295466"/>
          </a:xfrm>
          <a:prstGeom prst="rect">
            <a:avLst/>
          </a:prstGeom>
          <a:solidFill>
            <a:schemeClr val="bg1"/>
          </a:solidFill>
        </p:spPr>
        <p:txBody>
          <a:bodyPr wrap="square" lIns="9144" tIns="9144" rIns="9144" bIns="9144" rtlCol="0">
            <a:spAutoFit/>
          </a:bodyPr>
          <a:lstStyle/>
          <a:p>
            <a:r>
              <a:rPr lang="en-US" dirty="0"/>
              <a:t>Seas</a:t>
            </a:r>
          </a:p>
        </p:txBody>
      </p:sp>
      <p:sp>
        <p:nvSpPr>
          <p:cNvPr id="8" name="TextBox 7">
            <a:extLst>
              <a:ext uri="{FF2B5EF4-FFF2-40B4-BE49-F238E27FC236}">
                <a16:creationId xmlns:a16="http://schemas.microsoft.com/office/drawing/2014/main" id="{DD5D0128-32C8-46F0-BC45-2358B84D91CD}"/>
              </a:ext>
            </a:extLst>
          </p:cNvPr>
          <p:cNvSpPr txBox="1"/>
          <p:nvPr/>
        </p:nvSpPr>
        <p:spPr>
          <a:xfrm>
            <a:off x="5670008" y="3471155"/>
            <a:ext cx="557858" cy="295466"/>
          </a:xfrm>
          <a:prstGeom prst="rect">
            <a:avLst/>
          </a:prstGeom>
          <a:solidFill>
            <a:schemeClr val="bg1"/>
          </a:solidFill>
        </p:spPr>
        <p:txBody>
          <a:bodyPr wrap="square" lIns="9144" tIns="9144" rIns="9144" bIns="9144" rtlCol="0">
            <a:spAutoFit/>
          </a:bodyPr>
          <a:lstStyle/>
          <a:p>
            <a:r>
              <a:rPr lang="en-US" dirty="0"/>
              <a:t>Swell</a:t>
            </a:r>
          </a:p>
        </p:txBody>
      </p:sp>
      <p:sp>
        <p:nvSpPr>
          <p:cNvPr id="9" name="TextBox 8">
            <a:extLst>
              <a:ext uri="{FF2B5EF4-FFF2-40B4-BE49-F238E27FC236}">
                <a16:creationId xmlns:a16="http://schemas.microsoft.com/office/drawing/2014/main" id="{A5889488-77B3-4EE1-B990-74DE488332B2}"/>
              </a:ext>
            </a:extLst>
          </p:cNvPr>
          <p:cNvSpPr txBox="1"/>
          <p:nvPr/>
        </p:nvSpPr>
        <p:spPr>
          <a:xfrm>
            <a:off x="10143667" y="3471155"/>
            <a:ext cx="474727" cy="295466"/>
          </a:xfrm>
          <a:prstGeom prst="rect">
            <a:avLst/>
          </a:prstGeom>
          <a:solidFill>
            <a:schemeClr val="bg1"/>
          </a:solidFill>
        </p:spPr>
        <p:txBody>
          <a:bodyPr wrap="square" lIns="9144" tIns="9144" rIns="9144" bIns="9144" rtlCol="0">
            <a:spAutoFit/>
          </a:bodyPr>
          <a:lstStyle/>
          <a:p>
            <a:r>
              <a:rPr lang="en-US" dirty="0"/>
              <a:t>Surf</a:t>
            </a:r>
          </a:p>
        </p:txBody>
      </p:sp>
      <p:sp>
        <p:nvSpPr>
          <p:cNvPr id="10" name="TextBox 9">
            <a:extLst>
              <a:ext uri="{FF2B5EF4-FFF2-40B4-BE49-F238E27FC236}">
                <a16:creationId xmlns:a16="http://schemas.microsoft.com/office/drawing/2014/main" id="{E5C3C845-D109-49C1-8D3C-4EAD676BEB38}"/>
              </a:ext>
            </a:extLst>
          </p:cNvPr>
          <p:cNvSpPr txBox="1"/>
          <p:nvPr/>
        </p:nvSpPr>
        <p:spPr>
          <a:xfrm>
            <a:off x="6406302" y="4734546"/>
            <a:ext cx="897882" cy="757130"/>
          </a:xfrm>
          <a:prstGeom prst="rect">
            <a:avLst/>
          </a:prstGeom>
          <a:solidFill>
            <a:srgbClr val="CCE6F7"/>
          </a:solidFill>
        </p:spPr>
        <p:txBody>
          <a:bodyPr wrap="square" lIns="9144" tIns="9144" rIns="9144" bIns="9144" rtlCol="0">
            <a:spAutoFit/>
          </a:bodyPr>
          <a:lstStyle/>
          <a:p>
            <a:r>
              <a:rPr lang="en-US" sz="1600" dirty="0"/>
              <a:t>Motion </a:t>
            </a:r>
          </a:p>
          <a:p>
            <a:r>
              <a:rPr lang="en-US" sz="1600" dirty="0"/>
              <a:t>of water particles</a:t>
            </a:r>
          </a:p>
        </p:txBody>
      </p:sp>
    </p:spTree>
    <p:extLst>
      <p:ext uri="{BB962C8B-B14F-4D97-AF65-F5344CB8AC3E}">
        <p14:creationId xmlns:p14="http://schemas.microsoft.com/office/powerpoint/2010/main" val="3632279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DCAA-D7D4-4090-B558-6BA6AB15F5AE}"/>
              </a:ext>
            </a:extLst>
          </p:cNvPr>
          <p:cNvSpPr>
            <a:spLocks noGrp="1"/>
          </p:cNvSpPr>
          <p:nvPr>
            <p:ph type="title"/>
          </p:nvPr>
        </p:nvSpPr>
        <p:spPr/>
        <p:txBody>
          <a:bodyPr>
            <a:normAutofit/>
          </a:bodyPr>
          <a:lstStyle/>
          <a:p>
            <a:pPr algn="ctr"/>
            <a:r>
              <a:rPr lang="en-US" sz="4400" dirty="0"/>
              <a:t>Tsunamis </a:t>
            </a:r>
          </a:p>
        </p:txBody>
      </p:sp>
      <p:sp>
        <p:nvSpPr>
          <p:cNvPr id="3" name="Content Placeholder 2">
            <a:extLst>
              <a:ext uri="{FF2B5EF4-FFF2-40B4-BE49-F238E27FC236}">
                <a16:creationId xmlns:a16="http://schemas.microsoft.com/office/drawing/2014/main" id="{FC71C841-0440-4FC1-915F-5F181D10AEC7}"/>
              </a:ext>
            </a:extLst>
          </p:cNvPr>
          <p:cNvSpPr>
            <a:spLocks noGrp="1"/>
          </p:cNvSpPr>
          <p:nvPr>
            <p:ph sz="quarter" idx="1"/>
          </p:nvPr>
        </p:nvSpPr>
        <p:spPr>
          <a:xfrm>
            <a:off x="609600" y="1219199"/>
            <a:ext cx="6109855" cy="5153891"/>
          </a:xfrm>
        </p:spPr>
        <p:txBody>
          <a:bodyPr/>
          <a:lstStyle/>
          <a:p>
            <a:pPr marL="290513" indent="-290513">
              <a:buSzPct val="100000"/>
              <a:buAutoNum type="arabicPeriod"/>
            </a:pPr>
            <a:r>
              <a:rPr lang="en-US" dirty="0"/>
              <a:t>Oceanic plates subducting under continental plate create tension in the trench between plates</a:t>
            </a:r>
          </a:p>
          <a:p>
            <a:pPr marL="290513" indent="-290513">
              <a:buSzPct val="100000"/>
              <a:buAutoNum type="arabicPeriod"/>
            </a:pPr>
            <a:endParaRPr lang="en-US" dirty="0"/>
          </a:p>
          <a:p>
            <a:pPr marL="290513" indent="-290513">
              <a:buSzPct val="100000"/>
              <a:buAutoNum type="arabicPeriod"/>
            </a:pPr>
            <a:r>
              <a:rPr lang="en-US" dirty="0"/>
              <a:t>Tension builds between plates as the subducting oceanic plate causes distortion in the continental plate</a:t>
            </a:r>
          </a:p>
          <a:p>
            <a:pPr marL="290513" indent="-290513">
              <a:buSzPct val="100000"/>
              <a:buAutoNum type="arabicPeriod"/>
            </a:pPr>
            <a:endParaRPr lang="en-US" dirty="0"/>
          </a:p>
          <a:p>
            <a:pPr marL="290513" indent="-290513">
              <a:buSzPct val="100000"/>
              <a:buAutoNum type="arabicPeriod"/>
            </a:pPr>
            <a:r>
              <a:rPr lang="en-US" dirty="0"/>
              <a:t>Distortion in continental plate is released during an earthquake which displaces large amounts of water causing a tsunami</a:t>
            </a:r>
          </a:p>
          <a:p>
            <a:pPr marL="290513" indent="-290513">
              <a:buAutoNum type="arabicPeriod"/>
            </a:pPr>
            <a:endParaRPr lang="en-US" dirty="0"/>
          </a:p>
        </p:txBody>
      </p:sp>
      <p:pic>
        <p:nvPicPr>
          <p:cNvPr id="4" name="Picture 3">
            <a:extLst>
              <a:ext uri="{FF2B5EF4-FFF2-40B4-BE49-F238E27FC236}">
                <a16:creationId xmlns:a16="http://schemas.microsoft.com/office/drawing/2014/main" id="{FC63413F-DECF-4210-9BC6-E6CA2E60A370}"/>
              </a:ext>
            </a:extLst>
          </p:cNvPr>
          <p:cNvPicPr>
            <a:picLocks noChangeAspect="1"/>
          </p:cNvPicPr>
          <p:nvPr/>
        </p:nvPicPr>
        <p:blipFill>
          <a:blip r:embed="rId2"/>
          <a:stretch>
            <a:fillRect/>
          </a:stretch>
        </p:blipFill>
        <p:spPr>
          <a:xfrm>
            <a:off x="7390675" y="1241057"/>
            <a:ext cx="2971800" cy="1493720"/>
          </a:xfrm>
          <a:prstGeom prst="rect">
            <a:avLst/>
          </a:prstGeom>
        </p:spPr>
      </p:pic>
      <p:pic>
        <p:nvPicPr>
          <p:cNvPr id="2050" name="Picture 2" descr="Image result for cause of tsunami">
            <a:extLst>
              <a:ext uri="{FF2B5EF4-FFF2-40B4-BE49-F238E27FC236}">
                <a16:creationId xmlns:a16="http://schemas.microsoft.com/office/drawing/2014/main" id="{187A6B03-1894-4B72-811C-F57315C92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122" y="2888255"/>
            <a:ext cx="2968353"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D78080-9A10-4D98-9ABB-B49C78C3217E}"/>
              </a:ext>
            </a:extLst>
          </p:cNvPr>
          <p:cNvPicPr>
            <a:picLocks noChangeAspect="1"/>
          </p:cNvPicPr>
          <p:nvPr/>
        </p:nvPicPr>
        <p:blipFill>
          <a:blip r:embed="rId4"/>
          <a:stretch>
            <a:fillRect/>
          </a:stretch>
        </p:blipFill>
        <p:spPr>
          <a:xfrm>
            <a:off x="7394121" y="4557913"/>
            <a:ext cx="2971800" cy="1668322"/>
          </a:xfrm>
          <a:prstGeom prst="rect">
            <a:avLst/>
          </a:prstGeom>
        </p:spPr>
      </p:pic>
    </p:spTree>
    <p:extLst>
      <p:ext uri="{BB962C8B-B14F-4D97-AF65-F5344CB8AC3E}">
        <p14:creationId xmlns:p14="http://schemas.microsoft.com/office/powerpoint/2010/main" val="3977339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01BBD-41E9-417C-BD92-05593FBA24B0}"/>
              </a:ext>
            </a:extLst>
          </p:cNvPr>
          <p:cNvSpPr>
            <a:spLocks noGrp="1"/>
          </p:cNvSpPr>
          <p:nvPr>
            <p:ph sz="quarter" idx="1"/>
          </p:nvPr>
        </p:nvSpPr>
        <p:spPr/>
        <p:txBody>
          <a:bodyPr/>
          <a:lstStyle/>
          <a:p>
            <a:pPr marL="0" indent="0">
              <a:buNone/>
            </a:pPr>
            <a:r>
              <a:rPr lang="en-US" dirty="0"/>
              <a:t>The March 11</a:t>
            </a:r>
            <a:r>
              <a:rPr lang="en-US" baseline="30000" dirty="0"/>
              <a:t>th</a:t>
            </a:r>
            <a:r>
              <a:rPr lang="en-US" dirty="0"/>
              <a:t>, 2011 tsunami that struck Japan was caused by a 9.0 earthquake that lifted the seafloor 10ft across a distance the size of Connecticut</a:t>
            </a:r>
          </a:p>
        </p:txBody>
      </p:sp>
      <p:pic>
        <p:nvPicPr>
          <p:cNvPr id="5" name="Picture 4">
            <a:extLst>
              <a:ext uri="{FF2B5EF4-FFF2-40B4-BE49-F238E27FC236}">
                <a16:creationId xmlns:a16="http://schemas.microsoft.com/office/drawing/2014/main" id="{FDEE3480-75EB-48D5-A87D-50155B60B551}"/>
              </a:ext>
            </a:extLst>
          </p:cNvPr>
          <p:cNvPicPr>
            <a:picLocks noChangeAspect="1"/>
          </p:cNvPicPr>
          <p:nvPr/>
        </p:nvPicPr>
        <p:blipFill>
          <a:blip r:embed="rId2"/>
          <a:stretch>
            <a:fillRect/>
          </a:stretch>
        </p:blipFill>
        <p:spPr>
          <a:xfrm>
            <a:off x="2355891" y="2550643"/>
            <a:ext cx="7480218" cy="3715174"/>
          </a:xfrm>
          <a:prstGeom prst="rect">
            <a:avLst/>
          </a:prstGeom>
        </p:spPr>
      </p:pic>
      <p:sp>
        <p:nvSpPr>
          <p:cNvPr id="6" name="Title 1">
            <a:extLst>
              <a:ext uri="{FF2B5EF4-FFF2-40B4-BE49-F238E27FC236}">
                <a16:creationId xmlns:a16="http://schemas.microsoft.com/office/drawing/2014/main" id="{42C92FBC-B46B-4C7F-BBEC-6A14E3AE2799}"/>
              </a:ext>
            </a:extLst>
          </p:cNvPr>
          <p:cNvSpPr>
            <a:spLocks noGrp="1"/>
          </p:cNvSpPr>
          <p:nvPr>
            <p:ph type="title"/>
          </p:nvPr>
        </p:nvSpPr>
        <p:spPr/>
        <p:txBody>
          <a:bodyPr>
            <a:normAutofit/>
          </a:bodyPr>
          <a:lstStyle/>
          <a:p>
            <a:pPr algn="ctr"/>
            <a:r>
              <a:rPr lang="en-US" sz="4400" dirty="0"/>
              <a:t>Tsunamis </a:t>
            </a:r>
          </a:p>
        </p:txBody>
      </p:sp>
    </p:spTree>
    <p:extLst>
      <p:ext uri="{BB962C8B-B14F-4D97-AF65-F5344CB8AC3E}">
        <p14:creationId xmlns:p14="http://schemas.microsoft.com/office/powerpoint/2010/main" val="4168234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440675" y="1443210"/>
            <a:ext cx="4955491" cy="4713749"/>
          </a:xfrm>
        </p:spPr>
        <p:txBody>
          <a:bodyPr>
            <a:normAutofit/>
          </a:bodyPr>
          <a:lstStyle/>
          <a:p>
            <a:pPr marL="0" indent="0">
              <a:buNone/>
            </a:pPr>
            <a:r>
              <a:rPr lang="en-US" b="1" dirty="0"/>
              <a:t>Spring tides</a:t>
            </a:r>
            <a:r>
              <a:rPr lang="en-US" dirty="0"/>
              <a:t>: when the moon and sun are in alignment causing the combined gravitational pull of the moon and the sun</a:t>
            </a:r>
          </a:p>
          <a:p>
            <a:pPr marL="0" indent="0">
              <a:buNone/>
            </a:pPr>
            <a:endParaRPr lang="en-US" dirty="0"/>
          </a:p>
          <a:p>
            <a:pPr marL="0" indent="0">
              <a:buNone/>
            </a:pPr>
            <a:r>
              <a:rPr lang="en-US" b="1" dirty="0"/>
              <a:t>Neap tides</a:t>
            </a:r>
            <a:r>
              <a:rPr lang="en-US" dirty="0"/>
              <a:t>: when the moon is at a </a:t>
            </a:r>
            <a:r>
              <a:rPr lang="en-US" b="1" dirty="0"/>
              <a:t>___________</a:t>
            </a:r>
            <a:r>
              <a:rPr lang="en-US" dirty="0"/>
              <a:t> to the sun causing their gravitational pulls to partially cancel each other out. </a:t>
            </a:r>
          </a:p>
          <a:p>
            <a:r>
              <a:rPr lang="en-US" sz="2200" dirty="0"/>
              <a:t>Sun is 400 times further away than moon so it has less effect on the tides</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2" name="Picture 1">
            <a:extLst>
              <a:ext uri="{FF2B5EF4-FFF2-40B4-BE49-F238E27FC236}">
                <a16:creationId xmlns:a16="http://schemas.microsoft.com/office/drawing/2014/main" id="{EC1C9071-614E-4688-8C6C-5E1418DA86BE}"/>
              </a:ext>
            </a:extLst>
          </p:cNvPr>
          <p:cNvPicPr>
            <a:picLocks noChangeAspect="1"/>
          </p:cNvPicPr>
          <p:nvPr/>
        </p:nvPicPr>
        <p:blipFill>
          <a:blip r:embed="rId2"/>
          <a:stretch>
            <a:fillRect/>
          </a:stretch>
        </p:blipFill>
        <p:spPr>
          <a:xfrm>
            <a:off x="5396167" y="1664284"/>
            <a:ext cx="6577102" cy="3529432"/>
          </a:xfrm>
          <a:prstGeom prst="rect">
            <a:avLst/>
          </a:prstGeom>
        </p:spPr>
      </p:pic>
    </p:spTree>
    <p:extLst>
      <p:ext uri="{BB962C8B-B14F-4D97-AF65-F5344CB8AC3E}">
        <p14:creationId xmlns:p14="http://schemas.microsoft.com/office/powerpoint/2010/main" val="3572211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609600" y="1399142"/>
            <a:ext cx="5317475" cy="4757818"/>
          </a:xfrm>
        </p:spPr>
        <p:txBody>
          <a:bodyPr/>
          <a:lstStyle/>
          <a:p>
            <a:r>
              <a:rPr lang="en-US" dirty="0"/>
              <a:t>The full tidal cycle takes 24 hours and 50 minutes because the moons orbit around the Earth has advanced over the 24 hours. </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2" name="Picture 1">
            <a:extLst>
              <a:ext uri="{FF2B5EF4-FFF2-40B4-BE49-F238E27FC236}">
                <a16:creationId xmlns:a16="http://schemas.microsoft.com/office/drawing/2014/main" id="{04632276-569B-469D-B64E-23FA21A7C46D}"/>
              </a:ext>
            </a:extLst>
          </p:cNvPr>
          <p:cNvPicPr>
            <a:picLocks noChangeAspect="1"/>
          </p:cNvPicPr>
          <p:nvPr/>
        </p:nvPicPr>
        <p:blipFill>
          <a:blip r:embed="rId2"/>
          <a:stretch>
            <a:fillRect/>
          </a:stretch>
        </p:blipFill>
        <p:spPr>
          <a:xfrm>
            <a:off x="6052277" y="1219200"/>
            <a:ext cx="5530123" cy="5059650"/>
          </a:xfrm>
          <a:prstGeom prst="rect">
            <a:avLst/>
          </a:prstGeom>
        </p:spPr>
      </p:pic>
    </p:spTree>
    <p:extLst>
      <p:ext uri="{BB962C8B-B14F-4D97-AF65-F5344CB8AC3E}">
        <p14:creationId xmlns:p14="http://schemas.microsoft.com/office/powerpoint/2010/main" val="47638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609600" y="1219200"/>
            <a:ext cx="10972800" cy="2209800"/>
          </a:xfrm>
        </p:spPr>
        <p:txBody>
          <a:bodyPr>
            <a:normAutofit/>
          </a:bodyPr>
          <a:lstStyle/>
          <a:p>
            <a:pPr marL="0" indent="0">
              <a:spcAft>
                <a:spcPts val="1200"/>
              </a:spcAft>
              <a:buNone/>
            </a:pPr>
            <a:r>
              <a:rPr lang="en-US" sz="2800" b="1" dirty="0"/>
              <a:t>Diurnal</a:t>
            </a:r>
            <a:r>
              <a:rPr lang="en-US" sz="2800" dirty="0"/>
              <a:t>: One high tide and one low tide every day </a:t>
            </a:r>
            <a:endParaRPr lang="en-US" sz="2800" b="1" dirty="0"/>
          </a:p>
          <a:p>
            <a:pPr marL="0" indent="0">
              <a:spcAft>
                <a:spcPts val="1200"/>
              </a:spcAft>
              <a:buNone/>
            </a:pPr>
            <a:r>
              <a:rPr lang="en-US" sz="2800" b="1" dirty="0"/>
              <a:t>Semidiurnal</a:t>
            </a:r>
            <a:r>
              <a:rPr lang="en-US" sz="2800" dirty="0"/>
              <a:t>: two high tides and two low tides a day</a:t>
            </a:r>
          </a:p>
          <a:p>
            <a:pPr marL="0" indent="0">
              <a:spcAft>
                <a:spcPts val="1200"/>
              </a:spcAft>
              <a:buNone/>
            </a:pPr>
            <a:r>
              <a:rPr lang="en-US" sz="2800" b="1" dirty="0"/>
              <a:t>Mixed Semidiurnal</a:t>
            </a:r>
            <a:r>
              <a:rPr lang="en-US" sz="2800" dirty="0"/>
              <a:t>: successive high tides of ______________ each day</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6" name="Picture 5">
            <a:extLst>
              <a:ext uri="{FF2B5EF4-FFF2-40B4-BE49-F238E27FC236}">
                <a16:creationId xmlns:a16="http://schemas.microsoft.com/office/drawing/2014/main" id="{CEFFC942-06DB-491A-B471-D27B656E5C24}"/>
              </a:ext>
            </a:extLst>
          </p:cNvPr>
          <p:cNvPicPr>
            <a:picLocks noChangeAspect="1"/>
          </p:cNvPicPr>
          <p:nvPr/>
        </p:nvPicPr>
        <p:blipFill>
          <a:blip r:embed="rId2"/>
          <a:stretch>
            <a:fillRect/>
          </a:stretch>
        </p:blipFill>
        <p:spPr>
          <a:xfrm>
            <a:off x="4755325" y="3611636"/>
            <a:ext cx="2681349" cy="2631323"/>
          </a:xfrm>
          <a:prstGeom prst="rect">
            <a:avLst/>
          </a:prstGeom>
        </p:spPr>
      </p:pic>
      <p:pic>
        <p:nvPicPr>
          <p:cNvPr id="14" name="Picture 13">
            <a:extLst>
              <a:ext uri="{FF2B5EF4-FFF2-40B4-BE49-F238E27FC236}">
                <a16:creationId xmlns:a16="http://schemas.microsoft.com/office/drawing/2014/main" id="{63E27C92-4BA6-44B5-A6BA-3C779AA79632}"/>
              </a:ext>
            </a:extLst>
          </p:cNvPr>
          <p:cNvPicPr>
            <a:picLocks noChangeAspect="1"/>
          </p:cNvPicPr>
          <p:nvPr/>
        </p:nvPicPr>
        <p:blipFill>
          <a:blip r:embed="rId3"/>
          <a:stretch>
            <a:fillRect/>
          </a:stretch>
        </p:blipFill>
        <p:spPr>
          <a:xfrm>
            <a:off x="8857562" y="3681433"/>
            <a:ext cx="2522862" cy="2561526"/>
          </a:xfrm>
          <a:prstGeom prst="rect">
            <a:avLst/>
          </a:prstGeom>
        </p:spPr>
      </p:pic>
      <p:pic>
        <p:nvPicPr>
          <p:cNvPr id="16" name="Picture 15">
            <a:extLst>
              <a:ext uri="{FF2B5EF4-FFF2-40B4-BE49-F238E27FC236}">
                <a16:creationId xmlns:a16="http://schemas.microsoft.com/office/drawing/2014/main" id="{1E6D2B56-6F53-4640-B98B-EC165B80D894}"/>
              </a:ext>
            </a:extLst>
          </p:cNvPr>
          <p:cNvPicPr>
            <a:picLocks noChangeAspect="1"/>
          </p:cNvPicPr>
          <p:nvPr/>
        </p:nvPicPr>
        <p:blipFill>
          <a:blip r:embed="rId4"/>
          <a:stretch>
            <a:fillRect/>
          </a:stretch>
        </p:blipFill>
        <p:spPr>
          <a:xfrm>
            <a:off x="742833" y="3612980"/>
            <a:ext cx="2522862" cy="2660295"/>
          </a:xfrm>
          <a:prstGeom prst="rect">
            <a:avLst/>
          </a:prstGeom>
        </p:spPr>
      </p:pic>
    </p:spTree>
    <p:extLst>
      <p:ext uri="{BB962C8B-B14F-4D97-AF65-F5344CB8AC3E}">
        <p14:creationId xmlns:p14="http://schemas.microsoft.com/office/powerpoint/2010/main" val="629213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609601" y="1219200"/>
            <a:ext cx="4332514" cy="4937760"/>
          </a:xfrm>
        </p:spPr>
        <p:txBody>
          <a:bodyPr>
            <a:normAutofit fontScale="92500"/>
          </a:bodyPr>
          <a:lstStyle/>
          <a:p>
            <a:pPr marL="0" indent="0">
              <a:buNone/>
            </a:pPr>
            <a:r>
              <a:rPr lang="en-US" dirty="0"/>
              <a:t>Scientists can predict tidal conditions based on the position of the Earth, sun and moon.</a:t>
            </a:r>
          </a:p>
          <a:p>
            <a:endParaRPr lang="en-US" dirty="0"/>
          </a:p>
          <a:p>
            <a:pPr marL="0" indent="0">
              <a:buNone/>
            </a:pPr>
            <a:r>
              <a:rPr lang="en-US" dirty="0"/>
              <a:t>Based on the tide chart to the right, what type of tides do we have in southern California? </a:t>
            </a:r>
          </a:p>
          <a:p>
            <a:pPr marL="0" indent="0">
              <a:buNone/>
            </a:pPr>
            <a:endParaRPr lang="en-US" dirty="0"/>
          </a:p>
          <a:p>
            <a:pPr marL="0" indent="0">
              <a:buNone/>
            </a:pPr>
            <a:r>
              <a:rPr lang="en-US" dirty="0"/>
              <a:t>Predict when you think there is a full moon based on the tide chart. When will there be a quarter moon? </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7" name="Picture 6">
            <a:extLst>
              <a:ext uri="{FF2B5EF4-FFF2-40B4-BE49-F238E27FC236}">
                <a16:creationId xmlns:a16="http://schemas.microsoft.com/office/drawing/2014/main" id="{12BF886D-5CB6-4D0C-8E07-40D05FEA8065}"/>
              </a:ext>
            </a:extLst>
          </p:cNvPr>
          <p:cNvPicPr>
            <a:picLocks noChangeAspect="1"/>
          </p:cNvPicPr>
          <p:nvPr/>
        </p:nvPicPr>
        <p:blipFill>
          <a:blip r:embed="rId2"/>
          <a:stretch>
            <a:fillRect/>
          </a:stretch>
        </p:blipFill>
        <p:spPr>
          <a:xfrm>
            <a:off x="5094515" y="1219199"/>
            <a:ext cx="6950466" cy="5062257"/>
          </a:xfrm>
          <a:prstGeom prst="rect">
            <a:avLst/>
          </a:prstGeom>
        </p:spPr>
      </p:pic>
      <p:pic>
        <p:nvPicPr>
          <p:cNvPr id="9" name="Picture 8">
            <a:extLst>
              <a:ext uri="{FF2B5EF4-FFF2-40B4-BE49-F238E27FC236}">
                <a16:creationId xmlns:a16="http://schemas.microsoft.com/office/drawing/2014/main" id="{85A991E3-8EC7-4069-93FD-AAF2E089755D}"/>
              </a:ext>
            </a:extLst>
          </p:cNvPr>
          <p:cNvPicPr>
            <a:picLocks noChangeAspect="1"/>
          </p:cNvPicPr>
          <p:nvPr/>
        </p:nvPicPr>
        <p:blipFill>
          <a:blip r:embed="rId3"/>
          <a:stretch>
            <a:fillRect/>
          </a:stretch>
        </p:blipFill>
        <p:spPr>
          <a:xfrm rot="10800000">
            <a:off x="8776577" y="2078490"/>
            <a:ext cx="675595" cy="675595"/>
          </a:xfrm>
          <a:prstGeom prst="rect">
            <a:avLst/>
          </a:prstGeom>
        </p:spPr>
      </p:pic>
      <p:pic>
        <p:nvPicPr>
          <p:cNvPr id="1026" name="Picture 2" descr="Related image">
            <a:extLst>
              <a:ext uri="{FF2B5EF4-FFF2-40B4-BE49-F238E27FC236}">
                <a16:creationId xmlns:a16="http://schemas.microsoft.com/office/drawing/2014/main" id="{B18A8084-D5B3-4ED1-B56E-E41DC5F60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18" y="2078490"/>
            <a:ext cx="976010" cy="7320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E1987B-B89D-47A0-8D1A-51CFB604EE7A}"/>
              </a:ext>
            </a:extLst>
          </p:cNvPr>
          <p:cNvPicPr>
            <a:picLocks noChangeAspect="1"/>
          </p:cNvPicPr>
          <p:nvPr/>
        </p:nvPicPr>
        <p:blipFill>
          <a:blip r:embed="rId5"/>
          <a:stretch>
            <a:fillRect/>
          </a:stretch>
        </p:blipFill>
        <p:spPr>
          <a:xfrm>
            <a:off x="10935321" y="2078490"/>
            <a:ext cx="673120" cy="675595"/>
          </a:xfrm>
          <a:prstGeom prst="rect">
            <a:avLst/>
          </a:prstGeom>
        </p:spPr>
      </p:pic>
    </p:spTree>
    <p:extLst>
      <p:ext uri="{BB962C8B-B14F-4D97-AF65-F5344CB8AC3E}">
        <p14:creationId xmlns:p14="http://schemas.microsoft.com/office/powerpoint/2010/main" val="115549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2" name="Picture 1">
            <a:extLst>
              <a:ext uri="{FF2B5EF4-FFF2-40B4-BE49-F238E27FC236}">
                <a16:creationId xmlns:a16="http://schemas.microsoft.com/office/drawing/2014/main" id="{EF9FBED4-D1D7-4190-9C21-B31E00BBEE0B}"/>
              </a:ext>
            </a:extLst>
          </p:cNvPr>
          <p:cNvPicPr>
            <a:picLocks noChangeAspect="1"/>
          </p:cNvPicPr>
          <p:nvPr/>
        </p:nvPicPr>
        <p:blipFill>
          <a:blip r:embed="rId2"/>
          <a:stretch>
            <a:fillRect/>
          </a:stretch>
        </p:blipFill>
        <p:spPr>
          <a:xfrm>
            <a:off x="761541" y="1315304"/>
            <a:ext cx="10820859" cy="4917025"/>
          </a:xfrm>
          <a:prstGeom prst="rect">
            <a:avLst/>
          </a:prstGeom>
        </p:spPr>
      </p:pic>
    </p:spTree>
    <p:extLst>
      <p:ext uri="{BB962C8B-B14F-4D97-AF65-F5344CB8AC3E}">
        <p14:creationId xmlns:p14="http://schemas.microsoft.com/office/powerpoint/2010/main" val="26477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6286500" cy="1676400"/>
          </a:xfrm>
        </p:spPr>
        <p:txBody>
          <a:bodyPr>
            <a:normAutofit fontScale="92500"/>
          </a:bodyPr>
          <a:lstStyle/>
          <a:p>
            <a:pPr marL="1714500" indent="-1714500">
              <a:buNone/>
            </a:pPr>
            <a:r>
              <a:rPr lang="en-US" sz="3200" b="1" u="sng" dirty="0"/>
              <a:t>_____________</a:t>
            </a:r>
            <a:r>
              <a:rPr lang="en-US" sz="3200" dirty="0"/>
              <a:t>: the tendency for like molecules to cling together due to attractive forces</a:t>
            </a:r>
          </a:p>
        </p:txBody>
      </p:sp>
      <p:sp>
        <p:nvSpPr>
          <p:cNvPr id="4" name="Title 1"/>
          <p:cNvSpPr>
            <a:spLocks noGrp="1"/>
          </p:cNvSpPr>
          <p:nvPr>
            <p:ph type="title"/>
          </p:nvPr>
        </p:nvSpPr>
        <p:spPr/>
        <p:txBody>
          <a:bodyPr>
            <a:normAutofit/>
          </a:bodyPr>
          <a:lstStyle/>
          <a:p>
            <a:pPr algn="ctr"/>
            <a:r>
              <a:rPr lang="en-US" sz="4400" dirty="0"/>
              <a:t>Properties</a:t>
            </a:r>
            <a:r>
              <a:rPr lang="en-US" sz="4800" dirty="0"/>
              <a:t> </a:t>
            </a:r>
            <a:r>
              <a:rPr lang="en-US" sz="4400" dirty="0"/>
              <a:t>of Water</a:t>
            </a:r>
            <a:endParaRPr lang="en-US" sz="4800" dirty="0"/>
          </a:p>
        </p:txBody>
      </p:sp>
      <p:sp>
        <p:nvSpPr>
          <p:cNvPr id="37890" name="AutoShape 2" descr="data:image/jpeg;base64,/9j/4AAQSkZJRgABAQAAAQABAAD/2wCEAAkGBxISEBUUEhQUFRQUFBQPFBQUFA8PFBQUFRQWFhQUFBQYHCggGBolHBQUITEhJSkrLi4uFx8zODMsNygtLisBCgoKDg0OFA8QFywcFBwsLCwsLCwsLCwsLCwsLCwrLCwsLCwsLCwsLCwrLCwsLCwsLCwsLSwsKywsLCw3LCwsLP/AABEIALQBGAMBIgACEQEDEQH/xAAbAAACAwEBAQAAAAAAAAAAAAADBAABAgUGB//EADkQAAICAQMBBQUFCAIDAQAAAAABAgMRBBIhMQUTQVFhInGBkdEycqGxwQYUQlJigpKiI/BDU+EV/8QAGQEAAwEBAQAAAAAAAAAAAAAAAQIDAAQF/8QAIREBAQEBAAICAwEBAQAAAAAAAAERAhIhAzEEE0FRFCL/2gAMAwEAAhEDEQA/APmuSOZMmWzzZqq95O9BykYyVlpTMbMmlIXggyQ01m9xW8mDLibGaVhMmMGkAFSZIyI0ZSBbgjJhIsDBmmaVjUZhq7zmqbCRsKSg7NVwzCZxKrx6rUFeaWx1YWh43HKWoQSOoKyhjpO0HK4U79FStMA0tQClaBbICwVTkCcQ6iXtEvI6SnWCcB+cQFkCHXGGlKOJNoVmWxMMH3YeqsxuNwmUkKbhA04AYWhe8B1IMZ2kI5lCC86zMjbkDkTjBM0isGlEcG1I3GZlRLwDyo4KjWDEJBEHyZloiRvaWkbybGXEHKIfaZlE1rAGi2iJCayJG8GS8jTtsbhEPGAvFhYWB8mbllA3cwu8HNDTvpsjH72wkNawMoA9g8+ShjpV6oPC45VcRusvz1pLHQVhfeC8DRTC6I5GJsogLy2lbQTY3ZEUlwc3XOU8rLkUrTMwMhdMcVxuN5y3Zg1G8n10MdTviCMbCCeRiDsKTK7p5DxpG2QjCCIndkwDRbSIylIjFFWQkWYwXEMrC5L3FJEaGwG1I0DSNIOMzJGQrMYFvLMkcGawb3iiX34Nqwqccme7DAHjI2LxCrI7NZMsjMtjRhIsPXMUyWpFOesCulGwvec6NoZWl52nYadhXeirmZcxeuxkMStF7JGdxaiS6600gcpApMb7oxKgj0YnKIKURydQGURYwMJ4Ib7sg3jraaUEYlgO4g3AXw1tDZEg6pKlXgP66HkE0RNFWIGpCXkdFeDUEBUwtMuQTkdMKp+RmME+nuO12brIR6rI/eqJe3VHE01JpRcoy800uj9Tt4/H2b5J3vP44UOzpYMWaFo79Xa/eJ7a8Y4axyn5MFPUKXVYLX4/j/lJ5V5ydTRhRO1q4I5VuMnP3xn0eXWEjM4m8FYI4cErJu2SisvogdN0ZZx1XP0FvP8AW0WKDQQKMg9bBGW4A+5b6DUI5Or2ZRHPtHR8Xx+dL1cjzd0XHqjDjJYbXD5PW9tqlzhCKT5TlylwveD7SnVjqm8YSXgXv48m/wDpPzv+PMKJpBrEs8GMHPesUxRaReCA8hxMG4szkrINYxFm0LRYTcC8jrdkULTqDpNh4Ujc8Ftc7uCHYjpyivgXSarJ3YdSNNIWQxbYBsgNTiDkahCTiCnWNzgAwSsMWwFgXOBjoIJquRf71OL9mTQKuw1ZyHb/ABjWi7dtqtVjxNfZnGXSUfL3+TO/bTC+Ctoae5vMG1vi89Gjx8osFGU4PNbaeMPlpNeTGnW/YWOz2pY4vGeV1OV3uWLKycuqw/JvoajGa8F82a7rHoyJvAKU/KPzf0Kbn5R+b+gZGtZ7RlmD+H5nO0cmpr14+Z0dXv7lvYmt0cyWXtXlj14OV+8Lyx6lOZ6B34xCRlgBmxxjJRilKKlhuXl7gbnP+Vf5P6HL42U703ZUYtCHa+scJNRfCOVTqrYv2Uv8hfW6my2ftrldWsdDqnc8Mn2Tx9jfvEny3y/PyCVTb6gaq8+ePgMxjggYeKL2A4sveYUkVuMyZjJtwBooLGsBCQeEjTpsR1moRCwWRqrTlJLS1iikbrqNQrwEijo45wlo1VRDdbKOickeXVhffiikTcebO18N98Z74W3Mhr02DSuAtkyYyJaK5SBBJSAuYGW3g0r8C85ME8jSBro94mTcIQmxmtjzltFniXo/BrqCVuHiXwfg/ozWDTSx7XT1DjaIoi8pt8R+fgvqErqeOc7P5c+1j19PQacYtezjHoDWxzb65924xedzT567unD8M9MepyO6fR8Po01+B0+1pOOFF+orCxt7mniLTb64y/B/EvzfQY6OnrlsW5tSSx19W+V49TfeyXVZ9V+qNQUYxXPCXUm1y9I/Jv6Ih1NvsYyp7vs/P6BI046ElQvDh+a4LjZJdVlea6/FCeH+DrabREi1NNZTyQMgLKZaRMBxmGZDbC41i3nRYhEbppbNU0nQopK8fGW9M6fTj0KwtNQfuzq5+PEr0TcS0g86wbiUkDVxZDBYzPKqsvYFribcDy5HQG9P5C800PxTM2UM0+2rnsy0x91EWnKTjS2uc62WtOdRUBFpRv10uuUtOYenO3HTlqhB/VW8nGr0WRyHZ3B064JBlPnbBJy/1j6zf6dWV5+GUt6cG+tQaXWT6RXLf/fMkNI+suX4Lwj7vX1PT6bseMW5fanL7Unw/cl4L0/MLZ2cksvCXi3wl8R/+YP2PMKlmbNI+q4f4P3nbhOEnimMrn5w4rXvsfHyyMf/AIMrOb5qMf8A11PYv7rH7UvhgP8Ay637Xz7tWb34lw0sNZyLV2Yi154x8Ga7a0/d6iyHKSnJRy8+xn2efHjAKC6e/JHx8fS33HXrofWXv2rovVebG0ztdmfsy7Ka7I2zTnFSeXGay/tJprjnPBu79ntTHwqs/wAqn+qHv43SX7I4iRewcu084fbpsXqlG1f6v9Bfv6vGW376cPzQn6bPsfOBy0ueVw/NfqvEqKknia4/nj0/uXVfkPUuL6Si/c0xqusefEHkRjTnpz+Jtacaej5zH2X6dH74/wDWWp44msf1LLj8fGPx+Yb8UadFO5DVUHX0+hUlncsPxysfMO+x3jMXn3ci/wDPW83Nq049VQDdUoPkbqsK88Z6C3WoQCIiZMlcIjQOUAmSmbGLSgQO0UbG15VQx6jEEhavISMWeVxNdVNqJUkZq3DUK8lOfj9lvRZU5DwpG4U4DxqR2ccRLque6gU00dqGmyC1fZkn095WcE1xJWJdWjPfx8xTWamNMmp5bX8K5bYKuPe+1LEV4Qjy/wC5vxIXuS4p4029Tno9sf53hN/dz+fyGNLrIx4hGT8eItJvz3Swm/XICnTpdFz5vl/NjEEynJK6Ol1Oom8JV1Lwb/5p4+6vZXzY9DseuXtWuV0uv/K90V92tYivkczTWYZ29LflYOnj2nWdRr1XF7VlpcJfQ+fdr9sXTm8ya54jyj0/bdVkJOcPqeM11U7JNyy30ycn5Hdlxb45Bq+z5amuc04bqY7pJtJyWcKMV/E/PwWVzyIdk0ud0F/Vu/x9r9Dc65VwbjLbxyuVn/6Ldn6pxsTTw1nn4HPLvtZ19b2rapyam47pOTinKPL6yx4ZPS9kU3y03f8AfJLOHHvMzS8JODz7L6Z9x43VSnbLdNvP4h+z7rK09jxnjPjjy93Bv22f32W8yvc9m9quT22c+T6Duo0cWeP7Kum7Fl5PZQlmODt+H5L8nPtDvnxrl3dkVvrXB++MX+hirsSldK4LP9KO3tLUS3jCbXEn2TUv/FD/AAj9BVaWEZfZS+77H4o9M4IR1ekTJ/J8ds9DzceX7b0UYrNTnFvl+03F+9PxA9mdsTo5blx4xe5P70ep27qPB8oSn2bB+hxdec62OiWWPVrV16irfBxk0lu284fr5HLjPDORX2diW6MpRl5xbi/wHNPGcHmb3xzzhYmvXHR/gX871nr2n4468JhExdWLwNKZQBmymY3F5CCyislmZ5uMU+g1TQAqra69DpafB5/xcL9VuutBYxNRgMwgsHXOU9LJG2Xt5Kn0HnoANRqJRWY9RD9610q98FiLyscOXv2j0iu8wjX2DyE9HPc21LLeXKWW2/VnQ0GiaeWsHcfJcaznn488t09+T0UVBfdnQjSZsrOmcYnpKKHNPdgBKJSmNPQV2oWKSwxXU9j0z5wvhwLV3Ddcynrr7hfojP8AZurHPTq88rCOfp/2VrTjiKTnDf7pLDx78T/1Z33Le3H+Ffbfn/R8fH09/DmFJY6Y5TXVPzQP1cf4PlXk7/2caF49htdX+B7qmW57ZYUlzjwa/mj6fkalo15E7+NwPnXlNF2eodDs0Vse/dEjcakW54nM9EttAjBmtoyoFOA2MXwZlEY2GXEOA59+nQjbp0dqcBK+BPriUZXL2YLcglkRZkbzh5RFM0pi/BMg0xyNgaNhz42eQRWm0DymQUVhA62AKKQapIXcjVUuTl4mLV1aQ6iJ6e3wOjXydXCPRacQNjHp1ilsBuoEpSRhsK4mZVimD3B6pgXWTfgMA8pGZsVjaFTyPCl72KPJ0LaxKccAoxqpnQokcreHpvBOhsdaGEuOF1+fLNxtEoXFuY/kXHVp1KHq7kzzatHNPqQzoMdxoG0Bo1CY0sMfQBIwriY2mYMjQTaTaEC00KXROlKArfEzY498BG7jodS85t6IfIfmFpzYPvS7X6A8HNarg0bS3YAUS8GlbDMbM+JAMSDaBllRWCnYWpE+T07poLxZ3NPGO3hP3s89prcPn8UP167w/IpzuluOi5oFakwULclznwdGJ6XsrMbDU5g+9BjNuACytDCsyW4ZDgElWGrrC92EjEMjBuAlqajqOIK6nKNYzhNG6xu2gA4MlYeDVSDIXriMwiaMyylPARxAzRtY3TqsHS0+rPPbsB6rhp0Wx6WN2QiZxadQOV3lZ0XHQSJgBC4NGxDaDMxS5jVkjn6iQtolrTnXxHbGLz5I9GjmWQAOLOrOoVnSSvJ9AhA1sCKOC8mghuJDbLCBatjtKIQnyYaUeQkIkIVhaZqZtyKIXiYdvUWl1IQWjBKhysogYFEwWkWQZm1EjiQhgLWwQrZBZIQFGKjWhiESEFFcooXtiiEF6GFpxMxIQUR6XyPQZCFYSjwkM1SIQoDcmLTRCAv0xS1ACEI00YRU4kIAS1yATIQUYjZCEA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4" name="AutoShape 6" descr="data:image/jpeg;base64,/9j/4AAQSkZJRgABAQAAAQABAAD/2wCEAAkGBxMSEBAPDxIQDxAPDw8PDw8PDw8PDw8PFBEWFhQRFBQYHCggGBolHBQUITEhJSkrLi4uFx81ODMsNygtLisBCgoKDg0OFBAQFCwcFBwsLCwsLCwsLCwsLCwsLCwrLCwsLCwsLCwsLDcsLCssLCwsLCwrLCwsLCwsLCssLCssLP/AABEIALcBFAMBIgACEQEDEQH/xAAbAAACAwEBAQAAAAAAAAAAAAACAwABBAUGB//EADcQAAMAAgEDAwIDBQUJAAAAAAABAgMREgQhMRNBUQVhBoGRIlJxobEyQpLB8BQVU2Jyc8LR4f/EABkBAAMBAQEAAAAAAAAAAAAAAAABAgMEBf/EAB8RAQEBAQACAgMBAAAAAAAAAAABEQISIQMxE0FRYf/aAAwDAQACEQMRAD8A+bWDoKgdnnxqCpA0NLclzoiky+ZGimV6oXzLFjIYWYFlaLoFsUCMEjYPIqQhMHTCmgh7gLSCaJovQaRfInqEtA8SvRHSyMCZCJpqaAYQWh7gL5FqiaIhhCmiNlbCBTkByMJxK0iSwqgHRUukvYSYBNiMbKTK2WgCEIQA3OigNl8jmxa9k5lbKeMMn7C+QLJxIUQWikMK2PQosvZBGrReiJF1IaSlIcQKT0NVh1oHcCwnYt0KaFWy4ggyR25AriAxtAaJlANBJF6IpHaA1Ito0emWsQ50THUAm2sYmsZU7GEqgnRKxg8C/VJGytF8Qkg0F8C3AzRA8hhDkrY2kLaKl0k5EKIVgbvSZXBnQnQThHnfnv8AGviwSSmbKxoRkxDnyS0YyOimO9IF4jedROFplkqCiiXsnIhGAWqCTFplhYDnBSYvbCmdk4Y6FuWNWMEcJIRomRUhyyOocMcAPGErJzJkp6k4hnpEmxqyFkS4LUhvuDoZBpA8UFaFpMm0w3jEXBqbF1JPlgxkpESG0geJrOiwJTCaBaHAFgtBNA7LgDxIEWPaTpci/WFeS3JweMa6e2KZFRHRM5wAaLlFtgNmkIbhCnjQc9zTPStmvMqa59IHR0MnSMz1iaNPomUtMO4BmQ0CSDgpSHMCAi+I3FBt6fp9lc86Vrnxhb+Ry6Z/DO5h6WUt1pBvqME9qpI2vw+vaJ087kjXkRySPWz0nTZ05x5Vz12XZfzPLroqvL6crem037dvdfK+5heLK0lFHfwMUGn/AHa8fZ9wXiYZZ9kWQqkRMYUkMcLQDBbZn17OKpCcjDqmJyGdiiqYJbJo0hL1sCpCBphAW0VoJsrRoSaIQgB0+BVGrgDcnFGjJxB0anIlouEUy1IWitlyE19L9MVpv1Zx0u8q0+L+za8G7ofrOLDqM2J3S7Olc8f4pnHdmfItmvPcn1E2PonR4cHVTvClvW+M3Lr9Pc819V6aZqp909NNaa/ijz2Lc1yl1FLuqinNJ/O0aOr6/NlrllyVkrSW71vS8ePJp13LP9KcryaFNoDk38f0ZWn8P+Rmo6NDORmjIvv+jGPIv9JgR6yaH4euSOdV/DQqmVzbCs11PqX1nc8Y7P5OH6jfu2w6+4GOuL2l7/yNdt+/sSSOr9Ivhc5KiMkz39O+XGv+rT7npV+K9um8OKHXZOIS0vhHiFluvHz7dkbsLeu/f7mPXXfH7Vkru9R16szO2ZcY1IJ1evtOYKsgtsZxAtBg0JNAMiomwxuRGSBroXVEWGz3LQtMbkoWhz6CimgimMAclaC2A6LmheiiuRY8oegYNT7mbmy+RxrMaF0iVsKUVCJaFNGqoFuByglyLpMfS0TiPSJlEcjNaB0VJoDxQXo9vlfK8r+KHY8Wzbg6Y0nFT5Odhw7W57r5QdYmdmPo7p7Sc1+9PZ/n8/mFl+k55W3Hqr/l1N/o+z/VGn4qnyeduH7oRklJd+x2/Q5Pjvjf/DqanJ+la3/HRy+shJuW6antTT1+17Ql7vwHjh65uSt9u/fwvdmqfp7lbzN4tp6VLVN+3bykbMXOcTWph6dcolTkfbw786+xKwanv8N9/nXkd7z6BTyre9JLSS14S0Pxoz9Lkl8Y8vj37dvHg248DXef8L8fk/YzvG09w2JDSG9MlXbxS8y+1L/XybZ6afdo15+O4i9OdoFydT0sf7y/kWuml+GmV+Kl5ONcimjs5ui+DDlw6M+vjsVOmCmJqjXkgzZYMrFaWTiA2R5BZf0aUA6LbFuWXJ/QvZCkVRZD0iCORA8b/RruuStD3JOJxYsnQUstzryRP7FYBJlcQVI7iAZ6kW6NFC+JpOdKs1bKiXs2Tg2Ojp0aTlOg6dfJ0ukzyn3ZieIydTLXcvcLHa+rfiB4lM4uO3335aX8Dn9L+LuoVJ1kbW+6URX8mjhdTt933ESu+15Xdb+S/O9e9HjI+n3X+24O8R6Tam+q9Ncsb8/s435ev73ZLe+5yOl/Cb4LPNr++4hzzjEuTTT29uu3d7Xcx/QfxDWPDkWS3UuuU4e3LJk+788UIf4ryLHkxY94+dZG/GlFtukk/fuyr3LPZTmkdT1kOLh6dbcKob4Na/trf9Dk9f1Tt+e3tK8f/RFU348eDtdH9GqHiyZlp3VKYa7peldKqXs9rwZSe9XcjN9LwRK9S7jk/wCynU/sr/2dOM+P9+P8SNPRynix/wDbj+gNyaM2PresjS006X9lzS5S/szj5+uun+1T/Lsjs9Ri2jl5umZne7uX6VJGfHm+a/zGR1dS/wBmn/FbEXjfwRS/9IPRvUfSPr0Lt1L/AGflRfNflrTFfUXkvlkwYrvCn2vSXb5472cLFgp+36nc+nZKhaT7Gk68vVRcjH091XmWv4poDOjsZsm0czqkPr4piZ05lgobaLmOxhfTWFaJyKvsBscmgVXsHiUFNDzAnEhfMsW0O+tEItBaOfFBc7JwGShsyPAz+kyUaWUsZfPGlay+mOxYDTOAfGPRtOcQTHToP0R8oJorC1krCJvBs3cC1gK8C1weo6D4Rzs3SNex66sBkzdE37Jffb/pojr47Po508hWJ/kVPv5bfY9Hn+ldm/8ALS2J/wB0Mjev4vY5vRbilXuntfZ/J6LJ1LucdV7Zcb/Xc/8AkV0n0b946mT6fHBy6U71ptpaae0/1SK447u2pvUZOjxaxwktJSl+nYvJhOj9Pw8sU1rzy8d9ftMrPgOjxZ2uLlxCKwHWvEKrCK8DXMXSIJdEjbWIiRPjDZo6QeunGSN2aSRLLeIwdRiOxRg6hB19COU8QFpLwasplyI5bz7bM2Uz12NjlGXJAQwcgo0LaKKwmniiCCE+P+nr0EVryMmweOyvT+DLNGtSYavQnGmOmGwnI1H3G4pCx4NmvD0zRvzyi1WPEOWA048Rsx4fsXOS1zPQJ6B2V0qC/wBlNJynXHWEdOE31gArHouQtZXhFPEaqF0x4GasCflE9Ea6C5CsGs9LRwfxDtpa+e/Y9C1swddgtJuVvS+xl8nNsxXN9kfhb6tixrHHCk3NrLW9rJTrc9vsvf7nb6jKqe58HG6PoXqatJVpb1o6K7D+KdZ7HdheRAqArYGzZml4RDxmmX8sv09k2RTC8Zak1Xj0Up2Thsd7Rz89nR6mNeGcbqL7kdU4qmBUATlRKsy1oW8ZddLsvmvcfiyr5/Uz7t/SuY5+bpvlGXJGjt13ZlzdMvKHz3/SscnZDXeHuUX5wsd5wtduweLGzTg6bfk6GHpTLmCs2Hpjbg6U0Y8OjXjxm05STj6UfODQ6ZGaLkIqcZoxgqQ5kuJPkNCZGyUFVAm8Jq0U0UTm3gE3hOlaB4DDkXhFa0dfJBkzYgJkTKbCqWhV0GBVPQp0SxbYyFsCmTQFCNOQyMjFbImKwz3l9mL3opdyeBQFZu5zerwI6l0jF1BHcVHCyTpgm3NhMl49eDGxcpboH1miVjIp0ThnRmXwMfUJrSWjOinZPjD2jpIgl5PuQWG9piRvwsxYmbsKNIhplD5QiB0GsI1IZMgQPTDQqUNmRbYUZCoVNUBpFQwy4lWxV0MpCMjGAOixWw1QBKM+TyaKZly0BFZEZckGmqFVQBkuRNI1ZdGPIxkvQFlPIVVAAOgKsKhNIKBLNoq+pF1PwKyQzOqMfVGfJ1AjLtGeqZHVq5hmXKZ8tBUvzF5K7aJ3Twm7AVi6LTIsMzYFBcQLYjLbIUyDwn0DEjdhRZBwmrGNUkIWkSphohACwoLIVCp8samQhpCRsRkRCDJnorZCDALsz3ZCCBVWLuyEJpsmWzJdshCbTKZFZCFSpokVSLIUC9A1JRBAjLJkyyQhn0qEMRkohDHppGTJIM9iEFKBFWyiDACEIU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620000" y="3337560"/>
            <a:ext cx="2209800" cy="369332"/>
          </a:xfrm>
          <a:prstGeom prst="rect">
            <a:avLst/>
          </a:prstGeom>
          <a:solidFill>
            <a:schemeClr val="bg1"/>
          </a:solidFill>
        </p:spPr>
        <p:txBody>
          <a:bodyPr wrap="square" rtlCol="0">
            <a:spAutoFit/>
          </a:bodyPr>
          <a:lstStyle/>
          <a:p>
            <a:endParaRPr lang="en-US" dirty="0"/>
          </a:p>
        </p:txBody>
      </p:sp>
      <p:pic>
        <p:nvPicPr>
          <p:cNvPr id="37901" name="Picture 13" descr="http://img.bhs4.com/b1/d/b1dc401ed8d09f2b67fea16e98cc2e93b1ce75a2_large.jpg"/>
          <p:cNvPicPr>
            <a:picLocks noChangeAspect="1" noChangeArrowheads="1"/>
          </p:cNvPicPr>
          <p:nvPr/>
        </p:nvPicPr>
        <p:blipFill>
          <a:blip r:embed="rId2" cstate="print"/>
          <a:srcRect/>
          <a:stretch>
            <a:fillRect/>
          </a:stretch>
        </p:blipFill>
        <p:spPr bwMode="auto">
          <a:xfrm>
            <a:off x="4438823" y="3592378"/>
            <a:ext cx="2133600" cy="2133600"/>
          </a:xfrm>
          <a:prstGeom prst="rect">
            <a:avLst/>
          </a:prstGeom>
          <a:noFill/>
        </p:spPr>
      </p:pic>
      <p:pic>
        <p:nvPicPr>
          <p:cNvPr id="5" name="Picture 4"/>
          <p:cNvPicPr>
            <a:picLocks noChangeAspect="1"/>
          </p:cNvPicPr>
          <p:nvPr/>
        </p:nvPicPr>
        <p:blipFill>
          <a:blip r:embed="rId3"/>
          <a:stretch>
            <a:fillRect/>
          </a:stretch>
        </p:blipFill>
        <p:spPr>
          <a:xfrm>
            <a:off x="838200" y="3706892"/>
            <a:ext cx="3133725" cy="1714500"/>
          </a:xfrm>
          <a:prstGeom prst="rect">
            <a:avLst/>
          </a:prstGeom>
        </p:spPr>
      </p:pic>
      <p:pic>
        <p:nvPicPr>
          <p:cNvPr id="2" name="Picture 1">
            <a:extLst>
              <a:ext uri="{FF2B5EF4-FFF2-40B4-BE49-F238E27FC236}">
                <a16:creationId xmlns:a16="http://schemas.microsoft.com/office/drawing/2014/main" id="{8D16693B-EA9D-4E5B-B6CD-8F9622716A9D}"/>
              </a:ext>
            </a:extLst>
          </p:cNvPr>
          <p:cNvPicPr>
            <a:picLocks noChangeAspect="1"/>
          </p:cNvPicPr>
          <p:nvPr/>
        </p:nvPicPr>
        <p:blipFill>
          <a:blip r:embed="rId4"/>
          <a:stretch>
            <a:fillRect/>
          </a:stretch>
        </p:blipFill>
        <p:spPr>
          <a:xfrm>
            <a:off x="7162800" y="1214081"/>
            <a:ext cx="4038600" cy="5130335"/>
          </a:xfrm>
          <a:prstGeom prst="rect">
            <a:avLst/>
          </a:prstGeom>
        </p:spPr>
      </p:pic>
    </p:spTree>
    <p:extLst>
      <p:ext uri="{BB962C8B-B14F-4D97-AF65-F5344CB8AC3E}">
        <p14:creationId xmlns:p14="http://schemas.microsoft.com/office/powerpoint/2010/main" val="2445984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393-8E11-459B-9521-6528EFF26922}"/>
              </a:ext>
            </a:extLst>
          </p:cNvPr>
          <p:cNvSpPr>
            <a:spLocks noGrp="1"/>
          </p:cNvSpPr>
          <p:nvPr>
            <p:ph type="title"/>
          </p:nvPr>
        </p:nvSpPr>
        <p:spPr/>
        <p:txBody>
          <a:bodyPr>
            <a:normAutofit/>
          </a:bodyPr>
          <a:lstStyle/>
          <a:p>
            <a:pPr algn="ctr"/>
            <a:r>
              <a:rPr lang="en-US" sz="4400" dirty="0"/>
              <a:t>Waves and Tides</a:t>
            </a:r>
          </a:p>
        </p:txBody>
      </p:sp>
      <p:sp>
        <p:nvSpPr>
          <p:cNvPr id="3" name="Content Placeholder 2">
            <a:extLst>
              <a:ext uri="{FF2B5EF4-FFF2-40B4-BE49-F238E27FC236}">
                <a16:creationId xmlns:a16="http://schemas.microsoft.com/office/drawing/2014/main" id="{0F089DC1-BDEA-4B71-A470-C3D65787BEB7}"/>
              </a:ext>
            </a:extLst>
          </p:cNvPr>
          <p:cNvSpPr>
            <a:spLocks noGrp="1"/>
          </p:cNvSpPr>
          <p:nvPr>
            <p:ph sz="quarter" idx="1"/>
          </p:nvPr>
        </p:nvSpPr>
        <p:spPr>
          <a:xfrm>
            <a:off x="609600" y="1219200"/>
            <a:ext cx="5932714" cy="4937760"/>
          </a:xfrm>
        </p:spPr>
        <p:txBody>
          <a:bodyPr/>
          <a:lstStyle/>
          <a:p>
            <a:pPr marL="0" indent="0">
              <a:buNone/>
            </a:pPr>
            <a:r>
              <a:rPr lang="en-US" dirty="0"/>
              <a:t>Bay of Fundy: Largest high tides on Earth</a:t>
            </a:r>
          </a:p>
          <a:p>
            <a:r>
              <a:rPr lang="en-US" sz="2400" dirty="0"/>
              <a:t>Sea level can rise by almost 50 feet during spring tides</a:t>
            </a:r>
          </a:p>
          <a:p>
            <a:r>
              <a:rPr lang="en-US" sz="2400" dirty="0"/>
              <a:t>160 billion tones of seas water flows in and out of the bay twice a day</a:t>
            </a:r>
          </a:p>
        </p:txBody>
      </p:sp>
      <p:pic>
        <p:nvPicPr>
          <p:cNvPr id="1026" name="Picture 2" descr="Image result for Bay of FUndy">
            <a:extLst>
              <a:ext uri="{FF2B5EF4-FFF2-40B4-BE49-F238E27FC236}">
                <a16:creationId xmlns:a16="http://schemas.microsoft.com/office/drawing/2014/main" id="{3E1223F3-850D-487C-ACFE-427DBB2DD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5455" y="1219200"/>
            <a:ext cx="3363686" cy="21244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F0854CD-6A0F-4244-BDCA-36640C4CE83A}"/>
              </a:ext>
            </a:extLst>
          </p:cNvPr>
          <p:cNvSpPr/>
          <p:nvPr/>
        </p:nvSpPr>
        <p:spPr>
          <a:xfrm>
            <a:off x="1479777" y="6336268"/>
            <a:ext cx="2922788" cy="369332"/>
          </a:xfrm>
          <a:prstGeom prst="rect">
            <a:avLst/>
          </a:prstGeom>
        </p:spPr>
        <p:txBody>
          <a:bodyPr wrap="none">
            <a:spAutoFit/>
          </a:bodyPr>
          <a:lstStyle/>
          <a:p>
            <a:r>
              <a:rPr lang="en-US" dirty="0"/>
              <a:t>https://youtu.be/qfhNjpu_IU4</a:t>
            </a:r>
          </a:p>
        </p:txBody>
      </p:sp>
      <p:pic>
        <p:nvPicPr>
          <p:cNvPr id="7" name="Picture 6">
            <a:extLst>
              <a:ext uri="{FF2B5EF4-FFF2-40B4-BE49-F238E27FC236}">
                <a16:creationId xmlns:a16="http://schemas.microsoft.com/office/drawing/2014/main" id="{D4E6FD79-9894-4EA5-995D-F85AE0C89CC4}"/>
              </a:ext>
            </a:extLst>
          </p:cNvPr>
          <p:cNvPicPr>
            <a:picLocks noChangeAspect="1"/>
          </p:cNvPicPr>
          <p:nvPr/>
        </p:nvPicPr>
        <p:blipFill>
          <a:blip r:embed="rId3"/>
          <a:stretch>
            <a:fillRect/>
          </a:stretch>
        </p:blipFill>
        <p:spPr>
          <a:xfrm>
            <a:off x="1453583" y="3832860"/>
            <a:ext cx="3705225" cy="2400300"/>
          </a:xfrm>
          <a:prstGeom prst="rect">
            <a:avLst/>
          </a:prstGeom>
        </p:spPr>
      </p:pic>
      <p:pic>
        <p:nvPicPr>
          <p:cNvPr id="8" name="Picture 7">
            <a:extLst>
              <a:ext uri="{FF2B5EF4-FFF2-40B4-BE49-F238E27FC236}">
                <a16:creationId xmlns:a16="http://schemas.microsoft.com/office/drawing/2014/main" id="{6801FE8C-78A7-4D43-85C8-993F148D42B8}"/>
              </a:ext>
            </a:extLst>
          </p:cNvPr>
          <p:cNvPicPr>
            <a:picLocks noChangeAspect="1"/>
          </p:cNvPicPr>
          <p:nvPr/>
        </p:nvPicPr>
        <p:blipFill>
          <a:blip r:embed="rId4"/>
          <a:stretch>
            <a:fillRect/>
          </a:stretch>
        </p:blipFill>
        <p:spPr>
          <a:xfrm>
            <a:off x="6368143" y="3820537"/>
            <a:ext cx="3667125" cy="2381250"/>
          </a:xfrm>
          <a:prstGeom prst="rect">
            <a:avLst/>
          </a:prstGeom>
        </p:spPr>
      </p:pic>
      <p:sp>
        <p:nvSpPr>
          <p:cNvPr id="9" name="TextBox 8">
            <a:extLst>
              <a:ext uri="{FF2B5EF4-FFF2-40B4-BE49-F238E27FC236}">
                <a16:creationId xmlns:a16="http://schemas.microsoft.com/office/drawing/2014/main" id="{B80933DE-DE80-46E0-A900-62C1A13036CC}"/>
              </a:ext>
            </a:extLst>
          </p:cNvPr>
          <p:cNvSpPr txBox="1"/>
          <p:nvPr/>
        </p:nvSpPr>
        <p:spPr>
          <a:xfrm>
            <a:off x="7725455" y="3832860"/>
            <a:ext cx="1371600" cy="369332"/>
          </a:xfrm>
          <a:prstGeom prst="rect">
            <a:avLst/>
          </a:prstGeom>
          <a:noFill/>
        </p:spPr>
        <p:txBody>
          <a:bodyPr wrap="square" rtlCol="0">
            <a:spAutoFit/>
          </a:bodyPr>
          <a:lstStyle/>
          <a:p>
            <a:r>
              <a:rPr lang="en-US" dirty="0"/>
              <a:t>High Tide</a:t>
            </a:r>
          </a:p>
        </p:txBody>
      </p:sp>
      <p:sp>
        <p:nvSpPr>
          <p:cNvPr id="11" name="TextBox 10">
            <a:extLst>
              <a:ext uri="{FF2B5EF4-FFF2-40B4-BE49-F238E27FC236}">
                <a16:creationId xmlns:a16="http://schemas.microsoft.com/office/drawing/2014/main" id="{3A2D3844-A875-4B66-8913-98C1155D2472}"/>
              </a:ext>
            </a:extLst>
          </p:cNvPr>
          <p:cNvSpPr txBox="1"/>
          <p:nvPr/>
        </p:nvSpPr>
        <p:spPr>
          <a:xfrm>
            <a:off x="2803072" y="3832860"/>
            <a:ext cx="1371600" cy="369332"/>
          </a:xfrm>
          <a:prstGeom prst="rect">
            <a:avLst/>
          </a:prstGeom>
          <a:noFill/>
        </p:spPr>
        <p:txBody>
          <a:bodyPr wrap="square" rtlCol="0">
            <a:spAutoFit/>
          </a:bodyPr>
          <a:lstStyle/>
          <a:p>
            <a:r>
              <a:rPr lang="en-US" dirty="0"/>
              <a:t>Low Tide</a:t>
            </a:r>
          </a:p>
        </p:txBody>
      </p:sp>
    </p:spTree>
    <p:extLst>
      <p:ext uri="{BB962C8B-B14F-4D97-AF65-F5344CB8AC3E}">
        <p14:creationId xmlns:p14="http://schemas.microsoft.com/office/powerpoint/2010/main" val="1819450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4494-1CED-4A15-A418-F40C488E93FF}"/>
              </a:ext>
            </a:extLst>
          </p:cNvPr>
          <p:cNvSpPr>
            <a:spLocks noGrp="1"/>
          </p:cNvSpPr>
          <p:nvPr>
            <p:ph type="title"/>
          </p:nvPr>
        </p:nvSpPr>
        <p:spPr/>
        <p:txBody>
          <a:bodyPr>
            <a:normAutofit/>
          </a:bodyPr>
          <a:lstStyle/>
          <a:p>
            <a:pPr algn="ctr"/>
            <a:r>
              <a:rPr lang="en-US" sz="4400" dirty="0"/>
              <a:t>Marine Organisms and Tides</a:t>
            </a:r>
          </a:p>
        </p:txBody>
      </p:sp>
      <p:sp>
        <p:nvSpPr>
          <p:cNvPr id="3" name="Content Placeholder 2">
            <a:extLst>
              <a:ext uri="{FF2B5EF4-FFF2-40B4-BE49-F238E27FC236}">
                <a16:creationId xmlns:a16="http://schemas.microsoft.com/office/drawing/2014/main" id="{E26D7C7D-F39A-4446-BF8D-8DE9DDDFB1F4}"/>
              </a:ext>
            </a:extLst>
          </p:cNvPr>
          <p:cNvSpPr>
            <a:spLocks noGrp="1"/>
          </p:cNvSpPr>
          <p:nvPr>
            <p:ph sz="quarter" idx="1"/>
          </p:nvPr>
        </p:nvSpPr>
        <p:spPr/>
        <p:txBody>
          <a:bodyPr/>
          <a:lstStyle/>
          <a:p>
            <a:r>
              <a:rPr lang="en-US" dirty="0"/>
              <a:t>California grunion (</a:t>
            </a:r>
            <a:r>
              <a:rPr lang="en-US" i="1" dirty="0" err="1"/>
              <a:t>Leuresthes</a:t>
            </a:r>
            <a:r>
              <a:rPr lang="en-US" i="1" dirty="0"/>
              <a:t> tenuis</a:t>
            </a:r>
            <a:r>
              <a:rPr lang="en-US" dirty="0"/>
              <a:t>) are a species of fish that spawn on the sandy beaches in southern California between March and August</a:t>
            </a:r>
          </a:p>
          <a:p>
            <a:pPr lvl="1"/>
            <a:r>
              <a:rPr lang="en-US" dirty="0"/>
              <a:t>Spawn during ____________ and eggs incubate in the sand for two weeks</a:t>
            </a:r>
          </a:p>
          <a:p>
            <a:pPr lvl="1"/>
            <a:endParaRPr lang="en-US" dirty="0"/>
          </a:p>
        </p:txBody>
      </p:sp>
      <p:pic>
        <p:nvPicPr>
          <p:cNvPr id="4" name="Picture 3">
            <a:extLst>
              <a:ext uri="{FF2B5EF4-FFF2-40B4-BE49-F238E27FC236}">
                <a16:creationId xmlns:a16="http://schemas.microsoft.com/office/drawing/2014/main" id="{0CAABE55-B2E9-4206-BD02-E6E866386F75}"/>
              </a:ext>
            </a:extLst>
          </p:cNvPr>
          <p:cNvPicPr>
            <a:picLocks noChangeAspect="1"/>
          </p:cNvPicPr>
          <p:nvPr/>
        </p:nvPicPr>
        <p:blipFill>
          <a:blip r:embed="rId2"/>
          <a:stretch>
            <a:fillRect/>
          </a:stretch>
        </p:blipFill>
        <p:spPr>
          <a:xfrm>
            <a:off x="1068161" y="2790118"/>
            <a:ext cx="4287911" cy="2848681"/>
          </a:xfrm>
          <a:prstGeom prst="rect">
            <a:avLst/>
          </a:prstGeom>
        </p:spPr>
      </p:pic>
      <p:pic>
        <p:nvPicPr>
          <p:cNvPr id="5" name="Picture 4">
            <a:extLst>
              <a:ext uri="{FF2B5EF4-FFF2-40B4-BE49-F238E27FC236}">
                <a16:creationId xmlns:a16="http://schemas.microsoft.com/office/drawing/2014/main" id="{7C2A87A4-636E-4C0B-B4E8-3ADF78A36312}"/>
              </a:ext>
            </a:extLst>
          </p:cNvPr>
          <p:cNvPicPr>
            <a:picLocks noChangeAspect="1"/>
          </p:cNvPicPr>
          <p:nvPr/>
        </p:nvPicPr>
        <p:blipFill>
          <a:blip r:embed="rId3"/>
          <a:stretch>
            <a:fillRect/>
          </a:stretch>
        </p:blipFill>
        <p:spPr>
          <a:xfrm>
            <a:off x="6585499" y="2790119"/>
            <a:ext cx="4538340" cy="2848681"/>
          </a:xfrm>
          <a:prstGeom prst="rect">
            <a:avLst/>
          </a:prstGeom>
        </p:spPr>
      </p:pic>
    </p:spTree>
    <p:extLst>
      <p:ext uri="{BB962C8B-B14F-4D97-AF65-F5344CB8AC3E}">
        <p14:creationId xmlns:p14="http://schemas.microsoft.com/office/powerpoint/2010/main" val="2214810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AE55D-164E-45A8-8060-A94211CA9637}"/>
              </a:ext>
            </a:extLst>
          </p:cNvPr>
          <p:cNvSpPr>
            <a:spLocks noGrp="1"/>
          </p:cNvSpPr>
          <p:nvPr>
            <p:ph sz="quarter" idx="1"/>
          </p:nvPr>
        </p:nvSpPr>
        <p:spPr>
          <a:xfrm>
            <a:off x="609599" y="1589314"/>
            <a:ext cx="5641571" cy="4567646"/>
          </a:xfrm>
        </p:spPr>
        <p:txBody>
          <a:bodyPr/>
          <a:lstStyle/>
          <a:p>
            <a:r>
              <a:rPr lang="en-US" dirty="0"/>
              <a:t>Many corals spawn during _________ when there is less water in the water column, thus increasing the likelihood that the egg and sperm will meet. </a:t>
            </a:r>
          </a:p>
        </p:txBody>
      </p:sp>
      <p:sp>
        <p:nvSpPr>
          <p:cNvPr id="4" name="Title 1">
            <a:extLst>
              <a:ext uri="{FF2B5EF4-FFF2-40B4-BE49-F238E27FC236}">
                <a16:creationId xmlns:a16="http://schemas.microsoft.com/office/drawing/2014/main" id="{C7E454FB-465E-4941-973F-682F18CF7B52}"/>
              </a:ext>
            </a:extLst>
          </p:cNvPr>
          <p:cNvSpPr>
            <a:spLocks noGrp="1"/>
          </p:cNvSpPr>
          <p:nvPr>
            <p:ph type="title"/>
          </p:nvPr>
        </p:nvSpPr>
        <p:spPr/>
        <p:txBody>
          <a:bodyPr>
            <a:normAutofit/>
          </a:bodyPr>
          <a:lstStyle/>
          <a:p>
            <a:pPr algn="ctr"/>
            <a:r>
              <a:rPr lang="en-US" sz="4400" dirty="0"/>
              <a:t>Marine Organisms and Tides</a:t>
            </a:r>
          </a:p>
        </p:txBody>
      </p:sp>
      <p:pic>
        <p:nvPicPr>
          <p:cNvPr id="5" name="Picture 4">
            <a:extLst>
              <a:ext uri="{FF2B5EF4-FFF2-40B4-BE49-F238E27FC236}">
                <a16:creationId xmlns:a16="http://schemas.microsoft.com/office/drawing/2014/main" id="{9B905858-7D60-4C74-B637-13239F822C36}"/>
              </a:ext>
            </a:extLst>
          </p:cNvPr>
          <p:cNvPicPr>
            <a:picLocks noChangeAspect="1"/>
          </p:cNvPicPr>
          <p:nvPr/>
        </p:nvPicPr>
        <p:blipFill>
          <a:blip r:embed="rId2"/>
          <a:stretch>
            <a:fillRect/>
          </a:stretch>
        </p:blipFill>
        <p:spPr>
          <a:xfrm>
            <a:off x="6466115" y="1886948"/>
            <a:ext cx="5246914" cy="3497942"/>
          </a:xfrm>
          <a:prstGeom prst="rect">
            <a:avLst/>
          </a:prstGeom>
        </p:spPr>
      </p:pic>
    </p:spTree>
    <p:extLst>
      <p:ext uri="{BB962C8B-B14F-4D97-AF65-F5344CB8AC3E}">
        <p14:creationId xmlns:p14="http://schemas.microsoft.com/office/powerpoint/2010/main" val="4273460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03DD-9816-401E-AB85-B8A4EE93DC27}"/>
              </a:ext>
            </a:extLst>
          </p:cNvPr>
          <p:cNvPicPr>
            <a:picLocks noChangeAspect="1"/>
          </p:cNvPicPr>
          <p:nvPr/>
        </p:nvPicPr>
        <p:blipFill>
          <a:blip r:embed="rId2"/>
          <a:stretch>
            <a:fillRect/>
          </a:stretch>
        </p:blipFill>
        <p:spPr>
          <a:xfrm>
            <a:off x="962365" y="3782017"/>
            <a:ext cx="3690257" cy="2458634"/>
          </a:xfrm>
          <a:prstGeom prst="rect">
            <a:avLst/>
          </a:prstGeom>
        </p:spPr>
      </p:pic>
      <p:pic>
        <p:nvPicPr>
          <p:cNvPr id="7" name="Picture 6">
            <a:extLst>
              <a:ext uri="{FF2B5EF4-FFF2-40B4-BE49-F238E27FC236}">
                <a16:creationId xmlns:a16="http://schemas.microsoft.com/office/drawing/2014/main" id="{576ACAD0-0488-4C4F-949E-2634007FF08A}"/>
              </a:ext>
            </a:extLst>
          </p:cNvPr>
          <p:cNvPicPr>
            <a:picLocks noChangeAspect="1"/>
          </p:cNvPicPr>
          <p:nvPr/>
        </p:nvPicPr>
        <p:blipFill>
          <a:blip r:embed="rId3"/>
          <a:stretch>
            <a:fillRect/>
          </a:stretch>
        </p:blipFill>
        <p:spPr>
          <a:xfrm>
            <a:off x="4689704" y="1229317"/>
            <a:ext cx="5838825" cy="5105400"/>
          </a:xfrm>
          <a:prstGeom prst="rect">
            <a:avLst/>
          </a:prstGeom>
        </p:spPr>
      </p:pic>
      <p:sp>
        <p:nvSpPr>
          <p:cNvPr id="9" name="Content Placeholder 8">
            <a:extLst>
              <a:ext uri="{FF2B5EF4-FFF2-40B4-BE49-F238E27FC236}">
                <a16:creationId xmlns:a16="http://schemas.microsoft.com/office/drawing/2014/main" id="{9DCBE0C0-60E6-4C3C-890A-5E33431B5254}"/>
              </a:ext>
            </a:extLst>
          </p:cNvPr>
          <p:cNvSpPr>
            <a:spLocks noGrp="1"/>
          </p:cNvSpPr>
          <p:nvPr>
            <p:ph sz="quarter" idx="1"/>
          </p:nvPr>
        </p:nvSpPr>
        <p:spPr>
          <a:xfrm>
            <a:off x="609600" y="1308593"/>
            <a:ext cx="4080104" cy="2458634"/>
          </a:xfrm>
        </p:spPr>
        <p:txBody>
          <a:bodyPr/>
          <a:lstStyle/>
          <a:p>
            <a:r>
              <a:rPr lang="en-US" dirty="0"/>
              <a:t>Intertidal organisms deal with periods of exposure during low tide, wave action, and changes in salinity and temperature</a:t>
            </a:r>
          </a:p>
        </p:txBody>
      </p:sp>
      <p:sp>
        <p:nvSpPr>
          <p:cNvPr id="10" name="Title 1">
            <a:extLst>
              <a:ext uri="{FF2B5EF4-FFF2-40B4-BE49-F238E27FC236}">
                <a16:creationId xmlns:a16="http://schemas.microsoft.com/office/drawing/2014/main" id="{9B3B3F30-58A3-4EAC-8C87-B9086A6C7224}"/>
              </a:ext>
            </a:extLst>
          </p:cNvPr>
          <p:cNvSpPr>
            <a:spLocks noGrp="1"/>
          </p:cNvSpPr>
          <p:nvPr>
            <p:ph type="title"/>
          </p:nvPr>
        </p:nvSpPr>
        <p:spPr/>
        <p:txBody>
          <a:bodyPr>
            <a:normAutofit/>
          </a:bodyPr>
          <a:lstStyle/>
          <a:p>
            <a:pPr algn="ctr"/>
            <a:r>
              <a:rPr lang="en-US" sz="4400" dirty="0"/>
              <a:t>Marine Organisms and Tides</a:t>
            </a:r>
          </a:p>
        </p:txBody>
      </p:sp>
      <p:sp>
        <p:nvSpPr>
          <p:cNvPr id="12" name="TextBox 11">
            <a:extLst>
              <a:ext uri="{FF2B5EF4-FFF2-40B4-BE49-F238E27FC236}">
                <a16:creationId xmlns:a16="http://schemas.microsoft.com/office/drawing/2014/main" id="{68644AC0-31FB-4D9F-983C-1605E395807F}"/>
              </a:ext>
            </a:extLst>
          </p:cNvPr>
          <p:cNvSpPr txBox="1"/>
          <p:nvPr/>
        </p:nvSpPr>
        <p:spPr>
          <a:xfrm>
            <a:off x="10430556" y="1447800"/>
            <a:ext cx="1598157" cy="646331"/>
          </a:xfrm>
          <a:prstGeom prst="rect">
            <a:avLst/>
          </a:prstGeom>
          <a:noFill/>
        </p:spPr>
        <p:txBody>
          <a:bodyPr wrap="square" rtlCol="0">
            <a:spAutoFit/>
          </a:bodyPr>
          <a:lstStyle/>
          <a:p>
            <a:pPr algn="ctr"/>
            <a:r>
              <a:rPr lang="en-US" dirty="0"/>
              <a:t>Mostly shelled organisms</a:t>
            </a:r>
          </a:p>
        </p:txBody>
      </p:sp>
      <p:sp>
        <p:nvSpPr>
          <p:cNvPr id="13" name="TextBox 12">
            <a:extLst>
              <a:ext uri="{FF2B5EF4-FFF2-40B4-BE49-F238E27FC236}">
                <a16:creationId xmlns:a16="http://schemas.microsoft.com/office/drawing/2014/main" id="{64C7FD14-121F-4B49-B0CC-3742B3C75292}"/>
              </a:ext>
            </a:extLst>
          </p:cNvPr>
          <p:cNvSpPr txBox="1"/>
          <p:nvPr/>
        </p:nvSpPr>
        <p:spPr>
          <a:xfrm>
            <a:off x="10393474" y="5041623"/>
            <a:ext cx="1598157" cy="1200329"/>
          </a:xfrm>
          <a:prstGeom prst="rect">
            <a:avLst/>
          </a:prstGeom>
          <a:noFill/>
        </p:spPr>
        <p:txBody>
          <a:bodyPr wrap="square" rtlCol="0">
            <a:spAutoFit/>
          </a:bodyPr>
          <a:lstStyle/>
          <a:p>
            <a:pPr algn="ctr"/>
            <a:r>
              <a:rPr lang="en-US" dirty="0"/>
              <a:t>Many </a:t>
            </a:r>
          </a:p>
          <a:p>
            <a:pPr algn="ctr"/>
            <a:r>
              <a:rPr lang="en-US" dirty="0"/>
              <a:t>soft-bodied organisms and algae</a:t>
            </a:r>
          </a:p>
        </p:txBody>
      </p:sp>
      <p:cxnSp>
        <p:nvCxnSpPr>
          <p:cNvPr id="15" name="Straight Arrow Connector 14">
            <a:extLst>
              <a:ext uri="{FF2B5EF4-FFF2-40B4-BE49-F238E27FC236}">
                <a16:creationId xmlns:a16="http://schemas.microsoft.com/office/drawing/2014/main" id="{B0A04C70-8982-42E3-AB6E-5C9A8E7B8B46}"/>
              </a:ext>
            </a:extLst>
          </p:cNvPr>
          <p:cNvCxnSpPr/>
          <p:nvPr/>
        </p:nvCxnSpPr>
        <p:spPr>
          <a:xfrm>
            <a:off x="11229634" y="2300194"/>
            <a:ext cx="0" cy="2583422"/>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86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p:txBody>
          <a:bodyPr>
            <a:normAutofit/>
          </a:bodyPr>
          <a:lstStyle/>
          <a:p>
            <a:pPr marL="2344738" indent="-2344738">
              <a:buNone/>
            </a:pPr>
            <a:r>
              <a:rPr lang="en-US" sz="3200" dirty="0"/>
              <a:t>True or False: The sun has a greater effect on the tides than the moon</a:t>
            </a:r>
          </a:p>
          <a:p>
            <a:pPr marL="0" indent="0">
              <a:buNone/>
            </a:pPr>
            <a:endParaRPr lang="en-US" sz="3200" dirty="0"/>
          </a:p>
          <a:p>
            <a:pPr marL="2344738" indent="-2344738">
              <a:buNone/>
            </a:pPr>
            <a:r>
              <a:rPr lang="en-US" sz="3200" dirty="0"/>
              <a:t>True or False: The liquid state of water is denser than the solid state of water</a:t>
            </a:r>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030955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p:txBody>
          <a:bodyPr>
            <a:normAutofit/>
          </a:bodyPr>
          <a:lstStyle/>
          <a:p>
            <a:pPr marL="0" indent="0">
              <a:buNone/>
            </a:pPr>
            <a:r>
              <a:rPr lang="en-US" sz="3200" dirty="0"/>
              <a:t>Which wavelength of light penetrates the deepest into the ocean in coastal areas? </a:t>
            </a:r>
          </a:p>
          <a:p>
            <a:pPr marL="0" indent="0">
              <a:buNone/>
            </a:pPr>
            <a:endParaRPr lang="en-US" sz="3200" dirty="0"/>
          </a:p>
          <a:p>
            <a:pPr marL="0" indent="0">
              <a:buNone/>
            </a:pPr>
            <a:r>
              <a:rPr lang="en-US" sz="3200" dirty="0"/>
              <a:t>				a. Blue</a:t>
            </a:r>
          </a:p>
          <a:p>
            <a:pPr marL="0" indent="0">
              <a:buNone/>
            </a:pPr>
            <a:r>
              <a:rPr lang="en-US" sz="3200" dirty="0"/>
              <a:t>				b. Red</a:t>
            </a:r>
          </a:p>
          <a:p>
            <a:pPr marL="0" indent="0">
              <a:buNone/>
            </a:pPr>
            <a:r>
              <a:rPr lang="en-US" sz="3200" dirty="0"/>
              <a:t>				c. Green</a:t>
            </a:r>
          </a:p>
          <a:p>
            <a:pPr marL="0" indent="0">
              <a:buNone/>
            </a:pPr>
            <a:r>
              <a:rPr lang="en-US" sz="3200" dirty="0"/>
              <a:t>				d. Orange</a:t>
            </a:r>
          </a:p>
          <a:p>
            <a:pPr marL="0" indent="0">
              <a:buNone/>
            </a:pPr>
            <a:r>
              <a:rPr lang="en-US" sz="3200" dirty="0"/>
              <a:t>				e. Violet</a:t>
            </a:r>
          </a:p>
        </p:txBody>
      </p:sp>
    </p:spTree>
    <p:extLst>
      <p:ext uri="{BB962C8B-B14F-4D97-AF65-F5344CB8AC3E}">
        <p14:creationId xmlns:p14="http://schemas.microsoft.com/office/powerpoint/2010/main" val="2558210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a:xfrm>
            <a:off x="609600" y="1296784"/>
            <a:ext cx="10972800" cy="4860175"/>
          </a:xfrm>
        </p:spPr>
        <p:txBody>
          <a:bodyPr>
            <a:normAutofit/>
          </a:bodyPr>
          <a:lstStyle/>
          <a:p>
            <a:pPr marL="0" indent="0">
              <a:buNone/>
            </a:pPr>
            <a:r>
              <a:rPr lang="en-US" sz="3200" dirty="0"/>
              <a:t>Describe how the number of hydrogen bonds in water molecules are affected by temperature?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3992643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p:txBody>
          <a:bodyPr>
            <a:normAutofit/>
          </a:bodyPr>
          <a:lstStyle/>
          <a:p>
            <a:pPr marL="0" indent="0">
              <a:buNone/>
            </a:pPr>
            <a:r>
              <a:rPr lang="en-US" sz="2800" dirty="0"/>
              <a:t>Explain why the average sea-surface temperature during summer in southern California is approximately 10 degrees colder than the average sea-surface temperature of Charleston South Carolina even though the two locations are at about the same northern latitude?</a:t>
            </a:r>
          </a:p>
        </p:txBody>
      </p:sp>
    </p:spTree>
    <p:extLst>
      <p:ext uri="{BB962C8B-B14F-4D97-AF65-F5344CB8AC3E}">
        <p14:creationId xmlns:p14="http://schemas.microsoft.com/office/powerpoint/2010/main" val="31303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4916" y="1350202"/>
            <a:ext cx="10967484" cy="1828800"/>
          </a:xfrm>
        </p:spPr>
        <p:txBody>
          <a:bodyPr>
            <a:noAutofit/>
          </a:bodyPr>
          <a:lstStyle/>
          <a:p>
            <a:pPr marL="1998663" indent="-1998663">
              <a:buNone/>
            </a:pPr>
            <a:r>
              <a:rPr lang="en-US" sz="3200" b="1" dirty="0"/>
              <a:t>Surface tension</a:t>
            </a:r>
            <a:r>
              <a:rPr lang="en-US" sz="3200" dirty="0"/>
              <a:t>: water molecules are ___________ to air and pack more tightly at interface</a:t>
            </a:r>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5" name="Picture 4" descr="http://fusedglass.org/imgs/02_surface_tension.jpg"/>
          <p:cNvPicPr>
            <a:picLocks noChangeAspect="1" noChangeArrowheads="1"/>
          </p:cNvPicPr>
          <p:nvPr/>
        </p:nvPicPr>
        <p:blipFill>
          <a:blip r:embed="rId2" cstate="print"/>
          <a:srcRect/>
          <a:stretch>
            <a:fillRect/>
          </a:stretch>
        </p:blipFill>
        <p:spPr bwMode="auto">
          <a:xfrm>
            <a:off x="451884" y="3386204"/>
            <a:ext cx="6629400" cy="2820508"/>
          </a:xfrm>
          <a:prstGeom prst="rect">
            <a:avLst/>
          </a:prstGeom>
          <a:noFill/>
        </p:spPr>
      </p:pic>
      <p:pic>
        <p:nvPicPr>
          <p:cNvPr id="6" name="Picture 7" descr="C:\Users\Tyler\Desktop\Mt. SAC Bio1\Mastering Biology lectures\Chapter art and photos\02_Labeled_Art_and_Photos\02_16aFigure-L.jpg"/>
          <p:cNvPicPr>
            <a:picLocks noChangeAspect="1" noChangeArrowheads="1"/>
          </p:cNvPicPr>
          <p:nvPr/>
        </p:nvPicPr>
        <p:blipFill>
          <a:blip r:embed="rId3" cstate="print"/>
          <a:srcRect/>
          <a:stretch>
            <a:fillRect/>
          </a:stretch>
        </p:blipFill>
        <p:spPr bwMode="auto">
          <a:xfrm>
            <a:off x="7772400" y="3039102"/>
            <a:ext cx="2895600" cy="3237317"/>
          </a:xfrm>
          <a:prstGeom prst="rect">
            <a:avLst/>
          </a:prstGeom>
          <a:noFill/>
        </p:spPr>
      </p:pic>
      <p:sp>
        <p:nvSpPr>
          <p:cNvPr id="8" name="TextBox 7"/>
          <p:cNvSpPr txBox="1"/>
          <p:nvPr/>
        </p:nvSpPr>
        <p:spPr>
          <a:xfrm>
            <a:off x="7772400" y="2854436"/>
            <a:ext cx="2057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4155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Properties of Water</a:t>
            </a:r>
          </a:p>
        </p:txBody>
      </p:sp>
      <p:sp>
        <p:nvSpPr>
          <p:cNvPr id="3" name="Content Placeholder 2"/>
          <p:cNvSpPr>
            <a:spLocks noGrp="1"/>
          </p:cNvSpPr>
          <p:nvPr>
            <p:ph sz="quarter" idx="1"/>
          </p:nvPr>
        </p:nvSpPr>
        <p:spPr>
          <a:xfrm>
            <a:off x="457200" y="1219200"/>
            <a:ext cx="10058400" cy="5029200"/>
          </a:xfrm>
        </p:spPr>
        <p:txBody>
          <a:bodyPr>
            <a:normAutofit/>
          </a:bodyPr>
          <a:lstStyle/>
          <a:p>
            <a:pPr>
              <a:buNone/>
            </a:pPr>
            <a:r>
              <a:rPr lang="en-US" sz="3200" b="1" dirty="0"/>
              <a:t>The Universal Solvent</a:t>
            </a:r>
          </a:p>
          <a:p>
            <a:pPr lvl="1">
              <a:spcBef>
                <a:spcPts val="600"/>
              </a:spcBef>
            </a:pPr>
            <a:r>
              <a:rPr lang="en-US" sz="2800" dirty="0"/>
              <a:t>Water can dissolve more substances than any other liquid</a:t>
            </a:r>
          </a:p>
          <a:p>
            <a:pPr>
              <a:buNone/>
            </a:pPr>
            <a:endParaRPr lang="en-US" sz="2000" b="1" dirty="0"/>
          </a:p>
          <a:p>
            <a:pPr>
              <a:buNone/>
            </a:pPr>
            <a:r>
              <a:rPr lang="en-US" sz="2800" b="1" dirty="0"/>
              <a:t>Solute:</a:t>
            </a:r>
            <a:r>
              <a:rPr lang="en-US" sz="2800" dirty="0"/>
              <a:t> substance being ___________ to form a solution</a:t>
            </a:r>
          </a:p>
          <a:p>
            <a:pPr marL="1085850" indent="-1085850">
              <a:buNone/>
            </a:pPr>
            <a:r>
              <a:rPr lang="en-US" sz="2800" b="1" dirty="0"/>
              <a:t>Solvent</a:t>
            </a:r>
            <a:r>
              <a:rPr lang="en-US" sz="2800" dirty="0"/>
              <a:t>: substance that a solute is dissolved in to form a solution</a:t>
            </a:r>
          </a:p>
          <a:p>
            <a:pPr lvl="1">
              <a:spcBef>
                <a:spcPts val="600"/>
              </a:spcBef>
            </a:pPr>
            <a:r>
              <a:rPr lang="en-US" sz="2800" dirty="0"/>
              <a:t>Aqueous solution = water is the solvent</a:t>
            </a:r>
          </a:p>
          <a:p>
            <a:pPr marL="1257300" lvl="1" indent="-1257300">
              <a:spcBef>
                <a:spcPts val="600"/>
              </a:spcBef>
              <a:buNone/>
            </a:pPr>
            <a:r>
              <a:rPr lang="en-US" sz="2800" b="1" dirty="0">
                <a:solidFill>
                  <a:schemeClr val="tx1"/>
                </a:solidFill>
              </a:rPr>
              <a:t>Solution</a:t>
            </a:r>
            <a:r>
              <a:rPr lang="en-US" sz="2800" dirty="0">
                <a:solidFill>
                  <a:schemeClr val="tx1"/>
                </a:solidFill>
              </a:rPr>
              <a:t>: a homogeneous mixture of two or more substances</a:t>
            </a:r>
          </a:p>
          <a:p>
            <a:pPr marL="1257300" lvl="1" indent="-1257300" algn="ctr">
              <a:spcBef>
                <a:spcPts val="600"/>
              </a:spcBef>
              <a:buNone/>
            </a:pPr>
            <a:endParaRPr lang="en-US" sz="2800" dirty="0">
              <a:solidFill>
                <a:schemeClr val="tx1"/>
              </a:solidFill>
            </a:endParaRPr>
          </a:p>
          <a:p>
            <a:pPr marL="1257300" lvl="1" indent="-1257300" algn="ctr">
              <a:spcBef>
                <a:spcPts val="600"/>
              </a:spcBef>
              <a:buNone/>
            </a:pPr>
            <a:r>
              <a:rPr lang="en-US" sz="2800" u="sng" dirty="0">
                <a:solidFill>
                  <a:schemeClr val="tx1"/>
                </a:solidFill>
              </a:rPr>
              <a:t>Hydrogen bonds of water molecule pull other compounds apart</a:t>
            </a:r>
          </a:p>
        </p:txBody>
      </p:sp>
    </p:spTree>
    <p:extLst>
      <p:ext uri="{BB962C8B-B14F-4D97-AF65-F5344CB8AC3E}">
        <p14:creationId xmlns:p14="http://schemas.microsoft.com/office/powerpoint/2010/main" val="101659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A5D5D-14B2-493A-80FF-BD2C4664C1C8}"/>
              </a:ext>
            </a:extLst>
          </p:cNvPr>
          <p:cNvPicPr>
            <a:picLocks noChangeAspect="1"/>
          </p:cNvPicPr>
          <p:nvPr/>
        </p:nvPicPr>
        <p:blipFill>
          <a:blip r:embed="rId2"/>
          <a:stretch>
            <a:fillRect/>
          </a:stretch>
        </p:blipFill>
        <p:spPr>
          <a:xfrm>
            <a:off x="1726709" y="2616106"/>
            <a:ext cx="8738581" cy="3649710"/>
          </a:xfrm>
          <a:prstGeom prst="rect">
            <a:avLst/>
          </a:prstGeom>
        </p:spPr>
      </p:pic>
      <p:sp>
        <p:nvSpPr>
          <p:cNvPr id="5" name="Content Placeholder 2">
            <a:extLst>
              <a:ext uri="{FF2B5EF4-FFF2-40B4-BE49-F238E27FC236}">
                <a16:creationId xmlns:a16="http://schemas.microsoft.com/office/drawing/2014/main" id="{BAD27351-8A89-421A-BE45-464CC1DA54D8}"/>
              </a:ext>
            </a:extLst>
          </p:cNvPr>
          <p:cNvSpPr>
            <a:spLocks noGrp="1"/>
          </p:cNvSpPr>
          <p:nvPr>
            <p:ph sz="quarter" idx="1"/>
          </p:nvPr>
        </p:nvSpPr>
        <p:spPr>
          <a:xfrm>
            <a:off x="609600" y="1219199"/>
            <a:ext cx="10972800" cy="1273629"/>
          </a:xfrm>
        </p:spPr>
        <p:txBody>
          <a:bodyPr>
            <a:normAutofit/>
          </a:bodyPr>
          <a:lstStyle/>
          <a:p>
            <a:pPr>
              <a:buNone/>
            </a:pPr>
            <a:r>
              <a:rPr lang="en-US" sz="3200" dirty="0"/>
              <a:t>Water as a solvent</a:t>
            </a:r>
          </a:p>
          <a:p>
            <a:pPr lvl="1"/>
            <a:r>
              <a:rPr lang="en-US" sz="2800" dirty="0"/>
              <a:t>_________ works to pull apart ions </a:t>
            </a:r>
          </a:p>
        </p:txBody>
      </p:sp>
      <p:sp>
        <p:nvSpPr>
          <p:cNvPr id="6" name="Title 1">
            <a:extLst>
              <a:ext uri="{FF2B5EF4-FFF2-40B4-BE49-F238E27FC236}">
                <a16:creationId xmlns:a16="http://schemas.microsoft.com/office/drawing/2014/main" id="{D0C374C9-313F-4623-807F-68A4CBEC3537}"/>
              </a:ext>
            </a:extLst>
          </p:cNvPr>
          <p:cNvSpPr>
            <a:spLocks noGrp="1"/>
          </p:cNvSpPr>
          <p:nvPr>
            <p:ph type="title"/>
          </p:nvPr>
        </p:nvSpPr>
        <p:spPr/>
        <p:txBody>
          <a:bodyPr>
            <a:normAutofit/>
          </a:bodyPr>
          <a:lstStyle/>
          <a:p>
            <a:pPr algn="ctr"/>
            <a:r>
              <a:rPr lang="en-US" sz="4400" dirty="0"/>
              <a:t>Properties of Water</a:t>
            </a:r>
          </a:p>
        </p:txBody>
      </p:sp>
    </p:spTree>
    <p:extLst>
      <p:ext uri="{BB962C8B-B14F-4D97-AF65-F5344CB8AC3E}">
        <p14:creationId xmlns:p14="http://schemas.microsoft.com/office/powerpoint/2010/main" val="136559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46632"/>
            <a:ext cx="6781800" cy="1213539"/>
          </a:xfrm>
        </p:spPr>
        <p:txBody>
          <a:bodyPr>
            <a:noAutofit/>
          </a:bodyPr>
          <a:lstStyle/>
          <a:p>
            <a:pPr>
              <a:buNone/>
            </a:pPr>
            <a:r>
              <a:rPr lang="en-US" sz="3200" dirty="0"/>
              <a:t>Liquid form is _______ than solid form</a:t>
            </a:r>
          </a:p>
          <a:p>
            <a:pPr lvl="1"/>
            <a:r>
              <a:rPr lang="en-US" sz="2800" dirty="0"/>
              <a:t>Ice floats on water!</a:t>
            </a:r>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2050" name="Picture 2" descr="http://textflow.mheducation.com/figures/1259168549/cas23068_0303_lg.jpg">
            <a:extLst>
              <a:ext uri="{FF2B5EF4-FFF2-40B4-BE49-F238E27FC236}">
                <a16:creationId xmlns:a16="http://schemas.microsoft.com/office/drawing/2014/main" id="{8EE9E721-9837-4F41-AF68-2675AD2FE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2575913"/>
            <a:ext cx="6185127" cy="3736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AE3CDB-35B7-4B5C-941A-CE65CDCD3287}"/>
              </a:ext>
            </a:extLst>
          </p:cNvPr>
          <p:cNvPicPr>
            <a:picLocks noChangeAspect="1"/>
          </p:cNvPicPr>
          <p:nvPr/>
        </p:nvPicPr>
        <p:blipFill>
          <a:blip r:embed="rId4"/>
          <a:stretch>
            <a:fillRect/>
          </a:stretch>
        </p:blipFill>
        <p:spPr>
          <a:xfrm>
            <a:off x="8090103" y="3839045"/>
            <a:ext cx="3677354" cy="2401300"/>
          </a:xfrm>
          <a:prstGeom prst="rect">
            <a:avLst/>
          </a:prstGeom>
        </p:spPr>
      </p:pic>
      <p:pic>
        <p:nvPicPr>
          <p:cNvPr id="6" name="Picture 5">
            <a:extLst>
              <a:ext uri="{FF2B5EF4-FFF2-40B4-BE49-F238E27FC236}">
                <a16:creationId xmlns:a16="http://schemas.microsoft.com/office/drawing/2014/main" id="{5D5E3BB7-C277-4B1C-B5C1-94962AB14581}"/>
              </a:ext>
            </a:extLst>
          </p:cNvPr>
          <p:cNvPicPr>
            <a:picLocks noChangeAspect="1"/>
          </p:cNvPicPr>
          <p:nvPr/>
        </p:nvPicPr>
        <p:blipFill>
          <a:blip r:embed="rId5"/>
          <a:stretch>
            <a:fillRect/>
          </a:stretch>
        </p:blipFill>
        <p:spPr>
          <a:xfrm>
            <a:off x="8090103" y="1246632"/>
            <a:ext cx="3677354" cy="2449806"/>
          </a:xfrm>
          <a:prstGeom prst="rect">
            <a:avLst/>
          </a:prstGeom>
        </p:spPr>
      </p:pic>
    </p:spTree>
    <p:extLst>
      <p:ext uri="{BB962C8B-B14F-4D97-AF65-F5344CB8AC3E}">
        <p14:creationId xmlns:p14="http://schemas.microsoft.com/office/powerpoint/2010/main" val="50599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E78B-5C99-45FF-A396-967EB3A8AEA7}"/>
              </a:ext>
            </a:extLst>
          </p:cNvPr>
          <p:cNvSpPr>
            <a:spLocks noGrp="1"/>
          </p:cNvSpPr>
          <p:nvPr>
            <p:ph type="title"/>
          </p:nvPr>
        </p:nvSpPr>
        <p:spPr/>
        <p:txBody>
          <a:bodyPr/>
          <a:lstStyle/>
          <a:p>
            <a:r>
              <a:rPr lang="en-US" dirty="0"/>
              <a:t> </a:t>
            </a:r>
          </a:p>
        </p:txBody>
      </p:sp>
      <p:sp>
        <p:nvSpPr>
          <p:cNvPr id="5" name="Content Placeholder 4">
            <a:extLst>
              <a:ext uri="{FF2B5EF4-FFF2-40B4-BE49-F238E27FC236}">
                <a16:creationId xmlns:a16="http://schemas.microsoft.com/office/drawing/2014/main" id="{13C37D9D-5E71-4E15-A47B-38665C0E2C5A}"/>
              </a:ext>
            </a:extLst>
          </p:cNvPr>
          <p:cNvSpPr>
            <a:spLocks noGrp="1"/>
          </p:cNvSpPr>
          <p:nvPr>
            <p:ph sz="quarter" idx="1"/>
          </p:nvPr>
        </p:nvSpPr>
        <p:spPr>
          <a:xfrm>
            <a:off x="609599" y="1219200"/>
            <a:ext cx="11332029" cy="1284514"/>
          </a:xfrm>
        </p:spPr>
        <p:txBody>
          <a:bodyPr>
            <a:normAutofit/>
          </a:bodyPr>
          <a:lstStyle/>
          <a:p>
            <a:r>
              <a:rPr lang="en-US" sz="2800" dirty="0"/>
              <a:t>When heat is applied, how does it affect the hydrogen bonds between water molecules and the molecular speed (temp.) of the water molecules?  </a:t>
            </a:r>
          </a:p>
        </p:txBody>
      </p:sp>
      <p:pic>
        <p:nvPicPr>
          <p:cNvPr id="4" name="Picture 2" descr="http://textflow.mheducation.com/figures/1259168549/cas23068_0303_lg.jpg">
            <a:extLst>
              <a:ext uri="{FF2B5EF4-FFF2-40B4-BE49-F238E27FC236}">
                <a16:creationId xmlns:a16="http://schemas.microsoft.com/office/drawing/2014/main" id="{E5BE9427-A011-4EA9-B6A4-385287148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771" y="2503714"/>
            <a:ext cx="6358691" cy="38415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E75F995-5AFC-4B54-B306-6DA185C9A9A1}"/>
              </a:ext>
            </a:extLst>
          </p:cNvPr>
          <p:cNvSpPr txBox="1">
            <a:spLocks/>
          </p:cNvSpPr>
          <p:nvPr/>
        </p:nvSpPr>
        <p:spPr>
          <a:xfrm>
            <a:off x="772886"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Properties of Water</a:t>
            </a:r>
          </a:p>
        </p:txBody>
      </p:sp>
    </p:spTree>
    <p:extLst>
      <p:ext uri="{BB962C8B-B14F-4D97-AF65-F5344CB8AC3E}">
        <p14:creationId xmlns:p14="http://schemas.microsoft.com/office/powerpoint/2010/main" val="1261754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4711</TotalTime>
  <Words>1896</Words>
  <Application>Microsoft Office PowerPoint</Application>
  <PresentationFormat>Widescreen</PresentationFormat>
  <Paragraphs>235</Paragraphs>
  <Slides>47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Bookman Old Style</vt:lpstr>
      <vt:lpstr>Calibri</vt:lpstr>
      <vt:lpstr>Gill Sans MT</vt:lpstr>
      <vt:lpstr>Times New Roman</vt:lpstr>
      <vt:lpstr>Wingdings</vt:lpstr>
      <vt:lpstr>Wingdings 3</vt:lpstr>
      <vt:lpstr>Origin</vt:lpstr>
      <vt:lpstr>Chemical and Physical Properties of Seawater</vt:lpstr>
      <vt:lpstr>The Amazing H2O</vt:lpstr>
      <vt:lpstr>Properties of Water</vt:lpstr>
      <vt:lpstr>Properties of Water</vt:lpstr>
      <vt:lpstr>Properties of Water</vt:lpstr>
      <vt:lpstr>Properties of Water</vt:lpstr>
      <vt:lpstr>Properties of Water</vt:lpstr>
      <vt:lpstr>Properties of Water</vt:lpstr>
      <vt:lpstr> </vt:lpstr>
      <vt:lpstr>Properties of Water</vt:lpstr>
      <vt:lpstr>Properties of Water</vt:lpstr>
      <vt:lpstr>Properties of Water</vt:lpstr>
      <vt:lpstr>Molecular Attraction to Water</vt:lpstr>
      <vt:lpstr>Composition of Seawater</vt:lpstr>
      <vt:lpstr>Composition of Seawater</vt:lpstr>
      <vt:lpstr>Salinity, Temperature, and Density</vt:lpstr>
      <vt:lpstr>Salinity, Temperature, and Density</vt:lpstr>
      <vt:lpstr>PowerPoint Presentation</vt:lpstr>
      <vt:lpstr>Transparency of Seawater</vt:lpstr>
      <vt:lpstr>Transparency of Seawater</vt:lpstr>
      <vt:lpstr>Depth and Pressure</vt:lpstr>
      <vt:lpstr>Ocean Circulation</vt:lpstr>
      <vt:lpstr>Ocean Circulation</vt:lpstr>
      <vt:lpstr>Ocean Circulation</vt:lpstr>
      <vt:lpstr>Ocean Circulation</vt:lpstr>
      <vt:lpstr>Ocean Circulation</vt:lpstr>
      <vt:lpstr>Ocean Circulation</vt:lpstr>
      <vt:lpstr>Ocean Layers</vt:lpstr>
      <vt:lpstr>Changes in Water Density</vt:lpstr>
      <vt:lpstr>Ocean Circulation</vt:lpstr>
      <vt:lpstr>Waves and Tides</vt:lpstr>
      <vt:lpstr>Waves and Tides</vt:lpstr>
      <vt:lpstr>Tsunamis </vt:lpstr>
      <vt:lpstr>Tsunamis </vt:lpstr>
      <vt:lpstr>Waves and Tides</vt:lpstr>
      <vt:lpstr>Waves and Tides</vt:lpstr>
      <vt:lpstr>Waves and Tides</vt:lpstr>
      <vt:lpstr>Waves and Tides</vt:lpstr>
      <vt:lpstr>Waves and Tides</vt:lpstr>
      <vt:lpstr>Waves and Tides</vt:lpstr>
      <vt:lpstr>Marine Organisms and Tides</vt:lpstr>
      <vt:lpstr>Marine Organisms and Tides</vt:lpstr>
      <vt:lpstr>Marine Organisms and Tides</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and Physical Properties of Seawater</dc:title>
  <dc:creator>Tyler Flisik</dc:creator>
  <cp:lastModifiedBy>Tyler Flisik</cp:lastModifiedBy>
  <cp:revision>64</cp:revision>
  <dcterms:created xsi:type="dcterms:W3CDTF">2018-01-30T20:18:27Z</dcterms:created>
  <dcterms:modified xsi:type="dcterms:W3CDTF">2018-02-24T23:10:34Z</dcterms:modified>
</cp:coreProperties>
</file>