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60" r:id="rId4"/>
    <p:sldId id="261" r:id="rId5"/>
    <p:sldId id="262" r:id="rId6"/>
    <p:sldId id="259" r:id="rId7"/>
    <p:sldId id="288" r:id="rId8"/>
    <p:sldId id="289" r:id="rId9"/>
    <p:sldId id="290" r:id="rId10"/>
    <p:sldId id="291" r:id="rId11"/>
    <p:sldId id="302" r:id="rId12"/>
    <p:sldId id="292" r:id="rId13"/>
    <p:sldId id="295" r:id="rId14"/>
    <p:sldId id="303" r:id="rId15"/>
    <p:sldId id="304" r:id="rId16"/>
    <p:sldId id="307" r:id="rId17"/>
    <p:sldId id="306" r:id="rId18"/>
    <p:sldId id="264" r:id="rId19"/>
    <p:sldId id="263" r:id="rId20"/>
    <p:sldId id="265" r:id="rId21"/>
    <p:sldId id="266" r:id="rId22"/>
    <p:sldId id="269" r:id="rId23"/>
    <p:sldId id="270" r:id="rId24"/>
    <p:sldId id="267" r:id="rId25"/>
    <p:sldId id="268" r:id="rId26"/>
    <p:sldId id="277" r:id="rId27"/>
    <p:sldId id="271" r:id="rId28"/>
    <p:sldId id="272" r:id="rId29"/>
    <p:sldId id="273" r:id="rId30"/>
    <p:sldId id="274" r:id="rId31"/>
    <p:sldId id="278" r:id="rId32"/>
    <p:sldId id="282" r:id="rId33"/>
    <p:sldId id="308" r:id="rId34"/>
    <p:sldId id="276" r:id="rId35"/>
    <p:sldId id="279" r:id="rId36"/>
    <p:sldId id="280" r:id="rId37"/>
    <p:sldId id="281" r:id="rId38"/>
    <p:sldId id="283" r:id="rId39"/>
    <p:sldId id="285" r:id="rId40"/>
    <p:sldId id="286" r:id="rId41"/>
    <p:sldId id="284" r:id="rId42"/>
    <p:sldId id="2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985"/>
    <a:srgbClr val="9B957C"/>
    <a:srgbClr val="558DB3"/>
    <a:srgbClr val="388BC4"/>
    <a:srgbClr val="62A0CB"/>
    <a:srgbClr val="669FC8"/>
    <a:srgbClr val="62A5CF"/>
    <a:srgbClr val="6AA1C5"/>
    <a:srgbClr val="6CA6CC"/>
    <a:srgbClr val="6DA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2482" autoAdjust="0"/>
  </p:normalViewPr>
  <p:slideViewPr>
    <p:cSldViewPr snapToGrid="0">
      <p:cViewPr varScale="1">
        <p:scale>
          <a:sx n="51" d="100"/>
          <a:sy n="51" d="100"/>
        </p:scale>
        <p:origin x="102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2AAA7-CB15-463B-BC5E-52BC4FDD0CA4}" type="datetimeFigureOut">
              <a:rPr lang="en-US" smtClean="0"/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D8B94-2708-4DAD-BE6F-584583E1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63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25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most of the land masses are located in the northern hemisphere, only about 61% of the northern hemisphere is ocean, whereas 80% of the southern hemisphere is ocean.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most of the land masses are located in the northern hemisphere, only about 61% of the northern hemisphere is ocean, whereas 80% of the southern hemisphere is ocean.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84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Pacific is almost as big as all other oceans combined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4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Pacific is almost as big as all other oceans combined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4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Pacific is almost as big as all other oceans combined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5BD25-84CB-475A-AEB1-0B2EB87A4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71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types of plate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D8B94-2708-4DAD-BE6F-584583E1E56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0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0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7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82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A56ED-7E3C-458D-A952-AAE00EA3A76D}" type="slidenum">
              <a:rPr lang="en-US">
                <a:solidFill>
                  <a:srgbClr val="4F27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F27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4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D7F71-23EE-48EC-8F0A-ED057F372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679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E7DEC9"/>
                </a:solidFill>
              </a:rPr>
              <a:pPr/>
              <a:t>2/23/2018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E7DE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D90DC4E8-6FED-4ACF-8035-0483ED4B1D68}" type="slidenum">
              <a:rPr lang="en-US" smtClean="0">
                <a:solidFill>
                  <a:srgbClr val="E7DEC9"/>
                </a:solidFill>
              </a:rPr>
              <a:pPr/>
              <a:t>‹#›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744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188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0462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9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4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3391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93325-CFD7-4652-AEA6-A2818AD8B0BD}" type="datetimeFigureOut">
              <a:rPr lang="en-US" smtClean="0">
                <a:solidFill>
                  <a:srgbClr val="E7DEC9"/>
                </a:solidFill>
              </a:rPr>
              <a:pPr/>
              <a:t>2/23/2018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7DE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DC4E8-6FED-4ACF-8035-0483ED4B1D68}" type="slidenum">
              <a:rPr lang="en-US" smtClean="0">
                <a:solidFill>
                  <a:srgbClr val="E7DEC9"/>
                </a:solidFill>
              </a:rPr>
              <a:pPr/>
              <a:t>‹#›</a:t>
            </a:fld>
            <a:endParaRPr lang="en-US">
              <a:solidFill>
                <a:srgbClr val="E7DEC9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1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DB93325-CFD7-4652-AEA6-A2818AD8B0BD}" type="datetimeFigureOut">
              <a:rPr lang="en-US" smtClean="0">
                <a:solidFill>
                  <a:srgbClr val="4F271C"/>
                </a:solidFill>
              </a:rPr>
              <a:pPr/>
              <a:t>2/23/2018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F271C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90DC4E8-6FED-4ACF-8035-0483ED4B1D68}" type="slidenum">
              <a:rPr lang="en-US" smtClean="0">
                <a:solidFill>
                  <a:srgbClr val="4F271C"/>
                </a:solidFill>
              </a:rPr>
              <a:pPr/>
              <a:t>‹#›</a:t>
            </a:fld>
            <a:endParaRPr lang="en-US">
              <a:solidFill>
                <a:srgbClr val="4F271C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k0Zy6SLxPo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CsTTmvX6mc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legraph.co.uk/news/2016/11/02/nasa-reveals-shocking-rate-of-decline-in-arctic-sea-ic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Sea Floor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Chapter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476" y="422385"/>
            <a:ext cx="11267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35BAC-1598-4C90-883F-6643363DB05E}"/>
              </a:ext>
            </a:extLst>
          </p:cNvPr>
          <p:cNvSpPr txBox="1"/>
          <p:nvPr/>
        </p:nvSpPr>
        <p:spPr>
          <a:xfrm>
            <a:off x="958867" y="1200150"/>
            <a:ext cx="996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“Nature…has buried truth deep in the bottom of the sea” - Democritus</a:t>
            </a:r>
          </a:p>
        </p:txBody>
      </p:sp>
    </p:spTree>
    <p:extLst>
      <p:ext uri="{BB962C8B-B14F-4D97-AF65-F5344CB8AC3E}">
        <p14:creationId xmlns:p14="http://schemas.microsoft.com/office/powerpoint/2010/main" val="3403216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3C0D6-16F9-4874-8B80-BC5E89844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94" y="6243597"/>
            <a:ext cx="11394412" cy="4572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C8E730-9F08-4189-9215-F3E3AC04E5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109728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Arctic Ocean</a:t>
            </a:r>
          </a:p>
        </p:txBody>
      </p:sp>
      <p:pic>
        <p:nvPicPr>
          <p:cNvPr id="8" name="Online Media 7">
            <a:hlinkClick r:id="" action="ppaction://media"/>
            <a:extLst>
              <a:ext uri="{FF2B5EF4-FFF2-40B4-BE49-F238E27FC236}">
                <a16:creationId xmlns:a16="http://schemas.microsoft.com/office/drawing/2014/main" id="{816DCCE1-5016-413A-9D76-67A548B3F3CB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33550" y="157162"/>
            <a:ext cx="87249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1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D6A193-45B3-47B3-B981-5DA533DA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Atlantic Ocean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44B99-D91C-40D9-98C1-08391C2975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602513" y="1219200"/>
            <a:ext cx="5979887" cy="4937760"/>
          </a:xfrm>
        </p:spPr>
        <p:txBody>
          <a:bodyPr>
            <a:normAutofit/>
          </a:bodyPr>
          <a:lstStyle/>
          <a:p>
            <a:r>
              <a:rPr lang="en-US" sz="2800" dirty="0"/>
              <a:t>Second deepest ocean</a:t>
            </a:r>
          </a:p>
          <a:p>
            <a:r>
              <a:rPr lang="en-US" sz="2800" dirty="0"/>
              <a:t>Mid-Atlantic Ridge: large divergent boundary of sea floor spreading</a:t>
            </a:r>
          </a:p>
          <a:p>
            <a:r>
              <a:rPr lang="en-US" sz="2800" dirty="0"/>
              <a:t>Large ________________ off east coast of North and South America</a:t>
            </a:r>
          </a:p>
          <a:p>
            <a:pPr lvl="1"/>
            <a:r>
              <a:rPr lang="en-US" sz="2400" dirty="0"/>
              <a:t>High species diversity</a:t>
            </a:r>
          </a:p>
          <a:p>
            <a:pPr lvl="1"/>
            <a:r>
              <a:rPr lang="en-US" sz="2400" dirty="0"/>
              <a:t>Important fishing areas</a:t>
            </a:r>
          </a:p>
          <a:p>
            <a:r>
              <a:rPr lang="en-US" sz="2800" dirty="0"/>
              <a:t>Higher salinity than other oceans</a:t>
            </a:r>
          </a:p>
          <a:p>
            <a:r>
              <a:rPr lang="en-US" sz="2800" dirty="0"/>
              <a:t>Separates “Old World” from “New World”</a:t>
            </a:r>
          </a:p>
        </p:txBody>
      </p:sp>
      <p:pic>
        <p:nvPicPr>
          <p:cNvPr id="1026" name="Picture 2" descr="Image result for the atlantic ocean map">
            <a:extLst>
              <a:ext uri="{FF2B5EF4-FFF2-40B4-BE49-F238E27FC236}">
                <a16:creationId xmlns:a16="http://schemas.microsoft.com/office/drawing/2014/main" id="{A453338D-480A-4B30-BA21-AF3499D29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1175657"/>
            <a:ext cx="4194628" cy="51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8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77814"/>
            <a:ext cx="10972800" cy="84923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Atlantic Ocean</a:t>
            </a:r>
          </a:p>
        </p:txBody>
      </p:sp>
      <p:sp>
        <p:nvSpPr>
          <p:cNvPr id="53253" name="Rectangle 1029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480457"/>
            <a:ext cx="5486400" cy="46511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Georges and Grand Banks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Great expanses of shallow water that supported cod fisheries for centuries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North Sea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One of most thoroughly studied marine waters on earth</a:t>
            </a:r>
          </a:p>
        </p:txBody>
      </p:sp>
      <p:pic>
        <p:nvPicPr>
          <p:cNvPr id="11268" name="Picture 1030" descr="msotw9_temp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91318"/>
            <a:ext cx="5181600" cy="4946650"/>
          </a:xfrm>
          <a:noFill/>
        </p:spPr>
      </p:pic>
      <p:sp>
        <p:nvSpPr>
          <p:cNvPr id="11269" name="Line 1031"/>
          <p:cNvSpPr>
            <a:spLocks noChangeShapeType="1"/>
          </p:cNvSpPr>
          <p:nvPr/>
        </p:nvSpPr>
        <p:spPr bwMode="auto">
          <a:xfrm flipH="1" flipV="1">
            <a:off x="3476171" y="2438399"/>
            <a:ext cx="76199" cy="54526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270" name="Line 1032"/>
          <p:cNvSpPr>
            <a:spLocks noChangeShapeType="1"/>
          </p:cNvSpPr>
          <p:nvPr/>
        </p:nvSpPr>
        <p:spPr bwMode="auto">
          <a:xfrm flipH="1" flipV="1">
            <a:off x="3047998" y="2667000"/>
            <a:ext cx="428173" cy="31666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271" name="Line 1033"/>
          <p:cNvSpPr>
            <a:spLocks noChangeShapeType="1"/>
          </p:cNvSpPr>
          <p:nvPr/>
        </p:nvSpPr>
        <p:spPr bwMode="auto">
          <a:xfrm>
            <a:off x="4441371" y="1480457"/>
            <a:ext cx="134257" cy="42091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050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873" y="1201056"/>
            <a:ext cx="6794498" cy="5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Line 2055"/>
          <p:cNvSpPr>
            <a:spLocks noChangeShapeType="1"/>
          </p:cNvSpPr>
          <p:nvPr/>
        </p:nvSpPr>
        <p:spPr bwMode="auto">
          <a:xfrm flipV="1">
            <a:off x="2895600" y="1371600"/>
            <a:ext cx="533400" cy="381000"/>
          </a:xfrm>
          <a:prstGeom prst="line">
            <a:avLst/>
          </a:prstGeom>
          <a:noFill/>
          <a:ln w="19050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89C9C3-24A3-4F7A-B7FD-323B57CA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Pacific Ocean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5DEA0-868F-4A5F-B562-AC613B7066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097485" y="1219199"/>
            <a:ext cx="4907641" cy="50196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Largest Ocean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Larger than all Earth’s land area combined</a:t>
            </a:r>
          </a:p>
          <a:p>
            <a:pPr>
              <a:spcBef>
                <a:spcPts val="0"/>
              </a:spcBef>
            </a:pPr>
            <a:r>
              <a:rPr lang="en-US" dirty="0"/>
              <a:t>Deepest Ocean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____________: deepest point on Earth</a:t>
            </a:r>
          </a:p>
          <a:p>
            <a:pPr>
              <a:spcBef>
                <a:spcPts val="0"/>
              </a:spcBef>
            </a:pPr>
            <a:r>
              <a:rPr lang="en-US" dirty="0"/>
              <a:t>Range of salinities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Lower salinities near equator</a:t>
            </a:r>
          </a:p>
          <a:p>
            <a:pPr>
              <a:spcBef>
                <a:spcPts val="0"/>
              </a:spcBef>
            </a:pPr>
            <a:r>
              <a:rPr lang="en-US" dirty="0"/>
              <a:t>Thousands of small oceanic islands </a:t>
            </a:r>
          </a:p>
          <a:p>
            <a:pPr lvl="1">
              <a:spcBef>
                <a:spcPts val="0"/>
              </a:spcBef>
            </a:pPr>
            <a:r>
              <a:rPr lang="en-US" dirty="0"/>
              <a:t>High species diversity in coral reefs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A4091E-FA7D-4068-B19C-A0977B37C287}"/>
              </a:ext>
            </a:extLst>
          </p:cNvPr>
          <p:cNvCxnSpPr>
            <a:cxnSpLocks/>
          </p:cNvCxnSpPr>
          <p:nvPr/>
        </p:nvCxnSpPr>
        <p:spPr>
          <a:xfrm flipH="1">
            <a:off x="2438400" y="2801257"/>
            <a:ext cx="145143" cy="5225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987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5AEB8DC-0B6C-451E-BAA0-2A09BB028307}"/>
              </a:ext>
            </a:extLst>
          </p:cNvPr>
          <p:cNvSpPr txBox="1"/>
          <p:nvPr/>
        </p:nvSpPr>
        <p:spPr>
          <a:xfrm>
            <a:off x="377370" y="5950857"/>
            <a:ext cx="11495315" cy="740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100" name="Picture 4" descr="Image result for james cameron mariana trench">
            <a:extLst>
              <a:ext uri="{FF2B5EF4-FFF2-40B4-BE49-F238E27FC236}">
                <a16:creationId xmlns:a16="http://schemas.microsoft.com/office/drawing/2014/main" id="{F1CB6BEB-E87A-430D-B7EF-DC51365B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79" y="152400"/>
            <a:ext cx="8973414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1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A6DF-4CA1-4F1F-BF82-8DE6197E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Indian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0E30D-2648-4DBD-BE17-38A1BFA5C1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544456" y="1219200"/>
            <a:ext cx="6272406" cy="4937760"/>
          </a:xfrm>
        </p:spPr>
        <p:txBody>
          <a:bodyPr>
            <a:normAutofit/>
          </a:bodyPr>
          <a:lstStyle/>
          <a:p>
            <a:r>
              <a:rPr lang="en-US" sz="2800" dirty="0"/>
              <a:t>Third largest ocean</a:t>
            </a:r>
          </a:p>
          <a:p>
            <a:r>
              <a:rPr lang="en-US" sz="2800" dirty="0"/>
              <a:t>________ ocean</a:t>
            </a:r>
          </a:p>
          <a:p>
            <a:r>
              <a:rPr lang="en-US" sz="2800" dirty="0"/>
              <a:t>“Closed” ocean with northern extant blocked by Asian continent</a:t>
            </a:r>
          </a:p>
          <a:p>
            <a:r>
              <a:rPr lang="en-US" sz="2800" dirty="0"/>
              <a:t>Low oxygen levels in Arabian Sea and Bay of Bengal</a:t>
            </a:r>
          </a:p>
          <a:p>
            <a:r>
              <a:rPr lang="en-US" sz="2800" dirty="0"/>
              <a:t>High salinity in Arabian Sea and Red Sea</a:t>
            </a:r>
          </a:p>
          <a:p>
            <a:r>
              <a:rPr lang="en-US" sz="2800" dirty="0"/>
              <a:t>Large phytoplankton blooms caused by monsoon climate in summer </a:t>
            </a:r>
          </a:p>
          <a:p>
            <a:endParaRPr lang="en-US" sz="2800" dirty="0"/>
          </a:p>
        </p:txBody>
      </p:sp>
      <p:pic>
        <p:nvPicPr>
          <p:cNvPr id="5122" name="Picture 2" descr="Image result for Indian ocean map">
            <a:extLst>
              <a:ext uri="{FF2B5EF4-FFF2-40B4-BE49-F238E27FC236}">
                <a16:creationId xmlns:a16="http://schemas.microsoft.com/office/drawing/2014/main" id="{2C11BFA7-3DBA-4155-A948-25B372C9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1"/>
            <a:ext cx="4617719" cy="49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EDD162D-AFEA-4DE8-8CFD-AFB06154EB07}"/>
              </a:ext>
            </a:extLst>
          </p:cNvPr>
          <p:cNvCxnSpPr/>
          <p:nvPr/>
        </p:nvCxnSpPr>
        <p:spPr>
          <a:xfrm flipV="1">
            <a:off x="2365829" y="2249715"/>
            <a:ext cx="130628" cy="362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6EBEB8-9F7E-441A-ABA9-03D79645D846}"/>
              </a:ext>
            </a:extLst>
          </p:cNvPr>
          <p:cNvCxnSpPr>
            <a:cxnSpLocks/>
          </p:cNvCxnSpPr>
          <p:nvPr/>
        </p:nvCxnSpPr>
        <p:spPr>
          <a:xfrm flipV="1">
            <a:off x="3563257" y="2322289"/>
            <a:ext cx="0" cy="43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251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C79F-224B-4EDC-B321-A7CAC13E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Southern Ocean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1BABA-4A4D-4010-98D3-5693456441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527343" y="1219200"/>
            <a:ext cx="6359857" cy="4937760"/>
          </a:xfrm>
        </p:spPr>
        <p:txBody>
          <a:bodyPr>
            <a:normAutofit/>
          </a:bodyPr>
          <a:lstStyle/>
          <a:p>
            <a:r>
              <a:rPr lang="en-US" sz="2800" dirty="0"/>
              <a:t>Circumvents Antarctica</a:t>
            </a:r>
          </a:p>
          <a:p>
            <a:r>
              <a:rPr lang="en-US" sz="2800" dirty="0"/>
              <a:t>Ocean expanse changes seasonally with expansion and contraction of sea ice</a:t>
            </a:r>
          </a:p>
          <a:p>
            <a:r>
              <a:rPr lang="en-US" sz="2800" dirty="0"/>
              <a:t>Low salinity caused by ice melt</a:t>
            </a:r>
          </a:p>
          <a:p>
            <a:r>
              <a:rPr lang="en-US" sz="2800" dirty="0"/>
              <a:t>Antarctic Circumpolar Current: rapid current </a:t>
            </a:r>
          </a:p>
          <a:p>
            <a:pPr lvl="1"/>
            <a:r>
              <a:rPr lang="en-US" sz="2400" dirty="0"/>
              <a:t>Clockwise from west to east</a:t>
            </a:r>
          </a:p>
          <a:p>
            <a:r>
              <a:rPr lang="en-US" sz="2800" dirty="0"/>
              <a:t>Convergence with warm subantarctic waters leads to regions of </a:t>
            </a:r>
            <a:r>
              <a:rPr lang="en-US" sz="2800" u="sng" dirty="0"/>
              <a:t>upwelling</a:t>
            </a:r>
          </a:p>
          <a:p>
            <a:pPr lvl="1"/>
            <a:r>
              <a:rPr lang="en-US" sz="2400" dirty="0"/>
              <a:t>High levels of biodiversity</a:t>
            </a:r>
          </a:p>
        </p:txBody>
      </p:sp>
      <p:pic>
        <p:nvPicPr>
          <p:cNvPr id="6146" name="Picture 2" descr="Image result for southern ocean">
            <a:extLst>
              <a:ext uri="{FF2B5EF4-FFF2-40B4-BE49-F238E27FC236}">
                <a16:creationId xmlns:a16="http://schemas.microsoft.com/office/drawing/2014/main" id="{A7ECC2CB-AB28-4865-9847-684C8C66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3792"/>
            <a:ext cx="4573499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37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21799B-D8BB-4B20-BE78-D97CB43C3198}"/>
              </a:ext>
            </a:extLst>
          </p:cNvPr>
          <p:cNvSpPr txBox="1"/>
          <p:nvPr/>
        </p:nvSpPr>
        <p:spPr>
          <a:xfrm>
            <a:off x="377370" y="5950857"/>
            <a:ext cx="11495315" cy="740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4618B4DF-0A81-44BD-BA14-11A8A5352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7" y="164335"/>
            <a:ext cx="10266315" cy="641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8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Structure of the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D7BE5D-41AE-4905-8DE3-51E15914B89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863880" cy="51143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The layers of the Earth are organized by their different densities</a:t>
            </a:r>
          </a:p>
          <a:p>
            <a:r>
              <a:rPr lang="en-US" b="1" dirty="0"/>
              <a:t>Core</a:t>
            </a:r>
            <a:r>
              <a:rPr lang="en-US" dirty="0"/>
              <a:t>: Dense inner layer comprised of mostly iron.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Pressure is more than a million times that   of the surface and over 7,200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ºF</a:t>
            </a:r>
            <a:endParaRPr lang="en-US" sz="2400" dirty="0"/>
          </a:p>
          <a:p>
            <a:r>
              <a:rPr lang="en-US" b="1" u="sng" dirty="0"/>
              <a:t>_________</a:t>
            </a:r>
            <a:r>
              <a:rPr lang="en-US" dirty="0"/>
              <a:t>: Layer that slowly flows like a liquid around the core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Asthenosphere: Fluid layer of upper mantle</a:t>
            </a:r>
          </a:p>
          <a:p>
            <a:r>
              <a:rPr lang="en-US" b="1" dirty="0"/>
              <a:t>Crust</a:t>
            </a:r>
            <a:r>
              <a:rPr lang="en-US" dirty="0"/>
              <a:t>: Thin layer of rock floating on top of the mantle</a:t>
            </a:r>
          </a:p>
          <a:p>
            <a:pPr lvl="1">
              <a:spcAft>
                <a:spcPts val="1800"/>
              </a:spcAft>
            </a:pPr>
            <a:r>
              <a:rPr lang="en-US" u="sng" dirty="0"/>
              <a:t>___________</a:t>
            </a:r>
            <a:r>
              <a:rPr lang="en-US" dirty="0"/>
              <a:t>: Solid layer of upper mantle and crust that floats on asthenosphere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7EAA0F-43DD-454B-8F4A-4179E9142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56" y="1204044"/>
            <a:ext cx="5959726" cy="51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95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Structure of the Earth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74601E-AFD8-4615-BC27-41A5C6447AD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06305" y="1327088"/>
            <a:ext cx="6381365" cy="49060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Oceanic Crust</a:t>
            </a:r>
            <a:r>
              <a:rPr lang="en-US" sz="2800" dirty="0"/>
              <a:t>: _________ crust comprised of mostly basalt</a:t>
            </a:r>
          </a:p>
          <a:p>
            <a:pPr lvl="1">
              <a:lnSpc>
                <a:spcPct val="90000"/>
              </a:lnSpc>
            </a:pPr>
            <a:r>
              <a:rPr lang="en-US" sz="2500" dirty="0"/>
              <a:t>Thinner than continental crust</a:t>
            </a:r>
          </a:p>
          <a:p>
            <a:pPr lvl="1">
              <a:lnSpc>
                <a:spcPct val="90000"/>
              </a:lnSpc>
            </a:pPr>
            <a:r>
              <a:rPr lang="en-US" sz="2500" dirty="0"/>
              <a:t>Younger than continental crust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Oldest oceanic rocks: 200 million years old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Continental Crust</a:t>
            </a:r>
            <a:r>
              <a:rPr lang="en-US" sz="2800" dirty="0"/>
              <a:t>: Rock that makes   up Earths landmasses. Comprised of mostly granite</a:t>
            </a:r>
          </a:p>
          <a:p>
            <a:pPr lvl="1">
              <a:lnSpc>
                <a:spcPct val="90000"/>
              </a:lnSpc>
            </a:pPr>
            <a:r>
              <a:rPr lang="en-US" sz="2500" dirty="0"/>
              <a:t>Older than oceanic crust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Oldest continental rocks: ________ years old</a:t>
            </a:r>
          </a:p>
          <a:p>
            <a:pPr lvl="1">
              <a:lnSpc>
                <a:spcPct val="90000"/>
              </a:lnSpc>
            </a:pPr>
            <a:endParaRPr lang="en-US" sz="1900" dirty="0"/>
          </a:p>
        </p:txBody>
      </p:sp>
      <p:pic>
        <p:nvPicPr>
          <p:cNvPr id="3074" name="Picture 2" descr="Image result for Continental and oceanic crust">
            <a:extLst>
              <a:ext uri="{FF2B5EF4-FFF2-40B4-BE49-F238E27FC236}">
                <a16:creationId xmlns:a16="http://schemas.microsoft.com/office/drawing/2014/main" id="{834362E3-5FE8-4179-B380-CFE4896A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93" y="3679691"/>
            <a:ext cx="4673407" cy="261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F25D4B-D137-40E6-8121-A53B472FF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673062"/>
              </p:ext>
            </p:extLst>
          </p:nvPr>
        </p:nvGraphicFramePr>
        <p:xfrm>
          <a:off x="6301758" y="1327088"/>
          <a:ext cx="566913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7353">
                  <a:extLst>
                    <a:ext uri="{9D8B030D-6E8A-4147-A177-3AD203B41FA5}">
                      <a16:colId xmlns:a16="http://schemas.microsoft.com/office/drawing/2014/main" val="1876605195"/>
                    </a:ext>
                  </a:extLst>
                </a:gridCol>
                <a:gridCol w="2891777">
                  <a:extLst>
                    <a:ext uri="{9D8B030D-6E8A-4147-A177-3AD203B41FA5}">
                      <a16:colId xmlns:a16="http://schemas.microsoft.com/office/drawing/2014/main" val="1558921981"/>
                    </a:ext>
                  </a:extLst>
                </a:gridCol>
              </a:tblGrid>
              <a:tr h="28610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Oceanic Crust (Basalt)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Continental Crust (Granite)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010434"/>
                  </a:ext>
                </a:extLst>
              </a:tr>
              <a:tr h="312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Density about 3.0 g/cm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Density about 2.7 g/cm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557"/>
                  </a:ext>
                </a:extLst>
              </a:tr>
              <a:tr h="312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Only about 5 km (3 mi) thick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 to 30 km (12-30 mi) thick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896797"/>
                  </a:ext>
                </a:extLst>
              </a:tr>
              <a:tr h="312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Geologically young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Can be very 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898563"/>
                  </a:ext>
                </a:extLst>
              </a:tr>
              <a:tr h="312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Dark in color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Light in 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0279"/>
                  </a:ext>
                </a:extLst>
              </a:tr>
              <a:tr h="312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Rich in iron and magnesium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Rich in sodium, potassium, calcium, and aluminum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3721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47D48D9-C056-470A-A95C-7BF71D13AFD5}"/>
              </a:ext>
            </a:extLst>
          </p:cNvPr>
          <p:cNvSpPr txBox="1"/>
          <p:nvPr/>
        </p:nvSpPr>
        <p:spPr>
          <a:xfrm rot="17205832">
            <a:off x="10376448" y="4010737"/>
            <a:ext cx="830610" cy="572464"/>
          </a:xfrm>
          <a:prstGeom prst="rect">
            <a:avLst/>
          </a:prstGeom>
          <a:solidFill>
            <a:srgbClr val="DEC69C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dirty="0"/>
              <a:t>Volcanic</a:t>
            </a:r>
          </a:p>
          <a:p>
            <a:pPr algn="ctr"/>
            <a:r>
              <a:rPr lang="en-US" dirty="0"/>
              <a:t>arc</a:t>
            </a:r>
          </a:p>
        </p:txBody>
      </p:sp>
    </p:spTree>
    <p:extLst>
      <p:ext uri="{BB962C8B-B14F-4D97-AF65-F5344CB8AC3E}">
        <p14:creationId xmlns:p14="http://schemas.microsoft.com/office/powerpoint/2010/main" val="146673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Water Planet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EA85C-F517-4AB9-8B89-3A129CFDD89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7136" y="1295400"/>
            <a:ext cx="538886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percentage of the Earth is covered in water?</a:t>
            </a:r>
          </a:p>
          <a:p>
            <a:pPr marL="1660525" indent="-519113">
              <a:buSzPct val="100000"/>
              <a:buFont typeface="+mj-lt"/>
              <a:buAutoNum type="alphaUcPeriod"/>
            </a:pPr>
            <a:r>
              <a:rPr lang="en-US" sz="3200" dirty="0"/>
              <a:t> 30%</a:t>
            </a:r>
          </a:p>
          <a:p>
            <a:pPr marL="1660525" indent="-519113">
              <a:buSzPct val="100000"/>
              <a:buFont typeface="+mj-lt"/>
              <a:buAutoNum type="alphaUcPeriod"/>
            </a:pPr>
            <a:r>
              <a:rPr lang="en-US" sz="3200" dirty="0"/>
              <a:t> 50%</a:t>
            </a:r>
          </a:p>
          <a:p>
            <a:pPr marL="1660525" indent="-519113">
              <a:buSzPct val="100000"/>
              <a:buFont typeface="+mj-lt"/>
              <a:buAutoNum type="alphaUcPeriod"/>
            </a:pPr>
            <a:r>
              <a:rPr lang="en-US" sz="3200" dirty="0"/>
              <a:t> 70%</a:t>
            </a:r>
          </a:p>
          <a:p>
            <a:pPr marL="1660525" indent="-519113">
              <a:buSzPct val="100000"/>
              <a:buFont typeface="+mj-lt"/>
              <a:buAutoNum type="alphaUcPeriod"/>
            </a:pPr>
            <a:r>
              <a:rPr lang="en-US" sz="3200" dirty="0"/>
              <a:t> 90%</a:t>
            </a:r>
          </a:p>
          <a:p>
            <a:pPr marL="0" indent="0">
              <a:buSzPct val="100000"/>
              <a:buNone/>
            </a:pPr>
            <a:endParaRPr lang="en-US" sz="2800" dirty="0"/>
          </a:p>
          <a:p>
            <a:pPr marL="0" indent="0">
              <a:buSzPct val="100000"/>
              <a:buNone/>
            </a:pPr>
            <a:endParaRPr lang="en-US" sz="2800" dirty="0"/>
          </a:p>
        </p:txBody>
      </p:sp>
      <p:pic>
        <p:nvPicPr>
          <p:cNvPr id="1026" name="Picture 2" descr="Image result for Earth space">
            <a:extLst>
              <a:ext uri="{FF2B5EF4-FFF2-40B4-BE49-F238E27FC236}">
                <a16:creationId xmlns:a16="http://schemas.microsoft.com/office/drawing/2014/main" id="{383BD264-4E09-44E0-99A2-B96E77FD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7" y="1508761"/>
            <a:ext cx="4700954" cy="47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85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627C21-7D0E-4D58-A80B-8E5B7294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29" y="2100011"/>
            <a:ext cx="9037942" cy="4160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B69DA3-4E9C-43AD-8543-ED8236E4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Continental Drift and Plate Tectonics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AE0725-4930-4140-B4C0-F92F4D94F7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40466"/>
            <a:ext cx="11373293" cy="99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Theory of Plate Tectonics</a:t>
            </a:r>
            <a:r>
              <a:rPr lang="en-US" sz="2800" dirty="0"/>
              <a:t>:  Theory that the Earth’s lithosphere is divided into a series of large plates that glide of the Earth’s mantle</a:t>
            </a:r>
          </a:p>
        </p:txBody>
      </p:sp>
    </p:spTree>
    <p:extLst>
      <p:ext uri="{BB962C8B-B14F-4D97-AF65-F5344CB8AC3E}">
        <p14:creationId xmlns:p14="http://schemas.microsoft.com/office/powerpoint/2010/main" val="3340809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CDC3F8-C839-4B31-9538-4267F3047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47" y="2910722"/>
            <a:ext cx="7415149" cy="3418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97B4-B821-42E7-9C46-80E55028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Theory of Plate Tectonics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4B2A2-CD51-413B-8BAB-DDC01F287B6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45042" y="1164266"/>
            <a:ext cx="11061405" cy="183234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Mid-Ocean Ridges</a:t>
            </a:r>
            <a:r>
              <a:rPr lang="en-US" sz="2800" dirty="0"/>
              <a:t>: a series of continuous volcanic mountains that encircle the globe</a:t>
            </a:r>
          </a:p>
          <a:p>
            <a:pPr marL="0" indent="0">
              <a:buNone/>
            </a:pPr>
            <a:r>
              <a:rPr lang="en-US" sz="2800" b="1" dirty="0"/>
              <a:t>Transform faults</a:t>
            </a:r>
            <a:r>
              <a:rPr lang="en-US" sz="2800" dirty="0"/>
              <a:t>: areas where two tectonic plates slide by each other </a:t>
            </a:r>
          </a:p>
          <a:p>
            <a:pPr marL="0" indent="0">
              <a:buNone/>
            </a:pPr>
            <a:r>
              <a:rPr lang="en-US" sz="2800" b="1" dirty="0"/>
              <a:t>Trenches:</a:t>
            </a:r>
            <a:r>
              <a:rPr lang="en-US" sz="2800" dirty="0"/>
              <a:t> areas where one tectonic plate slides under a neighboring plate</a:t>
            </a:r>
          </a:p>
        </p:txBody>
      </p:sp>
    </p:spTree>
    <p:extLst>
      <p:ext uri="{BB962C8B-B14F-4D97-AF65-F5344CB8AC3E}">
        <p14:creationId xmlns:p14="http://schemas.microsoft.com/office/powerpoint/2010/main" val="3666570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B34FA1-68F7-4E7A-AAF7-4C4F428F1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918" y="2921785"/>
            <a:ext cx="4223073" cy="3358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97B4-B821-42E7-9C46-80E55028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Theory of Plate Tectonics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1F2F77-521E-4834-85BD-412C2C91F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59" y="3020540"/>
            <a:ext cx="6927444" cy="316059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D7A376-4524-497C-87EE-DFC47BDA59D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3687" y="1263348"/>
            <a:ext cx="11764625" cy="1609060"/>
          </a:xfrm>
        </p:spPr>
        <p:txBody>
          <a:bodyPr>
            <a:normAutofit/>
          </a:bodyPr>
          <a:lstStyle/>
          <a:p>
            <a:r>
              <a:rPr lang="en-US" sz="2800" dirty="0"/>
              <a:t>Similar geologic features and ______ found on continental plates on opposite sides of the ocean.</a:t>
            </a:r>
          </a:p>
          <a:p>
            <a:pPr lvl="1"/>
            <a:r>
              <a:rPr lang="en-US" sz="2400" dirty="0"/>
              <a:t> Appalachian and Caledonian mountain ranges originated from the same section of crust</a:t>
            </a:r>
          </a:p>
        </p:txBody>
      </p:sp>
    </p:spTree>
    <p:extLst>
      <p:ext uri="{BB962C8B-B14F-4D97-AF65-F5344CB8AC3E}">
        <p14:creationId xmlns:p14="http://schemas.microsoft.com/office/powerpoint/2010/main" val="1294043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B9C8B9-DB88-4AA7-8FDA-8BB2431D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7" y="1174899"/>
            <a:ext cx="4143375" cy="2152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E97B4-B821-42E7-9C46-80E55028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Theory of Plate Tectonics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89798A-7239-4760-88A1-9AF4B3CEC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25" y="4027148"/>
            <a:ext cx="3867150" cy="222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633B3-1633-4E4A-8628-FA197B625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539" y="1364348"/>
            <a:ext cx="3867150" cy="2162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A9D91-B249-48C2-9B88-B48DA4B2E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441" y="3342024"/>
            <a:ext cx="3876675" cy="2686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3B748A-8A1D-4352-AB47-DCE00461F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859" y="1906758"/>
            <a:ext cx="3705345" cy="2231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6C685-22B6-4B38-A747-370B831A2345}"/>
              </a:ext>
            </a:extLst>
          </p:cNvPr>
          <p:cNvSpPr txBox="1"/>
          <p:nvPr/>
        </p:nvSpPr>
        <p:spPr>
          <a:xfrm>
            <a:off x="1035103" y="3121223"/>
            <a:ext cx="25092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(a) 190 million years ago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173F1-F7E9-4338-82D8-63AECA4ECC21}"/>
              </a:ext>
            </a:extLst>
          </p:cNvPr>
          <p:cNvSpPr txBox="1"/>
          <p:nvPr/>
        </p:nvSpPr>
        <p:spPr>
          <a:xfrm>
            <a:off x="5090036" y="3327549"/>
            <a:ext cx="21976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(b) 150 million years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11AD11-4B77-4B2C-A3DB-0DD68D8179F2}"/>
              </a:ext>
            </a:extLst>
          </p:cNvPr>
          <p:cNvSpPr txBox="1"/>
          <p:nvPr/>
        </p:nvSpPr>
        <p:spPr>
          <a:xfrm>
            <a:off x="9073116" y="3982144"/>
            <a:ext cx="25092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(c) 95 million years ago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0BDCE2-5F47-426E-9831-8626384245A4}"/>
              </a:ext>
            </a:extLst>
          </p:cNvPr>
          <p:cNvSpPr txBox="1"/>
          <p:nvPr/>
        </p:nvSpPr>
        <p:spPr>
          <a:xfrm>
            <a:off x="6096000" y="5757446"/>
            <a:ext cx="1990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(d) 45 million years ago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14999-89BC-4F65-9709-8DB9B084AE43}"/>
              </a:ext>
            </a:extLst>
          </p:cNvPr>
          <p:cNvSpPr txBox="1"/>
          <p:nvPr/>
        </p:nvSpPr>
        <p:spPr>
          <a:xfrm>
            <a:off x="2141609" y="6025028"/>
            <a:ext cx="19901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(e) 15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3952950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FF920-7D00-4830-BBF0-64ED98993F6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541720"/>
            <a:ext cx="5738037" cy="4615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Magnetic anomalies</a:t>
            </a:r>
            <a:r>
              <a:rPr lang="en-US" sz="2800" dirty="0"/>
              <a:t>: patterns of magnetic bands in the sea-floor that are symmetric around ridges, which were caused by shifts in Earth’s ______________ between poles</a:t>
            </a:r>
          </a:p>
          <a:p>
            <a:pPr lvl="1"/>
            <a:r>
              <a:rPr lang="en-US" sz="2400" dirty="0"/>
              <a:t>Magnetic particles get locked into a direction once the molten crust hardens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257B2B-759C-4147-B9C9-133C96095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Theory of Plate Tectonics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66CCA-55FC-4344-9E73-45B3CF35A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73" y="1254825"/>
            <a:ext cx="5078461" cy="49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5D12505-E316-46BC-8062-629C4A278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Evidence for Theory of Plate Tectonics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101B34-76F9-4392-9B1E-A1F9B5589D1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42" y="1701175"/>
            <a:ext cx="6159221" cy="411483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CFFF44-BDC1-4FD7-8E69-7A644A581B0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1322" y="1415179"/>
            <a:ext cx="5108874" cy="3103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Lithosphere is youngest at mid-ocean ridges and gets older as you move away from the ridges. </a:t>
            </a:r>
          </a:p>
          <a:p>
            <a:pPr lvl="1"/>
            <a:r>
              <a:rPr lang="en-US" sz="2400" dirty="0"/>
              <a:t>Sediment builds up as you move away from the ridge</a:t>
            </a:r>
          </a:p>
        </p:txBody>
      </p:sp>
    </p:spTree>
    <p:extLst>
      <p:ext uri="{BB962C8B-B14F-4D97-AF65-F5344CB8AC3E}">
        <p14:creationId xmlns:p14="http://schemas.microsoft.com/office/powerpoint/2010/main" val="2204649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4D91-9639-418D-A49D-4FFD148D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Types of Lithospheric Plate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F5D47-6037-4036-A6F4-AA6537C8DFF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2140" y="1219200"/>
            <a:ext cx="5465134" cy="4937760"/>
          </a:xfrm>
        </p:spPr>
        <p:txBody>
          <a:bodyPr>
            <a:normAutofit lnSpcReduction="10000"/>
          </a:bodyPr>
          <a:lstStyle/>
          <a:p>
            <a:pPr marL="169863" indent="-169863"/>
            <a:r>
              <a:rPr lang="en-US" sz="2800" b="1" dirty="0"/>
              <a:t>Divergent boundaries</a:t>
            </a:r>
            <a:r>
              <a:rPr lang="en-US" sz="2800" dirty="0"/>
              <a:t>: when two plates are moving apart and magma rises from asthenosphere to form ___________</a:t>
            </a:r>
          </a:p>
          <a:p>
            <a:pPr marL="169863" indent="-169863"/>
            <a:endParaRPr lang="en-US" sz="1600" dirty="0"/>
          </a:p>
          <a:p>
            <a:pPr marL="169863" indent="-169863"/>
            <a:r>
              <a:rPr lang="en-US" sz="2800" b="1" dirty="0"/>
              <a:t>Convergent boundaries</a:t>
            </a:r>
            <a:r>
              <a:rPr lang="en-US" sz="2800" dirty="0"/>
              <a:t>: when two plates collide and one plate subducts (moves below) the other plate </a:t>
            </a:r>
          </a:p>
          <a:p>
            <a:pPr marL="169863" indent="-169863"/>
            <a:endParaRPr lang="en-US" sz="1600" dirty="0"/>
          </a:p>
          <a:p>
            <a:pPr marL="169863" indent="-169863"/>
            <a:r>
              <a:rPr lang="en-US" sz="2800" b="1" dirty="0"/>
              <a:t>Transform boundaries</a:t>
            </a:r>
            <a:r>
              <a:rPr lang="en-US" sz="2800" dirty="0"/>
              <a:t>: when two plates slide against each other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B40D3-BA23-434D-9213-3603920D2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976" y="1565840"/>
            <a:ext cx="3044456" cy="189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5A419-78AD-44CA-A8E0-E44367F2D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791" y="4401302"/>
            <a:ext cx="2993669" cy="1849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20D3AB-A0D9-4268-8F85-0636952957CB}"/>
              </a:ext>
            </a:extLst>
          </p:cNvPr>
          <p:cNvSpPr txBox="1"/>
          <p:nvPr/>
        </p:nvSpPr>
        <p:spPr>
          <a:xfrm>
            <a:off x="9207794" y="5049047"/>
            <a:ext cx="669852" cy="180049"/>
          </a:xfrm>
          <a:prstGeom prst="rect">
            <a:avLst/>
          </a:prstGeom>
          <a:solidFill>
            <a:srgbClr val="C3A25F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Crust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F4671-EAA1-491A-A7DA-E5EDE6D8A581}"/>
              </a:ext>
            </a:extLst>
          </p:cNvPr>
          <p:cNvSpPr txBox="1"/>
          <p:nvPr/>
        </p:nvSpPr>
        <p:spPr>
          <a:xfrm>
            <a:off x="9175895" y="5306653"/>
            <a:ext cx="910855" cy="180049"/>
          </a:xfrm>
          <a:prstGeom prst="rect">
            <a:avLst/>
          </a:prstGeom>
          <a:solidFill>
            <a:srgbClr val="898562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Lithosphere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CA105-2C20-4CFA-8B7E-1AB356DD1180}"/>
              </a:ext>
            </a:extLst>
          </p:cNvPr>
          <p:cNvSpPr txBox="1"/>
          <p:nvPr/>
        </p:nvSpPr>
        <p:spPr>
          <a:xfrm>
            <a:off x="9218426" y="5639288"/>
            <a:ext cx="1167810" cy="180049"/>
          </a:xfrm>
          <a:prstGeom prst="rect">
            <a:avLst/>
          </a:prstGeom>
          <a:solidFill>
            <a:srgbClr val="D46427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Asthenosphere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18EDD-56F2-424A-BD6A-3BE9046A5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393" y="2696801"/>
            <a:ext cx="3017233" cy="19839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761255-F99D-4DA5-9942-A61C274DB271}"/>
              </a:ext>
            </a:extLst>
          </p:cNvPr>
          <p:cNvSpPr txBox="1"/>
          <p:nvPr/>
        </p:nvSpPr>
        <p:spPr>
          <a:xfrm>
            <a:off x="9388548" y="1195661"/>
            <a:ext cx="2431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Divergent boundary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4EB96-59A3-4DB0-90E7-E924C748C060}"/>
              </a:ext>
            </a:extLst>
          </p:cNvPr>
          <p:cNvSpPr txBox="1"/>
          <p:nvPr/>
        </p:nvSpPr>
        <p:spPr>
          <a:xfrm>
            <a:off x="6280346" y="2296691"/>
            <a:ext cx="2649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Convergent boundary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47E21-B768-4475-BAF0-9269C15E955A}"/>
              </a:ext>
            </a:extLst>
          </p:cNvPr>
          <p:cNvSpPr txBox="1"/>
          <p:nvPr/>
        </p:nvSpPr>
        <p:spPr>
          <a:xfrm>
            <a:off x="9542720" y="4010323"/>
            <a:ext cx="2551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Transform boundary</a:t>
            </a:r>
          </a:p>
        </p:txBody>
      </p:sp>
    </p:spTree>
    <p:extLst>
      <p:ext uri="{BB962C8B-B14F-4D97-AF65-F5344CB8AC3E}">
        <p14:creationId xmlns:p14="http://schemas.microsoft.com/office/powerpoint/2010/main" val="3830487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2C83BE56-FCC8-445F-A6FA-2B9D3465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6152"/>
            <a:ext cx="6214177" cy="50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B58FB-2C27-46A9-8796-8FDEB4B32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Divergent Boundaries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3573B-F67C-4B74-ACE6-AB13F839309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858539" y="1531088"/>
            <a:ext cx="5598355" cy="3593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Sea-floor spreading</a:t>
            </a:r>
            <a:r>
              <a:rPr lang="en-US" sz="2800" dirty="0"/>
              <a:t>: _________ formed when continental plates moving in opposite directions formed rifts that allowed magma in the asthenosphere to form new oceanic crust at the mid-ocean ridges</a:t>
            </a:r>
          </a:p>
        </p:txBody>
      </p:sp>
    </p:spTree>
    <p:extLst>
      <p:ext uri="{BB962C8B-B14F-4D97-AF65-F5344CB8AC3E}">
        <p14:creationId xmlns:p14="http://schemas.microsoft.com/office/powerpoint/2010/main" val="3507482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04D2-2037-4AE4-8D74-02FCE17C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Convergent Boundaries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14282-3123-40F1-A14B-23F8208CFF4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7135" y="1290580"/>
            <a:ext cx="538886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Subduction zones</a:t>
            </a:r>
            <a:r>
              <a:rPr lang="en-US" sz="2800" dirty="0"/>
              <a:t>: areas where two lithospheric plates collide and one plate ___________ the other plate.  </a:t>
            </a:r>
          </a:p>
          <a:p>
            <a:pPr lvl="1"/>
            <a:r>
              <a:rPr lang="en-US" sz="2500" dirty="0"/>
              <a:t>Earthquakes and volcanos commonly result from subduction</a:t>
            </a:r>
          </a:p>
          <a:p>
            <a:pPr lvl="1"/>
            <a:r>
              <a:rPr lang="en-US" sz="2500" dirty="0"/>
              <a:t>Can lead to formation of coastal mountain ranges</a:t>
            </a:r>
          </a:p>
          <a:p>
            <a:pPr lvl="2"/>
            <a:r>
              <a:rPr lang="en-US" sz="2200" dirty="0"/>
              <a:t>Ex: Andes mountain range in South America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EDE8A-304D-4C5A-A8D6-D3FDD750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546" y="2013594"/>
            <a:ext cx="5661628" cy="31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65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E89DF-1C94-43E5-8531-260A902CE2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50334"/>
            <a:ext cx="5388864" cy="4806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Subduction zones between two oceanic plates can result in volcanic activity that creates island arcs</a:t>
            </a:r>
          </a:p>
          <a:p>
            <a:pPr lvl="1"/>
            <a:r>
              <a:rPr lang="en-US" sz="2400" dirty="0"/>
              <a:t>Ex: Aleutian archipelago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AAFBC5-748A-42C2-B224-5D096AF4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Convergent Boundaries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3E231E-2B5D-4450-8E83-25D9A40A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8" y="3442025"/>
            <a:ext cx="4416694" cy="2727959"/>
          </a:xfrm>
          <a:prstGeom prst="rect">
            <a:avLst/>
          </a:prstGeom>
        </p:spPr>
      </p:pic>
      <p:pic>
        <p:nvPicPr>
          <p:cNvPr id="5122" name="Picture 2" descr="Image result for aleutian archipelago tectonic plates">
            <a:extLst>
              <a:ext uri="{FF2B5EF4-FFF2-40B4-BE49-F238E27FC236}">
                <a16:creationId xmlns:a16="http://schemas.microsoft.com/office/drawing/2014/main" id="{20CEBACA-4FCD-4CF6-82FB-5822506C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1337309"/>
            <a:ext cx="4762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45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Water Planet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07136" y="1143000"/>
            <a:ext cx="538886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EA85C-F517-4AB9-8B89-3A129CFDD89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07136" y="1295400"/>
            <a:ext cx="538886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percentage of the water on Earth is seawater?</a:t>
            </a:r>
          </a:p>
          <a:p>
            <a:pPr marL="1828800" indent="-511175">
              <a:buSzPct val="100000"/>
              <a:buFont typeface="+mj-lt"/>
              <a:buAutoNum type="alphaUcPeriod"/>
            </a:pPr>
            <a:r>
              <a:rPr lang="en-US" sz="3200" dirty="0"/>
              <a:t> 75%</a:t>
            </a:r>
          </a:p>
          <a:p>
            <a:pPr marL="1828800" indent="-511175">
              <a:buSzPct val="100000"/>
              <a:buFont typeface="+mj-lt"/>
              <a:buAutoNum type="alphaUcPeriod"/>
            </a:pPr>
            <a:r>
              <a:rPr lang="en-US" sz="3200" dirty="0"/>
              <a:t> 80%</a:t>
            </a:r>
          </a:p>
          <a:p>
            <a:pPr marL="1828800" indent="-511175">
              <a:buSzPct val="100000"/>
              <a:buFont typeface="+mj-lt"/>
              <a:buAutoNum type="alphaUcPeriod"/>
            </a:pPr>
            <a:r>
              <a:rPr lang="en-US" sz="3200" dirty="0"/>
              <a:t> 85%</a:t>
            </a:r>
          </a:p>
          <a:p>
            <a:pPr marL="1828800" indent="-511175">
              <a:buSzPct val="100000"/>
              <a:buFont typeface="+mj-lt"/>
              <a:buAutoNum type="alphaUcPeriod"/>
            </a:pPr>
            <a:r>
              <a:rPr lang="en-US" sz="3200" dirty="0"/>
              <a:t> 90%</a:t>
            </a:r>
          </a:p>
          <a:p>
            <a:pPr marL="1828800" indent="-511175">
              <a:buSzPct val="100000"/>
              <a:buFont typeface="+mj-lt"/>
              <a:buAutoNum type="alphaUcPeriod"/>
            </a:pPr>
            <a:r>
              <a:rPr lang="en-US" sz="3200" dirty="0"/>
              <a:t> 97%</a:t>
            </a:r>
          </a:p>
          <a:p>
            <a:pPr marL="0" indent="0">
              <a:buSzPct val="100000"/>
              <a:buNone/>
            </a:pPr>
            <a:endParaRPr lang="en-US" sz="2800" dirty="0"/>
          </a:p>
          <a:p>
            <a:pPr marL="0" indent="0">
              <a:buSzPct val="100000"/>
              <a:buNone/>
            </a:pPr>
            <a:endParaRPr lang="en-US" sz="2800" dirty="0"/>
          </a:p>
        </p:txBody>
      </p:sp>
      <p:pic>
        <p:nvPicPr>
          <p:cNvPr id="1026" name="Picture 2" descr="Image result for Earth space">
            <a:extLst>
              <a:ext uri="{FF2B5EF4-FFF2-40B4-BE49-F238E27FC236}">
                <a16:creationId xmlns:a16="http://schemas.microsoft.com/office/drawing/2014/main" id="{383BD264-4E09-44E0-99A2-B96E77FD3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7" y="1508761"/>
            <a:ext cx="4700954" cy="47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C4D6D1E8-E015-4A05-AA1C-C88D1F3D9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47" y="1191064"/>
            <a:ext cx="4806910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95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E274-CF83-4D4E-97C9-B90ACE7F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Transform Boundaries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A6F90F-8451-4F7C-ACA9-B11D0500CF1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055" y="1240868"/>
            <a:ext cx="3246423" cy="5021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5C264-0BB2-446F-906D-6B89020B716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461983"/>
            <a:ext cx="5951573" cy="47766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Transform boundary</a:t>
            </a:r>
            <a:r>
              <a:rPr lang="en-US" sz="2800" dirty="0"/>
              <a:t>: location where two lithospheric plates slide past one another forming a transform fault</a:t>
            </a:r>
          </a:p>
          <a:p>
            <a:pPr lvl="1"/>
            <a:r>
              <a:rPr lang="en-US" sz="2400" dirty="0"/>
              <a:t>Ex: 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6240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325643-DBB0-4416-BF95-0275A5AB5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8" y="1294291"/>
            <a:ext cx="11304957" cy="4899913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A67A6588-6075-4919-85CC-D8D87ECE0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Summary of Plate Boundaries</a:t>
            </a:r>
          </a:p>
        </p:txBody>
      </p:sp>
    </p:spTree>
    <p:extLst>
      <p:ext uri="{BB962C8B-B14F-4D97-AF65-F5344CB8AC3E}">
        <p14:creationId xmlns:p14="http://schemas.microsoft.com/office/powerpoint/2010/main" val="1870777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AF8527-65AB-41AE-8A02-8793B1D4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46" y="152400"/>
            <a:ext cx="10848753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Plate Boundaries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E286CD-6C1B-486A-A77E-C28CDD17513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3646" y="1572529"/>
            <a:ext cx="4696047" cy="4572708"/>
          </a:xfrm>
        </p:spPr>
        <p:txBody>
          <a:bodyPr>
            <a:normAutofit/>
          </a:bodyPr>
          <a:lstStyle/>
          <a:p>
            <a:r>
              <a:rPr lang="en-US" sz="2800" dirty="0"/>
              <a:t>Volcanos and earthquakes are common around plate boundaries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596BC-3176-44A0-A59B-39D15DB8D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479" y="3707086"/>
            <a:ext cx="5692920" cy="2578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CB04C-D845-45A4-AD23-2A7E7D75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500" y="1240466"/>
            <a:ext cx="5630899" cy="25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00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0DC66B77-205A-49B5-A80B-FC8BBB09C394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2186" y="641838"/>
            <a:ext cx="7362091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58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E71E-5B81-4D93-81D0-A15638B36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Formation of Oceanic Islands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BFD7F-DC2D-496D-90F6-848EB29DA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04" y="1428177"/>
            <a:ext cx="6382044" cy="451980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F181C2-D387-4E94-A625-3654E1D9AD3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87352" y="1617785"/>
            <a:ext cx="4722530" cy="46348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Oceanic islands</a:t>
            </a:r>
            <a:r>
              <a:rPr lang="en-US" sz="2800" dirty="0"/>
              <a:t>: Islands formed by the movement of a lithospheric plate over a ________________ where volcanic activity forms new land masses. </a:t>
            </a:r>
          </a:p>
          <a:p>
            <a:pPr lvl="1"/>
            <a:r>
              <a:rPr lang="en-US" sz="2400" dirty="0"/>
              <a:t>Seamounts: submarine (underwear) volcanos</a:t>
            </a:r>
          </a:p>
        </p:txBody>
      </p:sp>
    </p:spTree>
    <p:extLst>
      <p:ext uri="{BB962C8B-B14F-4D97-AF65-F5344CB8AC3E}">
        <p14:creationId xmlns:p14="http://schemas.microsoft.com/office/powerpoint/2010/main" val="262160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FEF2FB-043D-4DFF-8719-4060B7B8A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106" y="2318302"/>
            <a:ext cx="5589181" cy="2760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E73838-E643-4B84-95E6-D1159A0E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Continental Margins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A91BC-E9F6-4180-B731-F13AEBB4A0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24539" y="1229831"/>
            <a:ext cx="6063830" cy="507527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Continental margins are the submerged edges of continents above the abyssal plain (deep-sea floor)</a:t>
            </a:r>
          </a:p>
          <a:p>
            <a:pPr marL="169863" indent="-169863"/>
            <a:r>
              <a:rPr lang="en-US" b="1" dirty="0"/>
              <a:t>Continental shelf</a:t>
            </a:r>
            <a:r>
              <a:rPr lang="en-US" dirty="0"/>
              <a:t>: the shallowest part of the continental margin closest to shore</a:t>
            </a:r>
          </a:p>
          <a:p>
            <a:pPr marL="457200" lvl="1" indent="-182563">
              <a:spcAft>
                <a:spcPts val="1800"/>
              </a:spcAft>
            </a:pPr>
            <a:r>
              <a:rPr lang="en-US" sz="2400" dirty="0"/>
              <a:t>Greatest _____________ </a:t>
            </a:r>
          </a:p>
          <a:p>
            <a:pPr marL="169863" indent="-169863">
              <a:spcAft>
                <a:spcPts val="1800"/>
              </a:spcAft>
            </a:pPr>
            <a:r>
              <a:rPr lang="en-US" b="1" dirty="0"/>
              <a:t>Continental slope</a:t>
            </a:r>
            <a:r>
              <a:rPr lang="en-US" dirty="0"/>
              <a:t>: steep slope at the end of the continental shelf</a:t>
            </a:r>
          </a:p>
          <a:p>
            <a:pPr marL="169863" indent="-169863">
              <a:spcAft>
                <a:spcPts val="1800"/>
              </a:spcAft>
            </a:pPr>
            <a:r>
              <a:rPr lang="en-US" b="1" dirty="0"/>
              <a:t>Continental rise</a:t>
            </a:r>
            <a:r>
              <a:rPr lang="en-US" dirty="0"/>
              <a:t>: area where sediment moving down continental slope collects on the deep sea floor</a:t>
            </a:r>
          </a:p>
        </p:txBody>
      </p:sp>
    </p:spTree>
    <p:extLst>
      <p:ext uri="{BB962C8B-B14F-4D97-AF65-F5344CB8AC3E}">
        <p14:creationId xmlns:p14="http://schemas.microsoft.com/office/powerpoint/2010/main" val="3137804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6F44B4-1CD2-458E-9171-2A9BADA710B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87" y="1585544"/>
            <a:ext cx="5745767" cy="451754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D6A2AC-85AF-4867-B633-F8143ECF557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34409" y="1709520"/>
            <a:ext cx="5388864" cy="4517543"/>
          </a:xfrm>
        </p:spPr>
        <p:txBody>
          <a:bodyPr>
            <a:normAutofit/>
          </a:bodyPr>
          <a:lstStyle/>
          <a:p>
            <a:r>
              <a:rPr lang="en-US" sz="2800" dirty="0"/>
              <a:t>Sonar images of continental margin of the coast of California.  Arrow pointing at the Monterey Canyon, which is the largest submarine canyon along this section of shelf.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6BCC3B-757A-4D19-A1F8-7980B62C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Continental Margins</a:t>
            </a:r>
          </a:p>
        </p:txBody>
      </p:sp>
    </p:spTree>
    <p:extLst>
      <p:ext uri="{BB962C8B-B14F-4D97-AF65-F5344CB8AC3E}">
        <p14:creationId xmlns:p14="http://schemas.microsoft.com/office/powerpoint/2010/main" val="3471530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D12A1F-BDB1-4A95-97EF-A191478D3AC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868" y="1338424"/>
            <a:ext cx="5389563" cy="469321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23B83-1911-460A-8221-51C1C16C224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37884" y="1142999"/>
            <a:ext cx="6149789" cy="5221941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Marine habitats associated with coastal areas often the result of different continental margins</a:t>
            </a:r>
          </a:p>
          <a:p>
            <a:pPr marL="169863" indent="-169863"/>
            <a:r>
              <a:rPr lang="en-US" sz="2400" b="1" dirty="0"/>
              <a:t>Active margins</a:t>
            </a:r>
            <a:r>
              <a:rPr lang="en-US" dirty="0"/>
              <a:t>: margins on the leading edge of a continental plate where it is colliding with an oceanic plate</a:t>
            </a:r>
          </a:p>
          <a:p>
            <a:pPr marL="444183" lvl="1" indent="-169863"/>
            <a:r>
              <a:rPr lang="en-US" sz="2400" dirty="0"/>
              <a:t>Narrow shelves, steep slopes, and no continental rise</a:t>
            </a:r>
          </a:p>
          <a:p>
            <a:pPr marL="718503" lvl="2" indent="-169863"/>
            <a:r>
              <a:rPr lang="en-US" sz="2200" dirty="0"/>
              <a:t>____________ of North and South America</a:t>
            </a:r>
          </a:p>
          <a:p>
            <a:pPr marL="169863" indent="-169863"/>
            <a:endParaRPr lang="en-US" sz="1400" dirty="0"/>
          </a:p>
          <a:p>
            <a:pPr marL="169863" indent="-169863"/>
            <a:r>
              <a:rPr lang="en-US" b="1" dirty="0"/>
              <a:t>Passive margins</a:t>
            </a:r>
            <a:r>
              <a:rPr lang="en-US" dirty="0"/>
              <a:t>: margins that are not a  plate boundary</a:t>
            </a:r>
          </a:p>
          <a:p>
            <a:pPr marL="444183" lvl="1" indent="-169863"/>
            <a:r>
              <a:rPr lang="en-US" sz="2400" dirty="0"/>
              <a:t>Wide shelves, gentle slopes and a well-developed continental rise</a:t>
            </a:r>
          </a:p>
          <a:p>
            <a:pPr marL="718503" lvl="2" indent="-169863"/>
            <a:r>
              <a:rPr lang="en-US" sz="2200" dirty="0"/>
              <a:t>East coast of North and South America</a:t>
            </a:r>
          </a:p>
          <a:p>
            <a:pPr marL="169863" indent="-169863"/>
            <a:endParaRPr lang="en-US" dirty="0"/>
          </a:p>
          <a:p>
            <a:pPr marL="169863" indent="-169863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402548-0C41-41D8-B50E-186EC032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Continental Margins</a:t>
            </a:r>
          </a:p>
        </p:txBody>
      </p:sp>
    </p:spTree>
    <p:extLst>
      <p:ext uri="{BB962C8B-B14F-4D97-AF65-F5344CB8AC3E}">
        <p14:creationId xmlns:p14="http://schemas.microsoft.com/office/powerpoint/2010/main" val="19913836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147E-F35F-424B-8B36-B08ADF7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Hydrothermal 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A9852-0D5B-45E4-9048-2B9F73AC4BD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803973" y="1336714"/>
            <a:ext cx="4735590" cy="4885183"/>
          </a:xfrm>
        </p:spPr>
        <p:txBody>
          <a:bodyPr>
            <a:normAutofit/>
          </a:bodyPr>
          <a:lstStyle/>
          <a:p>
            <a:r>
              <a:rPr lang="en-US" sz="2800" dirty="0"/>
              <a:t>Seawater that seeps through cracks near the central rift valley is heated by the mantle and released from the crust through hydrothermal vents.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8CF06-43B2-412A-A189-542D6878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563" y="1336715"/>
            <a:ext cx="6499966" cy="48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87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147E-F35F-424B-8B36-B08ADF7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Hydrothermal 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5839-8034-4C52-8969-85F6688ACB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1735015"/>
          </a:xfrm>
        </p:spPr>
        <p:txBody>
          <a:bodyPr/>
          <a:lstStyle/>
          <a:p>
            <a:r>
              <a:rPr lang="en-US" dirty="0"/>
              <a:t>Some hydrothermal vents release minerals that buildup near the vents resulting in the formation of smokers that look like smoke stacks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2A931-6D0E-48E2-B744-0958DD67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292" y="1479041"/>
            <a:ext cx="3908419" cy="4771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37AA3-FAF2-47AF-95E4-341F0BA8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488" y="3060978"/>
            <a:ext cx="4058250" cy="31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991BEF-507C-4B9E-B686-5E20BEDF4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38" y="1838179"/>
            <a:ext cx="8137574" cy="4342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BD0EC-4423-4E8D-B8C5-032636677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1" y="1793631"/>
            <a:ext cx="8358553" cy="4486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Geography of Ocean Basins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144B66-562A-4EC6-8CE2-5A2081EF813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2192215" y="1289537"/>
            <a:ext cx="9648092" cy="7033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are the major ocean basins on Earth?</a:t>
            </a:r>
          </a:p>
        </p:txBody>
      </p:sp>
    </p:spTree>
    <p:extLst>
      <p:ext uri="{BB962C8B-B14F-4D97-AF65-F5344CB8AC3E}">
        <p14:creationId xmlns:p14="http://schemas.microsoft.com/office/powerpoint/2010/main" val="40734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3BA2-5E36-4DE5-B42E-773FC011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5693A-FE3E-4C80-BB25-59B3AEDFE4C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67435"/>
            <a:ext cx="11277600" cy="4489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Continental crust is denser than oceanic crust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75% of the water on Earth is seawater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The mid-Atlantic Ridge is the deepest place on Earth</a:t>
            </a:r>
          </a:p>
        </p:txBody>
      </p:sp>
    </p:spTree>
    <p:extLst>
      <p:ext uri="{BB962C8B-B14F-4D97-AF65-F5344CB8AC3E}">
        <p14:creationId xmlns:p14="http://schemas.microsoft.com/office/powerpoint/2010/main" val="2207361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3BA2-5E36-4DE5-B42E-773FC011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20AD8A-F7EE-49F8-9816-1A836DE648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08847"/>
            <a:ext cx="10972800" cy="4901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ocean is the smallest and shallowest?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  <a:p>
            <a:pPr marL="0" indent="0">
              <a:buNone/>
            </a:pPr>
            <a:r>
              <a:rPr lang="en-US" sz="3200" dirty="0"/>
              <a:t>			a. Southern Ocean</a:t>
            </a:r>
          </a:p>
          <a:p>
            <a:pPr marL="0" indent="0">
              <a:buNone/>
            </a:pPr>
            <a:r>
              <a:rPr lang="en-US" sz="3200" dirty="0"/>
              <a:t>			b. Atlantic Ocean</a:t>
            </a:r>
          </a:p>
          <a:p>
            <a:pPr marL="0" indent="0">
              <a:buNone/>
            </a:pPr>
            <a:r>
              <a:rPr lang="en-US" sz="3200" dirty="0"/>
              <a:t>			c. Pacific Ocean</a:t>
            </a:r>
          </a:p>
          <a:p>
            <a:pPr marL="0" indent="0">
              <a:buNone/>
            </a:pPr>
            <a:r>
              <a:rPr lang="en-US" sz="3200" dirty="0"/>
              <a:t>			d. Arctic Ocean</a:t>
            </a:r>
          </a:p>
          <a:p>
            <a:pPr marL="0" indent="0">
              <a:buNone/>
            </a:pPr>
            <a:r>
              <a:rPr lang="en-US" sz="3200" dirty="0"/>
              <a:t>			e. Indian Ocean </a:t>
            </a:r>
          </a:p>
        </p:txBody>
      </p:sp>
    </p:spTree>
    <p:extLst>
      <p:ext uri="{BB962C8B-B14F-4D97-AF65-F5344CB8AC3E}">
        <p14:creationId xmlns:p14="http://schemas.microsoft.com/office/powerpoint/2010/main" val="3950706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3BA2-5E36-4DE5-B42E-773FC011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41C8EC-CBAD-445B-9FF6-CA0C8C4B644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All of the following are evidence for plate tectonics except: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magnetic anomalies</a:t>
            </a:r>
          </a:p>
          <a:p>
            <a:pPr marL="0" indent="0">
              <a:buNone/>
            </a:pPr>
            <a:r>
              <a:rPr lang="en-US" sz="3200" dirty="0"/>
              <a:t>		b. different salinities in different oceans</a:t>
            </a:r>
          </a:p>
          <a:p>
            <a:pPr marL="0" indent="0">
              <a:buNone/>
            </a:pPr>
            <a:r>
              <a:rPr lang="en-US" sz="3200" dirty="0"/>
              <a:t>		c. similar fossils discovered on distant continents</a:t>
            </a:r>
          </a:p>
          <a:p>
            <a:pPr marL="0" indent="0">
              <a:buNone/>
            </a:pPr>
            <a:r>
              <a:rPr lang="en-US" sz="3200" dirty="0"/>
              <a:t>		d. varying age of the lithosphere </a:t>
            </a:r>
          </a:p>
          <a:p>
            <a:pPr marL="0" indent="0">
              <a:buNone/>
            </a:pPr>
            <a:r>
              <a:rPr lang="en-US" sz="3200" dirty="0"/>
              <a:t>		e. All of the above are evidence for plate tectonics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8318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Geography of Ocean Basins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3C5B2-4CCC-4E5E-BF9A-98C0291D1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5" y="1207478"/>
            <a:ext cx="10250894" cy="50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6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The Geography of Ocean Basins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274320" lvl="1" indent="0">
              <a:buNone/>
            </a:pPr>
            <a:endParaRPr lang="en-US" sz="2500" dirty="0"/>
          </a:p>
          <a:p>
            <a:pPr marL="274320" lvl="1" indent="0">
              <a:buNone/>
            </a:pPr>
            <a:endParaRPr lang="en-US" sz="2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D352F-CD97-4910-9C2C-3B7C327614C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312985" y="1512277"/>
            <a:ext cx="10269414" cy="1699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ocean basin is the largest? Which is the deepest?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67D76-D313-4BDE-982A-E85E8393E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8" y="2596662"/>
            <a:ext cx="11562434" cy="2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77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4"/>
            <a:ext cx="10972800" cy="83099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The Arctic Ocean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64450" y="1436948"/>
            <a:ext cx="4740347" cy="48396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u="sng" dirty="0"/>
              <a:t>Smallest</a:t>
            </a:r>
            <a:r>
              <a:rPr lang="en-US" sz="2800" dirty="0"/>
              <a:t> Ocean</a:t>
            </a:r>
          </a:p>
          <a:p>
            <a:pPr eaLnBrk="1" hangingPunct="1">
              <a:defRPr/>
            </a:pPr>
            <a:r>
              <a:rPr lang="en-US" sz="2800" dirty="0"/>
              <a:t>Shallowest ocean</a:t>
            </a:r>
          </a:p>
          <a:p>
            <a:pPr eaLnBrk="1" hangingPunct="1">
              <a:defRPr/>
            </a:pPr>
            <a:r>
              <a:rPr lang="en-US" sz="2800" dirty="0"/>
              <a:t>Low Salinity</a:t>
            </a:r>
          </a:p>
          <a:p>
            <a:pPr lvl="1" eaLnBrk="1" hangingPunct="1">
              <a:defRPr/>
            </a:pPr>
            <a:r>
              <a:rPr lang="en-US" sz="2400" dirty="0"/>
              <a:t>Diluted by large rivers</a:t>
            </a:r>
          </a:p>
          <a:p>
            <a:pPr eaLnBrk="1" hangingPunct="1">
              <a:defRPr/>
            </a:pPr>
            <a:r>
              <a:rPr lang="en-US" sz="2800" dirty="0"/>
              <a:t>About half covered with permanent ice</a:t>
            </a:r>
          </a:p>
          <a:p>
            <a:pPr eaLnBrk="1" hangingPunct="1">
              <a:defRPr/>
            </a:pPr>
            <a:r>
              <a:rPr lang="en-US" sz="2800" u="sng" dirty="0"/>
              <a:t>Low</a:t>
            </a:r>
            <a:r>
              <a:rPr lang="en-US" sz="2800" dirty="0"/>
              <a:t> species diversity</a:t>
            </a:r>
          </a:p>
          <a:p>
            <a:pPr eaLnBrk="1" hangingPunct="1">
              <a:defRPr/>
            </a:pPr>
            <a:r>
              <a:rPr lang="en-US" sz="2800" dirty="0"/>
              <a:t>Hallmark animals include polar bear and walrus</a:t>
            </a:r>
          </a:p>
        </p:txBody>
      </p:sp>
      <p:pic>
        <p:nvPicPr>
          <p:cNvPr id="7172" name="Picture 6" descr="msotw9_temp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44280" y="1277256"/>
            <a:ext cx="4441832" cy="4999315"/>
          </a:xfrm>
          <a:noFill/>
        </p:spPr>
      </p:pic>
    </p:spTree>
    <p:extLst>
      <p:ext uri="{BB962C8B-B14F-4D97-AF65-F5344CB8AC3E}">
        <p14:creationId xmlns:p14="http://schemas.microsoft.com/office/powerpoint/2010/main" val="147182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346E02-4B50-417B-8C04-53B78681CA97}"/>
              </a:ext>
            </a:extLst>
          </p:cNvPr>
          <p:cNvSpPr txBox="1"/>
          <p:nvPr/>
        </p:nvSpPr>
        <p:spPr>
          <a:xfrm>
            <a:off x="468923" y="6248400"/>
            <a:ext cx="11394831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rctic Sea Ice Polar Be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1029" y="175520"/>
            <a:ext cx="4604971" cy="65300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Arctic Sea Ice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175520"/>
            <a:ext cx="3733800" cy="6494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1" y="2286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1" y="152400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linkClick r:id="rId4"/>
              </a:rPr>
              <a:t>Video </a:t>
            </a:r>
            <a:r>
              <a:rPr lang="mr-IN" b="1" dirty="0">
                <a:solidFill>
                  <a:srgbClr val="002060"/>
                </a:solidFill>
                <a:hlinkClick r:id="rId4"/>
              </a:rPr>
              <a:t>–</a:t>
            </a:r>
            <a:r>
              <a:rPr lang="en-US" b="1" dirty="0">
                <a:solidFill>
                  <a:srgbClr val="002060"/>
                </a:solidFill>
                <a:hlinkClick r:id="rId4"/>
              </a:rPr>
              <a:t> Sea Ice Decline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Arctic Ocean Wildlife</a:t>
            </a:r>
          </a:p>
        </p:txBody>
      </p:sp>
      <p:pic>
        <p:nvPicPr>
          <p:cNvPr id="8195" name="Picture 3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6587" y="3781349"/>
            <a:ext cx="3988736" cy="249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olar Bear">
            <a:extLst>
              <a:ext uri="{FF2B5EF4-FFF2-40B4-BE49-F238E27FC236}">
                <a16:creationId xmlns:a16="http://schemas.microsoft.com/office/drawing/2014/main" id="{90AB2AE7-6FDE-4589-A7F4-6BE07058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1308064"/>
            <a:ext cx="3275170" cy="2473285"/>
          </a:xfrm>
          <a:prstGeom prst="rect">
            <a:avLst/>
          </a:prstGeom>
          <a:noFill/>
        </p:spPr>
      </p:pic>
      <p:pic>
        <p:nvPicPr>
          <p:cNvPr id="1026" name="Picture 2" descr="Image result for Greenland shark">
            <a:extLst>
              <a:ext uri="{FF2B5EF4-FFF2-40B4-BE49-F238E27FC236}">
                <a16:creationId xmlns:a16="http://schemas.microsoft.com/office/drawing/2014/main" id="{8142987D-EA7B-4DF6-B08B-3FBB22850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03" y="1316385"/>
            <a:ext cx="4050212" cy="242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710BCC-AE49-4612-8DFD-1436A013E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834" y="1316385"/>
            <a:ext cx="3835105" cy="2456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52936-0F46-46AE-85C1-E8FA4DEA0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834" y="3920807"/>
            <a:ext cx="3835105" cy="2352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2007D-08EF-4384-AFF1-164D4AD24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86" y="3946413"/>
            <a:ext cx="3287800" cy="23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3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4692</TotalTime>
  <Words>1406</Words>
  <Application>Microsoft Office PowerPoint</Application>
  <PresentationFormat>Widescreen</PresentationFormat>
  <Paragraphs>219</Paragraphs>
  <Slides>42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Bookman Old Style</vt:lpstr>
      <vt:lpstr>Calibri</vt:lpstr>
      <vt:lpstr>Gill Sans MT</vt:lpstr>
      <vt:lpstr>Mangal</vt:lpstr>
      <vt:lpstr>Times New Roman</vt:lpstr>
      <vt:lpstr>Wingdings</vt:lpstr>
      <vt:lpstr>Wingdings 3</vt:lpstr>
      <vt:lpstr>Origin</vt:lpstr>
      <vt:lpstr>The Sea Floor</vt:lpstr>
      <vt:lpstr>The Water Planet</vt:lpstr>
      <vt:lpstr>The Water Planet</vt:lpstr>
      <vt:lpstr>The Geography of Ocean Basins</vt:lpstr>
      <vt:lpstr>The Geography of Ocean Basins</vt:lpstr>
      <vt:lpstr>The Geography of Ocean Basins</vt:lpstr>
      <vt:lpstr>The Arctic Ocean</vt:lpstr>
      <vt:lpstr>PowerPoint Presentation</vt:lpstr>
      <vt:lpstr>Arctic Ocean Wildlife</vt:lpstr>
      <vt:lpstr>The Arctic Ocean</vt:lpstr>
      <vt:lpstr>The Atlantic Ocean</vt:lpstr>
      <vt:lpstr>Atlantic Ocean</vt:lpstr>
      <vt:lpstr>The Pacific Ocean</vt:lpstr>
      <vt:lpstr>PowerPoint Presentation</vt:lpstr>
      <vt:lpstr>The Indian Ocean</vt:lpstr>
      <vt:lpstr>The Southern Ocean</vt:lpstr>
      <vt:lpstr>PowerPoint Presentation</vt:lpstr>
      <vt:lpstr>The Structure of the Earth</vt:lpstr>
      <vt:lpstr>The Structure of the Earth</vt:lpstr>
      <vt:lpstr>Continental Drift and Plate Tectonics</vt:lpstr>
      <vt:lpstr>Evidence for Theory of Plate Tectonics</vt:lpstr>
      <vt:lpstr>Evidence for Theory of Plate Tectonics</vt:lpstr>
      <vt:lpstr>Evidence for Theory of Plate Tectonics</vt:lpstr>
      <vt:lpstr>Evidence for Theory of Plate Tectonics</vt:lpstr>
      <vt:lpstr>Evidence for Theory of Plate Tectonics</vt:lpstr>
      <vt:lpstr>Types of Lithospheric Plate Boundaries</vt:lpstr>
      <vt:lpstr>Divergent Boundaries</vt:lpstr>
      <vt:lpstr>Convergent Boundaries</vt:lpstr>
      <vt:lpstr>Convergent Boundaries</vt:lpstr>
      <vt:lpstr>Transform Boundaries</vt:lpstr>
      <vt:lpstr>Summary of Plate Boundaries</vt:lpstr>
      <vt:lpstr>Plate Boundaries</vt:lpstr>
      <vt:lpstr>PowerPoint Presentation</vt:lpstr>
      <vt:lpstr>Formation of Oceanic Islands</vt:lpstr>
      <vt:lpstr>Continental Margins</vt:lpstr>
      <vt:lpstr>Continental Margins</vt:lpstr>
      <vt:lpstr>Continental Margins</vt:lpstr>
      <vt:lpstr>Hydrothermal Vents</vt:lpstr>
      <vt:lpstr>Hydrothermal Vents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 Floor</dc:title>
  <dc:creator>Tyler Flisik</dc:creator>
  <cp:lastModifiedBy>Tyler Flisik</cp:lastModifiedBy>
  <cp:revision>73</cp:revision>
  <dcterms:created xsi:type="dcterms:W3CDTF">2018-01-27T20:28:53Z</dcterms:created>
  <dcterms:modified xsi:type="dcterms:W3CDTF">2018-02-23T23:44:50Z</dcterms:modified>
</cp:coreProperties>
</file>