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310" r:id="rId2"/>
    <p:sldId id="264" r:id="rId3"/>
    <p:sldId id="263" r:id="rId4"/>
    <p:sldId id="265" r:id="rId5"/>
    <p:sldId id="266" r:id="rId6"/>
    <p:sldId id="270" r:id="rId7"/>
    <p:sldId id="330" r:id="rId8"/>
    <p:sldId id="269" r:id="rId9"/>
    <p:sldId id="268" r:id="rId10"/>
    <p:sldId id="277" r:id="rId11"/>
    <p:sldId id="271" r:id="rId12"/>
    <p:sldId id="272" r:id="rId13"/>
    <p:sldId id="273" r:id="rId14"/>
    <p:sldId id="274" r:id="rId15"/>
    <p:sldId id="282" r:id="rId16"/>
    <p:sldId id="278" r:id="rId17"/>
    <p:sldId id="309" r:id="rId18"/>
    <p:sldId id="334" r:id="rId19"/>
    <p:sldId id="335" r:id="rId20"/>
    <p:sldId id="361" r:id="rId21"/>
    <p:sldId id="369" r:id="rId22"/>
    <p:sldId id="362" r:id="rId23"/>
    <p:sldId id="363" r:id="rId24"/>
    <p:sldId id="350" r:id="rId25"/>
    <p:sldId id="314" r:id="rId26"/>
    <p:sldId id="313" r:id="rId27"/>
    <p:sldId id="262" r:id="rId28"/>
    <p:sldId id="315" r:id="rId29"/>
    <p:sldId id="283" r:id="rId30"/>
    <p:sldId id="311" r:id="rId31"/>
    <p:sldId id="288" r:id="rId32"/>
    <p:sldId id="358" r:id="rId33"/>
    <p:sldId id="359" r:id="rId34"/>
    <p:sldId id="365" r:id="rId35"/>
    <p:sldId id="316" r:id="rId36"/>
    <p:sldId id="366" r:id="rId37"/>
    <p:sldId id="284" r:id="rId38"/>
    <p:sldId id="287" r:id="rId39"/>
    <p:sldId id="368" r:id="rId40"/>
    <p:sldId id="317" r:id="rId41"/>
    <p:sldId id="360" r:id="rId42"/>
    <p:sldId id="318" r:id="rId43"/>
    <p:sldId id="339" r:id="rId44"/>
    <p:sldId id="356" r:id="rId45"/>
    <p:sldId id="306" r:id="rId46"/>
    <p:sldId id="307" r:id="rId47"/>
    <p:sldId id="343" r:id="rId48"/>
    <p:sldId id="281" r:id="rId49"/>
    <p:sldId id="340" r:id="rId50"/>
    <p:sldId id="341" r:id="rId51"/>
    <p:sldId id="342" r:id="rId52"/>
    <p:sldId id="286" r:id="rId53"/>
    <p:sldId id="346" r:id="rId54"/>
    <p:sldId id="348" r:id="rId55"/>
    <p:sldId id="357" r:id="rId56"/>
    <p:sldId id="332" r:id="rId57"/>
    <p:sldId id="337" r:id="rId58"/>
    <p:sldId id="336" r:id="rId59"/>
    <p:sldId id="351" r:id="rId60"/>
    <p:sldId id="352" r:id="rId61"/>
    <p:sldId id="347" r:id="rId62"/>
    <p:sldId id="353" r:id="rId63"/>
    <p:sldId id="294" r:id="rId64"/>
    <p:sldId id="295" r:id="rId65"/>
    <p:sldId id="354" r:id="rId66"/>
    <p:sldId id="349" r:id="rId67"/>
    <p:sldId id="291" r:id="rId68"/>
    <p:sldId id="355" r:id="rId69"/>
    <p:sldId id="367" r:id="rId70"/>
    <p:sldId id="301" r:id="rId71"/>
    <p:sldId id="373" r:id="rId72"/>
    <p:sldId id="364" r:id="rId73"/>
    <p:sldId id="370" r:id="rId74"/>
    <p:sldId id="37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60AB"/>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4" autoAdjust="0"/>
    <p:restoredTop sz="86863" autoAdjust="0"/>
  </p:normalViewPr>
  <p:slideViewPr>
    <p:cSldViewPr snapToGrid="0">
      <p:cViewPr>
        <p:scale>
          <a:sx n="60" d="100"/>
          <a:sy n="60" d="100"/>
        </p:scale>
        <p:origin x="-138" y="11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c:f>
              <c:strCache>
                <c:ptCount val="1"/>
                <c:pt idx="0">
                  <c:v>Temperature</c:v>
                </c:pt>
              </c:strCache>
            </c:strRef>
          </c:tx>
          <c:spPr>
            <a:solidFill>
              <a:srgbClr val="6E60AB"/>
            </a:solidFill>
            <a:ln>
              <a:noFill/>
            </a:ln>
            <a:effectLst/>
          </c:spPr>
          <c:invertIfNegative val="0"/>
          <c:cat>
            <c:strRef>
              <c:f>Sheet1!$B$4:$B$15</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Sheet1!$D$22:$D$33</c:f>
              <c:numCache>
                <c:formatCode>0.0</c:formatCode>
                <c:ptCount val="12"/>
                <c:pt idx="0">
                  <c:v>7.5692000000000004</c:v>
                </c:pt>
                <c:pt idx="1">
                  <c:v>7.8994</c:v>
                </c:pt>
                <c:pt idx="2">
                  <c:v>6.0960000000000001</c:v>
                </c:pt>
                <c:pt idx="3">
                  <c:v>1.6002000000000001</c:v>
                </c:pt>
                <c:pt idx="4">
                  <c:v>0.60960000000000003</c:v>
                </c:pt>
                <c:pt idx="5">
                  <c:v>0.20320000000000002</c:v>
                </c:pt>
                <c:pt idx="6">
                  <c:v>7.6200000000000004E-2</c:v>
                </c:pt>
                <c:pt idx="7">
                  <c:v>0.35560000000000003</c:v>
                </c:pt>
                <c:pt idx="8">
                  <c:v>0.66039999999999999</c:v>
                </c:pt>
                <c:pt idx="9">
                  <c:v>0.91439999999999999</c:v>
                </c:pt>
                <c:pt idx="10">
                  <c:v>2.8701999999999996</c:v>
                </c:pt>
                <c:pt idx="11">
                  <c:v>4.5465999999999998</c:v>
                </c:pt>
              </c:numCache>
            </c:numRef>
          </c:val>
          <c:extLst>
            <c:ext xmlns:c16="http://schemas.microsoft.com/office/drawing/2014/chart" uri="{C3380CC4-5D6E-409C-BE32-E72D297353CC}">
              <c16:uniqueId val="{00000000-F252-479E-9BB6-2A04E308E3DE}"/>
            </c:ext>
          </c:extLst>
        </c:ser>
        <c:dLbls>
          <c:showLegendKey val="0"/>
          <c:showVal val="0"/>
          <c:showCatName val="0"/>
          <c:showSerName val="0"/>
          <c:showPercent val="0"/>
          <c:showBubbleSize val="0"/>
        </c:dLbls>
        <c:gapWidth val="0"/>
        <c:overlap val="-13"/>
        <c:axId val="430665280"/>
        <c:axId val="430670856"/>
      </c:barChart>
      <c:catAx>
        <c:axId val="43066528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latin typeface="Arial" panose="020B0604020202020204" pitchFamily="34" charset="0"/>
                    <a:cs typeface="Arial" panose="020B0604020202020204" pitchFamily="34" charset="0"/>
                  </a:rPr>
                  <a:t>Month</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out"/>
        <c:tickLblPos val="nextTo"/>
        <c:spPr>
          <a:noFill/>
          <a:ln w="22225" cap="flat" cmpd="sng" algn="ctr">
            <a:solidFill>
              <a:schemeClr val="tx1">
                <a:lumMod val="75000"/>
                <a:lumOff val="2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30670856"/>
        <c:crossesAt val="0"/>
        <c:auto val="1"/>
        <c:lblAlgn val="ctr"/>
        <c:lblOffset val="100"/>
        <c:noMultiLvlLbl val="0"/>
      </c:catAx>
      <c:valAx>
        <c:axId val="430670856"/>
        <c:scaling>
          <c:orientation val="minMax"/>
          <c:max val="20"/>
        </c:scaling>
        <c:delete val="0"/>
        <c:axPos val="l"/>
        <c:majorGridlines>
          <c:spPr>
            <a:ln w="9525" cap="flat" cmpd="sng" algn="ctr">
              <a:noFill/>
              <a:round/>
            </a:ln>
            <a:effectLst/>
          </c:spPr>
        </c:majorGridlines>
        <c:numFmt formatCode="0" sourceLinked="0"/>
        <c:majorTickMark val="out"/>
        <c:minorTickMark val="none"/>
        <c:tickLblPos val="nextTo"/>
        <c:spPr>
          <a:noFill/>
          <a:ln w="19050">
            <a:solidFill>
              <a:schemeClr val="bg1">
                <a:lumMod val="65000"/>
              </a:schemeClr>
            </a:solid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3066528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72222222222224"/>
          <c:y val="0.13930555555555557"/>
          <c:w val="0.85611351706036731"/>
          <c:h val="0.70328703703703699"/>
        </c:manualLayout>
      </c:layout>
      <c:lineChart>
        <c:grouping val="standard"/>
        <c:varyColors val="0"/>
        <c:ser>
          <c:idx val="0"/>
          <c:order val="0"/>
          <c:spPr>
            <a:ln w="28575" cap="rnd">
              <a:solidFill>
                <a:srgbClr val="FF0000"/>
              </a:solidFill>
              <a:round/>
            </a:ln>
            <a:effectLst/>
          </c:spPr>
          <c:marker>
            <c:symbol val="none"/>
          </c:marker>
          <c:val>
            <c:numRef>
              <c:f>Sheet1!$D$4:$D$15</c:f>
              <c:numCache>
                <c:formatCode>0.0</c:formatCode>
                <c:ptCount val="12"/>
                <c:pt idx="0">
                  <c:v>18.666666666666664</c:v>
                </c:pt>
                <c:pt idx="1">
                  <c:v>18.777777777777775</c:v>
                </c:pt>
                <c:pt idx="2">
                  <c:v>18.499999999999996</c:v>
                </c:pt>
                <c:pt idx="3">
                  <c:v>20</c:v>
                </c:pt>
                <c:pt idx="4">
                  <c:v>20.722222222222221</c:v>
                </c:pt>
                <c:pt idx="5">
                  <c:v>22.555555555555554</c:v>
                </c:pt>
                <c:pt idx="6">
                  <c:v>24.055555555555554</c:v>
                </c:pt>
                <c:pt idx="7">
                  <c:v>24.888888888888886</c:v>
                </c:pt>
                <c:pt idx="8">
                  <c:v>24.722222222222221</c:v>
                </c:pt>
                <c:pt idx="9">
                  <c:v>23.499999999999996</c:v>
                </c:pt>
                <c:pt idx="10">
                  <c:v>21.333333333333336</c:v>
                </c:pt>
                <c:pt idx="11">
                  <c:v>19.277777777777779</c:v>
                </c:pt>
              </c:numCache>
            </c:numRef>
          </c:val>
          <c:smooth val="0"/>
          <c:extLst>
            <c:ext xmlns:c16="http://schemas.microsoft.com/office/drawing/2014/chart" uri="{C3380CC4-5D6E-409C-BE32-E72D297353CC}">
              <c16:uniqueId val="{00000000-86FE-4D26-94DC-E187EF8AB753}"/>
            </c:ext>
          </c:extLst>
        </c:ser>
        <c:dLbls>
          <c:showLegendKey val="0"/>
          <c:showVal val="0"/>
          <c:showCatName val="0"/>
          <c:showSerName val="0"/>
          <c:showPercent val="0"/>
          <c:showBubbleSize val="0"/>
        </c:dLbls>
        <c:smooth val="0"/>
        <c:axId val="498642184"/>
        <c:axId val="498642512"/>
      </c:lineChart>
      <c:catAx>
        <c:axId val="4986421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r>
                  <a:rPr lang="en-US" sz="1400" b="1">
                    <a:solidFill>
                      <a:schemeClr val="bg1">
                        <a:lumMod val="65000"/>
                      </a:schemeClr>
                    </a:solidFill>
                    <a:latin typeface="Arial" panose="020B0604020202020204" pitchFamily="34" charset="0"/>
                    <a:cs typeface="Arial" panose="020B0604020202020204" pitchFamily="34" charset="0"/>
                  </a:rPr>
                  <a:t>(</a:t>
                </a:r>
                <a:r>
                  <a:rPr lang="en-US" sz="1400" b="1" baseline="0">
                    <a:solidFill>
                      <a:schemeClr val="bg1">
                        <a:lumMod val="65000"/>
                      </a:schemeClr>
                    </a:solidFill>
                    <a:latin typeface="Arial" panose="020B0604020202020204" pitchFamily="34" charset="0"/>
                    <a:cs typeface="Arial" panose="020B0604020202020204" pitchFamily="34" charset="0"/>
                  </a:rPr>
                  <a:t>Freezing)</a:t>
                </a:r>
                <a:endParaRPr lang="en-US" sz="1400" b="1">
                  <a:solidFill>
                    <a:schemeClr val="bg1">
                      <a:lumMod val="65000"/>
                    </a:schemeClr>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one"/>
        <c:spPr>
          <a:noFill/>
          <a:ln w="19050" cap="flat" cmpd="sng" algn="ctr">
            <a:solidFill>
              <a:schemeClr val="bg1">
                <a:lumMod val="65000"/>
              </a:schemeClr>
            </a:solidFill>
            <a:prstDash val="dash"/>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642512"/>
        <c:crosses val="autoZero"/>
        <c:auto val="1"/>
        <c:lblAlgn val="ctr"/>
        <c:lblOffset val="100"/>
        <c:tickLblSkip val="1"/>
        <c:noMultiLvlLbl val="0"/>
      </c:catAx>
      <c:valAx>
        <c:axId val="498642512"/>
        <c:scaling>
          <c:orientation val="minMax"/>
        </c:scaling>
        <c:delete val="0"/>
        <c:axPos val="l"/>
        <c:majorGridlines>
          <c:spPr>
            <a:ln w="9525" cap="flat" cmpd="sng" algn="ctr">
              <a:noFill/>
              <a:round/>
            </a:ln>
            <a:effectLst/>
          </c:spPr>
        </c:majorGridlines>
        <c:numFmt formatCode="0" sourceLinked="0"/>
        <c:majorTickMark val="out"/>
        <c:minorTickMark val="none"/>
        <c:tickLblPos val="nextTo"/>
        <c:spPr>
          <a:noFill/>
          <a:ln w="19050">
            <a:solidFill>
              <a:schemeClr val="bg1">
                <a:lumMod val="65000"/>
              </a:schemeClr>
            </a:solidFill>
          </a:ln>
          <a:effectLst/>
        </c:spPr>
        <c:txPr>
          <a:bodyPr rot="-6000000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498642184"/>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527B3-39FB-44C4-A18A-8B95E69FAAC0}" type="datetimeFigureOut">
              <a:rPr lang="en-US" smtClean="0"/>
              <a:t>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2FD7C-C10E-4AD5-9411-DE60C1072038}" type="slidenum">
              <a:rPr lang="en-US" smtClean="0"/>
              <a:t>‹#›</a:t>
            </a:fld>
            <a:endParaRPr lang="en-US"/>
          </a:p>
        </p:txBody>
      </p:sp>
    </p:spTree>
    <p:extLst>
      <p:ext uri="{BB962C8B-B14F-4D97-AF65-F5344CB8AC3E}">
        <p14:creationId xmlns:p14="http://schemas.microsoft.com/office/powerpoint/2010/main" val="283288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 is almost as big as all other oceans combined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4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28</a:t>
            </a:fld>
            <a:endParaRPr lang="en-US"/>
          </a:p>
        </p:txBody>
      </p:sp>
    </p:spTree>
    <p:extLst>
      <p:ext uri="{BB962C8B-B14F-4D97-AF65-F5344CB8AC3E}">
        <p14:creationId xmlns:p14="http://schemas.microsoft.com/office/powerpoint/2010/main" val="196055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32</a:t>
            </a:fld>
            <a:endParaRPr lang="en-US"/>
          </a:p>
        </p:txBody>
      </p:sp>
    </p:spTree>
    <p:extLst>
      <p:ext uri="{BB962C8B-B14F-4D97-AF65-F5344CB8AC3E}">
        <p14:creationId xmlns:p14="http://schemas.microsoft.com/office/powerpoint/2010/main" val="2095902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33</a:t>
            </a:fld>
            <a:endParaRPr lang="en-US"/>
          </a:p>
        </p:txBody>
      </p:sp>
    </p:spTree>
    <p:extLst>
      <p:ext uri="{BB962C8B-B14F-4D97-AF65-F5344CB8AC3E}">
        <p14:creationId xmlns:p14="http://schemas.microsoft.com/office/powerpoint/2010/main" val="120638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precipitation is greater in the southern hemisphere because a greater proportion of the southern hemisphere is covered by oceans. Water evaporates more readily from the water surface than soil and vegetation</a:t>
            </a:r>
          </a:p>
        </p:txBody>
      </p:sp>
      <p:sp>
        <p:nvSpPr>
          <p:cNvPr id="4" name="Slide Number Placeholder 3"/>
          <p:cNvSpPr>
            <a:spLocks noGrp="1"/>
          </p:cNvSpPr>
          <p:nvPr>
            <p:ph type="sldNum" sz="quarter" idx="10"/>
          </p:nvPr>
        </p:nvSpPr>
        <p:spPr/>
        <p:txBody>
          <a:bodyPr/>
          <a:lstStyle/>
          <a:p>
            <a:fld id="{4465BD25-84CB-475A-AEB1-0B2EB87A4FAF}" type="slidenum">
              <a:rPr lang="en-US" smtClean="0"/>
              <a:t>34</a:t>
            </a:fld>
            <a:endParaRPr lang="en-US"/>
          </a:p>
        </p:txBody>
      </p:sp>
    </p:spTree>
    <p:extLst>
      <p:ext uri="{BB962C8B-B14F-4D97-AF65-F5344CB8AC3E}">
        <p14:creationId xmlns:p14="http://schemas.microsoft.com/office/powerpoint/2010/main" val="225839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35</a:t>
            </a:fld>
            <a:endParaRPr lang="en-US"/>
          </a:p>
        </p:txBody>
      </p:sp>
    </p:spTree>
    <p:extLst>
      <p:ext uri="{BB962C8B-B14F-4D97-AF65-F5344CB8AC3E}">
        <p14:creationId xmlns:p14="http://schemas.microsoft.com/office/powerpoint/2010/main" val="306745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B08F2-07F7-4EFE-ACB5-66E8786EE585}" type="slidenum">
              <a:rPr lang="en-US" smtClean="0"/>
              <a:t>39</a:t>
            </a:fld>
            <a:endParaRPr lang="en-US"/>
          </a:p>
        </p:txBody>
      </p:sp>
    </p:spTree>
    <p:extLst>
      <p:ext uri="{BB962C8B-B14F-4D97-AF65-F5344CB8AC3E}">
        <p14:creationId xmlns:p14="http://schemas.microsoft.com/office/powerpoint/2010/main" val="3316413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40</a:t>
            </a:fld>
            <a:endParaRPr lang="en-US"/>
          </a:p>
        </p:txBody>
      </p:sp>
    </p:spTree>
    <p:extLst>
      <p:ext uri="{BB962C8B-B14F-4D97-AF65-F5344CB8AC3E}">
        <p14:creationId xmlns:p14="http://schemas.microsoft.com/office/powerpoint/2010/main" val="35445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42</a:t>
            </a:fld>
            <a:endParaRPr lang="en-US"/>
          </a:p>
        </p:txBody>
      </p:sp>
    </p:spTree>
    <p:extLst>
      <p:ext uri="{BB962C8B-B14F-4D97-AF65-F5344CB8AC3E}">
        <p14:creationId xmlns:p14="http://schemas.microsoft.com/office/powerpoint/2010/main" val="263339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43</a:t>
            </a:fld>
            <a:endParaRPr lang="en-US"/>
          </a:p>
        </p:txBody>
      </p:sp>
    </p:spTree>
    <p:extLst>
      <p:ext uri="{BB962C8B-B14F-4D97-AF65-F5344CB8AC3E}">
        <p14:creationId xmlns:p14="http://schemas.microsoft.com/office/powerpoint/2010/main" val="156622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45</a:t>
            </a:fld>
            <a:endParaRPr lang="en-US"/>
          </a:p>
        </p:txBody>
      </p:sp>
    </p:spTree>
    <p:extLst>
      <p:ext uri="{BB962C8B-B14F-4D97-AF65-F5344CB8AC3E}">
        <p14:creationId xmlns:p14="http://schemas.microsoft.com/office/powerpoint/2010/main" val="253300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 is almost as big as all other oceans combined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071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46</a:t>
            </a:fld>
            <a:endParaRPr lang="en-US"/>
          </a:p>
        </p:txBody>
      </p:sp>
    </p:spTree>
    <p:extLst>
      <p:ext uri="{BB962C8B-B14F-4D97-AF65-F5344CB8AC3E}">
        <p14:creationId xmlns:p14="http://schemas.microsoft.com/office/powerpoint/2010/main" val="3563324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2000-2006</a:t>
            </a:r>
            <a:r>
              <a:rPr lang="en-US" baseline="0" dirty="0"/>
              <a:t> 50,000 square miles were lost to logging and agriculture</a:t>
            </a:r>
            <a:endParaRPr lang="en-US" dirty="0"/>
          </a:p>
          <a:p>
            <a:endParaRPr lang="en-US" dirty="0"/>
          </a:p>
          <a:p>
            <a:r>
              <a:rPr lang="en-US" dirty="0"/>
              <a:t>Estimates of 30 million arthropods in worlds tropical rain forests alone</a:t>
            </a:r>
          </a:p>
          <a:p>
            <a:r>
              <a:rPr lang="en-US" dirty="0"/>
              <a:t>Productivity =</a:t>
            </a:r>
            <a:r>
              <a:rPr lang="en-US" baseline="0" dirty="0"/>
              <a:t> amount of biomass produced per square meter</a:t>
            </a:r>
          </a:p>
          <a:p>
            <a:pPr marL="171450" indent="-171450">
              <a:buFont typeface="Arial" panose="020B0604020202020204" pitchFamily="34" charset="0"/>
              <a:buChar char="•"/>
            </a:pPr>
            <a:r>
              <a:rPr lang="en-US" dirty="0"/>
              <a:t>300</a:t>
            </a:r>
            <a:r>
              <a:rPr lang="en-US" baseline="0" dirty="0"/>
              <a:t> species of tree in one hectare of Amazon rain forest</a:t>
            </a:r>
          </a:p>
          <a:p>
            <a:pPr marL="171450" indent="-171450">
              <a:buFont typeface="Arial" panose="020B0604020202020204" pitchFamily="34" charset="0"/>
              <a:buChar char="•"/>
            </a:pPr>
            <a:r>
              <a:rPr lang="en-US" baseline="0" dirty="0"/>
              <a:t>1,700 species of beetle in one tree</a:t>
            </a:r>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47</a:t>
            </a:fld>
            <a:endParaRPr lang="en-US"/>
          </a:p>
        </p:txBody>
      </p:sp>
    </p:spTree>
    <p:extLst>
      <p:ext uri="{BB962C8B-B14F-4D97-AF65-F5344CB8AC3E}">
        <p14:creationId xmlns:p14="http://schemas.microsoft.com/office/powerpoint/2010/main" val="4013677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Conifers don’t synthesize</a:t>
            </a:r>
            <a:r>
              <a:rPr lang="en-US" baseline="0" dirty="0"/>
              <a:t> in winter but can begin photosynthesizing early in spring.</a:t>
            </a:r>
          </a:p>
          <a:p>
            <a:endParaRPr lang="en-US" baseline="0" dirty="0"/>
          </a:p>
          <a:p>
            <a:r>
              <a:rPr lang="en-US" baseline="0" dirty="0"/>
              <a:t>Just a tree layer and a ground layer</a:t>
            </a:r>
          </a:p>
          <a:p>
            <a:pPr marL="171450" indent="-171450">
              <a:buFont typeface="Arial" panose="020B0604020202020204" pitchFamily="34" charset="0"/>
              <a:buChar char="•"/>
            </a:pPr>
            <a:r>
              <a:rPr lang="en-US" baseline="0" dirty="0"/>
              <a:t>Differ from rainforests</a:t>
            </a:r>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50</a:t>
            </a:fld>
            <a:endParaRPr lang="en-US"/>
          </a:p>
        </p:txBody>
      </p:sp>
    </p:spTree>
    <p:extLst>
      <p:ext uri="{BB962C8B-B14F-4D97-AF65-F5344CB8AC3E}">
        <p14:creationId xmlns:p14="http://schemas.microsoft.com/office/powerpoint/2010/main" val="3903024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productive than tropical forests due to fluctuation in temperature</a:t>
            </a:r>
            <a:r>
              <a:rPr lang="en-US" baseline="0" dirty="0"/>
              <a:t> with no photosynthesis during certain periods of the year in temperate forests</a:t>
            </a:r>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51</a:t>
            </a:fld>
            <a:endParaRPr lang="en-US"/>
          </a:p>
        </p:txBody>
      </p:sp>
    </p:spTree>
    <p:extLst>
      <p:ext uri="{BB962C8B-B14F-4D97-AF65-F5344CB8AC3E}">
        <p14:creationId xmlns:p14="http://schemas.microsoft.com/office/powerpoint/2010/main" val="347402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Temperate</a:t>
            </a:r>
            <a:r>
              <a:rPr lang="en-US" dirty="0"/>
              <a:t>: pronounced annual fluctuation in temperature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Types of</a:t>
            </a:r>
            <a:r>
              <a:rPr lang="en-US" b="1" baseline="0" dirty="0"/>
              <a:t> grassland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Tall grass prairie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Mixed-grass prairie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Short-grass prairie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Tropical savanna = Serengeti </a:t>
            </a:r>
          </a:p>
          <a:p>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52</a:t>
            </a:fld>
            <a:endParaRPr lang="en-US"/>
          </a:p>
        </p:txBody>
      </p:sp>
    </p:spTree>
    <p:extLst>
      <p:ext uri="{BB962C8B-B14F-4D97-AF65-F5344CB8AC3E}">
        <p14:creationId xmlns:p14="http://schemas.microsoft.com/office/powerpoint/2010/main" val="3497883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bark of manzanitas likely a remnant from their ancestors. To defend against herbivory and epiphytes, manzanitas shed their bark every year. The red color also comes from the high concentration of tannins in the bark. </a:t>
            </a:r>
          </a:p>
        </p:txBody>
      </p:sp>
      <p:sp>
        <p:nvSpPr>
          <p:cNvPr id="4" name="Slide Number Placeholder 3"/>
          <p:cNvSpPr>
            <a:spLocks noGrp="1"/>
          </p:cNvSpPr>
          <p:nvPr>
            <p:ph type="sldNum" sz="quarter" idx="10"/>
          </p:nvPr>
        </p:nvSpPr>
        <p:spPr/>
        <p:txBody>
          <a:bodyPr/>
          <a:lstStyle/>
          <a:p>
            <a:fld id="{4B62FD7C-C10E-4AD5-9411-DE60C1072038}" type="slidenum">
              <a:rPr lang="en-US" smtClean="0"/>
              <a:t>65</a:t>
            </a:fld>
            <a:endParaRPr lang="en-US"/>
          </a:p>
        </p:txBody>
      </p:sp>
    </p:spTree>
    <p:extLst>
      <p:ext uri="{BB962C8B-B14F-4D97-AF65-F5344CB8AC3E}">
        <p14:creationId xmlns:p14="http://schemas.microsoft.com/office/powerpoint/2010/main" val="1339896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 million acres of forest lost to bark beetle</a:t>
            </a:r>
          </a:p>
        </p:txBody>
      </p:sp>
      <p:sp>
        <p:nvSpPr>
          <p:cNvPr id="4" name="Slide Number Placeholder 3"/>
          <p:cNvSpPr>
            <a:spLocks noGrp="1"/>
          </p:cNvSpPr>
          <p:nvPr>
            <p:ph type="sldNum" sz="quarter" idx="10"/>
          </p:nvPr>
        </p:nvSpPr>
        <p:spPr/>
        <p:txBody>
          <a:bodyPr/>
          <a:lstStyle/>
          <a:p>
            <a:fld id="{CF95DD19-8F22-4060-A5BE-4487515C7E02}" type="slidenum">
              <a:rPr lang="en-US" smtClean="0"/>
              <a:t>69</a:t>
            </a:fld>
            <a:endParaRPr lang="en-US"/>
          </a:p>
        </p:txBody>
      </p:sp>
    </p:spTree>
    <p:extLst>
      <p:ext uri="{BB962C8B-B14F-4D97-AF65-F5344CB8AC3E}">
        <p14:creationId xmlns:p14="http://schemas.microsoft.com/office/powerpoint/2010/main" val="398231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builds on the concept of continental drift, an idea developed during the first decades of the 20th century. The geoscientific community accepted plate-tectonic theory after seafloor spreading was validated in the late 1950s and early 1960s.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D8B94-2708-4DAD-BE6F-584583E1E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8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types of plate boundaries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D8B94-2708-4DAD-BE6F-584583E1E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10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in male in Spanish, Santa is female</a:t>
            </a:r>
          </a:p>
        </p:txBody>
      </p:sp>
      <p:sp>
        <p:nvSpPr>
          <p:cNvPr id="4" name="Slide Number Placeholder 3"/>
          <p:cNvSpPr>
            <a:spLocks noGrp="1"/>
          </p:cNvSpPr>
          <p:nvPr>
            <p:ph type="sldNum" sz="quarter" idx="10"/>
          </p:nvPr>
        </p:nvSpPr>
        <p:spPr/>
        <p:txBody>
          <a:bodyPr/>
          <a:lstStyle/>
          <a:p>
            <a:fld id="{4B62FD7C-C10E-4AD5-9411-DE60C1072038}" type="slidenum">
              <a:rPr lang="en-US" smtClean="0"/>
              <a:t>18</a:t>
            </a:fld>
            <a:endParaRPr lang="en-US"/>
          </a:p>
        </p:txBody>
      </p:sp>
    </p:spTree>
    <p:extLst>
      <p:ext uri="{BB962C8B-B14F-4D97-AF65-F5344CB8AC3E}">
        <p14:creationId xmlns:p14="http://schemas.microsoft.com/office/powerpoint/2010/main" val="4013768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24</a:t>
            </a:fld>
            <a:endParaRPr lang="en-US"/>
          </a:p>
        </p:txBody>
      </p:sp>
    </p:spTree>
    <p:extLst>
      <p:ext uri="{BB962C8B-B14F-4D97-AF65-F5344CB8AC3E}">
        <p14:creationId xmlns:p14="http://schemas.microsoft.com/office/powerpoint/2010/main" val="318745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25</a:t>
            </a:fld>
            <a:endParaRPr lang="en-US"/>
          </a:p>
        </p:txBody>
      </p:sp>
    </p:spTree>
    <p:extLst>
      <p:ext uri="{BB962C8B-B14F-4D97-AF65-F5344CB8AC3E}">
        <p14:creationId xmlns:p14="http://schemas.microsoft.com/office/powerpoint/2010/main" val="351098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26</a:t>
            </a:fld>
            <a:endParaRPr lang="en-US"/>
          </a:p>
        </p:txBody>
      </p:sp>
    </p:spTree>
    <p:extLst>
      <p:ext uri="{BB962C8B-B14F-4D97-AF65-F5344CB8AC3E}">
        <p14:creationId xmlns:p14="http://schemas.microsoft.com/office/powerpoint/2010/main" val="51559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27</a:t>
            </a:fld>
            <a:endParaRPr lang="en-US"/>
          </a:p>
        </p:txBody>
      </p:sp>
    </p:spTree>
    <p:extLst>
      <p:ext uri="{BB962C8B-B14F-4D97-AF65-F5344CB8AC3E}">
        <p14:creationId xmlns:p14="http://schemas.microsoft.com/office/powerpoint/2010/main" val="1854291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0367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36967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0056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3046989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EA0D7F71-23EE-48EC-8F0A-ED057F372360}" type="slidenum">
              <a:rPr lang="en-US"/>
              <a:pPr>
                <a:defRPr/>
              </a:pPr>
              <a:t>‹#›</a:t>
            </a:fld>
            <a:endParaRPr lang="en-US"/>
          </a:p>
        </p:txBody>
      </p:sp>
    </p:spTree>
    <p:extLst>
      <p:ext uri="{BB962C8B-B14F-4D97-AF65-F5344CB8AC3E}">
        <p14:creationId xmlns:p14="http://schemas.microsoft.com/office/powerpoint/2010/main" val="410675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0556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8/21/2018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1912443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257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5547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25958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8218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162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8/21/2018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9218823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722128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JMLy4jV7Xgo" TargetMode="Externa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89.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E31846-A51E-4D8A-9F33-E9CE2844F037}"/>
              </a:ext>
            </a:extLst>
          </p:cNvPr>
          <p:cNvSpPr>
            <a:spLocks noGrp="1"/>
          </p:cNvSpPr>
          <p:nvPr>
            <p:ph type="ctrTitle"/>
          </p:nvPr>
        </p:nvSpPr>
        <p:spPr/>
        <p:txBody>
          <a:bodyPr/>
          <a:lstStyle/>
          <a:p>
            <a:r>
              <a:rPr lang="en-US"/>
              <a:t>Factors that </a:t>
            </a:r>
            <a:r>
              <a:rPr lang="en-US" dirty="0"/>
              <a:t>Shape Ecosystems on Earth</a:t>
            </a:r>
          </a:p>
        </p:txBody>
      </p:sp>
      <p:sp>
        <p:nvSpPr>
          <p:cNvPr id="6" name="Subtitle 5">
            <a:extLst>
              <a:ext uri="{FF2B5EF4-FFF2-40B4-BE49-F238E27FC236}">
                <a16:creationId xmlns:a16="http://schemas.microsoft.com/office/drawing/2014/main" id="{064D5255-A74A-4CF3-ABE7-50266C33D485}"/>
              </a:ext>
            </a:extLst>
          </p:cNvPr>
          <p:cNvSpPr>
            <a:spLocks noGrp="1"/>
          </p:cNvSpPr>
          <p:nvPr>
            <p:ph type="subTitle" idx="1"/>
          </p:nvPr>
        </p:nvSpPr>
        <p:spPr/>
        <p:txBody>
          <a:bodyPr/>
          <a:lstStyle/>
          <a:p>
            <a:r>
              <a:rPr lang="en-US" dirty="0"/>
              <a:t>Chapters 2 and 23</a:t>
            </a:r>
          </a:p>
        </p:txBody>
      </p:sp>
      <p:pic>
        <p:nvPicPr>
          <p:cNvPr id="2" name="Picture 1">
            <a:extLst>
              <a:ext uri="{FF2B5EF4-FFF2-40B4-BE49-F238E27FC236}">
                <a16:creationId xmlns:a16="http://schemas.microsoft.com/office/drawing/2014/main" id="{921FBB41-7765-4D88-A4EE-EBE721F3AC08}"/>
              </a:ext>
            </a:extLst>
          </p:cNvPr>
          <p:cNvPicPr>
            <a:picLocks noChangeAspect="1"/>
          </p:cNvPicPr>
          <p:nvPr/>
        </p:nvPicPr>
        <p:blipFill>
          <a:blip r:embed="rId2"/>
          <a:stretch>
            <a:fillRect/>
          </a:stretch>
        </p:blipFill>
        <p:spPr>
          <a:xfrm>
            <a:off x="984061" y="1200150"/>
            <a:ext cx="10223878" cy="1347333"/>
          </a:xfrm>
          <a:prstGeom prst="rect">
            <a:avLst/>
          </a:prstGeom>
        </p:spPr>
      </p:pic>
    </p:spTree>
    <p:extLst>
      <p:ext uri="{BB962C8B-B14F-4D97-AF65-F5344CB8AC3E}">
        <p14:creationId xmlns:p14="http://schemas.microsoft.com/office/powerpoint/2010/main" val="2254652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4D91-9639-418D-A49D-4FFD148D49E2}"/>
              </a:ext>
            </a:extLst>
          </p:cNvPr>
          <p:cNvSpPr>
            <a:spLocks noGrp="1"/>
          </p:cNvSpPr>
          <p:nvPr>
            <p:ph type="title"/>
          </p:nvPr>
        </p:nvSpPr>
        <p:spPr/>
        <p:txBody>
          <a:bodyPr>
            <a:normAutofit/>
          </a:bodyPr>
          <a:lstStyle/>
          <a:p>
            <a:pPr algn="ctr"/>
            <a:r>
              <a:rPr lang="en-US" sz="4400" dirty="0"/>
              <a:t>Types of Lithospheric Plate Boundaries</a:t>
            </a:r>
          </a:p>
        </p:txBody>
      </p:sp>
      <p:sp>
        <p:nvSpPr>
          <p:cNvPr id="3" name="Content Placeholder 2">
            <a:extLst>
              <a:ext uri="{FF2B5EF4-FFF2-40B4-BE49-F238E27FC236}">
                <a16:creationId xmlns:a16="http://schemas.microsoft.com/office/drawing/2014/main" id="{79FF5D47-6037-4036-A6F4-AA6537C8DFF8}"/>
              </a:ext>
            </a:extLst>
          </p:cNvPr>
          <p:cNvSpPr>
            <a:spLocks noGrp="1"/>
          </p:cNvSpPr>
          <p:nvPr>
            <p:ph sz="quarter" idx="1"/>
          </p:nvPr>
        </p:nvSpPr>
        <p:spPr>
          <a:xfrm>
            <a:off x="372140" y="1219200"/>
            <a:ext cx="5465134" cy="4937760"/>
          </a:xfrm>
        </p:spPr>
        <p:txBody>
          <a:bodyPr>
            <a:normAutofit lnSpcReduction="10000"/>
          </a:bodyPr>
          <a:lstStyle/>
          <a:p>
            <a:pPr marL="169863" indent="-169863"/>
            <a:r>
              <a:rPr lang="en-US" sz="2800" b="1" dirty="0"/>
              <a:t>Divergent boundaries</a:t>
            </a:r>
            <a:r>
              <a:rPr lang="en-US" sz="2800" dirty="0"/>
              <a:t>: when two plates are moving apart and magma rises from asthenosphere to form </a:t>
            </a:r>
            <a:r>
              <a:rPr lang="en-US" sz="2800" b="1" dirty="0"/>
              <a:t>___________</a:t>
            </a:r>
          </a:p>
          <a:p>
            <a:pPr marL="169863" indent="-169863"/>
            <a:endParaRPr lang="en-US" sz="1600" dirty="0"/>
          </a:p>
          <a:p>
            <a:pPr marL="169863" indent="-169863"/>
            <a:r>
              <a:rPr lang="en-US" sz="2800" b="1" dirty="0"/>
              <a:t>Convergent boundaries</a:t>
            </a:r>
            <a:r>
              <a:rPr lang="en-US" sz="2800" dirty="0"/>
              <a:t>: when two plates collide and one plate subducts (moves below) the other plate </a:t>
            </a:r>
          </a:p>
          <a:p>
            <a:pPr marL="169863" indent="-169863"/>
            <a:endParaRPr lang="en-US" sz="1600" dirty="0"/>
          </a:p>
          <a:p>
            <a:pPr marL="169863" indent="-169863"/>
            <a:r>
              <a:rPr lang="en-US" sz="2800" b="1" dirty="0"/>
              <a:t>Transform boundaries</a:t>
            </a:r>
            <a:r>
              <a:rPr lang="en-US" sz="2800" dirty="0"/>
              <a:t>: when two plates slide against each other </a:t>
            </a:r>
          </a:p>
        </p:txBody>
      </p:sp>
      <p:pic>
        <p:nvPicPr>
          <p:cNvPr id="5" name="Picture 4">
            <a:extLst>
              <a:ext uri="{FF2B5EF4-FFF2-40B4-BE49-F238E27FC236}">
                <a16:creationId xmlns:a16="http://schemas.microsoft.com/office/drawing/2014/main" id="{AC0B40D3-BA23-434D-9213-3603920D2AD9}"/>
              </a:ext>
            </a:extLst>
          </p:cNvPr>
          <p:cNvPicPr>
            <a:picLocks noChangeAspect="1"/>
          </p:cNvPicPr>
          <p:nvPr/>
        </p:nvPicPr>
        <p:blipFill>
          <a:blip r:embed="rId2"/>
          <a:stretch>
            <a:fillRect/>
          </a:stretch>
        </p:blipFill>
        <p:spPr>
          <a:xfrm>
            <a:off x="9081976" y="1565840"/>
            <a:ext cx="3044456" cy="1891406"/>
          </a:xfrm>
          <a:prstGeom prst="rect">
            <a:avLst/>
          </a:prstGeom>
        </p:spPr>
      </p:pic>
      <p:pic>
        <p:nvPicPr>
          <p:cNvPr id="6" name="Picture 5">
            <a:extLst>
              <a:ext uri="{FF2B5EF4-FFF2-40B4-BE49-F238E27FC236}">
                <a16:creationId xmlns:a16="http://schemas.microsoft.com/office/drawing/2014/main" id="{5F35A419-78AD-44CA-A8E0-E44367F2DCF8}"/>
              </a:ext>
            </a:extLst>
          </p:cNvPr>
          <p:cNvPicPr>
            <a:picLocks noChangeAspect="1"/>
          </p:cNvPicPr>
          <p:nvPr/>
        </p:nvPicPr>
        <p:blipFill>
          <a:blip r:embed="rId3"/>
          <a:stretch>
            <a:fillRect/>
          </a:stretch>
        </p:blipFill>
        <p:spPr>
          <a:xfrm>
            <a:off x="8982791" y="4401302"/>
            <a:ext cx="2993669" cy="1849909"/>
          </a:xfrm>
          <a:prstGeom prst="rect">
            <a:avLst/>
          </a:prstGeom>
        </p:spPr>
      </p:pic>
      <p:sp>
        <p:nvSpPr>
          <p:cNvPr id="7" name="TextBox 6">
            <a:extLst>
              <a:ext uri="{FF2B5EF4-FFF2-40B4-BE49-F238E27FC236}">
                <a16:creationId xmlns:a16="http://schemas.microsoft.com/office/drawing/2014/main" id="{7F20D3AB-A0D9-4268-8F85-0636952957CB}"/>
              </a:ext>
            </a:extLst>
          </p:cNvPr>
          <p:cNvSpPr txBox="1"/>
          <p:nvPr/>
        </p:nvSpPr>
        <p:spPr>
          <a:xfrm>
            <a:off x="9207794" y="5049047"/>
            <a:ext cx="669852" cy="180049"/>
          </a:xfrm>
          <a:prstGeom prst="rect">
            <a:avLst/>
          </a:prstGeom>
          <a:solidFill>
            <a:srgbClr val="C3A25F"/>
          </a:solid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Crust</a:t>
            </a:r>
          </a:p>
        </p:txBody>
      </p:sp>
      <p:sp>
        <p:nvSpPr>
          <p:cNvPr id="9" name="TextBox 8">
            <a:extLst>
              <a:ext uri="{FF2B5EF4-FFF2-40B4-BE49-F238E27FC236}">
                <a16:creationId xmlns:a16="http://schemas.microsoft.com/office/drawing/2014/main" id="{5D5F4671-EAA1-491A-A7DA-E5EDE6D8A581}"/>
              </a:ext>
            </a:extLst>
          </p:cNvPr>
          <p:cNvSpPr txBox="1"/>
          <p:nvPr/>
        </p:nvSpPr>
        <p:spPr>
          <a:xfrm>
            <a:off x="9175895" y="5306653"/>
            <a:ext cx="910855" cy="180049"/>
          </a:xfrm>
          <a:prstGeom prst="rect">
            <a:avLst/>
          </a:prstGeom>
          <a:solidFill>
            <a:srgbClr val="898562"/>
          </a:solid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Lithosphere</a:t>
            </a:r>
          </a:p>
        </p:txBody>
      </p:sp>
      <p:sp>
        <p:nvSpPr>
          <p:cNvPr id="10" name="TextBox 9">
            <a:extLst>
              <a:ext uri="{FF2B5EF4-FFF2-40B4-BE49-F238E27FC236}">
                <a16:creationId xmlns:a16="http://schemas.microsoft.com/office/drawing/2014/main" id="{83BCA105-2C20-4CFA-8B7E-1AB356DD1180}"/>
              </a:ext>
            </a:extLst>
          </p:cNvPr>
          <p:cNvSpPr txBox="1"/>
          <p:nvPr/>
        </p:nvSpPr>
        <p:spPr>
          <a:xfrm>
            <a:off x="9218426" y="5639288"/>
            <a:ext cx="1167810" cy="180049"/>
          </a:xfrm>
          <a:prstGeom prst="rect">
            <a:avLst/>
          </a:prstGeom>
          <a:solidFill>
            <a:srgbClr val="D46427"/>
          </a:solidFill>
        </p:spPr>
        <p:txBody>
          <a:bodyPr wrap="square" lIns="9144" tIns="9144" rIns="9144" bIns="914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Asthenosphere</a:t>
            </a:r>
          </a:p>
        </p:txBody>
      </p:sp>
      <p:pic>
        <p:nvPicPr>
          <p:cNvPr id="8" name="Picture 7">
            <a:extLst>
              <a:ext uri="{FF2B5EF4-FFF2-40B4-BE49-F238E27FC236}">
                <a16:creationId xmlns:a16="http://schemas.microsoft.com/office/drawing/2014/main" id="{26C18EDD-56F2-424A-BD6A-3BE9046A5123}"/>
              </a:ext>
            </a:extLst>
          </p:cNvPr>
          <p:cNvPicPr>
            <a:picLocks noChangeAspect="1"/>
          </p:cNvPicPr>
          <p:nvPr/>
        </p:nvPicPr>
        <p:blipFill>
          <a:blip r:embed="rId4"/>
          <a:stretch>
            <a:fillRect/>
          </a:stretch>
        </p:blipFill>
        <p:spPr>
          <a:xfrm>
            <a:off x="5912393" y="2696801"/>
            <a:ext cx="3017233" cy="1983947"/>
          </a:xfrm>
          <a:prstGeom prst="rect">
            <a:avLst/>
          </a:prstGeom>
        </p:spPr>
      </p:pic>
      <p:sp>
        <p:nvSpPr>
          <p:cNvPr id="11" name="TextBox 10">
            <a:extLst>
              <a:ext uri="{FF2B5EF4-FFF2-40B4-BE49-F238E27FC236}">
                <a16:creationId xmlns:a16="http://schemas.microsoft.com/office/drawing/2014/main" id="{73761255-F99D-4DA5-9942-A61C274DB271}"/>
              </a:ext>
            </a:extLst>
          </p:cNvPr>
          <p:cNvSpPr txBox="1"/>
          <p:nvPr/>
        </p:nvSpPr>
        <p:spPr>
          <a:xfrm>
            <a:off x="9388548" y="1195661"/>
            <a:ext cx="24313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Divergent boundary</a:t>
            </a:r>
          </a:p>
        </p:txBody>
      </p:sp>
      <p:sp>
        <p:nvSpPr>
          <p:cNvPr id="13" name="TextBox 12">
            <a:extLst>
              <a:ext uri="{FF2B5EF4-FFF2-40B4-BE49-F238E27FC236}">
                <a16:creationId xmlns:a16="http://schemas.microsoft.com/office/drawing/2014/main" id="{10E4EB96-59A3-4DB0-90E7-E924C748C060}"/>
              </a:ext>
            </a:extLst>
          </p:cNvPr>
          <p:cNvSpPr txBox="1"/>
          <p:nvPr/>
        </p:nvSpPr>
        <p:spPr>
          <a:xfrm>
            <a:off x="6280346" y="2296691"/>
            <a:ext cx="26492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Convergent boundary</a:t>
            </a:r>
          </a:p>
        </p:txBody>
      </p:sp>
      <p:sp>
        <p:nvSpPr>
          <p:cNvPr id="14" name="TextBox 13">
            <a:extLst>
              <a:ext uri="{FF2B5EF4-FFF2-40B4-BE49-F238E27FC236}">
                <a16:creationId xmlns:a16="http://schemas.microsoft.com/office/drawing/2014/main" id="{19147E21-B768-4475-BAF0-9269C15E955A}"/>
              </a:ext>
            </a:extLst>
          </p:cNvPr>
          <p:cNvSpPr txBox="1"/>
          <p:nvPr/>
        </p:nvSpPr>
        <p:spPr>
          <a:xfrm>
            <a:off x="9542720" y="4010323"/>
            <a:ext cx="2551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Transform boundary</a:t>
            </a:r>
          </a:p>
        </p:txBody>
      </p:sp>
    </p:spTree>
    <p:extLst>
      <p:ext uri="{BB962C8B-B14F-4D97-AF65-F5344CB8AC3E}">
        <p14:creationId xmlns:p14="http://schemas.microsoft.com/office/powerpoint/2010/main" val="383048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a16="http://schemas.microsoft.com/office/drawing/2014/main" id="{2C83BE56-FCC8-445F-A6FA-2B9D3465F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6152"/>
            <a:ext cx="6214177" cy="50590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AB58FB-2C27-46A9-8796-8FDEB4B32F1C}"/>
              </a:ext>
            </a:extLst>
          </p:cNvPr>
          <p:cNvSpPr>
            <a:spLocks noGrp="1"/>
          </p:cNvSpPr>
          <p:nvPr>
            <p:ph type="title"/>
          </p:nvPr>
        </p:nvSpPr>
        <p:spPr/>
        <p:txBody>
          <a:bodyPr>
            <a:normAutofit/>
          </a:bodyPr>
          <a:lstStyle/>
          <a:p>
            <a:pPr algn="ctr"/>
            <a:r>
              <a:rPr lang="en-US" sz="4400" dirty="0"/>
              <a:t>Divergent Boundaries</a:t>
            </a:r>
          </a:p>
        </p:txBody>
      </p:sp>
      <p:sp>
        <p:nvSpPr>
          <p:cNvPr id="4" name="Content Placeholder 3">
            <a:extLst>
              <a:ext uri="{FF2B5EF4-FFF2-40B4-BE49-F238E27FC236}">
                <a16:creationId xmlns:a16="http://schemas.microsoft.com/office/drawing/2014/main" id="{0323573B-F67C-4B74-ACE6-AB13F839309D}"/>
              </a:ext>
            </a:extLst>
          </p:cNvPr>
          <p:cNvSpPr>
            <a:spLocks noGrp="1"/>
          </p:cNvSpPr>
          <p:nvPr>
            <p:ph sz="quarter" idx="2"/>
          </p:nvPr>
        </p:nvSpPr>
        <p:spPr>
          <a:xfrm>
            <a:off x="6096000" y="1632097"/>
            <a:ext cx="5598355" cy="3593805"/>
          </a:xfrm>
        </p:spPr>
        <p:txBody>
          <a:bodyPr>
            <a:normAutofit/>
          </a:bodyPr>
          <a:lstStyle/>
          <a:p>
            <a:pPr marL="0" indent="0">
              <a:buNone/>
            </a:pPr>
            <a:r>
              <a:rPr lang="en-US" sz="2800" b="1" dirty="0"/>
              <a:t>Sea-floor spreading</a:t>
            </a:r>
            <a:r>
              <a:rPr lang="en-US" sz="2800" dirty="0"/>
              <a:t>: </a:t>
            </a:r>
            <a:r>
              <a:rPr lang="en-US" sz="2800" b="1" dirty="0"/>
              <a:t>_________</a:t>
            </a:r>
            <a:r>
              <a:rPr lang="en-US" sz="2800" dirty="0"/>
              <a:t> formed when continental plates moving in opposite directions formed rifts that allowed magma in the asthenosphere to form new oceanic crust at the mid-ocean ridges</a:t>
            </a:r>
          </a:p>
        </p:txBody>
      </p:sp>
    </p:spTree>
    <p:extLst>
      <p:ext uri="{BB962C8B-B14F-4D97-AF65-F5344CB8AC3E}">
        <p14:creationId xmlns:p14="http://schemas.microsoft.com/office/powerpoint/2010/main" val="350748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04D2-2037-4AE4-8D74-02FCE17CF45B}"/>
              </a:ext>
            </a:extLst>
          </p:cNvPr>
          <p:cNvSpPr>
            <a:spLocks noGrp="1"/>
          </p:cNvSpPr>
          <p:nvPr>
            <p:ph type="title"/>
          </p:nvPr>
        </p:nvSpPr>
        <p:spPr/>
        <p:txBody>
          <a:bodyPr>
            <a:normAutofit/>
          </a:bodyPr>
          <a:lstStyle/>
          <a:p>
            <a:pPr algn="ctr"/>
            <a:r>
              <a:rPr lang="en-US" sz="4400" dirty="0"/>
              <a:t>Convergent Boundaries</a:t>
            </a:r>
          </a:p>
        </p:txBody>
      </p:sp>
      <p:sp>
        <p:nvSpPr>
          <p:cNvPr id="4" name="Content Placeholder 3">
            <a:extLst>
              <a:ext uri="{FF2B5EF4-FFF2-40B4-BE49-F238E27FC236}">
                <a16:creationId xmlns:a16="http://schemas.microsoft.com/office/drawing/2014/main" id="{1D914282-3123-40F1-A14B-23F8208CFF4C}"/>
              </a:ext>
            </a:extLst>
          </p:cNvPr>
          <p:cNvSpPr>
            <a:spLocks noGrp="1"/>
          </p:cNvSpPr>
          <p:nvPr>
            <p:ph sz="quarter" idx="2"/>
          </p:nvPr>
        </p:nvSpPr>
        <p:spPr>
          <a:xfrm>
            <a:off x="707135" y="1290580"/>
            <a:ext cx="5187321" cy="4937760"/>
          </a:xfrm>
        </p:spPr>
        <p:txBody>
          <a:bodyPr>
            <a:normAutofit/>
          </a:bodyPr>
          <a:lstStyle/>
          <a:p>
            <a:pPr marL="0" indent="0">
              <a:buNone/>
            </a:pPr>
            <a:r>
              <a:rPr lang="en-US" sz="2800" b="1" dirty="0"/>
              <a:t>Subduction zones</a:t>
            </a:r>
            <a:r>
              <a:rPr lang="en-US" sz="2800" dirty="0"/>
              <a:t>: areas where two lithospheric plates collide and one plate </a:t>
            </a:r>
            <a:r>
              <a:rPr lang="en-US" sz="2800" b="1" dirty="0"/>
              <a:t>___________</a:t>
            </a:r>
            <a:r>
              <a:rPr lang="en-US" sz="2800" dirty="0"/>
              <a:t> the other plate.  </a:t>
            </a:r>
          </a:p>
          <a:p>
            <a:pPr lvl="1"/>
            <a:r>
              <a:rPr lang="en-US" sz="2500" dirty="0"/>
              <a:t>Earthquakes and volcanos commonly result from subduction</a:t>
            </a:r>
          </a:p>
          <a:p>
            <a:pPr lvl="1"/>
            <a:r>
              <a:rPr lang="en-US" sz="2500" dirty="0"/>
              <a:t>Can lead to formation of coastal mountain ranges</a:t>
            </a:r>
          </a:p>
          <a:p>
            <a:pPr lvl="2"/>
            <a:r>
              <a:rPr lang="en-US" sz="2200" dirty="0"/>
              <a:t>Ex: Andes mountain range in South America</a:t>
            </a:r>
          </a:p>
        </p:txBody>
      </p:sp>
      <p:pic>
        <p:nvPicPr>
          <p:cNvPr id="7" name="Picture 6">
            <a:extLst>
              <a:ext uri="{FF2B5EF4-FFF2-40B4-BE49-F238E27FC236}">
                <a16:creationId xmlns:a16="http://schemas.microsoft.com/office/drawing/2014/main" id="{76CEDE8A-304D-4C5A-A8D6-D3FDD7507105}"/>
              </a:ext>
            </a:extLst>
          </p:cNvPr>
          <p:cNvPicPr>
            <a:picLocks noChangeAspect="1"/>
          </p:cNvPicPr>
          <p:nvPr/>
        </p:nvPicPr>
        <p:blipFill>
          <a:blip r:embed="rId2"/>
          <a:stretch>
            <a:fillRect/>
          </a:stretch>
        </p:blipFill>
        <p:spPr>
          <a:xfrm>
            <a:off x="6297546" y="2013594"/>
            <a:ext cx="5661628" cy="3100667"/>
          </a:xfrm>
          <a:prstGeom prst="rect">
            <a:avLst/>
          </a:prstGeom>
        </p:spPr>
      </p:pic>
    </p:spTree>
    <p:extLst>
      <p:ext uri="{BB962C8B-B14F-4D97-AF65-F5344CB8AC3E}">
        <p14:creationId xmlns:p14="http://schemas.microsoft.com/office/powerpoint/2010/main" val="3782765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AE89DF-1C94-43E5-8531-260A902CE27E}"/>
              </a:ext>
            </a:extLst>
          </p:cNvPr>
          <p:cNvSpPr>
            <a:spLocks noGrp="1"/>
          </p:cNvSpPr>
          <p:nvPr>
            <p:ph sz="quarter" idx="1"/>
          </p:nvPr>
        </p:nvSpPr>
        <p:spPr>
          <a:xfrm>
            <a:off x="609600" y="1350334"/>
            <a:ext cx="5388864" cy="4806625"/>
          </a:xfrm>
        </p:spPr>
        <p:txBody>
          <a:bodyPr>
            <a:normAutofit/>
          </a:bodyPr>
          <a:lstStyle/>
          <a:p>
            <a:pPr marL="0" indent="0">
              <a:buNone/>
            </a:pPr>
            <a:r>
              <a:rPr lang="en-US" sz="2800" dirty="0"/>
              <a:t>Subduction zones between two oceanic plates can result in volcanic activity that creates island arcs</a:t>
            </a:r>
          </a:p>
          <a:p>
            <a:pPr lvl="1"/>
            <a:r>
              <a:rPr lang="en-US" sz="2400" dirty="0"/>
              <a:t>Ex: Aleutian archipelago</a:t>
            </a:r>
          </a:p>
        </p:txBody>
      </p:sp>
      <p:sp>
        <p:nvSpPr>
          <p:cNvPr id="10" name="Title 1">
            <a:extLst>
              <a:ext uri="{FF2B5EF4-FFF2-40B4-BE49-F238E27FC236}">
                <a16:creationId xmlns:a16="http://schemas.microsoft.com/office/drawing/2014/main" id="{10AAFBC5-748A-42C2-B224-5D096AF4ABE4}"/>
              </a:ext>
            </a:extLst>
          </p:cNvPr>
          <p:cNvSpPr>
            <a:spLocks noGrp="1"/>
          </p:cNvSpPr>
          <p:nvPr>
            <p:ph type="title"/>
          </p:nvPr>
        </p:nvSpPr>
        <p:spPr/>
        <p:txBody>
          <a:bodyPr>
            <a:normAutofit/>
          </a:bodyPr>
          <a:lstStyle/>
          <a:p>
            <a:pPr algn="ctr"/>
            <a:r>
              <a:rPr lang="en-US" sz="4400" dirty="0"/>
              <a:t>Convergent Boundaries</a:t>
            </a:r>
          </a:p>
        </p:txBody>
      </p:sp>
      <p:pic>
        <p:nvPicPr>
          <p:cNvPr id="11" name="Picture 10">
            <a:extLst>
              <a:ext uri="{FF2B5EF4-FFF2-40B4-BE49-F238E27FC236}">
                <a16:creationId xmlns:a16="http://schemas.microsoft.com/office/drawing/2014/main" id="{723E231E-2B5D-4450-8E83-25D9A40AAD2D}"/>
              </a:ext>
            </a:extLst>
          </p:cNvPr>
          <p:cNvPicPr>
            <a:picLocks noChangeAspect="1"/>
          </p:cNvPicPr>
          <p:nvPr/>
        </p:nvPicPr>
        <p:blipFill>
          <a:blip r:embed="rId2"/>
          <a:stretch>
            <a:fillRect/>
          </a:stretch>
        </p:blipFill>
        <p:spPr>
          <a:xfrm>
            <a:off x="1275908" y="3442025"/>
            <a:ext cx="4416694" cy="2727959"/>
          </a:xfrm>
          <a:prstGeom prst="rect">
            <a:avLst/>
          </a:prstGeom>
        </p:spPr>
      </p:pic>
      <p:pic>
        <p:nvPicPr>
          <p:cNvPr id="5122" name="Picture 2" descr="Image result for aleutian archipelago tectonic plates">
            <a:extLst>
              <a:ext uri="{FF2B5EF4-FFF2-40B4-BE49-F238E27FC236}">
                <a16:creationId xmlns:a16="http://schemas.microsoft.com/office/drawing/2014/main" id="{20CEBACA-4FCD-4CF6-82FB-5822506CE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1337309"/>
            <a:ext cx="4762500"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52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6E274-CF83-4D4E-97C9-B90ACE7FDD62}"/>
              </a:ext>
            </a:extLst>
          </p:cNvPr>
          <p:cNvSpPr>
            <a:spLocks noGrp="1"/>
          </p:cNvSpPr>
          <p:nvPr>
            <p:ph type="title"/>
          </p:nvPr>
        </p:nvSpPr>
        <p:spPr/>
        <p:txBody>
          <a:bodyPr>
            <a:normAutofit/>
          </a:bodyPr>
          <a:lstStyle/>
          <a:p>
            <a:pPr algn="ctr"/>
            <a:r>
              <a:rPr lang="en-US" sz="4400" dirty="0"/>
              <a:t>Transform Boundaries</a:t>
            </a:r>
          </a:p>
        </p:txBody>
      </p:sp>
      <p:pic>
        <p:nvPicPr>
          <p:cNvPr id="6" name="Content Placeholder 5">
            <a:extLst>
              <a:ext uri="{FF2B5EF4-FFF2-40B4-BE49-F238E27FC236}">
                <a16:creationId xmlns:a16="http://schemas.microsoft.com/office/drawing/2014/main" id="{B7A6F90F-8451-4F7C-ACA9-B11D0500CF1E}"/>
              </a:ext>
            </a:extLst>
          </p:cNvPr>
          <p:cNvPicPr>
            <a:picLocks noGrp="1" noChangeAspect="1"/>
          </p:cNvPicPr>
          <p:nvPr>
            <p:ph sz="quarter" idx="1"/>
          </p:nvPr>
        </p:nvPicPr>
        <p:blipFill>
          <a:blip r:embed="rId2" cstate="hqprint">
            <a:extLst>
              <a:ext uri="{28A0092B-C50C-407E-A947-70E740481C1C}">
                <a14:useLocalDpi xmlns:a14="http://schemas.microsoft.com/office/drawing/2010/main" val="0"/>
              </a:ext>
            </a:extLst>
          </a:blip>
          <a:stretch>
            <a:fillRect/>
          </a:stretch>
        </p:blipFill>
        <p:spPr>
          <a:xfrm>
            <a:off x="7355055" y="1240868"/>
            <a:ext cx="3246423" cy="5021200"/>
          </a:xfrm>
        </p:spPr>
      </p:pic>
      <p:sp>
        <p:nvSpPr>
          <p:cNvPr id="4" name="Content Placeholder 3">
            <a:extLst>
              <a:ext uri="{FF2B5EF4-FFF2-40B4-BE49-F238E27FC236}">
                <a16:creationId xmlns:a16="http://schemas.microsoft.com/office/drawing/2014/main" id="{7235C264-0BB2-446F-906D-6B89020B7166}"/>
              </a:ext>
            </a:extLst>
          </p:cNvPr>
          <p:cNvSpPr>
            <a:spLocks noGrp="1"/>
          </p:cNvSpPr>
          <p:nvPr>
            <p:ph sz="quarter" idx="2"/>
          </p:nvPr>
        </p:nvSpPr>
        <p:spPr>
          <a:xfrm>
            <a:off x="609600" y="1461983"/>
            <a:ext cx="5951573" cy="4776639"/>
          </a:xfrm>
        </p:spPr>
        <p:txBody>
          <a:bodyPr>
            <a:normAutofit/>
          </a:bodyPr>
          <a:lstStyle/>
          <a:p>
            <a:pPr marL="0" indent="0">
              <a:buNone/>
            </a:pPr>
            <a:r>
              <a:rPr lang="en-US" sz="2800" b="1" dirty="0"/>
              <a:t>Transform boundary</a:t>
            </a:r>
            <a:r>
              <a:rPr lang="en-US" sz="2800" dirty="0"/>
              <a:t>: location where two lithospheric plates slide past one another forming a transform fault</a:t>
            </a:r>
          </a:p>
          <a:p>
            <a:pPr lvl="1"/>
            <a:r>
              <a:rPr lang="en-US" sz="2400" dirty="0"/>
              <a:t>Ex: San Andreas Fault</a:t>
            </a:r>
          </a:p>
        </p:txBody>
      </p:sp>
    </p:spTree>
    <p:extLst>
      <p:ext uri="{BB962C8B-B14F-4D97-AF65-F5344CB8AC3E}">
        <p14:creationId xmlns:p14="http://schemas.microsoft.com/office/powerpoint/2010/main" val="246240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AF8527-65AB-41AE-8A02-8793B1D4CDDB}"/>
              </a:ext>
            </a:extLst>
          </p:cNvPr>
          <p:cNvSpPr>
            <a:spLocks noGrp="1"/>
          </p:cNvSpPr>
          <p:nvPr>
            <p:ph type="title"/>
          </p:nvPr>
        </p:nvSpPr>
        <p:spPr>
          <a:xfrm>
            <a:off x="733646" y="152400"/>
            <a:ext cx="10848753" cy="990600"/>
          </a:xfrm>
        </p:spPr>
        <p:txBody>
          <a:bodyPr>
            <a:normAutofit/>
          </a:bodyPr>
          <a:lstStyle/>
          <a:p>
            <a:pPr algn="ctr"/>
            <a:r>
              <a:rPr lang="en-US" sz="4400" dirty="0"/>
              <a:t>Plate Boundaries</a:t>
            </a:r>
          </a:p>
        </p:txBody>
      </p:sp>
      <p:sp>
        <p:nvSpPr>
          <p:cNvPr id="7" name="Content Placeholder 6">
            <a:extLst>
              <a:ext uri="{FF2B5EF4-FFF2-40B4-BE49-F238E27FC236}">
                <a16:creationId xmlns:a16="http://schemas.microsoft.com/office/drawing/2014/main" id="{EAE286CD-6C1B-486A-A77E-C28CDD175134}"/>
              </a:ext>
            </a:extLst>
          </p:cNvPr>
          <p:cNvSpPr>
            <a:spLocks noGrp="1"/>
          </p:cNvSpPr>
          <p:nvPr>
            <p:ph sz="quarter" idx="1"/>
          </p:nvPr>
        </p:nvSpPr>
        <p:spPr>
          <a:xfrm>
            <a:off x="733646" y="1572529"/>
            <a:ext cx="4696047" cy="4572708"/>
          </a:xfrm>
        </p:spPr>
        <p:txBody>
          <a:bodyPr>
            <a:normAutofit/>
          </a:bodyPr>
          <a:lstStyle/>
          <a:p>
            <a:r>
              <a:rPr lang="en-US" sz="2800" dirty="0"/>
              <a:t>Volcanos and earthquakes are common around plate boundaries</a:t>
            </a:r>
          </a:p>
          <a:p>
            <a:pPr lvl="1"/>
            <a:r>
              <a:rPr lang="en-US" sz="2500" b="1" dirty="0"/>
              <a:t>_____________</a:t>
            </a:r>
          </a:p>
        </p:txBody>
      </p:sp>
      <p:pic>
        <p:nvPicPr>
          <p:cNvPr id="8" name="Picture 7">
            <a:extLst>
              <a:ext uri="{FF2B5EF4-FFF2-40B4-BE49-F238E27FC236}">
                <a16:creationId xmlns:a16="http://schemas.microsoft.com/office/drawing/2014/main" id="{935596BC-3176-44A0-A59B-39D15DB8DC76}"/>
              </a:ext>
            </a:extLst>
          </p:cNvPr>
          <p:cNvPicPr>
            <a:picLocks noChangeAspect="1"/>
          </p:cNvPicPr>
          <p:nvPr/>
        </p:nvPicPr>
        <p:blipFill>
          <a:blip r:embed="rId2"/>
          <a:stretch>
            <a:fillRect/>
          </a:stretch>
        </p:blipFill>
        <p:spPr>
          <a:xfrm>
            <a:off x="5889479" y="3707086"/>
            <a:ext cx="5692920" cy="2578306"/>
          </a:xfrm>
          <a:prstGeom prst="rect">
            <a:avLst/>
          </a:prstGeom>
        </p:spPr>
      </p:pic>
      <p:pic>
        <p:nvPicPr>
          <p:cNvPr id="9" name="Picture 8">
            <a:extLst>
              <a:ext uri="{FF2B5EF4-FFF2-40B4-BE49-F238E27FC236}">
                <a16:creationId xmlns:a16="http://schemas.microsoft.com/office/drawing/2014/main" id="{76CCB04C-D845-45A4-AD23-2A7E7D754E16}"/>
              </a:ext>
            </a:extLst>
          </p:cNvPr>
          <p:cNvPicPr>
            <a:picLocks noChangeAspect="1"/>
          </p:cNvPicPr>
          <p:nvPr/>
        </p:nvPicPr>
        <p:blipFill>
          <a:blip r:embed="rId3"/>
          <a:stretch>
            <a:fillRect/>
          </a:stretch>
        </p:blipFill>
        <p:spPr>
          <a:xfrm>
            <a:off x="5951500" y="1240466"/>
            <a:ext cx="5630899" cy="2526074"/>
          </a:xfrm>
          <a:prstGeom prst="rect">
            <a:avLst/>
          </a:prstGeom>
        </p:spPr>
      </p:pic>
      <p:sp>
        <p:nvSpPr>
          <p:cNvPr id="2" name="TextBox 1"/>
          <p:cNvSpPr txBox="1"/>
          <p:nvPr/>
        </p:nvSpPr>
        <p:spPr>
          <a:xfrm>
            <a:off x="7566660" y="4656634"/>
            <a:ext cx="13030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glow rad="228600">
                    <a:srgbClr val="DD8047">
                      <a:satMod val="175000"/>
                      <a:alpha val="40000"/>
                    </a:srgbClr>
                  </a:glow>
                </a:effectLst>
                <a:uLnTx/>
                <a:uFillTx/>
                <a:latin typeface="Gill Sans MT"/>
                <a:ea typeface="+mn-ea"/>
                <a:cs typeface="+mn-cs"/>
              </a:rPr>
              <a:t>Ring of Fire</a:t>
            </a:r>
          </a:p>
        </p:txBody>
      </p:sp>
      <p:cxnSp>
        <p:nvCxnSpPr>
          <p:cNvPr id="4" name="Straight Arrow Connector 3"/>
          <p:cNvCxnSpPr/>
          <p:nvPr/>
        </p:nvCxnSpPr>
        <p:spPr>
          <a:xfrm flipV="1">
            <a:off x="8435340" y="4469130"/>
            <a:ext cx="205740" cy="187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8641080" y="5025966"/>
            <a:ext cx="582930" cy="288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8075295" y="4206240"/>
            <a:ext cx="5715" cy="450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flipV="1">
            <a:off x="7566660" y="4469130"/>
            <a:ext cx="245745" cy="224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7812405" y="4991708"/>
            <a:ext cx="262890" cy="1519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070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325643-DBB0-4416-BF95-0275A5AB5C32}"/>
              </a:ext>
            </a:extLst>
          </p:cNvPr>
          <p:cNvPicPr>
            <a:picLocks noChangeAspect="1"/>
          </p:cNvPicPr>
          <p:nvPr/>
        </p:nvPicPr>
        <p:blipFill>
          <a:blip r:embed="rId2"/>
          <a:stretch>
            <a:fillRect/>
          </a:stretch>
        </p:blipFill>
        <p:spPr>
          <a:xfrm>
            <a:off x="502278" y="1294291"/>
            <a:ext cx="11304957" cy="4899913"/>
          </a:xfrm>
          <a:prstGeom prst="rect">
            <a:avLst/>
          </a:prstGeom>
        </p:spPr>
      </p:pic>
      <p:sp>
        <p:nvSpPr>
          <p:cNvPr id="5" name="Title 6">
            <a:extLst>
              <a:ext uri="{FF2B5EF4-FFF2-40B4-BE49-F238E27FC236}">
                <a16:creationId xmlns:a16="http://schemas.microsoft.com/office/drawing/2014/main" id="{A67A6588-6075-4919-85CC-D8D87ECE0DF3}"/>
              </a:ext>
            </a:extLst>
          </p:cNvPr>
          <p:cNvSpPr>
            <a:spLocks noGrp="1"/>
          </p:cNvSpPr>
          <p:nvPr>
            <p:ph type="title"/>
          </p:nvPr>
        </p:nvSpPr>
        <p:spPr/>
        <p:txBody>
          <a:bodyPr>
            <a:normAutofit/>
          </a:bodyPr>
          <a:lstStyle/>
          <a:p>
            <a:pPr algn="ctr"/>
            <a:r>
              <a:rPr lang="en-US" sz="4400" dirty="0"/>
              <a:t>Summary of Plate Boundaries</a:t>
            </a:r>
          </a:p>
        </p:txBody>
      </p:sp>
      <p:sp>
        <p:nvSpPr>
          <p:cNvPr id="2" name="Rectangle 1">
            <a:extLst>
              <a:ext uri="{FF2B5EF4-FFF2-40B4-BE49-F238E27FC236}">
                <a16:creationId xmlns:a16="http://schemas.microsoft.com/office/drawing/2014/main" id="{3F9DD968-469A-4949-8F0E-8E3B932CED72}"/>
              </a:ext>
            </a:extLst>
          </p:cNvPr>
          <p:cNvSpPr/>
          <p:nvPr/>
        </p:nvSpPr>
        <p:spPr>
          <a:xfrm>
            <a:off x="4678134" y="6345495"/>
            <a:ext cx="2953244" cy="369332"/>
          </a:xfrm>
          <a:prstGeom prst="rect">
            <a:avLst/>
          </a:prstGeom>
        </p:spPr>
        <p:txBody>
          <a:bodyPr wrap="none">
            <a:spAutoFit/>
          </a:bodyPr>
          <a:lstStyle/>
          <a:p>
            <a:r>
              <a:rPr lang="en-US" dirty="0"/>
              <a:t>https://youtu.be/DLwJT_igmls</a:t>
            </a:r>
          </a:p>
        </p:txBody>
      </p:sp>
    </p:spTree>
    <p:extLst>
      <p:ext uri="{BB962C8B-B14F-4D97-AF65-F5344CB8AC3E}">
        <p14:creationId xmlns:p14="http://schemas.microsoft.com/office/powerpoint/2010/main" val="1870777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DD12A1F-BDB1-4A95-97EF-A191478D3AC5}"/>
              </a:ext>
            </a:extLst>
          </p:cNvPr>
          <p:cNvPicPr>
            <a:picLocks noGrp="1" noChangeAspect="1"/>
          </p:cNvPicPr>
          <p:nvPr>
            <p:ph sz="quarter" idx="1"/>
          </p:nvPr>
        </p:nvPicPr>
        <p:blipFill>
          <a:blip r:embed="rId2" cstate="hqprint">
            <a:extLst>
              <a:ext uri="{28A0092B-C50C-407E-A947-70E740481C1C}">
                <a14:useLocalDpi xmlns:a14="http://schemas.microsoft.com/office/drawing/2010/main" val="0"/>
              </a:ext>
            </a:extLst>
          </a:blip>
          <a:stretch>
            <a:fillRect/>
          </a:stretch>
        </p:blipFill>
        <p:spPr>
          <a:xfrm>
            <a:off x="6618868" y="1338424"/>
            <a:ext cx="5389563" cy="4693216"/>
          </a:xfrm>
        </p:spPr>
      </p:pic>
      <p:sp>
        <p:nvSpPr>
          <p:cNvPr id="4" name="Content Placeholder 3">
            <a:extLst>
              <a:ext uri="{FF2B5EF4-FFF2-40B4-BE49-F238E27FC236}">
                <a16:creationId xmlns:a16="http://schemas.microsoft.com/office/drawing/2014/main" id="{93423B83-1911-460A-8221-51C1C16C2243}"/>
              </a:ext>
            </a:extLst>
          </p:cNvPr>
          <p:cNvSpPr>
            <a:spLocks noGrp="1"/>
          </p:cNvSpPr>
          <p:nvPr>
            <p:ph sz="quarter" idx="2"/>
          </p:nvPr>
        </p:nvSpPr>
        <p:spPr>
          <a:xfrm>
            <a:off x="537884" y="1142999"/>
            <a:ext cx="6149789" cy="5221941"/>
          </a:xfrm>
        </p:spPr>
        <p:txBody>
          <a:bodyPr>
            <a:normAutofit fontScale="92500" lnSpcReduction="10000"/>
          </a:bodyPr>
          <a:lstStyle/>
          <a:p>
            <a:pPr marL="0" indent="0">
              <a:spcAft>
                <a:spcPts val="600"/>
              </a:spcAft>
              <a:buNone/>
            </a:pPr>
            <a:r>
              <a:rPr lang="en-US" dirty="0"/>
              <a:t>Marine habitats associated with coastal areas often the result of different continental margins</a:t>
            </a:r>
          </a:p>
          <a:p>
            <a:pPr marL="169863" indent="-169863"/>
            <a:r>
              <a:rPr lang="en-US" sz="2400" b="1" dirty="0"/>
              <a:t>Active margins</a:t>
            </a:r>
            <a:r>
              <a:rPr lang="en-US" dirty="0"/>
              <a:t>: margins on the leading edge of a continental plate where it is colliding with an oceanic plate</a:t>
            </a:r>
          </a:p>
          <a:p>
            <a:pPr marL="444183" lvl="1" indent="-169863"/>
            <a:r>
              <a:rPr lang="en-US" sz="2400" dirty="0"/>
              <a:t>Narrow shelves, steep slopes, and no continental rise</a:t>
            </a:r>
          </a:p>
          <a:p>
            <a:pPr marL="718503" lvl="2" indent="-169863"/>
            <a:r>
              <a:rPr lang="en-US" sz="2200" b="1" dirty="0"/>
              <a:t>____________ </a:t>
            </a:r>
            <a:r>
              <a:rPr lang="en-US" sz="2200" dirty="0"/>
              <a:t>of North and South America</a:t>
            </a:r>
          </a:p>
          <a:p>
            <a:pPr marL="169863" indent="-169863"/>
            <a:endParaRPr lang="en-US" sz="1400" dirty="0"/>
          </a:p>
          <a:p>
            <a:pPr marL="169863" indent="-169863"/>
            <a:r>
              <a:rPr lang="en-US" b="1" dirty="0"/>
              <a:t>Passive margins</a:t>
            </a:r>
            <a:r>
              <a:rPr lang="en-US" dirty="0"/>
              <a:t>: margins that are not a  plate boundary</a:t>
            </a:r>
          </a:p>
          <a:p>
            <a:pPr marL="444183" lvl="1" indent="-169863"/>
            <a:r>
              <a:rPr lang="en-US" sz="2400" dirty="0"/>
              <a:t>Wide shelves, gentle slopes and a well-developed continental rise</a:t>
            </a:r>
          </a:p>
          <a:p>
            <a:pPr marL="718503" lvl="2" indent="-169863"/>
            <a:r>
              <a:rPr lang="en-US" sz="2200" dirty="0"/>
              <a:t>East coast of North and South America</a:t>
            </a:r>
          </a:p>
          <a:p>
            <a:pPr marL="169863" indent="-169863"/>
            <a:endParaRPr lang="en-US" dirty="0"/>
          </a:p>
          <a:p>
            <a:pPr marL="169863" indent="-169863"/>
            <a:endParaRPr lang="en-US" dirty="0"/>
          </a:p>
        </p:txBody>
      </p:sp>
      <p:sp>
        <p:nvSpPr>
          <p:cNvPr id="5" name="Title 1">
            <a:extLst>
              <a:ext uri="{FF2B5EF4-FFF2-40B4-BE49-F238E27FC236}">
                <a16:creationId xmlns:a16="http://schemas.microsoft.com/office/drawing/2014/main" id="{3B402548-0C41-41D8-B50E-186EC032F826}"/>
              </a:ext>
            </a:extLst>
          </p:cNvPr>
          <p:cNvSpPr>
            <a:spLocks noGrp="1"/>
          </p:cNvSpPr>
          <p:nvPr>
            <p:ph type="title"/>
          </p:nvPr>
        </p:nvSpPr>
        <p:spPr/>
        <p:txBody>
          <a:bodyPr>
            <a:normAutofit/>
          </a:bodyPr>
          <a:lstStyle/>
          <a:p>
            <a:pPr algn="ctr"/>
            <a:r>
              <a:rPr lang="en-US" sz="4400" dirty="0"/>
              <a:t>Continental Margins</a:t>
            </a:r>
          </a:p>
        </p:txBody>
      </p:sp>
    </p:spTree>
    <p:extLst>
      <p:ext uri="{BB962C8B-B14F-4D97-AF65-F5344CB8AC3E}">
        <p14:creationId xmlns:p14="http://schemas.microsoft.com/office/powerpoint/2010/main" val="231978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34A4C1-DB95-4373-A80E-C54B3D28BA5C}"/>
              </a:ext>
            </a:extLst>
          </p:cNvPr>
          <p:cNvPicPr>
            <a:picLocks noChangeAspect="1"/>
          </p:cNvPicPr>
          <p:nvPr/>
        </p:nvPicPr>
        <p:blipFill>
          <a:blip r:embed="rId3"/>
          <a:stretch>
            <a:fillRect/>
          </a:stretch>
        </p:blipFill>
        <p:spPr>
          <a:xfrm>
            <a:off x="0" y="112058"/>
            <a:ext cx="12192000" cy="6633883"/>
          </a:xfrm>
          <a:prstGeom prst="rect">
            <a:avLst/>
          </a:prstGeom>
        </p:spPr>
      </p:pic>
      <p:sp>
        <p:nvSpPr>
          <p:cNvPr id="3" name="Star: 5 Points 2">
            <a:extLst>
              <a:ext uri="{FF2B5EF4-FFF2-40B4-BE49-F238E27FC236}">
                <a16:creationId xmlns:a16="http://schemas.microsoft.com/office/drawing/2014/main" id="{7B4F4485-2CE5-46CA-A910-A9A8B9B98D14}"/>
              </a:ext>
            </a:extLst>
          </p:cNvPr>
          <p:cNvSpPr/>
          <p:nvPr/>
        </p:nvSpPr>
        <p:spPr>
          <a:xfrm>
            <a:off x="4940631" y="2407972"/>
            <a:ext cx="117144" cy="120982"/>
          </a:xfrm>
          <a:prstGeom prst="star5">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82F284-8BB5-48B4-BDD0-E426A0BE04CB}"/>
              </a:ext>
            </a:extLst>
          </p:cNvPr>
          <p:cNvSpPr txBox="1"/>
          <p:nvPr/>
        </p:nvSpPr>
        <p:spPr>
          <a:xfrm>
            <a:off x="4607348" y="2160686"/>
            <a:ext cx="1485900" cy="307777"/>
          </a:xfrm>
          <a:prstGeom prst="rect">
            <a:avLst/>
          </a:prstGeom>
          <a:noFill/>
        </p:spPr>
        <p:txBody>
          <a:bodyPr wrap="square" rtlCol="0">
            <a:spAutoFit/>
          </a:bodyPr>
          <a:lstStyle/>
          <a:p>
            <a:r>
              <a:rPr lang="en-US" sz="1400" b="1" dirty="0">
                <a:ln>
                  <a:solidFill>
                    <a:schemeClr val="tx1"/>
                  </a:solidFill>
                </a:ln>
                <a:solidFill>
                  <a:schemeClr val="bg1"/>
                </a:solidFill>
                <a:effectLst>
                  <a:outerShdw blurRad="38100" dist="38100" dir="2700000" algn="tl">
                    <a:srgbClr val="000000">
                      <a:alpha val="43137"/>
                    </a:srgbClr>
                  </a:outerShdw>
                </a:effectLst>
              </a:rPr>
              <a:t>Mt. SAC</a:t>
            </a:r>
          </a:p>
        </p:txBody>
      </p:sp>
      <p:sp>
        <p:nvSpPr>
          <p:cNvPr id="5" name="TextBox 4">
            <a:extLst>
              <a:ext uri="{FF2B5EF4-FFF2-40B4-BE49-F238E27FC236}">
                <a16:creationId xmlns:a16="http://schemas.microsoft.com/office/drawing/2014/main" id="{A6850780-D8D2-4B0F-B7B9-8E4FD540C6E7}"/>
              </a:ext>
            </a:extLst>
          </p:cNvPr>
          <p:cNvSpPr txBox="1"/>
          <p:nvPr/>
        </p:nvSpPr>
        <p:spPr>
          <a:xfrm rot="300350">
            <a:off x="3885695" y="1473222"/>
            <a:ext cx="2499946" cy="338554"/>
          </a:xfrm>
          <a:prstGeom prst="rect">
            <a:avLst/>
          </a:prstGeom>
          <a:noFill/>
        </p:spPr>
        <p:txBody>
          <a:bodyPr wrap="squar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San Gabriel Mountains</a:t>
            </a:r>
          </a:p>
        </p:txBody>
      </p:sp>
      <p:sp>
        <p:nvSpPr>
          <p:cNvPr id="6" name="TextBox 5">
            <a:extLst>
              <a:ext uri="{FF2B5EF4-FFF2-40B4-BE49-F238E27FC236}">
                <a16:creationId xmlns:a16="http://schemas.microsoft.com/office/drawing/2014/main" id="{3B3E48F9-272C-42E0-A69F-F1368BB4A417}"/>
              </a:ext>
            </a:extLst>
          </p:cNvPr>
          <p:cNvSpPr txBox="1"/>
          <p:nvPr/>
        </p:nvSpPr>
        <p:spPr>
          <a:xfrm rot="733164">
            <a:off x="6594874" y="1998458"/>
            <a:ext cx="2828192" cy="338554"/>
          </a:xfrm>
          <a:prstGeom prst="rect">
            <a:avLst/>
          </a:prstGeom>
          <a:noFill/>
        </p:spPr>
        <p:txBody>
          <a:bodyPr wrap="squar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San Bernardino Mountains</a:t>
            </a:r>
          </a:p>
        </p:txBody>
      </p:sp>
      <p:sp>
        <p:nvSpPr>
          <p:cNvPr id="7" name="TextBox 6">
            <a:extLst>
              <a:ext uri="{FF2B5EF4-FFF2-40B4-BE49-F238E27FC236}">
                <a16:creationId xmlns:a16="http://schemas.microsoft.com/office/drawing/2014/main" id="{D0483303-EA98-4A1B-918B-0A57AB74A947}"/>
              </a:ext>
            </a:extLst>
          </p:cNvPr>
          <p:cNvSpPr txBox="1"/>
          <p:nvPr/>
        </p:nvSpPr>
        <p:spPr>
          <a:xfrm rot="3359087">
            <a:off x="4867578" y="4369554"/>
            <a:ext cx="2828192" cy="338554"/>
          </a:xfrm>
          <a:prstGeom prst="rect">
            <a:avLst/>
          </a:prstGeom>
          <a:noFill/>
        </p:spPr>
        <p:txBody>
          <a:bodyPr wrap="squar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Santa Ana Mountains</a:t>
            </a:r>
          </a:p>
        </p:txBody>
      </p:sp>
      <p:sp>
        <p:nvSpPr>
          <p:cNvPr id="8" name="TextBox 7">
            <a:extLst>
              <a:ext uri="{FF2B5EF4-FFF2-40B4-BE49-F238E27FC236}">
                <a16:creationId xmlns:a16="http://schemas.microsoft.com/office/drawing/2014/main" id="{EF46900B-C481-4786-AFDC-5963CBF8352E}"/>
              </a:ext>
            </a:extLst>
          </p:cNvPr>
          <p:cNvSpPr txBox="1"/>
          <p:nvPr/>
        </p:nvSpPr>
        <p:spPr>
          <a:xfrm>
            <a:off x="1300762" y="1702991"/>
            <a:ext cx="2574930" cy="338554"/>
          </a:xfrm>
          <a:prstGeom prst="rect">
            <a:avLst/>
          </a:prstGeom>
          <a:noFill/>
        </p:spPr>
        <p:txBody>
          <a:bodyPr wrap="squar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Santa Monica Mountains</a:t>
            </a:r>
          </a:p>
        </p:txBody>
      </p:sp>
      <p:sp>
        <p:nvSpPr>
          <p:cNvPr id="9" name="TextBox 8">
            <a:extLst>
              <a:ext uri="{FF2B5EF4-FFF2-40B4-BE49-F238E27FC236}">
                <a16:creationId xmlns:a16="http://schemas.microsoft.com/office/drawing/2014/main" id="{1087E0C8-5633-4B44-9A1E-EDFF3173A5EF}"/>
              </a:ext>
            </a:extLst>
          </p:cNvPr>
          <p:cNvSpPr txBox="1"/>
          <p:nvPr/>
        </p:nvSpPr>
        <p:spPr>
          <a:xfrm rot="1805926">
            <a:off x="7630284" y="3908389"/>
            <a:ext cx="2574930" cy="338554"/>
          </a:xfrm>
          <a:prstGeom prst="rect">
            <a:avLst/>
          </a:prstGeom>
          <a:noFill/>
        </p:spPr>
        <p:txBody>
          <a:bodyPr wrap="squar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San Jacinto Mountains</a:t>
            </a:r>
          </a:p>
        </p:txBody>
      </p:sp>
      <p:sp>
        <p:nvSpPr>
          <p:cNvPr id="10" name="TextBox 9">
            <a:extLst>
              <a:ext uri="{FF2B5EF4-FFF2-40B4-BE49-F238E27FC236}">
                <a16:creationId xmlns:a16="http://schemas.microsoft.com/office/drawing/2014/main" id="{694C2BA5-E9B9-4A42-8959-B316A3BCF6FF}"/>
              </a:ext>
            </a:extLst>
          </p:cNvPr>
          <p:cNvSpPr txBox="1"/>
          <p:nvPr/>
        </p:nvSpPr>
        <p:spPr>
          <a:xfrm rot="1805926">
            <a:off x="8268460" y="4923537"/>
            <a:ext cx="2574930" cy="338554"/>
          </a:xfrm>
          <a:prstGeom prst="rect">
            <a:avLst/>
          </a:prstGeom>
          <a:noFill/>
        </p:spPr>
        <p:txBody>
          <a:bodyPr wrap="squar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Santa Rosa Mountains</a:t>
            </a:r>
          </a:p>
        </p:txBody>
      </p:sp>
      <p:sp>
        <p:nvSpPr>
          <p:cNvPr id="11" name="TextBox 10">
            <a:extLst>
              <a:ext uri="{FF2B5EF4-FFF2-40B4-BE49-F238E27FC236}">
                <a16:creationId xmlns:a16="http://schemas.microsoft.com/office/drawing/2014/main" id="{C651BCEF-F0B3-4BE6-BCA4-53E66619DB57}"/>
              </a:ext>
            </a:extLst>
          </p:cNvPr>
          <p:cNvSpPr txBox="1"/>
          <p:nvPr/>
        </p:nvSpPr>
        <p:spPr>
          <a:xfrm>
            <a:off x="8534409" y="551109"/>
            <a:ext cx="2828192" cy="338554"/>
          </a:xfrm>
          <a:prstGeom prst="rect">
            <a:avLst/>
          </a:prstGeom>
          <a:noFill/>
        </p:spPr>
        <p:txBody>
          <a:bodyPr wrap="squar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Mojave Desert</a:t>
            </a:r>
          </a:p>
        </p:txBody>
      </p:sp>
      <p:sp>
        <p:nvSpPr>
          <p:cNvPr id="13" name="TextBox 12">
            <a:extLst>
              <a:ext uri="{FF2B5EF4-FFF2-40B4-BE49-F238E27FC236}">
                <a16:creationId xmlns:a16="http://schemas.microsoft.com/office/drawing/2014/main" id="{687D7CBE-8C1E-41C4-805C-613D7AEE1A3E}"/>
              </a:ext>
            </a:extLst>
          </p:cNvPr>
          <p:cNvSpPr txBox="1"/>
          <p:nvPr/>
        </p:nvSpPr>
        <p:spPr>
          <a:xfrm>
            <a:off x="9513048" y="3356136"/>
            <a:ext cx="2218799" cy="307777"/>
          </a:xfrm>
          <a:prstGeom prst="rect">
            <a:avLst/>
          </a:prstGeom>
          <a:noFill/>
        </p:spPr>
        <p:txBody>
          <a:bodyPr wrap="square" rtlCol="0">
            <a:spAutoFit/>
          </a:bodyPr>
          <a:lstStyle/>
          <a:p>
            <a:r>
              <a:rPr lang="en-US" sz="1400" dirty="0">
                <a:ln>
                  <a:solidFill>
                    <a:srgbClr val="C00000"/>
                  </a:solidFill>
                </a:ln>
                <a:solidFill>
                  <a:srgbClr val="FF0000"/>
                </a:solidFill>
                <a:latin typeface="Mangal" panose="02040503050203030202" pitchFamily="18" charset="0"/>
                <a:cs typeface="Mangal" panose="02040503050203030202" pitchFamily="18" charset="0"/>
              </a:rPr>
              <a:t>San Andreas Fault</a:t>
            </a:r>
          </a:p>
        </p:txBody>
      </p:sp>
    </p:spTree>
    <p:extLst>
      <p:ext uri="{BB962C8B-B14F-4D97-AF65-F5344CB8AC3E}">
        <p14:creationId xmlns:p14="http://schemas.microsoft.com/office/powerpoint/2010/main" val="3421718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3B0CFE-F792-4D6F-8258-2FEC53785A2D}"/>
              </a:ext>
            </a:extLst>
          </p:cNvPr>
          <p:cNvSpPr>
            <a:spLocks noGrp="1"/>
          </p:cNvSpPr>
          <p:nvPr>
            <p:ph type="title"/>
          </p:nvPr>
        </p:nvSpPr>
        <p:spPr/>
        <p:txBody>
          <a:bodyPr>
            <a:normAutofit/>
          </a:bodyPr>
          <a:lstStyle/>
          <a:p>
            <a:pPr algn="ctr"/>
            <a:r>
              <a:rPr lang="en-US" sz="4000" dirty="0"/>
              <a:t>Mountain Ranges in Southern California</a:t>
            </a:r>
          </a:p>
        </p:txBody>
      </p:sp>
      <p:sp>
        <p:nvSpPr>
          <p:cNvPr id="6" name="Content Placeholder 5">
            <a:extLst>
              <a:ext uri="{FF2B5EF4-FFF2-40B4-BE49-F238E27FC236}">
                <a16:creationId xmlns:a16="http://schemas.microsoft.com/office/drawing/2014/main" id="{24760D58-8754-4BB1-B757-CDB1D8FED704}"/>
              </a:ext>
            </a:extLst>
          </p:cNvPr>
          <p:cNvSpPr>
            <a:spLocks noGrp="1"/>
          </p:cNvSpPr>
          <p:nvPr>
            <p:ph sz="quarter" idx="1"/>
          </p:nvPr>
        </p:nvSpPr>
        <p:spPr>
          <a:xfrm>
            <a:off x="325393" y="1299950"/>
            <a:ext cx="5646975" cy="4937760"/>
          </a:xfrm>
        </p:spPr>
        <p:txBody>
          <a:bodyPr>
            <a:normAutofit/>
          </a:bodyPr>
          <a:lstStyle/>
          <a:p>
            <a:pPr marL="0" indent="0">
              <a:lnSpc>
                <a:spcPct val="88000"/>
              </a:lnSpc>
              <a:buNone/>
            </a:pPr>
            <a:r>
              <a:rPr lang="en-US" sz="2400" b="1" dirty="0"/>
              <a:t>Transverse Ranges</a:t>
            </a:r>
            <a:r>
              <a:rPr lang="en-US" sz="2400" dirty="0"/>
              <a:t>: mountain ranges that run east to west as a result of a bend in the San Andreas Fault which caused the mountain ranges to rotate as the Pacific and North American plates slide by one another</a:t>
            </a:r>
          </a:p>
          <a:p>
            <a:pPr lvl="1">
              <a:lnSpc>
                <a:spcPct val="88000"/>
              </a:lnSpc>
            </a:pPr>
            <a:r>
              <a:rPr lang="en-US" sz="2100" dirty="0"/>
              <a:t>Santa Monica Mountains, San Gabriel Mountains, and San Bernardino Mountains</a:t>
            </a:r>
          </a:p>
          <a:p>
            <a:pPr marL="0" indent="0">
              <a:lnSpc>
                <a:spcPct val="88000"/>
              </a:lnSpc>
              <a:buNone/>
            </a:pPr>
            <a:endParaRPr lang="en-US" sz="2400" dirty="0"/>
          </a:p>
          <a:p>
            <a:pPr marL="0" indent="0">
              <a:lnSpc>
                <a:spcPct val="88000"/>
              </a:lnSpc>
              <a:buNone/>
            </a:pPr>
            <a:r>
              <a:rPr lang="en-US" sz="2400" b="1" dirty="0"/>
              <a:t>Peninsular Ranges</a:t>
            </a:r>
            <a:r>
              <a:rPr lang="en-US" sz="2400" dirty="0"/>
              <a:t>: mountain ranges that run north to south that are the result of tension between the Pacific and North American plates</a:t>
            </a:r>
          </a:p>
          <a:p>
            <a:pPr lvl="1">
              <a:lnSpc>
                <a:spcPct val="88000"/>
              </a:lnSpc>
            </a:pPr>
            <a:r>
              <a:rPr lang="en-US" sz="2100" dirty="0"/>
              <a:t>San Jacinto Mountains, Santa Ana Mountains, and Santa Rosa Mountains</a:t>
            </a:r>
          </a:p>
        </p:txBody>
      </p:sp>
      <p:grpSp>
        <p:nvGrpSpPr>
          <p:cNvPr id="15" name="Group 14">
            <a:extLst>
              <a:ext uri="{FF2B5EF4-FFF2-40B4-BE49-F238E27FC236}">
                <a16:creationId xmlns:a16="http://schemas.microsoft.com/office/drawing/2014/main" id="{9C3B74F2-BD98-4CEE-BA72-9516EE0CC070}"/>
              </a:ext>
            </a:extLst>
          </p:cNvPr>
          <p:cNvGrpSpPr/>
          <p:nvPr/>
        </p:nvGrpSpPr>
        <p:grpSpPr>
          <a:xfrm>
            <a:off x="6101933" y="1219200"/>
            <a:ext cx="5859924" cy="5099260"/>
            <a:chOff x="6006683" y="1219200"/>
            <a:chExt cx="5859924" cy="5099260"/>
          </a:xfrm>
        </p:grpSpPr>
        <p:pic>
          <p:nvPicPr>
            <p:cNvPr id="8" name="Picture 7">
              <a:extLst>
                <a:ext uri="{FF2B5EF4-FFF2-40B4-BE49-F238E27FC236}">
                  <a16:creationId xmlns:a16="http://schemas.microsoft.com/office/drawing/2014/main" id="{67B0B6AF-CD5A-4C16-A549-9DFCB39DB4CB}"/>
                </a:ext>
              </a:extLst>
            </p:cNvPr>
            <p:cNvPicPr>
              <a:picLocks noChangeAspect="1"/>
            </p:cNvPicPr>
            <p:nvPr/>
          </p:nvPicPr>
          <p:blipFill>
            <a:blip r:embed="rId2"/>
            <a:stretch>
              <a:fillRect/>
            </a:stretch>
          </p:blipFill>
          <p:spPr>
            <a:xfrm>
              <a:off x="6006683" y="1219200"/>
              <a:ext cx="5859924" cy="5099260"/>
            </a:xfrm>
            <a:prstGeom prst="rect">
              <a:avLst/>
            </a:prstGeom>
          </p:spPr>
        </p:pic>
        <p:sp>
          <p:nvSpPr>
            <p:cNvPr id="9" name="TextBox 8">
              <a:extLst>
                <a:ext uri="{FF2B5EF4-FFF2-40B4-BE49-F238E27FC236}">
                  <a16:creationId xmlns:a16="http://schemas.microsoft.com/office/drawing/2014/main" id="{B875D2FC-0A02-4EC4-9955-42C3F2592120}"/>
                </a:ext>
              </a:extLst>
            </p:cNvPr>
            <p:cNvSpPr txBox="1"/>
            <p:nvPr/>
          </p:nvSpPr>
          <p:spPr>
            <a:xfrm>
              <a:off x="6340315" y="3121223"/>
              <a:ext cx="2218799" cy="307777"/>
            </a:xfrm>
            <a:prstGeom prst="rect">
              <a:avLst/>
            </a:prstGeom>
            <a:noFill/>
          </p:spPr>
          <p:txBody>
            <a:bodyPr wrap="square" rtlCol="0">
              <a:spAutoFit/>
            </a:bodyPr>
            <a:lstStyle/>
            <a:p>
              <a:r>
                <a:rPr lang="en-US" sz="1400" dirty="0">
                  <a:ln>
                    <a:solidFill>
                      <a:srgbClr val="C00000"/>
                    </a:solidFill>
                  </a:ln>
                  <a:solidFill>
                    <a:srgbClr val="FF0000"/>
                  </a:solidFill>
                  <a:latin typeface="Mangal" panose="02040503050203030202" pitchFamily="18" charset="0"/>
                  <a:cs typeface="Mangal" panose="02040503050203030202" pitchFamily="18" charset="0"/>
                </a:rPr>
                <a:t>San Andreas Fault</a:t>
              </a:r>
            </a:p>
          </p:txBody>
        </p:sp>
        <p:sp>
          <p:nvSpPr>
            <p:cNvPr id="10" name="TextBox 9">
              <a:extLst>
                <a:ext uri="{FF2B5EF4-FFF2-40B4-BE49-F238E27FC236}">
                  <a16:creationId xmlns:a16="http://schemas.microsoft.com/office/drawing/2014/main" id="{6816399C-A4B6-44D3-AFA4-5AC530D9517A}"/>
                </a:ext>
              </a:extLst>
            </p:cNvPr>
            <p:cNvSpPr txBox="1"/>
            <p:nvPr/>
          </p:nvSpPr>
          <p:spPr>
            <a:xfrm>
              <a:off x="6096000" y="3913479"/>
              <a:ext cx="1878227" cy="307777"/>
            </a:xfrm>
            <a:prstGeom prst="rect">
              <a:avLst/>
            </a:prstGeom>
            <a:noFill/>
          </p:spPr>
          <p:txBody>
            <a:bodyPr wrap="square" rtlCol="0">
              <a:spAutoFit/>
            </a:bodyPr>
            <a:lstStyle/>
            <a:p>
              <a:r>
                <a:rPr lang="en-US" sz="1400" dirty="0">
                  <a:ln w="3175">
                    <a:solidFill>
                      <a:schemeClr val="bg1"/>
                    </a:solidFill>
                  </a:ln>
                  <a:solidFill>
                    <a:schemeClr val="bg1"/>
                  </a:solidFill>
                  <a:effectLst>
                    <a:outerShdw blurRad="38100" dist="38100" dir="2700000" algn="tl">
                      <a:srgbClr val="000000">
                        <a:alpha val="43137"/>
                      </a:srgbClr>
                    </a:outerShdw>
                  </a:effectLst>
                  <a:latin typeface="Mangal" panose="02040503050203030202" pitchFamily="18" charset="0"/>
                  <a:cs typeface="Mangal" panose="02040503050203030202" pitchFamily="18" charset="0"/>
                </a:rPr>
                <a:t>Pacific Plate</a:t>
              </a:r>
            </a:p>
          </p:txBody>
        </p:sp>
        <p:sp>
          <p:nvSpPr>
            <p:cNvPr id="11" name="TextBox 10">
              <a:extLst>
                <a:ext uri="{FF2B5EF4-FFF2-40B4-BE49-F238E27FC236}">
                  <a16:creationId xmlns:a16="http://schemas.microsoft.com/office/drawing/2014/main" id="{B96890F9-F583-4DCC-8AAC-48131AB9B926}"/>
                </a:ext>
              </a:extLst>
            </p:cNvPr>
            <p:cNvSpPr txBox="1"/>
            <p:nvPr/>
          </p:nvSpPr>
          <p:spPr>
            <a:xfrm>
              <a:off x="7774459" y="2412450"/>
              <a:ext cx="2020330" cy="307777"/>
            </a:xfrm>
            <a:prstGeom prst="rect">
              <a:avLst/>
            </a:prstGeom>
            <a:noFill/>
          </p:spPr>
          <p:txBody>
            <a:bodyPr wrap="square" rtlCol="0">
              <a:spAutoFit/>
            </a:bodyPr>
            <a:lstStyle/>
            <a:p>
              <a:r>
                <a:rPr lang="en-US" sz="1400" dirty="0">
                  <a:ln w="3175">
                    <a:solidFill>
                      <a:schemeClr val="bg1"/>
                    </a:solidFill>
                  </a:ln>
                  <a:solidFill>
                    <a:schemeClr val="bg1"/>
                  </a:solidFill>
                  <a:effectLst>
                    <a:outerShdw blurRad="38100" dist="38100" dir="2700000" algn="tl">
                      <a:srgbClr val="000000">
                        <a:alpha val="43137"/>
                      </a:srgbClr>
                    </a:outerShdw>
                  </a:effectLst>
                  <a:latin typeface="Mangal" panose="02040503050203030202" pitchFamily="18" charset="0"/>
                  <a:cs typeface="Mangal" panose="02040503050203030202" pitchFamily="18" charset="0"/>
                </a:rPr>
                <a:t>North American Plate</a:t>
              </a:r>
            </a:p>
          </p:txBody>
        </p:sp>
        <p:sp>
          <p:nvSpPr>
            <p:cNvPr id="12" name="TextBox 11">
              <a:extLst>
                <a:ext uri="{FF2B5EF4-FFF2-40B4-BE49-F238E27FC236}">
                  <a16:creationId xmlns:a16="http://schemas.microsoft.com/office/drawing/2014/main" id="{B3A1C2D9-80A1-485F-AC42-69FEC95544D5}"/>
                </a:ext>
              </a:extLst>
            </p:cNvPr>
            <p:cNvSpPr txBox="1"/>
            <p:nvPr/>
          </p:nvSpPr>
          <p:spPr>
            <a:xfrm>
              <a:off x="8855675" y="4724359"/>
              <a:ext cx="1878227" cy="276999"/>
            </a:xfrm>
            <a:prstGeom prst="rect">
              <a:avLst/>
            </a:prstGeom>
            <a:noFill/>
          </p:spPr>
          <p:txBody>
            <a:bodyPr wrap="square" rtlCol="0">
              <a:spAutoFit/>
            </a:bodyPr>
            <a:lstStyle/>
            <a:p>
              <a:r>
                <a:rPr lang="en-US" sz="1200" dirty="0">
                  <a:ln w="3175">
                    <a:solidFill>
                      <a:schemeClr val="bg1"/>
                    </a:solidFill>
                  </a:ln>
                  <a:solidFill>
                    <a:schemeClr val="bg1"/>
                  </a:solidFill>
                  <a:effectLst>
                    <a:outerShdw blurRad="38100" dist="38100" dir="2700000" algn="tl">
                      <a:srgbClr val="000000">
                        <a:alpha val="43137"/>
                      </a:srgbClr>
                    </a:outerShdw>
                  </a:effectLst>
                  <a:latin typeface="Mangal" panose="02040503050203030202" pitchFamily="18" charset="0"/>
                  <a:cs typeface="Mangal" panose="02040503050203030202" pitchFamily="18" charset="0"/>
                </a:rPr>
                <a:t>Transverse Ranges</a:t>
              </a:r>
            </a:p>
          </p:txBody>
        </p:sp>
        <p:sp>
          <p:nvSpPr>
            <p:cNvPr id="13" name="TextBox 12">
              <a:extLst>
                <a:ext uri="{FF2B5EF4-FFF2-40B4-BE49-F238E27FC236}">
                  <a16:creationId xmlns:a16="http://schemas.microsoft.com/office/drawing/2014/main" id="{A1B3EA8A-A502-4D33-9092-C8E15D0946B5}"/>
                </a:ext>
              </a:extLst>
            </p:cNvPr>
            <p:cNvSpPr txBox="1"/>
            <p:nvPr/>
          </p:nvSpPr>
          <p:spPr>
            <a:xfrm rot="2627345">
              <a:off x="9869505" y="5688913"/>
              <a:ext cx="1878227" cy="276999"/>
            </a:xfrm>
            <a:prstGeom prst="rect">
              <a:avLst/>
            </a:prstGeom>
            <a:noFill/>
          </p:spPr>
          <p:txBody>
            <a:bodyPr wrap="square" rtlCol="0">
              <a:spAutoFit/>
            </a:bodyPr>
            <a:lstStyle/>
            <a:p>
              <a:r>
                <a:rPr lang="en-US" sz="1200" dirty="0">
                  <a:ln w="3175">
                    <a:solidFill>
                      <a:schemeClr val="bg1"/>
                    </a:solidFill>
                  </a:ln>
                  <a:solidFill>
                    <a:schemeClr val="bg1"/>
                  </a:solidFill>
                  <a:effectLst>
                    <a:outerShdw blurRad="38100" dist="38100" dir="2700000" algn="tl">
                      <a:srgbClr val="000000">
                        <a:alpha val="43137"/>
                      </a:srgbClr>
                    </a:outerShdw>
                  </a:effectLst>
                  <a:latin typeface="Mangal" panose="02040503050203030202" pitchFamily="18" charset="0"/>
                  <a:cs typeface="Mangal" panose="02040503050203030202" pitchFamily="18" charset="0"/>
                </a:rPr>
                <a:t>Peninsular Ranges</a:t>
              </a:r>
            </a:p>
          </p:txBody>
        </p:sp>
      </p:grpSp>
      <p:sp>
        <p:nvSpPr>
          <p:cNvPr id="2" name="Rectangle 1">
            <a:extLst>
              <a:ext uri="{FF2B5EF4-FFF2-40B4-BE49-F238E27FC236}">
                <a16:creationId xmlns:a16="http://schemas.microsoft.com/office/drawing/2014/main" id="{F17AFD38-C3BB-4F69-A001-06E6EF450DCD}"/>
              </a:ext>
            </a:extLst>
          </p:cNvPr>
          <p:cNvSpPr/>
          <p:nvPr/>
        </p:nvSpPr>
        <p:spPr>
          <a:xfrm>
            <a:off x="2124352" y="6394660"/>
            <a:ext cx="3084691" cy="369332"/>
          </a:xfrm>
          <a:prstGeom prst="rect">
            <a:avLst/>
          </a:prstGeom>
        </p:spPr>
        <p:txBody>
          <a:bodyPr wrap="none">
            <a:spAutoFit/>
          </a:bodyPr>
          <a:lstStyle/>
          <a:p>
            <a:r>
              <a:rPr lang="en-US" dirty="0"/>
              <a:t>https://youtu.be/2v7XUbhxYnE</a:t>
            </a:r>
          </a:p>
        </p:txBody>
      </p:sp>
      <p:sp>
        <p:nvSpPr>
          <p:cNvPr id="3" name="Rectangle 2">
            <a:extLst>
              <a:ext uri="{FF2B5EF4-FFF2-40B4-BE49-F238E27FC236}">
                <a16:creationId xmlns:a16="http://schemas.microsoft.com/office/drawing/2014/main" id="{A0A29B5D-8EC0-421F-9BA6-8443BFDB1FD8}"/>
              </a:ext>
            </a:extLst>
          </p:cNvPr>
          <p:cNvSpPr/>
          <p:nvPr/>
        </p:nvSpPr>
        <p:spPr>
          <a:xfrm>
            <a:off x="5559236" y="6402900"/>
            <a:ext cx="2847446" cy="369332"/>
          </a:xfrm>
          <a:prstGeom prst="rect">
            <a:avLst/>
          </a:prstGeom>
        </p:spPr>
        <p:txBody>
          <a:bodyPr wrap="none">
            <a:spAutoFit/>
          </a:bodyPr>
          <a:lstStyle/>
          <a:p>
            <a:r>
              <a:rPr lang="en-US" dirty="0"/>
              <a:t>https://youtu.be/TkF-j02EVi8</a:t>
            </a:r>
          </a:p>
        </p:txBody>
      </p:sp>
      <p:sp>
        <p:nvSpPr>
          <p:cNvPr id="4" name="Rectangle 3">
            <a:extLst>
              <a:ext uri="{FF2B5EF4-FFF2-40B4-BE49-F238E27FC236}">
                <a16:creationId xmlns:a16="http://schemas.microsoft.com/office/drawing/2014/main" id="{48A56CDB-DB3B-4970-824A-F5EC833534A4}"/>
              </a:ext>
            </a:extLst>
          </p:cNvPr>
          <p:cNvSpPr/>
          <p:nvPr/>
        </p:nvSpPr>
        <p:spPr>
          <a:xfrm>
            <a:off x="8758709" y="6394660"/>
            <a:ext cx="2918941" cy="369332"/>
          </a:xfrm>
          <a:prstGeom prst="rect">
            <a:avLst/>
          </a:prstGeom>
        </p:spPr>
        <p:txBody>
          <a:bodyPr wrap="none">
            <a:spAutoFit/>
          </a:bodyPr>
          <a:lstStyle/>
          <a:p>
            <a:r>
              <a:rPr lang="en-US" dirty="0"/>
              <a:t>https://youtu.be/Z1fczScn7sw</a:t>
            </a:r>
          </a:p>
        </p:txBody>
      </p:sp>
    </p:spTree>
    <p:extLst>
      <p:ext uri="{BB962C8B-B14F-4D97-AF65-F5344CB8AC3E}">
        <p14:creationId xmlns:p14="http://schemas.microsoft.com/office/powerpoint/2010/main" val="1982855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Structure of the Earth</a:t>
            </a:r>
          </a:p>
        </p:txBody>
      </p:sp>
      <p:sp>
        <p:nvSpPr>
          <p:cNvPr id="3" name="Content Placeholder 2"/>
          <p:cNvSpPr>
            <a:spLocks noGrp="1"/>
          </p:cNvSpPr>
          <p:nvPr>
            <p:ph sz="quarter" idx="1"/>
          </p:nvPr>
        </p:nvSpPr>
        <p:spPr/>
        <p:txBody>
          <a:bodyPr>
            <a:normAutofit fontScale="92500" lnSpcReduction="10000"/>
          </a:bodyPr>
          <a:lstStyle/>
          <a:p>
            <a:pPr marL="0" indent="0">
              <a:buNone/>
            </a:pPr>
            <a:endParaRPr lang="en-US" sz="2800" b="1" dirty="0"/>
          </a:p>
          <a:p>
            <a:pPr marL="274320" lvl="1" indent="0">
              <a:buNone/>
            </a:pPr>
            <a:endParaRPr lang="en-US" sz="2500" dirty="0"/>
          </a:p>
          <a:p>
            <a:pPr marL="274320" lvl="1" indent="0">
              <a:buNone/>
            </a:pPr>
            <a:endParaRPr lang="en-US" sz="2500" dirty="0"/>
          </a:p>
        </p:txBody>
      </p:sp>
      <p:sp>
        <p:nvSpPr>
          <p:cNvPr id="9" name="Content Placeholder 8">
            <a:extLst>
              <a:ext uri="{FF2B5EF4-FFF2-40B4-BE49-F238E27FC236}">
                <a16:creationId xmlns:a16="http://schemas.microsoft.com/office/drawing/2014/main" id="{F3D7BE5D-41AE-4905-8DE3-51E15914B896}"/>
              </a:ext>
            </a:extLst>
          </p:cNvPr>
          <p:cNvSpPr>
            <a:spLocks noGrp="1"/>
          </p:cNvSpPr>
          <p:nvPr>
            <p:ph sz="quarter" idx="2"/>
          </p:nvPr>
        </p:nvSpPr>
        <p:spPr>
          <a:xfrm>
            <a:off x="6176264" y="1216152"/>
            <a:ext cx="5721694" cy="5114310"/>
          </a:xfrm>
        </p:spPr>
        <p:txBody>
          <a:bodyPr>
            <a:normAutofit fontScale="92500" lnSpcReduction="10000"/>
          </a:bodyPr>
          <a:lstStyle/>
          <a:p>
            <a:pPr marL="0" indent="0">
              <a:buNone/>
            </a:pPr>
            <a:r>
              <a:rPr lang="en-US" sz="2800" dirty="0"/>
              <a:t>The layers of the Earth are organized by their different densities</a:t>
            </a:r>
          </a:p>
          <a:p>
            <a:r>
              <a:rPr lang="en-US" b="1" dirty="0"/>
              <a:t>Core</a:t>
            </a:r>
            <a:r>
              <a:rPr lang="en-US" dirty="0"/>
              <a:t>: Dense inner layer comprised of mostly iron. </a:t>
            </a:r>
          </a:p>
          <a:p>
            <a:pPr lvl="1">
              <a:spcBef>
                <a:spcPts val="0"/>
              </a:spcBef>
              <a:spcAft>
                <a:spcPts val="1800"/>
              </a:spcAft>
            </a:pPr>
            <a:r>
              <a:rPr lang="en-US" sz="2400" dirty="0"/>
              <a:t>Pressure is more than a million times that of the surface and over 7,200</a:t>
            </a:r>
            <a:r>
              <a:rPr lang="en-US" sz="2400" dirty="0">
                <a:latin typeface="Times New Roman" panose="02020603050405020304" pitchFamily="18" charset="0"/>
                <a:cs typeface="Times New Roman" panose="02020603050405020304" pitchFamily="18" charset="0"/>
              </a:rPr>
              <a:t>ºF</a:t>
            </a:r>
            <a:endParaRPr lang="en-US" sz="2400" dirty="0"/>
          </a:p>
          <a:p>
            <a:r>
              <a:rPr lang="en-US" b="1" u="sng" dirty="0"/>
              <a:t>_________</a:t>
            </a:r>
            <a:r>
              <a:rPr lang="en-US" dirty="0"/>
              <a:t>: Layer that slowly flows like a liquid around the core</a:t>
            </a:r>
          </a:p>
          <a:p>
            <a:pPr lvl="1">
              <a:spcAft>
                <a:spcPts val="1800"/>
              </a:spcAft>
            </a:pPr>
            <a:r>
              <a:rPr lang="en-US" dirty="0"/>
              <a:t>Asthenosphere: Fluid layer of upper mantle</a:t>
            </a:r>
          </a:p>
          <a:p>
            <a:r>
              <a:rPr lang="en-US" b="1" dirty="0"/>
              <a:t>Crust</a:t>
            </a:r>
            <a:r>
              <a:rPr lang="en-US" dirty="0"/>
              <a:t>: Thin layer of rock floating on top of the mantle</a:t>
            </a:r>
          </a:p>
          <a:p>
            <a:pPr lvl="1">
              <a:spcAft>
                <a:spcPts val="1800"/>
              </a:spcAft>
            </a:pPr>
            <a:r>
              <a:rPr lang="en-US" b="1" dirty="0"/>
              <a:t>___________</a:t>
            </a:r>
            <a:r>
              <a:rPr lang="en-US" dirty="0"/>
              <a:t>: Solid layer of upper mantle and crust that floats on asthenosphere</a:t>
            </a:r>
          </a:p>
        </p:txBody>
      </p:sp>
      <p:pic>
        <p:nvPicPr>
          <p:cNvPr id="10" name="Picture 9">
            <a:extLst>
              <a:ext uri="{FF2B5EF4-FFF2-40B4-BE49-F238E27FC236}">
                <a16:creationId xmlns:a16="http://schemas.microsoft.com/office/drawing/2014/main" id="{F47EAA0F-43DD-454B-8F4A-4179E914210B}"/>
              </a:ext>
            </a:extLst>
          </p:cNvPr>
          <p:cNvPicPr>
            <a:picLocks noChangeAspect="1"/>
          </p:cNvPicPr>
          <p:nvPr/>
        </p:nvPicPr>
        <p:blipFill>
          <a:blip r:embed="rId3"/>
          <a:stretch>
            <a:fillRect/>
          </a:stretch>
        </p:blipFill>
        <p:spPr>
          <a:xfrm>
            <a:off x="151856" y="1204044"/>
            <a:ext cx="5959726" cy="5126418"/>
          </a:xfrm>
          <a:prstGeom prst="rect">
            <a:avLst/>
          </a:prstGeom>
        </p:spPr>
      </p:pic>
    </p:spTree>
    <p:extLst>
      <p:ext uri="{BB962C8B-B14F-4D97-AF65-F5344CB8AC3E}">
        <p14:creationId xmlns:p14="http://schemas.microsoft.com/office/powerpoint/2010/main" val="175299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4A2-5A79-4C36-9AB9-B0DAC078CD06}"/>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D614B683-9B7E-4696-A226-47C20D81DFFC}"/>
              </a:ext>
            </a:extLst>
          </p:cNvPr>
          <p:cNvSpPr>
            <a:spLocks noGrp="1"/>
          </p:cNvSpPr>
          <p:nvPr>
            <p:ph sz="quarter" idx="1"/>
          </p:nvPr>
        </p:nvSpPr>
        <p:spPr>
          <a:xfrm>
            <a:off x="609600" y="1317170"/>
            <a:ext cx="10972800" cy="4839789"/>
          </a:xfrm>
        </p:spPr>
        <p:txBody>
          <a:bodyPr>
            <a:normAutofit/>
          </a:bodyPr>
          <a:lstStyle/>
          <a:p>
            <a:pPr marL="0" indent="0">
              <a:buNone/>
            </a:pPr>
            <a:r>
              <a:rPr lang="en-US" sz="3200" dirty="0"/>
              <a:t>True or False: Continental crust is denser than oceanic crust</a:t>
            </a:r>
          </a:p>
          <a:p>
            <a:pPr marL="0" indent="0">
              <a:buNone/>
            </a:pPr>
            <a:endParaRPr lang="en-US" sz="3200" dirty="0"/>
          </a:p>
          <a:p>
            <a:pPr marL="2339975" indent="-2339975">
              <a:buNone/>
            </a:pPr>
            <a:r>
              <a:rPr lang="en-US" sz="3200" dirty="0"/>
              <a:t>True or False: The west side of the North American continent is an example of an active margin</a:t>
            </a:r>
          </a:p>
        </p:txBody>
      </p:sp>
    </p:spTree>
    <p:extLst>
      <p:ext uri="{BB962C8B-B14F-4D97-AF65-F5344CB8AC3E}">
        <p14:creationId xmlns:p14="http://schemas.microsoft.com/office/powerpoint/2010/main" val="656662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DDB6-9D2E-45F8-A15C-0F8E54467E82}"/>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3B5BEF02-4676-4015-B864-67C826FC7E9E}"/>
              </a:ext>
            </a:extLst>
          </p:cNvPr>
          <p:cNvSpPr>
            <a:spLocks noGrp="1"/>
          </p:cNvSpPr>
          <p:nvPr>
            <p:ph sz="quarter" idx="1"/>
          </p:nvPr>
        </p:nvSpPr>
        <p:spPr/>
        <p:txBody>
          <a:bodyPr>
            <a:normAutofit lnSpcReduction="10000"/>
          </a:bodyPr>
          <a:lstStyle/>
          <a:p>
            <a:pPr marL="0" indent="0">
              <a:buNone/>
            </a:pPr>
            <a:r>
              <a:rPr lang="en-US" sz="3200" dirty="0"/>
              <a:t>All of the following are evidence for the theory of plate tectonics except: </a:t>
            </a:r>
            <a:endParaRPr lang="en-US" sz="2800" dirty="0"/>
          </a:p>
          <a:p>
            <a:pPr marL="0" indent="0">
              <a:spcBef>
                <a:spcPts val="2400"/>
              </a:spcBef>
              <a:buNone/>
            </a:pPr>
            <a:r>
              <a:rPr lang="en-US" sz="3200" dirty="0"/>
              <a:t>	a. Similar fossils on different continental plates</a:t>
            </a:r>
          </a:p>
          <a:p>
            <a:pPr marL="0" indent="0">
              <a:buNone/>
            </a:pPr>
            <a:r>
              <a:rPr lang="en-US" sz="3200" dirty="0"/>
              <a:t>	b. Lithosphere that is younger near mid-ocean ridges</a:t>
            </a:r>
          </a:p>
          <a:p>
            <a:pPr marL="0" indent="0">
              <a:buNone/>
            </a:pPr>
            <a:r>
              <a:rPr lang="en-US" sz="3200" dirty="0"/>
              <a:t>	c. The shape of different continents</a:t>
            </a:r>
          </a:p>
          <a:p>
            <a:pPr marL="0" indent="0">
              <a:buNone/>
            </a:pPr>
            <a:r>
              <a:rPr lang="en-US" sz="3200" dirty="0"/>
              <a:t>	d. The increased frequency of volcanos and earthquakes 	   near plate boundaries</a:t>
            </a:r>
          </a:p>
          <a:p>
            <a:pPr marL="0" indent="0">
              <a:buNone/>
            </a:pPr>
            <a:r>
              <a:rPr lang="en-US" sz="3200" dirty="0"/>
              <a:t>	e. All of the above are examples of evidence for the theory 	   of plate tectonics</a:t>
            </a:r>
          </a:p>
        </p:txBody>
      </p:sp>
    </p:spTree>
    <p:extLst>
      <p:ext uri="{BB962C8B-B14F-4D97-AF65-F5344CB8AC3E}">
        <p14:creationId xmlns:p14="http://schemas.microsoft.com/office/powerpoint/2010/main" val="3476486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4A2-5A79-4C36-9AB9-B0DAC078CD06}"/>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D614B683-9B7E-4696-A226-47C20D81DFFC}"/>
              </a:ext>
            </a:extLst>
          </p:cNvPr>
          <p:cNvSpPr>
            <a:spLocks noGrp="1"/>
          </p:cNvSpPr>
          <p:nvPr>
            <p:ph sz="quarter" idx="1"/>
          </p:nvPr>
        </p:nvSpPr>
        <p:spPr/>
        <p:txBody>
          <a:bodyPr>
            <a:normAutofit/>
          </a:bodyPr>
          <a:lstStyle/>
          <a:p>
            <a:pPr marL="0" indent="0">
              <a:buNone/>
            </a:pPr>
            <a:r>
              <a:rPr lang="en-US" sz="3200" dirty="0"/>
              <a:t>Subduction zones occur and which of the following plate boundaries? </a:t>
            </a:r>
          </a:p>
          <a:p>
            <a:pPr marL="0" indent="0">
              <a:buNone/>
            </a:pPr>
            <a:endParaRPr lang="en-US" sz="3200" dirty="0"/>
          </a:p>
          <a:p>
            <a:pPr marL="0" indent="0">
              <a:buNone/>
            </a:pPr>
            <a:r>
              <a:rPr lang="en-US" sz="3200" dirty="0"/>
              <a:t>			a. Transform boundaries</a:t>
            </a:r>
          </a:p>
          <a:p>
            <a:pPr marL="0" indent="0">
              <a:buNone/>
            </a:pPr>
            <a:r>
              <a:rPr lang="en-US" sz="3200" dirty="0"/>
              <a:t>			b. Convergent boundaries</a:t>
            </a:r>
          </a:p>
          <a:p>
            <a:pPr marL="0" indent="0">
              <a:buNone/>
            </a:pPr>
            <a:r>
              <a:rPr lang="en-US" sz="3200" dirty="0"/>
              <a:t>			c. Divergent boundaries</a:t>
            </a:r>
          </a:p>
          <a:p>
            <a:pPr marL="0" indent="0">
              <a:buNone/>
            </a:pPr>
            <a:r>
              <a:rPr lang="en-US" sz="3200" dirty="0"/>
              <a:t>			d. Mid-ocean ridges</a:t>
            </a:r>
          </a:p>
        </p:txBody>
      </p:sp>
    </p:spTree>
    <p:extLst>
      <p:ext uri="{BB962C8B-B14F-4D97-AF65-F5344CB8AC3E}">
        <p14:creationId xmlns:p14="http://schemas.microsoft.com/office/powerpoint/2010/main" val="2155064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4A2-5A79-4C36-9AB9-B0DAC078CD06}"/>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D614B683-9B7E-4696-A226-47C20D81DFFC}"/>
              </a:ext>
            </a:extLst>
          </p:cNvPr>
          <p:cNvSpPr>
            <a:spLocks noGrp="1"/>
          </p:cNvSpPr>
          <p:nvPr>
            <p:ph sz="quarter" idx="1"/>
          </p:nvPr>
        </p:nvSpPr>
        <p:spPr/>
        <p:txBody>
          <a:bodyPr>
            <a:normAutofit lnSpcReduction="10000"/>
          </a:bodyPr>
          <a:lstStyle/>
          <a:p>
            <a:pPr marL="0" indent="0">
              <a:buNone/>
            </a:pPr>
            <a:r>
              <a:rPr lang="en-US" sz="3200" dirty="0"/>
              <a:t>All of the following mountains are part of the transverse range in southern California except: </a:t>
            </a:r>
          </a:p>
          <a:p>
            <a:pPr marL="0" indent="0">
              <a:buNone/>
            </a:pPr>
            <a:endParaRPr lang="en-US" sz="3200" dirty="0"/>
          </a:p>
          <a:p>
            <a:pPr marL="0" indent="0">
              <a:buNone/>
            </a:pPr>
            <a:r>
              <a:rPr lang="en-US" sz="3200" dirty="0"/>
              <a:t>		a. San Gabriel Mountains</a:t>
            </a:r>
          </a:p>
          <a:p>
            <a:pPr marL="0" indent="0">
              <a:buNone/>
            </a:pPr>
            <a:r>
              <a:rPr lang="en-US" sz="3200" dirty="0"/>
              <a:t>		b. San Jacinto Mountains</a:t>
            </a:r>
          </a:p>
          <a:p>
            <a:pPr marL="0" indent="0">
              <a:buNone/>
            </a:pPr>
            <a:r>
              <a:rPr lang="en-US" sz="3200" dirty="0"/>
              <a:t>		c. Santa Monica Mountains</a:t>
            </a:r>
          </a:p>
          <a:p>
            <a:pPr marL="0" indent="0">
              <a:buNone/>
            </a:pPr>
            <a:r>
              <a:rPr lang="en-US" sz="3200" dirty="0"/>
              <a:t>		d. San Bernardino Mountains</a:t>
            </a:r>
          </a:p>
          <a:p>
            <a:pPr marL="1828800" indent="-1828800">
              <a:buNone/>
            </a:pPr>
            <a:r>
              <a:rPr lang="en-US" sz="3200" dirty="0"/>
              <a:t>	e. All of the above mountain ranges are part of the    </a:t>
            </a:r>
          </a:p>
          <a:p>
            <a:pPr marL="1828800" indent="-1828800">
              <a:buNone/>
            </a:pPr>
            <a:r>
              <a:rPr lang="en-US" sz="3200" dirty="0"/>
              <a:t>	   transverse range</a:t>
            </a:r>
          </a:p>
        </p:txBody>
      </p:sp>
    </p:spTree>
    <p:extLst>
      <p:ext uri="{BB962C8B-B14F-4D97-AF65-F5344CB8AC3E}">
        <p14:creationId xmlns:p14="http://schemas.microsoft.com/office/powerpoint/2010/main" val="3393948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Ecosystems</a:t>
            </a:r>
          </a:p>
        </p:txBody>
      </p:sp>
      <p:sp>
        <p:nvSpPr>
          <p:cNvPr id="3" name="Content Placeholder 2"/>
          <p:cNvSpPr>
            <a:spLocks noGrp="1"/>
          </p:cNvSpPr>
          <p:nvPr>
            <p:ph sz="quarter" idx="1"/>
          </p:nvPr>
        </p:nvSpPr>
        <p:spPr>
          <a:xfrm>
            <a:off x="609600" y="1143000"/>
            <a:ext cx="11389895" cy="4937760"/>
          </a:xfrm>
        </p:spPr>
        <p:txBody>
          <a:bodyPr>
            <a:normAutofit/>
          </a:bodyPr>
          <a:lstStyle/>
          <a:p>
            <a:pPr marL="0" indent="0">
              <a:buNone/>
            </a:pPr>
            <a:r>
              <a:rPr lang="en-US" sz="2800" b="1" dirty="0"/>
              <a:t>Ecosystem</a:t>
            </a:r>
            <a:r>
              <a:rPr lang="en-US" sz="2800" dirty="0"/>
              <a:t>: a community of biological organisms with the </a:t>
            </a:r>
            <a:r>
              <a:rPr lang="en-US" sz="2800" b="1" dirty="0"/>
              <a:t>___________</a:t>
            </a:r>
            <a:r>
              <a:rPr lang="en-US" sz="2800" dirty="0"/>
              <a:t> components with which the organisms interact. </a:t>
            </a:r>
          </a:p>
          <a:p>
            <a:r>
              <a:rPr lang="en-US" sz="2800" dirty="0"/>
              <a:t>Biotic factors: living components of an ecosystem</a:t>
            </a:r>
          </a:p>
          <a:p>
            <a:pPr lvl="1"/>
            <a:r>
              <a:rPr lang="en-US" sz="2500" dirty="0"/>
              <a:t>All the organisms within a given area (bacteria, fungi, plants and animals) including the interactions (predation and competition) among those organisms  </a:t>
            </a:r>
          </a:p>
          <a:p>
            <a:pPr lvl="1"/>
            <a:endParaRPr lang="en-US" sz="2500" dirty="0"/>
          </a:p>
          <a:p>
            <a:r>
              <a:rPr lang="en-US" sz="2800" b="1" dirty="0"/>
              <a:t>________</a:t>
            </a:r>
            <a:r>
              <a:rPr lang="en-US" sz="2800" dirty="0"/>
              <a:t> factors: non-living components of an ecosystem</a:t>
            </a:r>
          </a:p>
          <a:p>
            <a:pPr lvl="1"/>
            <a:r>
              <a:rPr lang="en-US" sz="2500" dirty="0"/>
              <a:t>Chemical components of the soil, water, and air</a:t>
            </a:r>
          </a:p>
          <a:p>
            <a:pPr lvl="1"/>
            <a:r>
              <a:rPr lang="en-US" sz="2500" dirty="0"/>
              <a:t>Precipitation, temperature, soil, humidity</a:t>
            </a:r>
          </a:p>
          <a:p>
            <a:pPr marL="0" indent="0">
              <a:buNone/>
            </a:pPr>
            <a:endParaRPr lang="en-US" sz="2800" b="1" dirty="0"/>
          </a:p>
          <a:p>
            <a:pPr marL="274320" lvl="1" indent="0">
              <a:buNone/>
            </a:pPr>
            <a:endParaRPr lang="en-US" sz="2500" dirty="0"/>
          </a:p>
          <a:p>
            <a:pPr marL="274320" lvl="1" indent="0">
              <a:buNone/>
            </a:pPr>
            <a:endParaRPr lang="en-US" sz="2500" dirty="0"/>
          </a:p>
        </p:txBody>
      </p:sp>
    </p:spTree>
    <p:extLst>
      <p:ext uri="{BB962C8B-B14F-4D97-AF65-F5344CB8AC3E}">
        <p14:creationId xmlns:p14="http://schemas.microsoft.com/office/powerpoint/2010/main" val="1894559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45904" y="2623994"/>
            <a:ext cx="9124781" cy="3710408"/>
          </a:xfrm>
          <a:prstGeom prst="rect">
            <a:avLst/>
          </a:prstGeom>
        </p:spPr>
      </p:pic>
      <p:sp>
        <p:nvSpPr>
          <p:cNvPr id="4" name="Title 1"/>
          <p:cNvSpPr txBox="1">
            <a:spLocks/>
          </p:cNvSpPr>
          <p:nvPr/>
        </p:nvSpPr>
        <p:spPr>
          <a:xfrm>
            <a:off x="385011" y="112296"/>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7" name="Content Placeholder 6"/>
          <p:cNvSpPr>
            <a:spLocks noGrp="1"/>
          </p:cNvSpPr>
          <p:nvPr>
            <p:ph sz="quarter" idx="1"/>
          </p:nvPr>
        </p:nvSpPr>
        <p:spPr>
          <a:xfrm>
            <a:off x="609599" y="1219200"/>
            <a:ext cx="11100179" cy="1288490"/>
          </a:xfrm>
        </p:spPr>
        <p:txBody>
          <a:bodyPr>
            <a:normAutofit fontScale="92500"/>
          </a:bodyPr>
          <a:lstStyle/>
          <a:p>
            <a:pPr marL="0" indent="0">
              <a:buNone/>
            </a:pPr>
            <a:r>
              <a:rPr lang="en-US" sz="2800" b="1" dirty="0"/>
              <a:t>________________</a:t>
            </a:r>
            <a:r>
              <a:rPr lang="en-US" sz="2800" dirty="0"/>
              <a:t> on its axis as it rotates around the sun</a:t>
            </a:r>
          </a:p>
          <a:p>
            <a:pPr lvl="1"/>
            <a:r>
              <a:rPr lang="en-US" sz="2400" dirty="0"/>
              <a:t>Approx. June 22</a:t>
            </a:r>
            <a:r>
              <a:rPr lang="en-US" sz="2400" baseline="30000" dirty="0"/>
              <a:t>nd</a:t>
            </a:r>
            <a:r>
              <a:rPr lang="en-US" sz="2400" dirty="0"/>
              <a:t> = summer solstice, longest day of the year in northern hemisphere</a:t>
            </a:r>
          </a:p>
          <a:p>
            <a:pPr lvl="1"/>
            <a:r>
              <a:rPr lang="en-US" sz="2400" dirty="0"/>
              <a:t>Approx. December 22</a:t>
            </a:r>
            <a:r>
              <a:rPr lang="en-US" sz="2400" baseline="30000" dirty="0"/>
              <a:t>nd</a:t>
            </a:r>
            <a:r>
              <a:rPr lang="en-US" sz="2400" dirty="0"/>
              <a:t> = winter solstice, shortest day of the year in northern hemisphere</a:t>
            </a:r>
            <a:endParaRPr lang="en-US" dirty="0"/>
          </a:p>
        </p:txBody>
      </p:sp>
    </p:spTree>
    <p:extLst>
      <p:ext uri="{BB962C8B-B14F-4D97-AF65-F5344CB8AC3E}">
        <p14:creationId xmlns:p14="http://schemas.microsoft.com/office/powerpoint/2010/main" val="172898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53" y="152400"/>
            <a:ext cx="11518231" cy="990600"/>
          </a:xfrm>
        </p:spPr>
        <p:txBody>
          <a:bodyPr>
            <a:normAutofit fontScale="90000"/>
          </a:bodyPr>
          <a:lstStyle/>
          <a:p>
            <a:pPr algn="ctr"/>
            <a:r>
              <a:rPr lang="en-US" sz="4400" dirty="0"/>
              <a:t>Factors that Cause the Ecosystems on Earth </a:t>
            </a:r>
          </a:p>
        </p:txBody>
      </p:sp>
      <p:sp>
        <p:nvSpPr>
          <p:cNvPr id="3" name="Content Placeholder 2"/>
          <p:cNvSpPr>
            <a:spLocks noGrp="1"/>
          </p:cNvSpPr>
          <p:nvPr>
            <p:ph sz="quarter" idx="1"/>
          </p:nvPr>
        </p:nvSpPr>
        <p:spPr>
          <a:xfrm>
            <a:off x="609600" y="1414020"/>
            <a:ext cx="4507832" cy="4742939"/>
          </a:xfrm>
        </p:spPr>
        <p:txBody>
          <a:bodyPr/>
          <a:lstStyle/>
          <a:p>
            <a:pPr marL="0" indent="0">
              <a:buNone/>
            </a:pPr>
            <a:r>
              <a:rPr lang="en-US" sz="2800" dirty="0"/>
              <a:t>Distribution of solar energy</a:t>
            </a:r>
          </a:p>
          <a:p>
            <a:r>
              <a:rPr lang="en-US" dirty="0"/>
              <a:t>Solar energy is greatest at the </a:t>
            </a:r>
            <a:r>
              <a:rPr lang="en-US" b="1" dirty="0"/>
              <a:t>__________</a:t>
            </a:r>
          </a:p>
          <a:p>
            <a:endParaRPr lang="en-US" dirty="0"/>
          </a:p>
          <a:p>
            <a:r>
              <a:rPr lang="en-US" dirty="0"/>
              <a:t>Due to curvature of earth, sunlight is spread out over larger areas near the poles</a:t>
            </a:r>
          </a:p>
        </p:txBody>
      </p:sp>
      <p:pic>
        <p:nvPicPr>
          <p:cNvPr id="5" name="Picture 4"/>
          <p:cNvPicPr>
            <a:picLocks noChangeAspect="1"/>
          </p:cNvPicPr>
          <p:nvPr/>
        </p:nvPicPr>
        <p:blipFill>
          <a:blip r:embed="rId3"/>
          <a:stretch>
            <a:fillRect/>
          </a:stretch>
        </p:blipFill>
        <p:spPr>
          <a:xfrm>
            <a:off x="5239618" y="1283370"/>
            <a:ext cx="6342782" cy="4940967"/>
          </a:xfrm>
          <a:prstGeom prst="rect">
            <a:avLst/>
          </a:prstGeom>
        </p:spPr>
      </p:pic>
    </p:spTree>
    <p:extLst>
      <p:ext uri="{BB962C8B-B14F-4D97-AF65-F5344CB8AC3E}">
        <p14:creationId xmlns:p14="http://schemas.microsoft.com/office/powerpoint/2010/main" val="378474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76989" y="114017"/>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8" name="Content Placeholder 7"/>
          <p:cNvSpPr>
            <a:spLocks noGrp="1"/>
          </p:cNvSpPr>
          <p:nvPr>
            <p:ph sz="quarter" idx="1"/>
          </p:nvPr>
        </p:nvSpPr>
        <p:spPr>
          <a:xfrm>
            <a:off x="609600" y="1351128"/>
            <a:ext cx="4419600" cy="4805831"/>
          </a:xfrm>
        </p:spPr>
        <p:txBody>
          <a:bodyPr>
            <a:normAutofit/>
          </a:bodyPr>
          <a:lstStyle/>
          <a:p>
            <a:pPr marL="285750" indent="-285750">
              <a:spcAft>
                <a:spcPts val="600"/>
              </a:spcAft>
              <a:buSzPct val="99000"/>
              <a:buFont typeface="+mj-lt"/>
              <a:buAutoNum type="arabicPeriod"/>
            </a:pPr>
            <a:r>
              <a:rPr lang="en-US" dirty="0"/>
              <a:t>Solar heat at the equator causes air to warm and rise. </a:t>
            </a:r>
          </a:p>
          <a:p>
            <a:pPr marL="285750" indent="-285750">
              <a:spcAft>
                <a:spcPts val="600"/>
              </a:spcAft>
              <a:buSzPct val="99000"/>
              <a:buFont typeface="+mj-lt"/>
              <a:buAutoNum type="arabicPeriod"/>
            </a:pPr>
            <a:r>
              <a:rPr lang="en-US" dirty="0"/>
              <a:t>Rising air creates an area of low pressure at the surface</a:t>
            </a:r>
          </a:p>
          <a:p>
            <a:pPr marL="285750" indent="-285750">
              <a:spcAft>
                <a:spcPts val="600"/>
              </a:spcAft>
              <a:buSzPct val="99000"/>
              <a:buFont typeface="+mj-lt"/>
              <a:buAutoNum type="arabicPeriod"/>
            </a:pPr>
            <a:r>
              <a:rPr lang="en-US" dirty="0"/>
              <a:t>Air cooled near the poles descends to the surface creating a zone of high pressure.</a:t>
            </a:r>
          </a:p>
          <a:p>
            <a:pPr marL="285750" indent="-285750">
              <a:spcAft>
                <a:spcPts val="600"/>
              </a:spcAft>
              <a:buSzPct val="99000"/>
              <a:buFont typeface="+mj-lt"/>
              <a:buAutoNum type="arabicPeriod"/>
            </a:pPr>
            <a:r>
              <a:rPr lang="en-US" dirty="0"/>
              <a:t>Cool air at the surface moves toward the equator</a:t>
            </a:r>
          </a:p>
        </p:txBody>
      </p:sp>
      <p:pic>
        <p:nvPicPr>
          <p:cNvPr id="2" name="Picture 1">
            <a:extLst>
              <a:ext uri="{FF2B5EF4-FFF2-40B4-BE49-F238E27FC236}">
                <a16:creationId xmlns:a16="http://schemas.microsoft.com/office/drawing/2014/main" id="{286D7150-916B-49F7-9D1E-28FA42F69FEF}"/>
              </a:ext>
            </a:extLst>
          </p:cNvPr>
          <p:cNvPicPr>
            <a:picLocks noChangeAspect="1"/>
          </p:cNvPicPr>
          <p:nvPr/>
        </p:nvPicPr>
        <p:blipFill>
          <a:blip r:embed="rId3"/>
          <a:stretch>
            <a:fillRect/>
          </a:stretch>
        </p:blipFill>
        <p:spPr>
          <a:xfrm>
            <a:off x="5561867" y="1189174"/>
            <a:ext cx="6172933" cy="4967785"/>
          </a:xfrm>
          <a:prstGeom prst="rect">
            <a:avLst/>
          </a:prstGeom>
        </p:spPr>
      </p:pic>
    </p:spTree>
    <p:extLst>
      <p:ext uri="{BB962C8B-B14F-4D97-AF65-F5344CB8AC3E}">
        <p14:creationId xmlns:p14="http://schemas.microsoft.com/office/powerpoint/2010/main" val="3954328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71751" y="2806596"/>
            <a:ext cx="7103810" cy="3393443"/>
          </a:xfrm>
          <a:prstGeom prst="rect">
            <a:avLst/>
          </a:prstGeom>
        </p:spPr>
      </p:pic>
      <p:sp>
        <p:nvSpPr>
          <p:cNvPr id="4" name="Title 1"/>
          <p:cNvSpPr txBox="1">
            <a:spLocks/>
          </p:cNvSpPr>
          <p:nvPr/>
        </p:nvSpPr>
        <p:spPr>
          <a:xfrm>
            <a:off x="256673" y="144381"/>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7" name="Content Placeholder 6"/>
          <p:cNvSpPr>
            <a:spLocks noGrp="1"/>
          </p:cNvSpPr>
          <p:nvPr>
            <p:ph sz="quarter" idx="1"/>
          </p:nvPr>
        </p:nvSpPr>
        <p:spPr>
          <a:xfrm>
            <a:off x="609599" y="1219200"/>
            <a:ext cx="11191875" cy="1354318"/>
          </a:xfrm>
        </p:spPr>
        <p:txBody>
          <a:bodyPr>
            <a:noAutofit/>
          </a:bodyPr>
          <a:lstStyle/>
          <a:p>
            <a:pPr marL="0" indent="0">
              <a:buNone/>
            </a:pPr>
            <a:r>
              <a:rPr lang="en-US" sz="2400" b="1" dirty="0"/>
              <a:t>____________</a:t>
            </a:r>
            <a:r>
              <a:rPr lang="en-US" sz="2400" dirty="0"/>
              <a:t>: large scale atmospheric pattern where warm, wet air rises at the equator and cools at it moves poleward, with dry air descending at about </a:t>
            </a:r>
            <a:r>
              <a:rPr lang="en-US" sz="2400" u="sng" dirty="0"/>
              <a:t>30</a:t>
            </a:r>
            <a:r>
              <a:rPr lang="en-US" sz="2400" dirty="0">
                <a:cs typeface="Times New Roman" panose="02020603050405020304" pitchFamily="18" charset="0"/>
              </a:rPr>
              <a:t>° N and S latitude</a:t>
            </a:r>
          </a:p>
          <a:p>
            <a:pPr lvl="1"/>
            <a:r>
              <a:rPr lang="en-US" sz="2400" dirty="0"/>
              <a:t>Creates subtropical deserts, trade winds, hurricanes and jet streams</a:t>
            </a:r>
            <a:endParaRPr lang="en-US" sz="2400" dirty="0">
              <a:latin typeface="Times New Roman" panose="02020603050405020304" pitchFamily="18" charset="0"/>
              <a:cs typeface="Times New Roman" panose="02020603050405020304" pitchFamily="18" charset="0"/>
            </a:endParaRPr>
          </a:p>
          <a:p>
            <a:pPr lvl="1"/>
            <a:endParaRPr lang="en-US" sz="2400" dirty="0"/>
          </a:p>
        </p:txBody>
      </p:sp>
    </p:spTree>
    <p:extLst>
      <p:ext uri="{BB962C8B-B14F-4D97-AF65-F5344CB8AC3E}">
        <p14:creationId xmlns:p14="http://schemas.microsoft.com/office/powerpoint/2010/main" val="2166110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textflow.mheducation.com/figures/1259168549/cas23068_0317_lg.jpg">
            <a:extLst>
              <a:ext uri="{FF2B5EF4-FFF2-40B4-BE49-F238E27FC236}">
                <a16:creationId xmlns:a16="http://schemas.microsoft.com/office/drawing/2014/main" id="{457C6299-19D7-4E0D-8159-B81F8B528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931" y="1623752"/>
            <a:ext cx="5951786" cy="42584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BE1FBB9-5BD7-4B57-886E-AAA0C94BEF13}"/>
              </a:ext>
            </a:extLst>
          </p:cNvPr>
          <p:cNvSpPr>
            <a:spLocks noGrp="1"/>
          </p:cNvSpPr>
          <p:nvPr>
            <p:ph sz="quarter" idx="1"/>
          </p:nvPr>
        </p:nvSpPr>
        <p:spPr>
          <a:xfrm>
            <a:off x="223283" y="1248369"/>
            <a:ext cx="5872717" cy="4937760"/>
          </a:xfrm>
        </p:spPr>
        <p:txBody>
          <a:bodyPr>
            <a:normAutofit/>
          </a:bodyPr>
          <a:lstStyle/>
          <a:p>
            <a:pPr marL="0" indent="0">
              <a:buNone/>
            </a:pPr>
            <a:r>
              <a:rPr lang="en-US" sz="2800" b="1" dirty="0"/>
              <a:t>Global Wind Patterns</a:t>
            </a:r>
          </a:p>
          <a:p>
            <a:r>
              <a:rPr lang="en-US" dirty="0"/>
              <a:t>Solar energy is greatest at the equator causing the warm air near the equator to rise</a:t>
            </a:r>
          </a:p>
          <a:p>
            <a:endParaRPr lang="en-US" sz="1200" dirty="0"/>
          </a:p>
          <a:p>
            <a:r>
              <a:rPr lang="en-US" dirty="0"/>
              <a:t>Air from adjacent areas moves into equatorial areas to replace rising       warm air</a:t>
            </a:r>
          </a:p>
          <a:p>
            <a:pPr marL="463550" lvl="1" indent="-188913"/>
            <a:r>
              <a:rPr lang="en-US" sz="2200" b="1" dirty="0"/>
              <a:t>Intertropical Convergence Zone</a:t>
            </a:r>
            <a:r>
              <a:rPr lang="en-US" sz="2200" dirty="0"/>
              <a:t> (ITCZ): the convergence of winds from the northern and southern latitudes</a:t>
            </a:r>
          </a:p>
        </p:txBody>
      </p:sp>
      <p:sp>
        <p:nvSpPr>
          <p:cNvPr id="4" name="Title 1">
            <a:extLst>
              <a:ext uri="{FF2B5EF4-FFF2-40B4-BE49-F238E27FC236}">
                <a16:creationId xmlns:a16="http://schemas.microsoft.com/office/drawing/2014/main" id="{489CA632-4C4E-445C-99E0-1773B4A8A36C}"/>
              </a:ext>
            </a:extLst>
          </p:cNvPr>
          <p:cNvSpPr>
            <a:spLocks noGrp="1"/>
          </p:cNvSpPr>
          <p:nvPr>
            <p:ph type="title"/>
          </p:nvPr>
        </p:nvSpPr>
        <p:spPr>
          <a:xfrm>
            <a:off x="223283" y="152400"/>
            <a:ext cx="11653283" cy="990600"/>
          </a:xfrm>
        </p:spPr>
        <p:txBody>
          <a:bodyPr>
            <a:normAutofit fontScale="90000"/>
          </a:bodyPr>
          <a:lstStyle/>
          <a:p>
            <a:pPr algn="ctr"/>
            <a:r>
              <a:rPr lang="en-US" sz="4400" dirty="0"/>
              <a:t>Factors that Cause the Ecosystems on Earth </a:t>
            </a:r>
          </a:p>
        </p:txBody>
      </p:sp>
    </p:spTree>
    <p:extLst>
      <p:ext uri="{BB962C8B-B14F-4D97-AF65-F5344CB8AC3E}">
        <p14:creationId xmlns:p14="http://schemas.microsoft.com/office/powerpoint/2010/main" val="453774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Structure of the Earth</a:t>
            </a:r>
          </a:p>
        </p:txBody>
      </p:sp>
      <p:sp>
        <p:nvSpPr>
          <p:cNvPr id="3" name="Content Placeholder 2"/>
          <p:cNvSpPr>
            <a:spLocks noGrp="1"/>
          </p:cNvSpPr>
          <p:nvPr>
            <p:ph sz="quarter" idx="1"/>
          </p:nvPr>
        </p:nvSpPr>
        <p:spPr/>
        <p:txBody>
          <a:bodyPr>
            <a:normAutofit lnSpcReduction="10000"/>
          </a:bodyPr>
          <a:lstStyle/>
          <a:p>
            <a:pPr marL="0" indent="0">
              <a:buNone/>
            </a:pPr>
            <a:endParaRPr lang="en-US" sz="2800" b="1" dirty="0"/>
          </a:p>
          <a:p>
            <a:pPr marL="274320" lvl="1" indent="0">
              <a:buNone/>
            </a:pPr>
            <a:endParaRPr lang="en-US" sz="2500" dirty="0"/>
          </a:p>
          <a:p>
            <a:pPr marL="274320" lvl="1" indent="0">
              <a:buNone/>
            </a:pPr>
            <a:endParaRPr lang="en-US" sz="2500" dirty="0"/>
          </a:p>
        </p:txBody>
      </p:sp>
      <p:sp>
        <p:nvSpPr>
          <p:cNvPr id="7" name="Content Placeholder 6">
            <a:extLst>
              <a:ext uri="{FF2B5EF4-FFF2-40B4-BE49-F238E27FC236}">
                <a16:creationId xmlns:a16="http://schemas.microsoft.com/office/drawing/2014/main" id="{1C74601E-AFD8-4615-BC27-41A5C6447AD1}"/>
              </a:ext>
            </a:extLst>
          </p:cNvPr>
          <p:cNvSpPr>
            <a:spLocks noGrp="1"/>
          </p:cNvSpPr>
          <p:nvPr>
            <p:ph sz="quarter" idx="2"/>
          </p:nvPr>
        </p:nvSpPr>
        <p:spPr>
          <a:xfrm>
            <a:off x="306306" y="1219200"/>
            <a:ext cx="5909936" cy="5013960"/>
          </a:xfrm>
        </p:spPr>
        <p:txBody>
          <a:bodyPr>
            <a:normAutofit lnSpcReduction="10000"/>
          </a:bodyPr>
          <a:lstStyle/>
          <a:p>
            <a:pPr marL="0" indent="0">
              <a:buNone/>
            </a:pPr>
            <a:r>
              <a:rPr lang="en-US" sz="2800" b="1" dirty="0"/>
              <a:t>Oceanic Crust</a:t>
            </a:r>
            <a:r>
              <a:rPr lang="en-US" sz="2800" dirty="0"/>
              <a:t>: </a:t>
            </a:r>
            <a:r>
              <a:rPr lang="en-US" sz="2800" b="1" dirty="0"/>
              <a:t>__________</a:t>
            </a:r>
            <a:r>
              <a:rPr lang="en-US" sz="2800" dirty="0"/>
              <a:t> crust comprised of mostly basalt</a:t>
            </a:r>
          </a:p>
          <a:p>
            <a:pPr lvl="1"/>
            <a:r>
              <a:rPr lang="en-US" sz="2500" dirty="0"/>
              <a:t>Thinner than continental crust</a:t>
            </a:r>
          </a:p>
          <a:p>
            <a:pPr lvl="1"/>
            <a:r>
              <a:rPr lang="en-US" sz="2500" dirty="0"/>
              <a:t>Younger than continental crust</a:t>
            </a:r>
          </a:p>
          <a:p>
            <a:pPr lvl="2"/>
            <a:r>
              <a:rPr lang="en-US" sz="2200" dirty="0"/>
              <a:t>Oldest oceanic rocks: 200 million years old</a:t>
            </a:r>
          </a:p>
          <a:p>
            <a:pPr marL="0" indent="0">
              <a:buNone/>
            </a:pPr>
            <a:endParaRPr lang="en-US" sz="1800" dirty="0"/>
          </a:p>
          <a:p>
            <a:pPr marL="0" indent="0">
              <a:buNone/>
            </a:pPr>
            <a:r>
              <a:rPr lang="en-US" sz="2800" b="1" dirty="0"/>
              <a:t>Continental Crust</a:t>
            </a:r>
            <a:r>
              <a:rPr lang="en-US" sz="2800" dirty="0"/>
              <a:t>: Rock that makes up Earths landmasses. Comprised of mostly granite</a:t>
            </a:r>
          </a:p>
          <a:p>
            <a:pPr lvl="1"/>
            <a:r>
              <a:rPr lang="en-US" sz="2500" dirty="0"/>
              <a:t>Older than oceanic crust</a:t>
            </a:r>
          </a:p>
          <a:p>
            <a:pPr lvl="2"/>
            <a:r>
              <a:rPr lang="en-US" sz="2200" dirty="0"/>
              <a:t>Oldest continental rocks: </a:t>
            </a:r>
            <a:r>
              <a:rPr lang="en-US" sz="2200" b="1" dirty="0"/>
              <a:t>_________</a:t>
            </a:r>
            <a:r>
              <a:rPr lang="en-US" sz="2200" dirty="0"/>
              <a:t> years old</a:t>
            </a:r>
          </a:p>
          <a:p>
            <a:pPr lvl="1"/>
            <a:endParaRPr lang="en-US" sz="1900" dirty="0"/>
          </a:p>
        </p:txBody>
      </p:sp>
      <p:pic>
        <p:nvPicPr>
          <p:cNvPr id="3074" name="Picture 2" descr="Image result for Continental and oceanic crust">
            <a:extLst>
              <a:ext uri="{FF2B5EF4-FFF2-40B4-BE49-F238E27FC236}">
                <a16:creationId xmlns:a16="http://schemas.microsoft.com/office/drawing/2014/main" id="{834362E3-5FE8-4179-B380-CFE4896AC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993" y="3679691"/>
            <a:ext cx="4673407" cy="2617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22F25D4B-D137-40E6-8121-A53B472FF474}"/>
              </a:ext>
            </a:extLst>
          </p:cNvPr>
          <p:cNvGraphicFramePr>
            <a:graphicFrameLocks noGrp="1"/>
          </p:cNvGraphicFramePr>
          <p:nvPr>
            <p:extLst/>
          </p:nvPr>
        </p:nvGraphicFramePr>
        <p:xfrm>
          <a:off x="6301758" y="1327088"/>
          <a:ext cx="5669130" cy="2255520"/>
        </p:xfrm>
        <a:graphic>
          <a:graphicData uri="http://schemas.openxmlformats.org/drawingml/2006/table">
            <a:tbl>
              <a:tblPr firstRow="1" bandRow="1">
                <a:tableStyleId>{5C22544A-7EE6-4342-B048-85BDC9FD1C3A}</a:tableStyleId>
              </a:tblPr>
              <a:tblGrid>
                <a:gridCol w="2777353">
                  <a:extLst>
                    <a:ext uri="{9D8B030D-6E8A-4147-A177-3AD203B41FA5}">
                      <a16:colId xmlns:a16="http://schemas.microsoft.com/office/drawing/2014/main" val="1876605195"/>
                    </a:ext>
                  </a:extLst>
                </a:gridCol>
                <a:gridCol w="2891777">
                  <a:extLst>
                    <a:ext uri="{9D8B030D-6E8A-4147-A177-3AD203B41FA5}">
                      <a16:colId xmlns:a16="http://schemas.microsoft.com/office/drawing/2014/main" val="1558921981"/>
                    </a:ext>
                  </a:extLst>
                </a:gridCol>
              </a:tblGrid>
              <a:tr h="286108">
                <a:tc>
                  <a:txBody>
                    <a:bodyPr/>
                    <a:lstStyle/>
                    <a:p>
                      <a:pPr algn="ctr"/>
                      <a:r>
                        <a:rPr lang="en-US" sz="1600" dirty="0">
                          <a:solidFill>
                            <a:schemeClr val="tx1"/>
                          </a:solidFill>
                        </a:rPr>
                        <a:t>Oceanic Crust (Basalt)</a:t>
                      </a:r>
                    </a:p>
                  </a:txBody>
                  <a:tcPr/>
                </a:tc>
                <a:tc>
                  <a:txBody>
                    <a:bodyPr/>
                    <a:lstStyle/>
                    <a:p>
                      <a:pPr algn="ctr"/>
                      <a:r>
                        <a:rPr lang="en-US" sz="1600" dirty="0">
                          <a:solidFill>
                            <a:schemeClr val="tx1"/>
                          </a:solidFill>
                        </a:rPr>
                        <a:t>Continental Crust (Granite)</a:t>
                      </a:r>
                    </a:p>
                  </a:txBody>
                  <a:tcPr/>
                </a:tc>
                <a:extLst>
                  <a:ext uri="{0D108BD9-81ED-4DB2-BD59-A6C34878D82A}">
                    <a16:rowId xmlns:a16="http://schemas.microsoft.com/office/drawing/2014/main" val="1302010434"/>
                  </a:ext>
                </a:extLst>
              </a:tr>
              <a:tr h="312118">
                <a:tc>
                  <a:txBody>
                    <a:bodyPr/>
                    <a:lstStyle/>
                    <a:p>
                      <a:pPr algn="ctr"/>
                      <a:r>
                        <a:rPr lang="en-US" sz="1600" dirty="0">
                          <a:solidFill>
                            <a:schemeClr val="tx1"/>
                          </a:solidFill>
                        </a:rPr>
                        <a:t>Density about 3.0 g/cm</a:t>
                      </a:r>
                      <a:r>
                        <a:rPr lang="en-US" sz="1600" baseline="30000" dirty="0">
                          <a:solidFill>
                            <a:schemeClr val="tx1"/>
                          </a:solidFill>
                        </a:rPr>
                        <a:t>3</a:t>
                      </a:r>
                    </a:p>
                  </a:txBody>
                  <a:tcPr/>
                </a:tc>
                <a:tc>
                  <a:txBody>
                    <a:bodyPr/>
                    <a:lstStyle/>
                    <a:p>
                      <a:pPr algn="ctr"/>
                      <a:r>
                        <a:rPr lang="en-US" sz="1600" dirty="0">
                          <a:solidFill>
                            <a:schemeClr val="tx1"/>
                          </a:solidFill>
                        </a:rPr>
                        <a:t>Density about 2.7 g/cm</a:t>
                      </a:r>
                      <a:r>
                        <a:rPr lang="en-US" sz="1600" baseline="30000" dirty="0">
                          <a:solidFill>
                            <a:schemeClr val="tx1"/>
                          </a:solidFill>
                        </a:rPr>
                        <a:t>3</a:t>
                      </a:r>
                    </a:p>
                  </a:txBody>
                  <a:tcPr/>
                </a:tc>
                <a:extLst>
                  <a:ext uri="{0D108BD9-81ED-4DB2-BD59-A6C34878D82A}">
                    <a16:rowId xmlns:a16="http://schemas.microsoft.com/office/drawing/2014/main" val="13590557"/>
                  </a:ext>
                </a:extLst>
              </a:tr>
              <a:tr h="312118">
                <a:tc>
                  <a:txBody>
                    <a:bodyPr/>
                    <a:lstStyle/>
                    <a:p>
                      <a:pPr algn="ctr"/>
                      <a:r>
                        <a:rPr lang="en-US" sz="1600" dirty="0">
                          <a:solidFill>
                            <a:schemeClr val="tx1"/>
                          </a:solidFill>
                        </a:rPr>
                        <a:t>Only about 5 km (3 mi) thick</a:t>
                      </a:r>
                    </a:p>
                  </a:txBody>
                  <a:tcPr/>
                </a:tc>
                <a:tc>
                  <a:txBody>
                    <a:bodyPr/>
                    <a:lstStyle/>
                    <a:p>
                      <a:pPr algn="ctr"/>
                      <a:r>
                        <a:rPr lang="en-US" sz="1600" dirty="0">
                          <a:solidFill>
                            <a:schemeClr val="tx1"/>
                          </a:solidFill>
                        </a:rPr>
                        <a:t>20 to 30 km (12-30 mi) thick</a:t>
                      </a:r>
                    </a:p>
                  </a:txBody>
                  <a:tcPr/>
                </a:tc>
                <a:extLst>
                  <a:ext uri="{0D108BD9-81ED-4DB2-BD59-A6C34878D82A}">
                    <a16:rowId xmlns:a16="http://schemas.microsoft.com/office/drawing/2014/main" val="1720896797"/>
                  </a:ext>
                </a:extLst>
              </a:tr>
              <a:tr h="312118">
                <a:tc>
                  <a:txBody>
                    <a:bodyPr/>
                    <a:lstStyle/>
                    <a:p>
                      <a:pPr algn="ctr"/>
                      <a:r>
                        <a:rPr lang="en-US" sz="1600" dirty="0">
                          <a:solidFill>
                            <a:schemeClr val="tx1"/>
                          </a:solidFill>
                        </a:rPr>
                        <a:t>Geologically young</a:t>
                      </a:r>
                    </a:p>
                  </a:txBody>
                  <a:tcPr/>
                </a:tc>
                <a:tc>
                  <a:txBody>
                    <a:bodyPr/>
                    <a:lstStyle/>
                    <a:p>
                      <a:pPr algn="ctr"/>
                      <a:r>
                        <a:rPr lang="en-US" sz="1600" dirty="0">
                          <a:solidFill>
                            <a:schemeClr val="tx1"/>
                          </a:solidFill>
                        </a:rPr>
                        <a:t>Can be very old</a:t>
                      </a:r>
                    </a:p>
                  </a:txBody>
                  <a:tcPr/>
                </a:tc>
                <a:extLst>
                  <a:ext uri="{0D108BD9-81ED-4DB2-BD59-A6C34878D82A}">
                    <a16:rowId xmlns:a16="http://schemas.microsoft.com/office/drawing/2014/main" val="3615898563"/>
                  </a:ext>
                </a:extLst>
              </a:tr>
              <a:tr h="312118">
                <a:tc>
                  <a:txBody>
                    <a:bodyPr/>
                    <a:lstStyle/>
                    <a:p>
                      <a:pPr algn="ctr"/>
                      <a:r>
                        <a:rPr lang="en-US" sz="1600" dirty="0">
                          <a:solidFill>
                            <a:schemeClr val="tx1"/>
                          </a:solidFill>
                        </a:rPr>
                        <a:t>Dark in color</a:t>
                      </a:r>
                    </a:p>
                  </a:txBody>
                  <a:tcPr/>
                </a:tc>
                <a:tc>
                  <a:txBody>
                    <a:bodyPr/>
                    <a:lstStyle/>
                    <a:p>
                      <a:pPr algn="ctr"/>
                      <a:r>
                        <a:rPr lang="en-US" sz="1600" dirty="0">
                          <a:solidFill>
                            <a:schemeClr val="tx1"/>
                          </a:solidFill>
                        </a:rPr>
                        <a:t>Light in color</a:t>
                      </a:r>
                    </a:p>
                  </a:txBody>
                  <a:tcPr/>
                </a:tc>
                <a:extLst>
                  <a:ext uri="{0D108BD9-81ED-4DB2-BD59-A6C34878D82A}">
                    <a16:rowId xmlns:a16="http://schemas.microsoft.com/office/drawing/2014/main" val="14070279"/>
                  </a:ext>
                </a:extLst>
              </a:tr>
              <a:tr h="312118">
                <a:tc>
                  <a:txBody>
                    <a:bodyPr/>
                    <a:lstStyle/>
                    <a:p>
                      <a:pPr algn="ctr"/>
                      <a:r>
                        <a:rPr lang="en-US" sz="1600" dirty="0">
                          <a:solidFill>
                            <a:schemeClr val="tx1"/>
                          </a:solidFill>
                        </a:rPr>
                        <a:t>Rich in iron and magnesium</a:t>
                      </a:r>
                    </a:p>
                  </a:txBody>
                  <a:tcPr/>
                </a:tc>
                <a:tc>
                  <a:txBody>
                    <a:bodyPr/>
                    <a:lstStyle/>
                    <a:p>
                      <a:pPr algn="ctr"/>
                      <a:r>
                        <a:rPr lang="en-US" sz="1600" dirty="0">
                          <a:solidFill>
                            <a:schemeClr val="tx1"/>
                          </a:solidFill>
                        </a:rPr>
                        <a:t>Rich in sodium, potassium, calcium, and aluminum</a:t>
                      </a:r>
                    </a:p>
                  </a:txBody>
                  <a:tcPr/>
                </a:tc>
                <a:extLst>
                  <a:ext uri="{0D108BD9-81ED-4DB2-BD59-A6C34878D82A}">
                    <a16:rowId xmlns:a16="http://schemas.microsoft.com/office/drawing/2014/main" val="3780372132"/>
                  </a:ext>
                </a:extLst>
              </a:tr>
            </a:tbl>
          </a:graphicData>
        </a:graphic>
      </p:graphicFrame>
      <p:sp>
        <p:nvSpPr>
          <p:cNvPr id="11" name="TextBox 10">
            <a:extLst>
              <a:ext uri="{FF2B5EF4-FFF2-40B4-BE49-F238E27FC236}">
                <a16:creationId xmlns:a16="http://schemas.microsoft.com/office/drawing/2014/main" id="{D47D48D9-C056-470A-A95C-7BF71D13AFD5}"/>
              </a:ext>
            </a:extLst>
          </p:cNvPr>
          <p:cNvSpPr txBox="1"/>
          <p:nvPr/>
        </p:nvSpPr>
        <p:spPr>
          <a:xfrm rot="17205832">
            <a:off x="10376448" y="4010737"/>
            <a:ext cx="830610" cy="572464"/>
          </a:xfrm>
          <a:prstGeom prst="rect">
            <a:avLst/>
          </a:prstGeom>
          <a:solidFill>
            <a:srgbClr val="DEC69C"/>
          </a:solidFill>
        </p:spPr>
        <p:txBody>
          <a:bodyPr wrap="square" lIns="9144" tIns="9144" rIns="9144" bIns="914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Volcanic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arc</a:t>
            </a:r>
          </a:p>
        </p:txBody>
      </p:sp>
    </p:spTree>
    <p:extLst>
      <p:ext uri="{BB962C8B-B14F-4D97-AF65-F5344CB8AC3E}">
        <p14:creationId xmlns:p14="http://schemas.microsoft.com/office/powerpoint/2010/main" val="1466734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8F9C-1E3E-4F9F-9283-2C66C01F2EAD}"/>
              </a:ext>
            </a:extLst>
          </p:cNvPr>
          <p:cNvSpPr>
            <a:spLocks noGrp="1"/>
          </p:cNvSpPr>
          <p:nvPr>
            <p:ph type="title"/>
          </p:nvPr>
        </p:nvSpPr>
        <p:spPr>
          <a:xfrm>
            <a:off x="361507" y="152400"/>
            <a:ext cx="11493795" cy="990600"/>
          </a:xfrm>
        </p:spPr>
        <p:txBody>
          <a:bodyPr>
            <a:normAutofit fontScale="90000"/>
          </a:bodyPr>
          <a:lstStyle/>
          <a:p>
            <a:pPr algn="ctr"/>
            <a:r>
              <a:rPr lang="en-US" sz="4400" dirty="0"/>
              <a:t>Factors that Cause the Ecosystems on Earth </a:t>
            </a:r>
          </a:p>
        </p:txBody>
      </p:sp>
      <p:sp>
        <p:nvSpPr>
          <p:cNvPr id="3" name="Content Placeholder 2">
            <a:extLst>
              <a:ext uri="{FF2B5EF4-FFF2-40B4-BE49-F238E27FC236}">
                <a16:creationId xmlns:a16="http://schemas.microsoft.com/office/drawing/2014/main" id="{F0BB80F2-CE00-4B8A-AA27-6E54528840AA}"/>
              </a:ext>
            </a:extLst>
          </p:cNvPr>
          <p:cNvSpPr>
            <a:spLocks noGrp="1"/>
          </p:cNvSpPr>
          <p:nvPr>
            <p:ph sz="quarter" idx="1"/>
          </p:nvPr>
        </p:nvSpPr>
        <p:spPr>
          <a:xfrm>
            <a:off x="609600" y="1219200"/>
            <a:ext cx="10972800" cy="1850571"/>
          </a:xfrm>
        </p:spPr>
        <p:txBody>
          <a:bodyPr>
            <a:normAutofit lnSpcReduction="10000"/>
          </a:bodyPr>
          <a:lstStyle/>
          <a:p>
            <a:pPr marL="0" indent="0">
              <a:buNone/>
            </a:pPr>
            <a:r>
              <a:rPr lang="en-US" sz="2800" b="1" dirty="0"/>
              <a:t>Coriolis effect</a:t>
            </a:r>
            <a:r>
              <a:rPr lang="en-US" sz="2800" dirty="0"/>
              <a:t>: the deflection of air and water currents on the surface of the Earth caused by the eastward rotation of the Earth. </a:t>
            </a:r>
          </a:p>
          <a:p>
            <a:r>
              <a:rPr lang="en-US" sz="2400" dirty="0"/>
              <a:t>Deflects to the </a:t>
            </a:r>
            <a:r>
              <a:rPr lang="en-US" sz="2400" b="1" dirty="0"/>
              <a:t>_____</a:t>
            </a:r>
            <a:r>
              <a:rPr lang="en-US" sz="2400" dirty="0"/>
              <a:t> in northern hemisphere and </a:t>
            </a:r>
            <a:r>
              <a:rPr lang="en-US" sz="2400" b="1" dirty="0"/>
              <a:t>_____</a:t>
            </a:r>
            <a:r>
              <a:rPr lang="en-US" sz="2400" dirty="0"/>
              <a:t> in southern hemisphere</a:t>
            </a:r>
          </a:p>
          <a:p>
            <a:pPr marL="0" indent="0">
              <a:buNone/>
            </a:pPr>
            <a:r>
              <a:rPr lang="en-US" dirty="0"/>
              <a:t>	</a:t>
            </a:r>
          </a:p>
        </p:txBody>
      </p:sp>
      <p:pic>
        <p:nvPicPr>
          <p:cNvPr id="4" name="Picture 3">
            <a:extLst>
              <a:ext uri="{FF2B5EF4-FFF2-40B4-BE49-F238E27FC236}">
                <a16:creationId xmlns:a16="http://schemas.microsoft.com/office/drawing/2014/main" id="{53C635C1-708B-4273-842D-40D1D75E0658}"/>
              </a:ext>
            </a:extLst>
          </p:cNvPr>
          <p:cNvPicPr>
            <a:picLocks noChangeAspect="1"/>
          </p:cNvPicPr>
          <p:nvPr/>
        </p:nvPicPr>
        <p:blipFill>
          <a:blip r:embed="rId2"/>
          <a:stretch>
            <a:fillRect/>
          </a:stretch>
        </p:blipFill>
        <p:spPr>
          <a:xfrm>
            <a:off x="2863622" y="2852279"/>
            <a:ext cx="6715807" cy="3446196"/>
          </a:xfrm>
          <a:prstGeom prst="rect">
            <a:avLst/>
          </a:prstGeom>
        </p:spPr>
      </p:pic>
    </p:spTree>
    <p:extLst>
      <p:ext uri="{BB962C8B-B14F-4D97-AF65-F5344CB8AC3E}">
        <p14:creationId xmlns:p14="http://schemas.microsoft.com/office/powerpoint/2010/main" val="3995246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1FBB9-5BD7-4B57-886E-AAA0C94BEF13}"/>
              </a:ext>
            </a:extLst>
          </p:cNvPr>
          <p:cNvSpPr>
            <a:spLocks noGrp="1"/>
          </p:cNvSpPr>
          <p:nvPr>
            <p:ph sz="quarter" idx="1"/>
          </p:nvPr>
        </p:nvSpPr>
        <p:spPr>
          <a:xfrm>
            <a:off x="609600" y="1219200"/>
            <a:ext cx="5486400" cy="4937760"/>
          </a:xfrm>
        </p:spPr>
        <p:txBody>
          <a:bodyPr>
            <a:normAutofit lnSpcReduction="10000"/>
          </a:bodyPr>
          <a:lstStyle/>
          <a:p>
            <a:r>
              <a:rPr lang="en-US" b="1" dirty="0"/>
              <a:t>Trade winds: </a:t>
            </a:r>
            <a:r>
              <a:rPr lang="en-US" dirty="0"/>
              <a:t>prevailing winds that originate in the east and blow toward the equator</a:t>
            </a:r>
            <a:endParaRPr lang="en-US" b="1" dirty="0"/>
          </a:p>
          <a:p>
            <a:endParaRPr lang="en-US" b="1" dirty="0"/>
          </a:p>
          <a:p>
            <a:r>
              <a:rPr lang="en-US" b="1" u="sng" dirty="0"/>
              <a:t>___________</a:t>
            </a:r>
            <a:r>
              <a:rPr lang="en-US" dirty="0"/>
              <a:t>: prevailing winds in the middle latitudes (30</a:t>
            </a:r>
            <a:r>
              <a:rPr lang="en-US" dirty="0">
                <a:latin typeface="Times New Roman" panose="02020603050405020304" pitchFamily="18" charset="0"/>
                <a:cs typeface="Times New Roman" panose="02020603050405020304" pitchFamily="18" charset="0"/>
              </a:rPr>
              <a:t>°</a:t>
            </a:r>
            <a:r>
              <a:rPr lang="en-US" dirty="0"/>
              <a:t> to 60</a:t>
            </a:r>
            <a:r>
              <a:rPr lang="en-US" dirty="0">
                <a:latin typeface="Times New Roman" panose="02020603050405020304" pitchFamily="18" charset="0"/>
                <a:cs typeface="Times New Roman" panose="02020603050405020304" pitchFamily="18" charset="0"/>
              </a:rPr>
              <a:t>° N and S</a:t>
            </a:r>
            <a:r>
              <a:rPr lang="en-US" dirty="0"/>
              <a:t>) that originate in the west and blow pole ward</a:t>
            </a:r>
          </a:p>
          <a:p>
            <a:endParaRPr lang="en-US" dirty="0"/>
          </a:p>
          <a:p>
            <a:r>
              <a:rPr lang="en-US" b="1" dirty="0"/>
              <a:t>Polar easterlies</a:t>
            </a:r>
            <a:r>
              <a:rPr lang="en-US" dirty="0"/>
              <a:t>: weak and irregular winds that blow from the poles eastward toward the equator</a:t>
            </a:r>
          </a:p>
        </p:txBody>
      </p:sp>
      <p:sp>
        <p:nvSpPr>
          <p:cNvPr id="4" name="Title 1">
            <a:extLst>
              <a:ext uri="{FF2B5EF4-FFF2-40B4-BE49-F238E27FC236}">
                <a16:creationId xmlns:a16="http://schemas.microsoft.com/office/drawing/2014/main" id="{489CA632-4C4E-445C-99E0-1773B4A8A36C}"/>
              </a:ext>
            </a:extLst>
          </p:cNvPr>
          <p:cNvSpPr>
            <a:spLocks noGrp="1"/>
          </p:cNvSpPr>
          <p:nvPr>
            <p:ph type="title"/>
          </p:nvPr>
        </p:nvSpPr>
        <p:spPr/>
        <p:txBody>
          <a:bodyPr>
            <a:normAutofit/>
          </a:bodyPr>
          <a:lstStyle/>
          <a:p>
            <a:pPr algn="ctr"/>
            <a:r>
              <a:rPr lang="en-US" sz="4400" dirty="0"/>
              <a:t>Ocean Circulation</a:t>
            </a:r>
          </a:p>
        </p:txBody>
      </p:sp>
      <p:pic>
        <p:nvPicPr>
          <p:cNvPr id="12290" name="Picture 2" descr="http://textflow.mheducation.com/figures/1259168549/cas23068_0318_lg.jpg">
            <a:extLst>
              <a:ext uri="{FF2B5EF4-FFF2-40B4-BE49-F238E27FC236}">
                <a16:creationId xmlns:a16="http://schemas.microsoft.com/office/drawing/2014/main" id="{1F6DD3FB-EB31-4FB8-ACB5-E54C06B70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755" y="1219200"/>
            <a:ext cx="5326645" cy="510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797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178" y="1527442"/>
            <a:ext cx="6472622" cy="4565923"/>
          </a:xfrm>
          <a:prstGeom prst="rect">
            <a:avLst/>
          </a:prstGeom>
        </p:spPr>
      </p:pic>
      <p:sp>
        <p:nvSpPr>
          <p:cNvPr id="7" name="Title 1"/>
          <p:cNvSpPr txBox="1">
            <a:spLocks/>
          </p:cNvSpPr>
          <p:nvPr/>
        </p:nvSpPr>
        <p:spPr>
          <a:xfrm>
            <a:off x="376989" y="114017"/>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8" name="Content Placeholder 7"/>
          <p:cNvSpPr>
            <a:spLocks noGrp="1"/>
          </p:cNvSpPr>
          <p:nvPr>
            <p:ph sz="quarter" idx="1"/>
          </p:nvPr>
        </p:nvSpPr>
        <p:spPr>
          <a:xfrm>
            <a:off x="609600" y="1400174"/>
            <a:ext cx="4419600" cy="4756785"/>
          </a:xfrm>
        </p:spPr>
        <p:txBody>
          <a:bodyPr/>
          <a:lstStyle/>
          <a:p>
            <a:pPr marL="285750" indent="-285750">
              <a:spcAft>
                <a:spcPts val="600"/>
              </a:spcAft>
              <a:buSzPct val="99000"/>
              <a:buFont typeface="+mj-lt"/>
              <a:buAutoNum type="arabicPeriod"/>
            </a:pPr>
            <a:r>
              <a:rPr lang="en-US" dirty="0"/>
              <a:t>Solar heat causes air to warm and rise. </a:t>
            </a:r>
          </a:p>
          <a:p>
            <a:pPr lvl="1">
              <a:spcAft>
                <a:spcPts val="2400"/>
              </a:spcAft>
              <a:buSzPct val="99000"/>
            </a:pPr>
            <a:r>
              <a:rPr lang="en-US" dirty="0"/>
              <a:t>Warm air holds more moisture than cold air</a:t>
            </a:r>
          </a:p>
          <a:p>
            <a:pPr marL="285750" indent="-285750">
              <a:spcAft>
                <a:spcPts val="2400"/>
              </a:spcAft>
              <a:buSzPct val="99000"/>
              <a:buFont typeface="+mj-lt"/>
              <a:buAutoNum type="arabicPeriod"/>
            </a:pPr>
            <a:r>
              <a:rPr lang="en-US" dirty="0"/>
              <a:t>Rising air cools the farther it gets from the earths surface</a:t>
            </a:r>
          </a:p>
          <a:p>
            <a:pPr marL="285750" indent="-285750">
              <a:spcAft>
                <a:spcPts val="2400"/>
              </a:spcAft>
              <a:buSzPct val="99000"/>
              <a:buFont typeface="+mj-lt"/>
              <a:buAutoNum type="arabicPeriod"/>
            </a:pPr>
            <a:r>
              <a:rPr lang="en-US" dirty="0"/>
              <a:t>Cooling air loses moisture causing rainfall.</a:t>
            </a:r>
          </a:p>
        </p:txBody>
      </p:sp>
    </p:spTree>
    <p:extLst>
      <p:ext uri="{BB962C8B-B14F-4D97-AF65-F5344CB8AC3E}">
        <p14:creationId xmlns:p14="http://schemas.microsoft.com/office/powerpoint/2010/main" val="1906593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Precipitation Patterns on Earth</a:t>
            </a:r>
          </a:p>
        </p:txBody>
      </p:sp>
      <p:pic>
        <p:nvPicPr>
          <p:cNvPr id="10" name="Picture 9">
            <a:extLst>
              <a:ext uri="{FF2B5EF4-FFF2-40B4-BE49-F238E27FC236}">
                <a16:creationId xmlns:a16="http://schemas.microsoft.com/office/drawing/2014/main" id="{4969EBA3-F870-4B2C-848F-56EBAEB7DA41}"/>
              </a:ext>
            </a:extLst>
          </p:cNvPr>
          <p:cNvPicPr>
            <a:picLocks noChangeAspect="1"/>
          </p:cNvPicPr>
          <p:nvPr/>
        </p:nvPicPr>
        <p:blipFill>
          <a:blip r:embed="rId3"/>
          <a:stretch>
            <a:fillRect/>
          </a:stretch>
        </p:blipFill>
        <p:spPr>
          <a:xfrm>
            <a:off x="1571333" y="1334068"/>
            <a:ext cx="9049333" cy="4937760"/>
          </a:xfrm>
          <a:prstGeom prst="rect">
            <a:avLst/>
          </a:prstGeom>
        </p:spPr>
      </p:pic>
      <p:sp>
        <p:nvSpPr>
          <p:cNvPr id="11" name="TextBox 10">
            <a:extLst>
              <a:ext uri="{FF2B5EF4-FFF2-40B4-BE49-F238E27FC236}">
                <a16:creationId xmlns:a16="http://schemas.microsoft.com/office/drawing/2014/main" id="{F982C0F0-7C0D-4F29-85DD-CD0AE42F7F48}"/>
              </a:ext>
            </a:extLst>
          </p:cNvPr>
          <p:cNvSpPr txBox="1"/>
          <p:nvPr/>
        </p:nvSpPr>
        <p:spPr>
          <a:xfrm>
            <a:off x="1924335" y="3244334"/>
            <a:ext cx="464024" cy="369332"/>
          </a:xfrm>
          <a:prstGeom prst="rect">
            <a:avLst/>
          </a:prstGeom>
          <a:noFill/>
        </p:spPr>
        <p:txBody>
          <a:bodyPr wrap="square" rtlCol="0">
            <a:spAutoFit/>
          </a:bodyPr>
          <a:lstStyle/>
          <a:p>
            <a:r>
              <a:rPr lang="en-US" dirty="0"/>
              <a:t>0</a:t>
            </a:r>
            <a:r>
              <a:rPr lang="en-US" dirty="0">
                <a:latin typeface="Times New Roman" panose="02020603050405020304" pitchFamily="18" charset="0"/>
                <a:cs typeface="Times New Roman" panose="02020603050405020304" pitchFamily="18" charset="0"/>
              </a:rPr>
              <a:t>°</a:t>
            </a:r>
            <a:endParaRPr lang="en-US" dirty="0"/>
          </a:p>
        </p:txBody>
      </p:sp>
      <p:sp>
        <p:nvSpPr>
          <p:cNvPr id="13" name="TextBox 12">
            <a:extLst>
              <a:ext uri="{FF2B5EF4-FFF2-40B4-BE49-F238E27FC236}">
                <a16:creationId xmlns:a16="http://schemas.microsoft.com/office/drawing/2014/main" id="{D29417CE-4334-4752-AB31-603ED65A3DAF}"/>
              </a:ext>
            </a:extLst>
          </p:cNvPr>
          <p:cNvSpPr txBox="1"/>
          <p:nvPr/>
        </p:nvSpPr>
        <p:spPr>
          <a:xfrm>
            <a:off x="1720538" y="2468687"/>
            <a:ext cx="871618" cy="369332"/>
          </a:xfrm>
          <a:prstGeom prst="rect">
            <a:avLst/>
          </a:prstGeom>
          <a:noFill/>
        </p:spPr>
        <p:txBody>
          <a:bodyPr wrap="square" rtlCol="0">
            <a:spAutoFit/>
          </a:bodyPr>
          <a:lstStyle/>
          <a:p>
            <a:r>
              <a:rPr lang="en-US" dirty="0"/>
              <a:t>30</a:t>
            </a:r>
            <a:r>
              <a:rPr lang="en-US" dirty="0">
                <a:latin typeface="Times New Roman" panose="02020603050405020304" pitchFamily="18" charset="0"/>
                <a:cs typeface="Times New Roman" panose="02020603050405020304" pitchFamily="18" charset="0"/>
              </a:rPr>
              <a:t>° N</a:t>
            </a:r>
            <a:endParaRPr lang="en-US" dirty="0"/>
          </a:p>
        </p:txBody>
      </p:sp>
      <p:sp>
        <p:nvSpPr>
          <p:cNvPr id="14" name="TextBox 13">
            <a:extLst>
              <a:ext uri="{FF2B5EF4-FFF2-40B4-BE49-F238E27FC236}">
                <a16:creationId xmlns:a16="http://schemas.microsoft.com/office/drawing/2014/main" id="{17F61AB0-2AE7-44AA-8B6D-53FDFF82DF2D}"/>
              </a:ext>
            </a:extLst>
          </p:cNvPr>
          <p:cNvSpPr txBox="1"/>
          <p:nvPr/>
        </p:nvSpPr>
        <p:spPr>
          <a:xfrm>
            <a:off x="2156347" y="1716712"/>
            <a:ext cx="871618" cy="369332"/>
          </a:xfrm>
          <a:prstGeom prst="rect">
            <a:avLst/>
          </a:prstGeom>
          <a:noFill/>
        </p:spPr>
        <p:txBody>
          <a:bodyPr wrap="square" rtlCol="0">
            <a:spAutoFit/>
          </a:bodyPr>
          <a:lstStyle/>
          <a:p>
            <a:r>
              <a:rPr lang="en-US" dirty="0"/>
              <a:t>60</a:t>
            </a:r>
            <a:r>
              <a:rPr lang="en-US" dirty="0">
                <a:latin typeface="Times New Roman" panose="02020603050405020304" pitchFamily="18" charset="0"/>
                <a:cs typeface="Times New Roman" panose="02020603050405020304" pitchFamily="18" charset="0"/>
              </a:rPr>
              <a:t>° N</a:t>
            </a:r>
            <a:endParaRPr lang="en-US" dirty="0"/>
          </a:p>
        </p:txBody>
      </p:sp>
      <p:sp>
        <p:nvSpPr>
          <p:cNvPr id="15" name="TextBox 14">
            <a:extLst>
              <a:ext uri="{FF2B5EF4-FFF2-40B4-BE49-F238E27FC236}">
                <a16:creationId xmlns:a16="http://schemas.microsoft.com/office/drawing/2014/main" id="{E9102C8F-C3A2-4B9F-AA87-A8FAA04FCED8}"/>
              </a:ext>
            </a:extLst>
          </p:cNvPr>
          <p:cNvSpPr txBox="1"/>
          <p:nvPr/>
        </p:nvSpPr>
        <p:spPr>
          <a:xfrm>
            <a:off x="1761482" y="4032913"/>
            <a:ext cx="871618" cy="369332"/>
          </a:xfrm>
          <a:prstGeom prst="rect">
            <a:avLst/>
          </a:prstGeom>
          <a:noFill/>
        </p:spPr>
        <p:txBody>
          <a:bodyPr wrap="square" rtlCol="0">
            <a:spAutoFit/>
          </a:bodyPr>
          <a:lstStyle/>
          <a:p>
            <a:r>
              <a:rPr lang="en-US" dirty="0"/>
              <a:t>30</a:t>
            </a:r>
            <a:r>
              <a:rPr lang="en-US" dirty="0">
                <a:latin typeface="Times New Roman" panose="02020603050405020304" pitchFamily="18" charset="0"/>
                <a:cs typeface="Times New Roman" panose="02020603050405020304" pitchFamily="18" charset="0"/>
              </a:rPr>
              <a:t>° S</a:t>
            </a:r>
            <a:endParaRPr lang="en-US" dirty="0"/>
          </a:p>
        </p:txBody>
      </p:sp>
      <p:sp>
        <p:nvSpPr>
          <p:cNvPr id="16" name="TextBox 15">
            <a:extLst>
              <a:ext uri="{FF2B5EF4-FFF2-40B4-BE49-F238E27FC236}">
                <a16:creationId xmlns:a16="http://schemas.microsoft.com/office/drawing/2014/main" id="{6B2ADCAC-1FF2-4DCB-A743-9A2957FF723A}"/>
              </a:ext>
            </a:extLst>
          </p:cNvPr>
          <p:cNvSpPr txBox="1"/>
          <p:nvPr/>
        </p:nvSpPr>
        <p:spPr>
          <a:xfrm>
            <a:off x="2388359" y="4833497"/>
            <a:ext cx="871618" cy="369332"/>
          </a:xfrm>
          <a:prstGeom prst="rect">
            <a:avLst/>
          </a:prstGeom>
          <a:noFill/>
        </p:spPr>
        <p:txBody>
          <a:bodyPr wrap="square" rtlCol="0">
            <a:spAutoFit/>
          </a:bodyPr>
          <a:lstStyle/>
          <a:p>
            <a:r>
              <a:rPr lang="en-US" dirty="0"/>
              <a:t>60</a:t>
            </a:r>
            <a:r>
              <a:rPr lang="en-US" dirty="0">
                <a:latin typeface="Times New Roman" panose="02020603050405020304" pitchFamily="18" charset="0"/>
                <a:cs typeface="Times New Roman" panose="02020603050405020304" pitchFamily="18" charset="0"/>
              </a:rPr>
              <a:t>° S</a:t>
            </a:r>
            <a:endParaRPr lang="en-US" dirty="0"/>
          </a:p>
        </p:txBody>
      </p:sp>
    </p:spTree>
    <p:extLst>
      <p:ext uri="{BB962C8B-B14F-4D97-AF65-F5344CB8AC3E}">
        <p14:creationId xmlns:p14="http://schemas.microsoft.com/office/powerpoint/2010/main" val="1911732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Precipitation Patterns on Earth</a:t>
            </a:r>
          </a:p>
        </p:txBody>
      </p:sp>
      <p:sp>
        <p:nvSpPr>
          <p:cNvPr id="4" name="Content Placeholder 3">
            <a:extLst>
              <a:ext uri="{FF2B5EF4-FFF2-40B4-BE49-F238E27FC236}">
                <a16:creationId xmlns:a16="http://schemas.microsoft.com/office/drawing/2014/main" id="{B88275FD-F27E-41C5-9DE6-73BCE205F975}"/>
              </a:ext>
            </a:extLst>
          </p:cNvPr>
          <p:cNvSpPr>
            <a:spLocks noGrp="1"/>
          </p:cNvSpPr>
          <p:nvPr>
            <p:ph sz="quarter" idx="1"/>
          </p:nvPr>
        </p:nvSpPr>
        <p:spPr>
          <a:xfrm>
            <a:off x="609600" y="1446662"/>
            <a:ext cx="5155315" cy="4710297"/>
          </a:xfrm>
        </p:spPr>
        <p:txBody>
          <a:bodyPr>
            <a:normAutofit/>
          </a:bodyPr>
          <a:lstStyle/>
          <a:p>
            <a:r>
              <a:rPr lang="en-US" sz="2800" dirty="0"/>
              <a:t>Global precipitation patterns show peaks in precipitation at latitudes associated with rising air masses (low pressure zones), and lower annual precipitation in areas associated with descending air masses (high pressure zones). </a:t>
            </a:r>
          </a:p>
        </p:txBody>
      </p:sp>
      <p:pic>
        <p:nvPicPr>
          <p:cNvPr id="3" name="Picture 2">
            <a:extLst>
              <a:ext uri="{FF2B5EF4-FFF2-40B4-BE49-F238E27FC236}">
                <a16:creationId xmlns:a16="http://schemas.microsoft.com/office/drawing/2014/main" id="{8E238BAC-E324-493D-9F64-5826889D3097}"/>
              </a:ext>
            </a:extLst>
          </p:cNvPr>
          <p:cNvPicPr>
            <a:picLocks noChangeAspect="1"/>
          </p:cNvPicPr>
          <p:nvPr/>
        </p:nvPicPr>
        <p:blipFill>
          <a:blip r:embed="rId3"/>
          <a:stretch>
            <a:fillRect/>
          </a:stretch>
        </p:blipFill>
        <p:spPr>
          <a:xfrm>
            <a:off x="5970643" y="1265830"/>
            <a:ext cx="5155315" cy="4971197"/>
          </a:xfrm>
          <a:prstGeom prst="rect">
            <a:avLst/>
          </a:prstGeom>
        </p:spPr>
      </p:pic>
    </p:spTree>
    <p:extLst>
      <p:ext uri="{BB962C8B-B14F-4D97-AF65-F5344CB8AC3E}">
        <p14:creationId xmlns:p14="http://schemas.microsoft.com/office/powerpoint/2010/main" val="3793700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Precipitation Patterns on Earth</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65019" y="2114549"/>
            <a:ext cx="8683881" cy="4106571"/>
          </a:xfrm>
        </p:spPr>
      </p:pic>
      <p:sp>
        <p:nvSpPr>
          <p:cNvPr id="3" name="Content Placeholder 2"/>
          <p:cNvSpPr>
            <a:spLocks noGrp="1"/>
          </p:cNvSpPr>
          <p:nvPr>
            <p:ph sz="quarter" idx="2"/>
          </p:nvPr>
        </p:nvSpPr>
        <p:spPr>
          <a:xfrm>
            <a:off x="609600" y="1228724"/>
            <a:ext cx="10972800" cy="885825"/>
          </a:xfrm>
        </p:spPr>
        <p:txBody>
          <a:bodyPr/>
          <a:lstStyle/>
          <a:p>
            <a:r>
              <a:rPr lang="en-US" dirty="0"/>
              <a:t>Nearly all </a:t>
            </a:r>
            <a:r>
              <a:rPr lang="en-US" b="1" dirty="0"/>
              <a:t>_________</a:t>
            </a:r>
            <a:r>
              <a:rPr lang="en-US" dirty="0"/>
              <a:t> on earth are located around </a:t>
            </a:r>
            <a:r>
              <a:rPr lang="en-US" sz="2800" dirty="0"/>
              <a:t>30</a:t>
            </a:r>
            <a:r>
              <a:rPr lang="en-US" sz="2800" dirty="0">
                <a:latin typeface="Times New Roman" panose="02020603050405020304" pitchFamily="18" charset="0"/>
                <a:cs typeface="Times New Roman" panose="02020603050405020304" pitchFamily="18" charset="0"/>
              </a:rPr>
              <a:t>° N and S latitude</a:t>
            </a:r>
            <a:endParaRPr lang="en-US" dirty="0"/>
          </a:p>
        </p:txBody>
      </p:sp>
    </p:spTree>
    <p:extLst>
      <p:ext uri="{BB962C8B-B14F-4D97-AF65-F5344CB8AC3E}">
        <p14:creationId xmlns:p14="http://schemas.microsoft.com/office/powerpoint/2010/main" val="1335215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D0260B-580A-48B8-B7A3-2CC0C7F4011D}"/>
              </a:ext>
            </a:extLst>
          </p:cNvPr>
          <p:cNvSpPr>
            <a:spLocks noGrp="1"/>
          </p:cNvSpPr>
          <p:nvPr>
            <p:ph type="title"/>
          </p:nvPr>
        </p:nvSpPr>
        <p:spPr/>
        <p:txBody>
          <a:bodyPr>
            <a:normAutofit/>
          </a:bodyPr>
          <a:lstStyle/>
          <a:p>
            <a:pPr algn="ctr"/>
            <a:r>
              <a:rPr lang="en-US" sz="4400" dirty="0"/>
              <a:t>Temporal Variation in Precipitation</a:t>
            </a:r>
          </a:p>
        </p:txBody>
      </p:sp>
      <p:sp>
        <p:nvSpPr>
          <p:cNvPr id="6" name="Content Placeholder 5">
            <a:extLst>
              <a:ext uri="{FF2B5EF4-FFF2-40B4-BE49-F238E27FC236}">
                <a16:creationId xmlns:a16="http://schemas.microsoft.com/office/drawing/2014/main" id="{E1FD71F2-3A02-4D89-A8AD-8FABE41A0F66}"/>
              </a:ext>
            </a:extLst>
          </p:cNvPr>
          <p:cNvSpPr>
            <a:spLocks noGrp="1"/>
          </p:cNvSpPr>
          <p:nvPr>
            <p:ph sz="quarter" idx="1"/>
          </p:nvPr>
        </p:nvSpPr>
        <p:spPr>
          <a:xfrm>
            <a:off x="609599" y="1219200"/>
            <a:ext cx="11223009" cy="990600"/>
          </a:xfrm>
        </p:spPr>
        <p:txBody>
          <a:bodyPr>
            <a:normAutofit/>
          </a:bodyPr>
          <a:lstStyle/>
          <a:p>
            <a:r>
              <a:rPr lang="en-US" dirty="0"/>
              <a:t>The Intertropical Convergence Zone (ITCZ) shifts with the tilt of the earth, causing shifting wet and dry seasons in the northern and southern hemispheres</a:t>
            </a:r>
          </a:p>
        </p:txBody>
      </p:sp>
      <p:pic>
        <p:nvPicPr>
          <p:cNvPr id="7" name="Picture 6">
            <a:extLst>
              <a:ext uri="{FF2B5EF4-FFF2-40B4-BE49-F238E27FC236}">
                <a16:creationId xmlns:a16="http://schemas.microsoft.com/office/drawing/2014/main" id="{0BA4B733-5763-4A59-AB9B-950DD750440E}"/>
              </a:ext>
            </a:extLst>
          </p:cNvPr>
          <p:cNvPicPr>
            <a:picLocks noChangeAspect="1"/>
          </p:cNvPicPr>
          <p:nvPr/>
        </p:nvPicPr>
        <p:blipFill>
          <a:blip r:embed="rId2"/>
          <a:stretch>
            <a:fillRect/>
          </a:stretch>
        </p:blipFill>
        <p:spPr>
          <a:xfrm>
            <a:off x="2333767" y="2439601"/>
            <a:ext cx="7428171" cy="3793559"/>
          </a:xfrm>
          <a:prstGeom prst="rect">
            <a:avLst/>
          </a:prstGeom>
        </p:spPr>
      </p:pic>
    </p:spTree>
    <p:extLst>
      <p:ext uri="{BB962C8B-B14F-4D97-AF65-F5344CB8AC3E}">
        <p14:creationId xmlns:p14="http://schemas.microsoft.com/office/powerpoint/2010/main" val="643291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B5DF5-EED8-446C-B092-7A800F67F0FC}"/>
              </a:ext>
            </a:extLst>
          </p:cNvPr>
          <p:cNvPicPr>
            <a:picLocks noChangeAspect="1"/>
          </p:cNvPicPr>
          <p:nvPr/>
        </p:nvPicPr>
        <p:blipFill>
          <a:blip r:embed="rId2"/>
          <a:stretch>
            <a:fillRect/>
          </a:stretch>
        </p:blipFill>
        <p:spPr>
          <a:xfrm>
            <a:off x="2083373" y="2252480"/>
            <a:ext cx="8275622" cy="4013337"/>
          </a:xfrm>
          <a:prstGeom prst="rect">
            <a:avLst/>
          </a:prstGeom>
        </p:spPr>
      </p:pic>
      <p:sp>
        <p:nvSpPr>
          <p:cNvPr id="10" name="Content Placeholder 9">
            <a:extLst>
              <a:ext uri="{FF2B5EF4-FFF2-40B4-BE49-F238E27FC236}">
                <a16:creationId xmlns:a16="http://schemas.microsoft.com/office/drawing/2014/main" id="{E3E42928-C2AB-40D8-978D-83040A1D2829}"/>
              </a:ext>
            </a:extLst>
          </p:cNvPr>
          <p:cNvSpPr>
            <a:spLocks noGrp="1"/>
          </p:cNvSpPr>
          <p:nvPr>
            <p:ph sz="quarter" idx="1"/>
          </p:nvPr>
        </p:nvSpPr>
        <p:spPr>
          <a:xfrm>
            <a:off x="609599" y="1219200"/>
            <a:ext cx="11223171" cy="4937760"/>
          </a:xfrm>
        </p:spPr>
        <p:txBody>
          <a:bodyPr>
            <a:normAutofit/>
          </a:bodyPr>
          <a:lstStyle/>
          <a:p>
            <a:pPr marL="0" indent="0">
              <a:buNone/>
            </a:pPr>
            <a:r>
              <a:rPr lang="en-US" sz="2800" b="1" dirty="0"/>
              <a:t>_______</a:t>
            </a:r>
            <a:r>
              <a:rPr lang="en-US" sz="2800" dirty="0"/>
              <a:t>: a large, nearly circular system of wind drive surface currents that center around 30</a:t>
            </a:r>
            <a:r>
              <a:rPr lang="en-US" sz="2800" dirty="0">
                <a:latin typeface="Times New Roman" panose="02020603050405020304" pitchFamily="18" charset="0"/>
                <a:cs typeface="Times New Roman" panose="02020603050405020304" pitchFamily="18" charset="0"/>
              </a:rPr>
              <a:t>° N and S latitude</a:t>
            </a:r>
            <a:endParaRPr lang="en-US" sz="2800" dirty="0"/>
          </a:p>
        </p:txBody>
      </p:sp>
      <p:sp>
        <p:nvSpPr>
          <p:cNvPr id="6" name="Title 1">
            <a:extLst>
              <a:ext uri="{FF2B5EF4-FFF2-40B4-BE49-F238E27FC236}">
                <a16:creationId xmlns:a16="http://schemas.microsoft.com/office/drawing/2014/main" id="{786B7093-6949-4CC9-BCA0-68FDAE49BAD3}"/>
              </a:ext>
            </a:extLst>
          </p:cNvPr>
          <p:cNvSpPr>
            <a:spLocks noGrp="1"/>
          </p:cNvSpPr>
          <p:nvPr>
            <p:ph type="title"/>
          </p:nvPr>
        </p:nvSpPr>
        <p:spPr>
          <a:xfrm>
            <a:off x="359229" y="152400"/>
            <a:ext cx="11473541" cy="990600"/>
          </a:xfrm>
        </p:spPr>
        <p:txBody>
          <a:bodyPr>
            <a:normAutofit fontScale="90000"/>
          </a:bodyPr>
          <a:lstStyle/>
          <a:p>
            <a:pPr algn="ctr"/>
            <a:r>
              <a:rPr lang="en-US" sz="4400" dirty="0"/>
              <a:t>Factors that Cause the Ecosystems on Earth </a:t>
            </a:r>
          </a:p>
        </p:txBody>
      </p:sp>
    </p:spTree>
    <p:extLst>
      <p:ext uri="{BB962C8B-B14F-4D97-AF65-F5344CB8AC3E}">
        <p14:creationId xmlns:p14="http://schemas.microsoft.com/office/powerpoint/2010/main" val="135794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69A43-5B73-48BE-A830-CF39E0768C3F}"/>
              </a:ext>
            </a:extLst>
          </p:cNvPr>
          <p:cNvSpPr>
            <a:spLocks noGrp="1"/>
          </p:cNvSpPr>
          <p:nvPr>
            <p:ph sz="quarter" idx="1"/>
          </p:nvPr>
        </p:nvSpPr>
        <p:spPr/>
        <p:txBody>
          <a:bodyPr/>
          <a:lstStyle/>
          <a:p>
            <a:r>
              <a:rPr lang="en-US" dirty="0"/>
              <a:t>Sea-surface temperature in different oceans is strongly affected by ocean gyres</a:t>
            </a:r>
          </a:p>
        </p:txBody>
      </p:sp>
      <p:pic>
        <p:nvPicPr>
          <p:cNvPr id="6" name="Picture 5">
            <a:extLst>
              <a:ext uri="{FF2B5EF4-FFF2-40B4-BE49-F238E27FC236}">
                <a16:creationId xmlns:a16="http://schemas.microsoft.com/office/drawing/2014/main" id="{C22429C3-365A-442A-8620-A8CA9C04AB8B}"/>
              </a:ext>
            </a:extLst>
          </p:cNvPr>
          <p:cNvPicPr>
            <a:picLocks noChangeAspect="1"/>
          </p:cNvPicPr>
          <p:nvPr/>
        </p:nvPicPr>
        <p:blipFill>
          <a:blip r:embed="rId2"/>
          <a:stretch>
            <a:fillRect/>
          </a:stretch>
        </p:blipFill>
        <p:spPr>
          <a:xfrm>
            <a:off x="1795749" y="1958333"/>
            <a:ext cx="8777746" cy="4399604"/>
          </a:xfrm>
          <a:prstGeom prst="rect">
            <a:avLst/>
          </a:prstGeom>
        </p:spPr>
      </p:pic>
      <p:sp>
        <p:nvSpPr>
          <p:cNvPr id="9" name="Title 1">
            <a:extLst>
              <a:ext uri="{FF2B5EF4-FFF2-40B4-BE49-F238E27FC236}">
                <a16:creationId xmlns:a16="http://schemas.microsoft.com/office/drawing/2014/main" id="{211157A0-F59B-44EC-A8F4-ADEF95318D3E}"/>
              </a:ext>
            </a:extLst>
          </p:cNvPr>
          <p:cNvSpPr>
            <a:spLocks noGrp="1"/>
          </p:cNvSpPr>
          <p:nvPr>
            <p:ph type="title"/>
          </p:nvPr>
        </p:nvSpPr>
        <p:spPr>
          <a:xfrm>
            <a:off x="437721" y="173841"/>
            <a:ext cx="11344939" cy="990600"/>
          </a:xfrm>
        </p:spPr>
        <p:txBody>
          <a:bodyPr>
            <a:normAutofit fontScale="90000"/>
          </a:bodyPr>
          <a:lstStyle/>
          <a:p>
            <a:pPr algn="ctr"/>
            <a:r>
              <a:rPr lang="en-US" sz="4400" dirty="0"/>
              <a:t>Factors that Cause the Ecosystems on Earth </a:t>
            </a:r>
          </a:p>
        </p:txBody>
      </p:sp>
    </p:spTree>
    <p:extLst>
      <p:ext uri="{BB962C8B-B14F-4D97-AF65-F5344CB8AC3E}">
        <p14:creationId xmlns:p14="http://schemas.microsoft.com/office/powerpoint/2010/main" val="2883388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a:hlinkClick r:id="" action="ppaction://media"/>
            <a:extLst>
              <a:ext uri="{FF2B5EF4-FFF2-40B4-BE49-F238E27FC236}">
                <a16:creationId xmlns:a16="http://schemas.microsoft.com/office/drawing/2014/main" id="{86AF7511-7AF8-4571-B272-304EAF960836}"/>
              </a:ext>
            </a:extLst>
          </p:cNvPr>
          <p:cNvPicPr>
            <a:picLocks noGrp="1" noRot="1" noChangeAspect="1"/>
          </p:cNvPicPr>
          <p:nvPr>
            <p:ph sz="quarter" idx="4294967295"/>
            <a:videoFile r:link="rId1"/>
          </p:nvPr>
        </p:nvPicPr>
        <p:blipFill>
          <a:blip r:embed="rId4"/>
          <a:stretch>
            <a:fillRect/>
          </a:stretch>
        </p:blipFill>
        <p:spPr>
          <a:xfrm>
            <a:off x="2362200" y="228599"/>
            <a:ext cx="7935686" cy="5951765"/>
          </a:xfrm>
          <a:prstGeom prst="rect">
            <a:avLst/>
          </a:prstGeom>
        </p:spPr>
      </p:pic>
    </p:spTree>
    <p:extLst>
      <p:ext uri="{BB962C8B-B14F-4D97-AF65-F5344CB8AC3E}">
        <p14:creationId xmlns:p14="http://schemas.microsoft.com/office/powerpoint/2010/main" val="417768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627C21-7D0E-4D58-A80B-8E5B7294D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029" y="2100011"/>
            <a:ext cx="9037942" cy="4160794"/>
          </a:xfrm>
          <a:prstGeom prst="rect">
            <a:avLst/>
          </a:prstGeom>
        </p:spPr>
      </p:pic>
      <p:sp>
        <p:nvSpPr>
          <p:cNvPr id="2" name="Title 1">
            <a:extLst>
              <a:ext uri="{FF2B5EF4-FFF2-40B4-BE49-F238E27FC236}">
                <a16:creationId xmlns:a16="http://schemas.microsoft.com/office/drawing/2014/main" id="{11B69DA3-4E9C-43AD-8543-ED8236E41E62}"/>
              </a:ext>
            </a:extLst>
          </p:cNvPr>
          <p:cNvSpPr>
            <a:spLocks noGrp="1"/>
          </p:cNvSpPr>
          <p:nvPr>
            <p:ph type="title"/>
          </p:nvPr>
        </p:nvSpPr>
        <p:spPr/>
        <p:txBody>
          <a:bodyPr>
            <a:normAutofit/>
          </a:bodyPr>
          <a:lstStyle/>
          <a:p>
            <a:pPr algn="ctr"/>
            <a:r>
              <a:rPr lang="en-US" sz="4400" dirty="0"/>
              <a:t>Continental Drift and Plate Tectonics</a:t>
            </a:r>
          </a:p>
        </p:txBody>
      </p:sp>
      <p:sp>
        <p:nvSpPr>
          <p:cNvPr id="5" name="Content Placeholder 4">
            <a:extLst>
              <a:ext uri="{FF2B5EF4-FFF2-40B4-BE49-F238E27FC236}">
                <a16:creationId xmlns:a16="http://schemas.microsoft.com/office/drawing/2014/main" id="{21AE0725-4930-4140-B4C0-F92F4D94F771}"/>
              </a:ext>
            </a:extLst>
          </p:cNvPr>
          <p:cNvSpPr>
            <a:spLocks noGrp="1"/>
          </p:cNvSpPr>
          <p:nvPr>
            <p:ph sz="quarter" idx="1"/>
          </p:nvPr>
        </p:nvSpPr>
        <p:spPr>
          <a:xfrm>
            <a:off x="609600" y="1240466"/>
            <a:ext cx="11373293" cy="990600"/>
          </a:xfrm>
          <a:solidFill>
            <a:schemeClr val="bg1"/>
          </a:solidFill>
        </p:spPr>
        <p:txBody>
          <a:bodyPr/>
          <a:lstStyle/>
          <a:p>
            <a:pPr marL="0" indent="0">
              <a:buNone/>
            </a:pPr>
            <a:r>
              <a:rPr lang="en-US" b="1" dirty="0"/>
              <a:t>Theory of Plate Tectonics</a:t>
            </a:r>
            <a:r>
              <a:rPr lang="en-US" dirty="0"/>
              <a:t>:  Theory that the Earth’s lithosphere is divided into a series of large plates that glide of the Earth’s mantle</a:t>
            </a:r>
          </a:p>
        </p:txBody>
      </p:sp>
    </p:spTree>
    <p:extLst>
      <p:ext uri="{BB962C8B-B14F-4D97-AF65-F5344CB8AC3E}">
        <p14:creationId xmlns:p14="http://schemas.microsoft.com/office/powerpoint/2010/main" val="3340809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495" y="2984310"/>
            <a:ext cx="7935606" cy="3183658"/>
          </a:xfrm>
          <a:prstGeom prst="rect">
            <a:avLst/>
          </a:prstGeom>
        </p:spPr>
      </p:pic>
      <p:sp>
        <p:nvSpPr>
          <p:cNvPr id="5" name="Title 1"/>
          <p:cNvSpPr txBox="1">
            <a:spLocks/>
          </p:cNvSpPr>
          <p:nvPr/>
        </p:nvSpPr>
        <p:spPr>
          <a:xfrm>
            <a:off x="272715" y="128336"/>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pic>
        <p:nvPicPr>
          <p:cNvPr id="6" name="Picture 5"/>
          <p:cNvPicPr>
            <a:picLocks noChangeAspect="1"/>
          </p:cNvPicPr>
          <p:nvPr/>
        </p:nvPicPr>
        <p:blipFill>
          <a:blip r:embed="rId4"/>
          <a:stretch>
            <a:fillRect/>
          </a:stretch>
        </p:blipFill>
        <p:spPr>
          <a:xfrm>
            <a:off x="8297839" y="2984310"/>
            <a:ext cx="3695666" cy="2954160"/>
          </a:xfrm>
          <a:prstGeom prst="rect">
            <a:avLst/>
          </a:prstGeom>
        </p:spPr>
      </p:pic>
      <p:sp>
        <p:nvSpPr>
          <p:cNvPr id="8" name="Content Placeholder 7"/>
          <p:cNvSpPr>
            <a:spLocks noGrp="1"/>
          </p:cNvSpPr>
          <p:nvPr>
            <p:ph sz="quarter" idx="1"/>
          </p:nvPr>
        </p:nvSpPr>
        <p:spPr>
          <a:xfrm>
            <a:off x="281814" y="1178543"/>
            <a:ext cx="11496204" cy="1647825"/>
          </a:xfrm>
        </p:spPr>
        <p:txBody>
          <a:bodyPr>
            <a:normAutofit/>
          </a:bodyPr>
          <a:lstStyle/>
          <a:p>
            <a:pPr marL="0" indent="0">
              <a:buNone/>
            </a:pPr>
            <a:r>
              <a:rPr lang="en-US" sz="2800" b="1" dirty="0"/>
              <a:t>____________ effect</a:t>
            </a:r>
            <a:r>
              <a:rPr lang="en-US" sz="2800" dirty="0"/>
              <a:t>: air from the ocean cools and drops moisture as it rises over coastal mountains causing dry conditions on the back side of mountains</a:t>
            </a:r>
          </a:p>
        </p:txBody>
      </p:sp>
    </p:spTree>
    <p:extLst>
      <p:ext uri="{BB962C8B-B14F-4D97-AF65-F5344CB8AC3E}">
        <p14:creationId xmlns:p14="http://schemas.microsoft.com/office/powerpoint/2010/main" val="3456267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9C84A-F32D-49EE-AC24-A3322CCF65DC}"/>
              </a:ext>
            </a:extLst>
          </p:cNvPr>
          <p:cNvSpPr>
            <a:spLocks noGrp="1"/>
          </p:cNvSpPr>
          <p:nvPr>
            <p:ph type="title"/>
          </p:nvPr>
        </p:nvSpPr>
        <p:spPr/>
        <p:txBody>
          <a:bodyPr>
            <a:normAutofit/>
          </a:bodyPr>
          <a:lstStyle/>
          <a:p>
            <a:pPr algn="ctr"/>
            <a:r>
              <a:rPr lang="en-US" sz="4400" dirty="0"/>
              <a:t>Climate and Weather</a:t>
            </a:r>
          </a:p>
        </p:txBody>
      </p:sp>
      <p:sp>
        <p:nvSpPr>
          <p:cNvPr id="3" name="Content Placeholder 2">
            <a:extLst>
              <a:ext uri="{FF2B5EF4-FFF2-40B4-BE49-F238E27FC236}">
                <a16:creationId xmlns:a16="http://schemas.microsoft.com/office/drawing/2014/main" id="{3A16CFA1-2DF0-4E88-9AF8-7464587685C2}"/>
              </a:ext>
            </a:extLst>
          </p:cNvPr>
          <p:cNvSpPr>
            <a:spLocks noGrp="1"/>
          </p:cNvSpPr>
          <p:nvPr>
            <p:ph sz="quarter" idx="1"/>
          </p:nvPr>
        </p:nvSpPr>
        <p:spPr>
          <a:xfrm>
            <a:off x="473335" y="1405718"/>
            <a:ext cx="11187953" cy="4876748"/>
          </a:xfrm>
        </p:spPr>
        <p:txBody>
          <a:bodyPr>
            <a:normAutofit/>
          </a:bodyPr>
          <a:lstStyle/>
          <a:p>
            <a:r>
              <a:rPr lang="en-US" sz="2800" b="1" dirty="0"/>
              <a:t>Climate</a:t>
            </a:r>
            <a:r>
              <a:rPr lang="en-US" sz="2800" dirty="0"/>
              <a:t>: A long-term average of weather patterns determined by latitude, terrain, and altitude</a:t>
            </a:r>
          </a:p>
          <a:p>
            <a:pPr lvl="1"/>
            <a:r>
              <a:rPr lang="en-US" sz="2500" dirty="0"/>
              <a:t>The distribution of ecosystems on Earth are determined by the climate of the region</a:t>
            </a:r>
          </a:p>
          <a:p>
            <a:pPr lvl="1"/>
            <a:r>
              <a:rPr lang="en-US" sz="2500" b="1" dirty="0"/>
              <a:t>Microclimate</a:t>
            </a:r>
            <a:r>
              <a:rPr lang="en-US" sz="2500" dirty="0"/>
              <a:t>: the climate on a very local scale, which often differs from the general climate of the region</a:t>
            </a:r>
          </a:p>
          <a:p>
            <a:pPr marL="274320" lvl="1" indent="0">
              <a:buNone/>
            </a:pPr>
            <a:endParaRPr lang="en-US" sz="2500" dirty="0"/>
          </a:p>
          <a:p>
            <a:r>
              <a:rPr lang="en-US" sz="2800" b="1" dirty="0"/>
              <a:t>Weather</a:t>
            </a:r>
            <a:r>
              <a:rPr lang="en-US" sz="2800" dirty="0"/>
              <a:t>: A combination of temperature, humidity, precipitation, wind, cloudiness and other atmospheric conditions occurring at a specific place and time. </a:t>
            </a:r>
          </a:p>
        </p:txBody>
      </p:sp>
      <p:sp>
        <p:nvSpPr>
          <p:cNvPr id="4" name="Rectangle 3">
            <a:extLst>
              <a:ext uri="{FF2B5EF4-FFF2-40B4-BE49-F238E27FC236}">
                <a16:creationId xmlns:a16="http://schemas.microsoft.com/office/drawing/2014/main" id="{9D17A28F-91A9-43CD-815A-28AB5F79D0A8}"/>
              </a:ext>
            </a:extLst>
          </p:cNvPr>
          <p:cNvSpPr/>
          <p:nvPr/>
        </p:nvSpPr>
        <p:spPr>
          <a:xfrm>
            <a:off x="4670874" y="6363564"/>
            <a:ext cx="3095912" cy="369332"/>
          </a:xfrm>
          <a:prstGeom prst="rect">
            <a:avLst/>
          </a:prstGeom>
        </p:spPr>
        <p:txBody>
          <a:bodyPr wrap="none">
            <a:spAutoFit/>
          </a:bodyPr>
          <a:lstStyle/>
          <a:p>
            <a:r>
              <a:rPr lang="en-US" dirty="0"/>
              <a:t>https://youtu.be/cBdxDFpDp_k</a:t>
            </a:r>
          </a:p>
        </p:txBody>
      </p:sp>
    </p:spTree>
    <p:extLst>
      <p:ext uri="{BB962C8B-B14F-4D97-AF65-F5344CB8AC3E}">
        <p14:creationId xmlns:p14="http://schemas.microsoft.com/office/powerpoint/2010/main" val="1365526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Mediterranean Climate</a:t>
            </a:r>
          </a:p>
        </p:txBody>
      </p:sp>
      <p:sp>
        <p:nvSpPr>
          <p:cNvPr id="3" name="Content Placeholder 2"/>
          <p:cNvSpPr>
            <a:spLocks noGrp="1"/>
          </p:cNvSpPr>
          <p:nvPr>
            <p:ph sz="quarter" idx="1"/>
          </p:nvPr>
        </p:nvSpPr>
        <p:spPr>
          <a:xfrm>
            <a:off x="417688" y="1379621"/>
            <a:ext cx="4249263" cy="4822494"/>
          </a:xfrm>
        </p:spPr>
        <p:txBody>
          <a:bodyPr>
            <a:normAutofit/>
          </a:bodyPr>
          <a:lstStyle/>
          <a:p>
            <a:pPr>
              <a:spcAft>
                <a:spcPts val="1800"/>
              </a:spcAft>
            </a:pPr>
            <a:r>
              <a:rPr lang="en-US" sz="2800" dirty="0"/>
              <a:t>Wet, mild winters and hot, dry summers</a:t>
            </a:r>
          </a:p>
          <a:p>
            <a:pPr>
              <a:spcAft>
                <a:spcPts val="1800"/>
              </a:spcAft>
            </a:pPr>
            <a:r>
              <a:rPr lang="en-US" sz="2800" dirty="0"/>
              <a:t>Western sides of continents</a:t>
            </a:r>
          </a:p>
          <a:p>
            <a:pPr>
              <a:spcAft>
                <a:spcPts val="1800"/>
              </a:spcAft>
            </a:pPr>
            <a:r>
              <a:rPr lang="en-US" sz="2800" b="1" dirty="0"/>
              <a:t>__________</a:t>
            </a:r>
            <a:r>
              <a:rPr lang="en-US" sz="2800" dirty="0"/>
              <a:t> biome</a:t>
            </a:r>
          </a:p>
          <a:p>
            <a:pPr>
              <a:spcAft>
                <a:spcPts val="1800"/>
              </a:spcAft>
            </a:pPr>
            <a:r>
              <a:rPr lang="en-US" sz="2800" dirty="0"/>
              <a:t>Species adapted to drought, flood and fire</a:t>
            </a:r>
          </a:p>
          <a:p>
            <a:pPr marL="0" indent="0">
              <a:spcAft>
                <a:spcPts val="1800"/>
              </a:spcAft>
              <a:buNone/>
            </a:pPr>
            <a:endParaRPr lang="en-US" sz="2800" dirty="0"/>
          </a:p>
        </p:txBody>
      </p:sp>
      <p:pic>
        <p:nvPicPr>
          <p:cNvPr id="1026" name="Picture 2" descr="Map of The World's Mediterranean Climate Zones [820x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951" y="2023980"/>
            <a:ext cx="7244239"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43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Classification of Biomes</a:t>
            </a:r>
          </a:p>
        </p:txBody>
      </p:sp>
      <p:sp>
        <p:nvSpPr>
          <p:cNvPr id="3" name="Content Placeholder 2"/>
          <p:cNvSpPr>
            <a:spLocks noGrp="1"/>
          </p:cNvSpPr>
          <p:nvPr>
            <p:ph sz="quarter" idx="1"/>
          </p:nvPr>
        </p:nvSpPr>
        <p:spPr>
          <a:xfrm>
            <a:off x="609599" y="1379622"/>
            <a:ext cx="5983705" cy="4777337"/>
          </a:xfrm>
        </p:spPr>
        <p:txBody>
          <a:bodyPr>
            <a:normAutofit/>
          </a:bodyPr>
          <a:lstStyle/>
          <a:p>
            <a:pPr marL="0" indent="0">
              <a:buNone/>
            </a:pPr>
            <a:r>
              <a:rPr lang="en-US" sz="2800" b="1" dirty="0"/>
              <a:t>Biome: </a:t>
            </a:r>
            <a:r>
              <a:rPr lang="en-US" sz="2800" dirty="0"/>
              <a:t>large ecosystems on earth characterized by fluctuations (seasonality) in the temperature and precipitation</a:t>
            </a:r>
            <a:endParaRPr lang="en-US" sz="2800" b="1" dirty="0"/>
          </a:p>
          <a:p>
            <a:endParaRPr lang="en-US" sz="2800" b="1" dirty="0"/>
          </a:p>
          <a:p>
            <a:endParaRPr lang="en-US" sz="2800" dirty="0"/>
          </a:p>
          <a:p>
            <a:r>
              <a:rPr lang="en-US" sz="2800" b="1" dirty="0"/>
              <a:t>____________________</a:t>
            </a:r>
            <a:r>
              <a:rPr lang="en-US" sz="2800" dirty="0"/>
              <a:t> are two most important factors in determining habitat and biome type</a:t>
            </a:r>
          </a:p>
        </p:txBody>
      </p:sp>
      <p:pic>
        <p:nvPicPr>
          <p:cNvPr id="2052" name="Picture 4" descr="http://sciencebitz.com/wp-content/uploads/2009/09/biomes_grap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360" y="1207168"/>
            <a:ext cx="4169638" cy="501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842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DAAE-77FB-4042-97A5-6907B1098401}"/>
              </a:ext>
            </a:extLst>
          </p:cNvPr>
          <p:cNvSpPr>
            <a:spLocks noGrp="1"/>
          </p:cNvSpPr>
          <p:nvPr>
            <p:ph type="title"/>
          </p:nvPr>
        </p:nvSpPr>
        <p:spPr/>
        <p:txBody>
          <a:bodyPr>
            <a:normAutofit/>
          </a:bodyPr>
          <a:lstStyle/>
          <a:p>
            <a:pPr algn="ctr"/>
            <a:r>
              <a:rPr lang="en-US" sz="4400" dirty="0"/>
              <a:t>Classification of Biomes</a:t>
            </a:r>
          </a:p>
        </p:txBody>
      </p:sp>
      <p:sp>
        <p:nvSpPr>
          <p:cNvPr id="3" name="Content Placeholder 2">
            <a:extLst>
              <a:ext uri="{FF2B5EF4-FFF2-40B4-BE49-F238E27FC236}">
                <a16:creationId xmlns:a16="http://schemas.microsoft.com/office/drawing/2014/main" id="{6DE49362-C120-4DF4-BA44-8EBC9142D412}"/>
              </a:ext>
            </a:extLst>
          </p:cNvPr>
          <p:cNvSpPr>
            <a:spLocks noGrp="1"/>
          </p:cNvSpPr>
          <p:nvPr>
            <p:ph sz="quarter" idx="1"/>
          </p:nvPr>
        </p:nvSpPr>
        <p:spPr>
          <a:xfrm>
            <a:off x="609600" y="1219200"/>
            <a:ext cx="4985982" cy="4937760"/>
          </a:xfrm>
        </p:spPr>
        <p:txBody>
          <a:bodyPr>
            <a:normAutofit/>
          </a:bodyPr>
          <a:lstStyle/>
          <a:p>
            <a:pPr>
              <a:spcAft>
                <a:spcPts val="1200"/>
              </a:spcAft>
            </a:pPr>
            <a:r>
              <a:rPr lang="en-US" sz="2800" dirty="0"/>
              <a:t>Temperature and precipitation patterns are associated with latitude. </a:t>
            </a:r>
          </a:p>
          <a:p>
            <a:pPr>
              <a:spcAft>
                <a:spcPts val="1200"/>
              </a:spcAft>
            </a:pPr>
            <a:r>
              <a:rPr lang="en-US" sz="2800" dirty="0"/>
              <a:t>Different regions (tropical, temperate, subarctic, and arctic) are associated with different latitudes.</a:t>
            </a:r>
          </a:p>
          <a:p>
            <a:pPr>
              <a:spcAft>
                <a:spcPts val="1200"/>
              </a:spcAft>
            </a:pPr>
            <a:r>
              <a:rPr lang="en-US" sz="2800" dirty="0"/>
              <a:t>Transitions between biomes differ depending on the region. </a:t>
            </a:r>
          </a:p>
        </p:txBody>
      </p:sp>
      <p:pic>
        <p:nvPicPr>
          <p:cNvPr id="4" name="Picture 3">
            <a:extLst>
              <a:ext uri="{FF2B5EF4-FFF2-40B4-BE49-F238E27FC236}">
                <a16:creationId xmlns:a16="http://schemas.microsoft.com/office/drawing/2014/main" id="{904E5444-7DE8-4486-B18E-DD262C954B27}"/>
              </a:ext>
            </a:extLst>
          </p:cNvPr>
          <p:cNvPicPr>
            <a:picLocks noChangeAspect="1"/>
          </p:cNvPicPr>
          <p:nvPr/>
        </p:nvPicPr>
        <p:blipFill>
          <a:blip r:embed="rId2"/>
          <a:stretch>
            <a:fillRect/>
          </a:stretch>
        </p:blipFill>
        <p:spPr>
          <a:xfrm>
            <a:off x="6096000" y="1268936"/>
            <a:ext cx="5131558" cy="4964224"/>
          </a:xfrm>
          <a:prstGeom prst="rect">
            <a:avLst/>
          </a:prstGeom>
        </p:spPr>
      </p:pic>
    </p:spTree>
    <p:extLst>
      <p:ext uri="{BB962C8B-B14F-4D97-AF65-F5344CB8AC3E}">
        <p14:creationId xmlns:p14="http://schemas.microsoft.com/office/powerpoint/2010/main" val="2116857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Major Terrestrial Biomes on Earth</a:t>
            </a:r>
          </a:p>
        </p:txBody>
      </p:sp>
      <p:pic>
        <p:nvPicPr>
          <p:cNvPr id="5" name="Picture 4"/>
          <p:cNvPicPr>
            <a:picLocks noChangeAspect="1"/>
          </p:cNvPicPr>
          <p:nvPr/>
        </p:nvPicPr>
        <p:blipFill>
          <a:blip r:embed="rId3"/>
          <a:stretch>
            <a:fillRect/>
          </a:stretch>
        </p:blipFill>
        <p:spPr>
          <a:xfrm>
            <a:off x="2504212" y="1251385"/>
            <a:ext cx="7204741" cy="1515223"/>
          </a:xfrm>
          <a:prstGeom prst="rect">
            <a:avLst/>
          </a:prstGeom>
        </p:spPr>
      </p:pic>
      <p:pic>
        <p:nvPicPr>
          <p:cNvPr id="6" name="Picture 5"/>
          <p:cNvPicPr>
            <a:picLocks noChangeAspect="1"/>
          </p:cNvPicPr>
          <p:nvPr/>
        </p:nvPicPr>
        <p:blipFill>
          <a:blip r:embed="rId4"/>
          <a:stretch>
            <a:fillRect/>
          </a:stretch>
        </p:blipFill>
        <p:spPr>
          <a:xfrm>
            <a:off x="9718479" y="2866535"/>
            <a:ext cx="2393094" cy="3024813"/>
          </a:xfrm>
          <a:prstGeom prst="rect">
            <a:avLst/>
          </a:prstGeom>
        </p:spPr>
      </p:pic>
      <p:pic>
        <p:nvPicPr>
          <p:cNvPr id="7" name="Picture 6"/>
          <p:cNvPicPr>
            <a:picLocks noChangeAspect="1"/>
          </p:cNvPicPr>
          <p:nvPr/>
        </p:nvPicPr>
        <p:blipFill>
          <a:blip r:embed="rId5"/>
          <a:stretch>
            <a:fillRect/>
          </a:stretch>
        </p:blipFill>
        <p:spPr>
          <a:xfrm>
            <a:off x="203256" y="2866534"/>
            <a:ext cx="2310482" cy="2927567"/>
          </a:xfrm>
          <a:prstGeom prst="rect">
            <a:avLst/>
          </a:prstGeom>
        </p:spPr>
      </p:pic>
      <p:pic>
        <p:nvPicPr>
          <p:cNvPr id="8" name="Picture 7"/>
          <p:cNvPicPr>
            <a:picLocks noChangeAspect="1"/>
          </p:cNvPicPr>
          <p:nvPr/>
        </p:nvPicPr>
        <p:blipFill>
          <a:blip r:embed="rId6"/>
          <a:stretch>
            <a:fillRect/>
          </a:stretch>
        </p:blipFill>
        <p:spPr>
          <a:xfrm>
            <a:off x="163781" y="1309781"/>
            <a:ext cx="2349957" cy="1456827"/>
          </a:xfrm>
          <a:prstGeom prst="rect">
            <a:avLst/>
          </a:prstGeom>
        </p:spPr>
      </p:pic>
      <p:pic>
        <p:nvPicPr>
          <p:cNvPr id="9" name="Picture 8"/>
          <p:cNvPicPr>
            <a:picLocks noChangeAspect="1"/>
          </p:cNvPicPr>
          <p:nvPr/>
        </p:nvPicPr>
        <p:blipFill>
          <a:blip r:embed="rId7"/>
          <a:stretch>
            <a:fillRect/>
          </a:stretch>
        </p:blipFill>
        <p:spPr>
          <a:xfrm>
            <a:off x="9718479" y="1305524"/>
            <a:ext cx="2373334" cy="1461084"/>
          </a:xfrm>
          <a:prstGeom prst="rect">
            <a:avLst/>
          </a:prstGeom>
        </p:spPr>
      </p:pic>
      <p:pic>
        <p:nvPicPr>
          <p:cNvPr id="10" name="Picture 9"/>
          <p:cNvPicPr>
            <a:picLocks noChangeAspect="1"/>
          </p:cNvPicPr>
          <p:nvPr/>
        </p:nvPicPr>
        <p:blipFill>
          <a:blip r:embed="rId8"/>
          <a:stretch>
            <a:fillRect/>
          </a:stretch>
        </p:blipFill>
        <p:spPr>
          <a:xfrm>
            <a:off x="2800350" y="2766608"/>
            <a:ext cx="6686550" cy="3527616"/>
          </a:xfrm>
          <a:prstGeom prst="rect">
            <a:avLst/>
          </a:prstGeom>
        </p:spPr>
      </p:pic>
    </p:spTree>
    <p:extLst>
      <p:ext uri="{BB962C8B-B14F-4D97-AF65-F5344CB8AC3E}">
        <p14:creationId xmlns:p14="http://schemas.microsoft.com/office/powerpoint/2010/main" val="4220925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Major Aquatic Biomes in North America</a:t>
            </a:r>
          </a:p>
        </p:txBody>
      </p:sp>
      <p:pic>
        <p:nvPicPr>
          <p:cNvPr id="4" name="Picture 3"/>
          <p:cNvPicPr>
            <a:picLocks noChangeAspect="1"/>
          </p:cNvPicPr>
          <p:nvPr/>
        </p:nvPicPr>
        <p:blipFill>
          <a:blip r:embed="rId3"/>
          <a:stretch>
            <a:fillRect/>
          </a:stretch>
        </p:blipFill>
        <p:spPr>
          <a:xfrm>
            <a:off x="8422105" y="1308135"/>
            <a:ext cx="3481137" cy="3307080"/>
          </a:xfrm>
          <a:prstGeom prst="rect">
            <a:avLst/>
          </a:prstGeom>
        </p:spPr>
      </p:pic>
      <p:pic>
        <p:nvPicPr>
          <p:cNvPr id="5" name="Picture 4"/>
          <p:cNvPicPr>
            <a:picLocks noChangeAspect="1"/>
          </p:cNvPicPr>
          <p:nvPr/>
        </p:nvPicPr>
        <p:blipFill>
          <a:blip r:embed="rId4"/>
          <a:stretch>
            <a:fillRect/>
          </a:stretch>
        </p:blipFill>
        <p:spPr>
          <a:xfrm>
            <a:off x="609600" y="4370220"/>
            <a:ext cx="8543925" cy="1743075"/>
          </a:xfrm>
          <a:prstGeom prst="rect">
            <a:avLst/>
          </a:prstGeom>
        </p:spPr>
      </p:pic>
      <p:pic>
        <p:nvPicPr>
          <p:cNvPr id="6" name="Picture 5"/>
          <p:cNvPicPr>
            <a:picLocks noChangeAspect="1"/>
          </p:cNvPicPr>
          <p:nvPr/>
        </p:nvPicPr>
        <p:blipFill>
          <a:blip r:embed="rId5"/>
          <a:stretch>
            <a:fillRect/>
          </a:stretch>
        </p:blipFill>
        <p:spPr>
          <a:xfrm>
            <a:off x="609600" y="2439903"/>
            <a:ext cx="5715000" cy="1762125"/>
          </a:xfrm>
          <a:prstGeom prst="rect">
            <a:avLst/>
          </a:prstGeom>
        </p:spPr>
      </p:pic>
    </p:spTree>
    <p:extLst>
      <p:ext uri="{BB962C8B-B14F-4D97-AF65-F5344CB8AC3E}">
        <p14:creationId xmlns:p14="http://schemas.microsoft.com/office/powerpoint/2010/main" val="2012811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Tropical Rain Forests</a:t>
            </a:r>
          </a:p>
        </p:txBody>
      </p:sp>
      <p:sp>
        <p:nvSpPr>
          <p:cNvPr id="3" name="Content Placeholder 2"/>
          <p:cNvSpPr>
            <a:spLocks noGrp="1"/>
          </p:cNvSpPr>
          <p:nvPr>
            <p:ph sz="quarter" idx="1"/>
          </p:nvPr>
        </p:nvSpPr>
        <p:spPr>
          <a:xfrm>
            <a:off x="420913" y="1245359"/>
            <a:ext cx="6226629" cy="3048000"/>
          </a:xfrm>
        </p:spPr>
        <p:txBody>
          <a:bodyPr>
            <a:noAutofit/>
          </a:bodyPr>
          <a:lstStyle/>
          <a:p>
            <a:pPr>
              <a:lnSpc>
                <a:spcPct val="88000"/>
              </a:lnSpc>
            </a:pPr>
            <a:r>
              <a:rPr lang="en-US" sz="2400" dirty="0"/>
              <a:t>Located near the equator</a:t>
            </a:r>
          </a:p>
          <a:p>
            <a:pPr>
              <a:lnSpc>
                <a:spcPct val="88000"/>
              </a:lnSpc>
            </a:pPr>
            <a:r>
              <a:rPr lang="en-US" sz="2400" dirty="0"/>
              <a:t>Broad leaved, evergreen plants</a:t>
            </a:r>
          </a:p>
          <a:p>
            <a:pPr lvl="1">
              <a:lnSpc>
                <a:spcPct val="88000"/>
              </a:lnSpc>
            </a:pPr>
            <a:r>
              <a:rPr lang="en-US" sz="2000" dirty="0"/>
              <a:t>No seasonal loss of leaves</a:t>
            </a:r>
          </a:p>
          <a:p>
            <a:pPr>
              <a:lnSpc>
                <a:spcPct val="88000"/>
              </a:lnSpc>
            </a:pPr>
            <a:r>
              <a:rPr lang="en-US" sz="2400" dirty="0"/>
              <a:t>Year round growing conditions</a:t>
            </a:r>
          </a:p>
          <a:p>
            <a:pPr>
              <a:lnSpc>
                <a:spcPct val="88000"/>
              </a:lnSpc>
            </a:pPr>
            <a:r>
              <a:rPr lang="en-US" sz="2400" dirty="0"/>
              <a:t>__________ due to efficient detritivores</a:t>
            </a:r>
          </a:p>
          <a:p>
            <a:pPr>
              <a:lnSpc>
                <a:spcPct val="88000"/>
              </a:lnSpc>
            </a:pPr>
            <a:r>
              <a:rPr lang="en-US" sz="2400" dirty="0"/>
              <a:t>High species diversity, high productivity</a:t>
            </a:r>
          </a:p>
          <a:p>
            <a:pPr lvl="1">
              <a:lnSpc>
                <a:spcPct val="88000"/>
              </a:lnSpc>
            </a:pPr>
            <a:r>
              <a:rPr lang="en-US" sz="2000" dirty="0"/>
              <a:t>Distinctive growing zones</a:t>
            </a:r>
          </a:p>
        </p:txBody>
      </p:sp>
      <p:pic>
        <p:nvPicPr>
          <p:cNvPr id="5" name="Picture 3" descr="50_12_tropical_wet_forest-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45" y="4114800"/>
            <a:ext cx="3185483" cy="22222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3.bp.blogspot.com/-gZgl0mLWx1g/T6LD0dXzcwI/AAAAAAAAAR0/uquw-CHRLX0/s640/Buttress_roo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3410" y="4114800"/>
            <a:ext cx="3142988" cy="21718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animalnational.com/wp-content/uploads/2013/04/Amazon-Rainforest-Animal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7128" y="4526299"/>
            <a:ext cx="2316199" cy="17603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animalnational.com/wp-content/uploads/2013/04/2472978441_f683994f81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2182" y="4526300"/>
            <a:ext cx="2387759" cy="1760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CBF217A-EAA5-42E9-8EE0-62C6A1093BCF}"/>
              </a:ext>
            </a:extLst>
          </p:cNvPr>
          <p:cNvPicPr>
            <a:picLocks noChangeAspect="1"/>
          </p:cNvPicPr>
          <p:nvPr/>
        </p:nvPicPr>
        <p:blipFill>
          <a:blip r:embed="rId7"/>
          <a:stretch>
            <a:fillRect/>
          </a:stretch>
        </p:blipFill>
        <p:spPr>
          <a:xfrm>
            <a:off x="7421507" y="1278145"/>
            <a:ext cx="3344554" cy="3113008"/>
          </a:xfrm>
          <a:prstGeom prst="rect">
            <a:avLst/>
          </a:prstGeom>
        </p:spPr>
      </p:pic>
    </p:spTree>
    <p:extLst>
      <p:ext uri="{BB962C8B-B14F-4D97-AF65-F5344CB8AC3E}">
        <p14:creationId xmlns:p14="http://schemas.microsoft.com/office/powerpoint/2010/main" val="494864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Deserts</a:t>
            </a:r>
          </a:p>
        </p:txBody>
      </p:sp>
      <p:sp>
        <p:nvSpPr>
          <p:cNvPr id="3" name="Content Placeholder 2"/>
          <p:cNvSpPr>
            <a:spLocks noGrp="1"/>
          </p:cNvSpPr>
          <p:nvPr>
            <p:ph sz="quarter" idx="1"/>
          </p:nvPr>
        </p:nvSpPr>
        <p:spPr>
          <a:xfrm>
            <a:off x="386317" y="1174899"/>
            <a:ext cx="6494654" cy="2641600"/>
          </a:xfrm>
        </p:spPr>
        <p:txBody>
          <a:bodyPr>
            <a:normAutofit/>
          </a:bodyPr>
          <a:lstStyle/>
          <a:p>
            <a:pPr>
              <a:lnSpc>
                <a:spcPct val="88000"/>
              </a:lnSpc>
            </a:pPr>
            <a:r>
              <a:rPr lang="en-US" sz="2400" dirty="0"/>
              <a:t>Rainfall less than 25 cm (10 in) per year</a:t>
            </a:r>
          </a:p>
          <a:p>
            <a:pPr lvl="1">
              <a:lnSpc>
                <a:spcPct val="88000"/>
              </a:lnSpc>
            </a:pPr>
            <a:r>
              <a:rPr lang="en-US" sz="2100" dirty="0"/>
              <a:t>High evaporation rates relative to rainfall</a:t>
            </a:r>
          </a:p>
          <a:p>
            <a:pPr>
              <a:lnSpc>
                <a:spcPct val="88000"/>
              </a:lnSpc>
            </a:pPr>
            <a:r>
              <a:rPr lang="en-US" sz="2400" dirty="0"/>
              <a:t>Typically found on or about 30</a:t>
            </a:r>
            <a:r>
              <a:rPr lang="en-US" sz="2400" dirty="0">
                <a:latin typeface="Times New Roman" panose="02020603050405020304" pitchFamily="18" charset="0"/>
                <a:cs typeface="Times New Roman" panose="02020603050405020304" pitchFamily="18" charset="0"/>
              </a:rPr>
              <a:t>°</a:t>
            </a:r>
            <a:r>
              <a:rPr lang="en-US" sz="2400" dirty="0"/>
              <a:t> N or S latitude</a:t>
            </a:r>
          </a:p>
          <a:p>
            <a:pPr>
              <a:lnSpc>
                <a:spcPct val="88000"/>
              </a:lnSpc>
            </a:pPr>
            <a:r>
              <a:rPr lang="en-US" sz="2400" dirty="0"/>
              <a:t>Very low productivity</a:t>
            </a:r>
          </a:p>
          <a:p>
            <a:pPr>
              <a:lnSpc>
                <a:spcPct val="88000"/>
              </a:lnSpc>
            </a:pPr>
            <a:r>
              <a:rPr lang="en-US" sz="2400" dirty="0"/>
              <a:t>Mojave, Great Basin and Sonoran Deserts in CA</a:t>
            </a:r>
          </a:p>
          <a:p>
            <a:pPr>
              <a:lnSpc>
                <a:spcPct val="88000"/>
              </a:lnSpc>
            </a:pPr>
            <a:endParaRPr lang="en-US" sz="2400" dirty="0"/>
          </a:p>
          <a:p>
            <a:pPr>
              <a:lnSpc>
                <a:spcPct val="88000"/>
              </a:lnSpc>
            </a:pPr>
            <a:endParaRPr lang="en-US" sz="2400" dirty="0"/>
          </a:p>
          <a:p>
            <a:pPr>
              <a:lnSpc>
                <a:spcPct val="88000"/>
              </a:lnSpc>
            </a:pPr>
            <a:endParaRPr lang="en-US" sz="2400" dirty="0"/>
          </a:p>
        </p:txBody>
      </p:sp>
      <p:pic>
        <p:nvPicPr>
          <p:cNvPr id="5" name="Picture 3" descr="50_14_subtropical_desert-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3429000"/>
            <a:ext cx="4308603" cy="284572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buzzle.com/img/articleImages/275476-2749-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3442" y="4694980"/>
            <a:ext cx="2373008" cy="15797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wsd.org/images/kangaroo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159" y="4708628"/>
            <a:ext cx="1997216" cy="15628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D11310F-1F96-4DD6-B10E-6195A2111257}"/>
              </a:ext>
            </a:extLst>
          </p:cNvPr>
          <p:cNvPicPr>
            <a:picLocks noChangeAspect="1"/>
          </p:cNvPicPr>
          <p:nvPr/>
        </p:nvPicPr>
        <p:blipFill>
          <a:blip r:embed="rId5"/>
          <a:stretch>
            <a:fillRect/>
          </a:stretch>
        </p:blipFill>
        <p:spPr>
          <a:xfrm>
            <a:off x="5209724" y="4718002"/>
            <a:ext cx="2323972" cy="1546498"/>
          </a:xfrm>
          <a:prstGeom prst="rect">
            <a:avLst/>
          </a:prstGeom>
        </p:spPr>
      </p:pic>
      <p:pic>
        <p:nvPicPr>
          <p:cNvPr id="8" name="Picture 7">
            <a:extLst>
              <a:ext uri="{FF2B5EF4-FFF2-40B4-BE49-F238E27FC236}">
                <a16:creationId xmlns:a16="http://schemas.microsoft.com/office/drawing/2014/main" id="{A12F600F-A9BB-4253-80B7-8404378AB70F}"/>
              </a:ext>
            </a:extLst>
          </p:cNvPr>
          <p:cNvPicPr>
            <a:picLocks noChangeAspect="1"/>
          </p:cNvPicPr>
          <p:nvPr/>
        </p:nvPicPr>
        <p:blipFill>
          <a:blip r:embed="rId6"/>
          <a:stretch>
            <a:fillRect/>
          </a:stretch>
        </p:blipFill>
        <p:spPr>
          <a:xfrm>
            <a:off x="7533696" y="1340781"/>
            <a:ext cx="3493695" cy="3226033"/>
          </a:xfrm>
          <a:prstGeom prst="rect">
            <a:avLst/>
          </a:prstGeom>
        </p:spPr>
      </p:pic>
    </p:spTree>
    <p:extLst>
      <p:ext uri="{BB962C8B-B14F-4D97-AF65-F5344CB8AC3E}">
        <p14:creationId xmlns:p14="http://schemas.microsoft.com/office/powerpoint/2010/main" val="2171105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Tundra</a:t>
            </a:r>
          </a:p>
        </p:txBody>
      </p:sp>
      <p:sp>
        <p:nvSpPr>
          <p:cNvPr id="3" name="Content Placeholder 2"/>
          <p:cNvSpPr>
            <a:spLocks noGrp="1"/>
          </p:cNvSpPr>
          <p:nvPr>
            <p:ph sz="quarter" idx="1"/>
          </p:nvPr>
        </p:nvSpPr>
        <p:spPr>
          <a:xfrm>
            <a:off x="609600" y="1219200"/>
            <a:ext cx="6516918" cy="2670629"/>
          </a:xfrm>
        </p:spPr>
        <p:txBody>
          <a:bodyPr>
            <a:normAutofit lnSpcReduction="10000"/>
          </a:bodyPr>
          <a:lstStyle/>
          <a:p>
            <a:pPr>
              <a:lnSpc>
                <a:spcPct val="88000"/>
              </a:lnSpc>
            </a:pPr>
            <a:r>
              <a:rPr lang="en-US" sz="2400" dirty="0"/>
              <a:t>10-12 week growing season</a:t>
            </a:r>
          </a:p>
          <a:p>
            <a:pPr>
              <a:lnSpc>
                <a:spcPct val="88000"/>
              </a:lnSpc>
            </a:pPr>
            <a:r>
              <a:rPr lang="en-US" sz="2400" dirty="0"/>
              <a:t>Low precipitation, low evaporation</a:t>
            </a:r>
          </a:p>
          <a:p>
            <a:pPr>
              <a:lnSpc>
                <a:spcPct val="88000"/>
              </a:lnSpc>
            </a:pPr>
            <a:r>
              <a:rPr lang="en-US" sz="2400" dirty="0"/>
              <a:t>Treeless plain</a:t>
            </a:r>
          </a:p>
          <a:p>
            <a:pPr>
              <a:lnSpc>
                <a:spcPct val="88000"/>
              </a:lnSpc>
            </a:pPr>
            <a:r>
              <a:rPr lang="en-US" sz="2400" b="1" dirty="0"/>
              <a:t>_______________</a:t>
            </a:r>
            <a:r>
              <a:rPr lang="en-US" sz="2400" dirty="0"/>
              <a:t>: frozen soils</a:t>
            </a:r>
          </a:p>
          <a:p>
            <a:pPr>
              <a:lnSpc>
                <a:spcPct val="88000"/>
              </a:lnSpc>
            </a:pPr>
            <a:r>
              <a:rPr lang="en-US" sz="2400" dirty="0"/>
              <a:t>Low productivity, low diversity, low above ground biomass</a:t>
            </a:r>
          </a:p>
          <a:p>
            <a:pPr>
              <a:lnSpc>
                <a:spcPct val="88000"/>
              </a:lnSpc>
            </a:pPr>
            <a:r>
              <a:rPr lang="en-US" sz="2400" dirty="0"/>
              <a:t>Arctic and alpine tundra</a:t>
            </a:r>
          </a:p>
        </p:txBody>
      </p:sp>
      <p:pic>
        <p:nvPicPr>
          <p:cNvPr id="5122" name="Picture 2" descr="http://www.marietta.edu/~biol/biomes/images/tundra/alaskapipeli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07" y="3748388"/>
            <a:ext cx="3980892" cy="25479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lpinetundrajblock.weebly.com/uploads/1/6/3/9/16399074/627074014.gif?3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917" y="4724926"/>
            <a:ext cx="2039620" cy="15539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1.gstatic.com/images?q=tbn:ANd9GcSICuSdSB_vMJ7bG0_VcrwZg7kPhJqJASdbifUH97BQLBD0k_W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2199" y="4683983"/>
            <a:ext cx="2107755" cy="1612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2DD4BA-62BC-46EE-A2A9-7771BDF92859}"/>
              </a:ext>
            </a:extLst>
          </p:cNvPr>
          <p:cNvPicPr>
            <a:picLocks noChangeAspect="1"/>
          </p:cNvPicPr>
          <p:nvPr/>
        </p:nvPicPr>
        <p:blipFill>
          <a:blip r:embed="rId5"/>
          <a:stretch>
            <a:fillRect/>
          </a:stretch>
        </p:blipFill>
        <p:spPr>
          <a:xfrm>
            <a:off x="7467712" y="1223167"/>
            <a:ext cx="3450497" cy="3380649"/>
          </a:xfrm>
          <a:prstGeom prst="rect">
            <a:avLst/>
          </a:prstGeom>
        </p:spPr>
      </p:pic>
      <p:pic>
        <p:nvPicPr>
          <p:cNvPr id="6" name="Picture 5">
            <a:extLst>
              <a:ext uri="{FF2B5EF4-FFF2-40B4-BE49-F238E27FC236}">
                <a16:creationId xmlns:a16="http://schemas.microsoft.com/office/drawing/2014/main" id="{C69155DB-5B07-4A0A-9961-7E804FBCFD46}"/>
              </a:ext>
            </a:extLst>
          </p:cNvPr>
          <p:cNvPicPr>
            <a:picLocks noChangeAspect="1"/>
          </p:cNvPicPr>
          <p:nvPr/>
        </p:nvPicPr>
        <p:blipFill>
          <a:blip r:embed="rId6"/>
          <a:stretch>
            <a:fillRect/>
          </a:stretch>
        </p:blipFill>
        <p:spPr>
          <a:xfrm>
            <a:off x="5226460" y="4724925"/>
            <a:ext cx="2368795" cy="1553997"/>
          </a:xfrm>
          <a:prstGeom prst="rect">
            <a:avLst/>
          </a:prstGeom>
        </p:spPr>
      </p:pic>
    </p:spTree>
    <p:extLst>
      <p:ext uri="{BB962C8B-B14F-4D97-AF65-F5344CB8AC3E}">
        <p14:creationId xmlns:p14="http://schemas.microsoft.com/office/powerpoint/2010/main" val="295724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CDC3F8-C839-4B31-9538-4267F30473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70847" y="2910722"/>
            <a:ext cx="7415149" cy="3418136"/>
          </a:xfrm>
          <a:prstGeom prst="rect">
            <a:avLst/>
          </a:prstGeom>
        </p:spPr>
      </p:pic>
      <p:sp>
        <p:nvSpPr>
          <p:cNvPr id="2" name="Title 1">
            <a:extLst>
              <a:ext uri="{FF2B5EF4-FFF2-40B4-BE49-F238E27FC236}">
                <a16:creationId xmlns:a16="http://schemas.microsoft.com/office/drawing/2014/main" id="{078E97B4-B821-42E7-9C46-80E55028A9E2}"/>
              </a:ext>
            </a:extLst>
          </p:cNvPr>
          <p:cNvSpPr>
            <a:spLocks noGrp="1"/>
          </p:cNvSpPr>
          <p:nvPr>
            <p:ph type="title"/>
          </p:nvPr>
        </p:nvSpPr>
        <p:spPr/>
        <p:txBody>
          <a:bodyPr>
            <a:normAutofit/>
          </a:bodyPr>
          <a:lstStyle/>
          <a:p>
            <a:pPr algn="ctr"/>
            <a:r>
              <a:rPr lang="en-US" sz="4400" dirty="0"/>
              <a:t>Evidence for Theory of Plate Tectonics</a:t>
            </a:r>
          </a:p>
        </p:txBody>
      </p:sp>
      <p:sp>
        <p:nvSpPr>
          <p:cNvPr id="3" name="Content Placeholder 2">
            <a:extLst>
              <a:ext uri="{FF2B5EF4-FFF2-40B4-BE49-F238E27FC236}">
                <a16:creationId xmlns:a16="http://schemas.microsoft.com/office/drawing/2014/main" id="{52F4B2A2-CD51-413B-8BAB-DDC01F287B60}"/>
              </a:ext>
            </a:extLst>
          </p:cNvPr>
          <p:cNvSpPr>
            <a:spLocks noGrp="1"/>
          </p:cNvSpPr>
          <p:nvPr>
            <p:ph sz="quarter" idx="1"/>
          </p:nvPr>
        </p:nvSpPr>
        <p:spPr>
          <a:xfrm>
            <a:off x="645042" y="1164266"/>
            <a:ext cx="11061405" cy="1832346"/>
          </a:xfrm>
          <a:solidFill>
            <a:schemeClr val="bg1"/>
          </a:solidFill>
        </p:spPr>
        <p:txBody>
          <a:bodyPr>
            <a:normAutofit lnSpcReduction="10000"/>
          </a:bodyPr>
          <a:lstStyle/>
          <a:p>
            <a:pPr marL="0" indent="0">
              <a:buNone/>
            </a:pPr>
            <a:r>
              <a:rPr lang="en-US" sz="2800" b="1" dirty="0"/>
              <a:t>Mid-Ocean Ridges</a:t>
            </a:r>
            <a:r>
              <a:rPr lang="en-US" sz="2800" dirty="0"/>
              <a:t>: a series of continuous volcanic mountains that encircle the globe</a:t>
            </a:r>
          </a:p>
          <a:p>
            <a:pPr marL="0" indent="0">
              <a:buNone/>
            </a:pPr>
            <a:r>
              <a:rPr lang="en-US" sz="2800" b="1" dirty="0"/>
              <a:t>Transform faults</a:t>
            </a:r>
            <a:r>
              <a:rPr lang="en-US" sz="2800" dirty="0"/>
              <a:t>: areas where two tectonic plates slide by each other </a:t>
            </a:r>
          </a:p>
          <a:p>
            <a:pPr marL="0" indent="0">
              <a:buNone/>
            </a:pPr>
            <a:r>
              <a:rPr lang="en-US" sz="2800" b="1" dirty="0"/>
              <a:t>Trenches:</a:t>
            </a:r>
            <a:r>
              <a:rPr lang="en-US" sz="2800" dirty="0"/>
              <a:t> areas where one tectonic plate slides under a neighboring plate</a:t>
            </a:r>
          </a:p>
        </p:txBody>
      </p:sp>
    </p:spTree>
    <p:extLst>
      <p:ext uri="{BB962C8B-B14F-4D97-AF65-F5344CB8AC3E}">
        <p14:creationId xmlns:p14="http://schemas.microsoft.com/office/powerpoint/2010/main" val="3666570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Coniferous Forests: Taiga</a:t>
            </a:r>
          </a:p>
        </p:txBody>
      </p:sp>
      <p:sp>
        <p:nvSpPr>
          <p:cNvPr id="3" name="Content Placeholder 2"/>
          <p:cNvSpPr>
            <a:spLocks noGrp="1"/>
          </p:cNvSpPr>
          <p:nvPr>
            <p:ph sz="quarter" idx="1"/>
          </p:nvPr>
        </p:nvSpPr>
        <p:spPr>
          <a:xfrm>
            <a:off x="609599" y="1246056"/>
            <a:ext cx="6444344" cy="2336800"/>
          </a:xfrm>
        </p:spPr>
        <p:txBody>
          <a:bodyPr>
            <a:normAutofit/>
          </a:bodyPr>
          <a:lstStyle/>
          <a:p>
            <a:pPr>
              <a:lnSpc>
                <a:spcPct val="88000"/>
              </a:lnSpc>
            </a:pPr>
            <a:r>
              <a:rPr lang="en-US" sz="2400" dirty="0"/>
              <a:t>Cold winters, and cool, short summers</a:t>
            </a:r>
          </a:p>
          <a:p>
            <a:pPr>
              <a:lnSpc>
                <a:spcPct val="88000"/>
              </a:lnSpc>
            </a:pPr>
            <a:r>
              <a:rPr lang="en-US" sz="2400" dirty="0"/>
              <a:t>Low precipitation, low evaporation</a:t>
            </a:r>
          </a:p>
          <a:p>
            <a:pPr>
              <a:lnSpc>
                <a:spcPct val="88000"/>
              </a:lnSpc>
            </a:pPr>
            <a:r>
              <a:rPr lang="en-US" sz="2400" dirty="0"/>
              <a:t>Dominated by coniferous trees</a:t>
            </a:r>
          </a:p>
          <a:p>
            <a:pPr lvl="1">
              <a:lnSpc>
                <a:spcPct val="88000"/>
              </a:lnSpc>
            </a:pPr>
            <a:r>
              <a:rPr lang="en-US" sz="2100" dirty="0"/>
              <a:t>Pines, spruce and fir trees</a:t>
            </a:r>
          </a:p>
          <a:p>
            <a:pPr>
              <a:lnSpc>
                <a:spcPct val="88000"/>
              </a:lnSpc>
            </a:pPr>
            <a:r>
              <a:rPr lang="en-US" sz="2400" dirty="0"/>
              <a:t>Low productivity and low species diversity</a:t>
            </a:r>
          </a:p>
        </p:txBody>
      </p:sp>
      <p:pic>
        <p:nvPicPr>
          <p:cNvPr id="5" name="Picture 3" descr="50_20_boreal_fores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3580439"/>
            <a:ext cx="6110514" cy="27760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wildanimalfightclub.com/Portals/41405/images/wolv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4566" y="4589881"/>
            <a:ext cx="2348946" cy="170644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eldytaigabiome.weebly.com/uploads/1/6/3/3/16336226/144733779.jpg?3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7845" y="4589881"/>
            <a:ext cx="2547342" cy="17181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792E00-5398-4479-A4A8-BAE7BBC0DBDD}"/>
              </a:ext>
            </a:extLst>
          </p:cNvPr>
          <p:cNvPicPr>
            <a:picLocks noChangeAspect="1"/>
          </p:cNvPicPr>
          <p:nvPr/>
        </p:nvPicPr>
        <p:blipFill>
          <a:blip r:embed="rId6"/>
          <a:stretch>
            <a:fillRect/>
          </a:stretch>
        </p:blipFill>
        <p:spPr>
          <a:xfrm>
            <a:off x="7539190" y="1246056"/>
            <a:ext cx="3142326" cy="3224658"/>
          </a:xfrm>
          <a:prstGeom prst="rect">
            <a:avLst/>
          </a:prstGeom>
        </p:spPr>
      </p:pic>
    </p:spTree>
    <p:extLst>
      <p:ext uri="{BB962C8B-B14F-4D97-AF65-F5344CB8AC3E}">
        <p14:creationId xmlns:p14="http://schemas.microsoft.com/office/powerpoint/2010/main" val="876480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Temperate Deciduous Forest</a:t>
            </a:r>
          </a:p>
        </p:txBody>
      </p:sp>
      <p:sp>
        <p:nvSpPr>
          <p:cNvPr id="3" name="Content Placeholder 2"/>
          <p:cNvSpPr>
            <a:spLocks noGrp="1"/>
          </p:cNvSpPr>
          <p:nvPr>
            <p:ph sz="quarter" idx="1"/>
          </p:nvPr>
        </p:nvSpPr>
        <p:spPr>
          <a:xfrm>
            <a:off x="609600" y="1219200"/>
            <a:ext cx="6255657" cy="2496457"/>
          </a:xfrm>
        </p:spPr>
        <p:txBody>
          <a:bodyPr>
            <a:normAutofit/>
          </a:bodyPr>
          <a:lstStyle/>
          <a:p>
            <a:r>
              <a:rPr lang="en-US" sz="2400" dirty="0"/>
              <a:t>High precipitation leads to succession of forests from grasslands</a:t>
            </a:r>
          </a:p>
          <a:p>
            <a:r>
              <a:rPr lang="en-US" sz="2400" dirty="0"/>
              <a:t>Dominated by deciduous species</a:t>
            </a:r>
          </a:p>
          <a:p>
            <a:r>
              <a:rPr lang="en-US" sz="2400" dirty="0"/>
              <a:t>Moderate diversity and productivity</a:t>
            </a:r>
          </a:p>
          <a:p>
            <a:pPr marL="274320" lvl="1" indent="0">
              <a:buNone/>
            </a:pPr>
            <a:endParaRPr lang="en-US" sz="2000" dirty="0"/>
          </a:p>
        </p:txBody>
      </p:sp>
      <p:pic>
        <p:nvPicPr>
          <p:cNvPr id="5" name="Picture 3" descr="50_18_temperate_forest-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429000"/>
            <a:ext cx="5768521" cy="2879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CA55C3-317D-47EE-9171-DA6570EB0BDD}"/>
              </a:ext>
            </a:extLst>
          </p:cNvPr>
          <p:cNvPicPr>
            <a:picLocks noChangeAspect="1"/>
          </p:cNvPicPr>
          <p:nvPr/>
        </p:nvPicPr>
        <p:blipFill>
          <a:blip r:embed="rId4"/>
          <a:stretch>
            <a:fillRect/>
          </a:stretch>
        </p:blipFill>
        <p:spPr>
          <a:xfrm>
            <a:off x="9718122" y="4696781"/>
            <a:ext cx="1608521" cy="1612193"/>
          </a:xfrm>
          <a:prstGeom prst="rect">
            <a:avLst/>
          </a:prstGeom>
        </p:spPr>
      </p:pic>
      <p:pic>
        <p:nvPicPr>
          <p:cNvPr id="8" name="Picture 7">
            <a:extLst>
              <a:ext uri="{FF2B5EF4-FFF2-40B4-BE49-F238E27FC236}">
                <a16:creationId xmlns:a16="http://schemas.microsoft.com/office/drawing/2014/main" id="{C056AC4A-6854-47FA-8392-5F338A43FF06}"/>
              </a:ext>
            </a:extLst>
          </p:cNvPr>
          <p:cNvPicPr>
            <a:picLocks noChangeAspect="1"/>
          </p:cNvPicPr>
          <p:nvPr/>
        </p:nvPicPr>
        <p:blipFill>
          <a:blip r:embed="rId5"/>
          <a:stretch>
            <a:fillRect/>
          </a:stretch>
        </p:blipFill>
        <p:spPr>
          <a:xfrm>
            <a:off x="7655442" y="4612943"/>
            <a:ext cx="1608521" cy="1696032"/>
          </a:xfrm>
          <a:prstGeom prst="rect">
            <a:avLst/>
          </a:prstGeom>
        </p:spPr>
      </p:pic>
      <p:pic>
        <p:nvPicPr>
          <p:cNvPr id="6" name="Picture 5">
            <a:extLst>
              <a:ext uri="{FF2B5EF4-FFF2-40B4-BE49-F238E27FC236}">
                <a16:creationId xmlns:a16="http://schemas.microsoft.com/office/drawing/2014/main" id="{98620780-9E4F-4DFF-90A4-319B3DBC442E}"/>
              </a:ext>
            </a:extLst>
          </p:cNvPr>
          <p:cNvPicPr>
            <a:picLocks noChangeAspect="1"/>
          </p:cNvPicPr>
          <p:nvPr/>
        </p:nvPicPr>
        <p:blipFill>
          <a:blip r:embed="rId6"/>
          <a:stretch>
            <a:fillRect/>
          </a:stretch>
        </p:blipFill>
        <p:spPr>
          <a:xfrm>
            <a:off x="7438030" y="1219200"/>
            <a:ext cx="3427077" cy="3276286"/>
          </a:xfrm>
          <a:prstGeom prst="rect">
            <a:avLst/>
          </a:prstGeom>
        </p:spPr>
      </p:pic>
    </p:spTree>
    <p:extLst>
      <p:ext uri="{BB962C8B-B14F-4D97-AF65-F5344CB8AC3E}">
        <p14:creationId xmlns:p14="http://schemas.microsoft.com/office/powerpoint/2010/main" val="1715353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Temperate Grasslands</a:t>
            </a:r>
          </a:p>
        </p:txBody>
      </p:sp>
      <p:sp>
        <p:nvSpPr>
          <p:cNvPr id="3" name="Content Placeholder 2"/>
          <p:cNvSpPr>
            <a:spLocks noGrp="1"/>
          </p:cNvSpPr>
          <p:nvPr>
            <p:ph sz="quarter" idx="1"/>
          </p:nvPr>
        </p:nvSpPr>
        <p:spPr>
          <a:xfrm>
            <a:off x="464457" y="1219200"/>
            <a:ext cx="6213069" cy="3962400"/>
          </a:xfrm>
        </p:spPr>
        <p:txBody>
          <a:bodyPr/>
          <a:lstStyle/>
          <a:p>
            <a:pPr>
              <a:lnSpc>
                <a:spcPct val="88000"/>
              </a:lnSpc>
            </a:pPr>
            <a:r>
              <a:rPr lang="en-US" dirty="0"/>
              <a:t>Lie between forests and deserts</a:t>
            </a:r>
          </a:p>
          <a:p>
            <a:pPr lvl="1">
              <a:lnSpc>
                <a:spcPct val="88000"/>
              </a:lnSpc>
            </a:pPr>
            <a:r>
              <a:rPr lang="en-US" dirty="0"/>
              <a:t>Hot summers and cold winters with moderate rainfall</a:t>
            </a:r>
          </a:p>
          <a:p>
            <a:pPr lvl="1">
              <a:lnSpc>
                <a:spcPct val="88000"/>
              </a:lnSpc>
            </a:pPr>
            <a:r>
              <a:rPr lang="en-US" dirty="0"/>
              <a:t>No trees or large shrubs</a:t>
            </a:r>
          </a:p>
          <a:p>
            <a:pPr lvl="2">
              <a:lnSpc>
                <a:spcPct val="88000"/>
              </a:lnSpc>
            </a:pPr>
            <a:r>
              <a:rPr lang="en-US" dirty="0"/>
              <a:t>Encroaching trees burned by fire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429000"/>
            <a:ext cx="4254516" cy="2716855"/>
          </a:xfrm>
          <a:prstGeom prst="rect">
            <a:avLst/>
          </a:prstGeom>
        </p:spPr>
      </p:pic>
      <p:pic>
        <p:nvPicPr>
          <p:cNvPr id="7170" name="Picture 2" descr="http://media-2.web.britannica.com/eb-media/18/42018-004-16DDA0C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8674" y="4677139"/>
            <a:ext cx="1952171" cy="1635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44664B-4191-4E33-BB3E-DC97FF627FD7}"/>
              </a:ext>
            </a:extLst>
          </p:cNvPr>
          <p:cNvPicPr>
            <a:picLocks noChangeAspect="1"/>
          </p:cNvPicPr>
          <p:nvPr/>
        </p:nvPicPr>
        <p:blipFill>
          <a:blip r:embed="rId5"/>
          <a:stretch>
            <a:fillRect/>
          </a:stretch>
        </p:blipFill>
        <p:spPr>
          <a:xfrm>
            <a:off x="5736610" y="4677139"/>
            <a:ext cx="1721113" cy="1664867"/>
          </a:xfrm>
          <a:prstGeom prst="rect">
            <a:avLst/>
          </a:prstGeom>
        </p:spPr>
      </p:pic>
      <p:pic>
        <p:nvPicPr>
          <p:cNvPr id="8" name="Picture 7">
            <a:extLst>
              <a:ext uri="{FF2B5EF4-FFF2-40B4-BE49-F238E27FC236}">
                <a16:creationId xmlns:a16="http://schemas.microsoft.com/office/drawing/2014/main" id="{4475DFAB-31D8-42FF-9FE4-600FCA2A9F5F}"/>
              </a:ext>
            </a:extLst>
          </p:cNvPr>
          <p:cNvPicPr>
            <a:picLocks noChangeAspect="1"/>
          </p:cNvPicPr>
          <p:nvPr/>
        </p:nvPicPr>
        <p:blipFill>
          <a:blip r:embed="rId6"/>
          <a:stretch>
            <a:fillRect/>
          </a:stretch>
        </p:blipFill>
        <p:spPr>
          <a:xfrm>
            <a:off x="9705975" y="4677139"/>
            <a:ext cx="2192325" cy="1635897"/>
          </a:xfrm>
          <a:prstGeom prst="rect">
            <a:avLst/>
          </a:prstGeom>
        </p:spPr>
      </p:pic>
      <p:pic>
        <p:nvPicPr>
          <p:cNvPr id="9" name="Picture 8">
            <a:extLst>
              <a:ext uri="{FF2B5EF4-FFF2-40B4-BE49-F238E27FC236}">
                <a16:creationId xmlns:a16="http://schemas.microsoft.com/office/drawing/2014/main" id="{EBBA3722-BD73-4DAA-8D26-1F6C5838C7E3}"/>
              </a:ext>
            </a:extLst>
          </p:cNvPr>
          <p:cNvPicPr>
            <a:picLocks noChangeAspect="1"/>
          </p:cNvPicPr>
          <p:nvPr/>
        </p:nvPicPr>
        <p:blipFill>
          <a:blip r:embed="rId7"/>
          <a:stretch>
            <a:fillRect/>
          </a:stretch>
        </p:blipFill>
        <p:spPr>
          <a:xfrm>
            <a:off x="7215465" y="1236260"/>
            <a:ext cx="3419827" cy="3225203"/>
          </a:xfrm>
          <a:prstGeom prst="rect">
            <a:avLst/>
          </a:prstGeom>
        </p:spPr>
      </p:pic>
    </p:spTree>
    <p:extLst>
      <p:ext uri="{BB962C8B-B14F-4D97-AF65-F5344CB8AC3E}">
        <p14:creationId xmlns:p14="http://schemas.microsoft.com/office/powerpoint/2010/main" val="2596407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Chaparral</a:t>
            </a:r>
            <a:endParaRPr lang="en-US" sz="3600" dirty="0"/>
          </a:p>
        </p:txBody>
      </p:sp>
      <p:sp>
        <p:nvSpPr>
          <p:cNvPr id="3" name="Content Placeholder 2"/>
          <p:cNvSpPr>
            <a:spLocks noGrp="1"/>
          </p:cNvSpPr>
          <p:nvPr>
            <p:ph sz="quarter" idx="1"/>
          </p:nvPr>
        </p:nvSpPr>
        <p:spPr>
          <a:xfrm>
            <a:off x="609601" y="1219200"/>
            <a:ext cx="5950688" cy="2452048"/>
          </a:xfrm>
        </p:spPr>
        <p:txBody>
          <a:bodyPr>
            <a:normAutofit/>
          </a:bodyPr>
          <a:lstStyle/>
          <a:p>
            <a:pPr>
              <a:lnSpc>
                <a:spcPct val="88000"/>
              </a:lnSpc>
            </a:pPr>
            <a:r>
              <a:rPr lang="en-US" sz="2400" dirty="0"/>
              <a:t>Summer </a:t>
            </a:r>
            <a:r>
              <a:rPr lang="en-US" sz="2400" b="1" dirty="0"/>
              <a:t>________________</a:t>
            </a:r>
            <a:r>
              <a:rPr lang="en-US" sz="2400" dirty="0"/>
              <a:t> plants</a:t>
            </a:r>
          </a:p>
          <a:p>
            <a:pPr lvl="1">
              <a:lnSpc>
                <a:spcPct val="88000"/>
              </a:lnSpc>
            </a:pPr>
            <a:r>
              <a:rPr lang="en-US" sz="2000" dirty="0"/>
              <a:t>Many evergreen species</a:t>
            </a:r>
          </a:p>
          <a:p>
            <a:pPr>
              <a:lnSpc>
                <a:spcPct val="88000"/>
              </a:lnSpc>
            </a:pPr>
            <a:r>
              <a:rPr lang="en-US" sz="2400" dirty="0"/>
              <a:t>Adaptations to infrequent fires</a:t>
            </a:r>
            <a:endParaRPr lang="en-US" sz="1200" dirty="0"/>
          </a:p>
          <a:p>
            <a:pPr>
              <a:lnSpc>
                <a:spcPct val="88000"/>
              </a:lnSpc>
            </a:pPr>
            <a:r>
              <a:rPr lang="en-US" sz="2400" dirty="0"/>
              <a:t>Small, hard leaves with waxy cuticle </a:t>
            </a:r>
          </a:p>
          <a:p>
            <a:pPr lvl="1">
              <a:lnSpc>
                <a:spcPct val="88000"/>
              </a:lnSpc>
            </a:pPr>
            <a:r>
              <a:rPr lang="en-US" sz="2000" dirty="0" err="1"/>
              <a:t>Sclerophyllous</a:t>
            </a:r>
            <a:r>
              <a:rPr lang="en-US" sz="2000" dirty="0"/>
              <a:t> leaves</a:t>
            </a:r>
            <a:endParaRPr lang="en-US" sz="1100" dirty="0"/>
          </a:p>
          <a:p>
            <a:pPr>
              <a:lnSpc>
                <a:spcPct val="88000"/>
              </a:lnSpc>
            </a:pPr>
            <a:r>
              <a:rPr lang="en-US" sz="2400" dirty="0"/>
              <a:t>Elevation typically between 500 – 4500ft</a:t>
            </a:r>
            <a:endParaRPr lang="en-US" sz="2000" dirty="0"/>
          </a:p>
          <a:p>
            <a:pPr marL="0" indent="0">
              <a:lnSpc>
                <a:spcPct val="88000"/>
              </a:lnSpc>
              <a:buNone/>
            </a:pPr>
            <a:endParaRPr lang="en-US" sz="2000" dirty="0"/>
          </a:p>
          <a:p>
            <a:pPr>
              <a:lnSpc>
                <a:spcPct val="88000"/>
              </a:lnSpc>
            </a:pPr>
            <a:endParaRPr lang="en-US" sz="2000" dirty="0"/>
          </a:p>
        </p:txBody>
      </p:sp>
      <p:graphicFrame>
        <p:nvGraphicFramePr>
          <p:cNvPr id="8" name="Chart 7">
            <a:extLst>
              <a:ext uri="{FF2B5EF4-FFF2-40B4-BE49-F238E27FC236}">
                <a16:creationId xmlns:a16="http://schemas.microsoft.com/office/drawing/2014/main" id="{2CA83CFA-CD01-4BEB-932D-5B6BCAD5B713}"/>
              </a:ext>
            </a:extLst>
          </p:cNvPr>
          <p:cNvGraphicFramePr>
            <a:graphicFrameLocks/>
          </p:cNvGraphicFramePr>
          <p:nvPr>
            <p:extLst>
              <p:ext uri="{D42A27DB-BD31-4B8C-83A1-F6EECF244321}">
                <p14:modId xmlns:p14="http://schemas.microsoft.com/office/powerpoint/2010/main" val="3223600852"/>
              </p:ext>
            </p:extLst>
          </p:nvPr>
        </p:nvGraphicFramePr>
        <p:xfrm>
          <a:off x="7559935" y="2810890"/>
          <a:ext cx="3344453" cy="17593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2D73F31D-254A-44A6-B8EA-074E2F858FE0}"/>
              </a:ext>
            </a:extLst>
          </p:cNvPr>
          <p:cNvGraphicFramePr>
            <a:graphicFrameLocks/>
          </p:cNvGraphicFramePr>
          <p:nvPr>
            <p:extLst>
              <p:ext uri="{D42A27DB-BD31-4B8C-83A1-F6EECF244321}">
                <p14:modId xmlns:p14="http://schemas.microsoft.com/office/powerpoint/2010/main" val="4277447963"/>
              </p:ext>
            </p:extLst>
          </p:nvPr>
        </p:nvGraphicFramePr>
        <p:xfrm>
          <a:off x="7589761" y="1036672"/>
          <a:ext cx="3301921" cy="201426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7C3C52D3-7A32-46BF-BEC4-E22B02758EA9}"/>
              </a:ext>
            </a:extLst>
          </p:cNvPr>
          <p:cNvPicPr>
            <a:picLocks noChangeAspect="1"/>
          </p:cNvPicPr>
          <p:nvPr/>
        </p:nvPicPr>
        <p:blipFill>
          <a:blip r:embed="rId4"/>
          <a:stretch>
            <a:fillRect/>
          </a:stretch>
        </p:blipFill>
        <p:spPr>
          <a:xfrm>
            <a:off x="6884911" y="1341917"/>
            <a:ext cx="704850" cy="2686050"/>
          </a:xfrm>
          <a:prstGeom prst="rect">
            <a:avLst/>
          </a:prstGeom>
        </p:spPr>
      </p:pic>
      <p:pic>
        <p:nvPicPr>
          <p:cNvPr id="6" name="Picture 5">
            <a:extLst>
              <a:ext uri="{FF2B5EF4-FFF2-40B4-BE49-F238E27FC236}">
                <a16:creationId xmlns:a16="http://schemas.microsoft.com/office/drawing/2014/main" id="{ADB272F0-C592-43D8-9F34-EFB4E01876A0}"/>
              </a:ext>
            </a:extLst>
          </p:cNvPr>
          <p:cNvPicPr>
            <a:picLocks noChangeAspect="1"/>
          </p:cNvPicPr>
          <p:nvPr/>
        </p:nvPicPr>
        <p:blipFill>
          <a:blip r:embed="rId5"/>
          <a:stretch>
            <a:fillRect/>
          </a:stretch>
        </p:blipFill>
        <p:spPr>
          <a:xfrm>
            <a:off x="9436129" y="4520145"/>
            <a:ext cx="2416707" cy="1759363"/>
          </a:xfrm>
          <a:prstGeom prst="rect">
            <a:avLst/>
          </a:prstGeom>
        </p:spPr>
      </p:pic>
      <p:pic>
        <p:nvPicPr>
          <p:cNvPr id="7" name="Picture 6">
            <a:extLst>
              <a:ext uri="{FF2B5EF4-FFF2-40B4-BE49-F238E27FC236}">
                <a16:creationId xmlns:a16="http://schemas.microsoft.com/office/drawing/2014/main" id="{DFA4D47B-49B4-49F1-A408-E6D977FD7E9F}"/>
              </a:ext>
            </a:extLst>
          </p:cNvPr>
          <p:cNvPicPr>
            <a:picLocks noChangeAspect="1"/>
          </p:cNvPicPr>
          <p:nvPr/>
        </p:nvPicPr>
        <p:blipFill>
          <a:blip r:embed="rId6"/>
          <a:stretch>
            <a:fillRect/>
          </a:stretch>
        </p:blipFill>
        <p:spPr>
          <a:xfrm>
            <a:off x="6121771" y="4520145"/>
            <a:ext cx="3134497" cy="1759363"/>
          </a:xfrm>
          <a:prstGeom prst="rect">
            <a:avLst/>
          </a:prstGeom>
        </p:spPr>
      </p:pic>
      <p:pic>
        <p:nvPicPr>
          <p:cNvPr id="4" name="Picture 3">
            <a:extLst>
              <a:ext uri="{FF2B5EF4-FFF2-40B4-BE49-F238E27FC236}">
                <a16:creationId xmlns:a16="http://schemas.microsoft.com/office/drawing/2014/main" id="{32EA2B5B-8333-4474-98B9-51A4155C17D2}"/>
              </a:ext>
            </a:extLst>
          </p:cNvPr>
          <p:cNvPicPr>
            <a:picLocks noChangeAspect="1"/>
          </p:cNvPicPr>
          <p:nvPr/>
        </p:nvPicPr>
        <p:blipFill>
          <a:blip r:embed="rId7"/>
          <a:stretch>
            <a:fillRect/>
          </a:stretch>
        </p:blipFill>
        <p:spPr>
          <a:xfrm>
            <a:off x="1175299" y="3625817"/>
            <a:ext cx="3917000" cy="2686050"/>
          </a:xfrm>
          <a:prstGeom prst="rect">
            <a:avLst/>
          </a:prstGeom>
        </p:spPr>
      </p:pic>
    </p:spTree>
    <p:extLst>
      <p:ext uri="{BB962C8B-B14F-4D97-AF65-F5344CB8AC3E}">
        <p14:creationId xmlns:p14="http://schemas.microsoft.com/office/powerpoint/2010/main" val="4192605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B4DB-2355-4374-8DDF-0230A3906977}"/>
              </a:ext>
            </a:extLst>
          </p:cNvPr>
          <p:cNvSpPr>
            <a:spLocks noGrp="1"/>
          </p:cNvSpPr>
          <p:nvPr>
            <p:ph type="title"/>
          </p:nvPr>
        </p:nvSpPr>
        <p:spPr/>
        <p:txBody>
          <a:bodyPr>
            <a:normAutofit/>
          </a:bodyPr>
          <a:lstStyle/>
          <a:p>
            <a:pPr algn="ctr"/>
            <a:r>
              <a:rPr lang="en-US" sz="4000" dirty="0"/>
              <a:t>Classification of California Ecosystems</a:t>
            </a:r>
          </a:p>
        </p:txBody>
      </p:sp>
      <p:graphicFrame>
        <p:nvGraphicFramePr>
          <p:cNvPr id="7" name="Content Placeholder 6">
            <a:extLst>
              <a:ext uri="{FF2B5EF4-FFF2-40B4-BE49-F238E27FC236}">
                <a16:creationId xmlns:a16="http://schemas.microsoft.com/office/drawing/2014/main" id="{4E433C84-31ED-40D6-8F57-D23BB6961609}"/>
              </a:ext>
            </a:extLst>
          </p:cNvPr>
          <p:cNvGraphicFramePr>
            <a:graphicFrameLocks noGrp="1"/>
          </p:cNvGraphicFramePr>
          <p:nvPr>
            <p:ph sz="quarter" idx="1"/>
            <p:extLst>
              <p:ext uri="{D42A27DB-BD31-4B8C-83A1-F6EECF244321}">
                <p14:modId xmlns:p14="http://schemas.microsoft.com/office/powerpoint/2010/main" val="4235139784"/>
              </p:ext>
            </p:extLst>
          </p:nvPr>
        </p:nvGraphicFramePr>
        <p:xfrm>
          <a:off x="6096000" y="1302196"/>
          <a:ext cx="5844286" cy="4870760"/>
        </p:xfrm>
        <a:graphic>
          <a:graphicData uri="http://schemas.openxmlformats.org/drawingml/2006/table">
            <a:tbl>
              <a:tblPr/>
              <a:tblGrid>
                <a:gridCol w="2438727">
                  <a:extLst>
                    <a:ext uri="{9D8B030D-6E8A-4147-A177-3AD203B41FA5}">
                      <a16:colId xmlns:a16="http://schemas.microsoft.com/office/drawing/2014/main" val="4119573849"/>
                    </a:ext>
                  </a:extLst>
                </a:gridCol>
                <a:gridCol w="2222272">
                  <a:extLst>
                    <a:ext uri="{9D8B030D-6E8A-4147-A177-3AD203B41FA5}">
                      <a16:colId xmlns:a16="http://schemas.microsoft.com/office/drawing/2014/main" val="1940253302"/>
                    </a:ext>
                  </a:extLst>
                </a:gridCol>
                <a:gridCol w="1183287">
                  <a:extLst>
                    <a:ext uri="{9D8B030D-6E8A-4147-A177-3AD203B41FA5}">
                      <a16:colId xmlns:a16="http://schemas.microsoft.com/office/drawing/2014/main" val="772288251"/>
                    </a:ext>
                  </a:extLst>
                </a:gridCol>
              </a:tblGrid>
              <a:tr h="441917">
                <a:tc>
                  <a:txBody>
                    <a:bodyPr/>
                    <a:lstStyle/>
                    <a:p>
                      <a:pPr algn="ctr" fontAlgn="ctr"/>
                      <a:r>
                        <a:rPr lang="en-US" sz="1400" b="1" i="0" u="none" strike="noStrike" dirty="0">
                          <a:solidFill>
                            <a:srgbClr val="000000"/>
                          </a:solidFill>
                          <a:effectLst/>
                          <a:latin typeface="Calibri" panose="020F0502020204030204" pitchFamily="34" charset="0"/>
                        </a:rPr>
                        <a:t>Biome</a:t>
                      </a:r>
                    </a:p>
                  </a:txBody>
                  <a:tcPr marL="8923" marR="8923" marT="9525"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US" sz="1400" b="1" i="0" u="none" strike="noStrike" dirty="0">
                          <a:solidFill>
                            <a:srgbClr val="000000"/>
                          </a:solidFill>
                          <a:effectLst/>
                          <a:latin typeface="Calibri" panose="020F0502020204030204" pitchFamily="34" charset="0"/>
                        </a:rPr>
                        <a:t>California Plant Community</a:t>
                      </a:r>
                    </a:p>
                  </a:txBody>
                  <a:tcPr marL="8923" marR="8923" marT="9525"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1400" b="1" i="0" u="none" strike="noStrike" dirty="0">
                          <a:solidFill>
                            <a:srgbClr val="000000"/>
                          </a:solidFill>
                          <a:effectLst/>
                          <a:latin typeface="Calibri" panose="020F0502020204030204" pitchFamily="34" charset="0"/>
                        </a:rPr>
                        <a:t>Life Zone</a:t>
                      </a:r>
                    </a:p>
                  </a:txBody>
                  <a:tcPr marL="8923" marR="8923"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2195523"/>
                  </a:ext>
                </a:extLst>
              </a:tr>
              <a:tr h="240485">
                <a:tc>
                  <a:txBody>
                    <a:bodyPr/>
                    <a:lstStyle/>
                    <a:p>
                      <a:pPr algn="ctr" fontAlgn="b"/>
                      <a:r>
                        <a:rPr lang="en-US" sz="1400" b="0" i="0" u="none" strike="noStrike" dirty="0">
                          <a:solidFill>
                            <a:srgbClr val="000000"/>
                          </a:solidFill>
                          <a:effectLst/>
                          <a:latin typeface="Calibri" panose="020F0502020204030204" pitchFamily="34" charset="0"/>
                        </a:rPr>
                        <a:t>Grassland</a:t>
                      </a:r>
                    </a:p>
                  </a:txBody>
                  <a:tcPr marL="8923" marR="8923"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Valley Grassland</a:t>
                      </a:r>
                    </a:p>
                  </a:txBody>
                  <a:tcPr marL="8923" marR="8923"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5">
                  <a:txBody>
                    <a:bodyPr/>
                    <a:lstStyle/>
                    <a:p>
                      <a:pPr algn="ctr" fontAlgn="ctr"/>
                      <a:r>
                        <a:rPr lang="en-US" sz="1400" b="0" i="0" u="none" strike="noStrike" dirty="0">
                          <a:solidFill>
                            <a:srgbClr val="000000"/>
                          </a:solidFill>
                          <a:effectLst/>
                          <a:latin typeface="Calibri" panose="020F0502020204030204" pitchFamily="34" charset="0"/>
                        </a:rPr>
                        <a:t>Lower Sonoran</a:t>
                      </a:r>
                    </a:p>
                  </a:txBody>
                  <a:tcPr marL="8923" marR="8923"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54699177"/>
                  </a:ext>
                </a:extLst>
              </a:tr>
              <a:tr h="240485">
                <a:tc rowSpan="4">
                  <a:txBody>
                    <a:bodyPr/>
                    <a:lstStyle/>
                    <a:p>
                      <a:pPr algn="ctr" fontAlgn="ctr"/>
                      <a:r>
                        <a:rPr lang="en-US" sz="1400" b="0" i="0" u="none" strike="noStrike" dirty="0">
                          <a:solidFill>
                            <a:srgbClr val="000000"/>
                          </a:solidFill>
                          <a:effectLst/>
                          <a:latin typeface="Calibri" panose="020F0502020204030204" pitchFamily="34" charset="0"/>
                        </a:rPr>
                        <a:t>Desert</a:t>
                      </a:r>
                    </a:p>
                  </a:txBody>
                  <a:tcPr marL="8923" marR="8923"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Cactus Scrub</a:t>
                      </a:r>
                    </a:p>
                  </a:txBody>
                  <a:tcPr marL="8923" marR="8923"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4130132005"/>
                  </a:ext>
                </a:extLst>
              </a:tr>
              <a:tr h="240485">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Sagebrush Scrub</a:t>
                      </a:r>
                    </a:p>
                  </a:txBody>
                  <a:tcPr marL="8923" marR="8923" marT="9525" marB="0" anchor="b">
                    <a:lnL>
                      <a:noFill/>
                    </a:lnL>
                    <a:lnR>
                      <a:noFill/>
                    </a:lnR>
                    <a:lnT>
                      <a:noFill/>
                    </a:lnT>
                    <a:lnB>
                      <a:noFill/>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1125177208"/>
                  </a:ext>
                </a:extLst>
              </a:tr>
              <a:tr h="240485">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Creosote Bush Scrub</a:t>
                      </a:r>
                    </a:p>
                  </a:txBody>
                  <a:tcPr marL="8923" marR="8923" marT="9525" marB="0" anchor="b">
                    <a:lnL>
                      <a:noFill/>
                    </a:lnL>
                    <a:lnR>
                      <a:noFill/>
                    </a:lnR>
                    <a:lnT>
                      <a:noFill/>
                    </a:lnT>
                    <a:lnB>
                      <a:noFill/>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4089627681"/>
                  </a:ext>
                </a:extLst>
              </a:tr>
              <a:tr h="240485">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Joshua Tree Woodland</a:t>
                      </a:r>
                    </a:p>
                  </a:txBody>
                  <a:tcPr marL="8923" marR="8923"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1189477868"/>
                  </a:ext>
                </a:extLst>
              </a:tr>
              <a:tr h="240485">
                <a:tc rowSpan="5">
                  <a:txBody>
                    <a:bodyPr/>
                    <a:lstStyle/>
                    <a:p>
                      <a:pPr algn="ctr" fontAlgn="ctr"/>
                      <a:r>
                        <a:rPr lang="en-US" sz="1400" b="0" i="0" u="none" strike="noStrike" dirty="0">
                          <a:solidFill>
                            <a:srgbClr val="000000"/>
                          </a:solidFill>
                          <a:effectLst/>
                          <a:latin typeface="Calibri" panose="020F0502020204030204" pitchFamily="34" charset="0"/>
                        </a:rPr>
                        <a:t>Chaparral</a:t>
                      </a:r>
                    </a:p>
                  </a:txBody>
                  <a:tcPr marL="8923" marR="8923"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Coastal Sage Scrub</a:t>
                      </a:r>
                    </a:p>
                  </a:txBody>
                  <a:tcPr marL="8923" marR="8923"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rowSpan="6">
                  <a:txBody>
                    <a:bodyPr/>
                    <a:lstStyle/>
                    <a:p>
                      <a:pPr algn="ctr" fontAlgn="ctr"/>
                      <a:r>
                        <a:rPr lang="en-US" sz="1400" b="0" i="0" u="none" strike="noStrike" dirty="0">
                          <a:solidFill>
                            <a:srgbClr val="000000"/>
                          </a:solidFill>
                          <a:effectLst/>
                          <a:latin typeface="Calibri" panose="020F0502020204030204" pitchFamily="34" charset="0"/>
                        </a:rPr>
                        <a:t>Upper Sonoran</a:t>
                      </a:r>
                    </a:p>
                  </a:txBody>
                  <a:tcPr marL="8923" marR="8923" marT="9525" marB="0" anchor="ctr">
                    <a:lnL>
                      <a:noFill/>
                    </a:lnL>
                    <a:lnR>
                      <a:noFill/>
                    </a:lnR>
                    <a:lnT>
                      <a:noFill/>
                    </a:lnT>
                    <a:lnB>
                      <a:noFill/>
                    </a:lnB>
                    <a:solidFill>
                      <a:srgbClr val="FFFFFF"/>
                    </a:solidFill>
                  </a:tcPr>
                </a:tc>
                <a:extLst>
                  <a:ext uri="{0D108BD9-81ED-4DB2-BD59-A6C34878D82A}">
                    <a16:rowId xmlns:a16="http://schemas.microsoft.com/office/drawing/2014/main" val="1948091681"/>
                  </a:ext>
                </a:extLst>
              </a:tr>
              <a:tr h="240485">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Lower Chaparral</a:t>
                      </a:r>
                    </a:p>
                  </a:txBody>
                  <a:tcPr marL="8923" marR="8923" marT="9525" marB="0" anchor="b">
                    <a:lnL>
                      <a:noFill/>
                    </a:lnL>
                    <a:lnR>
                      <a:noFill/>
                    </a:lnR>
                    <a:lnT>
                      <a:noFill/>
                    </a:lnT>
                    <a:lnB>
                      <a:noFill/>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3121544359"/>
                  </a:ext>
                </a:extLst>
              </a:tr>
              <a:tr h="240485">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Upper Chaparral</a:t>
                      </a:r>
                    </a:p>
                  </a:txBody>
                  <a:tcPr marL="8923" marR="8923" marT="9525" marB="0" anchor="b">
                    <a:lnL>
                      <a:noFill/>
                    </a:lnL>
                    <a:lnR>
                      <a:noFill/>
                    </a:lnR>
                    <a:lnT>
                      <a:noFill/>
                    </a:lnT>
                    <a:lnB>
                      <a:noFill/>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38765236"/>
                  </a:ext>
                </a:extLst>
              </a:tr>
              <a:tr h="240485">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Desert Chaparral</a:t>
                      </a:r>
                    </a:p>
                  </a:txBody>
                  <a:tcPr marL="8923" marR="8923" marT="9525" marB="0" anchor="b">
                    <a:lnL>
                      <a:noFill/>
                    </a:lnL>
                    <a:lnR>
                      <a:noFill/>
                    </a:lnR>
                    <a:lnT>
                      <a:noFill/>
                    </a:lnT>
                    <a:lnB>
                      <a:noFill/>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3437352036"/>
                  </a:ext>
                </a:extLst>
              </a:tr>
              <a:tr h="240485">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Oak Woodland</a:t>
                      </a:r>
                    </a:p>
                  </a:txBody>
                  <a:tcPr marL="8923" marR="8923"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3831962144"/>
                  </a:ext>
                </a:extLst>
              </a:tr>
              <a:tr h="240485">
                <a:tc rowSpan="4">
                  <a:txBody>
                    <a:bodyPr/>
                    <a:lstStyle/>
                    <a:p>
                      <a:pPr algn="ctr" fontAlgn="ctr"/>
                      <a:r>
                        <a:rPr lang="en-US" sz="1400" b="0" i="0" u="none" strike="noStrike" dirty="0">
                          <a:solidFill>
                            <a:srgbClr val="000000"/>
                          </a:solidFill>
                          <a:effectLst/>
                          <a:latin typeface="Calibri" panose="020F0502020204030204" pitchFamily="34" charset="0"/>
                        </a:rPr>
                        <a:t>Coniferous Forest</a:t>
                      </a:r>
                    </a:p>
                  </a:txBody>
                  <a:tcPr marL="8923" marR="8923"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Pinyon-Juniper Woodland</a:t>
                      </a:r>
                    </a:p>
                  </a:txBody>
                  <a:tcPr marL="8923" marR="8923"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14045499"/>
                  </a:ext>
                </a:extLst>
              </a:tr>
              <a:tr h="240485">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Yellow Pine Forest</a:t>
                      </a:r>
                    </a:p>
                  </a:txBody>
                  <a:tcPr marL="8923" marR="8923"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Transition</a:t>
                      </a:r>
                    </a:p>
                  </a:txBody>
                  <a:tcPr marL="8923" marR="8923" marT="9525" marB="0" anchor="b">
                    <a:lnL>
                      <a:noFill/>
                    </a:lnL>
                    <a:lnR>
                      <a:noFill/>
                    </a:lnR>
                    <a:lnT>
                      <a:noFill/>
                    </a:lnT>
                    <a:lnB>
                      <a:noFill/>
                    </a:lnB>
                    <a:solidFill>
                      <a:srgbClr val="FFFFFF"/>
                    </a:solidFill>
                  </a:tcPr>
                </a:tc>
                <a:extLst>
                  <a:ext uri="{0D108BD9-81ED-4DB2-BD59-A6C34878D82A}">
                    <a16:rowId xmlns:a16="http://schemas.microsoft.com/office/drawing/2014/main" val="2443152653"/>
                  </a:ext>
                </a:extLst>
              </a:tr>
              <a:tr h="240485">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Lodgepole-Red Fir Forest</a:t>
                      </a:r>
                    </a:p>
                  </a:txBody>
                  <a:tcPr marL="8923" marR="8923" marT="9525"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Canadian</a:t>
                      </a:r>
                    </a:p>
                  </a:txBody>
                  <a:tcPr marL="8923" marR="8923" marT="9525" marB="0" anchor="b">
                    <a:lnL>
                      <a:noFill/>
                    </a:lnL>
                    <a:lnR>
                      <a:noFill/>
                    </a:lnR>
                    <a:lnT>
                      <a:noFill/>
                    </a:lnT>
                    <a:lnB>
                      <a:noFill/>
                    </a:lnB>
                    <a:solidFill>
                      <a:srgbClr val="FFFFFF"/>
                    </a:solidFill>
                  </a:tcPr>
                </a:tc>
                <a:extLst>
                  <a:ext uri="{0D108BD9-81ED-4DB2-BD59-A6C34878D82A}">
                    <a16:rowId xmlns:a16="http://schemas.microsoft.com/office/drawing/2014/main" val="1915137432"/>
                  </a:ext>
                </a:extLst>
              </a:tr>
              <a:tr h="240485">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Subalpine Forest</a:t>
                      </a:r>
                    </a:p>
                  </a:txBody>
                  <a:tcPr marL="8923" marR="8923"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Hudsonian</a:t>
                      </a:r>
                    </a:p>
                  </a:txBody>
                  <a:tcPr marL="8923" marR="8923" marT="9525" marB="0" anchor="b">
                    <a:lnL>
                      <a:noFill/>
                    </a:lnL>
                    <a:lnR>
                      <a:noFill/>
                    </a:lnR>
                    <a:lnT>
                      <a:noFill/>
                    </a:lnT>
                    <a:lnB>
                      <a:noFill/>
                    </a:lnB>
                    <a:solidFill>
                      <a:srgbClr val="FFFFFF"/>
                    </a:solidFill>
                  </a:tcPr>
                </a:tc>
                <a:extLst>
                  <a:ext uri="{0D108BD9-81ED-4DB2-BD59-A6C34878D82A}">
                    <a16:rowId xmlns:a16="http://schemas.microsoft.com/office/drawing/2014/main" val="2893835660"/>
                  </a:ext>
                </a:extLst>
              </a:tr>
              <a:tr h="240485">
                <a:tc rowSpan="2">
                  <a:txBody>
                    <a:bodyPr/>
                    <a:lstStyle/>
                    <a:p>
                      <a:pPr algn="ctr" fontAlgn="ctr"/>
                      <a:r>
                        <a:rPr lang="en-US" sz="1400" b="0" i="0" u="none" strike="noStrike" dirty="0">
                          <a:solidFill>
                            <a:srgbClr val="000000"/>
                          </a:solidFill>
                          <a:effectLst/>
                          <a:latin typeface="Calibri" panose="020F0502020204030204" pitchFamily="34" charset="0"/>
                        </a:rPr>
                        <a:t>Temperate Rain Forest</a:t>
                      </a:r>
                    </a:p>
                  </a:txBody>
                  <a:tcPr marL="8923" marR="8923"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Coast Redwood Forest</a:t>
                      </a:r>
                    </a:p>
                  </a:txBody>
                  <a:tcPr marL="8923" marR="8923"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a:t>
                      </a:r>
                    </a:p>
                  </a:txBody>
                  <a:tcPr marL="8923" marR="8923" marT="9525" marB="0" anchor="b">
                    <a:lnL>
                      <a:noFill/>
                    </a:lnL>
                    <a:lnR>
                      <a:noFill/>
                    </a:lnR>
                    <a:lnT>
                      <a:noFill/>
                    </a:lnT>
                    <a:lnB>
                      <a:noFill/>
                    </a:lnB>
                    <a:solidFill>
                      <a:srgbClr val="FFFFFF"/>
                    </a:solidFill>
                  </a:tcPr>
                </a:tc>
                <a:extLst>
                  <a:ext uri="{0D108BD9-81ED-4DB2-BD59-A6C34878D82A}">
                    <a16:rowId xmlns:a16="http://schemas.microsoft.com/office/drawing/2014/main" val="4232728057"/>
                  </a:ext>
                </a:extLst>
              </a:tr>
              <a:tr h="340598">
                <a:tc v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Mixed Evergreen Forest</a:t>
                      </a:r>
                    </a:p>
                  </a:txBody>
                  <a:tcPr marL="8923" marR="8923"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8923" marR="8923" marT="9525" marB="0" anchor="b">
                    <a:lnL>
                      <a:noFill/>
                    </a:lnL>
                    <a:lnR>
                      <a:noFill/>
                    </a:lnR>
                    <a:lnT>
                      <a:noFill/>
                    </a:lnT>
                    <a:lnB>
                      <a:noFill/>
                    </a:lnB>
                    <a:solidFill>
                      <a:srgbClr val="FFFFFF"/>
                    </a:solidFill>
                  </a:tcPr>
                </a:tc>
                <a:extLst>
                  <a:ext uri="{0D108BD9-81ED-4DB2-BD59-A6C34878D82A}">
                    <a16:rowId xmlns:a16="http://schemas.microsoft.com/office/drawing/2014/main" val="135311558"/>
                  </a:ext>
                </a:extLst>
              </a:tr>
              <a:tr h="240485">
                <a:tc>
                  <a:txBody>
                    <a:bodyPr/>
                    <a:lstStyle/>
                    <a:p>
                      <a:pPr algn="ctr" fontAlgn="b"/>
                      <a:r>
                        <a:rPr lang="en-US" sz="1400" b="0" i="0" u="none" strike="noStrike" dirty="0">
                          <a:solidFill>
                            <a:srgbClr val="000000"/>
                          </a:solidFill>
                          <a:effectLst/>
                          <a:latin typeface="Calibri" panose="020F0502020204030204" pitchFamily="34" charset="0"/>
                        </a:rPr>
                        <a:t>Tundra</a:t>
                      </a:r>
                    </a:p>
                  </a:txBody>
                  <a:tcPr marL="8923" marR="8923"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Alpine</a:t>
                      </a:r>
                    </a:p>
                  </a:txBody>
                  <a:tcPr marL="8923" marR="8923"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Arctic-Alpine</a:t>
                      </a:r>
                    </a:p>
                  </a:txBody>
                  <a:tcPr marL="8923" marR="8923" marT="9525" marB="0" anchor="b">
                    <a:lnL>
                      <a:noFill/>
                    </a:lnL>
                    <a:lnR>
                      <a:noFill/>
                    </a:lnR>
                    <a:lnT>
                      <a:noFill/>
                    </a:lnT>
                    <a:lnB>
                      <a:noFill/>
                    </a:lnB>
                    <a:solidFill>
                      <a:srgbClr val="FFFFFF"/>
                    </a:solidFill>
                  </a:tcPr>
                </a:tc>
                <a:extLst>
                  <a:ext uri="{0D108BD9-81ED-4DB2-BD59-A6C34878D82A}">
                    <a16:rowId xmlns:a16="http://schemas.microsoft.com/office/drawing/2014/main" val="1553730094"/>
                  </a:ext>
                </a:extLst>
              </a:tr>
              <a:tr h="240485">
                <a:tc>
                  <a:txBody>
                    <a:bodyPr/>
                    <a:lstStyle/>
                    <a:p>
                      <a:pPr algn="ctr" fontAlgn="b"/>
                      <a:r>
                        <a:rPr lang="en-US" sz="1400" b="0" i="0" u="none" strike="noStrike">
                          <a:solidFill>
                            <a:srgbClr val="000000"/>
                          </a:solidFill>
                          <a:effectLst/>
                          <a:latin typeface="Calibri" panose="020F0502020204030204" pitchFamily="34" charset="0"/>
                        </a:rPr>
                        <a:t>Temperate Deciduous Forest</a:t>
                      </a:r>
                    </a:p>
                  </a:txBody>
                  <a:tcPr marL="8923" marR="8923" marT="9525"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effectLst/>
                          <a:latin typeface="Calibri" panose="020F0502020204030204" pitchFamily="34" charset="0"/>
                        </a:rPr>
                        <a:t>Riparian</a:t>
                      </a:r>
                    </a:p>
                  </a:txBody>
                  <a:tcPr marL="8923" marR="8923" marT="9525"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solidFill>
                            <a:srgbClr val="000000"/>
                          </a:solidFill>
                          <a:effectLst/>
                          <a:latin typeface="Calibri" panose="020F0502020204030204" pitchFamily="34" charset="0"/>
                        </a:rPr>
                        <a:t>-</a:t>
                      </a:r>
                    </a:p>
                  </a:txBody>
                  <a:tcPr marL="8923" marR="8923"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2393811"/>
                  </a:ext>
                </a:extLst>
              </a:tr>
            </a:tbl>
          </a:graphicData>
        </a:graphic>
      </p:graphicFrame>
      <p:sp>
        <p:nvSpPr>
          <p:cNvPr id="11" name="Content Placeholder 10">
            <a:extLst>
              <a:ext uri="{FF2B5EF4-FFF2-40B4-BE49-F238E27FC236}">
                <a16:creationId xmlns:a16="http://schemas.microsoft.com/office/drawing/2014/main" id="{4A9349BB-BB48-49A5-8A1C-AC9E5F512C78}"/>
              </a:ext>
            </a:extLst>
          </p:cNvPr>
          <p:cNvSpPr>
            <a:spLocks noGrp="1"/>
          </p:cNvSpPr>
          <p:nvPr>
            <p:ph sz="quarter" idx="2"/>
          </p:nvPr>
        </p:nvSpPr>
        <p:spPr>
          <a:xfrm>
            <a:off x="251713" y="1302196"/>
            <a:ext cx="5568173" cy="5077586"/>
          </a:xfrm>
        </p:spPr>
        <p:txBody>
          <a:bodyPr>
            <a:normAutofit/>
          </a:bodyPr>
          <a:lstStyle/>
          <a:p>
            <a:pPr>
              <a:lnSpc>
                <a:spcPct val="85000"/>
              </a:lnSpc>
              <a:spcAft>
                <a:spcPts val="1800"/>
              </a:spcAft>
            </a:pPr>
            <a:r>
              <a:rPr lang="en-US" sz="2400" dirty="0"/>
              <a:t>Biomes are large scale ecosystems based on both temperature and precipitation, which have led to different assemblages of plants and animals </a:t>
            </a:r>
          </a:p>
          <a:p>
            <a:pPr>
              <a:lnSpc>
                <a:spcPct val="85000"/>
              </a:lnSpc>
              <a:spcAft>
                <a:spcPts val="1800"/>
              </a:spcAft>
            </a:pPr>
            <a:r>
              <a:rPr lang="en-US" sz="2400" dirty="0"/>
              <a:t>California plant communities are based on the dominant plant species that occupy each area</a:t>
            </a:r>
          </a:p>
          <a:p>
            <a:pPr>
              <a:lnSpc>
                <a:spcPct val="85000"/>
              </a:lnSpc>
              <a:spcAft>
                <a:spcPts val="1800"/>
              </a:spcAft>
            </a:pPr>
            <a:r>
              <a:rPr lang="en-US" sz="2400" dirty="0"/>
              <a:t>Merriam’s life zones are based on different temperature regimes</a:t>
            </a:r>
          </a:p>
          <a:p>
            <a:pPr>
              <a:lnSpc>
                <a:spcPct val="85000"/>
              </a:lnSpc>
              <a:spcAft>
                <a:spcPts val="1800"/>
              </a:spcAft>
            </a:pPr>
            <a:r>
              <a:rPr lang="en-US" sz="2400" dirty="0"/>
              <a:t>Ecoregions are based on latitudinal and continental locations that contain similar ecosystems and species assemblages </a:t>
            </a:r>
          </a:p>
          <a:p>
            <a:pPr>
              <a:lnSpc>
                <a:spcPct val="85000"/>
              </a:lnSpc>
              <a:spcAft>
                <a:spcPts val="1800"/>
              </a:spcAft>
            </a:pPr>
            <a:endParaRPr lang="en-US" sz="2400" dirty="0"/>
          </a:p>
          <a:p>
            <a:pPr>
              <a:lnSpc>
                <a:spcPct val="85000"/>
              </a:lnSpc>
              <a:spcAft>
                <a:spcPts val="1800"/>
              </a:spcAft>
            </a:pPr>
            <a:endParaRPr lang="en-US" sz="2400" dirty="0"/>
          </a:p>
          <a:p>
            <a:pPr>
              <a:lnSpc>
                <a:spcPct val="85000"/>
              </a:lnSpc>
              <a:spcAft>
                <a:spcPts val="1800"/>
              </a:spcAft>
            </a:pPr>
            <a:endParaRPr lang="en-US" sz="2400" dirty="0"/>
          </a:p>
        </p:txBody>
      </p:sp>
      <p:sp>
        <p:nvSpPr>
          <p:cNvPr id="12" name="Right Brace 11">
            <a:extLst>
              <a:ext uri="{FF2B5EF4-FFF2-40B4-BE49-F238E27FC236}">
                <a16:creationId xmlns:a16="http://schemas.microsoft.com/office/drawing/2014/main" id="{029A6901-E582-450C-BCFB-F406F5F35692}"/>
              </a:ext>
            </a:extLst>
          </p:cNvPr>
          <p:cNvSpPr/>
          <p:nvPr/>
        </p:nvSpPr>
        <p:spPr>
          <a:xfrm>
            <a:off x="10544175" y="1840748"/>
            <a:ext cx="200026" cy="1390650"/>
          </a:xfrm>
          <a:prstGeom prst="rightBrace">
            <a:avLst>
              <a:gd name="adj1" fmla="val 8333"/>
              <a:gd name="adj2" fmla="val 3904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8EA13FF8-90E2-4714-8272-2F932DEE462F}"/>
              </a:ext>
            </a:extLst>
          </p:cNvPr>
          <p:cNvSpPr/>
          <p:nvPr/>
        </p:nvSpPr>
        <p:spPr>
          <a:xfrm>
            <a:off x="10410825" y="2775173"/>
            <a:ext cx="200026" cy="1688655"/>
          </a:xfrm>
          <a:prstGeom prst="rightBrace">
            <a:avLst>
              <a:gd name="adj1" fmla="val 8333"/>
              <a:gd name="adj2" fmla="val 5435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0FD6D26-F5CC-4B44-B1FA-A4956D4570C6}"/>
              </a:ext>
            </a:extLst>
          </p:cNvPr>
          <p:cNvSpPr txBox="1"/>
          <p:nvPr/>
        </p:nvSpPr>
        <p:spPr>
          <a:xfrm>
            <a:off x="9591676" y="6133561"/>
            <a:ext cx="2305050" cy="246221"/>
          </a:xfrm>
          <a:prstGeom prst="rect">
            <a:avLst/>
          </a:prstGeom>
          <a:noFill/>
        </p:spPr>
        <p:txBody>
          <a:bodyPr wrap="square" rtlCol="0">
            <a:spAutoFit/>
          </a:bodyPr>
          <a:lstStyle/>
          <a:p>
            <a:r>
              <a:rPr lang="en-US" sz="1000" dirty="0"/>
              <a:t>*Image modified from Schoenherr 1992</a:t>
            </a:r>
          </a:p>
        </p:txBody>
      </p:sp>
    </p:spTree>
    <p:extLst>
      <p:ext uri="{BB962C8B-B14F-4D97-AF65-F5344CB8AC3E}">
        <p14:creationId xmlns:p14="http://schemas.microsoft.com/office/powerpoint/2010/main" val="1528918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65F74-C1C4-47F5-B701-AC87B54F8F59}"/>
              </a:ext>
            </a:extLst>
          </p:cNvPr>
          <p:cNvSpPr>
            <a:spLocks noGrp="1"/>
          </p:cNvSpPr>
          <p:nvPr>
            <p:ph type="title"/>
          </p:nvPr>
        </p:nvSpPr>
        <p:spPr>
          <a:xfrm>
            <a:off x="322729" y="152400"/>
            <a:ext cx="11693563" cy="990600"/>
          </a:xfrm>
        </p:spPr>
        <p:txBody>
          <a:bodyPr>
            <a:normAutofit fontScale="90000"/>
          </a:bodyPr>
          <a:lstStyle/>
          <a:p>
            <a:pPr algn="ctr"/>
            <a:r>
              <a:rPr lang="en-US" sz="3600" dirty="0"/>
              <a:t>Biomes, Ecoregions, and Plant Communities in California </a:t>
            </a:r>
          </a:p>
        </p:txBody>
      </p:sp>
      <p:pic>
        <p:nvPicPr>
          <p:cNvPr id="5" name="Picture 4">
            <a:extLst>
              <a:ext uri="{FF2B5EF4-FFF2-40B4-BE49-F238E27FC236}">
                <a16:creationId xmlns:a16="http://schemas.microsoft.com/office/drawing/2014/main" id="{61D59D2E-A149-4EF1-8986-A18BF57E45FC}"/>
              </a:ext>
            </a:extLst>
          </p:cNvPr>
          <p:cNvPicPr>
            <a:picLocks noChangeAspect="1"/>
          </p:cNvPicPr>
          <p:nvPr/>
        </p:nvPicPr>
        <p:blipFill>
          <a:blip r:embed="rId2"/>
          <a:stretch>
            <a:fillRect/>
          </a:stretch>
        </p:blipFill>
        <p:spPr>
          <a:xfrm>
            <a:off x="4396481" y="1546026"/>
            <a:ext cx="3922635" cy="4653596"/>
          </a:xfrm>
          <a:prstGeom prst="rect">
            <a:avLst/>
          </a:prstGeom>
        </p:spPr>
      </p:pic>
      <p:pic>
        <p:nvPicPr>
          <p:cNvPr id="6" name="Picture 5">
            <a:extLst>
              <a:ext uri="{FF2B5EF4-FFF2-40B4-BE49-F238E27FC236}">
                <a16:creationId xmlns:a16="http://schemas.microsoft.com/office/drawing/2014/main" id="{EAC0D8A2-AD78-4FB9-83C6-4344871997A1}"/>
              </a:ext>
            </a:extLst>
          </p:cNvPr>
          <p:cNvPicPr>
            <a:picLocks noChangeAspect="1"/>
          </p:cNvPicPr>
          <p:nvPr/>
        </p:nvPicPr>
        <p:blipFill>
          <a:blip r:embed="rId3"/>
          <a:stretch>
            <a:fillRect/>
          </a:stretch>
        </p:blipFill>
        <p:spPr>
          <a:xfrm>
            <a:off x="8470233" y="1257113"/>
            <a:ext cx="3590212" cy="5066150"/>
          </a:xfrm>
          <a:prstGeom prst="rect">
            <a:avLst/>
          </a:prstGeom>
        </p:spPr>
      </p:pic>
      <p:pic>
        <p:nvPicPr>
          <p:cNvPr id="7" name="Picture 6">
            <a:extLst>
              <a:ext uri="{FF2B5EF4-FFF2-40B4-BE49-F238E27FC236}">
                <a16:creationId xmlns:a16="http://schemas.microsoft.com/office/drawing/2014/main" id="{1C3A8463-3DF1-40A9-BF6B-1E3AB5FDB5A4}"/>
              </a:ext>
            </a:extLst>
          </p:cNvPr>
          <p:cNvPicPr>
            <a:picLocks noChangeAspect="1"/>
          </p:cNvPicPr>
          <p:nvPr/>
        </p:nvPicPr>
        <p:blipFill>
          <a:blip r:embed="rId4"/>
          <a:stretch>
            <a:fillRect/>
          </a:stretch>
        </p:blipFill>
        <p:spPr>
          <a:xfrm>
            <a:off x="322729" y="1386219"/>
            <a:ext cx="3922635" cy="4937044"/>
          </a:xfrm>
          <a:prstGeom prst="rect">
            <a:avLst/>
          </a:prstGeom>
        </p:spPr>
      </p:pic>
      <p:sp>
        <p:nvSpPr>
          <p:cNvPr id="8" name="TextBox 7">
            <a:extLst>
              <a:ext uri="{FF2B5EF4-FFF2-40B4-BE49-F238E27FC236}">
                <a16:creationId xmlns:a16="http://schemas.microsoft.com/office/drawing/2014/main" id="{E086415B-9134-463C-8A69-BAD2C67A8F6C}"/>
              </a:ext>
            </a:extLst>
          </p:cNvPr>
          <p:cNvSpPr txBox="1"/>
          <p:nvPr/>
        </p:nvSpPr>
        <p:spPr>
          <a:xfrm>
            <a:off x="437477" y="1211188"/>
            <a:ext cx="2967847" cy="326243"/>
          </a:xfrm>
          <a:prstGeom prst="rect">
            <a:avLst/>
          </a:prstGeom>
          <a:solidFill>
            <a:schemeClr val="bg1"/>
          </a:solidFill>
        </p:spPr>
        <p:txBody>
          <a:bodyPr wrap="square" lIns="9144" tIns="9144" rIns="9144" bIns="9144" rtlCol="0">
            <a:spAutoFit/>
          </a:bodyPr>
          <a:lstStyle/>
          <a:p>
            <a:pPr algn="ctr"/>
            <a:r>
              <a:rPr lang="en-US" sz="2000" dirty="0"/>
              <a:t>Biomes</a:t>
            </a:r>
          </a:p>
        </p:txBody>
      </p:sp>
      <p:sp>
        <p:nvSpPr>
          <p:cNvPr id="11" name="TextBox 10">
            <a:extLst>
              <a:ext uri="{FF2B5EF4-FFF2-40B4-BE49-F238E27FC236}">
                <a16:creationId xmlns:a16="http://schemas.microsoft.com/office/drawing/2014/main" id="{E54ADBB4-4826-4611-A9AA-97571275E4B8}"/>
              </a:ext>
            </a:extLst>
          </p:cNvPr>
          <p:cNvSpPr txBox="1"/>
          <p:nvPr/>
        </p:nvSpPr>
        <p:spPr>
          <a:xfrm>
            <a:off x="2523919" y="1454407"/>
            <a:ext cx="906809" cy="183238"/>
          </a:xfrm>
          <a:prstGeom prst="rect">
            <a:avLst/>
          </a:prstGeom>
          <a:solidFill>
            <a:schemeClr val="bg1"/>
          </a:solidFill>
        </p:spPr>
        <p:txBody>
          <a:bodyPr wrap="square" rtlCol="0">
            <a:spAutoFit/>
          </a:bodyPr>
          <a:lstStyle/>
          <a:p>
            <a:pPr algn="ctr"/>
            <a:endParaRPr lang="en-US" dirty="0"/>
          </a:p>
        </p:txBody>
      </p:sp>
      <p:sp>
        <p:nvSpPr>
          <p:cNvPr id="12" name="TextBox 11">
            <a:extLst>
              <a:ext uri="{FF2B5EF4-FFF2-40B4-BE49-F238E27FC236}">
                <a16:creationId xmlns:a16="http://schemas.microsoft.com/office/drawing/2014/main" id="{CC4F8EA6-1AC6-42A8-B63D-BDA9FE697A7A}"/>
              </a:ext>
            </a:extLst>
          </p:cNvPr>
          <p:cNvSpPr txBox="1"/>
          <p:nvPr/>
        </p:nvSpPr>
        <p:spPr>
          <a:xfrm>
            <a:off x="4195991" y="1211187"/>
            <a:ext cx="2967847" cy="326243"/>
          </a:xfrm>
          <a:prstGeom prst="rect">
            <a:avLst/>
          </a:prstGeom>
          <a:solidFill>
            <a:schemeClr val="bg1"/>
          </a:solidFill>
        </p:spPr>
        <p:txBody>
          <a:bodyPr wrap="square" lIns="9144" tIns="9144" rIns="9144" bIns="9144" rtlCol="0">
            <a:spAutoFit/>
          </a:bodyPr>
          <a:lstStyle/>
          <a:p>
            <a:pPr algn="ctr"/>
            <a:r>
              <a:rPr lang="en-US" sz="2000" dirty="0"/>
              <a:t>Ecoregions</a:t>
            </a:r>
          </a:p>
        </p:txBody>
      </p:sp>
      <p:sp>
        <p:nvSpPr>
          <p:cNvPr id="13" name="TextBox 12">
            <a:extLst>
              <a:ext uri="{FF2B5EF4-FFF2-40B4-BE49-F238E27FC236}">
                <a16:creationId xmlns:a16="http://schemas.microsoft.com/office/drawing/2014/main" id="{D711A09E-9455-4A8A-9843-2CC8117E4A66}"/>
              </a:ext>
            </a:extLst>
          </p:cNvPr>
          <p:cNvSpPr txBox="1"/>
          <p:nvPr/>
        </p:nvSpPr>
        <p:spPr>
          <a:xfrm>
            <a:off x="6367129" y="1528283"/>
            <a:ext cx="906809" cy="183238"/>
          </a:xfrm>
          <a:prstGeom prst="rect">
            <a:avLst/>
          </a:prstGeom>
          <a:solidFill>
            <a:schemeClr val="bg1"/>
          </a:solidFill>
        </p:spPr>
        <p:txBody>
          <a:bodyPr wrap="square" rtlCol="0">
            <a:spAutoFit/>
          </a:bodyPr>
          <a:lstStyle/>
          <a:p>
            <a:pPr algn="ctr"/>
            <a:endParaRPr lang="en-US" dirty="0"/>
          </a:p>
        </p:txBody>
      </p:sp>
      <p:sp>
        <p:nvSpPr>
          <p:cNvPr id="14" name="TextBox 13">
            <a:extLst>
              <a:ext uri="{FF2B5EF4-FFF2-40B4-BE49-F238E27FC236}">
                <a16:creationId xmlns:a16="http://schemas.microsoft.com/office/drawing/2014/main" id="{C9FE68F2-DEBF-458F-BAD6-E88313F62100}"/>
              </a:ext>
            </a:extLst>
          </p:cNvPr>
          <p:cNvSpPr txBox="1"/>
          <p:nvPr/>
        </p:nvSpPr>
        <p:spPr>
          <a:xfrm>
            <a:off x="8580333" y="1211187"/>
            <a:ext cx="2967847" cy="326243"/>
          </a:xfrm>
          <a:prstGeom prst="rect">
            <a:avLst/>
          </a:prstGeom>
          <a:solidFill>
            <a:schemeClr val="bg1"/>
          </a:solidFill>
        </p:spPr>
        <p:txBody>
          <a:bodyPr wrap="square" lIns="9144" tIns="9144" rIns="9144" bIns="9144" rtlCol="0">
            <a:spAutoFit/>
          </a:bodyPr>
          <a:lstStyle/>
          <a:p>
            <a:pPr algn="ctr"/>
            <a:r>
              <a:rPr lang="en-US" sz="2000" dirty="0"/>
              <a:t>Plant Communities</a:t>
            </a:r>
          </a:p>
        </p:txBody>
      </p:sp>
    </p:spTree>
    <p:extLst>
      <p:ext uri="{BB962C8B-B14F-4D97-AF65-F5344CB8AC3E}">
        <p14:creationId xmlns:p14="http://schemas.microsoft.com/office/powerpoint/2010/main" val="1012872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FFC0-B941-497C-B192-BB468DA8B490}"/>
              </a:ext>
            </a:extLst>
          </p:cNvPr>
          <p:cNvSpPr>
            <a:spLocks noGrp="1"/>
          </p:cNvSpPr>
          <p:nvPr>
            <p:ph type="title"/>
          </p:nvPr>
        </p:nvSpPr>
        <p:spPr/>
        <p:txBody>
          <a:bodyPr>
            <a:normAutofit/>
          </a:bodyPr>
          <a:lstStyle/>
          <a:p>
            <a:pPr algn="ctr"/>
            <a:r>
              <a:rPr lang="en-US" sz="4000" dirty="0"/>
              <a:t>Biotic Zonation</a:t>
            </a:r>
          </a:p>
        </p:txBody>
      </p:sp>
      <p:sp>
        <p:nvSpPr>
          <p:cNvPr id="3" name="Content Placeholder 2">
            <a:extLst>
              <a:ext uri="{FF2B5EF4-FFF2-40B4-BE49-F238E27FC236}">
                <a16:creationId xmlns:a16="http://schemas.microsoft.com/office/drawing/2014/main" id="{9F666296-FA16-4C88-A5C4-B6EA3136563B}"/>
              </a:ext>
            </a:extLst>
          </p:cNvPr>
          <p:cNvSpPr>
            <a:spLocks noGrp="1"/>
          </p:cNvSpPr>
          <p:nvPr>
            <p:ph sz="quarter" idx="1"/>
          </p:nvPr>
        </p:nvSpPr>
        <p:spPr>
          <a:xfrm>
            <a:off x="609600" y="1219200"/>
            <a:ext cx="4948932" cy="4876800"/>
          </a:xfrm>
        </p:spPr>
        <p:txBody>
          <a:bodyPr/>
          <a:lstStyle/>
          <a:p>
            <a:pPr marL="0" indent="0">
              <a:buNone/>
            </a:pPr>
            <a:r>
              <a:rPr lang="en-US" sz="2800" b="1" dirty="0"/>
              <a:t>Biotic zonation</a:t>
            </a:r>
            <a:r>
              <a:rPr lang="en-US" sz="2800" dirty="0"/>
              <a:t>: distribution of organisms based on tolerances to biotic and abiotic conditions.</a:t>
            </a:r>
          </a:p>
          <a:p>
            <a:r>
              <a:rPr lang="en-US" sz="2400" dirty="0"/>
              <a:t>Climate and elevation</a:t>
            </a:r>
          </a:p>
          <a:p>
            <a:r>
              <a:rPr lang="en-US" sz="2400" dirty="0"/>
              <a:t>Plant communities characterized by dominant plant types</a:t>
            </a:r>
          </a:p>
          <a:p>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11426D17-B001-47A7-B1A5-20061601F7BB}"/>
              </a:ext>
            </a:extLst>
          </p:cNvPr>
          <p:cNvPicPr>
            <a:picLocks noChangeAspect="1"/>
          </p:cNvPicPr>
          <p:nvPr/>
        </p:nvPicPr>
        <p:blipFill>
          <a:blip r:embed="rId2"/>
          <a:stretch>
            <a:fillRect/>
          </a:stretch>
        </p:blipFill>
        <p:spPr>
          <a:xfrm rot="21540000">
            <a:off x="5808245" y="1495999"/>
            <a:ext cx="6248843" cy="4076140"/>
          </a:xfrm>
          <a:prstGeom prst="rect">
            <a:avLst/>
          </a:prstGeom>
        </p:spPr>
      </p:pic>
      <p:sp>
        <p:nvSpPr>
          <p:cNvPr id="5" name="TextBox 4">
            <a:extLst>
              <a:ext uri="{FF2B5EF4-FFF2-40B4-BE49-F238E27FC236}">
                <a16:creationId xmlns:a16="http://schemas.microsoft.com/office/drawing/2014/main" id="{F6032F65-4B1A-4098-B738-7DDEEB9FCA3A}"/>
              </a:ext>
            </a:extLst>
          </p:cNvPr>
          <p:cNvSpPr txBox="1"/>
          <p:nvPr/>
        </p:nvSpPr>
        <p:spPr>
          <a:xfrm>
            <a:off x="9570412" y="5503247"/>
            <a:ext cx="2305050" cy="246221"/>
          </a:xfrm>
          <a:prstGeom prst="rect">
            <a:avLst/>
          </a:prstGeom>
          <a:noFill/>
        </p:spPr>
        <p:txBody>
          <a:bodyPr wrap="square" rtlCol="0">
            <a:spAutoFit/>
          </a:bodyPr>
          <a:lstStyle/>
          <a:p>
            <a:r>
              <a:rPr lang="en-US" sz="1000" dirty="0"/>
              <a:t>*Image modified from Schoenherr 1992</a:t>
            </a:r>
          </a:p>
        </p:txBody>
      </p:sp>
    </p:spTree>
    <p:extLst>
      <p:ext uri="{BB962C8B-B14F-4D97-AF65-F5344CB8AC3E}">
        <p14:creationId xmlns:p14="http://schemas.microsoft.com/office/powerpoint/2010/main" val="65475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FFC0-B941-497C-B192-BB468DA8B490}"/>
              </a:ext>
            </a:extLst>
          </p:cNvPr>
          <p:cNvSpPr>
            <a:spLocks noGrp="1"/>
          </p:cNvSpPr>
          <p:nvPr>
            <p:ph type="title"/>
          </p:nvPr>
        </p:nvSpPr>
        <p:spPr/>
        <p:txBody>
          <a:bodyPr>
            <a:normAutofit/>
          </a:bodyPr>
          <a:lstStyle/>
          <a:p>
            <a:pPr algn="ctr"/>
            <a:r>
              <a:rPr lang="en-US" sz="4000" dirty="0"/>
              <a:t>Biotic Zonation in Transverse Ranges</a:t>
            </a:r>
          </a:p>
        </p:txBody>
      </p:sp>
      <p:pic>
        <p:nvPicPr>
          <p:cNvPr id="4" name="Picture 3">
            <a:extLst>
              <a:ext uri="{FF2B5EF4-FFF2-40B4-BE49-F238E27FC236}">
                <a16:creationId xmlns:a16="http://schemas.microsoft.com/office/drawing/2014/main" id="{11426D17-B001-47A7-B1A5-20061601F7BB}"/>
              </a:ext>
            </a:extLst>
          </p:cNvPr>
          <p:cNvPicPr>
            <a:picLocks noChangeAspect="1"/>
          </p:cNvPicPr>
          <p:nvPr/>
        </p:nvPicPr>
        <p:blipFill>
          <a:blip r:embed="rId2"/>
          <a:stretch>
            <a:fillRect/>
          </a:stretch>
        </p:blipFill>
        <p:spPr>
          <a:xfrm rot="21540000">
            <a:off x="2278012" y="1224217"/>
            <a:ext cx="7752122" cy="5056733"/>
          </a:xfrm>
          <a:prstGeom prst="rect">
            <a:avLst/>
          </a:prstGeom>
        </p:spPr>
      </p:pic>
      <p:sp>
        <p:nvSpPr>
          <p:cNvPr id="5" name="TextBox 4">
            <a:extLst>
              <a:ext uri="{FF2B5EF4-FFF2-40B4-BE49-F238E27FC236}">
                <a16:creationId xmlns:a16="http://schemas.microsoft.com/office/drawing/2014/main" id="{B4FA5963-7A22-4066-A616-B1314BD1FE00}"/>
              </a:ext>
            </a:extLst>
          </p:cNvPr>
          <p:cNvSpPr txBox="1"/>
          <p:nvPr/>
        </p:nvSpPr>
        <p:spPr>
          <a:xfrm>
            <a:off x="8656012" y="6348212"/>
            <a:ext cx="2305050" cy="246221"/>
          </a:xfrm>
          <a:prstGeom prst="rect">
            <a:avLst/>
          </a:prstGeom>
          <a:noFill/>
        </p:spPr>
        <p:txBody>
          <a:bodyPr wrap="square" rtlCol="0">
            <a:spAutoFit/>
          </a:bodyPr>
          <a:lstStyle/>
          <a:p>
            <a:r>
              <a:rPr lang="en-US" sz="1000" dirty="0"/>
              <a:t>*Image modified from Schoenherr 1992</a:t>
            </a:r>
          </a:p>
        </p:txBody>
      </p:sp>
    </p:spTree>
    <p:extLst>
      <p:ext uri="{BB962C8B-B14F-4D97-AF65-F5344CB8AC3E}">
        <p14:creationId xmlns:p14="http://schemas.microsoft.com/office/powerpoint/2010/main" val="552087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5841-BBA3-4DD8-B167-D216CDD8DFC9}"/>
              </a:ext>
            </a:extLst>
          </p:cNvPr>
          <p:cNvSpPr>
            <a:spLocks noGrp="1"/>
          </p:cNvSpPr>
          <p:nvPr>
            <p:ph type="title"/>
          </p:nvPr>
        </p:nvSpPr>
        <p:spPr/>
        <p:txBody>
          <a:bodyPr>
            <a:normAutofit/>
          </a:bodyPr>
          <a:lstStyle/>
          <a:p>
            <a:pPr algn="ctr"/>
            <a:r>
              <a:rPr lang="en-US" sz="4000" dirty="0"/>
              <a:t>Biotic Zonation in Peninsular Ranges</a:t>
            </a:r>
          </a:p>
        </p:txBody>
      </p:sp>
      <p:pic>
        <p:nvPicPr>
          <p:cNvPr id="4" name="Picture 3">
            <a:extLst>
              <a:ext uri="{FF2B5EF4-FFF2-40B4-BE49-F238E27FC236}">
                <a16:creationId xmlns:a16="http://schemas.microsoft.com/office/drawing/2014/main" id="{F760FAA3-7828-4586-957A-6FD48115E7F1}"/>
              </a:ext>
            </a:extLst>
          </p:cNvPr>
          <p:cNvPicPr>
            <a:picLocks noChangeAspect="1"/>
          </p:cNvPicPr>
          <p:nvPr/>
        </p:nvPicPr>
        <p:blipFill>
          <a:blip r:embed="rId2"/>
          <a:stretch>
            <a:fillRect/>
          </a:stretch>
        </p:blipFill>
        <p:spPr>
          <a:xfrm>
            <a:off x="2101518" y="1261260"/>
            <a:ext cx="7674938" cy="5023596"/>
          </a:xfrm>
          <a:prstGeom prst="rect">
            <a:avLst/>
          </a:prstGeom>
        </p:spPr>
      </p:pic>
      <p:sp>
        <p:nvSpPr>
          <p:cNvPr id="5" name="TextBox 4">
            <a:extLst>
              <a:ext uri="{FF2B5EF4-FFF2-40B4-BE49-F238E27FC236}">
                <a16:creationId xmlns:a16="http://schemas.microsoft.com/office/drawing/2014/main" id="{FFCF5241-F1D4-4C6C-B74B-CFF5A41B8F8F}"/>
              </a:ext>
            </a:extLst>
          </p:cNvPr>
          <p:cNvSpPr txBox="1"/>
          <p:nvPr/>
        </p:nvSpPr>
        <p:spPr>
          <a:xfrm>
            <a:off x="7471406" y="6403116"/>
            <a:ext cx="2305050" cy="246221"/>
          </a:xfrm>
          <a:prstGeom prst="rect">
            <a:avLst/>
          </a:prstGeom>
          <a:noFill/>
        </p:spPr>
        <p:txBody>
          <a:bodyPr wrap="square" rtlCol="0">
            <a:spAutoFit/>
          </a:bodyPr>
          <a:lstStyle/>
          <a:p>
            <a:r>
              <a:rPr lang="en-US" sz="1000" dirty="0"/>
              <a:t>*Image modified from Schoenherr 1992</a:t>
            </a:r>
          </a:p>
        </p:txBody>
      </p:sp>
    </p:spTree>
    <p:extLst>
      <p:ext uri="{BB962C8B-B14F-4D97-AF65-F5344CB8AC3E}">
        <p14:creationId xmlns:p14="http://schemas.microsoft.com/office/powerpoint/2010/main" val="3928759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B213-9683-4DB8-89A7-53C11D6EFBB5}"/>
              </a:ext>
            </a:extLst>
          </p:cNvPr>
          <p:cNvSpPr>
            <a:spLocks noGrp="1"/>
          </p:cNvSpPr>
          <p:nvPr>
            <p:ph type="title"/>
          </p:nvPr>
        </p:nvSpPr>
        <p:spPr/>
        <p:txBody>
          <a:bodyPr>
            <a:normAutofit/>
          </a:bodyPr>
          <a:lstStyle/>
          <a:p>
            <a:pPr algn="ctr"/>
            <a:r>
              <a:rPr lang="en-US" sz="4400" dirty="0"/>
              <a:t>Oak Woodlands</a:t>
            </a:r>
          </a:p>
        </p:txBody>
      </p:sp>
      <p:sp>
        <p:nvSpPr>
          <p:cNvPr id="3" name="Content Placeholder 2">
            <a:extLst>
              <a:ext uri="{FF2B5EF4-FFF2-40B4-BE49-F238E27FC236}">
                <a16:creationId xmlns:a16="http://schemas.microsoft.com/office/drawing/2014/main" id="{D5C5E71E-D6CD-47E1-9EDF-EBB410547767}"/>
              </a:ext>
            </a:extLst>
          </p:cNvPr>
          <p:cNvSpPr>
            <a:spLocks noGrp="1"/>
          </p:cNvSpPr>
          <p:nvPr>
            <p:ph sz="quarter" idx="1"/>
          </p:nvPr>
        </p:nvSpPr>
        <p:spPr>
          <a:xfrm>
            <a:off x="462579" y="1219200"/>
            <a:ext cx="6078069" cy="4937760"/>
          </a:xfrm>
        </p:spPr>
        <p:txBody>
          <a:bodyPr/>
          <a:lstStyle/>
          <a:p>
            <a:r>
              <a:rPr lang="en-US" dirty="0"/>
              <a:t>Often a mixed community of trees and grasses</a:t>
            </a:r>
          </a:p>
          <a:p>
            <a:r>
              <a:rPr lang="en-US" dirty="0"/>
              <a:t>Coast live oak (</a:t>
            </a:r>
            <a:r>
              <a:rPr lang="en-US" i="1" dirty="0"/>
              <a:t>Quercus </a:t>
            </a:r>
            <a:r>
              <a:rPr lang="en-US" i="1" dirty="0" err="1"/>
              <a:t>agrifolia</a:t>
            </a:r>
            <a:r>
              <a:rPr lang="en-US" dirty="0"/>
              <a:t>) dominants in southern California</a:t>
            </a:r>
          </a:p>
          <a:p>
            <a:pPr lvl="1"/>
            <a:r>
              <a:rPr lang="en-US" dirty="0"/>
              <a:t>Threatened by sudden oak death disease</a:t>
            </a:r>
          </a:p>
          <a:p>
            <a:pPr lvl="1"/>
            <a:r>
              <a:rPr lang="en-US" dirty="0"/>
              <a:t>Poison oak is common under oak trees</a:t>
            </a:r>
          </a:p>
          <a:p>
            <a:endParaRPr lang="en-US" dirty="0"/>
          </a:p>
        </p:txBody>
      </p:sp>
      <p:pic>
        <p:nvPicPr>
          <p:cNvPr id="5" name="Picture 4">
            <a:extLst>
              <a:ext uri="{FF2B5EF4-FFF2-40B4-BE49-F238E27FC236}">
                <a16:creationId xmlns:a16="http://schemas.microsoft.com/office/drawing/2014/main" id="{423D932A-A00F-4F32-BF99-EB1EF49654CF}"/>
              </a:ext>
            </a:extLst>
          </p:cNvPr>
          <p:cNvPicPr>
            <a:picLocks noChangeAspect="1"/>
          </p:cNvPicPr>
          <p:nvPr/>
        </p:nvPicPr>
        <p:blipFill>
          <a:blip r:embed="rId2"/>
          <a:stretch>
            <a:fillRect/>
          </a:stretch>
        </p:blipFill>
        <p:spPr>
          <a:xfrm>
            <a:off x="8661060" y="3694549"/>
            <a:ext cx="3400347" cy="2547169"/>
          </a:xfrm>
          <a:prstGeom prst="rect">
            <a:avLst/>
          </a:prstGeom>
        </p:spPr>
      </p:pic>
      <p:pic>
        <p:nvPicPr>
          <p:cNvPr id="6" name="Picture 5">
            <a:extLst>
              <a:ext uri="{FF2B5EF4-FFF2-40B4-BE49-F238E27FC236}">
                <a16:creationId xmlns:a16="http://schemas.microsoft.com/office/drawing/2014/main" id="{82682113-32EC-4006-8485-6C8BA8D49094}"/>
              </a:ext>
            </a:extLst>
          </p:cNvPr>
          <p:cNvPicPr>
            <a:picLocks noChangeAspect="1"/>
          </p:cNvPicPr>
          <p:nvPr/>
        </p:nvPicPr>
        <p:blipFill>
          <a:blip r:embed="rId3"/>
          <a:stretch>
            <a:fillRect/>
          </a:stretch>
        </p:blipFill>
        <p:spPr>
          <a:xfrm>
            <a:off x="6959145" y="1245254"/>
            <a:ext cx="5102262" cy="2347041"/>
          </a:xfrm>
          <a:prstGeom prst="rect">
            <a:avLst/>
          </a:prstGeom>
        </p:spPr>
      </p:pic>
      <p:pic>
        <p:nvPicPr>
          <p:cNvPr id="8" name="Picture 7">
            <a:extLst>
              <a:ext uri="{FF2B5EF4-FFF2-40B4-BE49-F238E27FC236}">
                <a16:creationId xmlns:a16="http://schemas.microsoft.com/office/drawing/2014/main" id="{4B63E4D8-489C-4643-9565-9810BC930FF5}"/>
              </a:ext>
            </a:extLst>
          </p:cNvPr>
          <p:cNvPicPr>
            <a:picLocks noChangeAspect="1"/>
          </p:cNvPicPr>
          <p:nvPr/>
        </p:nvPicPr>
        <p:blipFill>
          <a:blip r:embed="rId4"/>
          <a:stretch>
            <a:fillRect/>
          </a:stretch>
        </p:blipFill>
        <p:spPr>
          <a:xfrm>
            <a:off x="204714" y="4515252"/>
            <a:ext cx="1747125" cy="1717908"/>
          </a:xfrm>
          <a:prstGeom prst="rect">
            <a:avLst/>
          </a:prstGeom>
        </p:spPr>
      </p:pic>
      <p:pic>
        <p:nvPicPr>
          <p:cNvPr id="9" name="Picture 8">
            <a:extLst>
              <a:ext uri="{FF2B5EF4-FFF2-40B4-BE49-F238E27FC236}">
                <a16:creationId xmlns:a16="http://schemas.microsoft.com/office/drawing/2014/main" id="{D3BA6313-03F8-496D-9E1F-89C86E3DB2C1}"/>
              </a:ext>
            </a:extLst>
          </p:cNvPr>
          <p:cNvPicPr>
            <a:picLocks noChangeAspect="1"/>
          </p:cNvPicPr>
          <p:nvPr/>
        </p:nvPicPr>
        <p:blipFill>
          <a:blip r:embed="rId5"/>
          <a:stretch>
            <a:fillRect/>
          </a:stretch>
        </p:blipFill>
        <p:spPr>
          <a:xfrm>
            <a:off x="1991938" y="4508339"/>
            <a:ext cx="2531486" cy="1724821"/>
          </a:xfrm>
          <a:prstGeom prst="rect">
            <a:avLst/>
          </a:prstGeom>
        </p:spPr>
      </p:pic>
      <p:pic>
        <p:nvPicPr>
          <p:cNvPr id="10" name="Picture 9">
            <a:extLst>
              <a:ext uri="{FF2B5EF4-FFF2-40B4-BE49-F238E27FC236}">
                <a16:creationId xmlns:a16="http://schemas.microsoft.com/office/drawing/2014/main" id="{45C11A51-3384-4705-8BED-1F6165098000}"/>
              </a:ext>
            </a:extLst>
          </p:cNvPr>
          <p:cNvPicPr>
            <a:picLocks noChangeAspect="1"/>
          </p:cNvPicPr>
          <p:nvPr/>
        </p:nvPicPr>
        <p:blipFill>
          <a:blip r:embed="rId6"/>
          <a:stretch>
            <a:fillRect/>
          </a:stretch>
        </p:blipFill>
        <p:spPr>
          <a:xfrm>
            <a:off x="4600215" y="4499780"/>
            <a:ext cx="1735315" cy="1741938"/>
          </a:xfrm>
          <a:prstGeom prst="rect">
            <a:avLst/>
          </a:prstGeom>
        </p:spPr>
      </p:pic>
      <p:pic>
        <p:nvPicPr>
          <p:cNvPr id="12" name="Picture 11">
            <a:extLst>
              <a:ext uri="{FF2B5EF4-FFF2-40B4-BE49-F238E27FC236}">
                <a16:creationId xmlns:a16="http://schemas.microsoft.com/office/drawing/2014/main" id="{DED457FC-BE49-41B3-A30A-7C56AD41989A}"/>
              </a:ext>
            </a:extLst>
          </p:cNvPr>
          <p:cNvPicPr>
            <a:picLocks noChangeAspect="1"/>
          </p:cNvPicPr>
          <p:nvPr/>
        </p:nvPicPr>
        <p:blipFill>
          <a:blip r:embed="rId7"/>
          <a:stretch>
            <a:fillRect/>
          </a:stretch>
        </p:blipFill>
        <p:spPr>
          <a:xfrm>
            <a:off x="6412899" y="4508339"/>
            <a:ext cx="2142163" cy="1724821"/>
          </a:xfrm>
          <a:prstGeom prst="rect">
            <a:avLst/>
          </a:prstGeom>
        </p:spPr>
      </p:pic>
    </p:spTree>
    <p:extLst>
      <p:ext uri="{BB962C8B-B14F-4D97-AF65-F5344CB8AC3E}">
        <p14:creationId xmlns:p14="http://schemas.microsoft.com/office/powerpoint/2010/main" val="161884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9C8B9-DB88-4AA7-8FDA-8BB2431DBF00}"/>
              </a:ext>
            </a:extLst>
          </p:cNvPr>
          <p:cNvPicPr>
            <a:picLocks noChangeAspect="1"/>
          </p:cNvPicPr>
          <p:nvPr/>
        </p:nvPicPr>
        <p:blipFill>
          <a:blip r:embed="rId2"/>
          <a:stretch>
            <a:fillRect/>
          </a:stretch>
        </p:blipFill>
        <p:spPr>
          <a:xfrm>
            <a:off x="133767" y="1174899"/>
            <a:ext cx="4143375" cy="2152650"/>
          </a:xfrm>
          <a:prstGeom prst="rect">
            <a:avLst/>
          </a:prstGeom>
        </p:spPr>
      </p:pic>
      <p:sp>
        <p:nvSpPr>
          <p:cNvPr id="2" name="Title 1">
            <a:extLst>
              <a:ext uri="{FF2B5EF4-FFF2-40B4-BE49-F238E27FC236}">
                <a16:creationId xmlns:a16="http://schemas.microsoft.com/office/drawing/2014/main" id="{078E97B4-B821-42E7-9C46-80E55028A9E2}"/>
              </a:ext>
            </a:extLst>
          </p:cNvPr>
          <p:cNvSpPr>
            <a:spLocks noGrp="1"/>
          </p:cNvSpPr>
          <p:nvPr>
            <p:ph type="title"/>
          </p:nvPr>
        </p:nvSpPr>
        <p:spPr/>
        <p:txBody>
          <a:bodyPr>
            <a:normAutofit/>
          </a:bodyPr>
          <a:lstStyle/>
          <a:p>
            <a:pPr algn="ctr"/>
            <a:r>
              <a:rPr lang="en-US" sz="4400" dirty="0"/>
              <a:t>Continental Drift and Plate Tectonics</a:t>
            </a:r>
          </a:p>
        </p:txBody>
      </p:sp>
      <p:pic>
        <p:nvPicPr>
          <p:cNvPr id="11" name="Picture 10">
            <a:extLst>
              <a:ext uri="{FF2B5EF4-FFF2-40B4-BE49-F238E27FC236}">
                <a16:creationId xmlns:a16="http://schemas.microsoft.com/office/drawing/2014/main" id="{D389798A-7239-4760-88A1-9AF4B3CECF00}"/>
              </a:ext>
            </a:extLst>
          </p:cNvPr>
          <p:cNvPicPr>
            <a:picLocks noChangeAspect="1"/>
          </p:cNvPicPr>
          <p:nvPr/>
        </p:nvPicPr>
        <p:blipFill>
          <a:blip r:embed="rId3"/>
          <a:stretch>
            <a:fillRect/>
          </a:stretch>
        </p:blipFill>
        <p:spPr>
          <a:xfrm>
            <a:off x="1154725" y="4027148"/>
            <a:ext cx="3867150" cy="2228850"/>
          </a:xfrm>
          <a:prstGeom prst="rect">
            <a:avLst/>
          </a:prstGeom>
        </p:spPr>
      </p:pic>
      <p:pic>
        <p:nvPicPr>
          <p:cNvPr id="5" name="Picture 4">
            <a:extLst>
              <a:ext uri="{FF2B5EF4-FFF2-40B4-BE49-F238E27FC236}">
                <a16:creationId xmlns:a16="http://schemas.microsoft.com/office/drawing/2014/main" id="{CC9633B3-1633-4E4A-8628-FA197B625196}"/>
              </a:ext>
            </a:extLst>
          </p:cNvPr>
          <p:cNvPicPr>
            <a:picLocks noChangeAspect="1"/>
          </p:cNvPicPr>
          <p:nvPr/>
        </p:nvPicPr>
        <p:blipFill>
          <a:blip r:embed="rId4"/>
          <a:stretch>
            <a:fillRect/>
          </a:stretch>
        </p:blipFill>
        <p:spPr>
          <a:xfrm>
            <a:off x="4120539" y="1364348"/>
            <a:ext cx="3867150" cy="2162175"/>
          </a:xfrm>
          <a:prstGeom prst="rect">
            <a:avLst/>
          </a:prstGeom>
        </p:spPr>
      </p:pic>
      <p:pic>
        <p:nvPicPr>
          <p:cNvPr id="10" name="Picture 9">
            <a:extLst>
              <a:ext uri="{FF2B5EF4-FFF2-40B4-BE49-F238E27FC236}">
                <a16:creationId xmlns:a16="http://schemas.microsoft.com/office/drawing/2014/main" id="{D9CA9D91-B249-48C2-9B88-B48DA4B2EB8F}"/>
              </a:ext>
            </a:extLst>
          </p:cNvPr>
          <p:cNvPicPr>
            <a:picLocks noChangeAspect="1"/>
          </p:cNvPicPr>
          <p:nvPr/>
        </p:nvPicPr>
        <p:blipFill>
          <a:blip r:embed="rId5"/>
          <a:stretch>
            <a:fillRect/>
          </a:stretch>
        </p:blipFill>
        <p:spPr>
          <a:xfrm>
            <a:off x="5196441" y="3342024"/>
            <a:ext cx="3876675" cy="2686050"/>
          </a:xfrm>
          <a:prstGeom prst="rect">
            <a:avLst/>
          </a:prstGeom>
        </p:spPr>
      </p:pic>
      <p:pic>
        <p:nvPicPr>
          <p:cNvPr id="12" name="Picture 11">
            <a:extLst>
              <a:ext uri="{FF2B5EF4-FFF2-40B4-BE49-F238E27FC236}">
                <a16:creationId xmlns:a16="http://schemas.microsoft.com/office/drawing/2014/main" id="{283B748A-8A1D-4352-AB47-DCE00461F92D}"/>
              </a:ext>
            </a:extLst>
          </p:cNvPr>
          <p:cNvPicPr>
            <a:picLocks noChangeAspect="1"/>
          </p:cNvPicPr>
          <p:nvPr/>
        </p:nvPicPr>
        <p:blipFill>
          <a:blip r:embed="rId6"/>
          <a:stretch>
            <a:fillRect/>
          </a:stretch>
        </p:blipFill>
        <p:spPr>
          <a:xfrm>
            <a:off x="8252859" y="1906758"/>
            <a:ext cx="3705345" cy="2231750"/>
          </a:xfrm>
          <a:prstGeom prst="rect">
            <a:avLst/>
          </a:prstGeom>
        </p:spPr>
      </p:pic>
      <p:sp>
        <p:nvSpPr>
          <p:cNvPr id="13" name="TextBox 12">
            <a:extLst>
              <a:ext uri="{FF2B5EF4-FFF2-40B4-BE49-F238E27FC236}">
                <a16:creationId xmlns:a16="http://schemas.microsoft.com/office/drawing/2014/main" id="{E7A6C685-22B6-4B38-A747-370B831A2345}"/>
              </a:ext>
            </a:extLst>
          </p:cNvPr>
          <p:cNvSpPr txBox="1"/>
          <p:nvPr/>
        </p:nvSpPr>
        <p:spPr>
          <a:xfrm>
            <a:off x="1035103" y="3121223"/>
            <a:ext cx="250928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(a) 190 million years ago</a:t>
            </a:r>
          </a:p>
        </p:txBody>
      </p:sp>
      <p:sp>
        <p:nvSpPr>
          <p:cNvPr id="14" name="TextBox 13">
            <a:extLst>
              <a:ext uri="{FF2B5EF4-FFF2-40B4-BE49-F238E27FC236}">
                <a16:creationId xmlns:a16="http://schemas.microsoft.com/office/drawing/2014/main" id="{FF5173F1-F7E9-4338-82D8-63AECA4ECC21}"/>
              </a:ext>
            </a:extLst>
          </p:cNvPr>
          <p:cNvSpPr txBox="1"/>
          <p:nvPr/>
        </p:nvSpPr>
        <p:spPr>
          <a:xfrm>
            <a:off x="5090036" y="3327549"/>
            <a:ext cx="219763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(b) 150 million years ago</a:t>
            </a:r>
          </a:p>
        </p:txBody>
      </p:sp>
      <p:sp>
        <p:nvSpPr>
          <p:cNvPr id="15" name="TextBox 14">
            <a:extLst>
              <a:ext uri="{FF2B5EF4-FFF2-40B4-BE49-F238E27FC236}">
                <a16:creationId xmlns:a16="http://schemas.microsoft.com/office/drawing/2014/main" id="{BD11AD11-4B77-4B2C-A3DB-0DD68D8179F2}"/>
              </a:ext>
            </a:extLst>
          </p:cNvPr>
          <p:cNvSpPr txBox="1"/>
          <p:nvPr/>
        </p:nvSpPr>
        <p:spPr>
          <a:xfrm>
            <a:off x="9073116" y="3982144"/>
            <a:ext cx="250928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(c) 95 million years ago</a:t>
            </a:r>
          </a:p>
        </p:txBody>
      </p:sp>
      <p:sp>
        <p:nvSpPr>
          <p:cNvPr id="16" name="TextBox 15">
            <a:extLst>
              <a:ext uri="{FF2B5EF4-FFF2-40B4-BE49-F238E27FC236}">
                <a16:creationId xmlns:a16="http://schemas.microsoft.com/office/drawing/2014/main" id="{970BDCE2-5F47-426E-9831-8626384245A4}"/>
              </a:ext>
            </a:extLst>
          </p:cNvPr>
          <p:cNvSpPr txBox="1"/>
          <p:nvPr/>
        </p:nvSpPr>
        <p:spPr>
          <a:xfrm>
            <a:off x="6096000" y="5757446"/>
            <a:ext cx="199014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(d) 45 million years ago</a:t>
            </a:r>
          </a:p>
        </p:txBody>
      </p:sp>
      <p:sp>
        <p:nvSpPr>
          <p:cNvPr id="17" name="TextBox 16">
            <a:extLst>
              <a:ext uri="{FF2B5EF4-FFF2-40B4-BE49-F238E27FC236}">
                <a16:creationId xmlns:a16="http://schemas.microsoft.com/office/drawing/2014/main" id="{43614999-89BC-4F65-9709-8DB9B084AE43}"/>
              </a:ext>
            </a:extLst>
          </p:cNvPr>
          <p:cNvSpPr txBox="1"/>
          <p:nvPr/>
        </p:nvSpPr>
        <p:spPr>
          <a:xfrm>
            <a:off x="2141609" y="6025028"/>
            <a:ext cx="199014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(e) 15 million years ago</a:t>
            </a:r>
          </a:p>
        </p:txBody>
      </p:sp>
    </p:spTree>
    <p:extLst>
      <p:ext uri="{BB962C8B-B14F-4D97-AF65-F5344CB8AC3E}">
        <p14:creationId xmlns:p14="http://schemas.microsoft.com/office/powerpoint/2010/main" val="3952950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AFCD-E51E-4457-A979-9A4C925B5986}"/>
              </a:ext>
            </a:extLst>
          </p:cNvPr>
          <p:cNvSpPr>
            <a:spLocks noGrp="1"/>
          </p:cNvSpPr>
          <p:nvPr>
            <p:ph type="title"/>
          </p:nvPr>
        </p:nvSpPr>
        <p:spPr/>
        <p:txBody>
          <a:bodyPr>
            <a:normAutofit/>
          </a:bodyPr>
          <a:lstStyle/>
          <a:p>
            <a:pPr algn="ctr"/>
            <a:r>
              <a:rPr lang="en-US" sz="4400" dirty="0"/>
              <a:t>Riparian  </a:t>
            </a:r>
          </a:p>
        </p:txBody>
      </p:sp>
      <p:sp>
        <p:nvSpPr>
          <p:cNvPr id="3" name="Content Placeholder 2">
            <a:extLst>
              <a:ext uri="{FF2B5EF4-FFF2-40B4-BE49-F238E27FC236}">
                <a16:creationId xmlns:a16="http://schemas.microsoft.com/office/drawing/2014/main" id="{4A6FC664-8E15-4790-A009-A1C455D1B516}"/>
              </a:ext>
            </a:extLst>
          </p:cNvPr>
          <p:cNvSpPr>
            <a:spLocks noGrp="1"/>
          </p:cNvSpPr>
          <p:nvPr>
            <p:ph sz="quarter" idx="1"/>
          </p:nvPr>
        </p:nvSpPr>
        <p:spPr>
          <a:xfrm>
            <a:off x="609599" y="1219200"/>
            <a:ext cx="5815263" cy="4937760"/>
          </a:xfrm>
        </p:spPr>
        <p:txBody>
          <a:bodyPr/>
          <a:lstStyle/>
          <a:p>
            <a:r>
              <a:rPr lang="en-US" dirty="0"/>
              <a:t>Vegetation communities surrounding freshwater lakes and streams </a:t>
            </a:r>
          </a:p>
          <a:p>
            <a:r>
              <a:rPr lang="en-US" dirty="0"/>
              <a:t>Willows, western sycamore, Fremont cottonwood, and oaks dominate riparian areas</a:t>
            </a:r>
          </a:p>
          <a:p>
            <a:r>
              <a:rPr lang="en-US" dirty="0"/>
              <a:t>Many tree species are winter deciduous</a:t>
            </a:r>
          </a:p>
          <a:p>
            <a:endParaRPr lang="en-US" dirty="0"/>
          </a:p>
        </p:txBody>
      </p:sp>
      <p:pic>
        <p:nvPicPr>
          <p:cNvPr id="5" name="Picture 4">
            <a:extLst>
              <a:ext uri="{FF2B5EF4-FFF2-40B4-BE49-F238E27FC236}">
                <a16:creationId xmlns:a16="http://schemas.microsoft.com/office/drawing/2014/main" id="{14558D6F-141E-45AA-A206-3EF7BC18BF3C}"/>
              </a:ext>
            </a:extLst>
          </p:cNvPr>
          <p:cNvPicPr>
            <a:picLocks noChangeAspect="1"/>
          </p:cNvPicPr>
          <p:nvPr/>
        </p:nvPicPr>
        <p:blipFill>
          <a:blip r:embed="rId2"/>
          <a:stretch>
            <a:fillRect/>
          </a:stretch>
        </p:blipFill>
        <p:spPr>
          <a:xfrm>
            <a:off x="7640637" y="1219200"/>
            <a:ext cx="4282582" cy="3211937"/>
          </a:xfrm>
          <a:prstGeom prst="rect">
            <a:avLst/>
          </a:prstGeom>
        </p:spPr>
      </p:pic>
      <p:pic>
        <p:nvPicPr>
          <p:cNvPr id="6" name="Picture 5">
            <a:extLst>
              <a:ext uri="{FF2B5EF4-FFF2-40B4-BE49-F238E27FC236}">
                <a16:creationId xmlns:a16="http://schemas.microsoft.com/office/drawing/2014/main" id="{17DEDF50-299F-4041-945F-39DB9DE94CCC}"/>
              </a:ext>
            </a:extLst>
          </p:cNvPr>
          <p:cNvPicPr>
            <a:picLocks noChangeAspect="1"/>
          </p:cNvPicPr>
          <p:nvPr/>
        </p:nvPicPr>
        <p:blipFill>
          <a:blip r:embed="rId3"/>
          <a:stretch>
            <a:fillRect/>
          </a:stretch>
        </p:blipFill>
        <p:spPr>
          <a:xfrm>
            <a:off x="10044248" y="4606389"/>
            <a:ext cx="1956532" cy="1634792"/>
          </a:xfrm>
          <a:prstGeom prst="rect">
            <a:avLst/>
          </a:prstGeom>
        </p:spPr>
      </p:pic>
      <p:pic>
        <p:nvPicPr>
          <p:cNvPr id="7" name="Picture 6">
            <a:extLst>
              <a:ext uri="{FF2B5EF4-FFF2-40B4-BE49-F238E27FC236}">
                <a16:creationId xmlns:a16="http://schemas.microsoft.com/office/drawing/2014/main" id="{8CBCFB6D-E829-4B51-BEBB-0E392C3C6CFD}"/>
              </a:ext>
            </a:extLst>
          </p:cNvPr>
          <p:cNvPicPr>
            <a:picLocks noChangeAspect="1"/>
          </p:cNvPicPr>
          <p:nvPr/>
        </p:nvPicPr>
        <p:blipFill>
          <a:blip r:embed="rId4"/>
          <a:stretch>
            <a:fillRect/>
          </a:stretch>
        </p:blipFill>
        <p:spPr>
          <a:xfrm>
            <a:off x="7761545" y="4606389"/>
            <a:ext cx="2179723" cy="1634792"/>
          </a:xfrm>
          <a:prstGeom prst="rect">
            <a:avLst/>
          </a:prstGeom>
        </p:spPr>
      </p:pic>
      <p:pic>
        <p:nvPicPr>
          <p:cNvPr id="9" name="Picture 8">
            <a:extLst>
              <a:ext uri="{FF2B5EF4-FFF2-40B4-BE49-F238E27FC236}">
                <a16:creationId xmlns:a16="http://schemas.microsoft.com/office/drawing/2014/main" id="{35872F23-A187-4CE9-A986-2FE6EB776CD4}"/>
              </a:ext>
            </a:extLst>
          </p:cNvPr>
          <p:cNvPicPr>
            <a:picLocks noChangeAspect="1"/>
          </p:cNvPicPr>
          <p:nvPr/>
        </p:nvPicPr>
        <p:blipFill>
          <a:blip r:embed="rId5"/>
          <a:stretch>
            <a:fillRect/>
          </a:stretch>
        </p:blipFill>
        <p:spPr>
          <a:xfrm>
            <a:off x="5392219" y="4591899"/>
            <a:ext cx="2292330" cy="1634793"/>
          </a:xfrm>
          <a:prstGeom prst="rect">
            <a:avLst/>
          </a:prstGeom>
        </p:spPr>
      </p:pic>
      <p:pic>
        <p:nvPicPr>
          <p:cNvPr id="10" name="Picture 9">
            <a:extLst>
              <a:ext uri="{FF2B5EF4-FFF2-40B4-BE49-F238E27FC236}">
                <a16:creationId xmlns:a16="http://schemas.microsoft.com/office/drawing/2014/main" id="{84A052BF-A3AE-4050-8794-915302BB3AAC}"/>
              </a:ext>
            </a:extLst>
          </p:cNvPr>
          <p:cNvPicPr>
            <a:picLocks noChangeAspect="1"/>
          </p:cNvPicPr>
          <p:nvPr/>
        </p:nvPicPr>
        <p:blipFill>
          <a:blip r:embed="rId6"/>
          <a:stretch>
            <a:fillRect/>
          </a:stretch>
        </p:blipFill>
        <p:spPr>
          <a:xfrm>
            <a:off x="2981182" y="4603120"/>
            <a:ext cx="2292330" cy="1638061"/>
          </a:xfrm>
          <a:prstGeom prst="rect">
            <a:avLst/>
          </a:prstGeom>
        </p:spPr>
      </p:pic>
    </p:spTree>
    <p:extLst>
      <p:ext uri="{BB962C8B-B14F-4D97-AF65-F5344CB8AC3E}">
        <p14:creationId xmlns:p14="http://schemas.microsoft.com/office/powerpoint/2010/main" val="306798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Coastal Sage Scrub (CSS)</a:t>
            </a:r>
            <a:endParaRPr lang="en-US" dirty="0"/>
          </a:p>
        </p:txBody>
      </p:sp>
      <p:sp>
        <p:nvSpPr>
          <p:cNvPr id="3" name="Content Placeholder 2"/>
          <p:cNvSpPr>
            <a:spLocks noGrp="1"/>
          </p:cNvSpPr>
          <p:nvPr>
            <p:ph sz="quarter" idx="1"/>
          </p:nvPr>
        </p:nvSpPr>
        <p:spPr>
          <a:xfrm>
            <a:off x="609600" y="1219199"/>
            <a:ext cx="5597562" cy="4937760"/>
          </a:xfrm>
        </p:spPr>
        <p:txBody>
          <a:bodyPr>
            <a:noAutofit/>
          </a:bodyPr>
          <a:lstStyle/>
          <a:p>
            <a:r>
              <a:rPr lang="en-US" sz="2400" dirty="0"/>
              <a:t>Typically low lying shrub species</a:t>
            </a:r>
          </a:p>
          <a:p>
            <a:pPr lvl="1"/>
            <a:r>
              <a:rPr lang="en-US" sz="2000" dirty="0"/>
              <a:t>Also called soft chaparral</a:t>
            </a:r>
          </a:p>
          <a:p>
            <a:r>
              <a:rPr lang="en-US" sz="2400" dirty="0"/>
              <a:t>Ranges from sea level to about 2000ft</a:t>
            </a:r>
            <a:endParaRPr lang="en-US" sz="1400" dirty="0"/>
          </a:p>
          <a:p>
            <a:r>
              <a:rPr lang="en-US" sz="2400" dirty="0"/>
              <a:t>Temperature rarely drops below freezing</a:t>
            </a:r>
          </a:p>
          <a:p>
            <a:pPr lvl="1"/>
            <a:r>
              <a:rPr lang="en-US" sz="2100" dirty="0"/>
              <a:t>Plant species are intolerant to frost</a:t>
            </a:r>
            <a:endParaRPr lang="en-US" sz="1100" dirty="0"/>
          </a:p>
          <a:p>
            <a:r>
              <a:rPr lang="en-US" sz="2400" dirty="0"/>
              <a:t>Shallow root systems with plants that foliate (produce leaves) quickly after rain</a:t>
            </a:r>
          </a:p>
          <a:p>
            <a:pPr lvl="1"/>
            <a:r>
              <a:rPr lang="en-US" sz="2100" dirty="0"/>
              <a:t>Many _______________ species</a:t>
            </a:r>
            <a:endParaRPr lang="en-US" sz="2400" dirty="0"/>
          </a:p>
          <a:p>
            <a:r>
              <a:rPr lang="en-US" sz="2400" dirty="0"/>
              <a:t>Many aromatic species</a:t>
            </a:r>
          </a:p>
          <a:p>
            <a:pPr lvl="1"/>
            <a:r>
              <a:rPr lang="en-US" sz="2000" dirty="0"/>
              <a:t>Sages and Artemisia</a:t>
            </a:r>
          </a:p>
          <a:p>
            <a:pPr lvl="1"/>
            <a:endParaRPr lang="en-US" sz="2000" dirty="0"/>
          </a:p>
        </p:txBody>
      </p:sp>
      <p:pic>
        <p:nvPicPr>
          <p:cNvPr id="2050" name="Picture 2" descr="http://media-cache-cd0.pinimg.com/236x/7d/6d/eb/7d6deb56b2b10acfdc7ade92d9869e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3823" y="4777967"/>
            <a:ext cx="1271616" cy="15248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octrackers.com/coyotefiles1230new/coyotenew121110_pictur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218" y="4777967"/>
            <a:ext cx="2320523" cy="155179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833BF7B-AF6A-4C92-B303-BE85850C19B7}"/>
              </a:ext>
            </a:extLst>
          </p:cNvPr>
          <p:cNvPicPr>
            <a:picLocks noChangeAspect="1"/>
          </p:cNvPicPr>
          <p:nvPr/>
        </p:nvPicPr>
        <p:blipFill>
          <a:blip r:embed="rId4"/>
          <a:stretch>
            <a:fillRect/>
          </a:stretch>
        </p:blipFill>
        <p:spPr>
          <a:xfrm>
            <a:off x="7092014" y="1204856"/>
            <a:ext cx="4643425" cy="3482569"/>
          </a:xfrm>
          <a:prstGeom prst="rect">
            <a:avLst/>
          </a:prstGeom>
        </p:spPr>
      </p:pic>
      <p:pic>
        <p:nvPicPr>
          <p:cNvPr id="5" name="Picture 4">
            <a:extLst>
              <a:ext uri="{FF2B5EF4-FFF2-40B4-BE49-F238E27FC236}">
                <a16:creationId xmlns:a16="http://schemas.microsoft.com/office/drawing/2014/main" id="{D392A0AF-29AE-4085-B0BB-104B10D4BC72}"/>
              </a:ext>
            </a:extLst>
          </p:cNvPr>
          <p:cNvPicPr>
            <a:picLocks noChangeAspect="1"/>
          </p:cNvPicPr>
          <p:nvPr/>
        </p:nvPicPr>
        <p:blipFill>
          <a:blip r:embed="rId5"/>
          <a:stretch>
            <a:fillRect/>
          </a:stretch>
        </p:blipFill>
        <p:spPr>
          <a:xfrm>
            <a:off x="5911193" y="4777967"/>
            <a:ext cx="2103258" cy="1524862"/>
          </a:xfrm>
          <a:prstGeom prst="rect">
            <a:avLst/>
          </a:prstGeom>
        </p:spPr>
      </p:pic>
    </p:spTree>
    <p:extLst>
      <p:ext uri="{BB962C8B-B14F-4D97-AF65-F5344CB8AC3E}">
        <p14:creationId xmlns:p14="http://schemas.microsoft.com/office/powerpoint/2010/main" val="1376408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435E-83BE-462A-A527-B5330F8B7E6D}"/>
              </a:ext>
            </a:extLst>
          </p:cNvPr>
          <p:cNvSpPr>
            <a:spLocks noGrp="1"/>
          </p:cNvSpPr>
          <p:nvPr>
            <p:ph type="title"/>
          </p:nvPr>
        </p:nvSpPr>
        <p:spPr/>
        <p:txBody>
          <a:bodyPr>
            <a:normAutofit/>
          </a:bodyPr>
          <a:lstStyle/>
          <a:p>
            <a:pPr algn="ctr"/>
            <a:r>
              <a:rPr lang="en-US" sz="4400" dirty="0"/>
              <a:t>Lower Chaparral</a:t>
            </a:r>
          </a:p>
        </p:txBody>
      </p:sp>
      <p:sp>
        <p:nvSpPr>
          <p:cNvPr id="3" name="Content Placeholder 2">
            <a:extLst>
              <a:ext uri="{FF2B5EF4-FFF2-40B4-BE49-F238E27FC236}">
                <a16:creationId xmlns:a16="http://schemas.microsoft.com/office/drawing/2014/main" id="{437B092A-8673-46BF-AC82-98B767466FC6}"/>
              </a:ext>
            </a:extLst>
          </p:cNvPr>
          <p:cNvSpPr>
            <a:spLocks noGrp="1"/>
          </p:cNvSpPr>
          <p:nvPr>
            <p:ph sz="quarter" idx="1"/>
          </p:nvPr>
        </p:nvSpPr>
        <p:spPr>
          <a:xfrm>
            <a:off x="426720" y="1219199"/>
            <a:ext cx="7006814" cy="5020235"/>
          </a:xfrm>
        </p:spPr>
        <p:txBody>
          <a:bodyPr>
            <a:normAutofit/>
          </a:bodyPr>
          <a:lstStyle/>
          <a:p>
            <a:pPr>
              <a:lnSpc>
                <a:spcPct val="88000"/>
              </a:lnSpc>
            </a:pPr>
            <a:r>
              <a:rPr lang="en-US" dirty="0"/>
              <a:t>Plants are frost tolerant but no snow tolerant</a:t>
            </a:r>
          </a:p>
          <a:p>
            <a:pPr>
              <a:lnSpc>
                <a:spcPct val="88000"/>
              </a:lnSpc>
            </a:pPr>
            <a:r>
              <a:rPr lang="en-US" dirty="0"/>
              <a:t>Dominated by chamise, ceanothus (lilacs) and scrub oak.</a:t>
            </a:r>
          </a:p>
          <a:p>
            <a:pPr>
              <a:lnSpc>
                <a:spcPct val="88000"/>
              </a:lnSpc>
            </a:pPr>
            <a:r>
              <a:rPr lang="en-US" dirty="0"/>
              <a:t>Most plant species are evergreen</a:t>
            </a:r>
          </a:p>
          <a:p>
            <a:pPr lvl="1">
              <a:lnSpc>
                <a:spcPct val="88000"/>
              </a:lnSpc>
            </a:pPr>
            <a:r>
              <a:rPr lang="en-US" dirty="0"/>
              <a:t>Most have hard, waxy leaves (</a:t>
            </a:r>
            <a:r>
              <a:rPr lang="en-US" dirty="0" err="1"/>
              <a:t>sclerophyllous</a:t>
            </a:r>
            <a:r>
              <a:rPr lang="en-US" dirty="0"/>
              <a:t>)</a:t>
            </a:r>
          </a:p>
          <a:p>
            <a:pPr lvl="1">
              <a:lnSpc>
                <a:spcPct val="88000"/>
              </a:lnSpc>
            </a:pPr>
            <a:r>
              <a:rPr lang="en-US" dirty="0"/>
              <a:t>Many with serrated leaf margins</a:t>
            </a:r>
          </a:p>
          <a:p>
            <a:pPr>
              <a:lnSpc>
                <a:spcPct val="88000"/>
              </a:lnSpc>
            </a:pPr>
            <a:r>
              <a:rPr lang="en-US" dirty="0"/>
              <a:t>Shallow and deep root systems </a:t>
            </a:r>
          </a:p>
          <a:p>
            <a:pPr>
              <a:lnSpc>
                <a:spcPct val="88000"/>
              </a:lnSpc>
            </a:pPr>
            <a:r>
              <a:rPr lang="en-US" dirty="0"/>
              <a:t>Most likely southern California community       to burn</a:t>
            </a:r>
          </a:p>
          <a:p>
            <a:pPr lvl="1">
              <a:lnSpc>
                <a:spcPct val="88000"/>
              </a:lnSpc>
            </a:pPr>
            <a:r>
              <a:rPr lang="en-US" dirty="0"/>
              <a:t>Most lower chaparral plants are adapted                                 to fire</a:t>
            </a:r>
          </a:p>
          <a:p>
            <a:pPr lvl="2">
              <a:lnSpc>
                <a:spcPct val="88000"/>
              </a:lnSpc>
            </a:pPr>
            <a:r>
              <a:rPr lang="en-US" dirty="0"/>
              <a:t>Crown sprouting</a:t>
            </a:r>
          </a:p>
          <a:p>
            <a:pPr lvl="2">
              <a:lnSpc>
                <a:spcPct val="88000"/>
              </a:lnSpc>
            </a:pPr>
            <a:r>
              <a:rPr lang="en-US" dirty="0"/>
              <a:t>Seed scarification</a:t>
            </a:r>
          </a:p>
          <a:p>
            <a:pPr>
              <a:lnSpc>
                <a:spcPct val="88000"/>
              </a:lnSpc>
            </a:pPr>
            <a:endParaRPr lang="en-US" dirty="0"/>
          </a:p>
        </p:txBody>
      </p:sp>
      <p:pic>
        <p:nvPicPr>
          <p:cNvPr id="8" name="Picture 7">
            <a:extLst>
              <a:ext uri="{FF2B5EF4-FFF2-40B4-BE49-F238E27FC236}">
                <a16:creationId xmlns:a16="http://schemas.microsoft.com/office/drawing/2014/main" id="{91350C3B-0B7A-4571-80A3-B55962951254}"/>
              </a:ext>
            </a:extLst>
          </p:cNvPr>
          <p:cNvPicPr>
            <a:picLocks noChangeAspect="1"/>
          </p:cNvPicPr>
          <p:nvPr/>
        </p:nvPicPr>
        <p:blipFill>
          <a:blip r:embed="rId2"/>
          <a:stretch>
            <a:fillRect/>
          </a:stretch>
        </p:blipFill>
        <p:spPr>
          <a:xfrm>
            <a:off x="7715177" y="1266937"/>
            <a:ext cx="4389120" cy="3145490"/>
          </a:xfrm>
          <a:prstGeom prst="rect">
            <a:avLst/>
          </a:prstGeom>
        </p:spPr>
      </p:pic>
      <p:pic>
        <p:nvPicPr>
          <p:cNvPr id="11" name="Picture 10">
            <a:extLst>
              <a:ext uri="{FF2B5EF4-FFF2-40B4-BE49-F238E27FC236}">
                <a16:creationId xmlns:a16="http://schemas.microsoft.com/office/drawing/2014/main" id="{396411B0-717A-4C60-BB71-9AC85EFA0841}"/>
              </a:ext>
            </a:extLst>
          </p:cNvPr>
          <p:cNvPicPr>
            <a:picLocks noChangeAspect="1"/>
          </p:cNvPicPr>
          <p:nvPr/>
        </p:nvPicPr>
        <p:blipFill>
          <a:blip r:embed="rId3"/>
          <a:stretch>
            <a:fillRect/>
          </a:stretch>
        </p:blipFill>
        <p:spPr>
          <a:xfrm>
            <a:off x="10263458" y="4643941"/>
            <a:ext cx="1840840" cy="1480072"/>
          </a:xfrm>
          <a:prstGeom prst="rect">
            <a:avLst/>
          </a:prstGeom>
        </p:spPr>
      </p:pic>
      <p:pic>
        <p:nvPicPr>
          <p:cNvPr id="12" name="Picture 11">
            <a:extLst>
              <a:ext uri="{FF2B5EF4-FFF2-40B4-BE49-F238E27FC236}">
                <a16:creationId xmlns:a16="http://schemas.microsoft.com/office/drawing/2014/main" id="{C150CC4B-0DC8-4FDC-9435-34CB29A3253A}"/>
              </a:ext>
            </a:extLst>
          </p:cNvPr>
          <p:cNvPicPr>
            <a:picLocks noChangeAspect="1"/>
          </p:cNvPicPr>
          <p:nvPr/>
        </p:nvPicPr>
        <p:blipFill>
          <a:blip r:embed="rId4"/>
          <a:stretch>
            <a:fillRect/>
          </a:stretch>
        </p:blipFill>
        <p:spPr>
          <a:xfrm>
            <a:off x="8645557" y="4643941"/>
            <a:ext cx="1480072" cy="1480072"/>
          </a:xfrm>
          <a:prstGeom prst="rect">
            <a:avLst/>
          </a:prstGeom>
        </p:spPr>
      </p:pic>
      <p:pic>
        <p:nvPicPr>
          <p:cNvPr id="13" name="Picture 12">
            <a:extLst>
              <a:ext uri="{FF2B5EF4-FFF2-40B4-BE49-F238E27FC236}">
                <a16:creationId xmlns:a16="http://schemas.microsoft.com/office/drawing/2014/main" id="{A7D879CB-1F6D-4131-896E-1056101CD1F7}"/>
              </a:ext>
            </a:extLst>
          </p:cNvPr>
          <p:cNvPicPr>
            <a:picLocks noChangeAspect="1"/>
          </p:cNvPicPr>
          <p:nvPr/>
        </p:nvPicPr>
        <p:blipFill>
          <a:blip r:embed="rId5"/>
          <a:stretch>
            <a:fillRect/>
          </a:stretch>
        </p:blipFill>
        <p:spPr>
          <a:xfrm>
            <a:off x="6533322" y="4643940"/>
            <a:ext cx="2043321" cy="1480071"/>
          </a:xfrm>
          <a:prstGeom prst="rect">
            <a:avLst/>
          </a:prstGeom>
        </p:spPr>
      </p:pic>
    </p:spTree>
    <p:extLst>
      <p:ext uri="{BB962C8B-B14F-4D97-AF65-F5344CB8AC3E}">
        <p14:creationId xmlns:p14="http://schemas.microsoft.com/office/powerpoint/2010/main" val="1590801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to Fire</a:t>
            </a:r>
          </a:p>
        </p:txBody>
      </p:sp>
      <p:sp>
        <p:nvSpPr>
          <p:cNvPr id="3" name="Content Placeholder 2"/>
          <p:cNvSpPr>
            <a:spLocks noGrp="1"/>
          </p:cNvSpPr>
          <p:nvPr>
            <p:ph sz="quarter" idx="1"/>
          </p:nvPr>
        </p:nvSpPr>
        <p:spPr>
          <a:xfrm>
            <a:off x="609600" y="1219200"/>
            <a:ext cx="10972800" cy="1194391"/>
          </a:xfrm>
        </p:spPr>
        <p:txBody>
          <a:bodyPr/>
          <a:lstStyle/>
          <a:p>
            <a:r>
              <a:rPr lang="en-US" b="1" dirty="0"/>
              <a:t>Crown sprouting</a:t>
            </a:r>
            <a:r>
              <a:rPr lang="en-US" dirty="0"/>
              <a:t>: regeneration of a plants its shoot system from dormant structures after being destroyed, typically by fire. </a:t>
            </a:r>
          </a:p>
        </p:txBody>
      </p:sp>
      <p:pic>
        <p:nvPicPr>
          <p:cNvPr id="1026" name="Picture 2" descr="http://www.photographyontherun.com/content/binary/ToyonChumashTr102005_20244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983" y="2738566"/>
            <a:ext cx="4443336" cy="33325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jgpausas.blogs.uv.es/files/2011/09/Arbutus-unedo_resprou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69" y="2789337"/>
            <a:ext cx="5296231" cy="3310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20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to Fire</a:t>
            </a:r>
          </a:p>
        </p:txBody>
      </p:sp>
      <p:sp>
        <p:nvSpPr>
          <p:cNvPr id="3" name="Content Placeholder 2"/>
          <p:cNvSpPr>
            <a:spLocks noGrp="1"/>
          </p:cNvSpPr>
          <p:nvPr>
            <p:ph sz="quarter" idx="1"/>
          </p:nvPr>
        </p:nvSpPr>
        <p:spPr>
          <a:xfrm>
            <a:off x="609599" y="1219200"/>
            <a:ext cx="10972800" cy="3735572"/>
          </a:xfrm>
        </p:spPr>
        <p:txBody>
          <a:bodyPr/>
          <a:lstStyle/>
          <a:p>
            <a:r>
              <a:rPr lang="en-US" dirty="0"/>
              <a:t>Some herbaceous (non-woody) annuals require ash on the surface of the soil</a:t>
            </a:r>
          </a:p>
          <a:p>
            <a:r>
              <a:rPr lang="en-US" dirty="0"/>
              <a:t>Seed scarification by fire</a:t>
            </a:r>
          </a:p>
          <a:p>
            <a:pPr lvl="1"/>
            <a:r>
              <a:rPr lang="en-US" dirty="0"/>
              <a:t>Changes to seed coat encourage germination</a:t>
            </a:r>
          </a:p>
          <a:p>
            <a:r>
              <a:rPr lang="en-US" dirty="0"/>
              <a:t>Some conifers (pine trees) have cones that require high temperatures to open</a:t>
            </a:r>
          </a:p>
        </p:txBody>
      </p:sp>
      <p:pic>
        <p:nvPicPr>
          <p:cNvPr id="4" name="Picture 4" descr="http://creationrevolution.com/wp-content/uploads/2013/05/Regrowth-after-Fire-Fort-Dav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009" y="3549742"/>
            <a:ext cx="4117579" cy="27470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EB1DC2-2E5B-45A6-9A03-34FCF7B38717}"/>
              </a:ext>
            </a:extLst>
          </p:cNvPr>
          <p:cNvPicPr>
            <a:picLocks noChangeAspect="1"/>
          </p:cNvPicPr>
          <p:nvPr/>
        </p:nvPicPr>
        <p:blipFill>
          <a:blip r:embed="rId3"/>
          <a:stretch>
            <a:fillRect/>
          </a:stretch>
        </p:blipFill>
        <p:spPr>
          <a:xfrm rot="16200000">
            <a:off x="7854430" y="3075060"/>
            <a:ext cx="2747012" cy="3696374"/>
          </a:xfrm>
          <a:prstGeom prst="rect">
            <a:avLst/>
          </a:prstGeom>
        </p:spPr>
      </p:pic>
    </p:spTree>
    <p:extLst>
      <p:ext uri="{BB962C8B-B14F-4D97-AF65-F5344CB8AC3E}">
        <p14:creationId xmlns:p14="http://schemas.microsoft.com/office/powerpoint/2010/main" val="2667884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D979-6D2C-4B56-B1F6-F39728919B39}"/>
              </a:ext>
            </a:extLst>
          </p:cNvPr>
          <p:cNvSpPr>
            <a:spLocks noGrp="1"/>
          </p:cNvSpPr>
          <p:nvPr>
            <p:ph type="title"/>
          </p:nvPr>
        </p:nvSpPr>
        <p:spPr/>
        <p:txBody>
          <a:bodyPr>
            <a:normAutofit/>
          </a:bodyPr>
          <a:lstStyle/>
          <a:p>
            <a:pPr algn="ctr"/>
            <a:r>
              <a:rPr lang="en-US" sz="4400" dirty="0"/>
              <a:t>Upper Chaparral</a:t>
            </a:r>
          </a:p>
        </p:txBody>
      </p:sp>
      <p:sp>
        <p:nvSpPr>
          <p:cNvPr id="3" name="Content Placeholder 2">
            <a:extLst>
              <a:ext uri="{FF2B5EF4-FFF2-40B4-BE49-F238E27FC236}">
                <a16:creationId xmlns:a16="http://schemas.microsoft.com/office/drawing/2014/main" id="{3012580B-7243-43B0-8D3D-6D2B25C1E406}"/>
              </a:ext>
            </a:extLst>
          </p:cNvPr>
          <p:cNvSpPr>
            <a:spLocks noGrp="1"/>
          </p:cNvSpPr>
          <p:nvPr>
            <p:ph sz="quarter" idx="1"/>
          </p:nvPr>
        </p:nvSpPr>
        <p:spPr>
          <a:xfrm>
            <a:off x="609600" y="1219200"/>
            <a:ext cx="6554993" cy="4937760"/>
          </a:xfrm>
        </p:spPr>
        <p:txBody>
          <a:bodyPr/>
          <a:lstStyle/>
          <a:p>
            <a:r>
              <a:rPr lang="en-US" dirty="0"/>
              <a:t>Most precipitation in the form of snow</a:t>
            </a:r>
          </a:p>
          <a:p>
            <a:r>
              <a:rPr lang="en-US" dirty="0"/>
              <a:t>Manzanita species and mountain mahogany are dominant plant species</a:t>
            </a:r>
          </a:p>
          <a:p>
            <a:pPr lvl="1"/>
            <a:r>
              <a:rPr lang="en-US" dirty="0"/>
              <a:t>Many have vertically oriented leaves</a:t>
            </a:r>
          </a:p>
          <a:p>
            <a:r>
              <a:rPr lang="en-US" dirty="0"/>
              <a:t>Conifers found on north facing slopes</a:t>
            </a:r>
          </a:p>
          <a:p>
            <a:endParaRPr lang="en-US" dirty="0"/>
          </a:p>
        </p:txBody>
      </p:sp>
      <p:pic>
        <p:nvPicPr>
          <p:cNvPr id="4" name="Picture 3">
            <a:extLst>
              <a:ext uri="{FF2B5EF4-FFF2-40B4-BE49-F238E27FC236}">
                <a16:creationId xmlns:a16="http://schemas.microsoft.com/office/drawing/2014/main" id="{9A41647C-137C-4153-B849-7AD4A6A522E2}"/>
              </a:ext>
            </a:extLst>
          </p:cNvPr>
          <p:cNvPicPr>
            <a:picLocks noChangeAspect="1"/>
          </p:cNvPicPr>
          <p:nvPr/>
        </p:nvPicPr>
        <p:blipFill>
          <a:blip r:embed="rId3"/>
          <a:stretch>
            <a:fillRect/>
          </a:stretch>
        </p:blipFill>
        <p:spPr>
          <a:xfrm>
            <a:off x="7896710" y="1219200"/>
            <a:ext cx="3775934" cy="2459915"/>
          </a:xfrm>
          <a:prstGeom prst="rect">
            <a:avLst/>
          </a:prstGeom>
        </p:spPr>
      </p:pic>
      <p:pic>
        <p:nvPicPr>
          <p:cNvPr id="7" name="Picture 6">
            <a:extLst>
              <a:ext uri="{FF2B5EF4-FFF2-40B4-BE49-F238E27FC236}">
                <a16:creationId xmlns:a16="http://schemas.microsoft.com/office/drawing/2014/main" id="{DDCCE7D9-ABC5-43E5-9B89-BA11949D72B6}"/>
              </a:ext>
            </a:extLst>
          </p:cNvPr>
          <p:cNvPicPr>
            <a:picLocks noChangeAspect="1"/>
          </p:cNvPicPr>
          <p:nvPr/>
        </p:nvPicPr>
        <p:blipFill>
          <a:blip r:embed="rId4"/>
          <a:stretch>
            <a:fillRect/>
          </a:stretch>
        </p:blipFill>
        <p:spPr>
          <a:xfrm>
            <a:off x="7896710" y="3744558"/>
            <a:ext cx="3775934" cy="2579556"/>
          </a:xfrm>
          <a:prstGeom prst="rect">
            <a:avLst/>
          </a:prstGeom>
        </p:spPr>
      </p:pic>
      <p:pic>
        <p:nvPicPr>
          <p:cNvPr id="8" name="Picture 7">
            <a:extLst>
              <a:ext uri="{FF2B5EF4-FFF2-40B4-BE49-F238E27FC236}">
                <a16:creationId xmlns:a16="http://schemas.microsoft.com/office/drawing/2014/main" id="{E32C9334-6EE5-4C2A-B9AC-81469B5A08AE}"/>
              </a:ext>
            </a:extLst>
          </p:cNvPr>
          <p:cNvPicPr>
            <a:picLocks noChangeAspect="1"/>
          </p:cNvPicPr>
          <p:nvPr/>
        </p:nvPicPr>
        <p:blipFill>
          <a:blip r:embed="rId5"/>
          <a:stretch>
            <a:fillRect/>
          </a:stretch>
        </p:blipFill>
        <p:spPr>
          <a:xfrm>
            <a:off x="5626249" y="4707591"/>
            <a:ext cx="2020944" cy="1515708"/>
          </a:xfrm>
          <a:prstGeom prst="rect">
            <a:avLst/>
          </a:prstGeom>
        </p:spPr>
      </p:pic>
      <p:pic>
        <p:nvPicPr>
          <p:cNvPr id="9" name="Picture 8">
            <a:extLst>
              <a:ext uri="{FF2B5EF4-FFF2-40B4-BE49-F238E27FC236}">
                <a16:creationId xmlns:a16="http://schemas.microsoft.com/office/drawing/2014/main" id="{65DFE05D-A0DB-48DF-B04F-FF14C98013DD}"/>
              </a:ext>
            </a:extLst>
          </p:cNvPr>
          <p:cNvPicPr>
            <a:picLocks noChangeAspect="1"/>
          </p:cNvPicPr>
          <p:nvPr/>
        </p:nvPicPr>
        <p:blipFill>
          <a:blip r:embed="rId6"/>
          <a:stretch>
            <a:fillRect/>
          </a:stretch>
        </p:blipFill>
        <p:spPr>
          <a:xfrm>
            <a:off x="3236707" y="4710148"/>
            <a:ext cx="2264784" cy="1510593"/>
          </a:xfrm>
          <a:prstGeom prst="rect">
            <a:avLst/>
          </a:prstGeom>
        </p:spPr>
      </p:pic>
      <p:pic>
        <p:nvPicPr>
          <p:cNvPr id="10" name="Picture 9">
            <a:extLst>
              <a:ext uri="{FF2B5EF4-FFF2-40B4-BE49-F238E27FC236}">
                <a16:creationId xmlns:a16="http://schemas.microsoft.com/office/drawing/2014/main" id="{B08AB33B-0B98-4104-803A-7E0CCB608E49}"/>
              </a:ext>
            </a:extLst>
          </p:cNvPr>
          <p:cNvPicPr>
            <a:picLocks noChangeAspect="1"/>
          </p:cNvPicPr>
          <p:nvPr/>
        </p:nvPicPr>
        <p:blipFill>
          <a:blip r:embed="rId7"/>
          <a:stretch>
            <a:fillRect/>
          </a:stretch>
        </p:blipFill>
        <p:spPr>
          <a:xfrm>
            <a:off x="1074007" y="4707591"/>
            <a:ext cx="2020944" cy="1518234"/>
          </a:xfrm>
          <a:prstGeom prst="rect">
            <a:avLst/>
          </a:prstGeom>
        </p:spPr>
      </p:pic>
    </p:spTree>
    <p:extLst>
      <p:ext uri="{BB962C8B-B14F-4D97-AF65-F5344CB8AC3E}">
        <p14:creationId xmlns:p14="http://schemas.microsoft.com/office/powerpoint/2010/main" val="4155899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89DC-41FF-4070-807F-86CD60C1B113}"/>
              </a:ext>
            </a:extLst>
          </p:cNvPr>
          <p:cNvSpPr>
            <a:spLocks noGrp="1"/>
          </p:cNvSpPr>
          <p:nvPr>
            <p:ph type="title"/>
          </p:nvPr>
        </p:nvSpPr>
        <p:spPr/>
        <p:txBody>
          <a:bodyPr>
            <a:normAutofit fontScale="90000"/>
          </a:bodyPr>
          <a:lstStyle/>
          <a:p>
            <a:pPr algn="ctr"/>
            <a:r>
              <a:rPr lang="en-US" sz="4000" dirty="0"/>
              <a:t>Southern California Chaparral Communities</a:t>
            </a:r>
          </a:p>
        </p:txBody>
      </p:sp>
      <p:sp>
        <p:nvSpPr>
          <p:cNvPr id="6" name="TextBox 5">
            <a:extLst>
              <a:ext uri="{FF2B5EF4-FFF2-40B4-BE49-F238E27FC236}">
                <a16:creationId xmlns:a16="http://schemas.microsoft.com/office/drawing/2014/main" id="{21161A42-5F1F-4DC6-A0D7-E59B9AA1404D}"/>
              </a:ext>
            </a:extLst>
          </p:cNvPr>
          <p:cNvSpPr txBox="1"/>
          <p:nvPr/>
        </p:nvSpPr>
        <p:spPr>
          <a:xfrm>
            <a:off x="8168020" y="6404493"/>
            <a:ext cx="2305050" cy="246221"/>
          </a:xfrm>
          <a:prstGeom prst="rect">
            <a:avLst/>
          </a:prstGeom>
          <a:noFill/>
        </p:spPr>
        <p:txBody>
          <a:bodyPr wrap="square" rtlCol="0">
            <a:spAutoFit/>
          </a:bodyPr>
          <a:lstStyle/>
          <a:p>
            <a:r>
              <a:rPr lang="en-US" sz="1000" dirty="0"/>
              <a:t>*Image modified from Schoenherr 1992</a:t>
            </a:r>
          </a:p>
        </p:txBody>
      </p:sp>
      <p:graphicFrame>
        <p:nvGraphicFramePr>
          <p:cNvPr id="9" name="Content Placeholder 8">
            <a:extLst>
              <a:ext uri="{FF2B5EF4-FFF2-40B4-BE49-F238E27FC236}">
                <a16:creationId xmlns:a16="http://schemas.microsoft.com/office/drawing/2014/main" id="{28A0B552-2435-43A5-8648-F7B01197AFEB}"/>
              </a:ext>
            </a:extLst>
          </p:cNvPr>
          <p:cNvGraphicFramePr>
            <a:graphicFrameLocks noGrp="1"/>
          </p:cNvGraphicFramePr>
          <p:nvPr>
            <p:ph sz="quarter" idx="1"/>
            <p:extLst>
              <p:ext uri="{D42A27DB-BD31-4B8C-83A1-F6EECF244321}">
                <p14:modId xmlns:p14="http://schemas.microsoft.com/office/powerpoint/2010/main" val="146898117"/>
              </p:ext>
            </p:extLst>
          </p:nvPr>
        </p:nvGraphicFramePr>
        <p:xfrm>
          <a:off x="935661" y="1174899"/>
          <a:ext cx="10430538" cy="5152990"/>
        </p:xfrm>
        <a:graphic>
          <a:graphicData uri="http://schemas.openxmlformats.org/drawingml/2006/table">
            <a:tbl>
              <a:tblPr/>
              <a:tblGrid>
                <a:gridCol w="2216868">
                  <a:extLst>
                    <a:ext uri="{9D8B030D-6E8A-4147-A177-3AD203B41FA5}">
                      <a16:colId xmlns:a16="http://schemas.microsoft.com/office/drawing/2014/main" val="2683892019"/>
                    </a:ext>
                  </a:extLst>
                </a:gridCol>
                <a:gridCol w="2216868">
                  <a:extLst>
                    <a:ext uri="{9D8B030D-6E8A-4147-A177-3AD203B41FA5}">
                      <a16:colId xmlns:a16="http://schemas.microsoft.com/office/drawing/2014/main" val="334063682"/>
                    </a:ext>
                  </a:extLst>
                </a:gridCol>
                <a:gridCol w="2996236">
                  <a:extLst>
                    <a:ext uri="{9D8B030D-6E8A-4147-A177-3AD203B41FA5}">
                      <a16:colId xmlns:a16="http://schemas.microsoft.com/office/drawing/2014/main" val="3697098662"/>
                    </a:ext>
                  </a:extLst>
                </a:gridCol>
                <a:gridCol w="3000566">
                  <a:extLst>
                    <a:ext uri="{9D8B030D-6E8A-4147-A177-3AD203B41FA5}">
                      <a16:colId xmlns:a16="http://schemas.microsoft.com/office/drawing/2014/main" val="1311186289"/>
                    </a:ext>
                  </a:extLst>
                </a:gridCol>
              </a:tblGrid>
              <a:tr h="351484">
                <a:tc>
                  <a:txBody>
                    <a:bodyPr/>
                    <a:lstStyle/>
                    <a:p>
                      <a:pPr algn="ctr" fontAlgn="ctr"/>
                      <a:r>
                        <a:rPr lang="en-US" sz="1400" b="1" i="0" u="none" strike="noStrike" dirty="0">
                          <a:solidFill>
                            <a:srgbClr val="000000"/>
                          </a:solidFill>
                          <a:effectLst/>
                          <a:latin typeface="Calibri" panose="020F0502020204030204" pitchFamily="34" charset="0"/>
                        </a:rPr>
                        <a:t>Community</a:t>
                      </a:r>
                    </a:p>
                  </a:txBody>
                  <a:tcPr marL="8174" marR="8174" marT="817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dirty="0">
                          <a:solidFill>
                            <a:srgbClr val="000000"/>
                          </a:solidFill>
                          <a:effectLst/>
                          <a:latin typeface="Calibri" panose="020F0502020204030204" pitchFamily="34" charset="0"/>
                        </a:rPr>
                        <a:t>Slope Aspect</a:t>
                      </a:r>
                    </a:p>
                  </a:txBody>
                  <a:tcPr marL="8174" marR="8174" marT="817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dirty="0">
                          <a:solidFill>
                            <a:srgbClr val="000000"/>
                          </a:solidFill>
                          <a:effectLst/>
                          <a:latin typeface="Calibri" panose="020F0502020204030204" pitchFamily="34" charset="0"/>
                        </a:rPr>
                        <a:t>Growth Habit</a:t>
                      </a:r>
                    </a:p>
                  </a:txBody>
                  <a:tcPr marL="8174" marR="8174" marT="817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1" i="0" u="none" strike="noStrike" dirty="0">
                          <a:solidFill>
                            <a:srgbClr val="000000"/>
                          </a:solidFill>
                          <a:effectLst/>
                          <a:latin typeface="Calibri" panose="020F0502020204030204" pitchFamily="34" charset="0"/>
                        </a:rPr>
                        <a:t>Examples</a:t>
                      </a:r>
                    </a:p>
                  </a:txBody>
                  <a:tcPr marL="8174" marR="8174" marT="817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3561301"/>
                  </a:ext>
                </a:extLst>
              </a:tr>
              <a:tr h="653924">
                <a:tc rowSpan="3">
                  <a:txBody>
                    <a:bodyPr/>
                    <a:lstStyle/>
                    <a:p>
                      <a:pPr algn="ctr" fontAlgn="ctr"/>
                      <a:r>
                        <a:rPr lang="en-US" sz="1400" b="0" i="0" u="none" strike="noStrike" dirty="0">
                          <a:solidFill>
                            <a:srgbClr val="000000"/>
                          </a:solidFill>
                          <a:effectLst/>
                          <a:latin typeface="Calibri" panose="020F0502020204030204" pitchFamily="34" charset="0"/>
                        </a:rPr>
                        <a:t>Coastal Sage Scrub</a:t>
                      </a:r>
                    </a:p>
                  </a:txBody>
                  <a:tcPr marL="8174" marR="8174" marT="817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US" sz="1400" b="0" i="0" u="none" strike="noStrike">
                          <a:solidFill>
                            <a:srgbClr val="000000"/>
                          </a:solidFill>
                          <a:effectLst/>
                          <a:latin typeface="Calibri" panose="020F0502020204030204" pitchFamily="34" charset="0"/>
                        </a:rPr>
                        <a:t>South-facing</a:t>
                      </a:r>
                    </a:p>
                  </a:txBody>
                  <a:tcPr marL="8174" marR="8174" marT="817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Drought-deciduous; small leaves; phytotoxins</a:t>
                      </a:r>
                    </a:p>
                  </a:txBody>
                  <a:tcPr marL="8174" marR="8174" marT="817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California Sagebrush, Coast Brittle-bush, monkeyflowers, true sages </a:t>
                      </a:r>
                    </a:p>
                  </a:txBody>
                  <a:tcPr marL="8174" marR="8174" marT="817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924702420"/>
                  </a:ext>
                </a:extLst>
              </a:tr>
              <a:tr h="326962">
                <a:tc vMerge="1">
                  <a:txBody>
                    <a:bodyPr/>
                    <a:lstStyle/>
                    <a:p>
                      <a:endParaRPr lang="en-US"/>
                    </a:p>
                  </a:txBody>
                  <a:tcPr/>
                </a:tc>
                <a:tc vMerge="1">
                  <a:txBody>
                    <a:bodyPr/>
                    <a:lstStyle/>
                    <a:p>
                      <a:endParaRPr lang="en-US"/>
                    </a:p>
                  </a:txBody>
                  <a:tcPr/>
                </a:tc>
                <a:tc>
                  <a:txBody>
                    <a:bodyPr/>
                    <a:lstStyle/>
                    <a:p>
                      <a:pPr algn="ctr" fontAlgn="ctr"/>
                      <a:r>
                        <a:rPr lang="en-US" sz="1400" b="0" i="0" u="none" strike="noStrike" dirty="0">
                          <a:solidFill>
                            <a:srgbClr val="000000"/>
                          </a:solidFill>
                          <a:effectLst/>
                          <a:latin typeface="Calibri" panose="020F0502020204030204" pitchFamily="34" charset="0"/>
                        </a:rPr>
                        <a:t>Succulent</a:t>
                      </a:r>
                    </a:p>
                  </a:txBody>
                  <a:tcPr marL="8174" marR="8174" marT="8174" marB="0" anchor="ctr">
                    <a:lnL>
                      <a:noFill/>
                    </a:lnL>
                    <a:lnR>
                      <a:noFill/>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Prickly-pear, Chollas, Live-forevers</a:t>
                      </a:r>
                    </a:p>
                  </a:txBody>
                  <a:tcPr marL="8174" marR="8174" marT="8174" marB="0" anchor="ctr">
                    <a:lnL>
                      <a:noFill/>
                    </a:lnL>
                    <a:lnR>
                      <a:noFill/>
                    </a:lnR>
                    <a:lnT>
                      <a:noFill/>
                    </a:lnT>
                    <a:lnB>
                      <a:noFill/>
                    </a:lnB>
                    <a:solidFill>
                      <a:srgbClr val="FFFFFF"/>
                    </a:solidFill>
                  </a:tcPr>
                </a:tc>
                <a:extLst>
                  <a:ext uri="{0D108BD9-81ED-4DB2-BD59-A6C34878D82A}">
                    <a16:rowId xmlns:a16="http://schemas.microsoft.com/office/drawing/2014/main" val="3192441847"/>
                  </a:ext>
                </a:extLst>
              </a:tr>
              <a:tr h="490443">
                <a:tc vMerge="1">
                  <a:txBody>
                    <a:bodyPr/>
                    <a:lstStyle/>
                    <a:p>
                      <a:endParaRPr lang="en-US"/>
                    </a:p>
                  </a:txBody>
                  <a:tcPr/>
                </a:tc>
                <a:tc>
                  <a:txBody>
                    <a:bodyPr/>
                    <a:lstStyle/>
                    <a:p>
                      <a:pPr algn="ctr" fontAlgn="ctr"/>
                      <a:r>
                        <a:rPr lang="en-US" sz="1400" b="0" i="0" u="none" strike="noStrike">
                          <a:solidFill>
                            <a:srgbClr val="000000"/>
                          </a:solidFill>
                          <a:effectLst/>
                          <a:latin typeface="Calibri" panose="020F0502020204030204" pitchFamily="34" charset="0"/>
                        </a:rPr>
                        <a:t>North-facing</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Evergreen; large leaves</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Toyon, Laurel Sumac, Lemonade Berry, Fuchsia-flowered Gooseberry</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5422217"/>
                  </a:ext>
                </a:extLst>
              </a:tr>
              <a:tr h="490443">
                <a:tc rowSpan="3">
                  <a:txBody>
                    <a:bodyPr/>
                    <a:lstStyle/>
                    <a:p>
                      <a:pPr algn="ctr" fontAlgn="ctr"/>
                      <a:r>
                        <a:rPr lang="en-US" sz="1400" b="0" i="0" u="none" strike="noStrike" dirty="0">
                          <a:solidFill>
                            <a:srgbClr val="000000"/>
                          </a:solidFill>
                          <a:effectLst/>
                          <a:latin typeface="Calibri" panose="020F0502020204030204" pitchFamily="34" charset="0"/>
                        </a:rPr>
                        <a:t>Lower Chaparral</a:t>
                      </a:r>
                    </a:p>
                  </a:txBody>
                  <a:tcPr marL="8174" marR="8174" marT="81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South-facing</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dirty="0">
                          <a:solidFill>
                            <a:srgbClr val="000000"/>
                          </a:solidFill>
                          <a:effectLst/>
                          <a:latin typeface="Calibri" panose="020F0502020204030204" pitchFamily="34" charset="0"/>
                        </a:rPr>
                        <a:t>Evergreen; small, hard, leathery  leaves (</a:t>
                      </a:r>
                      <a:r>
                        <a:rPr lang="en-US" sz="1400" b="0" i="0" u="none" strike="noStrike" dirty="0" err="1">
                          <a:solidFill>
                            <a:srgbClr val="000000"/>
                          </a:solidFill>
                          <a:effectLst/>
                          <a:latin typeface="Calibri" panose="020F0502020204030204" pitchFamily="34" charset="0"/>
                        </a:rPr>
                        <a:t>sclerophyllous</a:t>
                      </a:r>
                      <a:r>
                        <a:rPr lang="en-US" sz="1400" b="0" i="0" u="none" strike="noStrike" dirty="0">
                          <a:solidFill>
                            <a:srgbClr val="000000"/>
                          </a:solidFill>
                          <a:effectLst/>
                          <a:latin typeface="Calibri" panose="020F0502020204030204" pitchFamily="34" charset="0"/>
                        </a:rPr>
                        <a:t>)</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Chamise, California lilcs</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69137286"/>
                  </a:ext>
                </a:extLst>
              </a:tr>
              <a:tr h="326962">
                <a:tc vMerge="1">
                  <a:txBody>
                    <a:bodyPr/>
                    <a:lstStyle/>
                    <a:p>
                      <a:endParaRPr lang="en-US"/>
                    </a:p>
                  </a:txBody>
                  <a:tcPr/>
                </a:tc>
                <a:tc rowSpan="2">
                  <a:txBody>
                    <a:bodyPr/>
                    <a:lstStyle/>
                    <a:p>
                      <a:pPr algn="ctr" fontAlgn="ctr"/>
                      <a:r>
                        <a:rPr lang="en-US" sz="1400" b="0" i="0" u="none" strike="noStrike">
                          <a:solidFill>
                            <a:srgbClr val="000000"/>
                          </a:solidFill>
                          <a:effectLst/>
                          <a:latin typeface="Calibri" panose="020F0502020204030204" pitchFamily="34" charset="0"/>
                        </a:rPr>
                        <a:t>North-facing</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Evergreen; oval, spiny, leathery leaves</a:t>
                      </a:r>
                    </a:p>
                  </a:txBody>
                  <a:tcPr marL="8174" marR="8174" marT="8174" marB="0" anchor="ctr">
                    <a:lnL>
                      <a:noFill/>
                    </a:lnL>
                    <a:lnR>
                      <a:noFill/>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Scrub oaks, Holly-leaved Redberry, Holly-leaved Cherry</a:t>
                      </a:r>
                    </a:p>
                  </a:txBody>
                  <a:tcPr marL="8174" marR="8174" marT="8174" marB="0" anchor="ctr">
                    <a:lnL>
                      <a:noFill/>
                    </a:lnL>
                    <a:lnR>
                      <a:noFill/>
                    </a:lnR>
                    <a:lnT>
                      <a:noFill/>
                    </a:lnT>
                    <a:lnB>
                      <a:noFill/>
                    </a:lnB>
                    <a:solidFill>
                      <a:srgbClr val="FFFFFF"/>
                    </a:solidFill>
                  </a:tcPr>
                </a:tc>
                <a:extLst>
                  <a:ext uri="{0D108BD9-81ED-4DB2-BD59-A6C34878D82A}">
                    <a16:rowId xmlns:a16="http://schemas.microsoft.com/office/drawing/2014/main" val="26844472"/>
                  </a:ext>
                </a:extLst>
              </a:tr>
              <a:tr h="326962">
                <a:tc vMerge="1">
                  <a:txBody>
                    <a:bodyPr/>
                    <a:lstStyle/>
                    <a:p>
                      <a:endParaRPr lang="en-US"/>
                    </a:p>
                  </a:txBody>
                  <a:tcPr/>
                </a:tc>
                <a:tc vMerge="1">
                  <a:txBody>
                    <a:bodyPr/>
                    <a:lstStyle/>
                    <a:p>
                      <a:endParaRPr lang="en-US"/>
                    </a:p>
                  </a:txBody>
                  <a:tcPr/>
                </a:tc>
                <a:tc>
                  <a:txBody>
                    <a:bodyPr/>
                    <a:lstStyle/>
                    <a:p>
                      <a:pPr algn="ctr" fontAlgn="ctr"/>
                      <a:r>
                        <a:rPr lang="en-US" sz="1400" b="0" i="0" u="none" strike="noStrike">
                          <a:solidFill>
                            <a:srgbClr val="000000"/>
                          </a:solidFill>
                          <a:effectLst/>
                          <a:latin typeface="Calibri" panose="020F0502020204030204" pitchFamily="34" charset="0"/>
                        </a:rPr>
                        <a:t>Vines</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Wild peas, honeysuckles, wild cucumbers</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9295968"/>
                  </a:ext>
                </a:extLst>
              </a:tr>
              <a:tr h="490443">
                <a:tc rowSpan="2">
                  <a:txBody>
                    <a:bodyPr/>
                    <a:lstStyle/>
                    <a:p>
                      <a:pPr algn="ctr" fontAlgn="ctr"/>
                      <a:r>
                        <a:rPr lang="en-US" sz="1400" b="0" i="0" u="none" strike="noStrike" dirty="0">
                          <a:solidFill>
                            <a:srgbClr val="000000"/>
                          </a:solidFill>
                          <a:effectLst/>
                          <a:latin typeface="Calibri" panose="020F0502020204030204" pitchFamily="34" charset="0"/>
                        </a:rPr>
                        <a:t>Upper Chaparral</a:t>
                      </a:r>
                    </a:p>
                  </a:txBody>
                  <a:tcPr marL="8174" marR="8174" marT="81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South-facing</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Evergreen, vertically oriented, hard, leathery leaves, sun tracking</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Manzanitas, Western Mountain Mohagany</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021978807"/>
                  </a:ext>
                </a:extLst>
              </a:tr>
              <a:tr h="326962">
                <a:tc vMerge="1">
                  <a:txBody>
                    <a:bodyPr/>
                    <a:lstStyle/>
                    <a:p>
                      <a:endParaRPr lang="en-US"/>
                    </a:p>
                  </a:txBody>
                  <a:tcPr/>
                </a:tc>
                <a:tc>
                  <a:txBody>
                    <a:bodyPr/>
                    <a:lstStyle/>
                    <a:p>
                      <a:pPr algn="ctr" fontAlgn="ctr"/>
                      <a:r>
                        <a:rPr lang="en-US" sz="1400" b="0" i="0" u="none" strike="noStrike">
                          <a:solidFill>
                            <a:srgbClr val="000000"/>
                          </a:solidFill>
                          <a:effectLst/>
                          <a:latin typeface="Calibri" panose="020F0502020204030204" pitchFamily="34" charset="0"/>
                        </a:rPr>
                        <a:t>North-facing</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Evergreen conifers</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Big-cone Douglas Fir, Coulter Pine</a:t>
                      </a:r>
                    </a:p>
                  </a:txBody>
                  <a:tcPr marL="8174" marR="8174" marT="817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9303133"/>
                  </a:ext>
                </a:extLst>
              </a:tr>
              <a:tr h="326962">
                <a:tc rowSpan="3">
                  <a:txBody>
                    <a:bodyPr/>
                    <a:lstStyle/>
                    <a:p>
                      <a:pPr algn="ctr" fontAlgn="ctr"/>
                      <a:r>
                        <a:rPr lang="en-US" sz="1400" b="0" i="0" u="none" strike="noStrike">
                          <a:solidFill>
                            <a:srgbClr val="000000"/>
                          </a:solidFill>
                          <a:effectLst/>
                          <a:latin typeface="Calibri" panose="020F0502020204030204" pitchFamily="34" charset="0"/>
                        </a:rPr>
                        <a:t>Desert Chaparral</a:t>
                      </a:r>
                    </a:p>
                  </a:txBody>
                  <a:tcPr marL="8174" marR="8174" marT="817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South-facing</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Drought-deciduous</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Desert Apricot, Desert Almond, true sages</a:t>
                      </a:r>
                    </a:p>
                  </a:txBody>
                  <a:tcPr marL="8174" marR="8174" marT="817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34027605"/>
                  </a:ext>
                </a:extLst>
              </a:tr>
              <a:tr h="326962">
                <a:tc vMerge="1">
                  <a:txBody>
                    <a:bodyPr/>
                    <a:lstStyle/>
                    <a:p>
                      <a:endParaRPr lang="en-US"/>
                    </a:p>
                  </a:txBody>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8174" marR="8174" marT="8174" marB="0" anchor="ctr">
                    <a:lnL>
                      <a:noFill/>
                    </a:lnL>
                    <a:lnR>
                      <a:noFill/>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Succulent</a:t>
                      </a:r>
                    </a:p>
                  </a:txBody>
                  <a:tcPr marL="8174" marR="8174" marT="8174" marB="0" anchor="ctr">
                    <a:lnL>
                      <a:noFill/>
                    </a:lnL>
                    <a:lnR>
                      <a:noFill/>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Prickly-pear, Chollas, Morman teas</a:t>
                      </a:r>
                    </a:p>
                  </a:txBody>
                  <a:tcPr marL="8174" marR="8174" marT="8174" marB="0" anchor="ctr">
                    <a:lnL>
                      <a:noFill/>
                    </a:lnL>
                    <a:lnR>
                      <a:noFill/>
                    </a:lnR>
                    <a:lnT>
                      <a:noFill/>
                    </a:lnT>
                    <a:lnB>
                      <a:noFill/>
                    </a:lnB>
                    <a:solidFill>
                      <a:srgbClr val="FFFFFF"/>
                    </a:solidFill>
                  </a:tcPr>
                </a:tc>
                <a:extLst>
                  <a:ext uri="{0D108BD9-81ED-4DB2-BD59-A6C34878D82A}">
                    <a16:rowId xmlns:a16="http://schemas.microsoft.com/office/drawing/2014/main" val="3161319296"/>
                  </a:ext>
                </a:extLst>
              </a:tr>
              <a:tr h="498617">
                <a:tc vMerge="1">
                  <a:txBody>
                    <a:bodyPr/>
                    <a:lstStyle/>
                    <a:p>
                      <a:endParaRPr lang="en-US"/>
                    </a:p>
                  </a:txBody>
                  <a:tcPr/>
                </a:tc>
                <a:tc>
                  <a:txBody>
                    <a:bodyPr/>
                    <a:lstStyle/>
                    <a:p>
                      <a:pPr algn="ctr" fontAlgn="ctr"/>
                      <a:r>
                        <a:rPr lang="en-US" sz="1400" b="0" i="0" u="none" strike="noStrike">
                          <a:solidFill>
                            <a:srgbClr val="000000"/>
                          </a:solidFill>
                          <a:effectLst/>
                          <a:latin typeface="Calibri" panose="020F0502020204030204" pitchFamily="34" charset="0"/>
                        </a:rPr>
                        <a:t>North-facing</a:t>
                      </a:r>
                    </a:p>
                  </a:txBody>
                  <a:tcPr marL="8174" marR="8174" marT="81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Evergreen; large leaves</a:t>
                      </a:r>
                    </a:p>
                  </a:txBody>
                  <a:tcPr marL="8174" marR="8174" marT="81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Calibri" panose="020F0502020204030204" pitchFamily="34" charset="0"/>
                        </a:rPr>
                        <a:t>Sugar Bush, Desert Scrub Oak, Big berry Manzanita, Jojoba</a:t>
                      </a:r>
                    </a:p>
                  </a:txBody>
                  <a:tcPr marL="8174" marR="8174" marT="817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0207411"/>
                  </a:ext>
                </a:extLst>
              </a:tr>
            </a:tbl>
          </a:graphicData>
        </a:graphic>
      </p:graphicFrame>
    </p:spTree>
    <p:extLst>
      <p:ext uri="{BB962C8B-B14F-4D97-AF65-F5344CB8AC3E}">
        <p14:creationId xmlns:p14="http://schemas.microsoft.com/office/powerpoint/2010/main" val="1857612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North and South Facing Slopes</a:t>
            </a:r>
          </a:p>
        </p:txBody>
      </p:sp>
      <p:pic>
        <p:nvPicPr>
          <p:cNvPr id="12292" name="Picture 4" descr="http://dl.clackamas.cc.or.us/bi103_online/images/unit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48" y="3753293"/>
            <a:ext cx="4848445" cy="251114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
          </p:nvPr>
        </p:nvSpPr>
        <p:spPr>
          <a:xfrm>
            <a:off x="609601" y="1219200"/>
            <a:ext cx="4610986" cy="2534093"/>
          </a:xfrm>
        </p:spPr>
        <p:txBody>
          <a:bodyPr>
            <a:noAutofit/>
          </a:bodyPr>
          <a:lstStyle/>
          <a:p>
            <a:pPr marL="0" indent="0" algn="ctr">
              <a:lnSpc>
                <a:spcPct val="85000"/>
              </a:lnSpc>
              <a:buNone/>
            </a:pPr>
            <a:r>
              <a:rPr lang="en-US" sz="2800" u="sng" dirty="0"/>
              <a:t>North facing slopes </a:t>
            </a:r>
          </a:p>
          <a:p>
            <a:pPr>
              <a:lnSpc>
                <a:spcPct val="85000"/>
              </a:lnSpc>
            </a:pPr>
            <a:r>
              <a:rPr lang="en-US" sz="2400" dirty="0"/>
              <a:t>Receive less direct sunlight</a:t>
            </a:r>
          </a:p>
          <a:p>
            <a:pPr>
              <a:lnSpc>
                <a:spcPct val="85000"/>
              </a:lnSpc>
            </a:pPr>
            <a:r>
              <a:rPr lang="en-US" sz="2400" dirty="0"/>
              <a:t>Larger and denser plant growth</a:t>
            </a:r>
          </a:p>
          <a:p>
            <a:pPr lvl="1">
              <a:lnSpc>
                <a:spcPct val="85000"/>
              </a:lnSpc>
            </a:pPr>
            <a:r>
              <a:rPr lang="en-US" sz="1800" dirty="0"/>
              <a:t>Larger leaves</a:t>
            </a:r>
          </a:p>
          <a:p>
            <a:pPr>
              <a:lnSpc>
                <a:spcPct val="85000"/>
              </a:lnSpc>
            </a:pPr>
            <a:r>
              <a:rPr lang="en-US" sz="2400" dirty="0"/>
              <a:t>Greater species diversity</a:t>
            </a:r>
          </a:p>
          <a:p>
            <a:pPr lvl="1">
              <a:lnSpc>
                <a:spcPct val="85000"/>
              </a:lnSpc>
            </a:pPr>
            <a:r>
              <a:rPr lang="en-US" sz="1800" dirty="0"/>
              <a:t>More woody species</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0382" y="3479071"/>
            <a:ext cx="4951770" cy="2785370"/>
          </a:xfrm>
          <a:prstGeom prst="rect">
            <a:avLst/>
          </a:prstGeom>
        </p:spPr>
      </p:pic>
      <p:sp>
        <p:nvSpPr>
          <p:cNvPr id="8" name="Content Placeholder 4"/>
          <p:cNvSpPr txBox="1">
            <a:spLocks/>
          </p:cNvSpPr>
          <p:nvPr/>
        </p:nvSpPr>
        <p:spPr>
          <a:xfrm>
            <a:off x="6390167" y="1219199"/>
            <a:ext cx="5365897" cy="2310809"/>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ct val="85000"/>
              </a:lnSpc>
              <a:buNone/>
            </a:pPr>
            <a:r>
              <a:rPr lang="en-US" sz="2800" u="sng" dirty="0"/>
              <a:t>South facing slopes</a:t>
            </a:r>
          </a:p>
          <a:p>
            <a:pPr>
              <a:lnSpc>
                <a:spcPct val="85000"/>
              </a:lnSpc>
            </a:pPr>
            <a:r>
              <a:rPr lang="en-US" sz="2400" dirty="0"/>
              <a:t>Receive more direct sunlight</a:t>
            </a:r>
          </a:p>
          <a:p>
            <a:pPr>
              <a:lnSpc>
                <a:spcPct val="85000"/>
              </a:lnSpc>
            </a:pPr>
            <a:r>
              <a:rPr lang="en-US" sz="2400" dirty="0"/>
              <a:t>Smaller and more sparse plant growth</a:t>
            </a:r>
          </a:p>
          <a:p>
            <a:pPr lvl="1">
              <a:lnSpc>
                <a:spcPct val="85000"/>
              </a:lnSpc>
            </a:pPr>
            <a:r>
              <a:rPr lang="en-US" sz="1800" dirty="0"/>
              <a:t>Smaller leaves</a:t>
            </a:r>
          </a:p>
          <a:p>
            <a:pPr>
              <a:lnSpc>
                <a:spcPct val="85000"/>
              </a:lnSpc>
            </a:pPr>
            <a:r>
              <a:rPr lang="en-US" sz="2400" dirty="0"/>
              <a:t>Lower species diversity</a:t>
            </a:r>
          </a:p>
          <a:p>
            <a:pPr lvl="1">
              <a:lnSpc>
                <a:spcPct val="85000"/>
              </a:lnSpc>
            </a:pPr>
            <a:r>
              <a:rPr lang="en-US" sz="1800" dirty="0"/>
              <a:t>More drought tolerant species</a:t>
            </a:r>
          </a:p>
        </p:txBody>
      </p:sp>
    </p:spTree>
    <p:extLst>
      <p:ext uri="{BB962C8B-B14F-4D97-AF65-F5344CB8AC3E}">
        <p14:creationId xmlns:p14="http://schemas.microsoft.com/office/powerpoint/2010/main" val="1181199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C7CA-BCF4-45B0-96E9-8501F5540BB1}"/>
              </a:ext>
            </a:extLst>
          </p:cNvPr>
          <p:cNvSpPr>
            <a:spLocks noGrp="1"/>
          </p:cNvSpPr>
          <p:nvPr>
            <p:ph type="title"/>
          </p:nvPr>
        </p:nvSpPr>
        <p:spPr/>
        <p:txBody>
          <a:bodyPr>
            <a:normAutofit/>
          </a:bodyPr>
          <a:lstStyle/>
          <a:p>
            <a:pPr algn="ctr"/>
            <a:r>
              <a:rPr lang="en-US" sz="4400" dirty="0"/>
              <a:t>Yellow Pine Forest</a:t>
            </a:r>
          </a:p>
        </p:txBody>
      </p:sp>
      <p:sp>
        <p:nvSpPr>
          <p:cNvPr id="3" name="Content Placeholder 2">
            <a:extLst>
              <a:ext uri="{FF2B5EF4-FFF2-40B4-BE49-F238E27FC236}">
                <a16:creationId xmlns:a16="http://schemas.microsoft.com/office/drawing/2014/main" id="{7BF9A777-F551-463D-998B-100EFEE85914}"/>
              </a:ext>
            </a:extLst>
          </p:cNvPr>
          <p:cNvSpPr>
            <a:spLocks noGrp="1"/>
          </p:cNvSpPr>
          <p:nvPr>
            <p:ph sz="quarter" idx="1"/>
          </p:nvPr>
        </p:nvSpPr>
        <p:spPr>
          <a:xfrm>
            <a:off x="609600" y="1219200"/>
            <a:ext cx="6468932" cy="4937760"/>
          </a:xfrm>
        </p:spPr>
        <p:txBody>
          <a:bodyPr/>
          <a:lstStyle/>
          <a:p>
            <a:r>
              <a:rPr lang="en-US" dirty="0"/>
              <a:t>Most widely distributes community in CA</a:t>
            </a:r>
          </a:p>
          <a:p>
            <a:r>
              <a:rPr lang="en-US" dirty="0"/>
              <a:t>Most precipitation in the form of snow</a:t>
            </a:r>
          </a:p>
          <a:p>
            <a:r>
              <a:rPr lang="en-US" dirty="0"/>
              <a:t>Comprised on mostly coniferous trees and dominated by Ponderosa and Jeffery pines</a:t>
            </a:r>
          </a:p>
          <a:p>
            <a:r>
              <a:rPr lang="en-US" dirty="0"/>
              <a:t>Severe drought and bark beetle have decimated millions of trees.</a:t>
            </a:r>
          </a:p>
        </p:txBody>
      </p:sp>
      <p:pic>
        <p:nvPicPr>
          <p:cNvPr id="4" name="Picture 3">
            <a:extLst>
              <a:ext uri="{FF2B5EF4-FFF2-40B4-BE49-F238E27FC236}">
                <a16:creationId xmlns:a16="http://schemas.microsoft.com/office/drawing/2014/main" id="{5694C37D-D074-4B71-A92A-C56503A05F5E}"/>
              </a:ext>
            </a:extLst>
          </p:cNvPr>
          <p:cNvPicPr>
            <a:picLocks noChangeAspect="1"/>
          </p:cNvPicPr>
          <p:nvPr/>
        </p:nvPicPr>
        <p:blipFill>
          <a:blip r:embed="rId2"/>
          <a:stretch>
            <a:fillRect/>
          </a:stretch>
        </p:blipFill>
        <p:spPr>
          <a:xfrm>
            <a:off x="7562998" y="1219200"/>
            <a:ext cx="4346132" cy="2507932"/>
          </a:xfrm>
          <a:prstGeom prst="rect">
            <a:avLst/>
          </a:prstGeom>
        </p:spPr>
      </p:pic>
      <p:pic>
        <p:nvPicPr>
          <p:cNvPr id="7" name="Picture 6">
            <a:extLst>
              <a:ext uri="{FF2B5EF4-FFF2-40B4-BE49-F238E27FC236}">
                <a16:creationId xmlns:a16="http://schemas.microsoft.com/office/drawing/2014/main" id="{F9AFE934-33FE-42CA-86B8-772A11AE755B}"/>
              </a:ext>
            </a:extLst>
          </p:cNvPr>
          <p:cNvPicPr>
            <a:picLocks noChangeAspect="1"/>
          </p:cNvPicPr>
          <p:nvPr/>
        </p:nvPicPr>
        <p:blipFill>
          <a:blip r:embed="rId3"/>
          <a:stretch>
            <a:fillRect/>
          </a:stretch>
        </p:blipFill>
        <p:spPr>
          <a:xfrm>
            <a:off x="8003634" y="3803332"/>
            <a:ext cx="3636981" cy="2439808"/>
          </a:xfrm>
          <a:prstGeom prst="rect">
            <a:avLst/>
          </a:prstGeom>
        </p:spPr>
      </p:pic>
      <p:pic>
        <p:nvPicPr>
          <p:cNvPr id="8" name="Picture 7">
            <a:extLst>
              <a:ext uri="{FF2B5EF4-FFF2-40B4-BE49-F238E27FC236}">
                <a16:creationId xmlns:a16="http://schemas.microsoft.com/office/drawing/2014/main" id="{6DF14835-36AC-4CCC-AABB-7E8F1D5BC748}"/>
              </a:ext>
            </a:extLst>
          </p:cNvPr>
          <p:cNvPicPr>
            <a:picLocks noChangeAspect="1"/>
          </p:cNvPicPr>
          <p:nvPr/>
        </p:nvPicPr>
        <p:blipFill>
          <a:blip r:embed="rId4"/>
          <a:stretch>
            <a:fillRect/>
          </a:stretch>
        </p:blipFill>
        <p:spPr>
          <a:xfrm>
            <a:off x="6310448" y="4314825"/>
            <a:ext cx="1536167" cy="1918335"/>
          </a:xfrm>
          <a:prstGeom prst="rect">
            <a:avLst/>
          </a:prstGeom>
        </p:spPr>
      </p:pic>
      <p:pic>
        <p:nvPicPr>
          <p:cNvPr id="9" name="Picture 8">
            <a:extLst>
              <a:ext uri="{FF2B5EF4-FFF2-40B4-BE49-F238E27FC236}">
                <a16:creationId xmlns:a16="http://schemas.microsoft.com/office/drawing/2014/main" id="{64397FB0-0E3C-4400-8799-4A52742EA50D}"/>
              </a:ext>
            </a:extLst>
          </p:cNvPr>
          <p:cNvPicPr>
            <a:picLocks noChangeAspect="1"/>
          </p:cNvPicPr>
          <p:nvPr/>
        </p:nvPicPr>
        <p:blipFill>
          <a:blip r:embed="rId5"/>
          <a:stretch>
            <a:fillRect/>
          </a:stretch>
        </p:blipFill>
        <p:spPr>
          <a:xfrm>
            <a:off x="3332747" y="4314825"/>
            <a:ext cx="2837435" cy="1891623"/>
          </a:xfrm>
          <a:prstGeom prst="rect">
            <a:avLst/>
          </a:prstGeom>
        </p:spPr>
      </p:pic>
      <p:pic>
        <p:nvPicPr>
          <p:cNvPr id="10" name="Picture 9">
            <a:extLst>
              <a:ext uri="{FF2B5EF4-FFF2-40B4-BE49-F238E27FC236}">
                <a16:creationId xmlns:a16="http://schemas.microsoft.com/office/drawing/2014/main" id="{37F838A8-DEBC-4455-A5B3-F93C517E01F1}"/>
              </a:ext>
            </a:extLst>
          </p:cNvPr>
          <p:cNvPicPr>
            <a:picLocks noChangeAspect="1"/>
          </p:cNvPicPr>
          <p:nvPr/>
        </p:nvPicPr>
        <p:blipFill>
          <a:blip r:embed="rId6"/>
          <a:stretch>
            <a:fillRect/>
          </a:stretch>
        </p:blipFill>
        <p:spPr>
          <a:xfrm>
            <a:off x="356464" y="4314825"/>
            <a:ext cx="2836017" cy="1891623"/>
          </a:xfrm>
          <a:prstGeom prst="rect">
            <a:avLst/>
          </a:prstGeom>
        </p:spPr>
      </p:pic>
    </p:spTree>
    <p:extLst>
      <p:ext uri="{BB962C8B-B14F-4D97-AF65-F5344CB8AC3E}">
        <p14:creationId xmlns:p14="http://schemas.microsoft.com/office/powerpoint/2010/main" val="2610394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52400"/>
            <a:ext cx="11214100" cy="990600"/>
          </a:xfrm>
        </p:spPr>
        <p:txBody>
          <a:bodyPr>
            <a:normAutofit/>
          </a:bodyPr>
          <a:lstStyle/>
          <a:p>
            <a:pPr algn="ctr"/>
            <a:r>
              <a:rPr lang="en-US" sz="4400" dirty="0"/>
              <a:t>Bark Beetle</a:t>
            </a:r>
          </a:p>
        </p:txBody>
      </p:sp>
      <p:pic>
        <p:nvPicPr>
          <p:cNvPr id="5124" name="Picture 4" descr="http://images.publicradio.org/content/2013/07/08/20130708_bark-beetle8_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187" y="3989336"/>
            <a:ext cx="3091283" cy="2318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96300" y="1176100"/>
            <a:ext cx="2791414" cy="2359328"/>
          </a:xfrm>
          <a:prstGeom prst="rect">
            <a:avLst/>
          </a:prstGeom>
        </p:spPr>
      </p:pic>
      <p:pic>
        <p:nvPicPr>
          <p:cNvPr id="8" name="Picture 7"/>
          <p:cNvPicPr>
            <a:picLocks noChangeAspect="1"/>
          </p:cNvPicPr>
          <p:nvPr/>
        </p:nvPicPr>
        <p:blipFill>
          <a:blip r:embed="rId5"/>
          <a:stretch>
            <a:fillRect/>
          </a:stretch>
        </p:blipFill>
        <p:spPr>
          <a:xfrm>
            <a:off x="2900628" y="1246273"/>
            <a:ext cx="2696499" cy="2289155"/>
          </a:xfrm>
          <a:prstGeom prst="rect">
            <a:avLst/>
          </a:prstGeom>
        </p:spPr>
      </p:pic>
      <p:pic>
        <p:nvPicPr>
          <p:cNvPr id="10" name="Picture 9"/>
          <p:cNvPicPr>
            <a:picLocks noChangeAspect="1"/>
          </p:cNvPicPr>
          <p:nvPr/>
        </p:nvPicPr>
        <p:blipFill>
          <a:blip r:embed="rId6"/>
          <a:stretch>
            <a:fillRect/>
          </a:stretch>
        </p:blipFill>
        <p:spPr>
          <a:xfrm>
            <a:off x="5724877" y="1281360"/>
            <a:ext cx="3222771" cy="2289155"/>
          </a:xfrm>
          <a:prstGeom prst="rect">
            <a:avLst/>
          </a:prstGeom>
        </p:spPr>
      </p:pic>
      <p:pic>
        <p:nvPicPr>
          <p:cNvPr id="11" name="Picture 10"/>
          <p:cNvPicPr>
            <a:picLocks noChangeAspect="1"/>
          </p:cNvPicPr>
          <p:nvPr/>
        </p:nvPicPr>
        <p:blipFill>
          <a:blip r:embed="rId7"/>
          <a:stretch>
            <a:fillRect/>
          </a:stretch>
        </p:blipFill>
        <p:spPr>
          <a:xfrm>
            <a:off x="8947648" y="1281359"/>
            <a:ext cx="2983095" cy="2057045"/>
          </a:xfrm>
          <a:prstGeom prst="rect">
            <a:avLst/>
          </a:prstGeom>
        </p:spPr>
      </p:pic>
      <p:pic>
        <p:nvPicPr>
          <p:cNvPr id="3" name="Picture 2">
            <a:extLst>
              <a:ext uri="{FF2B5EF4-FFF2-40B4-BE49-F238E27FC236}">
                <a16:creationId xmlns:a16="http://schemas.microsoft.com/office/drawing/2014/main" id="{A72511A6-F46D-43DD-A6CE-15CBB1C70036}"/>
              </a:ext>
            </a:extLst>
          </p:cNvPr>
          <p:cNvPicPr>
            <a:picLocks noChangeAspect="1"/>
          </p:cNvPicPr>
          <p:nvPr/>
        </p:nvPicPr>
        <p:blipFill>
          <a:blip r:embed="rId8"/>
          <a:stretch>
            <a:fillRect/>
          </a:stretch>
        </p:blipFill>
        <p:spPr>
          <a:xfrm>
            <a:off x="5975350" y="3989336"/>
            <a:ext cx="3247836" cy="2319883"/>
          </a:xfrm>
          <a:prstGeom prst="rect">
            <a:avLst/>
          </a:prstGeom>
        </p:spPr>
      </p:pic>
    </p:spTree>
    <p:extLst>
      <p:ext uri="{BB962C8B-B14F-4D97-AF65-F5344CB8AC3E}">
        <p14:creationId xmlns:p14="http://schemas.microsoft.com/office/powerpoint/2010/main" val="235472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397-866D-4CC2-8F54-ACBF51A70646}"/>
              </a:ext>
            </a:extLst>
          </p:cNvPr>
          <p:cNvSpPr>
            <a:spLocks noGrp="1"/>
          </p:cNvSpPr>
          <p:nvPr>
            <p:ph type="title"/>
          </p:nvPr>
        </p:nvSpPr>
        <p:spPr/>
        <p:txBody>
          <a:bodyPr>
            <a:normAutofit/>
          </a:bodyPr>
          <a:lstStyle/>
          <a:p>
            <a:pPr algn="ctr"/>
            <a:r>
              <a:rPr lang="en-US" sz="4400" dirty="0"/>
              <a:t>Continental Drift and Plate Tectonics</a:t>
            </a:r>
          </a:p>
        </p:txBody>
      </p:sp>
      <p:sp>
        <p:nvSpPr>
          <p:cNvPr id="3" name="Content Placeholder 2">
            <a:extLst>
              <a:ext uri="{FF2B5EF4-FFF2-40B4-BE49-F238E27FC236}">
                <a16:creationId xmlns:a16="http://schemas.microsoft.com/office/drawing/2014/main" id="{49195848-519E-4345-A115-591E7372CDC0}"/>
              </a:ext>
            </a:extLst>
          </p:cNvPr>
          <p:cNvSpPr>
            <a:spLocks noGrp="1"/>
          </p:cNvSpPr>
          <p:nvPr>
            <p:ph sz="quarter" idx="1"/>
          </p:nvPr>
        </p:nvSpPr>
        <p:spPr>
          <a:xfrm>
            <a:off x="609600" y="1219200"/>
            <a:ext cx="5729416" cy="4937760"/>
          </a:xfrm>
        </p:spPr>
        <p:txBody>
          <a:bodyPr>
            <a:normAutofit lnSpcReduction="10000"/>
          </a:bodyPr>
          <a:lstStyle/>
          <a:p>
            <a:pPr marL="0" indent="0">
              <a:spcAft>
                <a:spcPts val="1200"/>
              </a:spcAft>
              <a:buNone/>
            </a:pPr>
            <a:r>
              <a:rPr lang="en-US" sz="2800" b="1" dirty="0"/>
              <a:t>Pangaea</a:t>
            </a:r>
            <a:r>
              <a:rPr lang="en-US" sz="2800" dirty="0"/>
              <a:t>: Large supercontinent that existed during the late Paleozoic and early Mesozoic eras</a:t>
            </a:r>
          </a:p>
          <a:p>
            <a:pPr>
              <a:spcAft>
                <a:spcPts val="1200"/>
              </a:spcAft>
            </a:pPr>
            <a:r>
              <a:rPr lang="en-US" b="1" dirty="0"/>
              <a:t>Laurasia</a:t>
            </a:r>
            <a:r>
              <a:rPr lang="en-US" dirty="0"/>
              <a:t>: Supercontinent in the northern hemisphere that later spilt into the continents of North America, Europe and Asia. </a:t>
            </a:r>
          </a:p>
          <a:p>
            <a:pPr>
              <a:spcAft>
                <a:spcPts val="1200"/>
              </a:spcAft>
            </a:pPr>
            <a:r>
              <a:rPr lang="en-US" b="1" dirty="0"/>
              <a:t>Gondwana</a:t>
            </a:r>
            <a:r>
              <a:rPr lang="en-US" dirty="0"/>
              <a:t>: Supercontinent in the southern hemisphere that split into South America, Africa, Australia, India and Antarctica</a:t>
            </a:r>
            <a:endParaRPr lang="en-US" b="1" dirty="0"/>
          </a:p>
        </p:txBody>
      </p:sp>
      <p:pic>
        <p:nvPicPr>
          <p:cNvPr id="5" name="Picture 4">
            <a:extLst>
              <a:ext uri="{FF2B5EF4-FFF2-40B4-BE49-F238E27FC236}">
                <a16:creationId xmlns:a16="http://schemas.microsoft.com/office/drawing/2014/main" id="{F64C1272-DF97-4FB3-A841-89B88481ED09}"/>
              </a:ext>
            </a:extLst>
          </p:cNvPr>
          <p:cNvPicPr>
            <a:picLocks noChangeAspect="1"/>
          </p:cNvPicPr>
          <p:nvPr/>
        </p:nvPicPr>
        <p:blipFill>
          <a:blip r:embed="rId2"/>
          <a:stretch>
            <a:fillRect/>
          </a:stretch>
        </p:blipFill>
        <p:spPr>
          <a:xfrm>
            <a:off x="7442779" y="1258483"/>
            <a:ext cx="4368554" cy="2269640"/>
          </a:xfrm>
          <a:prstGeom prst="rect">
            <a:avLst/>
          </a:prstGeom>
        </p:spPr>
      </p:pic>
      <p:pic>
        <p:nvPicPr>
          <p:cNvPr id="6" name="Picture 5">
            <a:extLst>
              <a:ext uri="{FF2B5EF4-FFF2-40B4-BE49-F238E27FC236}">
                <a16:creationId xmlns:a16="http://schemas.microsoft.com/office/drawing/2014/main" id="{3AC59392-9DA3-47F0-86E5-4D2E690B1C25}"/>
              </a:ext>
            </a:extLst>
          </p:cNvPr>
          <p:cNvPicPr>
            <a:picLocks noChangeAspect="1"/>
          </p:cNvPicPr>
          <p:nvPr/>
        </p:nvPicPr>
        <p:blipFill>
          <a:blip r:embed="rId3"/>
          <a:stretch>
            <a:fillRect/>
          </a:stretch>
        </p:blipFill>
        <p:spPr>
          <a:xfrm>
            <a:off x="7442779" y="3692056"/>
            <a:ext cx="4115393" cy="2300971"/>
          </a:xfrm>
          <a:prstGeom prst="rect">
            <a:avLst/>
          </a:prstGeom>
        </p:spPr>
      </p:pic>
      <p:sp>
        <p:nvSpPr>
          <p:cNvPr id="7" name="TextBox 6">
            <a:extLst>
              <a:ext uri="{FF2B5EF4-FFF2-40B4-BE49-F238E27FC236}">
                <a16:creationId xmlns:a16="http://schemas.microsoft.com/office/drawing/2014/main" id="{452E28D6-9B95-43A4-960F-ADABE3A01FC4}"/>
              </a:ext>
            </a:extLst>
          </p:cNvPr>
          <p:cNvSpPr txBox="1"/>
          <p:nvPr/>
        </p:nvSpPr>
        <p:spPr>
          <a:xfrm>
            <a:off x="8743994" y="3320974"/>
            <a:ext cx="250928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190 million years ago</a:t>
            </a:r>
          </a:p>
        </p:txBody>
      </p:sp>
      <p:sp>
        <p:nvSpPr>
          <p:cNvPr id="8" name="TextBox 7">
            <a:extLst>
              <a:ext uri="{FF2B5EF4-FFF2-40B4-BE49-F238E27FC236}">
                <a16:creationId xmlns:a16="http://schemas.microsoft.com/office/drawing/2014/main" id="{0FD41B8A-6321-4832-AFA0-997062AF642C}"/>
              </a:ext>
            </a:extLst>
          </p:cNvPr>
          <p:cNvSpPr txBox="1"/>
          <p:nvPr/>
        </p:nvSpPr>
        <p:spPr>
          <a:xfrm>
            <a:off x="8743994" y="5814424"/>
            <a:ext cx="2197632"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150 million years ago</a:t>
            </a:r>
          </a:p>
        </p:txBody>
      </p:sp>
    </p:spTree>
    <p:extLst>
      <p:ext uri="{BB962C8B-B14F-4D97-AF65-F5344CB8AC3E}">
        <p14:creationId xmlns:p14="http://schemas.microsoft.com/office/powerpoint/2010/main" val="1879091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Bark Beetle</a:t>
            </a:r>
          </a:p>
        </p:txBody>
      </p:sp>
      <p:pic>
        <p:nvPicPr>
          <p:cNvPr id="1026" name="Picture 2" descr="From 2000 to 2014, bark beetles destroyed large swaths of forests in the American West — and they're not done y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52587"/>
            <a:ext cx="5628838" cy="5003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08C020-0C95-44FC-A4FE-C91699D3771D}"/>
              </a:ext>
            </a:extLst>
          </p:cNvPr>
          <p:cNvPicPr>
            <a:picLocks noChangeAspect="1"/>
          </p:cNvPicPr>
          <p:nvPr/>
        </p:nvPicPr>
        <p:blipFill>
          <a:blip r:embed="rId3"/>
          <a:stretch>
            <a:fillRect/>
          </a:stretch>
        </p:blipFill>
        <p:spPr>
          <a:xfrm>
            <a:off x="467162" y="1913140"/>
            <a:ext cx="5104487" cy="3336591"/>
          </a:xfrm>
          <a:prstGeom prst="rect">
            <a:avLst/>
          </a:prstGeom>
        </p:spPr>
      </p:pic>
      <p:sp>
        <p:nvSpPr>
          <p:cNvPr id="5" name="Rectangle 4">
            <a:extLst>
              <a:ext uri="{FF2B5EF4-FFF2-40B4-BE49-F238E27FC236}">
                <a16:creationId xmlns:a16="http://schemas.microsoft.com/office/drawing/2014/main" id="{378CB96C-E94B-4324-A9D4-519FACAB2219}"/>
              </a:ext>
            </a:extLst>
          </p:cNvPr>
          <p:cNvSpPr/>
          <p:nvPr/>
        </p:nvSpPr>
        <p:spPr>
          <a:xfrm>
            <a:off x="3891418" y="6365586"/>
            <a:ext cx="3037563" cy="369332"/>
          </a:xfrm>
          <a:prstGeom prst="rect">
            <a:avLst/>
          </a:prstGeom>
        </p:spPr>
        <p:txBody>
          <a:bodyPr wrap="none">
            <a:spAutoFit/>
          </a:bodyPr>
          <a:lstStyle/>
          <a:p>
            <a:r>
              <a:rPr lang="en-US" dirty="0"/>
              <a:t>https://youtu.be/uVELrrDScH0</a:t>
            </a:r>
          </a:p>
        </p:txBody>
      </p:sp>
    </p:spTree>
    <p:extLst>
      <p:ext uri="{BB962C8B-B14F-4D97-AF65-F5344CB8AC3E}">
        <p14:creationId xmlns:p14="http://schemas.microsoft.com/office/powerpoint/2010/main" val="1938169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8D75-6AD8-4C79-AD1C-BA5797E01E83}"/>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055144E4-9C76-4D50-A5A1-C3E860A9CAC9}"/>
              </a:ext>
            </a:extLst>
          </p:cNvPr>
          <p:cNvSpPr>
            <a:spLocks noGrp="1"/>
          </p:cNvSpPr>
          <p:nvPr>
            <p:ph sz="quarter" idx="1"/>
          </p:nvPr>
        </p:nvSpPr>
        <p:spPr/>
        <p:txBody>
          <a:bodyPr>
            <a:normAutofit/>
          </a:bodyPr>
          <a:lstStyle/>
          <a:p>
            <a:pPr marL="0" indent="0">
              <a:buNone/>
            </a:pPr>
            <a:r>
              <a:rPr lang="en-US" sz="3200" dirty="0"/>
              <a:t>Seasonality on earth is caused by which of the following? </a:t>
            </a:r>
          </a:p>
          <a:p>
            <a:pPr marL="0" indent="0">
              <a:buNone/>
            </a:pPr>
            <a:r>
              <a:rPr lang="en-US" sz="3200" dirty="0"/>
              <a:t>	</a:t>
            </a:r>
          </a:p>
          <a:p>
            <a:pPr marL="0" indent="0">
              <a:buNone/>
            </a:pPr>
            <a:r>
              <a:rPr lang="en-US" sz="3200" dirty="0"/>
              <a:t>		a. Hadley cells</a:t>
            </a:r>
          </a:p>
          <a:p>
            <a:pPr marL="0" indent="0">
              <a:buNone/>
            </a:pPr>
            <a:r>
              <a:rPr lang="en-US" sz="3200" dirty="0"/>
              <a:t>		b. Rain shadow effect</a:t>
            </a:r>
          </a:p>
          <a:p>
            <a:pPr marL="0" indent="0">
              <a:buNone/>
            </a:pPr>
            <a:r>
              <a:rPr lang="en-US" sz="3200" dirty="0"/>
              <a:t>		c. Gyres</a:t>
            </a:r>
          </a:p>
          <a:p>
            <a:pPr marL="0" indent="0">
              <a:buNone/>
            </a:pPr>
            <a:r>
              <a:rPr lang="en-US" sz="3200" dirty="0"/>
              <a:t>		d. The tils of the earth on its axis</a:t>
            </a:r>
          </a:p>
          <a:p>
            <a:pPr marL="0" indent="0">
              <a:buNone/>
            </a:pPr>
            <a:r>
              <a:rPr lang="en-US" sz="3200" dirty="0"/>
              <a:t>		e. More than one of the above cause the different 		   seasons on earth. </a:t>
            </a:r>
          </a:p>
        </p:txBody>
      </p:sp>
    </p:spTree>
    <p:extLst>
      <p:ext uri="{BB962C8B-B14F-4D97-AF65-F5344CB8AC3E}">
        <p14:creationId xmlns:p14="http://schemas.microsoft.com/office/powerpoint/2010/main" val="520096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8D75-6AD8-4C79-AD1C-BA5797E01E83}"/>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055144E4-9C76-4D50-A5A1-C3E860A9CAC9}"/>
              </a:ext>
            </a:extLst>
          </p:cNvPr>
          <p:cNvSpPr>
            <a:spLocks noGrp="1"/>
          </p:cNvSpPr>
          <p:nvPr>
            <p:ph sz="quarter" idx="1"/>
          </p:nvPr>
        </p:nvSpPr>
        <p:spPr/>
        <p:txBody>
          <a:bodyPr>
            <a:normAutofit/>
          </a:bodyPr>
          <a:lstStyle/>
          <a:p>
            <a:pPr marL="0" indent="0">
              <a:buNone/>
            </a:pPr>
            <a:r>
              <a:rPr lang="en-US" sz="3200" dirty="0"/>
              <a:t>Which of the following biomes are not found in California? </a:t>
            </a:r>
          </a:p>
          <a:p>
            <a:pPr marL="0" indent="0">
              <a:buNone/>
            </a:pPr>
            <a:endParaRPr lang="en-US" sz="3200" dirty="0"/>
          </a:p>
          <a:p>
            <a:pPr marL="0" indent="0">
              <a:buNone/>
            </a:pPr>
            <a:r>
              <a:rPr lang="en-US" sz="3200" dirty="0"/>
              <a:t>		a. Grassland</a:t>
            </a:r>
          </a:p>
          <a:p>
            <a:pPr marL="0" indent="0">
              <a:buNone/>
            </a:pPr>
            <a:r>
              <a:rPr lang="en-US" sz="3200" dirty="0"/>
              <a:t>		b. Desert</a:t>
            </a:r>
          </a:p>
          <a:p>
            <a:pPr marL="0" indent="0">
              <a:buNone/>
            </a:pPr>
            <a:r>
              <a:rPr lang="en-US" sz="3200" dirty="0"/>
              <a:t>		c. Tropical rain forest</a:t>
            </a:r>
          </a:p>
          <a:p>
            <a:pPr marL="0" indent="0">
              <a:buNone/>
            </a:pPr>
            <a:r>
              <a:rPr lang="en-US" sz="3200" dirty="0"/>
              <a:t>		d. Tundra</a:t>
            </a:r>
          </a:p>
          <a:p>
            <a:pPr marL="0" indent="0">
              <a:buNone/>
            </a:pPr>
            <a:r>
              <a:rPr lang="en-US" sz="3200" dirty="0"/>
              <a:t>		e. Two of the above biomes are not found in California</a:t>
            </a:r>
          </a:p>
        </p:txBody>
      </p:sp>
    </p:spTree>
    <p:extLst>
      <p:ext uri="{BB962C8B-B14F-4D97-AF65-F5344CB8AC3E}">
        <p14:creationId xmlns:p14="http://schemas.microsoft.com/office/powerpoint/2010/main" val="181244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8D75-6AD8-4C79-AD1C-BA5797E01E83}"/>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055144E4-9C76-4D50-A5A1-C3E860A9CAC9}"/>
              </a:ext>
            </a:extLst>
          </p:cNvPr>
          <p:cNvSpPr>
            <a:spLocks noGrp="1"/>
          </p:cNvSpPr>
          <p:nvPr>
            <p:ph sz="quarter" idx="1"/>
          </p:nvPr>
        </p:nvSpPr>
        <p:spPr/>
        <p:txBody>
          <a:bodyPr>
            <a:normAutofit/>
          </a:bodyPr>
          <a:lstStyle/>
          <a:p>
            <a:pPr marL="0" indent="0">
              <a:buNone/>
            </a:pPr>
            <a:r>
              <a:rPr lang="en-US" sz="3200" dirty="0"/>
              <a:t>Which of the following biomes have relatively constant average temperatures and low annual precipitation? </a:t>
            </a:r>
          </a:p>
          <a:p>
            <a:pPr marL="0" indent="0">
              <a:buNone/>
            </a:pPr>
            <a:endParaRPr lang="en-US" sz="1600" dirty="0"/>
          </a:p>
          <a:p>
            <a:pPr marL="0" indent="0">
              <a:buNone/>
            </a:pPr>
            <a:r>
              <a:rPr lang="en-US" sz="3200" dirty="0"/>
              <a:t>			a. Tundra</a:t>
            </a:r>
          </a:p>
          <a:p>
            <a:pPr marL="0" indent="0">
              <a:buNone/>
            </a:pPr>
            <a:r>
              <a:rPr lang="en-US" sz="3200" dirty="0"/>
              <a:t>			b. Chaparral</a:t>
            </a:r>
          </a:p>
          <a:p>
            <a:pPr marL="0" indent="0">
              <a:buNone/>
            </a:pPr>
            <a:r>
              <a:rPr lang="en-US" sz="3200" dirty="0"/>
              <a:t>			c. Tropical rain forest</a:t>
            </a:r>
          </a:p>
          <a:p>
            <a:pPr marL="0" indent="0">
              <a:buNone/>
            </a:pPr>
            <a:r>
              <a:rPr lang="en-US" sz="3200" dirty="0"/>
              <a:t>			d. Taiga</a:t>
            </a:r>
          </a:p>
          <a:p>
            <a:pPr marL="0" indent="0">
              <a:buNone/>
            </a:pPr>
            <a:r>
              <a:rPr lang="en-US" sz="3200" dirty="0"/>
              <a:t>			e. Desert</a:t>
            </a:r>
          </a:p>
        </p:txBody>
      </p:sp>
    </p:spTree>
    <p:extLst>
      <p:ext uri="{BB962C8B-B14F-4D97-AF65-F5344CB8AC3E}">
        <p14:creationId xmlns:p14="http://schemas.microsoft.com/office/powerpoint/2010/main" val="1449557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8D75-6AD8-4C79-AD1C-BA5797E01E83}"/>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055144E4-9C76-4D50-A5A1-C3E860A9CAC9}"/>
              </a:ext>
            </a:extLst>
          </p:cNvPr>
          <p:cNvSpPr>
            <a:spLocks noGrp="1"/>
          </p:cNvSpPr>
          <p:nvPr>
            <p:ph sz="quarter" idx="1"/>
          </p:nvPr>
        </p:nvSpPr>
        <p:spPr/>
        <p:txBody>
          <a:bodyPr>
            <a:normAutofit/>
          </a:bodyPr>
          <a:lstStyle/>
          <a:p>
            <a:pPr marL="0" indent="0">
              <a:buNone/>
            </a:pPr>
            <a:r>
              <a:rPr lang="en-US" sz="3200" dirty="0"/>
              <a:t>Describe why the vegetation on north and south facing slopes differs in the southern California shrub communities? Describe how the vegetation on north and south facing slopes differ?   </a:t>
            </a:r>
          </a:p>
        </p:txBody>
      </p:sp>
    </p:spTree>
    <p:extLst>
      <p:ext uri="{BB962C8B-B14F-4D97-AF65-F5344CB8AC3E}">
        <p14:creationId xmlns:p14="http://schemas.microsoft.com/office/powerpoint/2010/main" val="156376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B34FA1-68F7-4E7A-AAF7-4C4F428F11EA}"/>
              </a:ext>
            </a:extLst>
          </p:cNvPr>
          <p:cNvPicPr>
            <a:picLocks noChangeAspect="1"/>
          </p:cNvPicPr>
          <p:nvPr/>
        </p:nvPicPr>
        <p:blipFill>
          <a:blip r:embed="rId2"/>
          <a:stretch>
            <a:fillRect/>
          </a:stretch>
        </p:blipFill>
        <p:spPr>
          <a:xfrm>
            <a:off x="7486918" y="2921785"/>
            <a:ext cx="4223073" cy="3358106"/>
          </a:xfrm>
          <a:prstGeom prst="rect">
            <a:avLst/>
          </a:prstGeom>
        </p:spPr>
      </p:pic>
      <p:sp>
        <p:nvSpPr>
          <p:cNvPr id="2" name="Title 1">
            <a:extLst>
              <a:ext uri="{FF2B5EF4-FFF2-40B4-BE49-F238E27FC236}">
                <a16:creationId xmlns:a16="http://schemas.microsoft.com/office/drawing/2014/main" id="{078E97B4-B821-42E7-9C46-80E55028A9E2}"/>
              </a:ext>
            </a:extLst>
          </p:cNvPr>
          <p:cNvSpPr>
            <a:spLocks noGrp="1"/>
          </p:cNvSpPr>
          <p:nvPr>
            <p:ph type="title"/>
          </p:nvPr>
        </p:nvSpPr>
        <p:spPr/>
        <p:txBody>
          <a:bodyPr>
            <a:normAutofit/>
          </a:bodyPr>
          <a:lstStyle/>
          <a:p>
            <a:pPr algn="ctr"/>
            <a:r>
              <a:rPr lang="en-US" sz="4400" dirty="0"/>
              <a:t>Evidence for Theory of Plate Tectonics</a:t>
            </a:r>
          </a:p>
        </p:txBody>
      </p:sp>
      <p:pic>
        <p:nvPicPr>
          <p:cNvPr id="7" name="Picture 6">
            <a:extLst>
              <a:ext uri="{FF2B5EF4-FFF2-40B4-BE49-F238E27FC236}">
                <a16:creationId xmlns:a16="http://schemas.microsoft.com/office/drawing/2014/main" id="{1A1F2F77-521E-4834-85BD-412C2C91F487}"/>
              </a:ext>
            </a:extLst>
          </p:cNvPr>
          <p:cNvPicPr>
            <a:picLocks noChangeAspect="1"/>
          </p:cNvPicPr>
          <p:nvPr/>
        </p:nvPicPr>
        <p:blipFill>
          <a:blip r:embed="rId3"/>
          <a:stretch>
            <a:fillRect/>
          </a:stretch>
        </p:blipFill>
        <p:spPr>
          <a:xfrm>
            <a:off x="750859" y="3020540"/>
            <a:ext cx="6927444" cy="3160596"/>
          </a:xfrm>
          <a:prstGeom prst="rect">
            <a:avLst/>
          </a:prstGeom>
        </p:spPr>
      </p:pic>
      <p:sp>
        <p:nvSpPr>
          <p:cNvPr id="9" name="Content Placeholder 8">
            <a:extLst>
              <a:ext uri="{FF2B5EF4-FFF2-40B4-BE49-F238E27FC236}">
                <a16:creationId xmlns:a16="http://schemas.microsoft.com/office/drawing/2014/main" id="{E7D7A376-4524-497C-87EE-DFC47BDA59DB}"/>
              </a:ext>
            </a:extLst>
          </p:cNvPr>
          <p:cNvSpPr>
            <a:spLocks noGrp="1"/>
          </p:cNvSpPr>
          <p:nvPr>
            <p:ph sz="quarter" idx="1"/>
          </p:nvPr>
        </p:nvSpPr>
        <p:spPr>
          <a:xfrm>
            <a:off x="301869" y="1241755"/>
            <a:ext cx="11588262" cy="1609060"/>
          </a:xfrm>
        </p:spPr>
        <p:txBody>
          <a:bodyPr>
            <a:normAutofit/>
          </a:bodyPr>
          <a:lstStyle/>
          <a:p>
            <a:r>
              <a:rPr lang="en-US" sz="2800" dirty="0"/>
              <a:t>Similar geologic features and </a:t>
            </a:r>
            <a:r>
              <a:rPr lang="en-US" sz="2800" b="1" dirty="0"/>
              <a:t>______</a:t>
            </a:r>
            <a:r>
              <a:rPr lang="en-US" sz="2800" dirty="0"/>
              <a:t> found on continental plates on opposite sides of the ocean.</a:t>
            </a:r>
          </a:p>
          <a:p>
            <a:pPr lvl="1"/>
            <a:r>
              <a:rPr lang="en-US" sz="2400" dirty="0"/>
              <a:t> Appalachian and Caledonian mountain ranges originated from the same section of crust</a:t>
            </a:r>
          </a:p>
        </p:txBody>
      </p:sp>
    </p:spTree>
    <p:extLst>
      <p:ext uri="{BB962C8B-B14F-4D97-AF65-F5344CB8AC3E}">
        <p14:creationId xmlns:p14="http://schemas.microsoft.com/office/powerpoint/2010/main" val="1294043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D12505-E316-46BC-8062-629C4A2788E1}"/>
              </a:ext>
            </a:extLst>
          </p:cNvPr>
          <p:cNvSpPr>
            <a:spLocks noGrp="1"/>
          </p:cNvSpPr>
          <p:nvPr>
            <p:ph type="title"/>
          </p:nvPr>
        </p:nvSpPr>
        <p:spPr/>
        <p:txBody>
          <a:bodyPr>
            <a:normAutofit/>
          </a:bodyPr>
          <a:lstStyle/>
          <a:p>
            <a:pPr algn="ctr"/>
            <a:r>
              <a:rPr lang="en-US" sz="4400" dirty="0"/>
              <a:t>Evidence for Theory of Plate Tectonics</a:t>
            </a:r>
          </a:p>
        </p:txBody>
      </p:sp>
      <p:pic>
        <p:nvPicPr>
          <p:cNvPr id="6" name="Content Placeholder 5">
            <a:extLst>
              <a:ext uri="{FF2B5EF4-FFF2-40B4-BE49-F238E27FC236}">
                <a16:creationId xmlns:a16="http://schemas.microsoft.com/office/drawing/2014/main" id="{31101B34-76F9-4392-9B1E-A1F9B5589D1E}"/>
              </a:ext>
            </a:extLst>
          </p:cNvPr>
          <p:cNvPicPr>
            <a:picLocks noGrp="1" noChangeAspect="1"/>
          </p:cNvPicPr>
          <p:nvPr>
            <p:ph sz="quarter" idx="1"/>
          </p:nvPr>
        </p:nvPicPr>
        <p:blipFill>
          <a:blip r:embed="rId2" cstate="hqprint">
            <a:extLst>
              <a:ext uri="{28A0092B-C50C-407E-A947-70E740481C1C}">
                <a14:useLocalDpi xmlns:a14="http://schemas.microsoft.com/office/drawing/2010/main" val="0"/>
              </a:ext>
            </a:extLst>
          </a:blip>
          <a:stretch>
            <a:fillRect/>
          </a:stretch>
        </p:blipFill>
        <p:spPr>
          <a:xfrm>
            <a:off x="5781142" y="1701175"/>
            <a:ext cx="6159221" cy="4114833"/>
          </a:xfrm>
        </p:spPr>
      </p:pic>
      <p:sp>
        <p:nvSpPr>
          <p:cNvPr id="7" name="Content Placeholder 6">
            <a:extLst>
              <a:ext uri="{FF2B5EF4-FFF2-40B4-BE49-F238E27FC236}">
                <a16:creationId xmlns:a16="http://schemas.microsoft.com/office/drawing/2014/main" id="{18CFFF44-BDC1-4FD7-8E69-7A644A581B09}"/>
              </a:ext>
            </a:extLst>
          </p:cNvPr>
          <p:cNvSpPr>
            <a:spLocks noGrp="1"/>
          </p:cNvSpPr>
          <p:nvPr>
            <p:ph sz="quarter" idx="2"/>
          </p:nvPr>
        </p:nvSpPr>
        <p:spPr>
          <a:xfrm>
            <a:off x="441322" y="1415179"/>
            <a:ext cx="5108874" cy="3103659"/>
          </a:xfrm>
        </p:spPr>
        <p:txBody>
          <a:bodyPr>
            <a:normAutofit/>
          </a:bodyPr>
          <a:lstStyle/>
          <a:p>
            <a:pPr marL="0" indent="0">
              <a:buNone/>
            </a:pPr>
            <a:r>
              <a:rPr lang="en-US" sz="2800" dirty="0"/>
              <a:t>Lithosphere is youngest at mid-ocean ridges and gets older as you move away from the ridges. </a:t>
            </a:r>
          </a:p>
          <a:p>
            <a:pPr lvl="1"/>
            <a:r>
              <a:rPr lang="en-US" sz="2400" dirty="0"/>
              <a:t>Sediment builds up as you move away from the ridge</a:t>
            </a:r>
          </a:p>
        </p:txBody>
      </p:sp>
    </p:spTree>
    <p:extLst>
      <p:ext uri="{BB962C8B-B14F-4D97-AF65-F5344CB8AC3E}">
        <p14:creationId xmlns:p14="http://schemas.microsoft.com/office/powerpoint/2010/main" val="22046492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15160</TotalTime>
  <Words>3160</Words>
  <Application>Microsoft Office PowerPoint</Application>
  <PresentationFormat>Widescreen</PresentationFormat>
  <Paragraphs>522</Paragraphs>
  <Slides>74</Slides>
  <Notes>26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Arial</vt:lpstr>
      <vt:lpstr>Bookman Old Style</vt:lpstr>
      <vt:lpstr>Calibri</vt:lpstr>
      <vt:lpstr>Gill Sans MT</vt:lpstr>
      <vt:lpstr>Mangal</vt:lpstr>
      <vt:lpstr>Times New Roman</vt:lpstr>
      <vt:lpstr>Wingdings</vt:lpstr>
      <vt:lpstr>Wingdings 3</vt:lpstr>
      <vt:lpstr>Origin</vt:lpstr>
      <vt:lpstr>Factors that Shape Ecosystems on Earth</vt:lpstr>
      <vt:lpstr>The Structure of the Earth</vt:lpstr>
      <vt:lpstr>The Structure of the Earth</vt:lpstr>
      <vt:lpstr>Continental Drift and Plate Tectonics</vt:lpstr>
      <vt:lpstr>Evidence for Theory of Plate Tectonics</vt:lpstr>
      <vt:lpstr>Continental Drift and Plate Tectonics</vt:lpstr>
      <vt:lpstr>Continental Drift and Plate Tectonics</vt:lpstr>
      <vt:lpstr>Evidence for Theory of Plate Tectonics</vt:lpstr>
      <vt:lpstr>Evidence for Theory of Plate Tectonics</vt:lpstr>
      <vt:lpstr>Types of Lithospheric Plate Boundaries</vt:lpstr>
      <vt:lpstr>Divergent Boundaries</vt:lpstr>
      <vt:lpstr>Convergent Boundaries</vt:lpstr>
      <vt:lpstr>Convergent Boundaries</vt:lpstr>
      <vt:lpstr>Transform Boundaries</vt:lpstr>
      <vt:lpstr>Plate Boundaries</vt:lpstr>
      <vt:lpstr>Summary of Plate Boundaries</vt:lpstr>
      <vt:lpstr>Continental Margins</vt:lpstr>
      <vt:lpstr>PowerPoint Presentation</vt:lpstr>
      <vt:lpstr>Mountain Ranges in Southern California</vt:lpstr>
      <vt:lpstr>Check Your Understanding</vt:lpstr>
      <vt:lpstr>Check Your Understanding</vt:lpstr>
      <vt:lpstr>Check Your Understanding</vt:lpstr>
      <vt:lpstr>Check Your Understanding</vt:lpstr>
      <vt:lpstr>Ecosystems</vt:lpstr>
      <vt:lpstr>PowerPoint Presentation</vt:lpstr>
      <vt:lpstr>Factors that Cause the Ecosystems on Earth </vt:lpstr>
      <vt:lpstr>PowerPoint Presentation</vt:lpstr>
      <vt:lpstr>PowerPoint Presentation</vt:lpstr>
      <vt:lpstr>Factors that Cause the Ecosystems on Earth </vt:lpstr>
      <vt:lpstr>Factors that Cause the Ecosystems on Earth </vt:lpstr>
      <vt:lpstr>Ocean Circulation</vt:lpstr>
      <vt:lpstr>PowerPoint Presentation</vt:lpstr>
      <vt:lpstr>Precipitation Patterns on Earth</vt:lpstr>
      <vt:lpstr>Precipitation Patterns on Earth</vt:lpstr>
      <vt:lpstr>Precipitation Patterns on Earth</vt:lpstr>
      <vt:lpstr>Temporal Variation in Precipitation</vt:lpstr>
      <vt:lpstr>Factors that Cause the Ecosystems on Earth </vt:lpstr>
      <vt:lpstr>Factors that Cause the Ecosystems on Earth </vt:lpstr>
      <vt:lpstr>PowerPoint Presentation</vt:lpstr>
      <vt:lpstr>PowerPoint Presentation</vt:lpstr>
      <vt:lpstr>Climate and Weather</vt:lpstr>
      <vt:lpstr>Mediterranean Climate</vt:lpstr>
      <vt:lpstr>Classification of Biomes</vt:lpstr>
      <vt:lpstr>Classification of Biomes</vt:lpstr>
      <vt:lpstr>Major Terrestrial Biomes on Earth</vt:lpstr>
      <vt:lpstr>Major Aquatic Biomes in North America</vt:lpstr>
      <vt:lpstr>Tropical Rain Forests</vt:lpstr>
      <vt:lpstr>Deserts</vt:lpstr>
      <vt:lpstr>Tundra</vt:lpstr>
      <vt:lpstr>Coniferous Forests: Taiga</vt:lpstr>
      <vt:lpstr>Temperate Deciduous Forest</vt:lpstr>
      <vt:lpstr>Temperate Grasslands</vt:lpstr>
      <vt:lpstr>Chaparral</vt:lpstr>
      <vt:lpstr>Classification of California Ecosystems</vt:lpstr>
      <vt:lpstr>Biomes, Ecoregions, and Plant Communities in California </vt:lpstr>
      <vt:lpstr>Biotic Zonation</vt:lpstr>
      <vt:lpstr>Biotic Zonation in Transverse Ranges</vt:lpstr>
      <vt:lpstr>Biotic Zonation in Peninsular Ranges</vt:lpstr>
      <vt:lpstr>Oak Woodlands</vt:lpstr>
      <vt:lpstr>Riparian  </vt:lpstr>
      <vt:lpstr>Coastal Sage Scrub (CSS)</vt:lpstr>
      <vt:lpstr>Lower Chaparral</vt:lpstr>
      <vt:lpstr>Adaptations to Fire</vt:lpstr>
      <vt:lpstr>Adaptations to Fire</vt:lpstr>
      <vt:lpstr>Upper Chaparral</vt:lpstr>
      <vt:lpstr>Southern California Chaparral Communities</vt:lpstr>
      <vt:lpstr>North and South Facing Slopes</vt:lpstr>
      <vt:lpstr>Yellow Pine Forest</vt:lpstr>
      <vt:lpstr>Bark Beetle</vt:lpstr>
      <vt:lpstr>Bark Beetle</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Flisik</dc:creator>
  <cp:lastModifiedBy>Tyler Flisik</cp:lastModifiedBy>
  <cp:revision>111</cp:revision>
  <dcterms:created xsi:type="dcterms:W3CDTF">2018-07-06T22:12:21Z</dcterms:created>
  <dcterms:modified xsi:type="dcterms:W3CDTF">2018-08-22T19:33:26Z</dcterms:modified>
</cp:coreProperties>
</file>