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07" r:id="rId2"/>
    <p:sldId id="308" r:id="rId3"/>
    <p:sldId id="259" r:id="rId4"/>
    <p:sldId id="305" r:id="rId5"/>
    <p:sldId id="309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0" r:id="rId18"/>
    <p:sldId id="261" r:id="rId19"/>
    <p:sldId id="262" r:id="rId20"/>
    <p:sldId id="268" r:id="rId21"/>
    <p:sldId id="267" r:id="rId22"/>
    <p:sldId id="304" r:id="rId23"/>
    <p:sldId id="263" r:id="rId24"/>
    <p:sldId id="281" r:id="rId25"/>
    <p:sldId id="265" r:id="rId26"/>
    <p:sldId id="310" r:id="rId27"/>
    <p:sldId id="264" r:id="rId28"/>
    <p:sldId id="282" r:id="rId29"/>
    <p:sldId id="285" r:id="rId30"/>
    <p:sldId id="286" r:id="rId31"/>
    <p:sldId id="287" r:id="rId32"/>
    <p:sldId id="306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12" r:id="rId49"/>
    <p:sldId id="31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9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7" autoAdjust="0"/>
    <p:restoredTop sz="90164" autoAdjust="0"/>
  </p:normalViewPr>
  <p:slideViewPr>
    <p:cSldViewPr snapToGrid="0">
      <p:cViewPr varScale="1">
        <p:scale>
          <a:sx n="80" d="100"/>
          <a:sy n="80" d="100"/>
        </p:scale>
        <p:origin x="96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Florescent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Sheet1!$B$2:$B$11</c:f>
              <c:numCache>
                <c:formatCode>General</c:formatCode>
                <c:ptCount val="10"/>
                <c:pt idx="0">
                  <c:v>150</c:v>
                </c:pt>
                <c:pt idx="1">
                  <c:v>110</c:v>
                </c:pt>
                <c:pt idx="2">
                  <c:v>130</c:v>
                </c:pt>
                <c:pt idx="3">
                  <c:v>180</c:v>
                </c:pt>
                <c:pt idx="4">
                  <c:v>90</c:v>
                </c:pt>
                <c:pt idx="5">
                  <c:v>70</c:v>
                </c:pt>
                <c:pt idx="6">
                  <c:v>140</c:v>
                </c:pt>
                <c:pt idx="7">
                  <c:v>170</c:v>
                </c:pt>
                <c:pt idx="8">
                  <c:v>150</c:v>
                </c:pt>
                <c:pt idx="9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6E-4350-B9D0-204AA6ACE9A4}"/>
            </c:ext>
          </c:extLst>
        </c:ser>
        <c:ser>
          <c:idx val="1"/>
          <c:order val="1"/>
          <c:tx>
            <c:v>Natural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Sheet1!$C$2:$C$11</c:f>
              <c:numCache>
                <c:formatCode>General</c:formatCode>
                <c:ptCount val="10"/>
                <c:pt idx="0">
                  <c:v>130</c:v>
                </c:pt>
                <c:pt idx="1">
                  <c:v>170</c:v>
                </c:pt>
                <c:pt idx="2">
                  <c:v>160</c:v>
                </c:pt>
                <c:pt idx="3">
                  <c:v>180</c:v>
                </c:pt>
                <c:pt idx="4">
                  <c:v>220</c:v>
                </c:pt>
                <c:pt idx="5">
                  <c:v>140</c:v>
                </c:pt>
                <c:pt idx="6">
                  <c:v>230</c:v>
                </c:pt>
                <c:pt idx="7">
                  <c:v>150</c:v>
                </c:pt>
                <c:pt idx="8">
                  <c:v>210</c:v>
                </c:pt>
                <c:pt idx="9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6E-4350-B9D0-204AA6ACE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1458224"/>
        <c:axId val="421458552"/>
      </c:barChart>
      <c:catAx>
        <c:axId val="4214582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458552"/>
        <c:crosses val="autoZero"/>
        <c:auto val="1"/>
        <c:lblAlgn val="ctr"/>
        <c:lblOffset val="100"/>
        <c:noMultiLvlLbl val="0"/>
      </c:catAx>
      <c:valAx>
        <c:axId val="4214585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4582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Plant growth</a:t>
            </a:r>
            <a:r>
              <a:rPr lang="en-US" baseline="0"/>
              <a:t> under natural and florescent lighting</a:t>
            </a:r>
            <a:endParaRPr lang="en-US"/>
          </a:p>
        </c:rich>
      </c:tx>
      <c:layout>
        <c:manualLayout>
          <c:xMode val="edge"/>
          <c:yMode val="edge"/>
          <c:x val="0.17511882346228461"/>
          <c:y val="5.66037876006010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71427744326077"/>
          <c:y val="0.2572390348796762"/>
          <c:w val="0.77981627296587919"/>
          <c:h val="0.6187601111264601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264976"/>
        <c:axId val="172265368"/>
      </c:barChart>
      <c:catAx>
        <c:axId val="172264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2265368"/>
        <c:crosses val="autoZero"/>
        <c:auto val="1"/>
        <c:lblAlgn val="ctr"/>
        <c:lblOffset val="100"/>
        <c:noMultiLvlLbl val="0"/>
      </c:catAx>
      <c:valAx>
        <c:axId val="1722653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# of new leaves/ wk</a:t>
                </a:r>
              </a:p>
            </c:rich>
          </c:tx>
          <c:layout>
            <c:manualLayout>
              <c:xMode val="edge"/>
              <c:yMode val="edge"/>
              <c:x val="4.7939347255506096E-2"/>
              <c:y val="0.26873106243031308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226497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ysClr val="windowText" lastClr="000000"/>
                </a:solidFill>
              </a:rPr>
              <a:t>California Sea hare growth when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fed red and  brown algae</a:t>
            </a:r>
            <a:endParaRPr lang="en-US" sz="2000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6301361368290501"/>
          <c:y val="6.9711301862454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45384951881017"/>
          <c:y val="0.2736574074074074"/>
          <c:w val="0.8199271966004249"/>
          <c:h val="0.61903543307086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Sheet1!$A$13</c:f>
              <c:strCache>
                <c:ptCount val="1"/>
                <c:pt idx="0">
                  <c:v>Weight gain (g)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AC-444F-B54D-49F66CAADD8C}"/>
              </c:ext>
            </c:extLst>
          </c:dPt>
          <c:cat>
            <c:strRef>
              <c:f>Sheet1!$B$12:$C$12</c:f>
              <c:strCache>
                <c:ptCount val="2"/>
                <c:pt idx="0">
                  <c:v>Brown Algae</c:v>
                </c:pt>
                <c:pt idx="1">
                  <c:v>Red Algae</c:v>
                </c:pt>
              </c:strCache>
            </c:strRef>
          </c:cat>
          <c:val>
            <c:numRef>
              <c:f>Sheet1!$B$13:$C$13</c:f>
              <c:numCache>
                <c:formatCode>General</c:formatCode>
                <c:ptCount val="2"/>
                <c:pt idx="0">
                  <c:v>130</c:v>
                </c:pt>
                <c:pt idx="1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AC-444F-B54D-49F66CAAD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9194400"/>
        <c:axId val="429188168"/>
      </c:barChart>
      <c:catAx>
        <c:axId val="42919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88168"/>
        <c:crosses val="autoZero"/>
        <c:auto val="1"/>
        <c:lblAlgn val="ctr"/>
        <c:lblOffset val="100"/>
        <c:noMultiLvlLbl val="0"/>
      </c:catAx>
      <c:valAx>
        <c:axId val="4291881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 dirty="0">
                    <a:solidFill>
                      <a:sysClr val="windowText" lastClr="000000"/>
                    </a:solidFill>
                  </a:rPr>
                  <a:t>Weight gained (grams)</a:t>
                </a:r>
                <a:endParaRPr lang="en-US" sz="200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5781488852354995E-2"/>
              <c:y val="0.39366309024868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440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0.13187</cdr:x>
      <cdr:y>0.27586</cdr:y>
    </cdr:from>
    <cdr:to>
      <cdr:x>0.13187</cdr:x>
      <cdr:y>0.89411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49AEC4F-A8F9-44DE-A29B-0CC93BF3B245}"/>
            </a:ext>
          </a:extLst>
        </cdr:cNvPr>
        <cdr:cNvCxnSpPr/>
      </cdr:nvCxnSpPr>
      <cdr:spPr>
        <a:xfrm xmlns:a="http://schemas.openxmlformats.org/drawingml/2006/main">
          <a:off x="914400" y="1219200"/>
          <a:ext cx="0" cy="273240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97C54-B9ED-44F1-B4A4-8529E7442F01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67155-636C-493F-A2F3-F2533C52B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6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27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2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75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7155-636C-493F-A2F3-F2533C52BB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20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7155-636C-493F-A2F3-F2533C52BB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35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7155-636C-493F-A2F3-F2533C52BB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4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7155-636C-493F-A2F3-F2533C52BB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7155-636C-493F-A2F3-F2533C52BB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36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7155-636C-493F-A2F3-F2533C52BB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4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7155-636C-493F-A2F3-F2533C52BB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1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Nonlinear, observations</a:t>
            </a:r>
            <a:r>
              <a:rPr lang="en-US" baseline="0" dirty="0"/>
              <a:t> often spark numerous questions and multiple hypotheses. Also, the method allows for constant revision based on new observations or results.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6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9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10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65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17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</a:t>
            </a:r>
            <a:r>
              <a:rPr lang="en-US" baseline="0" dirty="0"/>
              <a:t> of the variables are that which is being tested in an experiment</a:t>
            </a:r>
          </a:p>
          <a:p>
            <a:r>
              <a:rPr lang="en-US" baseline="0" dirty="0"/>
              <a:t>Scientific conclusions are based on observations because they are repeatable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93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5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Falsifiability</a:t>
            </a:r>
            <a:r>
              <a:rPr lang="en-US" baseline="0" dirty="0"/>
              <a:t> </a:t>
            </a:r>
          </a:p>
          <a:p>
            <a:r>
              <a:rPr lang="en-US" baseline="0" dirty="0"/>
              <a:t>Marie Curie: Mother or Radioactivity. First woman to win an Nobel Prize. Won Two</a:t>
            </a:r>
          </a:p>
          <a:p>
            <a:r>
              <a:rPr lang="en-US" baseline="0" dirty="0"/>
              <a:t>On average? Can conclusions be drawn by testing one plant under sunlight and one under florescent light? Large sample size is needed. </a:t>
            </a:r>
          </a:p>
          <a:p>
            <a:r>
              <a:rPr lang="en-US" baseline="0" dirty="0"/>
              <a:t>Null hypothesis: A hypothesis that states a lack of relationship between two factors. </a:t>
            </a:r>
          </a:p>
          <a:p>
            <a:r>
              <a:rPr lang="en-US" baseline="0" dirty="0"/>
              <a:t>	Ex. There is no difference in the coarseness of hair that grows after shaving.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75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Excess</a:t>
            </a:r>
            <a:r>
              <a:rPr lang="en-US" baseline="0" dirty="0"/>
              <a:t> variables: </a:t>
            </a:r>
            <a:r>
              <a:rPr lang="en-US" dirty="0"/>
              <a:t>Different colored</a:t>
            </a:r>
            <a:r>
              <a:rPr lang="en-US" baseline="0" dirty="0"/>
              <a:t> florescent bulbs, different temperature inside and outside, </a:t>
            </a:r>
          </a:p>
          <a:p>
            <a:r>
              <a:rPr lang="en-US" baseline="0" dirty="0"/>
              <a:t>Blind study: experimental subjects are unaware which treatment they are receiving</a:t>
            </a:r>
          </a:p>
          <a:p>
            <a:r>
              <a:rPr lang="en-US" baseline="0" dirty="0"/>
              <a:t>Double-blind study: subjects and researchers are unaware which treatment the subjects are receiving.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95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class to think up</a:t>
            </a:r>
            <a:r>
              <a:rPr lang="en-US" baseline="0" dirty="0"/>
              <a:t> some variables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58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Proof is something that is now and forever the truth of a theory. Often times in science and biology</a:t>
            </a:r>
            <a:r>
              <a:rPr lang="en-US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80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0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64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Scientific theories are seen as facts by scientific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18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Empirical: knowledge based on experience and observations.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8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00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0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4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5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60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76AC-DD46-4128-9628-E023AA3AB3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7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0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03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16052" y="381000"/>
            <a:ext cx="10369549" cy="54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8C292-6824-4511-A805-B240D11705AB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8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2/22/2018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28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661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6308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647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6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68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761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2/22/2018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3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2/22/2018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6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The Science of Marine Biology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6ACDE9-298A-4DC1-B690-1D91B55A0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93" y="319771"/>
            <a:ext cx="1086401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82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4648200" cy="4251960"/>
          </a:xfrm>
        </p:spPr>
        <p:txBody>
          <a:bodyPr>
            <a:normAutofit/>
          </a:bodyPr>
          <a:lstStyle/>
          <a:p>
            <a:r>
              <a:rPr lang="en-US" sz="3200" dirty="0"/>
              <a:t>Living organisms maintain         ___________ or some relatively constant internal environment</a:t>
            </a:r>
          </a:p>
        </p:txBody>
      </p:sp>
      <p:pic>
        <p:nvPicPr>
          <p:cNvPr id="33794" name="Picture 2" descr="http://bio1152.nicerweb.com/Locked/media/ch40/40_09EndothermEctotherm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411224"/>
            <a:ext cx="4114800" cy="4773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32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9262188" cy="4861560"/>
          </a:xfrm>
        </p:spPr>
        <p:txBody>
          <a:bodyPr>
            <a:normAutofit/>
          </a:bodyPr>
          <a:lstStyle/>
          <a:p>
            <a:r>
              <a:rPr lang="en-US" sz="3200" dirty="0"/>
              <a:t>Living things have evolved from other living things</a:t>
            </a:r>
          </a:p>
        </p:txBody>
      </p:sp>
      <p:pic>
        <p:nvPicPr>
          <p:cNvPr id="43014" name="Picture 6" descr="http://worldbirdinfo.net/BirdPhotos/096%20Parulidae%20Peucedramidae/Prairie%20Warbler%20Setophaga%20discolor%20Cuba%20Thanks%20to%20Arthur%20Gross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7450" y="2362958"/>
            <a:ext cx="1920486" cy="1279524"/>
          </a:xfrm>
          <a:prstGeom prst="rect">
            <a:avLst/>
          </a:prstGeom>
          <a:noFill/>
        </p:spPr>
      </p:pic>
      <p:pic>
        <p:nvPicPr>
          <p:cNvPr id="43018" name="Picture 10" descr="http://www.caribbeanbirdingtrail.org/wp-content/uploads/2013/05/barbudawarble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9302" y="2376268"/>
            <a:ext cx="1676400" cy="1431925"/>
          </a:xfrm>
          <a:prstGeom prst="rect">
            <a:avLst/>
          </a:prstGeom>
          <a:noFill/>
        </p:spPr>
      </p:pic>
      <p:pic>
        <p:nvPicPr>
          <p:cNvPr id="43020" name="Picture 12" descr="http://birdingblogs.com/wp-content/uploads/2011/05/Black-thr-Green-Warbler-20110501-MetzgerOH-1594-K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1626" y="3613225"/>
            <a:ext cx="1815355" cy="1415977"/>
          </a:xfrm>
          <a:prstGeom prst="rect">
            <a:avLst/>
          </a:prstGeom>
          <a:noFill/>
        </p:spPr>
      </p:pic>
      <p:pic>
        <p:nvPicPr>
          <p:cNvPr id="43024" name="Picture 16" descr="http://lifesablog.ca/wp-content/uploads/2013/03/hooded-warbl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6808" y="3433567"/>
            <a:ext cx="1266792" cy="1830129"/>
          </a:xfrm>
          <a:prstGeom prst="rect">
            <a:avLst/>
          </a:prstGeom>
          <a:noFill/>
        </p:spPr>
      </p:pic>
      <p:pic>
        <p:nvPicPr>
          <p:cNvPr id="43016" name="Picture 8" descr="http://worldbirdinfo.net/BirdPhotos/096%20Parulidae%20Peucedramidae/Myrtle%20Warbler%20Setophaga%20corona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77647" y="3581401"/>
            <a:ext cx="1347216" cy="1828800"/>
          </a:xfrm>
          <a:prstGeom prst="rect">
            <a:avLst/>
          </a:prstGeom>
          <a:noFill/>
        </p:spPr>
      </p:pic>
      <p:pic>
        <p:nvPicPr>
          <p:cNvPr id="43022" name="Picture 14" descr="http://upload.wikimedia.org/wikipedia/commons/7/71/Dendroica-petechia-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4863" y="5029201"/>
            <a:ext cx="1731312" cy="1154208"/>
          </a:xfrm>
          <a:prstGeom prst="rect">
            <a:avLst/>
          </a:prstGeom>
          <a:noFill/>
        </p:spPr>
      </p:pic>
      <p:pic>
        <p:nvPicPr>
          <p:cNvPr id="1026" name="Picture 2" descr="http://hoopmanscience.pbworks.com/f/1307020012/horse-evolution%20tre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87" y="2143660"/>
            <a:ext cx="4730384" cy="403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6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Living organisms reproduce</a:t>
            </a:r>
          </a:p>
        </p:txBody>
      </p:sp>
      <p:pic>
        <p:nvPicPr>
          <p:cNvPr id="4" name="Picture 5" descr="01_02gx5ReproductionCol_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5733" y="2057400"/>
            <a:ext cx="6109667" cy="40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3330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94488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Living things are composed of one or more cells</a:t>
            </a:r>
          </a:p>
        </p:txBody>
      </p:sp>
      <p:pic>
        <p:nvPicPr>
          <p:cNvPr id="41986" name="Picture 2" descr="http://www.microscopy-uk.org.uk/mag/imgsep01/amoebaproteus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991" y="2429934"/>
            <a:ext cx="5228409" cy="3543700"/>
          </a:xfrm>
          <a:prstGeom prst="rect">
            <a:avLst/>
          </a:prstGeom>
          <a:noFill/>
        </p:spPr>
      </p:pic>
      <p:pic>
        <p:nvPicPr>
          <p:cNvPr id="41987" name="Picture 3" descr="H:\My Pictures\Life\DSCN0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429933"/>
            <a:ext cx="4724935" cy="3543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045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virtualmedicalcentre.com/uploads/VMC/TreatmentImages/2437_dna_450_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9522" y="1336288"/>
            <a:ext cx="5715000" cy="480111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5486400" cy="4709160"/>
          </a:xfrm>
        </p:spPr>
        <p:txBody>
          <a:bodyPr>
            <a:normAutofit/>
          </a:bodyPr>
          <a:lstStyle/>
          <a:p>
            <a:r>
              <a:rPr lang="en-US" sz="3200" dirty="0"/>
              <a:t>Living organisms contain DNA</a:t>
            </a:r>
          </a:p>
          <a:p>
            <a:pPr lvl="1"/>
            <a:r>
              <a:rPr lang="en-US" sz="2800" dirty="0"/>
              <a:t>Inherited information base that codes for </a:t>
            </a:r>
            <a:r>
              <a:rPr lang="en-US" sz="2800" i="1" dirty="0"/>
              <a:t>everything</a:t>
            </a:r>
            <a:r>
              <a:rPr lang="en-US" sz="28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79911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</a:t>
            </a:r>
            <a:r>
              <a:rPr lang="en-US" sz="4000" dirty="0"/>
              <a:t>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Living organisms are highly organized compared to inanimate objects</a:t>
            </a:r>
          </a:p>
        </p:txBody>
      </p:sp>
      <p:pic>
        <p:nvPicPr>
          <p:cNvPr id="4" name="Picture 5" descr="01_02ax5OrderCollage_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1" y="1980171"/>
            <a:ext cx="6321530" cy="424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96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Living organisms grow and develop</a:t>
            </a:r>
          </a:p>
        </p:txBody>
      </p:sp>
      <p:pic>
        <p:nvPicPr>
          <p:cNvPr id="5" name="Picture 4" descr="01_02fx5DevelopmentColl_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057400"/>
            <a:ext cx="61341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6734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BE2B-2CF0-4ACF-9D5A-4511D5B6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should we care about marine biology?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DC15-25F7-4217-96C2-F9FBA4FED96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/>
              <a:t>Extrinsic value:  </a:t>
            </a:r>
            <a:r>
              <a:rPr lang="en-US" sz="2800" dirty="0"/>
              <a:t>The value to humans, ecosystem services</a:t>
            </a:r>
          </a:p>
          <a:p>
            <a:pPr marL="1018858" lvl="1" indent="-287338"/>
            <a:r>
              <a:rPr lang="en-US" sz="2600" dirty="0"/>
              <a:t>Provisioning services: we need it for food, medicine or industrial uses</a:t>
            </a:r>
          </a:p>
          <a:p>
            <a:pPr marL="1018858" lvl="1" indent="-287338"/>
            <a:r>
              <a:rPr lang="en-US" sz="2600" dirty="0"/>
              <a:t>Cultural services: we like the way it looks, spiritual value</a:t>
            </a:r>
          </a:p>
          <a:p>
            <a:pPr marL="1018858" lvl="1" indent="-287338"/>
            <a:r>
              <a:rPr lang="en-US" sz="2600" dirty="0"/>
              <a:t>Regulating services: decomposition and pest control</a:t>
            </a:r>
          </a:p>
          <a:p>
            <a:pPr marL="1018858" lvl="1" indent="-287338"/>
            <a:r>
              <a:rPr lang="en-US" sz="2600" dirty="0"/>
              <a:t>Habitat services: produces oxygen (photosynthesis), nutrient cycling</a:t>
            </a:r>
          </a:p>
          <a:p>
            <a:pPr marL="0" indent="0">
              <a:buNone/>
            </a:pPr>
            <a:endParaRPr lang="en-US" dirty="0"/>
          </a:p>
          <a:p>
            <a:pPr marL="280988" indent="-280988"/>
            <a:r>
              <a:rPr lang="en-US" sz="2800" b="1" u="sng" dirty="0"/>
              <a:t>______________</a:t>
            </a:r>
            <a:r>
              <a:rPr lang="en-US" sz="2800" dirty="0"/>
              <a:t>: The worth of an entity independent from external circumstances or its value to human</a:t>
            </a:r>
          </a:p>
          <a:p>
            <a:pPr marL="1018858" lvl="1" indent="-287338"/>
            <a:r>
              <a:rPr lang="en-US" sz="2600" dirty="0"/>
              <a:t>Value to biodiversity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23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BE2B-2CF0-4ACF-9D5A-4511D5B6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should we care about marine biology?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DC15-25F7-4217-96C2-F9FBA4FED9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4497" y="1240077"/>
            <a:ext cx="11670490" cy="4899347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Medicinal uses</a:t>
            </a:r>
          </a:p>
          <a:p>
            <a:pPr marL="0" indent="0">
              <a:buNone/>
            </a:pPr>
            <a:r>
              <a:rPr lang="en-US" dirty="0"/>
              <a:t>Research of marine organisms have provided numerous medical advances for humans.</a:t>
            </a:r>
          </a:p>
          <a:p>
            <a:r>
              <a:rPr lang="en-US" sz="2400" dirty="0"/>
              <a:t>Anti-viral drug AZT derived from marine sponge (</a:t>
            </a:r>
            <a:r>
              <a:rPr lang="en-US" sz="2400" i="1" dirty="0"/>
              <a:t>Tectitethya crypta)</a:t>
            </a:r>
          </a:p>
          <a:p>
            <a:r>
              <a:rPr lang="en-US" sz="2400" dirty="0"/>
              <a:t>Nerve signaling research in gastropods (sea snails and octopi) </a:t>
            </a:r>
          </a:p>
          <a:p>
            <a:r>
              <a:rPr lang="en-US" sz="2400" dirty="0"/>
              <a:t>Cancer medicines derived from tunicates and sponges</a:t>
            </a:r>
          </a:p>
        </p:txBody>
      </p:sp>
      <p:pic>
        <p:nvPicPr>
          <p:cNvPr id="1026" name="Picture 2" descr="Image result for Tectitethya crypta">
            <a:extLst>
              <a:ext uri="{FF2B5EF4-FFF2-40B4-BE49-F238E27FC236}">
                <a16:creationId xmlns:a16="http://schemas.microsoft.com/office/drawing/2014/main" id="{C103485F-916A-4574-9D5C-E87F66E9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78" y="3646537"/>
            <a:ext cx="3315220" cy="24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lifornia sea slug nervous system">
            <a:extLst>
              <a:ext uri="{FF2B5EF4-FFF2-40B4-BE49-F238E27FC236}">
                <a16:creationId xmlns:a16="http://schemas.microsoft.com/office/drawing/2014/main" id="{BFBF1624-E4F2-4AD2-BBC9-8EC45246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6" y="3670546"/>
            <a:ext cx="3637280" cy="248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C0CC3A-ABEF-4905-8C3A-CFCC195FA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67054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9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BE2B-2CF0-4ACF-9D5A-4511D5B6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should we care about marine biology?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DC15-25F7-4217-96C2-F9FBA4FED9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52360"/>
            <a:ext cx="10972800" cy="4804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Recreational value</a:t>
            </a:r>
          </a:p>
          <a:p>
            <a:r>
              <a:rPr lang="en-US" sz="2800" dirty="0"/>
              <a:t>Diving, surfing, fishing, sailing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611AA-B081-4704-B4AB-67C46506B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39597"/>
            <a:ext cx="3867781" cy="241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B0116C-526D-43A6-A975-BC9599120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56" y="1352361"/>
            <a:ext cx="3620940" cy="2251259"/>
          </a:xfrm>
          <a:prstGeom prst="rect">
            <a:avLst/>
          </a:prstGeom>
        </p:spPr>
      </p:pic>
      <p:pic>
        <p:nvPicPr>
          <p:cNvPr id="2050" name="Picture 2" descr="Image result for sailing">
            <a:extLst>
              <a:ext uri="{FF2B5EF4-FFF2-40B4-BE49-F238E27FC236}">
                <a16:creationId xmlns:a16="http://schemas.microsoft.com/office/drawing/2014/main" id="{42914712-D1E2-4464-9AD3-1B362656A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43" y="3736780"/>
            <a:ext cx="3937074" cy="24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54107408-3C5F-4300-B94D-678DF0F7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59" y="3736780"/>
            <a:ext cx="3291060" cy="24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1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31" y="1355643"/>
            <a:ext cx="3825043" cy="2378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Who is Tyler Flisik?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950928"/>
            <a:ext cx="3448742" cy="23086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74" y="3898026"/>
            <a:ext cx="3606800" cy="2414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8" y="1268265"/>
            <a:ext cx="2286000" cy="3048000"/>
          </a:xfrm>
          <a:prstGeom prst="rect">
            <a:avLst/>
          </a:prstGeom>
        </p:spPr>
      </p:pic>
      <p:pic>
        <p:nvPicPr>
          <p:cNvPr id="1026" name="Picture 2" descr="https://encrypted-tbn2.gstatic.com/images?q=tbn:ANd9GcSkA_sQrLurejo1kdB14q9-jq6jvHCH8EwkEh5Qkx_dCS-hLa7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4" y="4513087"/>
            <a:ext cx="2175496" cy="162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00" y="1268265"/>
            <a:ext cx="3478759" cy="259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4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BE2B-2CF0-4ACF-9D5A-4511D5B6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should we care about marine biology?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DC15-25F7-4217-96C2-F9FBA4FED9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9969" y="1340285"/>
            <a:ext cx="4079631" cy="4851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Source of Food</a:t>
            </a:r>
          </a:p>
          <a:p>
            <a:pPr marL="0" indent="0">
              <a:buNone/>
            </a:pPr>
            <a:r>
              <a:rPr lang="en-US" sz="2400" dirty="0"/>
              <a:t>Other than cereals, fish and other seafood may be humans most important source of food. </a:t>
            </a:r>
          </a:p>
          <a:p>
            <a:r>
              <a:rPr lang="en-US" sz="2400" dirty="0"/>
              <a:t>Seafood provides approximately ___% of the worlds protein intake</a:t>
            </a:r>
          </a:p>
          <a:p>
            <a:r>
              <a:rPr lang="en-US" sz="2400" dirty="0"/>
              <a:t>Ocean’s living systems are worth more than 20 trillion a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402C1-AD67-4A57-99CF-0C1E0AD51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61" y="1229984"/>
            <a:ext cx="7260570" cy="51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9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BE2B-2CF0-4ACF-9D5A-4511D5B6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should we care about marine biology?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DC15-25F7-4217-96C2-F9FBA4FED96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Study factors that impact human lives</a:t>
            </a:r>
          </a:p>
          <a:p>
            <a:pPr>
              <a:spcBef>
                <a:spcPts val="0"/>
              </a:spcBef>
            </a:pPr>
            <a:r>
              <a:rPr lang="en-US" dirty="0"/>
              <a:t>Algal blooms</a:t>
            </a:r>
          </a:p>
          <a:p>
            <a:pPr lvl="1">
              <a:spcBef>
                <a:spcPts val="0"/>
              </a:spcBef>
            </a:pPr>
            <a:r>
              <a:rPr lang="en-US" dirty="0"/>
              <a:t>____________</a:t>
            </a:r>
          </a:p>
          <a:p>
            <a:pPr>
              <a:spcBef>
                <a:spcPts val="0"/>
              </a:spcBef>
            </a:pPr>
            <a:r>
              <a:rPr lang="en-US" dirty="0"/>
              <a:t>Overfishing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77191-079D-4E85-9CE0-9B9E56915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403" y="2099310"/>
            <a:ext cx="5314950" cy="413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70AA8-3CCF-4D3B-9415-70D4B970E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760" y="3568432"/>
            <a:ext cx="4458840" cy="26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2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614F5A-B775-4AEC-8A89-BB68235CBDB9}"/>
              </a:ext>
            </a:extLst>
          </p:cNvPr>
          <p:cNvSpPr txBox="1"/>
          <p:nvPr/>
        </p:nvSpPr>
        <p:spPr>
          <a:xfrm>
            <a:off x="4854095" y="1180578"/>
            <a:ext cx="6944684" cy="523220"/>
          </a:xfrm>
          <a:prstGeom prst="rect">
            <a:avLst/>
          </a:prstGeom>
          <a:solidFill>
            <a:srgbClr val="99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The Carbon Cycle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CBE2B-2CF0-4ACF-9D5A-4511D5B6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should we care about marine biology?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DC15-25F7-4217-96C2-F9FBA4FED9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3221" y="1333626"/>
            <a:ext cx="434052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Climate Change</a:t>
            </a:r>
          </a:p>
          <a:p>
            <a:pPr marL="0" indent="0">
              <a:buNone/>
            </a:pPr>
            <a:r>
              <a:rPr lang="en-US" dirty="0"/>
              <a:t>Photosynthetic marine organisms (phytoplankton and algae) use atmospheric carbon during photosynthesis. Oceans act as _________ that absorb carbon dioxide reducing the effects of climate change.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3CEAD-B9CD-4D2B-829F-4EA316724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095" y="1678746"/>
            <a:ext cx="6944684" cy="4652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EA592-B9FA-43EF-A5A9-09469C2B0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683" y="1726607"/>
            <a:ext cx="8763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4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ristotle marine biology">
            <a:extLst>
              <a:ext uri="{FF2B5EF4-FFF2-40B4-BE49-F238E27FC236}">
                <a16:creationId xmlns:a16="http://schemas.microsoft.com/office/drawing/2014/main" id="{3EF66C1B-18CE-4188-94F6-68E92100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59" y="3376025"/>
            <a:ext cx="5288142" cy="29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FD9B0-1ECD-40FC-8CCC-D853962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History of Marine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1AF8D-08CB-43D8-9BE3-F37B2F43781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Aristotle (384-322 BCE) </a:t>
            </a:r>
          </a:p>
          <a:p>
            <a:r>
              <a:rPr lang="en-US" sz="2800" dirty="0"/>
              <a:t>Documented distribution and behaviors of marine life</a:t>
            </a:r>
          </a:p>
          <a:p>
            <a:r>
              <a:rPr lang="en-US" sz="2800" dirty="0"/>
              <a:t>Described hundred of marine species</a:t>
            </a:r>
          </a:p>
          <a:p>
            <a:pPr lvl="1"/>
            <a:r>
              <a:rPr lang="en-US" sz="2500" dirty="0"/>
              <a:t>Described cetaceans as mammals</a:t>
            </a:r>
          </a:p>
          <a:p>
            <a:r>
              <a:rPr lang="en-US" sz="2800" dirty="0"/>
              <a:t>Developed early _________________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224BD-A71E-4C90-A088-D7A289D22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1" y="3987460"/>
            <a:ext cx="3727938" cy="2349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9EE2-EB81-4E88-88EA-0C162A554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370" y="1219200"/>
            <a:ext cx="2501030" cy="208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5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1976A-F58C-4C9C-92B5-4CD3F76ADC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8346510" cy="384131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Captain James Cook (1728-1729) – early explorer and first European to discover Hawaii, Tahiti, New Zealand, and many other Pacific Islands</a:t>
            </a:r>
          </a:p>
          <a:p>
            <a:r>
              <a:rPr lang="en-US" sz="2800" dirty="0"/>
              <a:t>Accurately determined longitude</a:t>
            </a:r>
          </a:p>
          <a:p>
            <a:r>
              <a:rPr lang="en-US" sz="2800" dirty="0"/>
              <a:t>Included naturalists on his expeditions that                                   collected plants and animals from newly                                                 discovered islands</a:t>
            </a:r>
          </a:p>
          <a:p>
            <a:r>
              <a:rPr lang="en-US" sz="2800" dirty="0"/>
              <a:t>Killed by natives in Hawaii 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197BB3-3C57-4EFB-AEE3-36BE4528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History of Marine Biology</a:t>
            </a:r>
          </a:p>
        </p:txBody>
      </p:sp>
      <p:pic>
        <p:nvPicPr>
          <p:cNvPr id="2050" name="Picture 2" descr="Image result for James cook">
            <a:extLst>
              <a:ext uri="{FF2B5EF4-FFF2-40B4-BE49-F238E27FC236}">
                <a16:creationId xmlns:a16="http://schemas.microsoft.com/office/drawing/2014/main" id="{FAF5D334-4DA8-4141-943E-D3123EFC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099" y="1219200"/>
            <a:ext cx="2394037" cy="23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5F07956F-E35D-44F2-891B-DBA24BC8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17" y="3777677"/>
            <a:ext cx="4898719" cy="24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16F99-741F-4403-AD49-3C677C21A43E}"/>
              </a:ext>
            </a:extLst>
          </p:cNvPr>
          <p:cNvSpPr txBox="1"/>
          <p:nvPr/>
        </p:nvSpPr>
        <p:spPr>
          <a:xfrm>
            <a:off x="5511977" y="5185172"/>
            <a:ext cx="157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voyage</a:t>
            </a:r>
          </a:p>
          <a:p>
            <a:r>
              <a:rPr lang="en-US" dirty="0">
                <a:solidFill>
                  <a:srgbClr val="009900"/>
                </a:solidFill>
              </a:rPr>
              <a:t>Second voyage</a:t>
            </a:r>
          </a:p>
          <a:p>
            <a:r>
              <a:rPr lang="en-US" dirty="0">
                <a:solidFill>
                  <a:srgbClr val="0000FF"/>
                </a:solidFill>
              </a:rPr>
              <a:t>Third voyage</a:t>
            </a:r>
          </a:p>
        </p:txBody>
      </p:sp>
    </p:spTree>
    <p:extLst>
      <p:ext uri="{BB962C8B-B14F-4D97-AF65-F5344CB8AC3E}">
        <p14:creationId xmlns:p14="http://schemas.microsoft.com/office/powerpoint/2010/main" val="1735118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D9B0-1ECD-40FC-8CCC-D853962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History of Marine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1AF8D-08CB-43D8-9BE3-F37B2F43781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/>
              <a:t>Georg Wilhelm Steller (1709-1746) – German zoologist and explorer that discovered many north Pacific marine animals</a:t>
            </a:r>
          </a:p>
          <a:p>
            <a:pPr lvl="1"/>
            <a:r>
              <a:rPr lang="en-US" sz="2400" dirty="0"/>
              <a:t>Most of the animals he discovered are either extinct or endangered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3D8401F1-4B6B-479F-BA5C-B67FA5D9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902" y="1898447"/>
            <a:ext cx="1665996" cy="209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922B04F8-1E0B-4F42-9D3B-E0FF2189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8" y="3184462"/>
            <a:ext cx="523701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8104A-8797-43B9-9B97-C39A71FBF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046" y="3275349"/>
            <a:ext cx="3082352" cy="2957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737D29-C3F2-4381-8E01-AD5E4E63A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709" y="4277423"/>
            <a:ext cx="2692313" cy="1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04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D9B0-1ECD-40FC-8CCC-D853962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History of Marine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1AF8D-08CB-43D8-9BE3-F37B2F43781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Charles Darwin (1809-1882) – Study behaviors of marine species and island species on his voyage around the world aboard the HMS Beagle</a:t>
            </a:r>
          </a:p>
          <a:p>
            <a:r>
              <a:rPr lang="en-US" dirty="0"/>
              <a:t>Studied adaptations and similarities in __________</a:t>
            </a:r>
          </a:p>
          <a:p>
            <a:r>
              <a:rPr lang="en-US" dirty="0"/>
              <a:t>Discovered many marine and island species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47CD7-B292-4B9C-BCB2-A9CF4548C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78" y="3267135"/>
            <a:ext cx="5949864" cy="3059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9654C-D3DE-4C68-B6D4-8F5623626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402" y="4384651"/>
            <a:ext cx="2700998" cy="1848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3E7A7-3F49-48D1-84A9-70D9C665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923" y="2261325"/>
            <a:ext cx="2103956" cy="20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76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extflow.mheducation.com/figures/1259168549/cas23068_0105_lg.jpg">
            <a:extLst>
              <a:ext uri="{FF2B5EF4-FFF2-40B4-BE49-F238E27FC236}">
                <a16:creationId xmlns:a16="http://schemas.microsoft.com/office/drawing/2014/main" id="{D8DD88DC-31CD-43AD-93A4-361E358BA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46" y="2969248"/>
            <a:ext cx="6260122" cy="32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FD9B0-1ECD-40FC-8CCC-D853962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History of Marine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1AF8D-08CB-43D8-9BE3-F37B2F43781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26587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Challenger Expedition (1872-1876): first science-based voyage around the world </a:t>
            </a:r>
          </a:p>
          <a:p>
            <a:r>
              <a:rPr lang="en-US" dirty="0"/>
              <a:t>Led by Chief Scientist Charles </a:t>
            </a:r>
            <a:r>
              <a:rPr lang="en-US" dirty="0" err="1"/>
              <a:t>Wyville</a:t>
            </a:r>
            <a:r>
              <a:rPr lang="en-US" dirty="0"/>
              <a:t> Thompson</a:t>
            </a:r>
          </a:p>
          <a:p>
            <a:r>
              <a:rPr lang="en-US" dirty="0"/>
              <a:t>Discovered thousands of marine species </a:t>
            </a:r>
          </a:p>
          <a:p>
            <a:endParaRPr lang="en-US" sz="2400" dirty="0"/>
          </a:p>
        </p:txBody>
      </p:sp>
      <p:pic>
        <p:nvPicPr>
          <p:cNvPr id="1028" name="Picture 4" descr="Image result for Challenger expedition">
            <a:extLst>
              <a:ext uri="{FF2B5EF4-FFF2-40B4-BE49-F238E27FC236}">
                <a16:creationId xmlns:a16="http://schemas.microsoft.com/office/drawing/2014/main" id="{3EDDFA79-E6BB-47ED-AEC1-AFCE5CC5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84" y="3322790"/>
            <a:ext cx="3938954" cy="26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96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textflow.mheducation.com/figures/1259168549/cas23068_0107_lg.jpg">
            <a:extLst>
              <a:ext uri="{FF2B5EF4-FFF2-40B4-BE49-F238E27FC236}">
                <a16:creationId xmlns:a16="http://schemas.microsoft.com/office/drawing/2014/main" id="{41B1D5AB-6DAA-44C8-816E-C69796F7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360" y="1202499"/>
            <a:ext cx="2988833" cy="237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540F1-5857-4FE6-8339-ED814412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Studying Marine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EBC2-1D29-4F3D-BAFA-1A11E054E3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4807" y="1211894"/>
            <a:ext cx="7186246" cy="514643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Development of Sonar (</a:t>
            </a:r>
            <a:r>
              <a:rPr lang="en-US" sz="2800" u="sng" dirty="0"/>
              <a:t>so</a:t>
            </a:r>
            <a:r>
              <a:rPr lang="en-US" sz="2800" dirty="0"/>
              <a:t>und </a:t>
            </a:r>
            <a:r>
              <a:rPr lang="en-US" sz="2800" u="sng" dirty="0"/>
              <a:t>na</a:t>
            </a:r>
            <a:r>
              <a:rPr lang="en-US" sz="2800" dirty="0"/>
              <a:t>vigation and </a:t>
            </a:r>
            <a:r>
              <a:rPr lang="en-US" sz="2800" u="sng" dirty="0"/>
              <a:t>r</a:t>
            </a:r>
            <a:r>
              <a:rPr lang="en-US" sz="2800" dirty="0"/>
              <a:t>anging) before World War II allowed researchers to measure depth and also hear marine organisms</a:t>
            </a:r>
          </a:p>
          <a:p>
            <a:endParaRPr lang="en-US" dirty="0"/>
          </a:p>
          <a:p>
            <a:r>
              <a:rPr lang="en-US" sz="2800" dirty="0"/>
              <a:t>Self Contained Underwater Breathing Apparatus or SCUBA allowed researchers to study organisms underwater for longer period of time</a:t>
            </a:r>
          </a:p>
          <a:p>
            <a:pPr lvl="1"/>
            <a:r>
              <a:rPr lang="en-US" dirty="0"/>
              <a:t>Jacques Cousteau helped develop first scuba gear</a:t>
            </a:r>
          </a:p>
          <a:p>
            <a:endParaRPr lang="en-US" sz="2400" u="sng" dirty="0"/>
          </a:p>
          <a:p>
            <a:r>
              <a:rPr lang="en-US" sz="2800" dirty="0"/>
              <a:t>Remotely operated vehicles (ROVs) – Allows for direct exploration of the marine environment when scuba is not an option.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75B8E9CC-8BFC-4D6E-95FC-4942F3528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53" y="3489351"/>
            <a:ext cx="1603050" cy="216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6E7DD-03D2-4220-A049-67C1BD684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228" y="4451437"/>
            <a:ext cx="2667926" cy="17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0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540F1-5857-4FE6-8339-ED814412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Studying Marine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EBC2-1D29-4F3D-BAFA-1A11E054E3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3753" y="1277815"/>
            <a:ext cx="11324493" cy="49377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Many marine biology research stations exist in locations around the world.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Several facilities in the United States are considered among the most famous: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57D19-3CA8-4EF4-9FF0-EC77E05E3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032" y="2254346"/>
            <a:ext cx="6113497" cy="4096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AE4C3-4A62-4C3B-9399-B381BB6C7775}"/>
              </a:ext>
            </a:extLst>
          </p:cNvPr>
          <p:cNvSpPr txBox="1"/>
          <p:nvPr/>
        </p:nvSpPr>
        <p:spPr>
          <a:xfrm>
            <a:off x="-23446" y="4469715"/>
            <a:ext cx="295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80000"/>
              </a:lnSpc>
              <a:defRPr/>
            </a:pPr>
            <a:r>
              <a:rPr lang="en-US" sz="2000" dirty="0"/>
              <a:t>Scripps Institution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 dirty="0"/>
              <a:t>La Jolla, California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10D18A-4E8C-4CFD-9B8E-C9600AC666F7}"/>
              </a:ext>
            </a:extLst>
          </p:cNvPr>
          <p:cNvSpPr/>
          <p:nvPr/>
        </p:nvSpPr>
        <p:spPr>
          <a:xfrm>
            <a:off x="3335215" y="4736124"/>
            <a:ext cx="105508" cy="1055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0A4791-7FF4-417F-AB3E-4589965718E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438403" y="4788878"/>
            <a:ext cx="8968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2F75DA-49FB-4C7D-B953-B391BEAD6055}"/>
              </a:ext>
            </a:extLst>
          </p:cNvPr>
          <p:cNvSpPr txBox="1"/>
          <p:nvPr/>
        </p:nvSpPr>
        <p:spPr>
          <a:xfrm>
            <a:off x="8335105" y="3746695"/>
            <a:ext cx="4328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80000"/>
              </a:lnSpc>
              <a:defRPr/>
            </a:pPr>
            <a:r>
              <a:rPr lang="en-US" sz="2000" dirty="0"/>
              <a:t>Woods Hole Oceanographic Institution and Marine Biological Laboratory, Massachusetts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B5FB6-44B0-4E5D-B9E7-DF32C9060194}"/>
              </a:ext>
            </a:extLst>
          </p:cNvPr>
          <p:cNvSpPr txBox="1"/>
          <p:nvPr/>
        </p:nvSpPr>
        <p:spPr>
          <a:xfrm>
            <a:off x="145837" y="2690042"/>
            <a:ext cx="3222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80000"/>
              </a:lnSpc>
              <a:defRPr/>
            </a:pPr>
            <a:r>
              <a:rPr lang="en-US" sz="2000" dirty="0"/>
              <a:t>Friday Harbor Laboratories, Washington state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EBE898-9F90-4025-81F9-CE2470BBBE2E}"/>
              </a:ext>
            </a:extLst>
          </p:cNvPr>
          <p:cNvSpPr/>
          <p:nvPr/>
        </p:nvSpPr>
        <p:spPr>
          <a:xfrm>
            <a:off x="3327784" y="2396097"/>
            <a:ext cx="105508" cy="1055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193389-4F2C-4817-A3AE-421509808CBD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2171663" y="2486154"/>
            <a:ext cx="1171572" cy="540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3A1031D-8099-41B9-A92E-36D79A5441D0}"/>
              </a:ext>
            </a:extLst>
          </p:cNvPr>
          <p:cNvSpPr/>
          <p:nvPr/>
        </p:nvSpPr>
        <p:spPr>
          <a:xfrm>
            <a:off x="8423031" y="3468285"/>
            <a:ext cx="105508" cy="1055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D6FD1E-E8FC-468D-8935-0359EC9F4A0E}"/>
              </a:ext>
            </a:extLst>
          </p:cNvPr>
          <p:cNvCxnSpPr>
            <a:cxnSpLocks/>
            <a:endCxn id="18" idx="5"/>
          </p:cNvCxnSpPr>
          <p:nvPr/>
        </p:nvCxnSpPr>
        <p:spPr>
          <a:xfrm flipH="1" flipV="1">
            <a:off x="8513088" y="3558342"/>
            <a:ext cx="358350" cy="339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9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AC61-CEDD-4BC6-A38C-DA3E8BA58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Marine Biology?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5109D-D0DD-40B0-893A-2F84F79D51D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Marine Biology is a study of marine organisms, their behaviors, and the environment in which they live.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Marine biologists study marine ecosystems from the basic chemistry of marine environments, to the adaptations and behaviors of marine organisms, to the interactions between organisms and their environment. </a:t>
            </a:r>
          </a:p>
        </p:txBody>
      </p:sp>
      <p:pic>
        <p:nvPicPr>
          <p:cNvPr id="4" name="Picture 2" descr="C:\Users\username\Desktop\Mt SAC Bio 1\Mastering Biology lectures\Chapter art and photos\01_Labeled_Art_and_Photos\01_05Figure-L.jpg">
            <a:extLst>
              <a:ext uri="{FF2B5EF4-FFF2-40B4-BE49-F238E27FC236}">
                <a16:creationId xmlns:a16="http://schemas.microsoft.com/office/drawing/2014/main" id="{BC86811A-3206-445D-BE6D-59B9A997B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569" y="3716653"/>
            <a:ext cx="11816861" cy="2604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3266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E8C647-D7CE-43D5-8B56-CFF10BB08533}"/>
              </a:ext>
            </a:extLst>
          </p:cNvPr>
          <p:cNvSpPr txBox="1"/>
          <p:nvPr/>
        </p:nvSpPr>
        <p:spPr>
          <a:xfrm>
            <a:off x="10879016" y="6060831"/>
            <a:ext cx="1219200" cy="621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31FFE-88B4-4ADE-A58C-E340E4F64D23}"/>
              </a:ext>
            </a:extLst>
          </p:cNvPr>
          <p:cNvSpPr txBox="1"/>
          <p:nvPr/>
        </p:nvSpPr>
        <p:spPr>
          <a:xfrm>
            <a:off x="457200" y="6154615"/>
            <a:ext cx="1219200" cy="621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Z:\Powerpoint\MH_DCM\MH_DCM-TEXTEDIT PROJECTS\CASTRO\Final files\chapt01\chapt00_labeled\cas23068_ta01_02.jpg">
            <a:extLst>
              <a:ext uri="{FF2B5EF4-FFF2-40B4-BE49-F238E27FC236}">
                <a16:creationId xmlns:a16="http://schemas.microsoft.com/office/drawing/2014/main" id="{B5669B15-7E64-4ECE-9C3C-416B34CE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74" y="-138775"/>
            <a:ext cx="9958342" cy="69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088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540F1-5857-4FE6-8339-ED814412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Studying Marine Biology </a:t>
            </a:r>
          </a:p>
        </p:txBody>
      </p:sp>
      <p:pic>
        <p:nvPicPr>
          <p:cNvPr id="4098" name="Picture 2" descr="http://textflow.mheducation.com/figures/1259168549/cas23068_0110_lg.jpg">
            <a:extLst>
              <a:ext uri="{FF2B5EF4-FFF2-40B4-BE49-F238E27FC236}">
                <a16:creationId xmlns:a16="http://schemas.microsoft.com/office/drawing/2014/main" id="{9AF16EC2-C256-4984-A563-F7B97B08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9" y="2154772"/>
            <a:ext cx="3398729" cy="247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7E2D3E-304B-42FC-883E-9E07DB7D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236" y="1296938"/>
            <a:ext cx="2452395" cy="3813682"/>
          </a:xfrm>
          <a:prstGeom prst="rect">
            <a:avLst/>
          </a:prstGeom>
        </p:spPr>
      </p:pic>
      <p:pic>
        <p:nvPicPr>
          <p:cNvPr id="4100" name="Picture 4" descr="http://textflow.mheducation.com/figures/1259168549/cas23068_0112_lg.jpg">
            <a:extLst>
              <a:ext uri="{FF2B5EF4-FFF2-40B4-BE49-F238E27FC236}">
                <a16:creationId xmlns:a16="http://schemas.microsoft.com/office/drawing/2014/main" id="{170879EB-9B24-4223-B92D-EBE3E371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45" y="1296937"/>
            <a:ext cx="4346842" cy="332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4C7EEC-05C2-4A22-B2DA-FBB7E2307505}"/>
              </a:ext>
            </a:extLst>
          </p:cNvPr>
          <p:cNvSpPr txBox="1"/>
          <p:nvPr/>
        </p:nvSpPr>
        <p:spPr>
          <a:xfrm>
            <a:off x="421709" y="4759890"/>
            <a:ext cx="3398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DSV </a:t>
            </a:r>
            <a:r>
              <a:rPr lang="en-US" i="1" dirty="0"/>
              <a:t>Alvin</a:t>
            </a:r>
            <a:r>
              <a:rPr lang="en-US" dirty="0"/>
              <a:t> is one of the first deep-sea submersibles. Scientists aboard the Alvin have made numerous deep sea discoveries. 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94F26-32FC-4F58-B16C-07D86DE6885B}"/>
              </a:ext>
            </a:extLst>
          </p:cNvPr>
          <p:cNvSpPr txBox="1"/>
          <p:nvPr/>
        </p:nvSpPr>
        <p:spPr>
          <a:xfrm>
            <a:off x="4078445" y="4759889"/>
            <a:ext cx="434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i="1" dirty="0"/>
              <a:t>Aquarius</a:t>
            </a:r>
            <a:r>
              <a:rPr lang="en-US" dirty="0"/>
              <a:t> is a underwater marine science laboratory in the Florida Keys Marine Sanctuary that is stationed at 20m (60ft) below the surface.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1EF77-8547-4A1B-86D5-12BD314EEED0}"/>
              </a:ext>
            </a:extLst>
          </p:cNvPr>
          <p:cNvSpPr txBox="1"/>
          <p:nvPr/>
        </p:nvSpPr>
        <p:spPr>
          <a:xfrm>
            <a:off x="8960875" y="5114246"/>
            <a:ext cx="3193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R/V </a:t>
            </a:r>
            <a:r>
              <a:rPr lang="en-US" i="1" dirty="0"/>
              <a:t>FLIP</a:t>
            </a:r>
            <a:r>
              <a:rPr lang="en-US" dirty="0"/>
              <a:t> is a floating instrument platform that becomes vertical when the lower tube is filled with water.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8526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Studying Marine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11506200" cy="512884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000" b="1" dirty="0"/>
              <a:t>Scientific method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u="sng" dirty="0"/>
              <a:t>_____________</a:t>
            </a:r>
            <a:r>
              <a:rPr lang="en-US" sz="2400" dirty="0"/>
              <a:t> = Carefully observe the some phenomena and consider what we already know and what we don’t know about the unknown phenomena.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100" dirty="0"/>
              <a:t>Perform background research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Question</a:t>
            </a:r>
            <a:r>
              <a:rPr lang="en-US" sz="2400" dirty="0"/>
              <a:t> = Narrow focus to a specific question. What do we want to know?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Formulate </a:t>
            </a:r>
            <a:r>
              <a:rPr lang="en-US" sz="2400" b="1" u="sng" dirty="0"/>
              <a:t>____________</a:t>
            </a:r>
            <a:r>
              <a:rPr lang="en-US" sz="2400" b="1" dirty="0"/>
              <a:t> </a:t>
            </a:r>
            <a:r>
              <a:rPr lang="en-US" sz="2400" dirty="0"/>
              <a:t>= Our proposed explanation for the unknown phenomena.  What we think is happening.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100" dirty="0"/>
              <a:t>Must be testable and falsifiable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Experimentation</a:t>
            </a:r>
            <a:r>
              <a:rPr lang="en-US" sz="2400" dirty="0"/>
              <a:t> = Design an experiment to test your hypothesis and collect data. 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Quantitative data: Deals with numbers. Things that can be measured. </a:t>
            </a:r>
          </a:p>
          <a:p>
            <a:pPr lvl="2">
              <a:spcBef>
                <a:spcPts val="300"/>
              </a:spcBef>
            </a:pPr>
            <a:r>
              <a:rPr lang="en-US" sz="1800" dirty="0"/>
              <a:t>Ex: Height, weight, length, time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Qualitative data: Deals with descriptions. Things that cannot be measured. </a:t>
            </a:r>
          </a:p>
          <a:p>
            <a:pPr lvl="2">
              <a:spcBef>
                <a:spcPts val="300"/>
              </a:spcBef>
            </a:pPr>
            <a:r>
              <a:rPr lang="en-US" sz="1800" dirty="0"/>
              <a:t>Ex: Color, texture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Results and Conclusions</a:t>
            </a:r>
            <a:r>
              <a:rPr lang="en-US" sz="2400" dirty="0"/>
              <a:t> = Analyze data and display results in figures or tables. Do our results support or refute our hypothesis? How do our findings relate to the big picture?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200" dirty="0"/>
          </a:p>
          <a:p>
            <a:pPr>
              <a:spcAft>
                <a:spcPts val="600"/>
              </a:spcAft>
              <a:buNone/>
            </a:pPr>
            <a:endParaRPr lang="en-US" sz="2200" dirty="0"/>
          </a:p>
          <a:p>
            <a:endParaRPr lang="en-US" dirty="0"/>
          </a:p>
          <a:p>
            <a:pPr marL="547688" lvl="1" indent="-2730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Famous example of Scientific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9601200" cy="2209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Louis Pasteur 1860’s</a:t>
            </a:r>
          </a:p>
          <a:p>
            <a:r>
              <a:rPr lang="en-US" sz="2800" dirty="0"/>
              <a:t>Can life be created spontaneously? </a:t>
            </a:r>
          </a:p>
        </p:txBody>
      </p:sp>
      <p:pic>
        <p:nvPicPr>
          <p:cNvPr id="1027" name="Picture 3" descr="C:\Users\username\Desktop\Mt SAC Bio 1\Mastering Biology lectures\Chapter art and photos\01_Labeled_Art_and_Photos\01_04Figure01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590800"/>
            <a:ext cx="10188033" cy="3596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891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Make a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9601200" cy="2133600"/>
          </a:xfrm>
        </p:spPr>
        <p:txBody>
          <a:bodyPr>
            <a:normAutofit/>
          </a:bodyPr>
          <a:lstStyle/>
          <a:p>
            <a:r>
              <a:rPr lang="en-US" sz="2800" dirty="0"/>
              <a:t>Formulate a __________ hypothesis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36050-047A-45E1-84E5-B2EECB8CD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78" y="2505075"/>
            <a:ext cx="11032722" cy="26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22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Experimentation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11582400" cy="1143000"/>
          </a:xfrm>
        </p:spPr>
        <p:txBody>
          <a:bodyPr/>
          <a:lstStyle/>
          <a:p>
            <a:r>
              <a:rPr lang="en-US" dirty="0"/>
              <a:t>Design an experiment that tests your hypothesis while minimizing other variables.</a:t>
            </a:r>
          </a:p>
        </p:txBody>
      </p:sp>
      <p:pic>
        <p:nvPicPr>
          <p:cNvPr id="3074" name="Picture 2" descr="C:\Users\username\Desktop\Mt SAC Bio 1\Mastering Biology lectures\Chapter art and photos\01_Labeled_Art_and_Photos\01_04Figure03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33600"/>
            <a:ext cx="7467600" cy="4196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4594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11811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“Without speculation, there is no good and original observation” – Charles Darwin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77679"/>
            <a:ext cx="8118187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Conduct detailed observations</a:t>
            </a:r>
          </a:p>
          <a:p>
            <a:pPr lvl="1"/>
            <a:r>
              <a:rPr lang="en-US" sz="2800" dirty="0"/>
              <a:t>Careful review of the unknown </a:t>
            </a:r>
          </a:p>
          <a:p>
            <a:pPr lvl="1"/>
            <a:r>
              <a:rPr lang="en-US" sz="2800" dirty="0"/>
              <a:t>Understand the variables influencing the unknown</a:t>
            </a:r>
          </a:p>
          <a:p>
            <a:pPr lvl="2"/>
            <a:r>
              <a:rPr lang="en-US" sz="2800" b="1" u="sng" dirty="0"/>
              <a:t>_________</a:t>
            </a:r>
            <a:r>
              <a:rPr lang="en-US" sz="2800" dirty="0"/>
              <a:t>: an adjustable condition in an experiment</a:t>
            </a:r>
          </a:p>
          <a:p>
            <a:pPr lvl="3"/>
            <a:r>
              <a:rPr lang="en-US" sz="2400" dirty="0"/>
              <a:t>Variables can be biotic or abiotic</a:t>
            </a:r>
          </a:p>
          <a:p>
            <a:pPr lvl="4"/>
            <a:r>
              <a:rPr lang="en-US" sz="2200" b="1" dirty="0"/>
              <a:t>Abiotic variables</a:t>
            </a:r>
            <a:r>
              <a:rPr lang="en-US" sz="2200" dirty="0"/>
              <a:t>: temperature, lighting, precipitation, timing</a:t>
            </a:r>
          </a:p>
          <a:p>
            <a:pPr lvl="4"/>
            <a:r>
              <a:rPr lang="en-US" sz="2200" b="1" dirty="0"/>
              <a:t>Biotic variables</a:t>
            </a:r>
            <a:r>
              <a:rPr lang="en-US" sz="2200" dirty="0"/>
              <a:t>: interaction with other organisms,  chemical processes</a:t>
            </a:r>
          </a:p>
          <a:p>
            <a:pPr lvl="3"/>
            <a:endParaRPr lang="en-US" sz="2400" dirty="0"/>
          </a:p>
          <a:p>
            <a:pPr lvl="1"/>
            <a:r>
              <a:rPr lang="en-US" sz="2800" dirty="0"/>
              <a:t>Example experiment: Observation </a:t>
            </a:r>
          </a:p>
          <a:p>
            <a:pPr lvl="2"/>
            <a:r>
              <a:rPr lang="en-US" sz="2500" dirty="0"/>
              <a:t>California sea hare (</a:t>
            </a:r>
            <a:r>
              <a:rPr lang="en-US" sz="2500" i="1" dirty="0" err="1"/>
              <a:t>Aplysia</a:t>
            </a:r>
            <a:r>
              <a:rPr lang="en-US" sz="2500" i="1" dirty="0"/>
              <a:t> </a:t>
            </a:r>
            <a:r>
              <a:rPr lang="en-US" sz="2500" i="1" dirty="0" err="1"/>
              <a:t>californica</a:t>
            </a:r>
            <a:r>
              <a:rPr lang="en-US" sz="2500" dirty="0"/>
              <a:t>) can eat                            both red algae and brown algae growing in the                                      tide pools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0BFEC-5443-46CB-B2EB-E34CBA8B5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787" y="3836241"/>
            <a:ext cx="331181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3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Scientific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5824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/>
              <a:t>Formulate a specific question</a:t>
            </a:r>
          </a:p>
          <a:p>
            <a:pPr lvl="1"/>
            <a:r>
              <a:rPr lang="en-US" sz="2800" dirty="0"/>
              <a:t>What do you want to understand about the unknown?</a:t>
            </a:r>
          </a:p>
          <a:p>
            <a:pPr lvl="1"/>
            <a:r>
              <a:rPr lang="en-US" sz="2800" dirty="0"/>
              <a:t>Can you test for the unknown? </a:t>
            </a:r>
          </a:p>
          <a:p>
            <a:pPr lvl="1"/>
            <a:r>
              <a:rPr lang="en-US" sz="2800" dirty="0"/>
              <a:t>What are the variables?</a:t>
            </a:r>
          </a:p>
          <a:p>
            <a:pPr lvl="1"/>
            <a:r>
              <a:rPr lang="en-US" sz="2800" dirty="0"/>
              <a:t>What do we already know about the unknown? </a:t>
            </a:r>
          </a:p>
          <a:p>
            <a:pPr lvl="2"/>
            <a:r>
              <a:rPr lang="en-US" sz="2400" dirty="0"/>
              <a:t>Literature search 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Example experiment: Question</a:t>
            </a:r>
          </a:p>
          <a:p>
            <a:r>
              <a:rPr lang="en-US" sz="2800" dirty="0"/>
              <a:t>Do </a:t>
            </a:r>
            <a:r>
              <a:rPr lang="en-US" sz="2800" i="1" dirty="0" err="1"/>
              <a:t>Aplysia</a:t>
            </a:r>
            <a:r>
              <a:rPr lang="en-US" sz="2800" i="1" dirty="0"/>
              <a:t> </a:t>
            </a:r>
            <a:r>
              <a:rPr lang="en-US" sz="2800" i="1" dirty="0" err="1"/>
              <a:t>californica</a:t>
            </a:r>
            <a:r>
              <a:rPr lang="en-US" sz="2800" i="1" dirty="0"/>
              <a:t> </a:t>
            </a:r>
            <a:r>
              <a:rPr lang="en-US" sz="2800" dirty="0"/>
              <a:t>grow larger when they eat red algae or brown algae?</a:t>
            </a:r>
          </a:p>
          <a:p>
            <a:pPr lvl="2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8924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4092" y="1143000"/>
            <a:ext cx="7866185" cy="517573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200" dirty="0"/>
              <a:t>Formulate a hypothesis</a:t>
            </a:r>
          </a:p>
          <a:p>
            <a:r>
              <a:rPr lang="en-US" sz="2400" dirty="0"/>
              <a:t>Be specific. Fully address the question. </a:t>
            </a:r>
          </a:p>
          <a:p>
            <a:r>
              <a:rPr lang="en-US" sz="2400" dirty="0"/>
              <a:t>Is the hypothesis testable?</a:t>
            </a:r>
          </a:p>
          <a:p>
            <a:r>
              <a:rPr lang="en-US" sz="2400" dirty="0"/>
              <a:t>Is the hypothesis falsifiable? </a:t>
            </a:r>
          </a:p>
          <a:p>
            <a:pPr lvl="1"/>
            <a:r>
              <a:rPr lang="en-US" sz="2400" b="1" u="sng" dirty="0"/>
              <a:t>______________</a:t>
            </a:r>
            <a:r>
              <a:rPr lang="en-US" sz="2400" dirty="0"/>
              <a:t>: the potential to be proven false</a:t>
            </a:r>
            <a:r>
              <a:rPr lang="en-US" sz="2000" dirty="0"/>
              <a:t>. </a:t>
            </a:r>
          </a:p>
          <a:p>
            <a:pPr lvl="2"/>
            <a:r>
              <a:rPr lang="en-US" sz="1800" dirty="0"/>
              <a:t>Good example: All marine animals have gills</a:t>
            </a:r>
          </a:p>
          <a:p>
            <a:pPr lvl="2"/>
            <a:r>
              <a:rPr lang="en-US" dirty="0"/>
              <a:t>Bad example: There are mermaids in the ocean</a:t>
            </a:r>
          </a:p>
          <a:p>
            <a:pPr lvl="2"/>
            <a:endParaRPr lang="en-US" dirty="0"/>
          </a:p>
          <a:p>
            <a:pPr>
              <a:buNone/>
            </a:pPr>
            <a:r>
              <a:rPr lang="en-US" sz="2400" dirty="0"/>
              <a:t>Example experiment: Hypothesis</a:t>
            </a:r>
          </a:p>
          <a:p>
            <a:r>
              <a:rPr lang="en-US" sz="2400" dirty="0"/>
              <a:t>Hypo1: The sea slug will grow better when it eats red algae. </a:t>
            </a:r>
          </a:p>
          <a:p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Hypo 2: On average, the California sea hare (</a:t>
            </a:r>
            <a:r>
              <a:rPr lang="en-US" sz="2400" i="1" dirty="0" err="1"/>
              <a:t>Aplysia</a:t>
            </a:r>
            <a:r>
              <a:rPr lang="en-US" sz="2400" i="1" dirty="0"/>
              <a:t> </a:t>
            </a:r>
            <a:r>
              <a:rPr lang="en-US" sz="2400" i="1" dirty="0" err="1"/>
              <a:t>californica</a:t>
            </a:r>
            <a:r>
              <a:rPr lang="en-US" sz="2400" dirty="0"/>
              <a:t>) will gain more mass when fed red algae (</a:t>
            </a:r>
            <a:r>
              <a:rPr lang="en-US" sz="2400" i="1" dirty="0" err="1"/>
              <a:t>Laurencia</a:t>
            </a:r>
            <a:r>
              <a:rPr lang="en-US" sz="2400" i="1" dirty="0"/>
              <a:t> </a:t>
            </a:r>
            <a:r>
              <a:rPr lang="en-US" sz="2400" i="1" dirty="0" err="1"/>
              <a:t>pacifica</a:t>
            </a:r>
            <a:r>
              <a:rPr lang="en-US" sz="2400" dirty="0"/>
              <a:t>), than when fed invasive brown algae (</a:t>
            </a:r>
            <a:r>
              <a:rPr lang="en-US" sz="2400" i="1" dirty="0" err="1"/>
              <a:t>Sargassum</a:t>
            </a:r>
            <a:r>
              <a:rPr lang="en-US" sz="2400" i="1" dirty="0"/>
              <a:t> </a:t>
            </a:r>
            <a:r>
              <a:rPr lang="en-US" sz="2400" i="1" dirty="0" err="1"/>
              <a:t>muticum</a:t>
            </a:r>
            <a:r>
              <a:rPr lang="en-US" sz="2400" dirty="0"/>
              <a:t>), when all other variables are held constant.</a:t>
            </a:r>
          </a:p>
          <a:p>
            <a:pPr marL="27432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lvl="1">
              <a:buNone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188893"/>
            <a:ext cx="944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“No great discovery was made without a bold guess”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-Marie Curie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4A633-BAA8-458C-B65C-4A058AB3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477" y="1277815"/>
            <a:ext cx="2211999" cy="146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048E9-99CF-442D-B47F-CA93E36DF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169" y="2881793"/>
            <a:ext cx="2645753" cy="1398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C78FD-F6FB-49E1-A8F2-1CCDB9263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658" y="4332336"/>
            <a:ext cx="2332250" cy="19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68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Scientific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3200" dirty="0"/>
              <a:t>Design an experiment to test your hypothesis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Experiments should be designed to test </a:t>
            </a:r>
            <a:r>
              <a:rPr lang="en-US" sz="2800" u="sng" dirty="0"/>
              <a:t>one</a:t>
            </a:r>
            <a:r>
              <a:rPr lang="en-US" sz="2800" dirty="0"/>
              <a:t> question at a time.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Design experiments to reduce the number of variables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Excess variables compound the results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800" dirty="0"/>
              <a:t>Experimental __________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Used for comparison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800" u="sng" dirty="0"/>
              <a:t>Sample size</a:t>
            </a:r>
            <a:r>
              <a:rPr lang="en-US" sz="2800" dirty="0"/>
              <a:t>!!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Take an average of multiple trials (</a:t>
            </a:r>
            <a:r>
              <a:rPr lang="en-US" sz="2000" dirty="0"/>
              <a:t> “on average”)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800" dirty="0"/>
              <a:t>Repeatability!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Experiments should be able to be replicated by other scientists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 lvl="3">
              <a:spcBef>
                <a:spcPts val="0"/>
              </a:spcBef>
            </a:pPr>
            <a:endParaRPr lang="en-US" sz="2000" dirty="0"/>
          </a:p>
          <a:p>
            <a:pPr lvl="3"/>
            <a:endParaRPr lang="en-US" sz="2000" dirty="0"/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1207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F0122-F248-44CA-A3BA-CDCA3EEF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9" y="152400"/>
            <a:ext cx="11265876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Levels of Organization in Biological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0A71A-10A9-4CB8-9C2B-FD9C111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1" y="1322731"/>
            <a:ext cx="9119088" cy="48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0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E40C7AD-AE62-4031-821C-AAAE72124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479" y="4068822"/>
            <a:ext cx="1723720" cy="1468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416" y="22545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Scientific Method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0781" y="1278535"/>
            <a:ext cx="6508595" cy="49377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Example experiment: Experimental Design</a:t>
            </a:r>
          </a:p>
          <a:p>
            <a:r>
              <a:rPr lang="en-US" dirty="0"/>
              <a:t>How are we going to test for growth?</a:t>
            </a:r>
          </a:p>
          <a:p>
            <a:pPr lvl="1"/>
            <a:r>
              <a:rPr lang="en-US" dirty="0"/>
              <a:t>Length, weight, width</a:t>
            </a:r>
          </a:p>
          <a:p>
            <a:r>
              <a:rPr lang="en-US" dirty="0"/>
              <a:t>What are our variables? </a:t>
            </a:r>
          </a:p>
          <a:p>
            <a:pPr lvl="1"/>
            <a:r>
              <a:rPr lang="en-US" dirty="0"/>
              <a:t>Abiotic: ___________________________</a:t>
            </a:r>
          </a:p>
          <a:p>
            <a:pPr lvl="1"/>
            <a:r>
              <a:rPr lang="en-US" dirty="0"/>
              <a:t>Biotic: ____________________________</a:t>
            </a:r>
          </a:p>
          <a:p>
            <a:r>
              <a:rPr lang="en-US" dirty="0"/>
              <a:t>Sample size?</a:t>
            </a:r>
          </a:p>
          <a:p>
            <a:r>
              <a:rPr lang="en-US" dirty="0"/>
              <a:t>Final design: </a:t>
            </a:r>
          </a:p>
          <a:p>
            <a:pPr lvl="1"/>
            <a:r>
              <a:rPr lang="en-US" dirty="0"/>
              <a:t>9 California sea hares fed each type of seaweed</a:t>
            </a:r>
          </a:p>
          <a:p>
            <a:pPr lvl="1"/>
            <a:r>
              <a:rPr lang="en-US" dirty="0"/>
              <a:t>Same amount of each food</a:t>
            </a:r>
          </a:p>
          <a:p>
            <a:pPr lvl="1"/>
            <a:r>
              <a:rPr lang="en-US" dirty="0"/>
              <a:t>Same temperature and salinity</a:t>
            </a:r>
          </a:p>
          <a:p>
            <a:pPr lvl="1"/>
            <a:r>
              <a:rPr lang="en-US" dirty="0"/>
              <a:t>Light 12 hrs, Dark 12 hrs</a:t>
            </a:r>
          </a:p>
          <a:p>
            <a:pPr lvl="1"/>
            <a:r>
              <a:rPr lang="en-US" dirty="0"/>
              <a:t>Weight of sea hare measured at the end of six weeks 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85452F-4171-45FA-88B5-0D69FEBEF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85" y="1364248"/>
            <a:ext cx="1133475" cy="5989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2D0587-4BFE-4745-96C9-81BE8C699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223" y="1364248"/>
            <a:ext cx="1133475" cy="598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F8A3C9-C513-48C4-98A7-F5B6EF79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955" y="1364248"/>
            <a:ext cx="1133475" cy="5989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427C19-A60C-4AEA-BEA2-CD21A1387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223" y="2140591"/>
            <a:ext cx="1133475" cy="5989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D3486B-8AE3-426E-9489-AC4E58619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955" y="2140591"/>
            <a:ext cx="1133475" cy="5989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C4445C-D0E5-438A-BDDA-75CB2F3BD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86" y="2143046"/>
            <a:ext cx="1133475" cy="5989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F78C3B1-ADCA-4324-B8D8-D77D82740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85" y="2916933"/>
            <a:ext cx="1133475" cy="5989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7BC6F27-7D32-40E3-8B10-B6429D303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955" y="2916934"/>
            <a:ext cx="1133475" cy="5989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E9219ED-C209-4F85-B984-8F2B8317F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222" y="2916934"/>
            <a:ext cx="1133475" cy="5989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06D85E-3A6B-462D-83B3-C356B8FBF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85" y="3984248"/>
            <a:ext cx="1133475" cy="5989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12B532-DF4E-4417-A0CD-45E749141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223" y="3984248"/>
            <a:ext cx="1133475" cy="5989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4C2F9E-AB96-4707-A45C-C19A3CAAC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955" y="3984248"/>
            <a:ext cx="1133475" cy="5989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541894-279F-4985-A9F0-8AEF58980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223" y="4760591"/>
            <a:ext cx="1133475" cy="5989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2AE396-58F4-43BF-99DC-3576E369A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955" y="4760591"/>
            <a:ext cx="1133475" cy="5989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EB7A2F4-4150-43AE-8804-DD39A7CE6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86" y="4763046"/>
            <a:ext cx="1133475" cy="5989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2004829-DADB-4AE7-881C-15E456AAB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85" y="5536933"/>
            <a:ext cx="1133475" cy="598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0B3828E-C883-4D42-9B34-93C61F2D2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955" y="5536934"/>
            <a:ext cx="1133475" cy="5989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5FE4B9D-32DB-4F32-B464-BB78A044A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222" y="5536934"/>
            <a:ext cx="1133475" cy="59897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0A5E967-60A3-4E7C-BCA1-1F29EDCDE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141" y="1663737"/>
            <a:ext cx="1706952" cy="13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Scientific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9601200" cy="5105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000" dirty="0"/>
              <a:t>Results and Conclusions</a:t>
            </a:r>
          </a:p>
          <a:p>
            <a:r>
              <a:rPr lang="en-US" dirty="0"/>
              <a:t>Graph results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74320" lvl="1" indent="0">
              <a:buNone/>
            </a:pPr>
            <a:r>
              <a:rPr lang="en-US" dirty="0"/>
              <a:t>                      </a:t>
            </a:r>
          </a:p>
          <a:p>
            <a:pPr marL="274320" lvl="1" indent="0">
              <a:buNone/>
            </a:pPr>
            <a:r>
              <a:rPr lang="en-US" dirty="0"/>
              <a:t>                                     </a:t>
            </a:r>
          </a:p>
          <a:p>
            <a:pPr marL="274320" lvl="1" indent="0">
              <a:buNone/>
            </a:pPr>
            <a:r>
              <a:rPr lang="en-US" dirty="0"/>
              <a:t>         </a:t>
            </a:r>
          </a:p>
          <a:p>
            <a:r>
              <a:rPr lang="en-US" dirty="0"/>
              <a:t>Do the findings support or refute hypothesis?</a:t>
            </a:r>
          </a:p>
          <a:p>
            <a:pPr lvl="1"/>
            <a:r>
              <a:rPr lang="en-US" dirty="0"/>
              <a:t>Reconsider and refine hypothesis and experiment</a:t>
            </a:r>
          </a:p>
          <a:p>
            <a:pPr lvl="1"/>
            <a:r>
              <a:rPr lang="en-US" dirty="0"/>
              <a:t>Nothing is </a:t>
            </a:r>
            <a:r>
              <a:rPr lang="en-US" u="sng" dirty="0"/>
              <a:t>proven</a:t>
            </a:r>
            <a:r>
              <a:rPr lang="en-US" dirty="0"/>
              <a:t>!!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0958"/>
              </p:ext>
            </p:extLst>
          </p:nvPr>
        </p:nvGraphicFramePr>
        <p:xfrm>
          <a:off x="973015" y="2057400"/>
          <a:ext cx="3622432" cy="3040380"/>
        </p:xfrm>
        <a:graphic>
          <a:graphicData uri="http://schemas.openxmlformats.org/drawingml/2006/table">
            <a:tbl>
              <a:tblPr/>
              <a:tblGrid>
                <a:gridCol w="1055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594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Gain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 Hare 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Algae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Algae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732239"/>
                  </a:ext>
                </a:extLst>
              </a:tr>
              <a:tr h="22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122135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493979"/>
              </p:ext>
            </p:extLst>
          </p:nvPr>
        </p:nvGraphicFramePr>
        <p:xfrm>
          <a:off x="5105400" y="1447800"/>
          <a:ext cx="69342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3952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Scientific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99535"/>
            <a:ext cx="96012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/>
              <a:t>Results and Conclusions</a:t>
            </a:r>
          </a:p>
          <a:p>
            <a:r>
              <a:rPr lang="en-US" dirty="0"/>
              <a:t>Graph results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74320" lvl="1" indent="0">
              <a:buNone/>
            </a:pPr>
            <a:r>
              <a:rPr lang="en-US" dirty="0"/>
              <a:t>                      </a:t>
            </a:r>
          </a:p>
          <a:p>
            <a:pPr marL="274320" lvl="1" indent="0">
              <a:buNone/>
            </a:pPr>
            <a:r>
              <a:rPr lang="en-US" dirty="0"/>
              <a:t>                                     </a:t>
            </a:r>
          </a:p>
          <a:p>
            <a:pPr marL="274320" lvl="1" indent="0">
              <a:buNone/>
            </a:pPr>
            <a:r>
              <a:rPr lang="en-US" dirty="0"/>
              <a:t>         </a:t>
            </a: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4876800" y="1600200"/>
          <a:ext cx="7010400" cy="403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33288"/>
              </p:ext>
            </p:extLst>
          </p:nvPr>
        </p:nvGraphicFramePr>
        <p:xfrm>
          <a:off x="914401" y="2345054"/>
          <a:ext cx="3437792" cy="3293745"/>
        </p:xfrm>
        <a:graphic>
          <a:graphicData uri="http://schemas.openxmlformats.org/drawingml/2006/table">
            <a:tbl>
              <a:tblPr/>
              <a:tblGrid>
                <a:gridCol w="1066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58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Gained (g)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 Hare 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Algae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Algae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732239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122135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270894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79B90E-49B0-4D42-9A5D-48D3E43694E7}"/>
              </a:ext>
            </a:extLst>
          </p:cNvPr>
          <p:cNvCxnSpPr/>
          <p:nvPr/>
        </p:nvCxnSpPr>
        <p:spPr>
          <a:xfrm>
            <a:off x="5985417" y="2324100"/>
            <a:ext cx="0" cy="2895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EC276E-AB81-4018-B2ED-36FCD537ED41}"/>
              </a:ext>
            </a:extLst>
          </p:cNvPr>
          <p:cNvCxnSpPr/>
          <p:nvPr/>
        </p:nvCxnSpPr>
        <p:spPr>
          <a:xfrm>
            <a:off x="5981700" y="5204832"/>
            <a:ext cx="5295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230745"/>
              </p:ext>
            </p:extLst>
          </p:nvPr>
        </p:nvGraphicFramePr>
        <p:xfrm>
          <a:off x="4876800" y="1219200"/>
          <a:ext cx="7162800" cy="4677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298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 have a theory!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07952"/>
            <a:ext cx="10972800" cy="474900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/>
              <a:t>Scientific theories vs. non-science theories </a:t>
            </a:r>
          </a:p>
          <a:p>
            <a:r>
              <a:rPr lang="en-US" sz="2800" dirty="0"/>
              <a:t>Non-science “theories” are typically ideas or hypotheses</a:t>
            </a:r>
          </a:p>
          <a:p>
            <a:endParaRPr lang="en-US" sz="2800" dirty="0"/>
          </a:p>
          <a:p>
            <a:pPr marL="273050" indent="-273050"/>
            <a:r>
              <a:rPr lang="en-US" sz="2800" b="1" dirty="0"/>
              <a:t>Scientific theory</a:t>
            </a:r>
            <a:r>
              <a:rPr lang="en-US" sz="2800" dirty="0"/>
              <a:t>: a general set of principles, supported by _________, that explains some aspect of nature</a:t>
            </a:r>
          </a:p>
          <a:p>
            <a:pPr marL="547370" lvl="1" indent="-273050"/>
            <a:r>
              <a:rPr lang="en-US" sz="2400" dirty="0"/>
              <a:t>Scientific theories are supported or refuted, </a:t>
            </a:r>
            <a:r>
              <a:rPr lang="en-US" sz="2400" u="sng" dirty="0"/>
              <a:t>not proven</a:t>
            </a:r>
            <a:r>
              <a:rPr lang="en-US" sz="2400" dirty="0"/>
              <a:t>. </a:t>
            </a:r>
          </a:p>
          <a:p>
            <a:pPr marL="547370" lvl="1" indent="-273050"/>
            <a:r>
              <a:rPr lang="en-US" sz="2400" dirty="0"/>
              <a:t>Ex. Theory of evolution by natural selection</a:t>
            </a:r>
          </a:p>
          <a:p>
            <a:endParaRPr lang="en-US" sz="2800" dirty="0"/>
          </a:p>
          <a:p>
            <a:r>
              <a:rPr lang="en-US" sz="2800" dirty="0"/>
              <a:t>After many, many experiments in support a particular theory, the theory can be elevated to scientific law</a:t>
            </a:r>
          </a:p>
          <a:p>
            <a:pPr lvl="1"/>
            <a:r>
              <a:rPr lang="en-US" sz="2400" dirty="0"/>
              <a:t>Ex. Law of gravity</a:t>
            </a:r>
          </a:p>
        </p:txBody>
      </p:sp>
      <p:pic>
        <p:nvPicPr>
          <p:cNvPr id="3074" name="Picture 2" descr="http://i0.kym-cdn.com/photos/images/newsfeed/000/288/625/69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65278" y="1143000"/>
            <a:ext cx="1594304" cy="1447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1024167">
            <a:off x="9992819" y="370277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BatangChe" pitchFamily="49" charset="-127"/>
                <a:ea typeface="BatangChe" pitchFamily="49" charset="-127"/>
              </a:rPr>
              <a:t>?</a:t>
            </a:r>
          </a:p>
        </p:txBody>
      </p:sp>
      <p:sp>
        <p:nvSpPr>
          <p:cNvPr id="6" name="Cloud Callout 5"/>
          <p:cNvSpPr/>
          <p:nvPr/>
        </p:nvSpPr>
        <p:spPr>
          <a:xfrm rot="194161">
            <a:off x="9604145" y="432595"/>
            <a:ext cx="1322266" cy="798697"/>
          </a:xfrm>
          <a:prstGeom prst="cloudCallout">
            <a:avLst>
              <a:gd name="adj1" fmla="val 32818"/>
              <a:gd name="adj2" fmla="val 62310"/>
            </a:avLst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7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11353800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Intelligent Design and Creationism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9601200" cy="51054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Science </a:t>
            </a:r>
            <a:r>
              <a:rPr lang="en-US" sz="2800" u="sng" dirty="0"/>
              <a:t>must</a:t>
            </a:r>
            <a:r>
              <a:rPr lang="en-US" sz="2800" dirty="0"/>
              <a:t> be falsifiable </a:t>
            </a:r>
          </a:p>
          <a:p>
            <a:r>
              <a:rPr lang="en-US" dirty="0"/>
              <a:t>Can not test the existence of God</a:t>
            </a:r>
          </a:p>
          <a:p>
            <a:pPr lvl="1"/>
            <a:r>
              <a:rPr lang="en-US" dirty="0"/>
              <a:t>Probably shouldn’t try it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Science strives to explain the physical world</a:t>
            </a:r>
          </a:p>
          <a:p>
            <a:r>
              <a:rPr lang="en-US" dirty="0"/>
              <a:t>Philosophy strives to explain the metaphysical 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026" name="Picture 2" descr="http://sinebuano.com/wp-content/uploads/2010/08/Nacho_Lib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3810001"/>
            <a:ext cx="2838572" cy="2460096"/>
          </a:xfrm>
          <a:prstGeom prst="rect">
            <a:avLst/>
          </a:prstGeom>
          <a:noFill/>
        </p:spPr>
      </p:pic>
      <p:pic>
        <p:nvPicPr>
          <p:cNvPr id="4100" name="Picture 4" descr="[Lt%2520Dan%255B4%255D.jpg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449" y="1244600"/>
            <a:ext cx="2308874" cy="2031810"/>
          </a:xfrm>
          <a:prstGeom prst="rect">
            <a:avLst/>
          </a:prstGeom>
          <a:noFill/>
        </p:spPr>
      </p:pic>
      <p:pic>
        <p:nvPicPr>
          <p:cNvPr id="4102" name="Picture 6" descr="https://mywebspace.wisc.edu/lshapiro/web/The_Greatest_Debate_files/dropped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1" y="4160635"/>
            <a:ext cx="3416795" cy="2117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3973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not </a:t>
            </a:r>
            <a:r>
              <a:rPr lang="en-US" sz="4400" dirty="0" err="1"/>
              <a:t>Evilution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/>
              <a:t>“Seen in the light of evolution, biology is, perhaps, intellectually the most satisfying and inspiring science. Without that light it becomes a pile of sundry facts―some of them interesting or curious but making no meaningful picture as a whole”</a:t>
            </a:r>
          </a:p>
          <a:p>
            <a:pPr algn="ctr">
              <a:buNone/>
            </a:pPr>
            <a:r>
              <a:rPr lang="en-US" sz="2400" dirty="0"/>
              <a:t> – Theodosius </a:t>
            </a:r>
            <a:r>
              <a:rPr lang="en-US" sz="2400" dirty="0" err="1"/>
              <a:t>Dobzhansky</a:t>
            </a:r>
            <a:r>
              <a:rPr lang="en-US" sz="2400" dirty="0"/>
              <a:t> (1973)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b="1" u="sng" dirty="0"/>
              <a:t>____________</a:t>
            </a:r>
            <a:r>
              <a:rPr lang="en-US" dirty="0"/>
              <a:t>: the gradual modification of populations of living things over time</a:t>
            </a:r>
          </a:p>
          <a:p>
            <a:pPr>
              <a:buNone/>
            </a:pPr>
            <a:r>
              <a:rPr lang="en-US" dirty="0"/>
              <a:t>               </a:t>
            </a:r>
            <a:r>
              <a:rPr lang="en-US" u="sng" dirty="0"/>
              <a:t>*Chief Unifying Principle in Biology</a:t>
            </a:r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The appearance, behavior, and physiology of living things, have been and are being shaped by the influence of other living and non-living factors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20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name\Desktop\Mt SAC Bio 1\Mastering Biology lectures\Chapter art and photos\01_Labeled_Art_and_Photos\01_05Figure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319" y="3346652"/>
            <a:ext cx="9144000" cy="2015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52600" y="2514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Molecular biology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1905000" y="3037820"/>
            <a:ext cx="342900" cy="31498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2247900" y="3037820"/>
            <a:ext cx="342900" cy="31498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01992" y="534335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Ecology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3773" y="2664024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Neurobiology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2511" y="286841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Immunology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7148" y="293294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Genetics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9376" y="498127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Microbiology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5029201"/>
            <a:ext cx="1447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Biochemistry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59028" y="267457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Population and community biology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62329" y="2531784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Conservation biology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5054" y="5183089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Anatomy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21619" y="520159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Cellular biology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62329" y="5288998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Biogeography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67556" y="279639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Organismal biology</a:t>
            </a:r>
          </a:p>
        </p:txBody>
      </p:sp>
      <p:cxnSp>
        <p:nvCxnSpPr>
          <p:cNvPr id="26" name="Straight Arrow Connector 25"/>
          <p:cNvCxnSpPr>
            <a:stCxn id="17" idx="0"/>
          </p:cNvCxnSpPr>
          <p:nvPr/>
        </p:nvCxnSpPr>
        <p:spPr>
          <a:xfrm flipV="1">
            <a:off x="2247900" y="4572000"/>
            <a:ext cx="1143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</p:cNvCxnSpPr>
          <p:nvPr/>
        </p:nvCxnSpPr>
        <p:spPr>
          <a:xfrm flipH="1" flipV="1">
            <a:off x="2133600" y="4572000"/>
            <a:ext cx="1143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</p:cNvCxnSpPr>
          <p:nvPr/>
        </p:nvCxnSpPr>
        <p:spPr>
          <a:xfrm flipH="1" flipV="1">
            <a:off x="3496576" y="4524077"/>
            <a:ext cx="1524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0"/>
          </p:cNvCxnSpPr>
          <p:nvPr/>
        </p:nvCxnSpPr>
        <p:spPr>
          <a:xfrm flipV="1">
            <a:off x="3648976" y="4524077"/>
            <a:ext cx="2286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2"/>
          </p:cNvCxnSpPr>
          <p:nvPr/>
        </p:nvCxnSpPr>
        <p:spPr>
          <a:xfrm flipH="1">
            <a:off x="4139467" y="2971800"/>
            <a:ext cx="222006" cy="32502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361474" y="2979549"/>
            <a:ext cx="208573" cy="30002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448301" y="3155269"/>
            <a:ext cx="38589" cy="328701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5" idx="2"/>
          </p:cNvCxnSpPr>
          <p:nvPr/>
        </p:nvCxnSpPr>
        <p:spPr>
          <a:xfrm flipH="1">
            <a:off x="3276600" y="3240725"/>
            <a:ext cx="33948" cy="30777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020574" y="4512355"/>
            <a:ext cx="275827" cy="82462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9" idx="2"/>
          </p:cNvCxnSpPr>
          <p:nvPr/>
        </p:nvCxnSpPr>
        <p:spPr>
          <a:xfrm flipH="1">
            <a:off x="9579709" y="3055004"/>
            <a:ext cx="330321" cy="345946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910152" y="3059797"/>
            <a:ext cx="342900" cy="31498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0363200" y="4375369"/>
            <a:ext cx="228600" cy="86532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718224" y="3237070"/>
            <a:ext cx="264074" cy="27670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087983" y="3237070"/>
            <a:ext cx="291858" cy="26848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9579708" y="4512355"/>
            <a:ext cx="165160" cy="67073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7346586" y="4690888"/>
            <a:ext cx="23419" cy="59860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741555" y="528999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Botany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3949" y="197192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Marine biology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920503" y="2386736"/>
            <a:ext cx="1308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Epidemiology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15814" y="5288997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Zoology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164022" y="5813444"/>
            <a:ext cx="158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Developmental biology</a:t>
            </a:r>
          </a:p>
        </p:txBody>
      </p:sp>
      <p:sp>
        <p:nvSpPr>
          <p:cNvPr id="6159" name="Right Brace 6158"/>
          <p:cNvSpPr/>
          <p:nvPr/>
        </p:nvSpPr>
        <p:spPr>
          <a:xfrm rot="5400000">
            <a:off x="4826905" y="4622093"/>
            <a:ext cx="309589" cy="1160824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Brace 92"/>
          <p:cNvSpPr/>
          <p:nvPr/>
        </p:nvSpPr>
        <p:spPr>
          <a:xfrm rot="5400000">
            <a:off x="8025842" y="4661944"/>
            <a:ext cx="164510" cy="1160824"/>
          </a:xfrm>
          <a:prstGeom prst="rightBrace">
            <a:avLst>
              <a:gd name="adj1" fmla="val 8333"/>
              <a:gd name="adj2" fmla="val 50885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Brace 93"/>
          <p:cNvSpPr/>
          <p:nvPr/>
        </p:nvSpPr>
        <p:spPr>
          <a:xfrm rot="5400000">
            <a:off x="5802883" y="4011718"/>
            <a:ext cx="309589" cy="3337696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ight Brace 95"/>
          <p:cNvSpPr/>
          <p:nvPr/>
        </p:nvSpPr>
        <p:spPr>
          <a:xfrm rot="5400000">
            <a:off x="6305525" y="4348376"/>
            <a:ext cx="309589" cy="1536921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Brace 96"/>
          <p:cNvSpPr/>
          <p:nvPr/>
        </p:nvSpPr>
        <p:spPr>
          <a:xfrm rot="16200000">
            <a:off x="8598776" y="2581174"/>
            <a:ext cx="251546" cy="1290559"/>
          </a:xfrm>
          <a:prstGeom prst="rightBrace">
            <a:avLst>
              <a:gd name="adj1" fmla="val 8333"/>
              <a:gd name="adj2" fmla="val 34874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Brace 98"/>
          <p:cNvSpPr/>
          <p:nvPr/>
        </p:nvSpPr>
        <p:spPr>
          <a:xfrm rot="16200000">
            <a:off x="8244948" y="1624349"/>
            <a:ext cx="251546" cy="1951608"/>
          </a:xfrm>
          <a:prstGeom prst="rightBrace">
            <a:avLst>
              <a:gd name="adj1" fmla="val 0"/>
              <a:gd name="adj2" fmla="val 4487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ight Brace 101"/>
          <p:cNvSpPr/>
          <p:nvPr/>
        </p:nvSpPr>
        <p:spPr>
          <a:xfrm rot="16200000">
            <a:off x="6534356" y="1630064"/>
            <a:ext cx="251546" cy="2395891"/>
          </a:xfrm>
          <a:prstGeom prst="rightBrace">
            <a:avLst>
              <a:gd name="adj1" fmla="val 0"/>
              <a:gd name="adj2" fmla="val 4487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3630789" y="3226453"/>
            <a:ext cx="238590" cy="33029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418321" y="137566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Evolutionary biology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0519" y="17819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Study of Evolution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751919" y="1624077"/>
            <a:ext cx="8686800" cy="457200"/>
            <a:chOff x="228600" y="2057400"/>
            <a:chExt cx="8686800" cy="457200"/>
          </a:xfrm>
        </p:grpSpPr>
        <p:cxnSp>
          <p:nvCxnSpPr>
            <p:cNvPr id="54" name="Straight Connector 53"/>
            <p:cNvCxnSpPr/>
            <p:nvPr/>
          </p:nvCxnSpPr>
          <p:spPr>
            <a:xfrm flipH="1" flipV="1">
              <a:off x="228600" y="2057401"/>
              <a:ext cx="2667000" cy="2232"/>
            </a:xfrm>
            <a:prstGeom prst="line">
              <a:avLst/>
            </a:prstGeom>
            <a:ln w="317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6019800" y="2057400"/>
              <a:ext cx="2895600" cy="2233"/>
            </a:xfrm>
            <a:prstGeom prst="line">
              <a:avLst/>
            </a:prstGeom>
            <a:ln w="317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228600" y="2057400"/>
              <a:ext cx="0" cy="457200"/>
            </a:xfrm>
            <a:prstGeom prst="straightConnector1">
              <a:avLst/>
            </a:prstGeom>
            <a:ln w="3175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8915400" y="2057400"/>
              <a:ext cx="0" cy="457200"/>
            </a:xfrm>
            <a:prstGeom prst="straightConnector1">
              <a:avLst/>
            </a:prstGeom>
            <a:ln w="3175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7286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is Awesome!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34757"/>
            <a:ext cx="5410200" cy="4937760"/>
          </a:xfrm>
        </p:spPr>
        <p:txBody>
          <a:bodyPr>
            <a:normAutofit/>
          </a:bodyPr>
          <a:lstStyle/>
          <a:p>
            <a:r>
              <a:rPr lang="en-US" sz="2800" dirty="0"/>
              <a:t>Ask questions!</a:t>
            </a:r>
          </a:p>
          <a:p>
            <a:pPr lvl="1"/>
            <a:r>
              <a:rPr lang="en-US" sz="2400" dirty="0"/>
              <a:t>Why do living things look the way that they do?</a:t>
            </a:r>
          </a:p>
          <a:p>
            <a:pPr lvl="1"/>
            <a:r>
              <a:rPr lang="en-US" sz="2400" dirty="0"/>
              <a:t>How do living things acquire energy?</a:t>
            </a:r>
          </a:p>
          <a:p>
            <a:pPr lvl="1"/>
            <a:r>
              <a:rPr lang="en-US" sz="2400" dirty="0"/>
              <a:t>How do females choose a mate?</a:t>
            </a:r>
          </a:p>
          <a:p>
            <a:pPr lvl="1"/>
            <a:r>
              <a:rPr lang="en-US" sz="2400" dirty="0"/>
              <a:t>How do living things cope with the challenges of their habitat?  </a:t>
            </a:r>
          </a:p>
          <a:p>
            <a:pPr lvl="1"/>
            <a:r>
              <a:rPr lang="en-US" sz="2400" dirty="0"/>
              <a:t>How do we know how species are related?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14919-FF22-4221-A646-5F02282A0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342" y="1667771"/>
            <a:ext cx="2812296" cy="2085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BFA594-C3AB-42F0-B4FF-A5B4C06E4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501" y="1667771"/>
            <a:ext cx="2675316" cy="2115299"/>
          </a:xfrm>
          <a:prstGeom prst="rect">
            <a:avLst/>
          </a:prstGeom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1CFA52BA-5A60-4F58-8899-E40F7A4B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07" y="4001136"/>
            <a:ext cx="1980270" cy="177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E976A-DC75-4BEF-A045-146AB4D1E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342" y="3997570"/>
            <a:ext cx="3364323" cy="17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37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9E21-D914-48E2-8C29-CFB65306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A84F5-49DC-4E43-A2A2-DBB3C7A614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All of the following are true concerning living things except: 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>
              <a:buNone/>
            </a:pPr>
            <a:r>
              <a:rPr lang="en-US" sz="3200" dirty="0"/>
              <a:t>		</a:t>
            </a:r>
            <a:r>
              <a:rPr lang="en-US" sz="2800" dirty="0"/>
              <a:t>a. All living things evolved from other living things</a:t>
            </a:r>
          </a:p>
          <a:p>
            <a:pPr marL="0" indent="0">
              <a:buNone/>
            </a:pPr>
            <a:r>
              <a:rPr lang="en-US" sz="2800" dirty="0"/>
              <a:t>		b. All living things can make their own food</a:t>
            </a:r>
          </a:p>
          <a:p>
            <a:pPr marL="0" indent="0">
              <a:buNone/>
            </a:pPr>
            <a:r>
              <a:rPr lang="en-US" sz="2800" dirty="0"/>
              <a:t>		c. All living things are made up of cells</a:t>
            </a:r>
          </a:p>
          <a:p>
            <a:pPr marL="0" indent="0">
              <a:buNone/>
            </a:pPr>
            <a:r>
              <a:rPr lang="en-US" sz="2800" dirty="0"/>
              <a:t>		d. Living things are organized</a:t>
            </a:r>
          </a:p>
          <a:p>
            <a:pPr marL="0" indent="0">
              <a:buNone/>
            </a:pPr>
            <a:r>
              <a:rPr lang="en-US" sz="2800" dirty="0"/>
              <a:t>		e. All of the above are true concerning living things</a:t>
            </a:r>
          </a:p>
        </p:txBody>
      </p:sp>
    </p:spTree>
    <p:extLst>
      <p:ext uri="{BB962C8B-B14F-4D97-AF65-F5344CB8AC3E}">
        <p14:creationId xmlns:p14="http://schemas.microsoft.com/office/powerpoint/2010/main" val="41274358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9E21-D914-48E2-8C29-CFB65306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A84F5-49DC-4E43-A2A2-DBB3C7A614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List each step of the scientific method and describe the purpose of each step. </a:t>
            </a:r>
          </a:p>
        </p:txBody>
      </p:sp>
    </p:spTree>
    <p:extLst>
      <p:ext uri="{BB962C8B-B14F-4D97-AF65-F5344CB8AC3E}">
        <p14:creationId xmlns:p14="http://schemas.microsoft.com/office/powerpoint/2010/main" val="257656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49856" y="1292806"/>
            <a:ext cx="10400810" cy="68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/>
              <a:t>Life is organized and studied at many different levels </a:t>
            </a:r>
          </a:p>
        </p:txBody>
      </p:sp>
      <p:pic>
        <p:nvPicPr>
          <p:cNvPr id="6146" name="Picture 2" descr="C:\Users\username\Desktop\Mt SAC Bio 1\Mastering Biology lectures\Chapter art and photos\01_Labeled_Art_and_Photos\01_05Figure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319" y="3213181"/>
            <a:ext cx="9144000" cy="2015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52600" y="2514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Molecular biology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1905000" y="3037820"/>
            <a:ext cx="342900" cy="31498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2247900" y="3037820"/>
            <a:ext cx="342900" cy="31498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01992" y="534335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Ecology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3773" y="2664024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Neurobiology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2511" y="286841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Immunology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7148" y="293294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Genetics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9376" y="498127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Microbiology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5029201"/>
            <a:ext cx="1447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Biochemistry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59028" y="267457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Population and community biology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62329" y="2531784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Conservation biology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5054" y="5183089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Anatomy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26152" y="5160099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Cellular biology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62329" y="5288998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Biogeography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67556" y="279639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Organismal biology</a:t>
            </a:r>
          </a:p>
        </p:txBody>
      </p:sp>
      <p:cxnSp>
        <p:nvCxnSpPr>
          <p:cNvPr id="26" name="Straight Arrow Connector 25"/>
          <p:cNvCxnSpPr>
            <a:stCxn id="17" idx="0"/>
          </p:cNvCxnSpPr>
          <p:nvPr/>
        </p:nvCxnSpPr>
        <p:spPr>
          <a:xfrm flipV="1">
            <a:off x="2247900" y="4572000"/>
            <a:ext cx="1143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</p:cNvCxnSpPr>
          <p:nvPr/>
        </p:nvCxnSpPr>
        <p:spPr>
          <a:xfrm flipH="1" flipV="1">
            <a:off x="2133600" y="4572000"/>
            <a:ext cx="1143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</p:cNvCxnSpPr>
          <p:nvPr/>
        </p:nvCxnSpPr>
        <p:spPr>
          <a:xfrm flipH="1" flipV="1">
            <a:off x="3496576" y="4524077"/>
            <a:ext cx="1524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0"/>
          </p:cNvCxnSpPr>
          <p:nvPr/>
        </p:nvCxnSpPr>
        <p:spPr>
          <a:xfrm flipV="1">
            <a:off x="3648976" y="4524077"/>
            <a:ext cx="228600" cy="457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2"/>
          </p:cNvCxnSpPr>
          <p:nvPr/>
        </p:nvCxnSpPr>
        <p:spPr>
          <a:xfrm flipH="1">
            <a:off x="4139467" y="2971800"/>
            <a:ext cx="222006" cy="32502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361474" y="2979549"/>
            <a:ext cx="208573" cy="30002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448301" y="3155269"/>
            <a:ext cx="38589" cy="328701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5" idx="2"/>
          </p:cNvCxnSpPr>
          <p:nvPr/>
        </p:nvCxnSpPr>
        <p:spPr>
          <a:xfrm flipH="1">
            <a:off x="3276600" y="3240725"/>
            <a:ext cx="33948" cy="30777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020574" y="4512355"/>
            <a:ext cx="275827" cy="82462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9" idx="2"/>
          </p:cNvCxnSpPr>
          <p:nvPr/>
        </p:nvCxnSpPr>
        <p:spPr>
          <a:xfrm flipH="1">
            <a:off x="9579709" y="3055004"/>
            <a:ext cx="330321" cy="345946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910152" y="3059797"/>
            <a:ext cx="342900" cy="31498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0363200" y="4375369"/>
            <a:ext cx="228600" cy="86532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718224" y="3237070"/>
            <a:ext cx="264074" cy="27670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087983" y="3237070"/>
            <a:ext cx="291858" cy="26848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9744868" y="4550164"/>
            <a:ext cx="165160" cy="67073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7346586" y="4690888"/>
            <a:ext cx="23419" cy="59860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741555" y="528999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Botany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3949" y="197192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Marine biology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920503" y="2386736"/>
            <a:ext cx="1308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Epidemiology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15814" y="5288997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Zoology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164022" y="5813444"/>
            <a:ext cx="158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Developmental biology</a:t>
            </a:r>
          </a:p>
        </p:txBody>
      </p:sp>
      <p:sp>
        <p:nvSpPr>
          <p:cNvPr id="6159" name="Right Brace 6158"/>
          <p:cNvSpPr/>
          <p:nvPr/>
        </p:nvSpPr>
        <p:spPr>
          <a:xfrm rot="5400000">
            <a:off x="4624828" y="4504994"/>
            <a:ext cx="309589" cy="1160824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Brace 92"/>
          <p:cNvSpPr/>
          <p:nvPr/>
        </p:nvSpPr>
        <p:spPr>
          <a:xfrm rot="5400000">
            <a:off x="8025842" y="4661944"/>
            <a:ext cx="164510" cy="1160824"/>
          </a:xfrm>
          <a:prstGeom prst="rightBrace">
            <a:avLst>
              <a:gd name="adj1" fmla="val 8333"/>
              <a:gd name="adj2" fmla="val 50885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Brace 93"/>
          <p:cNvSpPr/>
          <p:nvPr/>
        </p:nvSpPr>
        <p:spPr>
          <a:xfrm rot="5400000">
            <a:off x="5802883" y="4011718"/>
            <a:ext cx="309589" cy="3337696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ight Brace 95"/>
          <p:cNvSpPr/>
          <p:nvPr/>
        </p:nvSpPr>
        <p:spPr>
          <a:xfrm rot="5400000">
            <a:off x="6305525" y="4348376"/>
            <a:ext cx="309589" cy="1536921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Brace 96"/>
          <p:cNvSpPr/>
          <p:nvPr/>
        </p:nvSpPr>
        <p:spPr>
          <a:xfrm rot="16200000">
            <a:off x="8598776" y="2581174"/>
            <a:ext cx="251546" cy="1290559"/>
          </a:xfrm>
          <a:prstGeom prst="rightBrace">
            <a:avLst>
              <a:gd name="adj1" fmla="val 8333"/>
              <a:gd name="adj2" fmla="val 34874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Brace 98"/>
          <p:cNvSpPr/>
          <p:nvPr/>
        </p:nvSpPr>
        <p:spPr>
          <a:xfrm rot="16200000">
            <a:off x="8244948" y="1624349"/>
            <a:ext cx="251546" cy="1951608"/>
          </a:xfrm>
          <a:prstGeom prst="rightBrace">
            <a:avLst>
              <a:gd name="adj1" fmla="val 0"/>
              <a:gd name="adj2" fmla="val 4487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ight Brace 101"/>
          <p:cNvSpPr/>
          <p:nvPr/>
        </p:nvSpPr>
        <p:spPr>
          <a:xfrm rot="16200000">
            <a:off x="6534356" y="1630064"/>
            <a:ext cx="251546" cy="2395891"/>
          </a:xfrm>
          <a:prstGeom prst="rightBrace">
            <a:avLst>
              <a:gd name="adj1" fmla="val 0"/>
              <a:gd name="adj2" fmla="val 4487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3630789" y="3226453"/>
            <a:ext cx="238590" cy="33029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63BD59F0-9419-4FBD-B789-3AC94AD3A1F0}"/>
              </a:ext>
            </a:extLst>
          </p:cNvPr>
          <p:cNvSpPr txBox="1">
            <a:spLocks/>
          </p:cNvSpPr>
          <p:nvPr/>
        </p:nvSpPr>
        <p:spPr>
          <a:xfrm>
            <a:off x="538773" y="141947"/>
            <a:ext cx="11265876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Levels of Organization in Biological Systems</a:t>
            </a:r>
          </a:p>
        </p:txBody>
      </p:sp>
    </p:spTree>
    <p:extLst>
      <p:ext uri="{BB962C8B-B14F-4D97-AF65-F5344CB8AC3E}">
        <p14:creationId xmlns:p14="http://schemas.microsoft.com/office/powerpoint/2010/main" val="139731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B865-CE22-4B1F-B920-C1E391BC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Marine Biology vs. Oceanography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9452-D508-4E66-9420-60AFB872D6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Marine Biology studies living things that live in the sea</a:t>
            </a:r>
          </a:p>
          <a:p>
            <a:pPr>
              <a:buNone/>
            </a:pPr>
            <a:r>
              <a:rPr lang="en-US" dirty="0"/>
              <a:t>Greek and Latin root for Biology</a:t>
            </a:r>
          </a:p>
          <a:p>
            <a:pPr marL="463550" indent="-273050"/>
            <a:r>
              <a:rPr lang="en-US" sz="2800" dirty="0"/>
              <a:t>Marine = sea</a:t>
            </a:r>
          </a:p>
          <a:p>
            <a:pPr marL="463550" indent="-273050"/>
            <a:r>
              <a:rPr lang="en-US" sz="2800" dirty="0"/>
              <a:t>Bi(</a:t>
            </a:r>
            <a:r>
              <a:rPr lang="en-US" sz="2800" dirty="0" err="1"/>
              <a:t>ola</a:t>
            </a:r>
            <a:r>
              <a:rPr lang="en-US" sz="2800" dirty="0"/>
              <a:t>) = life</a:t>
            </a:r>
          </a:p>
          <a:p>
            <a:pPr marL="463550" indent="-273050"/>
            <a:r>
              <a:rPr lang="en-US" sz="2800" dirty="0"/>
              <a:t>log(y) = discourse, the study of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Oceanography studies non-living characteristics of oceans</a:t>
            </a:r>
          </a:p>
          <a:p>
            <a:r>
              <a:rPr lang="en-US" sz="2800" dirty="0"/>
              <a:t>Abiotic = non-living</a:t>
            </a:r>
          </a:p>
          <a:p>
            <a:pPr lvl="1"/>
            <a:r>
              <a:rPr lang="en-US" sz="2400" dirty="0"/>
              <a:t>Temperature, precipitation, geology, chemical composition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8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F5542-8506-47D8-9938-F0AB8C7670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10972800" cy="501747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000" dirty="0"/>
              <a:t>What defines something as </a:t>
            </a:r>
            <a:r>
              <a:rPr lang="en-US" sz="3000" i="1" dirty="0"/>
              <a:t>alive</a:t>
            </a:r>
            <a:r>
              <a:rPr lang="en-US" sz="3000" dirty="0"/>
              <a:t>?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The ability to assimilate and use _______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The ability to respond to their environment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The ability to maintain a relatively constant _________ environment 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Have ________ from other living things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The ability to ___________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Composed of one or more _____ with information encoded by _______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Are highly organized when compared to inanimate objects</a:t>
            </a:r>
          </a:p>
          <a:p>
            <a:pPr marL="647700" indent="-457200">
              <a:buFont typeface="+mj-lt"/>
              <a:buAutoNum type="arabicPeriod"/>
            </a:pPr>
            <a:r>
              <a:rPr lang="en-US" sz="2400" dirty="0"/>
              <a:t>The ability to grow and develop</a:t>
            </a:r>
          </a:p>
          <a:p>
            <a:pPr marL="274320" lvl="1" indent="0">
              <a:buNone/>
            </a:pPr>
            <a:endParaRPr lang="en-US" sz="1900" dirty="0"/>
          </a:p>
          <a:p>
            <a:pPr>
              <a:buNone/>
            </a:pPr>
            <a:r>
              <a:rPr lang="en-US" dirty="0"/>
              <a:t>Non-living objects are not self-sustaining</a:t>
            </a:r>
          </a:p>
          <a:p>
            <a:r>
              <a:rPr lang="en-US" dirty="0"/>
              <a:t>  </a:t>
            </a:r>
            <a:r>
              <a:rPr lang="en-US" sz="2400" dirty="0"/>
              <a:t>Inanimate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0662C3-568F-49AB-A532-2CE2B7A1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Marine Biology vs. Oceanography</a:t>
            </a:r>
          </a:p>
        </p:txBody>
      </p:sp>
    </p:spTree>
    <p:extLst>
      <p:ext uri="{BB962C8B-B14F-4D97-AF65-F5344CB8AC3E}">
        <p14:creationId xmlns:p14="http://schemas.microsoft.com/office/powerpoint/2010/main" val="1235179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11277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Living organisms use energy</a:t>
            </a:r>
          </a:p>
        </p:txBody>
      </p:sp>
      <p:pic>
        <p:nvPicPr>
          <p:cNvPr id="4" name="Picture 4" descr="01_02ex5EnergyCollage_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0" y="1937597"/>
            <a:ext cx="6286500" cy="42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096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Living organisms respond to their environment</a:t>
            </a:r>
          </a:p>
        </p:txBody>
      </p:sp>
      <p:pic>
        <p:nvPicPr>
          <p:cNvPr id="34818" name="Picture 2" descr="http://3.bp.blogspot.com/-TEQsaGqpPpM/T8xqVFTEEeI/AAAAAAAAY6s/fMuikg6rcYU/s1600/pung040612p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095" y="1933750"/>
            <a:ext cx="3242246" cy="2104057"/>
          </a:xfrm>
          <a:prstGeom prst="rect">
            <a:avLst/>
          </a:prstGeom>
          <a:noFill/>
        </p:spPr>
      </p:pic>
      <p:pic>
        <p:nvPicPr>
          <p:cNvPr id="34820" name="Picture 4" descr="http://bioexpedition.com/wp-content/uploads/2012/05/Grizzly_Bears_Catching_Salmon_in_River_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6534" y="1951197"/>
            <a:ext cx="3199740" cy="2069165"/>
          </a:xfrm>
          <a:prstGeom prst="rect">
            <a:avLst/>
          </a:prstGeom>
          <a:noFill/>
        </p:spPr>
      </p:pic>
      <p:pic>
        <p:nvPicPr>
          <p:cNvPr id="6" name="Picture 5" descr="01_02bx2AdaptationCollag_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59" y="4090535"/>
            <a:ext cx="6556682" cy="215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6795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2291</Words>
  <Application>Microsoft Office PowerPoint</Application>
  <PresentationFormat>Widescreen</PresentationFormat>
  <Paragraphs>448</Paragraphs>
  <Slides>49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BatangChe</vt:lpstr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The Science of Marine Biology</vt:lpstr>
      <vt:lpstr>Who is Tyler Flisik?</vt:lpstr>
      <vt:lpstr>What is Marine Biology?</vt:lpstr>
      <vt:lpstr>Levels of Organization in Biological Systems</vt:lpstr>
      <vt:lpstr>PowerPoint Presentation</vt:lpstr>
      <vt:lpstr>Marine Biology vs. Oceanography</vt:lpstr>
      <vt:lpstr>Marine Biology vs. Oceanography</vt:lpstr>
      <vt:lpstr>Characteristics of Living Things</vt:lpstr>
      <vt:lpstr>Characteristics of Living Things</vt:lpstr>
      <vt:lpstr>Characteristics of Living Things</vt:lpstr>
      <vt:lpstr>Characteristics of Living Things</vt:lpstr>
      <vt:lpstr>Characteristics of Living Things</vt:lpstr>
      <vt:lpstr>Characteristics of Living Things</vt:lpstr>
      <vt:lpstr>Characteristics of Living Things</vt:lpstr>
      <vt:lpstr>Characteristics of Living Things</vt:lpstr>
      <vt:lpstr>Characteristics of Living Things</vt:lpstr>
      <vt:lpstr>Why should we care about marine biology? </vt:lpstr>
      <vt:lpstr>Why should we care about marine biology? </vt:lpstr>
      <vt:lpstr>Why should we care about marine biology? </vt:lpstr>
      <vt:lpstr>Why should we care about marine biology? </vt:lpstr>
      <vt:lpstr>Why should we care about marine biology? </vt:lpstr>
      <vt:lpstr>Why should we care about marine biology? </vt:lpstr>
      <vt:lpstr>History of Marine Biology</vt:lpstr>
      <vt:lpstr>History of Marine Biology</vt:lpstr>
      <vt:lpstr>History of Marine Biology</vt:lpstr>
      <vt:lpstr>History of Marine Biology</vt:lpstr>
      <vt:lpstr>History of Marine Biology</vt:lpstr>
      <vt:lpstr>Studying Marine Biology </vt:lpstr>
      <vt:lpstr>Studying Marine Biology </vt:lpstr>
      <vt:lpstr>PowerPoint Presentation</vt:lpstr>
      <vt:lpstr>Studying Marine Biology </vt:lpstr>
      <vt:lpstr>Studying Marine Biology</vt:lpstr>
      <vt:lpstr>Famous example of Scientific Method</vt:lpstr>
      <vt:lpstr>Make a Prediction</vt:lpstr>
      <vt:lpstr>Experimentation</vt:lpstr>
      <vt:lpstr>“Without speculation, there is no good and original observation” – Charles Darwin </vt:lpstr>
      <vt:lpstr>Scientific Method</vt:lpstr>
      <vt:lpstr>PowerPoint Presentation</vt:lpstr>
      <vt:lpstr>Scientific Method</vt:lpstr>
      <vt:lpstr>Scientific Method</vt:lpstr>
      <vt:lpstr>Scientific Method</vt:lpstr>
      <vt:lpstr>Scientific Method</vt:lpstr>
      <vt:lpstr>I have a theory!</vt:lpstr>
      <vt:lpstr>Intelligent Design and Creationism</vt:lpstr>
      <vt:lpstr>Evolution not Evilution</vt:lpstr>
      <vt:lpstr>The Study of Evolution</vt:lpstr>
      <vt:lpstr>Evolution is Awesome!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Marine Biology</dc:title>
  <dc:creator>Tyler Flisik</dc:creator>
  <cp:lastModifiedBy>Tyler Flisik</cp:lastModifiedBy>
  <cp:revision>57</cp:revision>
  <dcterms:created xsi:type="dcterms:W3CDTF">2018-01-23T05:48:11Z</dcterms:created>
  <dcterms:modified xsi:type="dcterms:W3CDTF">2018-02-23T01:59:49Z</dcterms:modified>
</cp:coreProperties>
</file>