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handoutMasterIdLst>
    <p:handoutMasterId r:id="rId47"/>
  </p:handoutMasterIdLst>
  <p:sldIdLst>
    <p:sldId id="340" r:id="rId2"/>
    <p:sldId id="258" r:id="rId3"/>
    <p:sldId id="259" r:id="rId4"/>
    <p:sldId id="275" r:id="rId5"/>
    <p:sldId id="331" r:id="rId6"/>
    <p:sldId id="315" r:id="rId7"/>
    <p:sldId id="278" r:id="rId8"/>
    <p:sldId id="338" r:id="rId9"/>
    <p:sldId id="280" r:id="rId10"/>
    <p:sldId id="323" r:id="rId11"/>
    <p:sldId id="318" r:id="rId12"/>
    <p:sldId id="316" r:id="rId13"/>
    <p:sldId id="322" r:id="rId14"/>
    <p:sldId id="325" r:id="rId15"/>
    <p:sldId id="326" r:id="rId16"/>
    <p:sldId id="281" r:id="rId17"/>
    <p:sldId id="343" r:id="rId18"/>
    <p:sldId id="282" r:id="rId19"/>
    <p:sldId id="319" r:id="rId20"/>
    <p:sldId id="324" r:id="rId21"/>
    <p:sldId id="321" r:id="rId22"/>
    <p:sldId id="279" r:id="rId23"/>
    <p:sldId id="317" r:id="rId24"/>
    <p:sldId id="328" r:id="rId25"/>
    <p:sldId id="342" r:id="rId26"/>
    <p:sldId id="341" r:id="rId27"/>
    <p:sldId id="329" r:id="rId28"/>
    <p:sldId id="330" r:id="rId29"/>
    <p:sldId id="335" r:id="rId30"/>
    <p:sldId id="336" r:id="rId31"/>
    <p:sldId id="284" r:id="rId32"/>
    <p:sldId id="337" r:id="rId33"/>
    <p:sldId id="333" r:id="rId34"/>
    <p:sldId id="283" r:id="rId35"/>
    <p:sldId id="310" r:id="rId36"/>
    <p:sldId id="327" r:id="rId37"/>
    <p:sldId id="301" r:id="rId38"/>
    <p:sldId id="339" r:id="rId39"/>
    <p:sldId id="295" r:id="rId40"/>
    <p:sldId id="285" r:id="rId41"/>
    <p:sldId id="287" r:id="rId42"/>
    <p:sldId id="311" r:id="rId43"/>
    <p:sldId id="344" r:id="rId44"/>
    <p:sldId id="313" r:id="rId45"/>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FF"/>
    <a:srgbClr val="990033"/>
    <a:srgbClr val="BD717F"/>
    <a:srgbClr val="800000"/>
    <a:srgbClr val="9BB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37" autoAdjust="0"/>
    <p:restoredTop sz="84532" autoAdjust="0"/>
  </p:normalViewPr>
  <p:slideViewPr>
    <p:cSldViewPr snapToGrid="0">
      <p:cViewPr varScale="1">
        <p:scale>
          <a:sx n="49" d="100"/>
          <a:sy n="49" d="100"/>
        </p:scale>
        <p:origin x="60" y="1326"/>
      </p:cViewPr>
      <p:guideLst/>
    </p:cSldViewPr>
  </p:slideViewPr>
  <p:notesTextViewPr>
    <p:cViewPr>
      <p:scale>
        <a:sx n="1" d="1"/>
        <a:sy n="1" d="1"/>
      </p:scale>
      <p:origin x="0" y="0"/>
    </p:cViewPr>
  </p:notesTextViewPr>
  <p:notesViewPr>
    <p:cSldViewPr snapToGrid="0">
      <p:cViewPr varScale="1">
        <p:scale>
          <a:sx n="82" d="100"/>
          <a:sy n="82" d="100"/>
        </p:scale>
        <p:origin x="108" y="110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9F350F-7D55-45E5-97AE-0377B2F4474D}"/>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59B3673-B84F-45C5-B896-2C332A182323}"/>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24C85EC3-2361-478C-B6D9-535F64E3ACCE}" type="datetimeFigureOut">
              <a:rPr lang="en-US" smtClean="0"/>
              <a:t>6/2/2018</a:t>
            </a:fld>
            <a:endParaRPr lang="en-US"/>
          </a:p>
        </p:txBody>
      </p:sp>
      <p:sp>
        <p:nvSpPr>
          <p:cNvPr id="4" name="Footer Placeholder 3">
            <a:extLst>
              <a:ext uri="{FF2B5EF4-FFF2-40B4-BE49-F238E27FC236}">
                <a16:creationId xmlns:a16="http://schemas.microsoft.com/office/drawing/2014/main" id="{863283D7-95F7-4069-8930-D0B35FD669CA}"/>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8D6089F-82AB-445A-ACDB-16E212A9E7EE}"/>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46427E5B-2CCA-4AC9-B6D6-F5B316076FE4}" type="slidenum">
              <a:rPr lang="en-US" smtClean="0"/>
              <a:t>‹#›</a:t>
            </a:fld>
            <a:endParaRPr lang="en-US"/>
          </a:p>
        </p:txBody>
      </p:sp>
    </p:spTree>
    <p:extLst>
      <p:ext uri="{BB962C8B-B14F-4D97-AF65-F5344CB8AC3E}">
        <p14:creationId xmlns:p14="http://schemas.microsoft.com/office/powerpoint/2010/main" val="5644084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6F8DAE63-DC13-4AC3-999E-CB7B53E3D7A0}" type="datetimeFigureOut">
              <a:rPr lang="en-US" smtClean="0"/>
              <a:t>6/1/2018</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DF749E38-E10D-469B-BCFC-87E1266A98BF}" type="slidenum">
              <a:rPr lang="en-US" smtClean="0"/>
              <a:t>‹#›</a:t>
            </a:fld>
            <a:endParaRPr lang="en-US"/>
          </a:p>
        </p:txBody>
      </p:sp>
    </p:spTree>
    <p:extLst>
      <p:ext uri="{BB962C8B-B14F-4D97-AF65-F5344CB8AC3E}">
        <p14:creationId xmlns:p14="http://schemas.microsoft.com/office/powerpoint/2010/main" val="1537365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40% of all prescriptions are for medicines that originated from plants and animals.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80,000 species of edible plants known on Earth, but 90% of the world’s food comes from a mere 20 of these species.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Since 2000, 53 new species of primates have been described (IUCN 2008) including a new species of Brazilian monkey, Mura’s saddleback </a:t>
            </a:r>
            <a:r>
              <a:rPr lang="en-US" sz="1200" b="0" i="0" kern="1200" dirty="0" err="1">
                <a:solidFill>
                  <a:schemeClr val="tx1"/>
                </a:solidFill>
                <a:effectLst/>
                <a:latin typeface="+mn-lt"/>
                <a:ea typeface="+mn-ea"/>
                <a:cs typeface="+mn-cs"/>
              </a:rPr>
              <a:t>tamarin</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B4EA2D-6388-4827-9B9E-B11B8EA3F2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9422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2 billion gallons of oil leaked into the gulf</a:t>
            </a:r>
          </a:p>
        </p:txBody>
      </p:sp>
      <p:sp>
        <p:nvSpPr>
          <p:cNvPr id="4" name="Slide Number Placeholder 3"/>
          <p:cNvSpPr>
            <a:spLocks noGrp="1"/>
          </p:cNvSpPr>
          <p:nvPr>
            <p:ph type="sldNum" sz="quarter" idx="10"/>
          </p:nvPr>
        </p:nvSpPr>
        <p:spPr/>
        <p:txBody>
          <a:bodyPr/>
          <a:lstStyle/>
          <a:p>
            <a:fld id="{DF749E38-E10D-469B-BCFC-87E1266A98BF}" type="slidenum">
              <a:rPr lang="en-US" smtClean="0"/>
              <a:t>19</a:t>
            </a:fld>
            <a:endParaRPr lang="en-US"/>
          </a:p>
        </p:txBody>
      </p:sp>
    </p:spTree>
    <p:extLst>
      <p:ext uri="{BB962C8B-B14F-4D97-AF65-F5344CB8AC3E}">
        <p14:creationId xmlns:p14="http://schemas.microsoft.com/office/powerpoint/2010/main" val="3035399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Dead sperm whale recently discovered with 64 </a:t>
            </a:r>
            <a:r>
              <a:rPr lang="en-US" dirty="0" err="1"/>
              <a:t>lbs</a:t>
            </a:r>
            <a:r>
              <a:rPr lang="en-US" dirty="0"/>
              <a:t> of plastic in its stomach</a:t>
            </a:r>
          </a:p>
        </p:txBody>
      </p:sp>
      <p:sp>
        <p:nvSpPr>
          <p:cNvPr id="4" name="Slide Number Placeholder 3"/>
          <p:cNvSpPr>
            <a:spLocks noGrp="1"/>
          </p:cNvSpPr>
          <p:nvPr>
            <p:ph type="sldNum" sz="quarter" idx="10"/>
          </p:nvPr>
        </p:nvSpPr>
        <p:spPr/>
        <p:txBody>
          <a:bodyPr/>
          <a:lstStyle/>
          <a:p>
            <a:fld id="{DF749E38-E10D-469B-BCFC-87E1266A98BF}" type="slidenum">
              <a:rPr lang="en-US" smtClean="0"/>
              <a:t>24</a:t>
            </a:fld>
            <a:endParaRPr lang="en-US"/>
          </a:p>
        </p:txBody>
      </p:sp>
    </p:spTree>
    <p:extLst>
      <p:ext uri="{BB962C8B-B14F-4D97-AF65-F5344CB8AC3E}">
        <p14:creationId xmlns:p14="http://schemas.microsoft.com/office/powerpoint/2010/main" val="1802589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5BD25-84CB-475A-AEB1-0B2EB87A4F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786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5BD25-84CB-475A-AEB1-0B2EB87A4F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500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pPr>
            <a:r>
              <a:rPr lang="en-US" sz="1200" dirty="0"/>
              <a:t>Second greatest threat to biodiversity after habitat destruction</a:t>
            </a:r>
          </a:p>
          <a:p>
            <a:pPr lvl="1">
              <a:lnSpc>
                <a:spcPct val="90000"/>
              </a:lnSpc>
            </a:pPr>
            <a:r>
              <a:rPr lang="en-US" sz="1200" dirty="0"/>
              <a:t>Linked to the decline of greater than 42% of the </a:t>
            </a:r>
            <a:r>
              <a:rPr lang="en-US" sz="1200" i="1" dirty="0"/>
              <a:t>threatened and endangered</a:t>
            </a:r>
            <a:r>
              <a:rPr lang="en-US" sz="1200" dirty="0"/>
              <a:t> species in the United States</a:t>
            </a:r>
          </a:p>
          <a:p>
            <a:pPr lvl="1">
              <a:lnSpc>
                <a:spcPct val="90000"/>
              </a:lnSpc>
            </a:pPr>
            <a:r>
              <a:rPr lang="en-US" sz="1200" dirty="0"/>
              <a:t>Cost U.S. an estimated 120 billion dollars a year</a:t>
            </a:r>
          </a:p>
          <a:p>
            <a:pPr lvl="1">
              <a:lnSpc>
                <a:spcPct val="90000"/>
              </a:lnSpc>
            </a:pPr>
            <a:r>
              <a:rPr lang="en-US" sz="1200" dirty="0"/>
              <a:t>Approximately 100 million acres (size of California) suffering from invasive plant infestations</a:t>
            </a:r>
          </a:p>
          <a:p>
            <a:endParaRPr lang="en-US" sz="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5BD25-84CB-475A-AEB1-0B2EB87A4F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575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B4EA2D-6388-4827-9B9E-B11B8EA3F2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917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Caulerpa was introduced into the Mediterranean in 1984 and now covers thousands of acres of coastline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5BD25-84CB-475A-AEB1-0B2EB87A4F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57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B4EA2D-6388-4827-9B9E-B11B8EA3F2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444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B4EA2D-6388-4827-9B9E-B11B8EA3F2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290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5BD25-84CB-475A-AEB1-0B2EB87A4F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390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r>
              <a:rPr lang="en-US" b="0" i="0" kern="1200" baseline="0" dirty="0">
                <a:solidFill>
                  <a:schemeClr val="tx1"/>
                </a:solidFill>
                <a:effectLst/>
                <a:latin typeface="+mn-lt"/>
                <a:ea typeface="+mn-ea"/>
                <a:cs typeface="+mn-cs"/>
              </a:rPr>
              <a:t>Threat from defaunation is portrayed for different groups of marine fauna as chronicled by the IUCN Red List (113). Threat categories include “extinct” (orange), “endangered” (red; IUCN categories “critically endangered” + “endangered”), “data deficient” (light gray), and “unreviewed” (dark gray). Groups that contact land during some portion of their life history (green) are distinguished from species that do not (light blue). The total number of species estimated in each group is listed below the graph. Species groupings are coded as follows: ST, sea turtles; PO, pinnipeds and marine mustelids; SS, seabirds and shorebirds; SSL, sea snakes and marine lizard; CS, cetaceans and sirenians; DBRF, diadromous/brackish ray-finned fishes; CF, cartilaginous fishes; MRF, exclusively marine ray-finned fishes; MI, marine invertebrates. See further details in (8).</a:t>
            </a:r>
          </a:p>
          <a:p>
            <a:pPr marL="457200" lvl="1" indent="0">
              <a:buFont typeface="Arial" panose="020B0604020202020204" pitchFamily="34" charset="0"/>
              <a:buNone/>
            </a:pPr>
            <a:endParaRPr lang="en-US"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B4EA2D-6388-4827-9B9E-B11B8EA3F2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2647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5BD25-84CB-475A-AEB1-0B2EB87A4F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144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Many of the mangroves and sea grasses have been lost. In fact, mangroves are being lost two to five times faster than forests. Also, the oceans' tropical reefs have decreased by half and could all be lost by the year 2050</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B4EA2D-6388-4827-9B9E-B11B8EA3F2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229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Nitrogen and phosphorus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B4EA2D-6388-4827-9B9E-B11B8EA3F2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103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Chinese boat owners rely on government money to build vessels and fuel their journeys to Senegal, a monthlong trip from crowded ports in China. Over all, government subsidies to the fishing industry reached nearly $22 billion between 2011 and 2015, nearly triple the amount spent during the previous four years, according to Zhang </a:t>
            </a:r>
            <a:r>
              <a:rPr lang="en-US" dirty="0" err="1"/>
              <a:t>Hongzhou</a:t>
            </a:r>
            <a:r>
              <a:rPr lang="en-US" dirty="0"/>
              <a:t>, a research fellow at Nanyang Technological University in Singapore.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5BD25-84CB-475A-AEB1-0B2EB87A4F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8570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metric ton = 2,200 </a:t>
            </a:r>
            <a:r>
              <a:rPr lang="en-US" dirty="0" err="1"/>
              <a:t>lbs</a:t>
            </a:r>
            <a:endParaRPr lang="en-US" dirty="0"/>
          </a:p>
          <a:p>
            <a:r>
              <a:rPr lang="en-US" dirty="0"/>
              <a:t>1 million metric tons = 2,200,000,000 </a:t>
            </a:r>
            <a:r>
              <a:rPr lang="en-US" dirty="0" err="1"/>
              <a:t>lbs</a:t>
            </a:r>
            <a:endParaRPr lang="en-US" dirty="0"/>
          </a:p>
        </p:txBody>
      </p:sp>
      <p:sp>
        <p:nvSpPr>
          <p:cNvPr id="4" name="Slide Number Placeholder 3"/>
          <p:cNvSpPr>
            <a:spLocks noGrp="1"/>
          </p:cNvSpPr>
          <p:nvPr>
            <p:ph type="sldNum" sz="quarter" idx="10"/>
          </p:nvPr>
        </p:nvSpPr>
        <p:spPr/>
        <p:txBody>
          <a:bodyPr/>
          <a:lstStyle/>
          <a:p>
            <a:fld id="{DF749E38-E10D-469B-BCFC-87E1266A98BF}" type="slidenum">
              <a:rPr lang="en-US" smtClean="0"/>
              <a:t>10</a:t>
            </a:fld>
            <a:endParaRPr lang="en-US"/>
          </a:p>
        </p:txBody>
      </p:sp>
    </p:spTree>
    <p:extLst>
      <p:ext uri="{BB962C8B-B14F-4D97-AF65-F5344CB8AC3E}">
        <p14:creationId xmlns:p14="http://schemas.microsoft.com/office/powerpoint/2010/main" val="3075020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Chile has completely banned the practice of bottom trawling and other countries are placing restrictions on it.</a:t>
            </a:r>
          </a:p>
        </p:txBody>
      </p:sp>
      <p:sp>
        <p:nvSpPr>
          <p:cNvPr id="4" name="Slide Number Placeholder 3"/>
          <p:cNvSpPr>
            <a:spLocks noGrp="1"/>
          </p:cNvSpPr>
          <p:nvPr>
            <p:ph type="sldNum" sz="quarter" idx="10"/>
          </p:nvPr>
        </p:nvSpPr>
        <p:spPr/>
        <p:txBody>
          <a:bodyPr/>
          <a:lstStyle/>
          <a:p>
            <a:fld id="{DF749E38-E10D-469B-BCFC-87E1266A98BF}" type="slidenum">
              <a:rPr lang="en-US" smtClean="0"/>
              <a:t>11</a:t>
            </a:fld>
            <a:endParaRPr lang="en-US"/>
          </a:p>
        </p:txBody>
      </p:sp>
    </p:spTree>
    <p:extLst>
      <p:ext uri="{BB962C8B-B14F-4D97-AF65-F5344CB8AC3E}">
        <p14:creationId xmlns:p14="http://schemas.microsoft.com/office/powerpoint/2010/main" val="2306904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650,000 whales, dolphins, and seals were killed throughout the 1990s as a result of bycatch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5BD25-84CB-475A-AEB1-0B2EB87A4F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823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5BD25-84CB-475A-AEB1-0B2EB87A4F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243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9DB93325-CFD7-4652-AEA6-A2818AD8B0BD}" type="datetimeFigureOut">
              <a:rPr lang="en-US" smtClean="0">
                <a:solidFill>
                  <a:srgbClr val="4F271C"/>
                </a:solidFill>
              </a:rPr>
              <a:pPr/>
              <a:t>6/1/2018</a:t>
            </a:fld>
            <a:endParaRPr lang="en-US">
              <a:solidFill>
                <a:srgbClr val="4F271C"/>
              </a:solidFill>
            </a:endParaRPr>
          </a:p>
        </p:txBody>
      </p:sp>
      <p:sp>
        <p:nvSpPr>
          <p:cNvPr id="17" name="Footer Placeholder 16"/>
          <p:cNvSpPr>
            <a:spLocks noGrp="1"/>
          </p:cNvSpPr>
          <p:nvPr>
            <p:ph type="ftr" sz="quarter" idx="11"/>
          </p:nvPr>
        </p:nvSpPr>
        <p:spPr>
          <a:xfrm>
            <a:off x="3864864" y="6355080"/>
            <a:ext cx="4632960" cy="365760"/>
          </a:xfrm>
        </p:spPr>
        <p:txBody>
          <a:bodyPr/>
          <a:lstStyle/>
          <a:p>
            <a:endParaRPr lang="en-US">
              <a:solidFill>
                <a:srgbClr val="4F271C"/>
              </a:solidFill>
            </a:endParaRPr>
          </a:p>
        </p:txBody>
      </p:sp>
      <p:sp>
        <p:nvSpPr>
          <p:cNvPr id="29" name="Slide Number Placeholder 28"/>
          <p:cNvSpPr>
            <a:spLocks noGrp="1"/>
          </p:cNvSpPr>
          <p:nvPr>
            <p:ph type="sldNum" sz="quarter" idx="12"/>
          </p:nvPr>
        </p:nvSpPr>
        <p:spPr>
          <a:xfrm>
            <a:off x="1621536" y="6355080"/>
            <a:ext cx="1625600" cy="365760"/>
          </a:xfrm>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462099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6/1/2018</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Tree>
    <p:extLst>
      <p:ext uri="{BB962C8B-B14F-4D97-AF65-F5344CB8AC3E}">
        <p14:creationId xmlns:p14="http://schemas.microsoft.com/office/powerpoint/2010/main" val="315774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6/1/2018</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Isosceles Triangle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573750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4F271C"/>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4F271C"/>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38A56ED-7E3C-458D-A952-AAE00EA3A76D}" type="slidenum">
              <a:rPr lang="en-US">
                <a:solidFill>
                  <a:srgbClr val="4F271C"/>
                </a:solidFill>
              </a:rPr>
              <a:pPr>
                <a:defRPr/>
              </a:pPr>
              <a:t>‹#›</a:t>
            </a:fld>
            <a:endParaRPr lang="en-US">
              <a:solidFill>
                <a:srgbClr val="4F271C"/>
              </a:solidFill>
            </a:endParaRPr>
          </a:p>
        </p:txBody>
      </p:sp>
    </p:spTree>
    <p:extLst>
      <p:ext uri="{BB962C8B-B14F-4D97-AF65-F5344CB8AC3E}">
        <p14:creationId xmlns:p14="http://schemas.microsoft.com/office/powerpoint/2010/main" val="1079028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6/1/2018</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046416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9DB93325-CFD7-4652-AEA6-A2818AD8B0BD}" type="datetimeFigureOut">
              <a:rPr lang="en-US" smtClean="0">
                <a:solidFill>
                  <a:srgbClr val="E7DEC9"/>
                </a:solidFill>
              </a:rPr>
              <a:pPr/>
              <a:t>6/1/2018</a:t>
            </a:fld>
            <a:endParaRPr lang="en-US">
              <a:solidFill>
                <a:srgbClr val="E7DEC9"/>
              </a:solidFill>
            </a:endParaRPr>
          </a:p>
        </p:txBody>
      </p:sp>
      <p:sp>
        <p:nvSpPr>
          <p:cNvPr id="5" name="Footer Placeholder 4"/>
          <p:cNvSpPr>
            <a:spLocks noGrp="1"/>
          </p:cNvSpPr>
          <p:nvPr>
            <p:ph type="ftr" sz="quarter" idx="11"/>
          </p:nvPr>
        </p:nvSpPr>
        <p:spPr>
          <a:xfrm>
            <a:off x="3864864" y="6355080"/>
            <a:ext cx="4632960" cy="365760"/>
          </a:xfrm>
        </p:spPr>
        <p:txBody>
          <a:bodyPr/>
          <a:lstStyle/>
          <a:p>
            <a:endParaRPr lang="en-US">
              <a:solidFill>
                <a:srgbClr val="E7DEC9"/>
              </a:solidFill>
            </a:endParaRPr>
          </a:p>
        </p:txBody>
      </p:sp>
      <p:sp>
        <p:nvSpPr>
          <p:cNvPr id="6" name="Slide Number Placeholder 5"/>
          <p:cNvSpPr>
            <a:spLocks noGrp="1"/>
          </p:cNvSpPr>
          <p:nvPr>
            <p:ph type="sldNum" sz="quarter" idx="12"/>
          </p:nvPr>
        </p:nvSpPr>
        <p:spPr>
          <a:xfrm>
            <a:off x="1426464" y="6355080"/>
            <a:ext cx="2027936" cy="365760"/>
          </a:xfrm>
        </p:spPr>
        <p:txBody>
          <a:bodyPr/>
          <a:lstStyle/>
          <a:p>
            <a:fld id="{D90DC4E8-6FED-4ACF-8035-0483ED4B1D68}" type="slidenum">
              <a:rPr lang="en-US" smtClean="0">
                <a:solidFill>
                  <a:srgbClr val="E7DEC9"/>
                </a:solidFill>
              </a:rPr>
              <a:pPr/>
              <a:t>‹#›</a:t>
            </a:fld>
            <a:endParaRPr lang="en-US">
              <a:solidFill>
                <a:srgbClr val="E7DEC9"/>
              </a:solidFill>
            </a:endParaRPr>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8893547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4F271C"/>
                </a:solidFill>
              </a:rPr>
              <a:pPr/>
              <a:t>6/1/2018</a:t>
            </a:fld>
            <a:endParaRPr lang="en-US">
              <a:solidFill>
                <a:srgbClr val="4F271C"/>
              </a:solidFill>
            </a:endParaRPr>
          </a:p>
        </p:txBody>
      </p:sp>
      <p:sp>
        <p:nvSpPr>
          <p:cNvPr id="6" name="Footer Placeholder 5"/>
          <p:cNvSpPr>
            <a:spLocks noGrp="1"/>
          </p:cNvSpPr>
          <p:nvPr>
            <p:ph type="ftr" sz="quarter" idx="11"/>
          </p:nvPr>
        </p:nvSpPr>
        <p:spPr/>
        <p:txBody>
          <a:bodyPr/>
          <a:lstStyle/>
          <a:p>
            <a:endParaRPr lang="en-US">
              <a:solidFill>
                <a:srgbClr val="4F271C"/>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85639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9DB93325-CFD7-4652-AEA6-A2818AD8B0BD}" type="datetimeFigureOut">
              <a:rPr lang="en-US" smtClean="0">
                <a:solidFill>
                  <a:srgbClr val="4F271C"/>
                </a:solidFill>
              </a:rPr>
              <a:pPr/>
              <a:t>6/1/2018</a:t>
            </a:fld>
            <a:endParaRPr lang="en-US">
              <a:solidFill>
                <a:srgbClr val="4F271C"/>
              </a:solidFill>
            </a:endParaRPr>
          </a:p>
        </p:txBody>
      </p:sp>
      <p:sp>
        <p:nvSpPr>
          <p:cNvPr id="8" name="Footer Placeholder 7"/>
          <p:cNvSpPr>
            <a:spLocks noGrp="1"/>
          </p:cNvSpPr>
          <p:nvPr>
            <p:ph type="ftr" sz="quarter" idx="11"/>
          </p:nvPr>
        </p:nvSpPr>
        <p:spPr/>
        <p:txBody>
          <a:bodyPr/>
          <a:lstStyle/>
          <a:p>
            <a:endParaRPr lang="en-US">
              <a:solidFill>
                <a:srgbClr val="4F271C"/>
              </a:solidFill>
            </a:endParaRPr>
          </a:p>
        </p:txBody>
      </p:sp>
      <p:sp>
        <p:nvSpPr>
          <p:cNvPr id="9" name="Slide Number Placeholder 8"/>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76607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9DB93325-CFD7-4652-AEA6-A2818AD8B0BD}" type="datetimeFigureOut">
              <a:rPr lang="en-US" smtClean="0">
                <a:solidFill>
                  <a:srgbClr val="4F271C"/>
                </a:solidFill>
              </a:rPr>
              <a:pPr/>
              <a:t>6/1/2018</a:t>
            </a:fld>
            <a:endParaRPr lang="en-US">
              <a:solidFill>
                <a:srgbClr val="4F271C"/>
              </a:solidFill>
            </a:endParaRPr>
          </a:p>
        </p:txBody>
      </p:sp>
      <p:sp>
        <p:nvSpPr>
          <p:cNvPr id="4" name="Footer Placeholder 3"/>
          <p:cNvSpPr>
            <a:spLocks noGrp="1"/>
          </p:cNvSpPr>
          <p:nvPr>
            <p:ph type="ftr" sz="quarter" idx="11"/>
          </p:nvPr>
        </p:nvSpPr>
        <p:spPr/>
        <p:txBody>
          <a:bodyPr/>
          <a:lstStyle/>
          <a:p>
            <a:endParaRPr lang="en-US">
              <a:solidFill>
                <a:srgbClr val="4F271C"/>
              </a:solidFill>
            </a:endParaRPr>
          </a:p>
        </p:txBody>
      </p:sp>
      <p:sp>
        <p:nvSpPr>
          <p:cNvPr id="5" name="Slide Number Placeholder 4"/>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441578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B93325-CFD7-4652-AEA6-A2818AD8B0BD}" type="datetimeFigureOut">
              <a:rPr lang="en-US" smtClean="0">
                <a:solidFill>
                  <a:srgbClr val="4F271C"/>
                </a:solidFill>
              </a:rPr>
              <a:pPr/>
              <a:t>6/1/2018</a:t>
            </a:fld>
            <a:endParaRPr lang="en-US">
              <a:solidFill>
                <a:srgbClr val="4F271C"/>
              </a:solidFill>
            </a:endParaRPr>
          </a:p>
        </p:txBody>
      </p:sp>
      <p:sp>
        <p:nvSpPr>
          <p:cNvPr id="3" name="Footer Placeholder 2"/>
          <p:cNvSpPr>
            <a:spLocks noGrp="1"/>
          </p:cNvSpPr>
          <p:nvPr>
            <p:ph type="ftr" sz="quarter" idx="11"/>
          </p:nvPr>
        </p:nvSpPr>
        <p:spPr/>
        <p:txBody>
          <a:bodyPr/>
          <a:lstStyle/>
          <a:p>
            <a:endParaRPr lang="en-US">
              <a:solidFill>
                <a:srgbClr val="4F271C"/>
              </a:solidFill>
            </a:endParaRPr>
          </a:p>
        </p:txBody>
      </p:sp>
      <p:sp>
        <p:nvSpPr>
          <p:cNvPr id="4" name="Slide Number Placeholder 3"/>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70681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4F271C"/>
                </a:solidFill>
              </a:rPr>
              <a:pPr/>
              <a:t>6/1/2018</a:t>
            </a:fld>
            <a:endParaRPr lang="en-US">
              <a:solidFill>
                <a:srgbClr val="4F271C"/>
              </a:solidFill>
            </a:endParaRPr>
          </a:p>
        </p:txBody>
      </p:sp>
      <p:sp>
        <p:nvSpPr>
          <p:cNvPr id="6" name="Footer Placeholder 5"/>
          <p:cNvSpPr>
            <a:spLocks noGrp="1"/>
          </p:cNvSpPr>
          <p:nvPr>
            <p:ph type="ftr" sz="quarter" idx="11"/>
          </p:nvPr>
        </p:nvSpPr>
        <p:spPr/>
        <p:txBody>
          <a:bodyPr/>
          <a:lstStyle/>
          <a:p>
            <a:endParaRPr lang="en-US">
              <a:solidFill>
                <a:srgbClr val="4F271C"/>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018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E7DEC9"/>
                </a:solidFill>
              </a:rPr>
              <a:pPr/>
              <a:t>6/1/2018</a:t>
            </a:fld>
            <a:endParaRPr lang="en-US">
              <a:solidFill>
                <a:srgbClr val="E7DEC9"/>
              </a:solidFill>
            </a:endParaRPr>
          </a:p>
        </p:txBody>
      </p:sp>
      <p:sp>
        <p:nvSpPr>
          <p:cNvPr id="6" name="Footer Placeholder 5"/>
          <p:cNvSpPr>
            <a:spLocks noGrp="1"/>
          </p:cNvSpPr>
          <p:nvPr>
            <p:ph type="ftr" sz="quarter" idx="11"/>
          </p:nvPr>
        </p:nvSpPr>
        <p:spPr/>
        <p:txBody>
          <a:bodyPr/>
          <a:lstStyle/>
          <a:p>
            <a:endParaRPr lang="en-US">
              <a:solidFill>
                <a:srgbClr val="E7DEC9"/>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E7DEC9"/>
                </a:solidFill>
              </a:rPr>
              <a:pPr/>
              <a:t>‹#›</a:t>
            </a:fld>
            <a:endParaRPr lang="en-US">
              <a:solidFill>
                <a:srgbClr val="E7DEC9"/>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45681547"/>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9DB93325-CFD7-4652-AEA6-A2818AD8B0BD}" type="datetimeFigureOut">
              <a:rPr lang="en-US" smtClean="0">
                <a:solidFill>
                  <a:srgbClr val="4F271C"/>
                </a:solidFill>
              </a:rPr>
              <a:pPr/>
              <a:t>6/1/2018</a:t>
            </a:fld>
            <a:endParaRPr lang="en-US">
              <a:solidFill>
                <a:srgbClr val="4F271C"/>
              </a:solidFill>
            </a:endParaRPr>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a:solidFill>
                <a:srgbClr val="4F271C"/>
              </a:solidFill>
            </a:endParaRPr>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D90DC4E8-6FED-4ACF-8035-0483ED4B1D68}" type="slidenum">
              <a:rPr lang="en-US" smtClean="0">
                <a:solidFill>
                  <a:srgbClr val="4F271C"/>
                </a:solidFill>
              </a:rPr>
              <a:pPr/>
              <a:t>‹#›</a:t>
            </a:fld>
            <a:endParaRPr lang="en-US">
              <a:solidFill>
                <a:srgbClr val="4F271C"/>
              </a:solidFill>
            </a:endParaRPr>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Isosceles Triangle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3709697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3.gi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9.gif"/><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DA4E1B-F873-4355-94F2-9CBDB4683328}"/>
              </a:ext>
            </a:extLst>
          </p:cNvPr>
          <p:cNvSpPr>
            <a:spLocks noGrp="1"/>
          </p:cNvSpPr>
          <p:nvPr>
            <p:ph type="ctrTitle"/>
          </p:nvPr>
        </p:nvSpPr>
        <p:spPr/>
        <p:txBody>
          <a:bodyPr>
            <a:normAutofit/>
          </a:bodyPr>
          <a:lstStyle/>
          <a:p>
            <a:r>
              <a:rPr lang="en-US" sz="3600" dirty="0"/>
              <a:t>Human Impacts on Marine Ecosystems</a:t>
            </a:r>
          </a:p>
        </p:txBody>
      </p:sp>
      <p:sp>
        <p:nvSpPr>
          <p:cNvPr id="5" name="Subtitle 4">
            <a:extLst>
              <a:ext uri="{FF2B5EF4-FFF2-40B4-BE49-F238E27FC236}">
                <a16:creationId xmlns:a16="http://schemas.microsoft.com/office/drawing/2014/main" id="{6EB0E8AC-2D03-4B09-BAAD-37E85D54B090}"/>
              </a:ext>
            </a:extLst>
          </p:cNvPr>
          <p:cNvSpPr>
            <a:spLocks noGrp="1"/>
          </p:cNvSpPr>
          <p:nvPr>
            <p:ph type="subTitle" idx="1"/>
          </p:nvPr>
        </p:nvSpPr>
        <p:spPr/>
        <p:txBody>
          <a:bodyPr/>
          <a:lstStyle/>
          <a:p>
            <a:r>
              <a:rPr lang="en-US" dirty="0"/>
              <a:t>Chapters 17 and 18</a:t>
            </a:r>
          </a:p>
        </p:txBody>
      </p:sp>
      <p:pic>
        <p:nvPicPr>
          <p:cNvPr id="2" name="Picture 1">
            <a:extLst>
              <a:ext uri="{FF2B5EF4-FFF2-40B4-BE49-F238E27FC236}">
                <a16:creationId xmlns:a16="http://schemas.microsoft.com/office/drawing/2014/main" id="{B6704802-E0D8-4428-B841-6F12101216E9}"/>
              </a:ext>
            </a:extLst>
          </p:cNvPr>
          <p:cNvPicPr>
            <a:picLocks noChangeAspect="1"/>
          </p:cNvPicPr>
          <p:nvPr/>
        </p:nvPicPr>
        <p:blipFill>
          <a:blip r:embed="rId2"/>
          <a:stretch>
            <a:fillRect/>
          </a:stretch>
        </p:blipFill>
        <p:spPr>
          <a:xfrm>
            <a:off x="398794" y="244678"/>
            <a:ext cx="11394412" cy="3517697"/>
          </a:xfrm>
          <a:prstGeom prst="rect">
            <a:avLst/>
          </a:prstGeom>
        </p:spPr>
      </p:pic>
    </p:spTree>
    <p:extLst>
      <p:ext uri="{BB962C8B-B14F-4D97-AF65-F5344CB8AC3E}">
        <p14:creationId xmlns:p14="http://schemas.microsoft.com/office/powerpoint/2010/main" val="973219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A86C5-FD9B-4BCB-A0D3-F2D09D508AA1}"/>
              </a:ext>
            </a:extLst>
          </p:cNvPr>
          <p:cNvSpPr>
            <a:spLocks noGrp="1"/>
          </p:cNvSpPr>
          <p:nvPr>
            <p:ph type="title"/>
          </p:nvPr>
        </p:nvSpPr>
        <p:spPr/>
        <p:txBody>
          <a:bodyPr>
            <a:normAutofit fontScale="90000"/>
          </a:bodyPr>
          <a:lstStyle/>
          <a:p>
            <a:pPr algn="ctr"/>
            <a:r>
              <a:rPr lang="en-US" sz="4400" dirty="0"/>
              <a:t>World Commercial Catch of Marine Species</a:t>
            </a:r>
          </a:p>
        </p:txBody>
      </p:sp>
      <p:sp>
        <p:nvSpPr>
          <p:cNvPr id="6" name="Content Placeholder 5">
            <a:extLst>
              <a:ext uri="{FF2B5EF4-FFF2-40B4-BE49-F238E27FC236}">
                <a16:creationId xmlns:a16="http://schemas.microsoft.com/office/drawing/2014/main" id="{E5C9E1F3-CD47-4978-810F-D4A9A30BE4E9}"/>
              </a:ext>
            </a:extLst>
          </p:cNvPr>
          <p:cNvSpPr>
            <a:spLocks noGrp="1"/>
          </p:cNvSpPr>
          <p:nvPr>
            <p:ph sz="quarter" idx="1"/>
          </p:nvPr>
        </p:nvSpPr>
        <p:spPr>
          <a:xfrm>
            <a:off x="478464" y="1240466"/>
            <a:ext cx="4181460" cy="4937760"/>
          </a:xfrm>
        </p:spPr>
        <p:txBody>
          <a:bodyPr/>
          <a:lstStyle/>
          <a:p>
            <a:pPr marL="0" indent="0">
              <a:lnSpc>
                <a:spcPct val="88000"/>
              </a:lnSpc>
              <a:buNone/>
            </a:pPr>
            <a:r>
              <a:rPr lang="en-US" dirty="0"/>
              <a:t>The total catch of marine species has been increasing since 1975</a:t>
            </a:r>
          </a:p>
          <a:p>
            <a:pPr>
              <a:lnSpc>
                <a:spcPct val="88000"/>
              </a:lnSpc>
              <a:spcAft>
                <a:spcPts val="1200"/>
              </a:spcAft>
            </a:pPr>
            <a:r>
              <a:rPr lang="en-US" sz="2400" dirty="0"/>
              <a:t>Estimated at 109 million metric tons in 2016</a:t>
            </a:r>
          </a:p>
          <a:p>
            <a:pPr>
              <a:lnSpc>
                <a:spcPct val="88000"/>
              </a:lnSpc>
              <a:spcAft>
                <a:spcPts val="1200"/>
              </a:spcAft>
            </a:pPr>
            <a:r>
              <a:rPr lang="en-US" sz="2400" dirty="0"/>
              <a:t>Approximately 30% of marine catch is ____________</a:t>
            </a:r>
          </a:p>
          <a:p>
            <a:pPr>
              <a:lnSpc>
                <a:spcPct val="88000"/>
              </a:lnSpc>
              <a:spcAft>
                <a:spcPts val="1200"/>
              </a:spcAft>
            </a:pPr>
            <a:r>
              <a:rPr lang="en-US" sz="2400" dirty="0"/>
              <a:t>Amount of large predatory fish (tuna, billfish) has increased by 250% since 1975 </a:t>
            </a:r>
          </a:p>
        </p:txBody>
      </p:sp>
      <p:pic>
        <p:nvPicPr>
          <p:cNvPr id="5" name="Picture 4">
            <a:extLst>
              <a:ext uri="{FF2B5EF4-FFF2-40B4-BE49-F238E27FC236}">
                <a16:creationId xmlns:a16="http://schemas.microsoft.com/office/drawing/2014/main" id="{54E94E83-6516-4BF5-8EA3-6C7E1B823614}"/>
              </a:ext>
            </a:extLst>
          </p:cNvPr>
          <p:cNvPicPr>
            <a:picLocks noChangeAspect="1"/>
          </p:cNvPicPr>
          <p:nvPr/>
        </p:nvPicPr>
        <p:blipFill>
          <a:blip r:embed="rId3"/>
          <a:stretch>
            <a:fillRect/>
          </a:stretch>
        </p:blipFill>
        <p:spPr>
          <a:xfrm>
            <a:off x="4837814" y="1197271"/>
            <a:ext cx="7163239" cy="5050564"/>
          </a:xfrm>
          <a:prstGeom prst="rect">
            <a:avLst/>
          </a:prstGeom>
        </p:spPr>
      </p:pic>
    </p:spTree>
    <p:extLst>
      <p:ext uri="{BB962C8B-B14F-4D97-AF65-F5344CB8AC3E}">
        <p14:creationId xmlns:p14="http://schemas.microsoft.com/office/powerpoint/2010/main" val="2346335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82667-85C0-4CBD-B91E-61B14485D86D}"/>
              </a:ext>
            </a:extLst>
          </p:cNvPr>
          <p:cNvSpPr>
            <a:spLocks noGrp="1"/>
          </p:cNvSpPr>
          <p:nvPr>
            <p:ph type="title"/>
          </p:nvPr>
        </p:nvSpPr>
        <p:spPr/>
        <p:txBody>
          <a:bodyPr>
            <a:normAutofit/>
          </a:bodyPr>
          <a:lstStyle/>
          <a:p>
            <a:pPr algn="ctr"/>
            <a:r>
              <a:rPr lang="en-US" sz="4400" dirty="0"/>
              <a:t>Commercial Fishing Methods</a:t>
            </a:r>
          </a:p>
        </p:txBody>
      </p:sp>
      <p:sp>
        <p:nvSpPr>
          <p:cNvPr id="3" name="Content Placeholder 2">
            <a:extLst>
              <a:ext uri="{FF2B5EF4-FFF2-40B4-BE49-F238E27FC236}">
                <a16:creationId xmlns:a16="http://schemas.microsoft.com/office/drawing/2014/main" id="{1DBE9DB5-55D3-4223-A4F9-6897E148C556}"/>
              </a:ext>
            </a:extLst>
          </p:cNvPr>
          <p:cNvSpPr>
            <a:spLocks noGrp="1"/>
          </p:cNvSpPr>
          <p:nvPr>
            <p:ph sz="quarter" idx="1"/>
          </p:nvPr>
        </p:nvSpPr>
        <p:spPr>
          <a:xfrm>
            <a:off x="407582" y="1214821"/>
            <a:ext cx="5688418" cy="5085907"/>
          </a:xfrm>
        </p:spPr>
        <p:txBody>
          <a:bodyPr>
            <a:normAutofit lnSpcReduction="10000"/>
          </a:bodyPr>
          <a:lstStyle/>
          <a:p>
            <a:pPr marL="0" indent="0">
              <a:spcAft>
                <a:spcPts val="1200"/>
              </a:spcAft>
              <a:buNone/>
            </a:pPr>
            <a:r>
              <a:rPr lang="en-US" sz="2400" b="1" dirty="0"/>
              <a:t>Purse-seining</a:t>
            </a:r>
            <a:r>
              <a:rPr lang="en-US" sz="2400" dirty="0"/>
              <a:t>: a large net encircles a school of fish then the bottom of the net is closed to create a bag-like net full of fish</a:t>
            </a:r>
          </a:p>
          <a:p>
            <a:pPr marL="0" indent="0">
              <a:spcAft>
                <a:spcPts val="1200"/>
              </a:spcAft>
              <a:buNone/>
            </a:pPr>
            <a:r>
              <a:rPr lang="en-US" sz="2400" b="1" dirty="0"/>
              <a:t>Trawling</a:t>
            </a:r>
            <a:r>
              <a:rPr lang="en-US" sz="2400" dirty="0"/>
              <a:t>: large cone-shaped nets are dragged behind boats at different depths. Bottom trawls can destroy benthic habitats</a:t>
            </a:r>
          </a:p>
          <a:p>
            <a:pPr marL="0" indent="0">
              <a:spcAft>
                <a:spcPts val="1200"/>
              </a:spcAft>
              <a:buNone/>
            </a:pPr>
            <a:r>
              <a:rPr lang="en-US" sz="2400" b="1" dirty="0"/>
              <a:t>Gillnets</a:t>
            </a:r>
            <a:r>
              <a:rPr lang="en-US" sz="2400" dirty="0"/>
              <a:t>: a long net hangs suspended in the water with holes that allow fish heads to pass through catching fish by their gills </a:t>
            </a:r>
          </a:p>
          <a:p>
            <a:pPr marL="0" indent="0">
              <a:spcAft>
                <a:spcPts val="1200"/>
              </a:spcAft>
              <a:buNone/>
            </a:pPr>
            <a:r>
              <a:rPr lang="en-US" sz="2400" b="1" u="sng" dirty="0"/>
              <a:t>____________</a:t>
            </a:r>
            <a:r>
              <a:rPr lang="en-US" sz="2400" dirty="0"/>
              <a:t>: a single fishing line stretching for up to 50 miles with thousands of baited hooks</a:t>
            </a:r>
          </a:p>
        </p:txBody>
      </p:sp>
      <p:pic>
        <p:nvPicPr>
          <p:cNvPr id="4" name="Picture 3">
            <a:extLst>
              <a:ext uri="{FF2B5EF4-FFF2-40B4-BE49-F238E27FC236}">
                <a16:creationId xmlns:a16="http://schemas.microsoft.com/office/drawing/2014/main" id="{F991F433-5B7D-44C4-9E5A-F7F83B415809}"/>
              </a:ext>
            </a:extLst>
          </p:cNvPr>
          <p:cNvPicPr>
            <a:picLocks noChangeAspect="1"/>
          </p:cNvPicPr>
          <p:nvPr/>
        </p:nvPicPr>
        <p:blipFill>
          <a:blip r:embed="rId3"/>
          <a:stretch>
            <a:fillRect/>
          </a:stretch>
        </p:blipFill>
        <p:spPr>
          <a:xfrm>
            <a:off x="6392411" y="1358590"/>
            <a:ext cx="5738914" cy="4798370"/>
          </a:xfrm>
          <a:prstGeom prst="rect">
            <a:avLst/>
          </a:prstGeom>
        </p:spPr>
      </p:pic>
    </p:spTree>
    <p:extLst>
      <p:ext uri="{BB962C8B-B14F-4D97-AF65-F5344CB8AC3E}">
        <p14:creationId xmlns:p14="http://schemas.microsoft.com/office/powerpoint/2010/main" val="3892323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6FD82-1B8A-4850-B063-D8AAE7725471}"/>
              </a:ext>
            </a:extLst>
          </p:cNvPr>
          <p:cNvSpPr>
            <a:spLocks noGrp="1"/>
          </p:cNvSpPr>
          <p:nvPr>
            <p:ph type="title"/>
          </p:nvPr>
        </p:nvSpPr>
        <p:spPr/>
        <p:txBody>
          <a:bodyPr>
            <a:normAutofit/>
          </a:bodyPr>
          <a:lstStyle/>
          <a:p>
            <a:pPr algn="ctr"/>
            <a:r>
              <a:rPr lang="en-US" sz="4400" dirty="0"/>
              <a:t>Overfishing</a:t>
            </a:r>
          </a:p>
        </p:txBody>
      </p:sp>
      <p:pic>
        <p:nvPicPr>
          <p:cNvPr id="6" name="Picture 5">
            <a:extLst>
              <a:ext uri="{FF2B5EF4-FFF2-40B4-BE49-F238E27FC236}">
                <a16:creationId xmlns:a16="http://schemas.microsoft.com/office/drawing/2014/main" id="{3F2B7716-6B88-4215-AB42-AD6E6621DF06}"/>
              </a:ext>
            </a:extLst>
          </p:cNvPr>
          <p:cNvPicPr>
            <a:picLocks noChangeAspect="1"/>
          </p:cNvPicPr>
          <p:nvPr/>
        </p:nvPicPr>
        <p:blipFill>
          <a:blip r:embed="rId2"/>
          <a:stretch>
            <a:fillRect/>
          </a:stretch>
        </p:blipFill>
        <p:spPr>
          <a:xfrm>
            <a:off x="131136" y="1271251"/>
            <a:ext cx="2941673" cy="2915051"/>
          </a:xfrm>
          <a:prstGeom prst="rect">
            <a:avLst/>
          </a:prstGeom>
        </p:spPr>
      </p:pic>
      <p:pic>
        <p:nvPicPr>
          <p:cNvPr id="4" name="Picture 3">
            <a:extLst>
              <a:ext uri="{FF2B5EF4-FFF2-40B4-BE49-F238E27FC236}">
                <a16:creationId xmlns:a16="http://schemas.microsoft.com/office/drawing/2014/main" id="{F49A1E56-3471-48B0-9F3B-21DAD9746469}"/>
              </a:ext>
            </a:extLst>
          </p:cNvPr>
          <p:cNvPicPr>
            <a:picLocks noChangeAspect="1"/>
          </p:cNvPicPr>
          <p:nvPr/>
        </p:nvPicPr>
        <p:blipFill>
          <a:blip r:embed="rId3"/>
          <a:stretch>
            <a:fillRect/>
          </a:stretch>
        </p:blipFill>
        <p:spPr>
          <a:xfrm>
            <a:off x="3205383" y="1286629"/>
            <a:ext cx="3399309" cy="2899673"/>
          </a:xfrm>
          <a:prstGeom prst="rect">
            <a:avLst/>
          </a:prstGeom>
        </p:spPr>
      </p:pic>
      <p:pic>
        <p:nvPicPr>
          <p:cNvPr id="8" name="Picture 7">
            <a:extLst>
              <a:ext uri="{FF2B5EF4-FFF2-40B4-BE49-F238E27FC236}">
                <a16:creationId xmlns:a16="http://schemas.microsoft.com/office/drawing/2014/main" id="{9DEB82F7-761D-4E9A-9A71-F62442CA34F8}"/>
              </a:ext>
            </a:extLst>
          </p:cNvPr>
          <p:cNvPicPr>
            <a:picLocks noChangeAspect="1"/>
          </p:cNvPicPr>
          <p:nvPr/>
        </p:nvPicPr>
        <p:blipFill>
          <a:blip r:embed="rId4"/>
          <a:stretch>
            <a:fillRect/>
          </a:stretch>
        </p:blipFill>
        <p:spPr>
          <a:xfrm>
            <a:off x="6943061" y="1286629"/>
            <a:ext cx="4870718" cy="2934608"/>
          </a:xfrm>
          <a:prstGeom prst="rect">
            <a:avLst/>
          </a:prstGeom>
        </p:spPr>
      </p:pic>
      <p:sp>
        <p:nvSpPr>
          <p:cNvPr id="9" name="TextBox 8">
            <a:extLst>
              <a:ext uri="{FF2B5EF4-FFF2-40B4-BE49-F238E27FC236}">
                <a16:creationId xmlns:a16="http://schemas.microsoft.com/office/drawing/2014/main" id="{CBA4904C-6F12-42CD-8C91-8174DB10006A}"/>
              </a:ext>
            </a:extLst>
          </p:cNvPr>
          <p:cNvSpPr txBox="1"/>
          <p:nvPr/>
        </p:nvSpPr>
        <p:spPr>
          <a:xfrm>
            <a:off x="525978" y="4364866"/>
            <a:ext cx="5358809" cy="923330"/>
          </a:xfrm>
          <a:prstGeom prst="rect">
            <a:avLst/>
          </a:prstGeom>
          <a:noFill/>
        </p:spPr>
        <p:txBody>
          <a:bodyPr wrap="square" rtlCol="0">
            <a:spAutoFit/>
          </a:bodyPr>
          <a:lstStyle/>
          <a:p>
            <a:pPr algn="just"/>
            <a:r>
              <a:rPr lang="en-US" dirty="0"/>
              <a:t>Purse-seining can capture entire schools of fish. The use of spotter planes to catch tuna has been outlawed in the Mediterranean in an effort to increase tuna stocks.</a:t>
            </a:r>
          </a:p>
        </p:txBody>
      </p:sp>
      <p:sp>
        <p:nvSpPr>
          <p:cNvPr id="10" name="TextBox 9">
            <a:extLst>
              <a:ext uri="{FF2B5EF4-FFF2-40B4-BE49-F238E27FC236}">
                <a16:creationId xmlns:a16="http://schemas.microsoft.com/office/drawing/2014/main" id="{5DD9534F-C394-4D47-838A-A20E311230F1}"/>
              </a:ext>
            </a:extLst>
          </p:cNvPr>
          <p:cNvSpPr txBox="1"/>
          <p:nvPr/>
        </p:nvSpPr>
        <p:spPr>
          <a:xfrm>
            <a:off x="6943061" y="4364866"/>
            <a:ext cx="4870718" cy="1200329"/>
          </a:xfrm>
          <a:prstGeom prst="rect">
            <a:avLst/>
          </a:prstGeom>
          <a:noFill/>
        </p:spPr>
        <p:txBody>
          <a:bodyPr wrap="square" rtlCol="0">
            <a:spAutoFit/>
          </a:bodyPr>
          <a:lstStyle/>
          <a:p>
            <a:pPr algn="just"/>
            <a:r>
              <a:rPr lang="en-US" dirty="0"/>
              <a:t>Long-lining kills and estimated 160,000 seabirds every year. Fisherman are now required to use of tori lines to scare off birds while the long lines are being set. </a:t>
            </a:r>
          </a:p>
        </p:txBody>
      </p:sp>
      <p:sp>
        <p:nvSpPr>
          <p:cNvPr id="11" name="TextBox 10">
            <a:extLst>
              <a:ext uri="{FF2B5EF4-FFF2-40B4-BE49-F238E27FC236}">
                <a16:creationId xmlns:a16="http://schemas.microsoft.com/office/drawing/2014/main" id="{227D00E7-3FF5-45D8-96D1-386671808162}"/>
              </a:ext>
            </a:extLst>
          </p:cNvPr>
          <p:cNvSpPr txBox="1"/>
          <p:nvPr/>
        </p:nvSpPr>
        <p:spPr>
          <a:xfrm>
            <a:off x="8686801" y="3429000"/>
            <a:ext cx="1116418" cy="369332"/>
          </a:xfrm>
          <a:prstGeom prst="rect">
            <a:avLst/>
          </a:prstGeom>
          <a:noFill/>
        </p:spPr>
        <p:txBody>
          <a:bodyPr wrap="square" rtlCol="0">
            <a:spAutoFit/>
          </a:bodyPr>
          <a:lstStyle/>
          <a:p>
            <a:r>
              <a:rPr lang="en-US" dirty="0">
                <a:solidFill>
                  <a:schemeClr val="bg1"/>
                </a:solidFill>
              </a:rPr>
              <a:t>Tori lines</a:t>
            </a:r>
          </a:p>
        </p:txBody>
      </p:sp>
      <p:cxnSp>
        <p:nvCxnSpPr>
          <p:cNvPr id="14" name="Straight Arrow Connector 13">
            <a:extLst>
              <a:ext uri="{FF2B5EF4-FFF2-40B4-BE49-F238E27FC236}">
                <a16:creationId xmlns:a16="http://schemas.microsoft.com/office/drawing/2014/main" id="{36B90389-452E-4C39-8817-5C3578E96687}"/>
              </a:ext>
            </a:extLst>
          </p:cNvPr>
          <p:cNvCxnSpPr>
            <a:cxnSpLocks/>
          </p:cNvCxnSpPr>
          <p:nvPr/>
        </p:nvCxnSpPr>
        <p:spPr>
          <a:xfrm flipV="1">
            <a:off x="9526772" y="2753933"/>
            <a:ext cx="276447" cy="67506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09660C9-4A9C-42AB-9AE5-F94B702740CA}"/>
              </a:ext>
            </a:extLst>
          </p:cNvPr>
          <p:cNvCxnSpPr>
            <a:cxnSpLocks/>
          </p:cNvCxnSpPr>
          <p:nvPr/>
        </p:nvCxnSpPr>
        <p:spPr>
          <a:xfrm flipH="1" flipV="1">
            <a:off x="8591108" y="2753933"/>
            <a:ext cx="329609" cy="67506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2928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6FD82-1B8A-4850-B063-D8AAE7725471}"/>
              </a:ext>
            </a:extLst>
          </p:cNvPr>
          <p:cNvSpPr>
            <a:spLocks noGrp="1"/>
          </p:cNvSpPr>
          <p:nvPr>
            <p:ph type="title"/>
          </p:nvPr>
        </p:nvSpPr>
        <p:spPr/>
        <p:txBody>
          <a:bodyPr>
            <a:normAutofit/>
          </a:bodyPr>
          <a:lstStyle/>
          <a:p>
            <a:pPr algn="ctr"/>
            <a:r>
              <a:rPr lang="en-US" sz="4400" dirty="0"/>
              <a:t>Overfishing</a:t>
            </a:r>
          </a:p>
        </p:txBody>
      </p:sp>
      <p:sp>
        <p:nvSpPr>
          <p:cNvPr id="3" name="Content Placeholder 2">
            <a:extLst>
              <a:ext uri="{FF2B5EF4-FFF2-40B4-BE49-F238E27FC236}">
                <a16:creationId xmlns:a16="http://schemas.microsoft.com/office/drawing/2014/main" id="{785979E4-37DF-4881-B6F5-D830CFED0F98}"/>
              </a:ext>
            </a:extLst>
          </p:cNvPr>
          <p:cNvSpPr>
            <a:spLocks noGrp="1"/>
          </p:cNvSpPr>
          <p:nvPr>
            <p:ph sz="quarter" idx="1"/>
          </p:nvPr>
        </p:nvSpPr>
        <p:spPr>
          <a:xfrm>
            <a:off x="375684" y="1214282"/>
            <a:ext cx="11503565" cy="4823109"/>
          </a:xfrm>
        </p:spPr>
        <p:txBody>
          <a:bodyPr>
            <a:normAutofit/>
          </a:bodyPr>
          <a:lstStyle/>
          <a:p>
            <a:pPr marL="0" indent="0">
              <a:lnSpc>
                <a:spcPct val="88000"/>
              </a:lnSpc>
              <a:buNone/>
            </a:pPr>
            <a:r>
              <a:rPr lang="en-US" b="1" dirty="0"/>
              <a:t>Fishing down the food web</a:t>
            </a:r>
            <a:r>
              <a:rPr lang="en-US" dirty="0"/>
              <a:t>: process by which fisheries deplete large predatory fish then begin to catch smaller and smaller species  </a:t>
            </a:r>
          </a:p>
        </p:txBody>
      </p:sp>
      <p:grpSp>
        <p:nvGrpSpPr>
          <p:cNvPr id="9" name="Group 8">
            <a:extLst>
              <a:ext uri="{FF2B5EF4-FFF2-40B4-BE49-F238E27FC236}">
                <a16:creationId xmlns:a16="http://schemas.microsoft.com/office/drawing/2014/main" id="{5B8A5D86-4A67-48B3-A197-2EFBB41DAF99}"/>
              </a:ext>
            </a:extLst>
          </p:cNvPr>
          <p:cNvGrpSpPr/>
          <p:nvPr/>
        </p:nvGrpSpPr>
        <p:grpSpPr>
          <a:xfrm>
            <a:off x="213509" y="2390287"/>
            <a:ext cx="5196691" cy="3333573"/>
            <a:chOff x="409545" y="3327993"/>
            <a:chExt cx="4968931" cy="3020622"/>
          </a:xfrm>
        </p:grpSpPr>
        <p:pic>
          <p:nvPicPr>
            <p:cNvPr id="5" name="Picture 4">
              <a:extLst>
                <a:ext uri="{FF2B5EF4-FFF2-40B4-BE49-F238E27FC236}">
                  <a16:creationId xmlns:a16="http://schemas.microsoft.com/office/drawing/2014/main" id="{66459A98-0AB3-4467-9897-C7C2D2D962D1}"/>
                </a:ext>
              </a:extLst>
            </p:cNvPr>
            <p:cNvPicPr>
              <a:picLocks noChangeAspect="1"/>
            </p:cNvPicPr>
            <p:nvPr/>
          </p:nvPicPr>
          <p:blipFill>
            <a:blip r:embed="rId2"/>
            <a:stretch>
              <a:fillRect/>
            </a:stretch>
          </p:blipFill>
          <p:spPr>
            <a:xfrm>
              <a:off x="838152" y="3327993"/>
              <a:ext cx="4540324" cy="3020622"/>
            </a:xfrm>
            <a:prstGeom prst="rect">
              <a:avLst/>
            </a:prstGeom>
          </p:spPr>
        </p:pic>
        <p:sp>
          <p:nvSpPr>
            <p:cNvPr id="6" name="TextBox 5">
              <a:extLst>
                <a:ext uri="{FF2B5EF4-FFF2-40B4-BE49-F238E27FC236}">
                  <a16:creationId xmlns:a16="http://schemas.microsoft.com/office/drawing/2014/main" id="{8A2B1A10-C8AB-45F3-B40E-69CE4331F1E5}"/>
                </a:ext>
              </a:extLst>
            </p:cNvPr>
            <p:cNvSpPr txBox="1"/>
            <p:nvPr/>
          </p:nvSpPr>
          <p:spPr>
            <a:xfrm>
              <a:off x="3788973" y="3618350"/>
              <a:ext cx="1495407" cy="517715"/>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37FF4C54-6520-4E9F-B52F-FD60EBDE112F}"/>
                </a:ext>
              </a:extLst>
            </p:cNvPr>
            <p:cNvSpPr txBox="1"/>
            <p:nvPr/>
          </p:nvSpPr>
          <p:spPr>
            <a:xfrm rot="16200000">
              <a:off x="-256953" y="4412305"/>
              <a:ext cx="1733106" cy="400110"/>
            </a:xfrm>
            <a:prstGeom prst="rect">
              <a:avLst/>
            </a:prstGeom>
            <a:noFill/>
          </p:spPr>
          <p:txBody>
            <a:bodyPr wrap="square" rtlCol="0">
              <a:spAutoFit/>
            </a:bodyPr>
            <a:lstStyle/>
            <a:p>
              <a:r>
                <a:rPr lang="en-US" sz="2000" dirty="0"/>
                <a:t>Trophic Level</a:t>
              </a:r>
            </a:p>
          </p:txBody>
        </p:sp>
      </p:grpSp>
      <p:pic>
        <p:nvPicPr>
          <p:cNvPr id="12" name="Picture 11">
            <a:extLst>
              <a:ext uri="{FF2B5EF4-FFF2-40B4-BE49-F238E27FC236}">
                <a16:creationId xmlns:a16="http://schemas.microsoft.com/office/drawing/2014/main" id="{5C4D0004-4518-4D44-A4D1-34A9F4C7D21B}"/>
              </a:ext>
            </a:extLst>
          </p:cNvPr>
          <p:cNvPicPr>
            <a:picLocks noChangeAspect="1"/>
          </p:cNvPicPr>
          <p:nvPr/>
        </p:nvPicPr>
        <p:blipFill>
          <a:blip r:embed="rId3"/>
          <a:stretch>
            <a:fillRect/>
          </a:stretch>
        </p:blipFill>
        <p:spPr>
          <a:xfrm>
            <a:off x="5702483" y="2390287"/>
            <a:ext cx="6338941" cy="3821697"/>
          </a:xfrm>
          <a:prstGeom prst="rect">
            <a:avLst/>
          </a:prstGeom>
        </p:spPr>
      </p:pic>
    </p:spTree>
    <p:extLst>
      <p:ext uri="{BB962C8B-B14F-4D97-AF65-F5344CB8AC3E}">
        <p14:creationId xmlns:p14="http://schemas.microsoft.com/office/powerpoint/2010/main" val="2887343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51DEB-D4A5-4F5E-BC73-4105BBF14918}"/>
              </a:ext>
            </a:extLst>
          </p:cNvPr>
          <p:cNvSpPr>
            <a:spLocks noGrp="1"/>
          </p:cNvSpPr>
          <p:nvPr>
            <p:ph type="title"/>
          </p:nvPr>
        </p:nvSpPr>
        <p:spPr>
          <a:xfrm>
            <a:off x="609600" y="205740"/>
            <a:ext cx="10972800" cy="990600"/>
          </a:xfrm>
        </p:spPr>
        <p:txBody>
          <a:bodyPr>
            <a:normAutofit/>
          </a:bodyPr>
          <a:lstStyle/>
          <a:p>
            <a:pPr algn="ctr"/>
            <a:r>
              <a:rPr lang="en-US" sz="4400" dirty="0"/>
              <a:t>Overfishing</a:t>
            </a:r>
          </a:p>
        </p:txBody>
      </p:sp>
      <p:sp>
        <p:nvSpPr>
          <p:cNvPr id="4" name="Content Placeholder 3">
            <a:extLst>
              <a:ext uri="{FF2B5EF4-FFF2-40B4-BE49-F238E27FC236}">
                <a16:creationId xmlns:a16="http://schemas.microsoft.com/office/drawing/2014/main" id="{702FFF62-13B5-45AB-859B-AF011FF89EDF}"/>
              </a:ext>
            </a:extLst>
          </p:cNvPr>
          <p:cNvSpPr>
            <a:spLocks noGrp="1"/>
          </p:cNvSpPr>
          <p:nvPr>
            <p:ph sz="quarter" idx="1"/>
          </p:nvPr>
        </p:nvSpPr>
        <p:spPr>
          <a:xfrm>
            <a:off x="593708" y="4833460"/>
            <a:ext cx="10972800" cy="1375954"/>
          </a:xfrm>
        </p:spPr>
        <p:txBody>
          <a:bodyPr>
            <a:normAutofit fontScale="92500"/>
          </a:bodyPr>
          <a:lstStyle/>
          <a:p>
            <a:pPr marL="0" indent="0">
              <a:buNone/>
            </a:pPr>
            <a:r>
              <a:rPr lang="en-US" dirty="0"/>
              <a:t>World marine catch has been increasing since 1970, with recent decline in catch possibly attributed to declining fish stocks. China catches almost four times as much as other major nations and accounts for more than a third of all fish consumed every year. </a:t>
            </a:r>
          </a:p>
        </p:txBody>
      </p:sp>
      <p:pic>
        <p:nvPicPr>
          <p:cNvPr id="5" name="Picture 4">
            <a:extLst>
              <a:ext uri="{FF2B5EF4-FFF2-40B4-BE49-F238E27FC236}">
                <a16:creationId xmlns:a16="http://schemas.microsoft.com/office/drawing/2014/main" id="{00F5E029-A8FA-447A-A026-00A0F77580C9}"/>
              </a:ext>
            </a:extLst>
          </p:cNvPr>
          <p:cNvPicPr>
            <a:picLocks noChangeAspect="1"/>
          </p:cNvPicPr>
          <p:nvPr/>
        </p:nvPicPr>
        <p:blipFill>
          <a:blip r:embed="rId2"/>
          <a:stretch>
            <a:fillRect/>
          </a:stretch>
        </p:blipFill>
        <p:spPr>
          <a:xfrm>
            <a:off x="388032" y="1336563"/>
            <a:ext cx="5470508" cy="3309865"/>
          </a:xfrm>
          <a:prstGeom prst="rect">
            <a:avLst/>
          </a:prstGeom>
        </p:spPr>
      </p:pic>
      <p:pic>
        <p:nvPicPr>
          <p:cNvPr id="6" name="Picture 5">
            <a:extLst>
              <a:ext uri="{FF2B5EF4-FFF2-40B4-BE49-F238E27FC236}">
                <a16:creationId xmlns:a16="http://schemas.microsoft.com/office/drawing/2014/main" id="{80378333-E4F3-4F0D-A3D2-401ED94B1423}"/>
              </a:ext>
            </a:extLst>
          </p:cNvPr>
          <p:cNvPicPr>
            <a:picLocks noChangeAspect="1"/>
          </p:cNvPicPr>
          <p:nvPr/>
        </p:nvPicPr>
        <p:blipFill>
          <a:blip r:embed="rId3"/>
          <a:stretch>
            <a:fillRect/>
          </a:stretch>
        </p:blipFill>
        <p:spPr>
          <a:xfrm>
            <a:off x="6000307" y="1336563"/>
            <a:ext cx="5981680" cy="3426822"/>
          </a:xfrm>
          <a:prstGeom prst="rect">
            <a:avLst/>
          </a:prstGeom>
        </p:spPr>
      </p:pic>
      <p:pic>
        <p:nvPicPr>
          <p:cNvPr id="7" name="Picture 6">
            <a:extLst>
              <a:ext uri="{FF2B5EF4-FFF2-40B4-BE49-F238E27FC236}">
                <a16:creationId xmlns:a16="http://schemas.microsoft.com/office/drawing/2014/main" id="{CE7699E7-6A94-414A-8075-221513D36DC5}"/>
              </a:ext>
            </a:extLst>
          </p:cNvPr>
          <p:cNvPicPr>
            <a:picLocks noChangeAspect="1"/>
          </p:cNvPicPr>
          <p:nvPr/>
        </p:nvPicPr>
        <p:blipFill>
          <a:blip r:embed="rId4"/>
          <a:stretch>
            <a:fillRect/>
          </a:stretch>
        </p:blipFill>
        <p:spPr>
          <a:xfrm>
            <a:off x="174287" y="2254294"/>
            <a:ext cx="213746" cy="1667213"/>
          </a:xfrm>
          <a:prstGeom prst="rect">
            <a:avLst/>
          </a:prstGeom>
        </p:spPr>
      </p:pic>
      <p:pic>
        <p:nvPicPr>
          <p:cNvPr id="8" name="Picture 7">
            <a:extLst>
              <a:ext uri="{FF2B5EF4-FFF2-40B4-BE49-F238E27FC236}">
                <a16:creationId xmlns:a16="http://schemas.microsoft.com/office/drawing/2014/main" id="{69C523F3-D190-4A1C-8766-8714BB7F4BDB}"/>
              </a:ext>
            </a:extLst>
          </p:cNvPr>
          <p:cNvPicPr>
            <a:picLocks noChangeAspect="1"/>
          </p:cNvPicPr>
          <p:nvPr/>
        </p:nvPicPr>
        <p:blipFill>
          <a:blip r:embed="rId4"/>
          <a:stretch>
            <a:fillRect/>
          </a:stretch>
        </p:blipFill>
        <p:spPr>
          <a:xfrm>
            <a:off x="5905955" y="2110196"/>
            <a:ext cx="225251" cy="1756954"/>
          </a:xfrm>
          <a:prstGeom prst="rect">
            <a:avLst/>
          </a:prstGeom>
        </p:spPr>
      </p:pic>
    </p:spTree>
    <p:extLst>
      <p:ext uri="{BB962C8B-B14F-4D97-AF65-F5344CB8AC3E}">
        <p14:creationId xmlns:p14="http://schemas.microsoft.com/office/powerpoint/2010/main" val="920291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B1515-8F02-4D5E-9F67-D7677A01B18D}"/>
              </a:ext>
            </a:extLst>
          </p:cNvPr>
          <p:cNvSpPr>
            <a:spLocks noGrp="1"/>
          </p:cNvSpPr>
          <p:nvPr>
            <p:ph type="title"/>
          </p:nvPr>
        </p:nvSpPr>
        <p:spPr/>
        <p:txBody>
          <a:bodyPr>
            <a:normAutofit/>
          </a:bodyPr>
          <a:lstStyle/>
          <a:p>
            <a:pPr algn="ctr"/>
            <a:r>
              <a:rPr lang="en-US" sz="4400" dirty="0"/>
              <a:t>Sustainable Fishing</a:t>
            </a:r>
          </a:p>
        </p:txBody>
      </p:sp>
      <p:sp>
        <p:nvSpPr>
          <p:cNvPr id="3" name="Content Placeholder 2">
            <a:extLst>
              <a:ext uri="{FF2B5EF4-FFF2-40B4-BE49-F238E27FC236}">
                <a16:creationId xmlns:a16="http://schemas.microsoft.com/office/drawing/2014/main" id="{440D6768-B018-4799-BA3E-D22F1D81C8AE}"/>
              </a:ext>
            </a:extLst>
          </p:cNvPr>
          <p:cNvSpPr>
            <a:spLocks noGrp="1"/>
          </p:cNvSpPr>
          <p:nvPr>
            <p:ph sz="quarter" idx="1"/>
          </p:nvPr>
        </p:nvSpPr>
        <p:spPr>
          <a:xfrm>
            <a:off x="609600" y="1279948"/>
            <a:ext cx="4869712" cy="5032844"/>
          </a:xfrm>
        </p:spPr>
        <p:txBody>
          <a:bodyPr>
            <a:normAutofit lnSpcReduction="10000"/>
          </a:bodyPr>
          <a:lstStyle/>
          <a:p>
            <a:pPr marL="0" indent="0">
              <a:lnSpc>
                <a:spcPct val="90000"/>
              </a:lnSpc>
              <a:buNone/>
            </a:pPr>
            <a:r>
              <a:rPr lang="en-US" b="1" dirty="0"/>
              <a:t>Sustainable fishing</a:t>
            </a:r>
            <a:r>
              <a:rPr lang="en-US" dirty="0"/>
              <a:t>: when the number of fish caught does not exceed the number of new fish added through reproduction. </a:t>
            </a:r>
          </a:p>
          <a:p>
            <a:pPr marL="0" indent="0">
              <a:lnSpc>
                <a:spcPct val="90000"/>
              </a:lnSpc>
              <a:buNone/>
            </a:pPr>
            <a:endParaRPr lang="en-US" dirty="0"/>
          </a:p>
          <a:p>
            <a:pPr marL="0" indent="0">
              <a:lnSpc>
                <a:spcPct val="90000"/>
              </a:lnSpc>
              <a:buNone/>
            </a:pPr>
            <a:r>
              <a:rPr lang="en-US" b="1" dirty="0"/>
              <a:t>Maximum sustainable yield</a:t>
            </a:r>
            <a:r>
              <a:rPr lang="en-US" dirty="0"/>
              <a:t>: the </a:t>
            </a:r>
            <a:r>
              <a:rPr lang="en-US" b="1" dirty="0"/>
              <a:t>_____________</a:t>
            </a:r>
            <a:r>
              <a:rPr lang="en-US" dirty="0"/>
              <a:t> that can be continued year after year without threatening the fish population</a:t>
            </a:r>
          </a:p>
          <a:p>
            <a:pPr>
              <a:lnSpc>
                <a:spcPct val="90000"/>
              </a:lnSpc>
            </a:pPr>
            <a:r>
              <a:rPr lang="en-US" dirty="0"/>
              <a:t>Intermediate population size where the maximum growth rate can occur</a:t>
            </a:r>
          </a:p>
          <a:p>
            <a:pPr>
              <a:lnSpc>
                <a:spcPct val="90000"/>
              </a:lnSpc>
            </a:pPr>
            <a:r>
              <a:rPr lang="en-US" dirty="0"/>
              <a:t>60% of all fish stocks are at or near their max sustainable yield</a:t>
            </a:r>
          </a:p>
          <a:p>
            <a:pPr marL="0" indent="0">
              <a:lnSpc>
                <a:spcPct val="90000"/>
              </a:lnSpc>
              <a:buNone/>
            </a:pPr>
            <a:endParaRPr lang="en-US" dirty="0"/>
          </a:p>
        </p:txBody>
      </p:sp>
      <p:grpSp>
        <p:nvGrpSpPr>
          <p:cNvPr id="11" name="Group 10">
            <a:extLst>
              <a:ext uri="{FF2B5EF4-FFF2-40B4-BE49-F238E27FC236}">
                <a16:creationId xmlns:a16="http://schemas.microsoft.com/office/drawing/2014/main" id="{738B9E15-99BC-4690-B983-352D51B0EDB8}"/>
              </a:ext>
            </a:extLst>
          </p:cNvPr>
          <p:cNvGrpSpPr/>
          <p:nvPr/>
        </p:nvGrpSpPr>
        <p:grpSpPr>
          <a:xfrm>
            <a:off x="6292831" y="1178302"/>
            <a:ext cx="5374647" cy="5134490"/>
            <a:chOff x="721353" y="1178302"/>
            <a:chExt cx="5374647" cy="5134490"/>
          </a:xfrm>
        </p:grpSpPr>
        <p:pic>
          <p:nvPicPr>
            <p:cNvPr id="7" name="Picture 6">
              <a:extLst>
                <a:ext uri="{FF2B5EF4-FFF2-40B4-BE49-F238E27FC236}">
                  <a16:creationId xmlns:a16="http://schemas.microsoft.com/office/drawing/2014/main" id="{0521EF8D-F0BA-4FB3-9A78-9678827471E3}"/>
                </a:ext>
              </a:extLst>
            </p:cNvPr>
            <p:cNvPicPr>
              <a:picLocks noChangeAspect="1"/>
            </p:cNvPicPr>
            <p:nvPr/>
          </p:nvPicPr>
          <p:blipFill>
            <a:blip r:embed="rId2"/>
            <a:stretch>
              <a:fillRect/>
            </a:stretch>
          </p:blipFill>
          <p:spPr>
            <a:xfrm>
              <a:off x="721353" y="3521709"/>
              <a:ext cx="3741796" cy="2791083"/>
            </a:xfrm>
            <a:prstGeom prst="rect">
              <a:avLst/>
            </a:prstGeom>
          </p:spPr>
        </p:pic>
        <p:pic>
          <p:nvPicPr>
            <p:cNvPr id="6" name="Picture 5">
              <a:extLst>
                <a:ext uri="{FF2B5EF4-FFF2-40B4-BE49-F238E27FC236}">
                  <a16:creationId xmlns:a16="http://schemas.microsoft.com/office/drawing/2014/main" id="{9F322991-E8F4-460E-BC80-AF7F01FAB5AD}"/>
                </a:ext>
              </a:extLst>
            </p:cNvPr>
            <p:cNvPicPr>
              <a:picLocks noChangeAspect="1"/>
            </p:cNvPicPr>
            <p:nvPr/>
          </p:nvPicPr>
          <p:blipFill>
            <a:blip r:embed="rId3"/>
            <a:stretch>
              <a:fillRect/>
            </a:stretch>
          </p:blipFill>
          <p:spPr>
            <a:xfrm>
              <a:off x="1001772" y="1178302"/>
              <a:ext cx="3368210" cy="2384728"/>
            </a:xfrm>
            <a:prstGeom prst="rect">
              <a:avLst/>
            </a:prstGeom>
          </p:spPr>
        </p:pic>
        <p:cxnSp>
          <p:nvCxnSpPr>
            <p:cNvPr id="9" name="Straight Arrow Connector 8">
              <a:extLst>
                <a:ext uri="{FF2B5EF4-FFF2-40B4-BE49-F238E27FC236}">
                  <a16:creationId xmlns:a16="http://schemas.microsoft.com/office/drawing/2014/main" id="{5C535773-B672-4FA8-B7E1-526812D9375B}"/>
                </a:ext>
              </a:extLst>
            </p:cNvPr>
            <p:cNvCxnSpPr/>
            <p:nvPr/>
          </p:nvCxnSpPr>
          <p:spPr>
            <a:xfrm flipH="1">
              <a:off x="2987749" y="4210493"/>
              <a:ext cx="1475400" cy="1275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87D163B-36BA-4DDB-88B7-6818832AA1CA}"/>
                </a:ext>
              </a:extLst>
            </p:cNvPr>
            <p:cNvSpPr txBox="1"/>
            <p:nvPr/>
          </p:nvSpPr>
          <p:spPr>
            <a:xfrm>
              <a:off x="4490484" y="3748828"/>
              <a:ext cx="1605516" cy="923330"/>
            </a:xfrm>
            <a:prstGeom prst="rect">
              <a:avLst/>
            </a:prstGeom>
            <a:noFill/>
          </p:spPr>
          <p:txBody>
            <a:bodyPr wrap="square" rtlCol="0">
              <a:spAutoFit/>
            </a:bodyPr>
            <a:lstStyle/>
            <a:p>
              <a:r>
                <a:rPr lang="en-US" dirty="0"/>
                <a:t>Maximum sustainable yield</a:t>
              </a:r>
            </a:p>
          </p:txBody>
        </p:sp>
      </p:grpSp>
    </p:spTree>
    <p:extLst>
      <p:ext uri="{BB962C8B-B14F-4D97-AF65-F5344CB8AC3E}">
        <p14:creationId xmlns:p14="http://schemas.microsoft.com/office/powerpoint/2010/main" val="2508940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609600" y="1219200"/>
            <a:ext cx="10128422" cy="4937760"/>
          </a:xfrm>
        </p:spPr>
        <p:txBody>
          <a:bodyPr>
            <a:normAutofit/>
          </a:bodyPr>
          <a:lstStyle/>
          <a:p>
            <a:pPr marL="0" indent="0">
              <a:buNone/>
            </a:pPr>
            <a:r>
              <a:rPr lang="en-US" sz="2800" b="1" u="sng" dirty="0"/>
              <a:t>__________</a:t>
            </a:r>
            <a:r>
              <a:rPr lang="en-US" sz="2800" dirty="0"/>
              <a:t>: a fish or other species that is caught unintentionally</a:t>
            </a:r>
          </a:p>
          <a:p>
            <a:r>
              <a:rPr lang="en-US" sz="2400" dirty="0"/>
              <a:t>38.5 million tones of bycatch caught world-wide</a:t>
            </a:r>
          </a:p>
          <a:p>
            <a:pPr lvl="1"/>
            <a:r>
              <a:rPr lang="en-US" sz="2400" dirty="0"/>
              <a:t>Estimated to be nearly 40% of total catch every year</a:t>
            </a:r>
          </a:p>
          <a:p>
            <a:pPr lvl="2"/>
            <a:r>
              <a:rPr lang="en-US" sz="2100" dirty="0"/>
              <a:t>Most bycatch goes unreported</a:t>
            </a:r>
          </a:p>
          <a:p>
            <a:pPr lvl="1"/>
            <a:r>
              <a:rPr lang="en-US" sz="2400" dirty="0"/>
              <a:t>Injured or killed organisms often thrown back</a:t>
            </a:r>
          </a:p>
          <a:p>
            <a:pPr marL="274320" lvl="1" indent="0">
              <a:buNone/>
            </a:pPr>
            <a:endParaRPr lang="en-US" sz="2400" dirty="0"/>
          </a:p>
          <a:p>
            <a:pPr lvl="1"/>
            <a:endParaRPr lang="en-US" sz="2500" dirty="0"/>
          </a:p>
        </p:txBody>
      </p:sp>
      <p:pic>
        <p:nvPicPr>
          <p:cNvPr id="10248" name="Picture 8" descr="http://wildliferesearch.org/wp-content/uploads/2011/09/bycatch-whalenation.org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582" y="4250241"/>
            <a:ext cx="2630686" cy="1808107"/>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m.blog.hu/ha/halaszat/image/seabir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6281" y="4250241"/>
            <a:ext cx="2476245" cy="1808107"/>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http://images.nationalgeographic.com/wpf/media-live/photos/000/001/cache/dead-fish-tossed_131_600x45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1856" y="3695700"/>
            <a:ext cx="3383281" cy="253746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762000" y="152400"/>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775F55"/>
                </a:solidFill>
                <a:effectLst/>
                <a:uLnTx/>
                <a:uFillTx/>
                <a:latin typeface="Bookman Old Style"/>
                <a:ea typeface="+mj-ea"/>
                <a:cs typeface="+mj-cs"/>
              </a:rPr>
              <a:t>Bycatch</a:t>
            </a:r>
          </a:p>
        </p:txBody>
      </p:sp>
      <p:pic>
        <p:nvPicPr>
          <p:cNvPr id="2050" name="Picture 2"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6221" y="2464546"/>
            <a:ext cx="3052577" cy="3768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201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69607B-08DE-40ED-9B93-3DCE60EF53B2}"/>
              </a:ext>
            </a:extLst>
          </p:cNvPr>
          <p:cNvPicPr>
            <a:picLocks noChangeAspect="1"/>
          </p:cNvPicPr>
          <p:nvPr/>
        </p:nvPicPr>
        <p:blipFill>
          <a:blip r:embed="rId2"/>
          <a:stretch>
            <a:fillRect/>
          </a:stretch>
        </p:blipFill>
        <p:spPr>
          <a:xfrm>
            <a:off x="557223" y="0"/>
            <a:ext cx="5662863" cy="6858000"/>
          </a:xfrm>
          <a:prstGeom prst="rect">
            <a:avLst/>
          </a:prstGeom>
        </p:spPr>
      </p:pic>
      <p:pic>
        <p:nvPicPr>
          <p:cNvPr id="5" name="Picture 4">
            <a:extLst>
              <a:ext uri="{FF2B5EF4-FFF2-40B4-BE49-F238E27FC236}">
                <a16:creationId xmlns:a16="http://schemas.microsoft.com/office/drawing/2014/main" id="{377F7718-BC96-42A6-A69C-5CD1F0EC095D}"/>
              </a:ext>
            </a:extLst>
          </p:cNvPr>
          <p:cNvPicPr>
            <a:picLocks noChangeAspect="1"/>
          </p:cNvPicPr>
          <p:nvPr/>
        </p:nvPicPr>
        <p:blipFill>
          <a:blip r:embed="rId3"/>
          <a:stretch>
            <a:fillRect/>
          </a:stretch>
        </p:blipFill>
        <p:spPr>
          <a:xfrm>
            <a:off x="6220090" y="0"/>
            <a:ext cx="5474167" cy="6858000"/>
          </a:xfrm>
          <a:prstGeom prst="rect">
            <a:avLst/>
          </a:prstGeom>
        </p:spPr>
      </p:pic>
    </p:spTree>
    <p:extLst>
      <p:ext uri="{BB962C8B-B14F-4D97-AF65-F5344CB8AC3E}">
        <p14:creationId xmlns:p14="http://schemas.microsoft.com/office/powerpoint/2010/main" val="1059848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16E5D-01AC-49BE-A4C6-909D45083BE8}"/>
              </a:ext>
            </a:extLst>
          </p:cNvPr>
          <p:cNvPicPr>
            <a:picLocks noChangeAspect="1"/>
          </p:cNvPicPr>
          <p:nvPr/>
        </p:nvPicPr>
        <p:blipFill>
          <a:blip r:embed="rId3"/>
          <a:stretch>
            <a:fillRect/>
          </a:stretch>
        </p:blipFill>
        <p:spPr>
          <a:xfrm>
            <a:off x="6960776" y="2121816"/>
            <a:ext cx="5231224" cy="4200030"/>
          </a:xfrm>
          <a:prstGeom prst="rect">
            <a:avLst/>
          </a:prstGeom>
        </p:spPr>
      </p:pic>
      <p:sp>
        <p:nvSpPr>
          <p:cNvPr id="2" name="Title 1"/>
          <p:cNvSpPr>
            <a:spLocks noGrp="1"/>
          </p:cNvSpPr>
          <p:nvPr>
            <p:ph type="title"/>
          </p:nvPr>
        </p:nvSpPr>
        <p:spPr/>
        <p:txBody>
          <a:bodyPr>
            <a:normAutofit/>
          </a:bodyPr>
          <a:lstStyle/>
          <a:p>
            <a:pPr algn="ctr"/>
            <a:r>
              <a:rPr lang="en-US" sz="4400" dirty="0"/>
              <a:t>Aquaculture</a:t>
            </a:r>
          </a:p>
        </p:txBody>
      </p:sp>
      <p:sp>
        <p:nvSpPr>
          <p:cNvPr id="4" name="Content Placeholder 3"/>
          <p:cNvSpPr>
            <a:spLocks noGrp="1"/>
          </p:cNvSpPr>
          <p:nvPr>
            <p:ph sz="quarter" idx="1"/>
          </p:nvPr>
        </p:nvSpPr>
        <p:spPr>
          <a:xfrm>
            <a:off x="350873" y="1219199"/>
            <a:ext cx="6698513" cy="2822778"/>
          </a:xfrm>
        </p:spPr>
        <p:txBody>
          <a:bodyPr>
            <a:normAutofit/>
          </a:bodyPr>
          <a:lstStyle/>
          <a:p>
            <a:pPr marL="0" indent="0">
              <a:buNone/>
            </a:pPr>
            <a:r>
              <a:rPr lang="en-US" sz="2800" b="1" dirty="0"/>
              <a:t>Aquaculture</a:t>
            </a:r>
            <a:r>
              <a:rPr lang="en-US" sz="2800" dirty="0"/>
              <a:t>: </a:t>
            </a:r>
            <a:r>
              <a:rPr lang="en-US" sz="2800" b="1" dirty="0"/>
              <a:t>_______</a:t>
            </a:r>
            <a:r>
              <a:rPr lang="en-US" sz="2800" dirty="0"/>
              <a:t> of aquatic organisms including fish, molluscs, crabs and algae</a:t>
            </a:r>
          </a:p>
          <a:p>
            <a:r>
              <a:rPr lang="en-US" sz="2400" dirty="0"/>
              <a:t>Accounts for more than half of all seafood consumed annually</a:t>
            </a:r>
          </a:p>
          <a:p>
            <a:r>
              <a:rPr lang="en-US" sz="2400" dirty="0"/>
              <a:t>Expected to exceed wild capture fisheries          by 2050</a:t>
            </a:r>
          </a:p>
        </p:txBody>
      </p:sp>
      <p:pic>
        <p:nvPicPr>
          <p:cNvPr id="11266" name="Picture 2" descr="http://www.recirculatingfarms.org/wp-content/uploads/2011/09/aquaculture-cages-greec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150" y="4041977"/>
            <a:ext cx="3195608" cy="2120381"/>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Picture of seaweed farmers on China's Fujian coa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7517" y="4041978"/>
            <a:ext cx="3181350" cy="212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915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82667-85C0-4CBD-B91E-61B14485D86D}"/>
              </a:ext>
            </a:extLst>
          </p:cNvPr>
          <p:cNvSpPr>
            <a:spLocks noGrp="1"/>
          </p:cNvSpPr>
          <p:nvPr>
            <p:ph type="title"/>
          </p:nvPr>
        </p:nvSpPr>
        <p:spPr/>
        <p:txBody>
          <a:bodyPr>
            <a:normAutofit/>
          </a:bodyPr>
          <a:lstStyle/>
          <a:p>
            <a:pPr algn="ctr"/>
            <a:r>
              <a:rPr lang="en-US" sz="4400" dirty="0"/>
              <a:t>Oil Spills</a:t>
            </a:r>
          </a:p>
        </p:txBody>
      </p:sp>
      <p:sp>
        <p:nvSpPr>
          <p:cNvPr id="3" name="Content Placeholder 2">
            <a:extLst>
              <a:ext uri="{FF2B5EF4-FFF2-40B4-BE49-F238E27FC236}">
                <a16:creationId xmlns:a16="http://schemas.microsoft.com/office/drawing/2014/main" id="{1DBE9DB5-55D3-4223-A4F9-6897E148C556}"/>
              </a:ext>
            </a:extLst>
          </p:cNvPr>
          <p:cNvSpPr>
            <a:spLocks noGrp="1"/>
          </p:cNvSpPr>
          <p:nvPr>
            <p:ph sz="quarter" idx="1"/>
          </p:nvPr>
        </p:nvSpPr>
        <p:spPr>
          <a:xfrm>
            <a:off x="609600" y="1219200"/>
            <a:ext cx="5189621" cy="4937760"/>
          </a:xfrm>
        </p:spPr>
        <p:txBody>
          <a:bodyPr/>
          <a:lstStyle/>
          <a:p>
            <a:pPr marL="0" indent="0">
              <a:buNone/>
            </a:pPr>
            <a:r>
              <a:rPr lang="en-US" dirty="0"/>
              <a:t>BP Deepwater Horizon Oil Spill: Explosion on an oil platform in the Gulf of Mexico on April 10th, 2010 led to the release of an estimated 4,900,000 barrels of oil. </a:t>
            </a:r>
          </a:p>
          <a:p>
            <a:r>
              <a:rPr lang="en-US" dirty="0"/>
              <a:t>1 barrel = 42 gallons</a:t>
            </a:r>
          </a:p>
          <a:p>
            <a:r>
              <a:rPr lang="en-US" dirty="0"/>
              <a:t>Worst oil spill in U. S history</a:t>
            </a:r>
          </a:p>
        </p:txBody>
      </p:sp>
      <p:pic>
        <p:nvPicPr>
          <p:cNvPr id="4" name="Picture 3">
            <a:extLst>
              <a:ext uri="{FF2B5EF4-FFF2-40B4-BE49-F238E27FC236}">
                <a16:creationId xmlns:a16="http://schemas.microsoft.com/office/drawing/2014/main" id="{6714E23E-81E9-4272-A134-F9D69B8935FA}"/>
              </a:ext>
            </a:extLst>
          </p:cNvPr>
          <p:cNvPicPr>
            <a:picLocks noChangeAspect="1"/>
          </p:cNvPicPr>
          <p:nvPr/>
        </p:nvPicPr>
        <p:blipFill>
          <a:blip r:embed="rId3"/>
          <a:stretch>
            <a:fillRect/>
          </a:stretch>
        </p:blipFill>
        <p:spPr>
          <a:xfrm>
            <a:off x="5941546" y="1513398"/>
            <a:ext cx="5882840" cy="4422181"/>
          </a:xfrm>
          <a:prstGeom prst="rect">
            <a:avLst/>
          </a:prstGeom>
        </p:spPr>
      </p:pic>
    </p:spTree>
    <p:extLst>
      <p:ext uri="{BB962C8B-B14F-4D97-AF65-F5344CB8AC3E}">
        <p14:creationId xmlns:p14="http://schemas.microsoft.com/office/powerpoint/2010/main" val="1341524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Biodiversity</a:t>
            </a:r>
          </a:p>
        </p:txBody>
      </p:sp>
      <p:sp>
        <p:nvSpPr>
          <p:cNvPr id="3" name="Content Placeholder 2"/>
          <p:cNvSpPr>
            <a:spLocks noGrp="1"/>
          </p:cNvSpPr>
          <p:nvPr>
            <p:ph sz="quarter" idx="1"/>
          </p:nvPr>
        </p:nvSpPr>
        <p:spPr>
          <a:xfrm>
            <a:off x="435935" y="1257300"/>
            <a:ext cx="11376837" cy="5038725"/>
          </a:xfrm>
        </p:spPr>
        <p:txBody>
          <a:bodyPr>
            <a:normAutofit fontScale="92500" lnSpcReduction="20000"/>
          </a:bodyPr>
          <a:lstStyle/>
          <a:p>
            <a:pPr marL="0" indent="0">
              <a:buNone/>
            </a:pPr>
            <a:r>
              <a:rPr lang="en-US" sz="3000" b="1" dirty="0"/>
              <a:t>Biological diversity or biodiversity</a:t>
            </a:r>
            <a:r>
              <a:rPr lang="en-US" sz="3000" dirty="0"/>
              <a:t>: the variety of plants and animals, or other living things, in a particular area or region</a:t>
            </a:r>
          </a:p>
          <a:p>
            <a:pPr marL="0" indent="0">
              <a:buNone/>
            </a:pPr>
            <a:endParaRPr lang="en-US" sz="3200" b="1" dirty="0"/>
          </a:p>
          <a:p>
            <a:pPr marL="0" indent="0">
              <a:buNone/>
            </a:pPr>
            <a:r>
              <a:rPr lang="en-US" sz="3000" b="1" dirty="0"/>
              <a:t>Why is it important?</a:t>
            </a:r>
          </a:p>
          <a:p>
            <a:pPr marL="744538" indent="-287338"/>
            <a:r>
              <a:rPr lang="en-US" sz="2800" b="1" dirty="0"/>
              <a:t>Extrinsic value:  </a:t>
            </a:r>
            <a:r>
              <a:rPr lang="en-US" sz="2800" dirty="0"/>
              <a:t>The value to humans, ecosystem services</a:t>
            </a:r>
          </a:p>
          <a:p>
            <a:pPr marL="1018858" lvl="1" indent="-287338"/>
            <a:r>
              <a:rPr lang="en-US" sz="2600" dirty="0"/>
              <a:t>Provisioning services: we need it for food, medicine or industrial uses</a:t>
            </a:r>
          </a:p>
          <a:p>
            <a:pPr marL="1018858" lvl="1" indent="-287338"/>
            <a:r>
              <a:rPr lang="en-US" sz="2600" dirty="0"/>
              <a:t>Cultural services: we like the way it looks, spiritual value</a:t>
            </a:r>
          </a:p>
          <a:p>
            <a:pPr marL="1018858" lvl="1" indent="-287338"/>
            <a:r>
              <a:rPr lang="en-US" sz="2600" dirty="0"/>
              <a:t>Regulating services: decomposition and pest control</a:t>
            </a:r>
          </a:p>
          <a:p>
            <a:pPr marL="1018858" lvl="1" indent="-287338"/>
            <a:r>
              <a:rPr lang="en-US" sz="2600" dirty="0"/>
              <a:t>Habitat services: produces oxygen (photosynthesis), nutrient cycling</a:t>
            </a:r>
          </a:p>
          <a:p>
            <a:pPr marL="0" indent="0">
              <a:buNone/>
            </a:pPr>
            <a:endParaRPr lang="en-US" dirty="0"/>
          </a:p>
          <a:p>
            <a:pPr marL="744538" indent="-287338"/>
            <a:r>
              <a:rPr lang="en-US" sz="2800" b="1" dirty="0"/>
              <a:t>________________</a:t>
            </a:r>
            <a:r>
              <a:rPr lang="en-US" sz="2800" dirty="0"/>
              <a:t>: The worth of an entity independent from external circumstances or its value to human</a:t>
            </a:r>
          </a:p>
          <a:p>
            <a:pPr marL="1018858" lvl="1" indent="-287338"/>
            <a:r>
              <a:rPr lang="en-US" sz="2600" dirty="0"/>
              <a:t>Value to biodiversity</a:t>
            </a:r>
          </a:p>
          <a:p>
            <a:endParaRPr lang="en-US" dirty="0"/>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1166290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652FE-C7CD-49E5-B724-5EFC2C2400BA}"/>
              </a:ext>
            </a:extLst>
          </p:cNvPr>
          <p:cNvSpPr>
            <a:spLocks noGrp="1"/>
          </p:cNvSpPr>
          <p:nvPr>
            <p:ph type="title"/>
          </p:nvPr>
        </p:nvSpPr>
        <p:spPr/>
        <p:txBody>
          <a:bodyPr>
            <a:normAutofit/>
          </a:bodyPr>
          <a:lstStyle/>
          <a:p>
            <a:pPr algn="ctr"/>
            <a:r>
              <a:rPr lang="en-US" sz="4400" dirty="0"/>
              <a:t>Oil Spills </a:t>
            </a:r>
          </a:p>
        </p:txBody>
      </p:sp>
      <p:sp>
        <p:nvSpPr>
          <p:cNvPr id="3" name="Content Placeholder 2">
            <a:extLst>
              <a:ext uri="{FF2B5EF4-FFF2-40B4-BE49-F238E27FC236}">
                <a16:creationId xmlns:a16="http://schemas.microsoft.com/office/drawing/2014/main" id="{EF01E08E-9BA0-4C27-B609-CA2D757D5FCC}"/>
              </a:ext>
            </a:extLst>
          </p:cNvPr>
          <p:cNvSpPr>
            <a:spLocks noGrp="1"/>
          </p:cNvSpPr>
          <p:nvPr>
            <p:ph sz="quarter" idx="1"/>
          </p:nvPr>
        </p:nvSpPr>
        <p:spPr>
          <a:xfrm>
            <a:off x="609600" y="1219200"/>
            <a:ext cx="5358063" cy="4937760"/>
          </a:xfrm>
        </p:spPr>
        <p:txBody>
          <a:bodyPr/>
          <a:lstStyle/>
          <a:p>
            <a:pPr marL="0" indent="0">
              <a:buNone/>
            </a:pPr>
            <a:r>
              <a:rPr lang="en-US" dirty="0"/>
              <a:t>Exxon Valdez Oil Spill: Exxon Valdez oil tanker struck the reef on March 24, 1989 releasing almost 11,000,000 barrels of oil in Prince William Sound, Alaska</a:t>
            </a:r>
          </a:p>
          <a:p>
            <a:r>
              <a:rPr lang="en-US" dirty="0"/>
              <a:t>Second worst oil spill in U.S History</a:t>
            </a:r>
          </a:p>
        </p:txBody>
      </p:sp>
      <p:pic>
        <p:nvPicPr>
          <p:cNvPr id="5" name="Picture 4">
            <a:extLst>
              <a:ext uri="{FF2B5EF4-FFF2-40B4-BE49-F238E27FC236}">
                <a16:creationId xmlns:a16="http://schemas.microsoft.com/office/drawing/2014/main" id="{0E57B1D9-07ED-4680-8203-CADCA2101616}"/>
              </a:ext>
            </a:extLst>
          </p:cNvPr>
          <p:cNvPicPr>
            <a:picLocks noChangeAspect="1"/>
          </p:cNvPicPr>
          <p:nvPr/>
        </p:nvPicPr>
        <p:blipFill>
          <a:blip r:embed="rId2"/>
          <a:stretch>
            <a:fillRect/>
          </a:stretch>
        </p:blipFill>
        <p:spPr>
          <a:xfrm>
            <a:off x="6379118" y="1347328"/>
            <a:ext cx="5493043" cy="4443872"/>
          </a:xfrm>
          <a:prstGeom prst="rect">
            <a:avLst/>
          </a:prstGeom>
        </p:spPr>
      </p:pic>
    </p:spTree>
    <p:extLst>
      <p:ext uri="{BB962C8B-B14F-4D97-AF65-F5344CB8AC3E}">
        <p14:creationId xmlns:p14="http://schemas.microsoft.com/office/powerpoint/2010/main" val="2036579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6526924" y="1444529"/>
            <a:ext cx="5177823" cy="3270482"/>
          </a:xfrm>
          <a:prstGeom prst="rect">
            <a:avLst/>
          </a:prstGeom>
          <a:noFill/>
          <a:ln w="9525">
            <a:noFill/>
            <a:miter lim="800000"/>
            <a:headEnd/>
            <a:tailEnd/>
          </a:ln>
        </p:spPr>
      </p:pic>
      <p:sp>
        <p:nvSpPr>
          <p:cNvPr id="2" name="Title 1">
            <a:extLst>
              <a:ext uri="{FF2B5EF4-FFF2-40B4-BE49-F238E27FC236}">
                <a16:creationId xmlns:a16="http://schemas.microsoft.com/office/drawing/2014/main" id="{B474F88E-72B4-41C1-BE52-11CFD3DA699D}"/>
              </a:ext>
            </a:extLst>
          </p:cNvPr>
          <p:cNvSpPr>
            <a:spLocks noGrp="1"/>
          </p:cNvSpPr>
          <p:nvPr>
            <p:ph type="title"/>
          </p:nvPr>
        </p:nvSpPr>
        <p:spPr/>
        <p:txBody>
          <a:bodyPr>
            <a:normAutofit/>
          </a:bodyPr>
          <a:lstStyle/>
          <a:p>
            <a:pPr algn="ctr"/>
            <a:r>
              <a:rPr lang="en-US" sz="4400" dirty="0"/>
              <a:t>Impacts from Oil Spills</a:t>
            </a:r>
          </a:p>
        </p:txBody>
      </p:sp>
      <p:pic>
        <p:nvPicPr>
          <p:cNvPr id="5" name="Picture 4">
            <a:extLst>
              <a:ext uri="{FF2B5EF4-FFF2-40B4-BE49-F238E27FC236}">
                <a16:creationId xmlns:a16="http://schemas.microsoft.com/office/drawing/2014/main" id="{71ED3F54-9B9A-4BE1-968D-9CFD22F301F9}"/>
              </a:ext>
            </a:extLst>
          </p:cNvPr>
          <p:cNvPicPr>
            <a:picLocks noChangeAspect="1"/>
          </p:cNvPicPr>
          <p:nvPr/>
        </p:nvPicPr>
        <p:blipFill>
          <a:blip r:embed="rId3"/>
          <a:stretch>
            <a:fillRect/>
          </a:stretch>
        </p:blipFill>
        <p:spPr>
          <a:xfrm>
            <a:off x="609600" y="1444529"/>
            <a:ext cx="4903956" cy="3270482"/>
          </a:xfrm>
          <a:prstGeom prst="rect">
            <a:avLst/>
          </a:prstGeom>
        </p:spPr>
      </p:pic>
      <p:sp>
        <p:nvSpPr>
          <p:cNvPr id="8" name="Rectangle 7">
            <a:extLst>
              <a:ext uri="{FF2B5EF4-FFF2-40B4-BE49-F238E27FC236}">
                <a16:creationId xmlns:a16="http://schemas.microsoft.com/office/drawing/2014/main" id="{3FE2BCAA-638B-45A4-A781-EAFC6E89CCF8}"/>
              </a:ext>
            </a:extLst>
          </p:cNvPr>
          <p:cNvSpPr/>
          <p:nvPr/>
        </p:nvSpPr>
        <p:spPr>
          <a:xfrm>
            <a:off x="673004" y="4813306"/>
            <a:ext cx="5118197" cy="1200329"/>
          </a:xfrm>
          <a:prstGeom prst="rect">
            <a:avLst/>
          </a:prstGeom>
        </p:spPr>
        <p:txBody>
          <a:bodyPr wrap="square">
            <a:spAutoFit/>
          </a:bodyPr>
          <a:lstStyle/>
          <a:p>
            <a:r>
              <a:rPr lang="en-US" dirty="0"/>
              <a:t>Still alive but almost unrecognizable, a sea gull is paralyzed by oil on the beach at East Grand Terre Island in </a:t>
            </a:r>
            <a:r>
              <a:rPr lang="en-US" dirty="0" err="1"/>
              <a:t>Barataria</a:t>
            </a:r>
            <a:r>
              <a:rPr lang="en-US" dirty="0"/>
              <a:t> Bay, La. </a:t>
            </a:r>
            <a:br>
              <a:rPr lang="en-US" dirty="0"/>
            </a:br>
            <a:r>
              <a:rPr lang="en-US" i="1" dirty="0"/>
              <a:t>(Carolyn Cole / Los Angeles Times / June 4, 2010)</a:t>
            </a:r>
            <a:endParaRPr lang="en-US" dirty="0"/>
          </a:p>
        </p:txBody>
      </p:sp>
      <p:sp>
        <p:nvSpPr>
          <p:cNvPr id="9" name="Rectangle 8">
            <a:extLst>
              <a:ext uri="{FF2B5EF4-FFF2-40B4-BE49-F238E27FC236}">
                <a16:creationId xmlns:a16="http://schemas.microsoft.com/office/drawing/2014/main" id="{B10FEDA8-D340-4F25-933B-D848D3C53B53}"/>
              </a:ext>
            </a:extLst>
          </p:cNvPr>
          <p:cNvSpPr/>
          <p:nvPr/>
        </p:nvSpPr>
        <p:spPr>
          <a:xfrm>
            <a:off x="6400800" y="4797349"/>
            <a:ext cx="5791200" cy="1477328"/>
          </a:xfrm>
          <a:prstGeom prst="rect">
            <a:avLst/>
          </a:prstGeom>
        </p:spPr>
        <p:txBody>
          <a:bodyPr wrap="square">
            <a:spAutoFit/>
          </a:bodyPr>
          <a:lstStyle/>
          <a:p>
            <a:r>
              <a:rPr lang="en-US" dirty="0"/>
              <a:t>At the Bird Rehabilitation Center in Fort Jackson, La., a group of oiled brown pelicans huddles together as they wait for a bath. More than 40 birds were brought to the center after a wave of oil hit </a:t>
            </a:r>
            <a:r>
              <a:rPr lang="en-US" dirty="0" err="1"/>
              <a:t>Barataria</a:t>
            </a:r>
            <a:r>
              <a:rPr lang="en-US" dirty="0"/>
              <a:t> Bay over the weekend. </a:t>
            </a:r>
            <a:br>
              <a:rPr lang="en-US" dirty="0"/>
            </a:br>
            <a:r>
              <a:rPr lang="en-US" i="1" dirty="0"/>
              <a:t>(Carolyn Cole / Los Angeles Times / June 8, 2010)</a:t>
            </a:r>
            <a:endParaRPr lang="en-US" dirty="0"/>
          </a:p>
        </p:txBody>
      </p:sp>
    </p:spTree>
    <p:extLst>
      <p:ext uri="{BB962C8B-B14F-4D97-AF65-F5344CB8AC3E}">
        <p14:creationId xmlns:p14="http://schemas.microsoft.com/office/powerpoint/2010/main" val="2324648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6611685" y="1515891"/>
            <a:ext cx="5189978" cy="3347007"/>
          </a:xfrm>
          <a:prstGeom prst="rect">
            <a:avLst/>
          </a:prstGeom>
          <a:noFill/>
          <a:ln w="9525">
            <a:noFill/>
            <a:miter lim="800000"/>
            <a:headEnd/>
            <a:tailEnd/>
          </a:ln>
        </p:spPr>
      </p:pic>
      <p:sp>
        <p:nvSpPr>
          <p:cNvPr id="3" name="Rectangle 2"/>
          <p:cNvSpPr/>
          <p:nvPr/>
        </p:nvSpPr>
        <p:spPr>
          <a:xfrm>
            <a:off x="7002022" y="4912623"/>
            <a:ext cx="4953000" cy="646331"/>
          </a:xfrm>
          <a:prstGeom prst="rect">
            <a:avLst/>
          </a:prstGeom>
        </p:spPr>
        <p:txBody>
          <a:bodyPr wrap="square">
            <a:spAutoFit/>
          </a:bodyPr>
          <a:lstStyle/>
          <a:p>
            <a:r>
              <a:rPr lang="en-US" dirty="0"/>
              <a:t>Oil has reached islands close to Grand Isle, La. </a:t>
            </a:r>
            <a:br>
              <a:rPr lang="en-US" dirty="0"/>
            </a:br>
            <a:r>
              <a:rPr lang="en-US" i="1" dirty="0"/>
              <a:t>(Carolyn Cole / Los Angeles Times / May 24, 2010)</a:t>
            </a:r>
            <a:endParaRPr lang="en-US" dirty="0"/>
          </a:p>
        </p:txBody>
      </p:sp>
      <p:sp>
        <p:nvSpPr>
          <p:cNvPr id="2" name="Title 1">
            <a:extLst>
              <a:ext uri="{FF2B5EF4-FFF2-40B4-BE49-F238E27FC236}">
                <a16:creationId xmlns:a16="http://schemas.microsoft.com/office/drawing/2014/main" id="{BEA05C09-238C-4519-B944-37336B191B1B}"/>
              </a:ext>
            </a:extLst>
          </p:cNvPr>
          <p:cNvSpPr>
            <a:spLocks noGrp="1"/>
          </p:cNvSpPr>
          <p:nvPr>
            <p:ph type="title"/>
          </p:nvPr>
        </p:nvSpPr>
        <p:spPr/>
        <p:txBody>
          <a:bodyPr>
            <a:normAutofit/>
          </a:bodyPr>
          <a:lstStyle/>
          <a:p>
            <a:pPr algn="ctr"/>
            <a:r>
              <a:rPr lang="en-US" sz="4400" dirty="0"/>
              <a:t>Impacts from Oil Spills</a:t>
            </a:r>
          </a:p>
        </p:txBody>
      </p:sp>
      <p:pic>
        <p:nvPicPr>
          <p:cNvPr id="5" name="Picture 4">
            <a:extLst>
              <a:ext uri="{FF2B5EF4-FFF2-40B4-BE49-F238E27FC236}">
                <a16:creationId xmlns:a16="http://schemas.microsoft.com/office/drawing/2014/main" id="{461211A5-1747-4CEB-B79F-8747B4386A1C}"/>
              </a:ext>
            </a:extLst>
          </p:cNvPr>
          <p:cNvPicPr>
            <a:picLocks noChangeAspect="1"/>
          </p:cNvPicPr>
          <p:nvPr/>
        </p:nvPicPr>
        <p:blipFill>
          <a:blip r:embed="rId3"/>
          <a:stretch>
            <a:fillRect/>
          </a:stretch>
        </p:blipFill>
        <p:spPr>
          <a:xfrm>
            <a:off x="390337" y="1515892"/>
            <a:ext cx="5705663" cy="3347007"/>
          </a:xfrm>
          <a:prstGeom prst="rect">
            <a:avLst/>
          </a:prstGeom>
        </p:spPr>
      </p:pic>
      <p:sp>
        <p:nvSpPr>
          <p:cNvPr id="7" name="Rectangle 6">
            <a:extLst>
              <a:ext uri="{FF2B5EF4-FFF2-40B4-BE49-F238E27FC236}">
                <a16:creationId xmlns:a16="http://schemas.microsoft.com/office/drawing/2014/main" id="{4C67F26B-D084-4DF3-8490-8BB209FEE096}"/>
              </a:ext>
            </a:extLst>
          </p:cNvPr>
          <p:cNvSpPr/>
          <p:nvPr/>
        </p:nvSpPr>
        <p:spPr>
          <a:xfrm>
            <a:off x="701141" y="4862899"/>
            <a:ext cx="5394859" cy="1477328"/>
          </a:xfrm>
          <a:prstGeom prst="rect">
            <a:avLst/>
          </a:prstGeom>
        </p:spPr>
        <p:txBody>
          <a:bodyPr wrap="square">
            <a:spAutoFit/>
          </a:bodyPr>
          <a:lstStyle/>
          <a:p>
            <a:r>
              <a:rPr lang="en-US" dirty="0"/>
              <a:t>Greenpeace senior campaigner Lindsey Allen takes water samples along a 20-yard area of marsh where oil is thick in concentration near the south pass of the Mississippi River.</a:t>
            </a:r>
            <a:br>
              <a:rPr lang="en-US" dirty="0"/>
            </a:br>
            <a:r>
              <a:rPr lang="en-US" i="1" dirty="0"/>
              <a:t>(Carolyn Cole / Los Angeles Times / May 18, 2010)</a:t>
            </a:r>
            <a:endParaRPr lang="en-US" dirty="0"/>
          </a:p>
        </p:txBody>
      </p:sp>
    </p:spTree>
    <p:extLst>
      <p:ext uri="{BB962C8B-B14F-4D97-AF65-F5344CB8AC3E}">
        <p14:creationId xmlns:p14="http://schemas.microsoft.com/office/powerpoint/2010/main" val="707371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1BA0D-077F-4778-844D-C78DD00BB570}"/>
              </a:ext>
            </a:extLst>
          </p:cNvPr>
          <p:cNvSpPr>
            <a:spLocks noGrp="1"/>
          </p:cNvSpPr>
          <p:nvPr>
            <p:ph type="title"/>
          </p:nvPr>
        </p:nvSpPr>
        <p:spPr/>
        <p:txBody>
          <a:bodyPr>
            <a:normAutofit/>
          </a:bodyPr>
          <a:lstStyle/>
          <a:p>
            <a:pPr algn="ctr"/>
            <a:r>
              <a:rPr lang="en-US" sz="4400" dirty="0"/>
              <a:t>Impacts from Oil Spills</a:t>
            </a:r>
          </a:p>
        </p:txBody>
      </p:sp>
      <p:pic>
        <p:nvPicPr>
          <p:cNvPr id="4" name="Picture 3">
            <a:extLst>
              <a:ext uri="{FF2B5EF4-FFF2-40B4-BE49-F238E27FC236}">
                <a16:creationId xmlns:a16="http://schemas.microsoft.com/office/drawing/2014/main" id="{2894B0BE-119F-43A6-B1C0-28AFC0001F90}"/>
              </a:ext>
            </a:extLst>
          </p:cNvPr>
          <p:cNvPicPr>
            <a:picLocks noChangeAspect="1"/>
          </p:cNvPicPr>
          <p:nvPr/>
        </p:nvPicPr>
        <p:blipFill>
          <a:blip r:embed="rId2"/>
          <a:stretch>
            <a:fillRect/>
          </a:stretch>
        </p:blipFill>
        <p:spPr>
          <a:xfrm>
            <a:off x="6694417" y="1500187"/>
            <a:ext cx="4887983" cy="3261618"/>
          </a:xfrm>
          <a:prstGeom prst="rect">
            <a:avLst/>
          </a:prstGeom>
        </p:spPr>
      </p:pic>
      <p:pic>
        <p:nvPicPr>
          <p:cNvPr id="5" name="Picture 4">
            <a:extLst>
              <a:ext uri="{FF2B5EF4-FFF2-40B4-BE49-F238E27FC236}">
                <a16:creationId xmlns:a16="http://schemas.microsoft.com/office/drawing/2014/main" id="{F850B927-68B0-4721-9FEA-5454F76A867B}"/>
              </a:ext>
            </a:extLst>
          </p:cNvPr>
          <p:cNvPicPr>
            <a:picLocks noChangeAspect="1"/>
          </p:cNvPicPr>
          <p:nvPr/>
        </p:nvPicPr>
        <p:blipFill>
          <a:blip r:embed="rId3"/>
          <a:stretch>
            <a:fillRect/>
          </a:stretch>
        </p:blipFill>
        <p:spPr>
          <a:xfrm>
            <a:off x="352881" y="1500187"/>
            <a:ext cx="5743119" cy="3233738"/>
          </a:xfrm>
          <a:prstGeom prst="rect">
            <a:avLst/>
          </a:prstGeom>
        </p:spPr>
      </p:pic>
      <p:sp>
        <p:nvSpPr>
          <p:cNvPr id="6" name="Rectangle 5">
            <a:extLst>
              <a:ext uri="{FF2B5EF4-FFF2-40B4-BE49-F238E27FC236}">
                <a16:creationId xmlns:a16="http://schemas.microsoft.com/office/drawing/2014/main" id="{6E19FDAF-0C48-4622-983C-C931172E756B}"/>
              </a:ext>
            </a:extLst>
          </p:cNvPr>
          <p:cNvSpPr/>
          <p:nvPr/>
        </p:nvSpPr>
        <p:spPr>
          <a:xfrm>
            <a:off x="527010" y="4843849"/>
            <a:ext cx="5394859" cy="1200329"/>
          </a:xfrm>
          <a:prstGeom prst="rect">
            <a:avLst/>
          </a:prstGeom>
        </p:spPr>
        <p:txBody>
          <a:bodyPr wrap="square">
            <a:spAutoFit/>
          </a:bodyPr>
          <a:lstStyle/>
          <a:p>
            <a:r>
              <a:rPr lang="en-US" dirty="0"/>
              <a:t>Dispersants and steam are used to clean oiled surfaces on land. Use of detergents and dispersants were found to have a significantly more negative impact on coral reefs than the oil itself. </a:t>
            </a:r>
          </a:p>
        </p:txBody>
      </p:sp>
      <p:sp>
        <p:nvSpPr>
          <p:cNvPr id="7" name="Rectangle 6">
            <a:extLst>
              <a:ext uri="{FF2B5EF4-FFF2-40B4-BE49-F238E27FC236}">
                <a16:creationId xmlns:a16="http://schemas.microsoft.com/office/drawing/2014/main" id="{EB659A58-1E1C-4B1D-A536-8DBEE4E10A10}"/>
              </a:ext>
            </a:extLst>
          </p:cNvPr>
          <p:cNvSpPr/>
          <p:nvPr/>
        </p:nvSpPr>
        <p:spPr>
          <a:xfrm>
            <a:off x="6770617" y="4843849"/>
            <a:ext cx="5078483" cy="923330"/>
          </a:xfrm>
          <a:prstGeom prst="rect">
            <a:avLst/>
          </a:prstGeom>
        </p:spPr>
        <p:txBody>
          <a:bodyPr wrap="square">
            <a:spAutoFit/>
          </a:bodyPr>
          <a:lstStyle/>
          <a:p>
            <a:r>
              <a:rPr lang="en-US" dirty="0"/>
              <a:t>Booms are often used to contain the oil on the surface. On method of reducing the oil on the surface is to burn it. </a:t>
            </a:r>
          </a:p>
        </p:txBody>
      </p:sp>
    </p:spTree>
    <p:extLst>
      <p:ext uri="{BB962C8B-B14F-4D97-AF65-F5344CB8AC3E}">
        <p14:creationId xmlns:p14="http://schemas.microsoft.com/office/powerpoint/2010/main" val="2181447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28228-4DA4-4B8D-8CF2-D63ED9F90C66}"/>
              </a:ext>
            </a:extLst>
          </p:cNvPr>
          <p:cNvSpPr>
            <a:spLocks noGrp="1"/>
          </p:cNvSpPr>
          <p:nvPr>
            <p:ph type="title"/>
          </p:nvPr>
        </p:nvSpPr>
        <p:spPr/>
        <p:txBody>
          <a:bodyPr>
            <a:normAutofit/>
          </a:bodyPr>
          <a:lstStyle/>
          <a:p>
            <a:pPr algn="ctr"/>
            <a:r>
              <a:rPr lang="en-US" sz="4400" dirty="0"/>
              <a:t>Marine Plastics</a:t>
            </a:r>
          </a:p>
        </p:txBody>
      </p:sp>
      <p:sp>
        <p:nvSpPr>
          <p:cNvPr id="3" name="Content Placeholder 2">
            <a:extLst>
              <a:ext uri="{FF2B5EF4-FFF2-40B4-BE49-F238E27FC236}">
                <a16:creationId xmlns:a16="http://schemas.microsoft.com/office/drawing/2014/main" id="{4FF6389A-6F86-4F1E-A621-D897143314CB}"/>
              </a:ext>
            </a:extLst>
          </p:cNvPr>
          <p:cNvSpPr>
            <a:spLocks noGrp="1"/>
          </p:cNvSpPr>
          <p:nvPr>
            <p:ph sz="quarter" idx="1"/>
          </p:nvPr>
        </p:nvSpPr>
        <p:spPr>
          <a:xfrm>
            <a:off x="357188" y="1219200"/>
            <a:ext cx="6281737" cy="4937760"/>
          </a:xfrm>
        </p:spPr>
        <p:txBody>
          <a:bodyPr/>
          <a:lstStyle/>
          <a:p>
            <a:pPr>
              <a:lnSpc>
                <a:spcPct val="85000"/>
              </a:lnSpc>
              <a:spcAft>
                <a:spcPts val="600"/>
              </a:spcAft>
            </a:pPr>
            <a:r>
              <a:rPr lang="en-US" dirty="0"/>
              <a:t>Estimated that </a:t>
            </a:r>
            <a:r>
              <a:rPr lang="en-US" b="1" dirty="0"/>
              <a:t>_________</a:t>
            </a:r>
            <a:r>
              <a:rPr lang="en-US" dirty="0"/>
              <a:t> metric tons of plastic are dumped into the ocean annually. </a:t>
            </a:r>
          </a:p>
          <a:p>
            <a:pPr>
              <a:lnSpc>
                <a:spcPct val="85000"/>
              </a:lnSpc>
              <a:spcAft>
                <a:spcPts val="600"/>
              </a:spcAft>
            </a:pPr>
            <a:r>
              <a:rPr lang="en-US" dirty="0"/>
              <a:t>Most of the plastic in the ocean consists to microplastics (&lt; 5mm)</a:t>
            </a:r>
          </a:p>
          <a:p>
            <a:pPr>
              <a:lnSpc>
                <a:spcPct val="85000"/>
              </a:lnSpc>
            </a:pPr>
            <a:r>
              <a:rPr lang="en-US" dirty="0"/>
              <a:t>Plastics are consumed by a variety of marine species</a:t>
            </a:r>
          </a:p>
          <a:p>
            <a:pPr lvl="1">
              <a:lnSpc>
                <a:spcPct val="85000"/>
              </a:lnSpc>
            </a:pPr>
            <a:r>
              <a:rPr lang="en-US" dirty="0"/>
              <a:t>Plastics coated in algae mimic food items</a:t>
            </a:r>
          </a:p>
          <a:p>
            <a:pPr lvl="1">
              <a:lnSpc>
                <a:spcPct val="85000"/>
              </a:lnSpc>
              <a:spcAft>
                <a:spcPts val="600"/>
              </a:spcAft>
            </a:pPr>
            <a:r>
              <a:rPr lang="en-US" dirty="0"/>
              <a:t>Plastic chemicals can be transferred up the food chain</a:t>
            </a:r>
          </a:p>
          <a:p>
            <a:pPr>
              <a:lnSpc>
                <a:spcPct val="85000"/>
              </a:lnSpc>
            </a:pPr>
            <a:r>
              <a:rPr lang="en-US" dirty="0"/>
              <a:t>Fishing nets and other plastics entangle marine life</a:t>
            </a:r>
          </a:p>
          <a:p>
            <a:pPr lvl="1">
              <a:lnSpc>
                <a:spcPct val="85000"/>
              </a:lnSpc>
            </a:pPr>
            <a:r>
              <a:rPr lang="en-US" dirty="0"/>
              <a:t>Over 300 marine species have been recorded </a:t>
            </a:r>
          </a:p>
          <a:p>
            <a:pPr lvl="1">
              <a:lnSpc>
                <a:spcPct val="85000"/>
              </a:lnSpc>
              <a:spcAft>
                <a:spcPts val="600"/>
              </a:spcAft>
            </a:pPr>
            <a:endParaRPr lang="en-US" dirty="0"/>
          </a:p>
          <a:p>
            <a:pPr>
              <a:lnSpc>
                <a:spcPct val="85000"/>
              </a:lnSpc>
              <a:spcAft>
                <a:spcPts val="600"/>
              </a:spcAft>
            </a:pPr>
            <a:endParaRPr lang="en-US" dirty="0"/>
          </a:p>
          <a:p>
            <a:pPr>
              <a:lnSpc>
                <a:spcPct val="85000"/>
              </a:lnSpc>
              <a:spcAft>
                <a:spcPts val="600"/>
              </a:spcAft>
            </a:pPr>
            <a:endParaRPr lang="en-US" dirty="0"/>
          </a:p>
          <a:p>
            <a:pPr>
              <a:lnSpc>
                <a:spcPct val="85000"/>
              </a:lnSpc>
              <a:spcAft>
                <a:spcPts val="600"/>
              </a:spcAft>
            </a:pPr>
            <a:endParaRPr lang="en-US" dirty="0"/>
          </a:p>
        </p:txBody>
      </p:sp>
      <p:sp>
        <p:nvSpPr>
          <p:cNvPr id="5" name="Rectangle 4">
            <a:extLst>
              <a:ext uri="{FF2B5EF4-FFF2-40B4-BE49-F238E27FC236}">
                <a16:creationId xmlns:a16="http://schemas.microsoft.com/office/drawing/2014/main" id="{273725EB-EC07-4251-B16B-F38D50DD56CA}"/>
              </a:ext>
            </a:extLst>
          </p:cNvPr>
          <p:cNvSpPr/>
          <p:nvPr/>
        </p:nvSpPr>
        <p:spPr>
          <a:xfrm>
            <a:off x="8351066" y="6336268"/>
            <a:ext cx="3231334" cy="369332"/>
          </a:xfrm>
          <a:prstGeom prst="rect">
            <a:avLst/>
          </a:prstGeom>
        </p:spPr>
        <p:txBody>
          <a:bodyPr wrap="none">
            <a:spAutoFit/>
          </a:bodyPr>
          <a:lstStyle/>
          <a:p>
            <a:r>
              <a:rPr lang="en-US" dirty="0"/>
              <a:t>https://youtu.be/AWgfOND2y68</a:t>
            </a:r>
          </a:p>
        </p:txBody>
      </p:sp>
      <p:pic>
        <p:nvPicPr>
          <p:cNvPr id="8" name="Picture 7">
            <a:extLst>
              <a:ext uri="{FF2B5EF4-FFF2-40B4-BE49-F238E27FC236}">
                <a16:creationId xmlns:a16="http://schemas.microsoft.com/office/drawing/2014/main" id="{05879F97-BB71-43E9-AAC9-93A53F9FD2EF}"/>
              </a:ext>
            </a:extLst>
          </p:cNvPr>
          <p:cNvPicPr>
            <a:picLocks noChangeAspect="1"/>
          </p:cNvPicPr>
          <p:nvPr/>
        </p:nvPicPr>
        <p:blipFill>
          <a:blip r:embed="rId3"/>
          <a:stretch>
            <a:fillRect/>
          </a:stretch>
        </p:blipFill>
        <p:spPr>
          <a:xfrm>
            <a:off x="7524750" y="1994536"/>
            <a:ext cx="4310062" cy="2868927"/>
          </a:xfrm>
          <a:prstGeom prst="rect">
            <a:avLst/>
          </a:prstGeom>
        </p:spPr>
      </p:pic>
    </p:spTree>
    <p:extLst>
      <p:ext uri="{BB962C8B-B14F-4D97-AF65-F5344CB8AC3E}">
        <p14:creationId xmlns:p14="http://schemas.microsoft.com/office/powerpoint/2010/main" val="993611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81EDA-3F86-45AC-A6C2-62B23DCFE920}"/>
              </a:ext>
            </a:extLst>
          </p:cNvPr>
          <p:cNvSpPr>
            <a:spLocks noGrp="1"/>
          </p:cNvSpPr>
          <p:nvPr>
            <p:ph type="title"/>
          </p:nvPr>
        </p:nvSpPr>
        <p:spPr>
          <a:xfrm>
            <a:off x="609600" y="205740"/>
            <a:ext cx="10972800" cy="918210"/>
          </a:xfrm>
        </p:spPr>
        <p:txBody>
          <a:bodyPr>
            <a:normAutofit/>
          </a:bodyPr>
          <a:lstStyle/>
          <a:p>
            <a:pPr algn="ctr"/>
            <a:r>
              <a:rPr lang="en-US" sz="4400" dirty="0"/>
              <a:t>Marine Plastics</a:t>
            </a:r>
          </a:p>
        </p:txBody>
      </p:sp>
      <p:pic>
        <p:nvPicPr>
          <p:cNvPr id="4" name="Picture 3">
            <a:extLst>
              <a:ext uri="{FF2B5EF4-FFF2-40B4-BE49-F238E27FC236}">
                <a16:creationId xmlns:a16="http://schemas.microsoft.com/office/drawing/2014/main" id="{79112503-93B5-4F9B-BBEF-909B8231A80D}"/>
              </a:ext>
            </a:extLst>
          </p:cNvPr>
          <p:cNvPicPr>
            <a:picLocks noChangeAspect="1"/>
          </p:cNvPicPr>
          <p:nvPr/>
        </p:nvPicPr>
        <p:blipFill>
          <a:blip r:embed="rId2"/>
          <a:stretch>
            <a:fillRect/>
          </a:stretch>
        </p:blipFill>
        <p:spPr>
          <a:xfrm>
            <a:off x="240287" y="2031770"/>
            <a:ext cx="3666904" cy="2291815"/>
          </a:xfrm>
          <a:prstGeom prst="rect">
            <a:avLst/>
          </a:prstGeom>
        </p:spPr>
      </p:pic>
      <p:pic>
        <p:nvPicPr>
          <p:cNvPr id="5" name="Picture 4">
            <a:extLst>
              <a:ext uri="{FF2B5EF4-FFF2-40B4-BE49-F238E27FC236}">
                <a16:creationId xmlns:a16="http://schemas.microsoft.com/office/drawing/2014/main" id="{3F291AD6-F243-477E-903F-4EECC6A1070B}"/>
              </a:ext>
            </a:extLst>
          </p:cNvPr>
          <p:cNvPicPr>
            <a:picLocks noChangeAspect="1"/>
          </p:cNvPicPr>
          <p:nvPr/>
        </p:nvPicPr>
        <p:blipFill>
          <a:blip r:embed="rId3"/>
          <a:stretch>
            <a:fillRect/>
          </a:stretch>
        </p:blipFill>
        <p:spPr>
          <a:xfrm>
            <a:off x="8354727" y="2031770"/>
            <a:ext cx="3473161" cy="2291814"/>
          </a:xfrm>
          <a:prstGeom prst="rect">
            <a:avLst/>
          </a:prstGeom>
        </p:spPr>
      </p:pic>
      <p:pic>
        <p:nvPicPr>
          <p:cNvPr id="6" name="Picture 5">
            <a:extLst>
              <a:ext uri="{FF2B5EF4-FFF2-40B4-BE49-F238E27FC236}">
                <a16:creationId xmlns:a16="http://schemas.microsoft.com/office/drawing/2014/main" id="{F942AD30-0FE2-4316-A1DB-36BCB971F4B3}"/>
              </a:ext>
            </a:extLst>
          </p:cNvPr>
          <p:cNvPicPr>
            <a:picLocks noChangeAspect="1"/>
          </p:cNvPicPr>
          <p:nvPr/>
        </p:nvPicPr>
        <p:blipFill>
          <a:blip r:embed="rId4"/>
          <a:stretch>
            <a:fillRect/>
          </a:stretch>
        </p:blipFill>
        <p:spPr>
          <a:xfrm>
            <a:off x="4220877" y="2031769"/>
            <a:ext cx="3875373" cy="2291815"/>
          </a:xfrm>
          <a:prstGeom prst="rect">
            <a:avLst/>
          </a:prstGeom>
        </p:spPr>
      </p:pic>
      <p:sp>
        <p:nvSpPr>
          <p:cNvPr id="3" name="TextBox 2">
            <a:extLst>
              <a:ext uri="{FF2B5EF4-FFF2-40B4-BE49-F238E27FC236}">
                <a16:creationId xmlns:a16="http://schemas.microsoft.com/office/drawing/2014/main" id="{9FD5DC51-CD9E-4C34-86D1-CD42877F5A0A}"/>
              </a:ext>
            </a:extLst>
          </p:cNvPr>
          <p:cNvSpPr txBox="1"/>
          <p:nvPr/>
        </p:nvSpPr>
        <p:spPr>
          <a:xfrm>
            <a:off x="240287" y="4495800"/>
            <a:ext cx="3666904" cy="923330"/>
          </a:xfrm>
          <a:prstGeom prst="rect">
            <a:avLst/>
          </a:prstGeom>
          <a:noFill/>
        </p:spPr>
        <p:txBody>
          <a:bodyPr wrap="square" rtlCol="0">
            <a:spAutoFit/>
          </a:bodyPr>
          <a:lstStyle/>
          <a:p>
            <a:r>
              <a:rPr lang="en-US" dirty="0"/>
              <a:t>Some of the 65 pounds of plastic found in the gut of a deceased sperm whale that washed on shore in Spain</a:t>
            </a:r>
          </a:p>
        </p:txBody>
      </p:sp>
      <p:sp>
        <p:nvSpPr>
          <p:cNvPr id="7" name="TextBox 6">
            <a:extLst>
              <a:ext uri="{FF2B5EF4-FFF2-40B4-BE49-F238E27FC236}">
                <a16:creationId xmlns:a16="http://schemas.microsoft.com/office/drawing/2014/main" id="{9E673129-DDB6-4AC7-A5FC-0D1BCD9E0D3A}"/>
              </a:ext>
            </a:extLst>
          </p:cNvPr>
          <p:cNvSpPr txBox="1"/>
          <p:nvPr/>
        </p:nvSpPr>
        <p:spPr>
          <a:xfrm>
            <a:off x="4268502" y="4495800"/>
            <a:ext cx="3956458" cy="1477328"/>
          </a:xfrm>
          <a:prstGeom prst="rect">
            <a:avLst/>
          </a:prstGeom>
          <a:noFill/>
        </p:spPr>
        <p:txBody>
          <a:bodyPr wrap="square" rtlCol="0">
            <a:spAutoFit/>
          </a:bodyPr>
          <a:lstStyle/>
          <a:p>
            <a:r>
              <a:rPr lang="en-US" dirty="0"/>
              <a:t>It is estimated that 90% of seabirds are ingesting some plastic. Plastics covered in algae take on the smell of seabird prey items. Many seabirds mistakenly feed plastic to their chicks</a:t>
            </a:r>
          </a:p>
        </p:txBody>
      </p:sp>
      <p:sp>
        <p:nvSpPr>
          <p:cNvPr id="8" name="TextBox 7">
            <a:extLst>
              <a:ext uri="{FF2B5EF4-FFF2-40B4-BE49-F238E27FC236}">
                <a16:creationId xmlns:a16="http://schemas.microsoft.com/office/drawing/2014/main" id="{A696C0E9-ADF9-49DB-A807-C164DEA5189A}"/>
              </a:ext>
            </a:extLst>
          </p:cNvPr>
          <p:cNvSpPr txBox="1"/>
          <p:nvPr/>
        </p:nvSpPr>
        <p:spPr>
          <a:xfrm>
            <a:off x="8354727" y="4495800"/>
            <a:ext cx="3956458" cy="1477328"/>
          </a:xfrm>
          <a:prstGeom prst="rect">
            <a:avLst/>
          </a:prstGeom>
          <a:noFill/>
        </p:spPr>
        <p:txBody>
          <a:bodyPr wrap="square" rtlCol="0">
            <a:spAutoFit/>
          </a:bodyPr>
          <a:lstStyle/>
          <a:p>
            <a:r>
              <a:rPr lang="en-US" dirty="0"/>
              <a:t>It is estimated that hundreds of sea turtles die every year from becoming entangled in plastics. More than half of all sea turtles are reported to have ingested some plastic</a:t>
            </a:r>
          </a:p>
        </p:txBody>
      </p:sp>
    </p:spTree>
    <p:extLst>
      <p:ext uri="{BB962C8B-B14F-4D97-AF65-F5344CB8AC3E}">
        <p14:creationId xmlns:p14="http://schemas.microsoft.com/office/powerpoint/2010/main" val="766847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0A7900-7A88-4E3E-A4DB-F42CE5F63698}"/>
              </a:ext>
            </a:extLst>
          </p:cNvPr>
          <p:cNvPicPr>
            <a:picLocks noChangeAspect="1"/>
          </p:cNvPicPr>
          <p:nvPr/>
        </p:nvPicPr>
        <p:blipFill>
          <a:blip r:embed="rId2"/>
          <a:stretch>
            <a:fillRect/>
          </a:stretch>
        </p:blipFill>
        <p:spPr>
          <a:xfrm>
            <a:off x="6668869" y="1166812"/>
            <a:ext cx="5132606" cy="2962275"/>
          </a:xfrm>
          <a:prstGeom prst="rect">
            <a:avLst/>
          </a:prstGeom>
        </p:spPr>
      </p:pic>
      <p:sp>
        <p:nvSpPr>
          <p:cNvPr id="2" name="Title 1">
            <a:extLst>
              <a:ext uri="{FF2B5EF4-FFF2-40B4-BE49-F238E27FC236}">
                <a16:creationId xmlns:a16="http://schemas.microsoft.com/office/drawing/2014/main" id="{A955CC7A-0DFB-4965-948A-52B5DCEC5DBE}"/>
              </a:ext>
            </a:extLst>
          </p:cNvPr>
          <p:cNvSpPr>
            <a:spLocks noGrp="1"/>
          </p:cNvSpPr>
          <p:nvPr>
            <p:ph type="title"/>
          </p:nvPr>
        </p:nvSpPr>
        <p:spPr/>
        <p:txBody>
          <a:bodyPr>
            <a:normAutofit/>
          </a:bodyPr>
          <a:lstStyle/>
          <a:p>
            <a:pPr algn="ctr"/>
            <a:r>
              <a:rPr lang="en-US" sz="4400" dirty="0"/>
              <a:t>Marine Plastics</a:t>
            </a:r>
          </a:p>
        </p:txBody>
      </p:sp>
      <p:sp>
        <p:nvSpPr>
          <p:cNvPr id="3" name="Content Placeholder 2">
            <a:extLst>
              <a:ext uri="{FF2B5EF4-FFF2-40B4-BE49-F238E27FC236}">
                <a16:creationId xmlns:a16="http://schemas.microsoft.com/office/drawing/2014/main" id="{08C40C24-50A9-490F-B371-B4293B9F054D}"/>
              </a:ext>
            </a:extLst>
          </p:cNvPr>
          <p:cNvSpPr>
            <a:spLocks noGrp="1"/>
          </p:cNvSpPr>
          <p:nvPr>
            <p:ph sz="quarter" idx="1"/>
          </p:nvPr>
        </p:nvSpPr>
        <p:spPr>
          <a:xfrm>
            <a:off x="676275" y="1266825"/>
            <a:ext cx="5419725" cy="4937760"/>
          </a:xfrm>
        </p:spPr>
        <p:txBody>
          <a:bodyPr/>
          <a:lstStyle/>
          <a:p>
            <a:pPr marL="0" indent="0">
              <a:buNone/>
            </a:pPr>
            <a:r>
              <a:rPr lang="en-US" sz="2800" b="1" dirty="0"/>
              <a:t>Giant Pacific Garbage Patch</a:t>
            </a:r>
          </a:p>
          <a:p>
            <a:r>
              <a:rPr lang="en-US" dirty="0"/>
              <a:t>Covers 617,000 square miles of the northern Pacific Ocean</a:t>
            </a:r>
          </a:p>
          <a:p>
            <a:r>
              <a:rPr lang="en-US" dirty="0"/>
              <a:t>Plastics make up 99.9 percent of the trash in the patch</a:t>
            </a:r>
          </a:p>
          <a:p>
            <a:r>
              <a:rPr lang="en-US" dirty="0"/>
              <a:t>Discarded _________ made up almost 50% of all plastic discovered</a:t>
            </a:r>
          </a:p>
        </p:txBody>
      </p:sp>
      <p:pic>
        <p:nvPicPr>
          <p:cNvPr id="6" name="Picture 5">
            <a:extLst>
              <a:ext uri="{FF2B5EF4-FFF2-40B4-BE49-F238E27FC236}">
                <a16:creationId xmlns:a16="http://schemas.microsoft.com/office/drawing/2014/main" id="{BDC80960-4E0E-4DDD-BC44-8BD91FB99CB4}"/>
              </a:ext>
            </a:extLst>
          </p:cNvPr>
          <p:cNvPicPr>
            <a:picLocks noChangeAspect="1"/>
          </p:cNvPicPr>
          <p:nvPr/>
        </p:nvPicPr>
        <p:blipFill>
          <a:blip r:embed="rId3"/>
          <a:stretch>
            <a:fillRect/>
          </a:stretch>
        </p:blipFill>
        <p:spPr>
          <a:xfrm>
            <a:off x="7229474" y="4048125"/>
            <a:ext cx="3381375" cy="2238840"/>
          </a:xfrm>
          <a:prstGeom prst="rect">
            <a:avLst/>
          </a:prstGeom>
        </p:spPr>
      </p:pic>
    </p:spTree>
    <p:extLst>
      <p:ext uri="{BB962C8B-B14F-4D97-AF65-F5344CB8AC3E}">
        <p14:creationId xmlns:p14="http://schemas.microsoft.com/office/powerpoint/2010/main" val="578143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0C9AB-4D11-477B-A6F5-90EF6043E658}"/>
              </a:ext>
            </a:extLst>
          </p:cNvPr>
          <p:cNvSpPr>
            <a:spLocks noGrp="1"/>
          </p:cNvSpPr>
          <p:nvPr>
            <p:ph type="title"/>
          </p:nvPr>
        </p:nvSpPr>
        <p:spPr/>
        <p:txBody>
          <a:bodyPr>
            <a:normAutofit/>
          </a:bodyPr>
          <a:lstStyle/>
          <a:p>
            <a:pPr algn="ctr"/>
            <a:r>
              <a:rPr lang="en-US" sz="4400" dirty="0"/>
              <a:t>Shark Finning</a:t>
            </a:r>
          </a:p>
        </p:txBody>
      </p:sp>
      <p:sp>
        <p:nvSpPr>
          <p:cNvPr id="3" name="Content Placeholder 2">
            <a:extLst>
              <a:ext uri="{FF2B5EF4-FFF2-40B4-BE49-F238E27FC236}">
                <a16:creationId xmlns:a16="http://schemas.microsoft.com/office/drawing/2014/main" id="{A4114A8B-2D1D-4232-817D-CD5DC6BD7139}"/>
              </a:ext>
            </a:extLst>
          </p:cNvPr>
          <p:cNvSpPr>
            <a:spLocks noGrp="1"/>
          </p:cNvSpPr>
          <p:nvPr>
            <p:ph sz="quarter" idx="1"/>
          </p:nvPr>
        </p:nvSpPr>
        <p:spPr>
          <a:xfrm>
            <a:off x="609600" y="1219200"/>
            <a:ext cx="4940595" cy="4937760"/>
          </a:xfrm>
        </p:spPr>
        <p:txBody>
          <a:bodyPr>
            <a:normAutofit/>
          </a:bodyPr>
          <a:lstStyle/>
          <a:p>
            <a:pPr marL="0" indent="0">
              <a:lnSpc>
                <a:spcPct val="90000"/>
              </a:lnSpc>
              <a:spcAft>
                <a:spcPts val="600"/>
              </a:spcAft>
              <a:buNone/>
            </a:pPr>
            <a:r>
              <a:rPr lang="en-US" sz="2800" b="1" dirty="0"/>
              <a:t>Shark finning</a:t>
            </a:r>
            <a:r>
              <a:rPr lang="en-US" sz="2800" dirty="0"/>
              <a:t>: the removal of shark fins often while the shark is still alive</a:t>
            </a:r>
          </a:p>
          <a:p>
            <a:pPr>
              <a:lnSpc>
                <a:spcPct val="90000"/>
              </a:lnSpc>
              <a:spcAft>
                <a:spcPts val="600"/>
              </a:spcAft>
            </a:pPr>
            <a:r>
              <a:rPr lang="en-US" sz="2400" dirty="0"/>
              <a:t>Driven primarily for demand of shark fin soup</a:t>
            </a:r>
          </a:p>
          <a:p>
            <a:pPr>
              <a:lnSpc>
                <a:spcPct val="90000"/>
              </a:lnSpc>
            </a:pPr>
            <a:r>
              <a:rPr lang="en-US" sz="2400" dirty="0"/>
              <a:t>Estimates of </a:t>
            </a:r>
            <a:r>
              <a:rPr lang="en-US" sz="2400" b="1" dirty="0"/>
              <a:t>__________</a:t>
            </a:r>
            <a:r>
              <a:rPr lang="en-US" sz="2400" dirty="0"/>
              <a:t> sharks killed every year</a:t>
            </a:r>
          </a:p>
          <a:p>
            <a:pPr lvl="1">
              <a:lnSpc>
                <a:spcPct val="90000"/>
              </a:lnSpc>
              <a:spcBef>
                <a:spcPts val="0"/>
              </a:spcBef>
              <a:spcAft>
                <a:spcPts val="600"/>
              </a:spcAft>
            </a:pPr>
            <a:r>
              <a:rPr lang="en-US" sz="2400" dirty="0"/>
              <a:t>Late maturity and k-selected life history strategy of sharks leads to drastic population declines</a:t>
            </a:r>
          </a:p>
          <a:p>
            <a:pPr>
              <a:lnSpc>
                <a:spcPct val="90000"/>
              </a:lnSpc>
              <a:spcAft>
                <a:spcPts val="600"/>
              </a:spcAft>
            </a:pPr>
            <a:r>
              <a:rPr lang="en-US" sz="2400" dirty="0"/>
              <a:t>Populations increasing in United States due to protections</a:t>
            </a:r>
          </a:p>
          <a:p>
            <a:pPr marL="274320" lvl="1" indent="0">
              <a:lnSpc>
                <a:spcPct val="90000"/>
              </a:lnSpc>
              <a:spcAft>
                <a:spcPts val="600"/>
              </a:spcAft>
              <a:buNone/>
            </a:pPr>
            <a:endParaRPr lang="en-US" sz="2400" dirty="0"/>
          </a:p>
        </p:txBody>
      </p:sp>
      <p:pic>
        <p:nvPicPr>
          <p:cNvPr id="4" name="Picture 3">
            <a:extLst>
              <a:ext uri="{FF2B5EF4-FFF2-40B4-BE49-F238E27FC236}">
                <a16:creationId xmlns:a16="http://schemas.microsoft.com/office/drawing/2014/main" id="{8E64775C-5C95-4D63-B3C8-F173D3BC6AA0}"/>
              </a:ext>
            </a:extLst>
          </p:cNvPr>
          <p:cNvPicPr>
            <a:picLocks noChangeAspect="1"/>
          </p:cNvPicPr>
          <p:nvPr/>
        </p:nvPicPr>
        <p:blipFill>
          <a:blip r:embed="rId2"/>
          <a:stretch>
            <a:fillRect/>
          </a:stretch>
        </p:blipFill>
        <p:spPr>
          <a:xfrm>
            <a:off x="7286845" y="1219200"/>
            <a:ext cx="4462463" cy="2514600"/>
          </a:xfrm>
          <a:prstGeom prst="rect">
            <a:avLst/>
          </a:prstGeom>
        </p:spPr>
      </p:pic>
      <p:pic>
        <p:nvPicPr>
          <p:cNvPr id="5" name="Picture 4">
            <a:extLst>
              <a:ext uri="{FF2B5EF4-FFF2-40B4-BE49-F238E27FC236}">
                <a16:creationId xmlns:a16="http://schemas.microsoft.com/office/drawing/2014/main" id="{447F3649-AB2A-4190-B189-A7AA316D8433}"/>
              </a:ext>
            </a:extLst>
          </p:cNvPr>
          <p:cNvPicPr>
            <a:picLocks noChangeAspect="1"/>
          </p:cNvPicPr>
          <p:nvPr/>
        </p:nvPicPr>
        <p:blipFill>
          <a:blip r:embed="rId3"/>
          <a:stretch>
            <a:fillRect/>
          </a:stretch>
        </p:blipFill>
        <p:spPr>
          <a:xfrm>
            <a:off x="7724841" y="3810000"/>
            <a:ext cx="3772500" cy="2518144"/>
          </a:xfrm>
          <a:prstGeom prst="rect">
            <a:avLst/>
          </a:prstGeom>
        </p:spPr>
      </p:pic>
    </p:spTree>
    <p:extLst>
      <p:ext uri="{BB962C8B-B14F-4D97-AF65-F5344CB8AC3E}">
        <p14:creationId xmlns:p14="http://schemas.microsoft.com/office/powerpoint/2010/main" val="14031294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05728-5566-4F52-8228-C4DF72323E3A}"/>
              </a:ext>
            </a:extLst>
          </p:cNvPr>
          <p:cNvSpPr>
            <a:spLocks noGrp="1"/>
          </p:cNvSpPr>
          <p:nvPr>
            <p:ph type="title"/>
          </p:nvPr>
        </p:nvSpPr>
        <p:spPr/>
        <p:txBody>
          <a:bodyPr>
            <a:normAutofit/>
          </a:bodyPr>
          <a:lstStyle/>
          <a:p>
            <a:pPr algn="ctr"/>
            <a:r>
              <a:rPr lang="en-US" sz="4400" dirty="0"/>
              <a:t>Aquarium Trade</a:t>
            </a:r>
          </a:p>
        </p:txBody>
      </p:sp>
      <p:sp>
        <p:nvSpPr>
          <p:cNvPr id="3" name="Content Placeholder 2">
            <a:extLst>
              <a:ext uri="{FF2B5EF4-FFF2-40B4-BE49-F238E27FC236}">
                <a16:creationId xmlns:a16="http://schemas.microsoft.com/office/drawing/2014/main" id="{41CFC9BC-D40F-4277-8668-E0E38236D87F}"/>
              </a:ext>
            </a:extLst>
          </p:cNvPr>
          <p:cNvSpPr>
            <a:spLocks noGrp="1"/>
          </p:cNvSpPr>
          <p:nvPr>
            <p:ph sz="quarter" idx="1"/>
          </p:nvPr>
        </p:nvSpPr>
        <p:spPr>
          <a:xfrm>
            <a:off x="609600" y="1219200"/>
            <a:ext cx="5781675" cy="4937760"/>
          </a:xfrm>
        </p:spPr>
        <p:txBody>
          <a:bodyPr/>
          <a:lstStyle/>
          <a:p>
            <a:pPr marL="0" indent="0">
              <a:buNone/>
            </a:pPr>
            <a:r>
              <a:rPr lang="en-US" dirty="0"/>
              <a:t>Most marine aquarium fish can not breed in captivity and must be collected from the wild</a:t>
            </a:r>
          </a:p>
          <a:p>
            <a:r>
              <a:rPr lang="en-US" b="1" dirty="0"/>
              <a:t>___</a:t>
            </a:r>
            <a:r>
              <a:rPr lang="en-US" dirty="0"/>
              <a:t>% of aquarium fish species are collected from coral reefs</a:t>
            </a:r>
          </a:p>
          <a:p>
            <a:r>
              <a:rPr lang="en-US" dirty="0"/>
              <a:t>Estimated that more than 90% are caught using cyanide</a:t>
            </a:r>
          </a:p>
          <a:p>
            <a:pPr lvl="1"/>
            <a:r>
              <a:rPr lang="en-US" dirty="0"/>
              <a:t>Cyanide kills coral while disabling the target fish</a:t>
            </a:r>
          </a:p>
          <a:p>
            <a:r>
              <a:rPr lang="en-US" dirty="0"/>
              <a:t>Many fish die in transit</a:t>
            </a:r>
          </a:p>
          <a:p>
            <a:endParaRPr lang="en-US" dirty="0"/>
          </a:p>
        </p:txBody>
      </p:sp>
      <p:pic>
        <p:nvPicPr>
          <p:cNvPr id="4" name="Picture 3">
            <a:extLst>
              <a:ext uri="{FF2B5EF4-FFF2-40B4-BE49-F238E27FC236}">
                <a16:creationId xmlns:a16="http://schemas.microsoft.com/office/drawing/2014/main" id="{A3E6B053-8857-406D-AC55-1E72F6227594}"/>
              </a:ext>
            </a:extLst>
          </p:cNvPr>
          <p:cNvPicPr>
            <a:picLocks noChangeAspect="1"/>
          </p:cNvPicPr>
          <p:nvPr/>
        </p:nvPicPr>
        <p:blipFill>
          <a:blip r:embed="rId2"/>
          <a:stretch>
            <a:fillRect/>
          </a:stretch>
        </p:blipFill>
        <p:spPr>
          <a:xfrm>
            <a:off x="7852461" y="1348859"/>
            <a:ext cx="3463239" cy="2300287"/>
          </a:xfrm>
          <a:prstGeom prst="rect">
            <a:avLst/>
          </a:prstGeom>
        </p:spPr>
      </p:pic>
      <p:pic>
        <p:nvPicPr>
          <p:cNvPr id="5" name="Picture 4">
            <a:extLst>
              <a:ext uri="{FF2B5EF4-FFF2-40B4-BE49-F238E27FC236}">
                <a16:creationId xmlns:a16="http://schemas.microsoft.com/office/drawing/2014/main" id="{3212E8CF-3C2C-4C77-859B-824CCC4AC348}"/>
              </a:ext>
            </a:extLst>
          </p:cNvPr>
          <p:cNvPicPr>
            <a:picLocks noChangeAspect="1"/>
          </p:cNvPicPr>
          <p:nvPr/>
        </p:nvPicPr>
        <p:blipFill>
          <a:blip r:embed="rId3"/>
          <a:stretch>
            <a:fillRect/>
          </a:stretch>
        </p:blipFill>
        <p:spPr>
          <a:xfrm>
            <a:off x="5937213" y="3855005"/>
            <a:ext cx="5988087" cy="2300287"/>
          </a:xfrm>
          <a:prstGeom prst="rect">
            <a:avLst/>
          </a:prstGeom>
        </p:spPr>
      </p:pic>
    </p:spTree>
    <p:extLst>
      <p:ext uri="{BB962C8B-B14F-4D97-AF65-F5344CB8AC3E}">
        <p14:creationId xmlns:p14="http://schemas.microsoft.com/office/powerpoint/2010/main" val="4090806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5668-E254-4C72-A199-B437A48D2B80}"/>
              </a:ext>
            </a:extLst>
          </p:cNvPr>
          <p:cNvSpPr>
            <a:spLocks noGrp="1"/>
          </p:cNvSpPr>
          <p:nvPr>
            <p:ph type="title"/>
          </p:nvPr>
        </p:nvSpPr>
        <p:spPr/>
        <p:txBody>
          <a:bodyPr>
            <a:normAutofit/>
          </a:bodyPr>
          <a:lstStyle/>
          <a:p>
            <a:pPr algn="ctr"/>
            <a:r>
              <a:rPr lang="en-US" sz="4400" dirty="0"/>
              <a:t>Whaling</a:t>
            </a:r>
          </a:p>
        </p:txBody>
      </p:sp>
      <p:sp>
        <p:nvSpPr>
          <p:cNvPr id="3" name="Content Placeholder 2">
            <a:extLst>
              <a:ext uri="{FF2B5EF4-FFF2-40B4-BE49-F238E27FC236}">
                <a16:creationId xmlns:a16="http://schemas.microsoft.com/office/drawing/2014/main" id="{49292E2A-BF7B-471A-B080-3EA43EB556FA}"/>
              </a:ext>
            </a:extLst>
          </p:cNvPr>
          <p:cNvSpPr>
            <a:spLocks noGrp="1"/>
          </p:cNvSpPr>
          <p:nvPr>
            <p:ph sz="quarter" idx="1"/>
          </p:nvPr>
        </p:nvSpPr>
        <p:spPr>
          <a:xfrm>
            <a:off x="609600" y="1219200"/>
            <a:ext cx="6203182" cy="4937760"/>
          </a:xfrm>
        </p:spPr>
        <p:txBody>
          <a:bodyPr/>
          <a:lstStyle/>
          <a:p>
            <a:r>
              <a:rPr lang="en-US" dirty="0"/>
              <a:t>By 1930’s more than 50,000 whales were killed annually. </a:t>
            </a:r>
          </a:p>
          <a:p>
            <a:endParaRPr lang="en-US" sz="1400" dirty="0"/>
          </a:p>
          <a:p>
            <a:r>
              <a:rPr lang="en-US" dirty="0"/>
              <a:t>International Whaling Commission (IWC): an international body that was established to monitor commercial whaling and conserve whale stocks</a:t>
            </a:r>
          </a:p>
          <a:p>
            <a:pPr lvl="1"/>
            <a:r>
              <a:rPr lang="en-US" dirty="0"/>
              <a:t>In 1982 the IWC placed a moratorium on all commercial whaling</a:t>
            </a:r>
          </a:p>
          <a:p>
            <a:pPr lvl="1"/>
            <a:r>
              <a:rPr lang="en-US" dirty="0"/>
              <a:t>Norway, Denmark, and Iceland still hunt whales commercially, while Japan kills around 300 whales a year for “scientific” research</a:t>
            </a:r>
          </a:p>
        </p:txBody>
      </p:sp>
      <p:pic>
        <p:nvPicPr>
          <p:cNvPr id="4" name="Picture 3">
            <a:extLst>
              <a:ext uri="{FF2B5EF4-FFF2-40B4-BE49-F238E27FC236}">
                <a16:creationId xmlns:a16="http://schemas.microsoft.com/office/drawing/2014/main" id="{014CCB4C-C9F8-4222-8B6B-5F3F41BC6E6F}"/>
              </a:ext>
            </a:extLst>
          </p:cNvPr>
          <p:cNvPicPr>
            <a:picLocks noChangeAspect="1"/>
          </p:cNvPicPr>
          <p:nvPr/>
        </p:nvPicPr>
        <p:blipFill>
          <a:blip r:embed="rId2"/>
          <a:stretch>
            <a:fillRect/>
          </a:stretch>
        </p:blipFill>
        <p:spPr>
          <a:xfrm>
            <a:off x="7070671" y="2365779"/>
            <a:ext cx="4911780" cy="3568296"/>
          </a:xfrm>
          <a:prstGeom prst="rect">
            <a:avLst/>
          </a:prstGeom>
        </p:spPr>
      </p:pic>
    </p:spTree>
    <p:extLst>
      <p:ext uri="{BB962C8B-B14F-4D97-AF65-F5344CB8AC3E}">
        <p14:creationId xmlns:p14="http://schemas.microsoft.com/office/powerpoint/2010/main" val="1823168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Loss of Marine Biodiversity</a:t>
            </a:r>
          </a:p>
        </p:txBody>
      </p:sp>
      <p:sp>
        <p:nvSpPr>
          <p:cNvPr id="3" name="Content Placeholder 2"/>
          <p:cNvSpPr>
            <a:spLocks noGrp="1"/>
          </p:cNvSpPr>
          <p:nvPr>
            <p:ph sz="quarter" idx="1"/>
          </p:nvPr>
        </p:nvSpPr>
        <p:spPr>
          <a:xfrm>
            <a:off x="355076" y="1229412"/>
            <a:ext cx="5578999" cy="5077661"/>
          </a:xfrm>
        </p:spPr>
        <p:txBody>
          <a:bodyPr>
            <a:noAutofit/>
          </a:bodyPr>
          <a:lstStyle/>
          <a:p>
            <a:pPr>
              <a:lnSpc>
                <a:spcPct val="90000"/>
              </a:lnSpc>
            </a:pPr>
            <a:r>
              <a:rPr lang="en-US" sz="2400" dirty="0"/>
              <a:t>50% decline in marine life populations between 1970 and 2012</a:t>
            </a:r>
          </a:p>
          <a:p>
            <a:pPr>
              <a:lnSpc>
                <a:spcPct val="90000"/>
              </a:lnSpc>
            </a:pPr>
            <a:endParaRPr lang="en-US" sz="2400" dirty="0"/>
          </a:p>
          <a:p>
            <a:pPr>
              <a:lnSpc>
                <a:spcPct val="90000"/>
              </a:lnSpc>
            </a:pPr>
            <a:r>
              <a:rPr lang="en-US" sz="2400" dirty="0"/>
              <a:t>Most </a:t>
            </a:r>
            <a:r>
              <a:rPr lang="en-US" sz="2400" b="1" dirty="0"/>
              <a:t>______________</a:t>
            </a:r>
            <a:r>
              <a:rPr lang="en-US" sz="2400" dirty="0"/>
              <a:t> are threatened                                  or endangered</a:t>
            </a:r>
          </a:p>
          <a:p>
            <a:pPr>
              <a:lnSpc>
                <a:spcPct val="90000"/>
              </a:lnSpc>
              <a:spcBef>
                <a:spcPts val="0"/>
              </a:spcBef>
            </a:pPr>
            <a:endParaRPr lang="en-US" sz="2400" dirty="0"/>
          </a:p>
          <a:p>
            <a:pPr>
              <a:lnSpc>
                <a:spcPct val="90000"/>
              </a:lnSpc>
              <a:spcBef>
                <a:spcPts val="0"/>
              </a:spcBef>
            </a:pPr>
            <a:r>
              <a:rPr lang="en-US" sz="2400" dirty="0"/>
              <a:t>Marine animals that have some terrestrial contact are at greater risk</a:t>
            </a:r>
          </a:p>
          <a:p>
            <a:pPr lvl="1">
              <a:lnSpc>
                <a:spcPct val="90000"/>
              </a:lnSpc>
              <a:spcBef>
                <a:spcPts val="0"/>
              </a:spcBef>
            </a:pPr>
            <a:r>
              <a:rPr lang="en-US" sz="2100" dirty="0"/>
              <a:t>Advancement in fishing practices threatens exclusively aquatic species</a:t>
            </a:r>
          </a:p>
          <a:p>
            <a:pPr>
              <a:lnSpc>
                <a:spcPct val="90000"/>
              </a:lnSpc>
              <a:spcBef>
                <a:spcPts val="0"/>
              </a:spcBef>
            </a:pPr>
            <a:endParaRPr lang="en-US" sz="2400" dirty="0"/>
          </a:p>
          <a:p>
            <a:pPr>
              <a:lnSpc>
                <a:spcPct val="90000"/>
              </a:lnSpc>
              <a:spcBef>
                <a:spcPts val="0"/>
              </a:spcBef>
            </a:pPr>
            <a:r>
              <a:rPr lang="en-US" sz="2400" dirty="0"/>
              <a:t>Population data on most marine species is nonexistent or data deficient</a:t>
            </a:r>
          </a:p>
          <a:p>
            <a:pPr>
              <a:lnSpc>
                <a:spcPct val="90000"/>
              </a:lnSpc>
              <a:spcBef>
                <a:spcPts val="0"/>
              </a:spcBef>
            </a:pPr>
            <a:endParaRPr lang="en-US" sz="2400" dirty="0"/>
          </a:p>
          <a:p>
            <a:pPr>
              <a:lnSpc>
                <a:spcPct val="90000"/>
              </a:lnSpc>
              <a:spcBef>
                <a:spcPts val="0"/>
              </a:spcBef>
            </a:pPr>
            <a:endParaRPr lang="en-US" sz="2400" dirty="0"/>
          </a:p>
        </p:txBody>
      </p:sp>
      <p:pic>
        <p:nvPicPr>
          <p:cNvPr id="4" name="Picture 3">
            <a:extLst>
              <a:ext uri="{FF2B5EF4-FFF2-40B4-BE49-F238E27FC236}">
                <a16:creationId xmlns:a16="http://schemas.microsoft.com/office/drawing/2014/main" id="{A3251AB5-B27F-43B1-A865-07DE15D0FF5E}"/>
              </a:ext>
            </a:extLst>
          </p:cNvPr>
          <p:cNvPicPr>
            <a:picLocks noChangeAspect="1"/>
          </p:cNvPicPr>
          <p:nvPr/>
        </p:nvPicPr>
        <p:blipFill>
          <a:blip r:embed="rId3"/>
          <a:stretch>
            <a:fillRect/>
          </a:stretch>
        </p:blipFill>
        <p:spPr>
          <a:xfrm>
            <a:off x="6096000" y="1823677"/>
            <a:ext cx="5902430" cy="3753577"/>
          </a:xfrm>
          <a:prstGeom prst="rect">
            <a:avLst/>
          </a:prstGeom>
        </p:spPr>
      </p:pic>
      <p:sp>
        <p:nvSpPr>
          <p:cNvPr id="5" name="TextBox 4">
            <a:extLst>
              <a:ext uri="{FF2B5EF4-FFF2-40B4-BE49-F238E27FC236}">
                <a16:creationId xmlns:a16="http://schemas.microsoft.com/office/drawing/2014/main" id="{1D32A285-C01A-4904-8D73-670B6F0D7560}"/>
              </a:ext>
            </a:extLst>
          </p:cNvPr>
          <p:cNvSpPr txBox="1"/>
          <p:nvPr/>
        </p:nvSpPr>
        <p:spPr>
          <a:xfrm>
            <a:off x="9949962" y="5577254"/>
            <a:ext cx="2242038" cy="261610"/>
          </a:xfrm>
          <a:prstGeom prst="rect">
            <a:avLst/>
          </a:prstGeom>
          <a:noFill/>
        </p:spPr>
        <p:txBody>
          <a:bodyPr wrap="square" rtlCol="0">
            <a:spAutoFit/>
          </a:bodyPr>
          <a:lstStyle/>
          <a:p>
            <a:r>
              <a:rPr lang="en-US" sz="1100" dirty="0"/>
              <a:t>Image from McCauley et al. 2015</a:t>
            </a:r>
          </a:p>
        </p:txBody>
      </p:sp>
    </p:spTree>
    <p:extLst>
      <p:ext uri="{BB962C8B-B14F-4D97-AF65-F5344CB8AC3E}">
        <p14:creationId xmlns:p14="http://schemas.microsoft.com/office/powerpoint/2010/main" val="1152421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2FF4B-BE56-4D83-8B98-BFEA9FFA66BD}"/>
              </a:ext>
            </a:extLst>
          </p:cNvPr>
          <p:cNvSpPr>
            <a:spLocks noGrp="1"/>
          </p:cNvSpPr>
          <p:nvPr>
            <p:ph type="title"/>
          </p:nvPr>
        </p:nvSpPr>
        <p:spPr/>
        <p:txBody>
          <a:bodyPr>
            <a:normAutofit/>
          </a:bodyPr>
          <a:lstStyle/>
          <a:p>
            <a:pPr algn="ctr"/>
            <a:r>
              <a:rPr lang="en-US" sz="4400" dirty="0"/>
              <a:t>Whaling</a:t>
            </a:r>
          </a:p>
        </p:txBody>
      </p:sp>
      <p:pic>
        <p:nvPicPr>
          <p:cNvPr id="4" name="Picture 3">
            <a:extLst>
              <a:ext uri="{FF2B5EF4-FFF2-40B4-BE49-F238E27FC236}">
                <a16:creationId xmlns:a16="http://schemas.microsoft.com/office/drawing/2014/main" id="{B3656E36-D432-4BC1-888C-85901309810E}"/>
              </a:ext>
            </a:extLst>
          </p:cNvPr>
          <p:cNvPicPr>
            <a:picLocks noChangeAspect="1"/>
          </p:cNvPicPr>
          <p:nvPr/>
        </p:nvPicPr>
        <p:blipFill>
          <a:blip r:embed="rId2"/>
          <a:stretch>
            <a:fillRect/>
          </a:stretch>
        </p:blipFill>
        <p:spPr>
          <a:xfrm>
            <a:off x="7734300" y="1219200"/>
            <a:ext cx="4122523" cy="3020978"/>
          </a:xfrm>
          <a:prstGeom prst="rect">
            <a:avLst/>
          </a:prstGeom>
        </p:spPr>
      </p:pic>
      <p:pic>
        <p:nvPicPr>
          <p:cNvPr id="5" name="Picture 4">
            <a:extLst>
              <a:ext uri="{FF2B5EF4-FFF2-40B4-BE49-F238E27FC236}">
                <a16:creationId xmlns:a16="http://schemas.microsoft.com/office/drawing/2014/main" id="{57427E38-2565-43E4-86DB-FDE36CB6C395}"/>
              </a:ext>
            </a:extLst>
          </p:cNvPr>
          <p:cNvPicPr>
            <a:picLocks noChangeAspect="1"/>
          </p:cNvPicPr>
          <p:nvPr/>
        </p:nvPicPr>
        <p:blipFill>
          <a:blip r:embed="rId3"/>
          <a:stretch>
            <a:fillRect/>
          </a:stretch>
        </p:blipFill>
        <p:spPr>
          <a:xfrm>
            <a:off x="530440" y="3324905"/>
            <a:ext cx="3555785" cy="1997906"/>
          </a:xfrm>
          <a:prstGeom prst="rect">
            <a:avLst/>
          </a:prstGeom>
        </p:spPr>
      </p:pic>
      <p:pic>
        <p:nvPicPr>
          <p:cNvPr id="6" name="Picture 5">
            <a:extLst>
              <a:ext uri="{FF2B5EF4-FFF2-40B4-BE49-F238E27FC236}">
                <a16:creationId xmlns:a16="http://schemas.microsoft.com/office/drawing/2014/main" id="{03441498-4061-4A29-9003-A6EF5E10FB4E}"/>
              </a:ext>
            </a:extLst>
          </p:cNvPr>
          <p:cNvPicPr>
            <a:picLocks noChangeAspect="1"/>
          </p:cNvPicPr>
          <p:nvPr/>
        </p:nvPicPr>
        <p:blipFill>
          <a:blip r:embed="rId4"/>
          <a:stretch>
            <a:fillRect/>
          </a:stretch>
        </p:blipFill>
        <p:spPr>
          <a:xfrm>
            <a:off x="5076825" y="1219199"/>
            <a:ext cx="2525711" cy="3788567"/>
          </a:xfrm>
          <a:prstGeom prst="rect">
            <a:avLst/>
          </a:prstGeom>
        </p:spPr>
      </p:pic>
      <p:pic>
        <p:nvPicPr>
          <p:cNvPr id="7" name="Picture 6">
            <a:extLst>
              <a:ext uri="{FF2B5EF4-FFF2-40B4-BE49-F238E27FC236}">
                <a16:creationId xmlns:a16="http://schemas.microsoft.com/office/drawing/2014/main" id="{9777F18F-BD9F-4FE4-B122-62307E5505CC}"/>
              </a:ext>
            </a:extLst>
          </p:cNvPr>
          <p:cNvPicPr>
            <a:picLocks noChangeAspect="1"/>
          </p:cNvPicPr>
          <p:nvPr/>
        </p:nvPicPr>
        <p:blipFill>
          <a:blip r:embed="rId5"/>
          <a:stretch>
            <a:fillRect/>
          </a:stretch>
        </p:blipFill>
        <p:spPr>
          <a:xfrm>
            <a:off x="7734299" y="4316378"/>
            <a:ext cx="4122523" cy="1980529"/>
          </a:xfrm>
          <a:prstGeom prst="rect">
            <a:avLst/>
          </a:prstGeom>
        </p:spPr>
      </p:pic>
      <p:sp>
        <p:nvSpPr>
          <p:cNvPr id="3" name="TextBox 2">
            <a:extLst>
              <a:ext uri="{FF2B5EF4-FFF2-40B4-BE49-F238E27FC236}">
                <a16:creationId xmlns:a16="http://schemas.microsoft.com/office/drawing/2014/main" id="{FA2CF925-E160-4F0C-BF28-8609CB72DC46}"/>
              </a:ext>
            </a:extLst>
          </p:cNvPr>
          <p:cNvSpPr txBox="1"/>
          <p:nvPr/>
        </p:nvSpPr>
        <p:spPr>
          <a:xfrm>
            <a:off x="706654" y="5396240"/>
            <a:ext cx="3751048" cy="668112"/>
          </a:xfrm>
          <a:prstGeom prst="rect">
            <a:avLst/>
          </a:prstGeom>
          <a:noFill/>
        </p:spPr>
        <p:txBody>
          <a:bodyPr wrap="square" rtlCol="0">
            <a:spAutoFit/>
          </a:bodyPr>
          <a:lstStyle/>
          <a:p>
            <a:r>
              <a:rPr lang="en-US" dirty="0"/>
              <a:t>White-sided dolphins killed in an annual hunt in the Faroe Islands</a:t>
            </a:r>
          </a:p>
        </p:txBody>
      </p:sp>
      <p:pic>
        <p:nvPicPr>
          <p:cNvPr id="8" name="Picture 7">
            <a:extLst>
              <a:ext uri="{FF2B5EF4-FFF2-40B4-BE49-F238E27FC236}">
                <a16:creationId xmlns:a16="http://schemas.microsoft.com/office/drawing/2014/main" id="{3D613B53-169A-41C8-94BB-48FE8BC5C0E3}"/>
              </a:ext>
            </a:extLst>
          </p:cNvPr>
          <p:cNvPicPr>
            <a:picLocks noChangeAspect="1"/>
          </p:cNvPicPr>
          <p:nvPr/>
        </p:nvPicPr>
        <p:blipFill>
          <a:blip r:embed="rId6"/>
          <a:stretch>
            <a:fillRect/>
          </a:stretch>
        </p:blipFill>
        <p:spPr>
          <a:xfrm>
            <a:off x="530440" y="1245446"/>
            <a:ext cx="3555785" cy="1977013"/>
          </a:xfrm>
          <a:prstGeom prst="rect">
            <a:avLst/>
          </a:prstGeom>
        </p:spPr>
      </p:pic>
      <p:sp>
        <p:nvSpPr>
          <p:cNvPr id="9" name="TextBox 8">
            <a:extLst>
              <a:ext uri="{FF2B5EF4-FFF2-40B4-BE49-F238E27FC236}">
                <a16:creationId xmlns:a16="http://schemas.microsoft.com/office/drawing/2014/main" id="{53EC3006-5AC6-4797-8745-8338202FE85D}"/>
              </a:ext>
            </a:extLst>
          </p:cNvPr>
          <p:cNvSpPr txBox="1"/>
          <p:nvPr/>
        </p:nvSpPr>
        <p:spPr>
          <a:xfrm>
            <a:off x="4882355" y="5083965"/>
            <a:ext cx="2914649" cy="646331"/>
          </a:xfrm>
          <a:prstGeom prst="rect">
            <a:avLst/>
          </a:prstGeom>
          <a:noFill/>
        </p:spPr>
        <p:txBody>
          <a:bodyPr wrap="square" rtlCol="0">
            <a:spAutoFit/>
          </a:bodyPr>
          <a:lstStyle/>
          <a:p>
            <a:r>
              <a:rPr lang="en-US" dirty="0"/>
              <a:t>Whales killed by Japanese whaling boats for “research”</a:t>
            </a:r>
          </a:p>
        </p:txBody>
      </p:sp>
    </p:spTree>
    <p:extLst>
      <p:ext uri="{BB962C8B-B14F-4D97-AF65-F5344CB8AC3E}">
        <p14:creationId xmlns:p14="http://schemas.microsoft.com/office/powerpoint/2010/main" val="137908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2"/>
          </p:nvPr>
        </p:nvSpPr>
        <p:spPr>
          <a:xfrm>
            <a:off x="314326" y="1190676"/>
            <a:ext cx="5284114" cy="5010099"/>
          </a:xfrm>
        </p:spPr>
        <p:txBody>
          <a:bodyPr>
            <a:normAutofit/>
          </a:bodyPr>
          <a:lstStyle/>
          <a:p>
            <a:pPr marL="0" indent="0">
              <a:lnSpc>
                <a:spcPct val="88000"/>
              </a:lnSpc>
              <a:buNone/>
            </a:pPr>
            <a:r>
              <a:rPr lang="en-US" sz="2800" b="1" dirty="0"/>
              <a:t>Climate change</a:t>
            </a:r>
          </a:p>
          <a:p>
            <a:pPr>
              <a:lnSpc>
                <a:spcPct val="88000"/>
              </a:lnSpc>
            </a:pPr>
            <a:r>
              <a:rPr lang="en-US" sz="2400" b="1" dirty="0"/>
              <a:t>___</a:t>
            </a:r>
            <a:r>
              <a:rPr lang="en-US" sz="2400" dirty="0"/>
              <a:t>% of climate scientists agree that climate trends over the last century are extremely likely to be due to human activity (</a:t>
            </a:r>
            <a:r>
              <a:rPr lang="en-US" sz="2000" dirty="0"/>
              <a:t>NASA, 2016</a:t>
            </a:r>
            <a:r>
              <a:rPr lang="en-US" sz="2400" dirty="0"/>
              <a:t>)</a:t>
            </a:r>
          </a:p>
          <a:p>
            <a:pPr>
              <a:lnSpc>
                <a:spcPct val="88000"/>
              </a:lnSpc>
            </a:pPr>
            <a:endParaRPr lang="en-US" sz="2400" dirty="0"/>
          </a:p>
          <a:p>
            <a:pPr>
              <a:lnSpc>
                <a:spcPct val="88000"/>
              </a:lnSpc>
            </a:pPr>
            <a:r>
              <a:rPr lang="en-US" sz="2400" dirty="0"/>
              <a:t>Sea Surface Temperature (SST) has been rising at a greater rate than any other time in the last millennium. </a:t>
            </a:r>
          </a:p>
          <a:p>
            <a:pPr lvl="1">
              <a:lnSpc>
                <a:spcPct val="88000"/>
              </a:lnSpc>
            </a:pPr>
            <a:r>
              <a:rPr lang="en-US" sz="2100" dirty="0"/>
              <a:t>Oceans have warmed by 0.3°F since 1969</a:t>
            </a:r>
          </a:p>
          <a:p>
            <a:pPr lvl="1">
              <a:lnSpc>
                <a:spcPct val="88000"/>
              </a:lnSpc>
            </a:pPr>
            <a:r>
              <a:rPr lang="en-US" sz="2100" dirty="0"/>
              <a:t>Many marine species unlikely to adapt to rapid increase in sea temperature</a:t>
            </a:r>
          </a:p>
          <a:p>
            <a:pPr>
              <a:lnSpc>
                <a:spcPct val="88000"/>
              </a:lnSpc>
            </a:pPr>
            <a:endParaRPr lang="en-US" sz="2400" dirty="0"/>
          </a:p>
          <a:p>
            <a:pPr>
              <a:lnSpc>
                <a:spcPct val="88000"/>
              </a:lnSpc>
            </a:pPr>
            <a:endParaRPr lang="en-US" sz="2400" dirty="0"/>
          </a:p>
          <a:p>
            <a:pPr>
              <a:lnSpc>
                <a:spcPct val="88000"/>
              </a:lnSpc>
            </a:pPr>
            <a:endParaRPr lang="en-US" sz="2400" dirty="0"/>
          </a:p>
        </p:txBody>
      </p:sp>
      <p:sp>
        <p:nvSpPr>
          <p:cNvPr id="5" name="Title 1"/>
          <p:cNvSpPr txBox="1">
            <a:spLocks/>
          </p:cNvSpPr>
          <p:nvPr/>
        </p:nvSpPr>
        <p:spPr>
          <a:xfrm>
            <a:off x="771525" y="123825"/>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775F55"/>
                </a:solidFill>
                <a:effectLst/>
                <a:uLnTx/>
                <a:uFillTx/>
                <a:latin typeface="Bookman Old Style"/>
                <a:ea typeface="+mj-ea"/>
                <a:cs typeface="+mj-cs"/>
              </a:rPr>
              <a:t>Climate Change</a:t>
            </a:r>
          </a:p>
        </p:txBody>
      </p:sp>
      <p:pic>
        <p:nvPicPr>
          <p:cNvPr id="2" name="Picture 1">
            <a:extLst>
              <a:ext uri="{FF2B5EF4-FFF2-40B4-BE49-F238E27FC236}">
                <a16:creationId xmlns:a16="http://schemas.microsoft.com/office/drawing/2014/main" id="{4143F169-FA72-4173-82B8-D536A07CCCA1}"/>
              </a:ext>
            </a:extLst>
          </p:cNvPr>
          <p:cNvPicPr>
            <a:picLocks noChangeAspect="1"/>
          </p:cNvPicPr>
          <p:nvPr/>
        </p:nvPicPr>
        <p:blipFill>
          <a:blip r:embed="rId3"/>
          <a:stretch>
            <a:fillRect/>
          </a:stretch>
        </p:blipFill>
        <p:spPr>
          <a:xfrm>
            <a:off x="6093055" y="1272489"/>
            <a:ext cx="5784619" cy="4852086"/>
          </a:xfrm>
          <a:prstGeom prst="rect">
            <a:avLst/>
          </a:prstGeom>
        </p:spPr>
      </p:pic>
    </p:spTree>
    <p:extLst>
      <p:ext uri="{BB962C8B-B14F-4D97-AF65-F5344CB8AC3E}">
        <p14:creationId xmlns:p14="http://schemas.microsoft.com/office/powerpoint/2010/main" val="1028011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82DF-A40A-4039-9C09-42A07E7F2188}"/>
              </a:ext>
            </a:extLst>
          </p:cNvPr>
          <p:cNvSpPr>
            <a:spLocks noGrp="1"/>
          </p:cNvSpPr>
          <p:nvPr>
            <p:ph type="title"/>
          </p:nvPr>
        </p:nvSpPr>
        <p:spPr/>
        <p:txBody>
          <a:bodyPr>
            <a:normAutofit/>
          </a:bodyPr>
          <a:lstStyle/>
          <a:p>
            <a:pPr algn="ctr"/>
            <a:r>
              <a:rPr lang="en-US" sz="4400" dirty="0"/>
              <a:t>Effects of Climate Change on Oceans</a:t>
            </a:r>
          </a:p>
        </p:txBody>
      </p:sp>
      <p:sp>
        <p:nvSpPr>
          <p:cNvPr id="3" name="Content Placeholder 2">
            <a:extLst>
              <a:ext uri="{FF2B5EF4-FFF2-40B4-BE49-F238E27FC236}">
                <a16:creationId xmlns:a16="http://schemas.microsoft.com/office/drawing/2014/main" id="{7EB8BF3D-EBD8-41A9-928F-32469E12A81B}"/>
              </a:ext>
            </a:extLst>
          </p:cNvPr>
          <p:cNvSpPr>
            <a:spLocks noGrp="1"/>
          </p:cNvSpPr>
          <p:nvPr>
            <p:ph sz="quarter" idx="1"/>
          </p:nvPr>
        </p:nvSpPr>
        <p:spPr>
          <a:xfrm>
            <a:off x="514351" y="1285875"/>
            <a:ext cx="5867400" cy="4937760"/>
          </a:xfrm>
        </p:spPr>
        <p:txBody>
          <a:bodyPr>
            <a:normAutofit lnSpcReduction="10000"/>
          </a:bodyPr>
          <a:lstStyle/>
          <a:p>
            <a:pPr>
              <a:spcAft>
                <a:spcPts val="1200"/>
              </a:spcAft>
            </a:pPr>
            <a:r>
              <a:rPr lang="en-US" sz="2400" dirty="0"/>
              <a:t>Warm water carries less </a:t>
            </a:r>
            <a:r>
              <a:rPr lang="en-US" sz="2400" b="1" dirty="0"/>
              <a:t>________</a:t>
            </a:r>
            <a:r>
              <a:rPr lang="en-US" sz="2400" dirty="0"/>
              <a:t> than cooler water</a:t>
            </a:r>
          </a:p>
          <a:p>
            <a:pPr>
              <a:spcAft>
                <a:spcPts val="1200"/>
              </a:spcAft>
            </a:pPr>
            <a:r>
              <a:rPr lang="en-US" sz="2400" dirty="0"/>
              <a:t>Melting ice sheets alter the salinity of seawater</a:t>
            </a:r>
          </a:p>
          <a:p>
            <a:pPr>
              <a:spcAft>
                <a:spcPts val="1200"/>
              </a:spcAft>
            </a:pPr>
            <a:r>
              <a:rPr lang="en-US" sz="2400" dirty="0"/>
              <a:t>Rising sea level could alter intertidal environments through more frequent flooding</a:t>
            </a:r>
          </a:p>
          <a:p>
            <a:pPr>
              <a:spcAft>
                <a:spcPts val="1200"/>
              </a:spcAft>
            </a:pPr>
            <a:r>
              <a:rPr lang="en-US" sz="2400" dirty="0"/>
              <a:t>Coral bleaching resulting from higher sea surface temperatures</a:t>
            </a:r>
          </a:p>
          <a:p>
            <a:pPr>
              <a:spcAft>
                <a:spcPts val="1200"/>
              </a:spcAft>
            </a:pPr>
            <a:r>
              <a:rPr lang="en-US" sz="2400" dirty="0"/>
              <a:t>Increase in ocean acidity with more carbon dioxide dissolved in the water</a:t>
            </a:r>
          </a:p>
          <a:p>
            <a:pPr>
              <a:spcAft>
                <a:spcPts val="1200"/>
              </a:spcAft>
            </a:pPr>
            <a:endParaRPr lang="en-US" sz="2400" u="sng" dirty="0"/>
          </a:p>
          <a:p>
            <a:pPr>
              <a:spcAft>
                <a:spcPts val="1200"/>
              </a:spcAft>
            </a:pPr>
            <a:endParaRPr lang="en-US" sz="2400" dirty="0"/>
          </a:p>
        </p:txBody>
      </p:sp>
      <p:pic>
        <p:nvPicPr>
          <p:cNvPr id="8" name="Picture 6" descr="Image result for great barrier reef coral bleaching">
            <a:extLst>
              <a:ext uri="{FF2B5EF4-FFF2-40B4-BE49-F238E27FC236}">
                <a16:creationId xmlns:a16="http://schemas.microsoft.com/office/drawing/2014/main" id="{F4383247-AC67-427C-AF35-CD5DFE6C82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7824" y="4440316"/>
            <a:ext cx="3172570" cy="178331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C34DD11A-BE09-4D73-BAAB-3A363A1A3361}"/>
              </a:ext>
            </a:extLst>
          </p:cNvPr>
          <p:cNvGrpSpPr/>
          <p:nvPr/>
        </p:nvGrpSpPr>
        <p:grpSpPr>
          <a:xfrm>
            <a:off x="6645552" y="1183384"/>
            <a:ext cx="2692848" cy="2083691"/>
            <a:chOff x="6377546" y="3973115"/>
            <a:chExt cx="2972764" cy="2245616"/>
          </a:xfrm>
        </p:grpSpPr>
        <p:pic>
          <p:nvPicPr>
            <p:cNvPr id="9" name="Picture 2" descr="Image result for Glacial retreat">
              <a:extLst>
                <a:ext uri="{FF2B5EF4-FFF2-40B4-BE49-F238E27FC236}">
                  <a16:creationId xmlns:a16="http://schemas.microsoft.com/office/drawing/2014/main" id="{E42ED05B-0DF6-44BF-A970-0A798FC7DA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6921" y="4033689"/>
              <a:ext cx="2913389" cy="218504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0D5AB0A-2344-465A-A9C8-E8D6EFE8E085}"/>
                </a:ext>
              </a:extLst>
            </p:cNvPr>
            <p:cNvSpPr txBox="1"/>
            <p:nvPr/>
          </p:nvSpPr>
          <p:spPr>
            <a:xfrm>
              <a:off x="6377546" y="3973115"/>
              <a:ext cx="1056904" cy="369332"/>
            </a:xfrm>
            <a:prstGeom prst="rect">
              <a:avLst/>
            </a:prstGeom>
            <a:noFill/>
          </p:spPr>
          <p:txBody>
            <a:bodyPr wrap="square" rtlCol="0">
              <a:spAutoFit/>
            </a:bodyPr>
            <a:lstStyle/>
            <a:p>
              <a:r>
                <a:rPr lang="en-US" dirty="0"/>
                <a:t>1909</a:t>
              </a:r>
            </a:p>
          </p:txBody>
        </p:sp>
        <p:sp>
          <p:nvSpPr>
            <p:cNvPr id="11" name="TextBox 10">
              <a:extLst>
                <a:ext uri="{FF2B5EF4-FFF2-40B4-BE49-F238E27FC236}">
                  <a16:creationId xmlns:a16="http://schemas.microsoft.com/office/drawing/2014/main" id="{E05953F5-1C37-43D6-BD29-24FCE7D9E2E2}"/>
                </a:ext>
              </a:extLst>
            </p:cNvPr>
            <p:cNvSpPr txBox="1"/>
            <p:nvPr/>
          </p:nvSpPr>
          <p:spPr>
            <a:xfrm>
              <a:off x="6413173" y="5069970"/>
              <a:ext cx="1056904" cy="369332"/>
            </a:xfrm>
            <a:prstGeom prst="rect">
              <a:avLst/>
            </a:prstGeom>
            <a:noFill/>
          </p:spPr>
          <p:txBody>
            <a:bodyPr wrap="square" rtlCol="0">
              <a:spAutoFit/>
            </a:bodyPr>
            <a:lstStyle/>
            <a:p>
              <a:r>
                <a:rPr lang="en-US" dirty="0"/>
                <a:t>2005</a:t>
              </a:r>
            </a:p>
          </p:txBody>
        </p:sp>
      </p:grpSp>
      <p:pic>
        <p:nvPicPr>
          <p:cNvPr id="7" name="Picture 4" descr="Image result for sea level rise">
            <a:extLst>
              <a:ext uri="{FF2B5EF4-FFF2-40B4-BE49-F238E27FC236}">
                <a16:creationId xmlns:a16="http://schemas.microsoft.com/office/drawing/2014/main" id="{D7E7BDB3-EE19-41B6-827D-90555DBEA0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92184" y="2649571"/>
            <a:ext cx="2692848" cy="1691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7279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DC0A2-06E0-4DD9-A1E1-0643497752E7}"/>
              </a:ext>
            </a:extLst>
          </p:cNvPr>
          <p:cNvSpPr>
            <a:spLocks noGrp="1"/>
          </p:cNvSpPr>
          <p:nvPr>
            <p:ph type="title"/>
          </p:nvPr>
        </p:nvSpPr>
        <p:spPr/>
        <p:txBody>
          <a:bodyPr>
            <a:normAutofit/>
          </a:bodyPr>
          <a:lstStyle/>
          <a:p>
            <a:pPr algn="ctr"/>
            <a:r>
              <a:rPr lang="en-US" sz="4400" dirty="0"/>
              <a:t>Coral Bleaching</a:t>
            </a:r>
          </a:p>
        </p:txBody>
      </p:sp>
      <p:sp>
        <p:nvSpPr>
          <p:cNvPr id="3" name="Content Placeholder 2">
            <a:extLst>
              <a:ext uri="{FF2B5EF4-FFF2-40B4-BE49-F238E27FC236}">
                <a16:creationId xmlns:a16="http://schemas.microsoft.com/office/drawing/2014/main" id="{A4CA0F06-C65B-46EC-B641-29B9D39264A3}"/>
              </a:ext>
            </a:extLst>
          </p:cNvPr>
          <p:cNvSpPr>
            <a:spLocks noGrp="1"/>
          </p:cNvSpPr>
          <p:nvPr>
            <p:ph sz="quarter" idx="1"/>
          </p:nvPr>
        </p:nvSpPr>
        <p:spPr>
          <a:xfrm>
            <a:off x="542925" y="1506817"/>
            <a:ext cx="4143375" cy="4621568"/>
          </a:xfrm>
        </p:spPr>
        <p:txBody>
          <a:bodyPr/>
          <a:lstStyle/>
          <a:p>
            <a:r>
              <a:rPr lang="en-US" dirty="0"/>
              <a:t>Coral reefs cover less than 1% of the ocean floor</a:t>
            </a:r>
          </a:p>
          <a:p>
            <a:pPr lvl="1"/>
            <a:r>
              <a:rPr lang="en-US" dirty="0"/>
              <a:t>Home to </a:t>
            </a:r>
            <a:r>
              <a:rPr lang="en-US" b="1" dirty="0"/>
              <a:t>___</a:t>
            </a:r>
            <a:r>
              <a:rPr lang="en-US" dirty="0"/>
              <a:t>% of all marine species</a:t>
            </a:r>
          </a:p>
          <a:p>
            <a:pPr lvl="1"/>
            <a:endParaRPr lang="en-US" dirty="0"/>
          </a:p>
          <a:p>
            <a:r>
              <a:rPr lang="en-US" dirty="0"/>
              <a:t>Sea surface temperatures already exceeding upper tolerances for most of the world’s corals</a:t>
            </a:r>
          </a:p>
          <a:p>
            <a:endParaRPr lang="en-US" dirty="0"/>
          </a:p>
          <a:p>
            <a:endParaRPr lang="en-US" dirty="0"/>
          </a:p>
        </p:txBody>
      </p:sp>
      <p:pic>
        <p:nvPicPr>
          <p:cNvPr id="4" name="Picture 3">
            <a:extLst>
              <a:ext uri="{FF2B5EF4-FFF2-40B4-BE49-F238E27FC236}">
                <a16:creationId xmlns:a16="http://schemas.microsoft.com/office/drawing/2014/main" id="{2395BBAB-B1E8-4811-B637-158EFD5CC46C}"/>
              </a:ext>
            </a:extLst>
          </p:cNvPr>
          <p:cNvPicPr>
            <a:picLocks noChangeAspect="1"/>
          </p:cNvPicPr>
          <p:nvPr/>
        </p:nvPicPr>
        <p:blipFill>
          <a:blip r:embed="rId2"/>
          <a:stretch>
            <a:fillRect/>
          </a:stretch>
        </p:blipFill>
        <p:spPr>
          <a:xfrm>
            <a:off x="4981574" y="1377296"/>
            <a:ext cx="7070555" cy="4621567"/>
          </a:xfrm>
          <a:prstGeom prst="rect">
            <a:avLst/>
          </a:prstGeom>
        </p:spPr>
      </p:pic>
    </p:spTree>
    <p:extLst>
      <p:ext uri="{BB962C8B-B14F-4D97-AF65-F5344CB8AC3E}">
        <p14:creationId xmlns:p14="http://schemas.microsoft.com/office/powerpoint/2010/main" val="2369410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07581" y="1261730"/>
            <a:ext cx="10610850" cy="1566530"/>
          </a:xfrm>
        </p:spPr>
        <p:txBody>
          <a:bodyPr>
            <a:noAutofit/>
          </a:bodyPr>
          <a:lstStyle/>
          <a:p>
            <a:pPr marL="0" indent="0">
              <a:lnSpc>
                <a:spcPct val="88000"/>
              </a:lnSpc>
              <a:buNone/>
            </a:pPr>
            <a:r>
              <a:rPr lang="en-US" sz="2800" dirty="0"/>
              <a:t>Hydroelectric dams alter natural water ways</a:t>
            </a:r>
          </a:p>
          <a:p>
            <a:pPr lvl="1">
              <a:lnSpc>
                <a:spcPct val="88000"/>
              </a:lnSpc>
            </a:pPr>
            <a:r>
              <a:rPr lang="en-US" sz="2400" dirty="0"/>
              <a:t>Reduce natural nutrient-rich runoff</a:t>
            </a:r>
          </a:p>
          <a:p>
            <a:pPr lvl="1">
              <a:lnSpc>
                <a:spcPct val="88000"/>
              </a:lnSpc>
            </a:pPr>
            <a:r>
              <a:rPr lang="en-US" sz="2400" dirty="0"/>
              <a:t>Impede fish </a:t>
            </a:r>
            <a:r>
              <a:rPr lang="en-US" sz="2400" b="1" dirty="0"/>
              <a:t>_______________</a:t>
            </a:r>
          </a:p>
          <a:p>
            <a:pPr lvl="2">
              <a:lnSpc>
                <a:spcPct val="88000"/>
              </a:lnSpc>
            </a:pPr>
            <a:r>
              <a:rPr lang="en-US" sz="2100" dirty="0"/>
              <a:t>Fish ladders </a:t>
            </a:r>
          </a:p>
        </p:txBody>
      </p:sp>
      <p:pic>
        <p:nvPicPr>
          <p:cNvPr id="2050" name="Picture 2" descr="http://upload.wikimedia.org/wikipedia/commons/0/0c/John_Day_Dam_fish_ladd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0530" y="3401742"/>
            <a:ext cx="4376200" cy="29174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nwcouncil.org/media/7952/Map.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302" y="3429000"/>
            <a:ext cx="4639750" cy="289021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609600" y="152400"/>
            <a:ext cx="10972800" cy="990600"/>
          </a:xfrm>
        </p:spPr>
        <p:txBody>
          <a:bodyPr>
            <a:normAutofit/>
          </a:bodyPr>
          <a:lstStyle/>
          <a:p>
            <a:pPr algn="ctr"/>
            <a:r>
              <a:rPr lang="en-US" sz="4400" dirty="0"/>
              <a:t>Dams</a:t>
            </a:r>
          </a:p>
        </p:txBody>
      </p:sp>
    </p:spTree>
    <p:extLst>
      <p:ext uri="{BB962C8B-B14F-4D97-AF65-F5344CB8AC3E}">
        <p14:creationId xmlns:p14="http://schemas.microsoft.com/office/powerpoint/2010/main" val="6632096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71525" y="123825"/>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775F55"/>
                </a:solidFill>
                <a:effectLst/>
                <a:uLnTx/>
                <a:uFillTx/>
                <a:latin typeface="Bookman Old Style"/>
                <a:ea typeface="+mj-ea"/>
                <a:cs typeface="+mj-cs"/>
              </a:rPr>
              <a:t>Invasive Species</a:t>
            </a:r>
          </a:p>
        </p:txBody>
      </p:sp>
      <p:sp>
        <p:nvSpPr>
          <p:cNvPr id="2" name="Content Placeholder 1"/>
          <p:cNvSpPr>
            <a:spLocks noGrp="1"/>
          </p:cNvSpPr>
          <p:nvPr>
            <p:ph sz="quarter" idx="1"/>
          </p:nvPr>
        </p:nvSpPr>
        <p:spPr/>
        <p:txBody>
          <a:bodyPr>
            <a:normAutofit/>
          </a:bodyPr>
          <a:lstStyle/>
          <a:p>
            <a:pPr marL="0" indent="0">
              <a:lnSpc>
                <a:spcPct val="90000"/>
              </a:lnSpc>
              <a:buNone/>
            </a:pPr>
            <a:r>
              <a:rPr lang="en-US" sz="2800" b="1" u="sng" dirty="0"/>
              <a:t>_________</a:t>
            </a:r>
            <a:r>
              <a:rPr lang="en-US" sz="2800" b="1" dirty="0"/>
              <a:t> species</a:t>
            </a:r>
            <a:r>
              <a:rPr lang="en-US" sz="2800" dirty="0"/>
              <a:t>: a species that is non-native to and ecosystem and has caused or is likely to cause economic or environmental harm</a:t>
            </a:r>
          </a:p>
          <a:p>
            <a:pPr marL="0" indent="0">
              <a:buNone/>
            </a:pPr>
            <a:endParaRPr lang="en-US" sz="2800" dirty="0"/>
          </a:p>
          <a:p>
            <a:pPr marL="0" indent="0">
              <a:buNone/>
            </a:pPr>
            <a:r>
              <a:rPr lang="en-US" sz="2800" b="1" dirty="0"/>
              <a:t>Characteristics of Successful Invasive Species</a:t>
            </a:r>
          </a:p>
          <a:p>
            <a:r>
              <a:rPr lang="en-US" sz="2800" dirty="0"/>
              <a:t>Fast growth</a:t>
            </a:r>
          </a:p>
          <a:p>
            <a:r>
              <a:rPr lang="en-US" sz="2800" dirty="0"/>
              <a:t>Rapid </a:t>
            </a:r>
            <a:r>
              <a:rPr lang="en-US" sz="2800" b="1" dirty="0"/>
              <a:t>_____________</a:t>
            </a:r>
          </a:p>
          <a:p>
            <a:r>
              <a:rPr lang="en-US" sz="2800" dirty="0"/>
              <a:t>Tolerance to wide range of environmental conditions</a:t>
            </a:r>
          </a:p>
          <a:p>
            <a:r>
              <a:rPr lang="en-US" sz="2800" dirty="0"/>
              <a:t>High </a:t>
            </a:r>
            <a:r>
              <a:rPr lang="en-US" sz="2800" b="1" dirty="0"/>
              <a:t>______________</a:t>
            </a:r>
          </a:p>
          <a:p>
            <a:r>
              <a:rPr lang="en-US" sz="2800" dirty="0"/>
              <a:t>Lack of natural predators</a:t>
            </a:r>
          </a:p>
          <a:p>
            <a:pPr lvl="1"/>
            <a:r>
              <a:rPr lang="en-US" sz="2500" dirty="0"/>
              <a:t>Rapid evolution</a:t>
            </a:r>
          </a:p>
          <a:p>
            <a:pPr marL="0" indent="0">
              <a:buNone/>
            </a:pPr>
            <a:endParaRPr lang="en-US" sz="2800" dirty="0"/>
          </a:p>
        </p:txBody>
      </p:sp>
    </p:spTree>
    <p:extLst>
      <p:ext uri="{BB962C8B-B14F-4D97-AF65-F5344CB8AC3E}">
        <p14:creationId xmlns:p14="http://schemas.microsoft.com/office/powerpoint/2010/main" val="18343944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B7C23-0D13-408B-B658-DB8C076EB101}"/>
              </a:ext>
            </a:extLst>
          </p:cNvPr>
          <p:cNvSpPr>
            <a:spLocks noGrp="1"/>
          </p:cNvSpPr>
          <p:nvPr>
            <p:ph type="title"/>
          </p:nvPr>
        </p:nvSpPr>
        <p:spPr/>
        <p:txBody>
          <a:bodyPr>
            <a:normAutofit/>
          </a:bodyPr>
          <a:lstStyle/>
          <a:p>
            <a:pPr algn="ctr"/>
            <a:r>
              <a:rPr lang="en-US" sz="4400" dirty="0"/>
              <a:t>Invasive Species Introductions</a:t>
            </a:r>
          </a:p>
        </p:txBody>
      </p:sp>
      <p:sp>
        <p:nvSpPr>
          <p:cNvPr id="3" name="Content Placeholder 2">
            <a:extLst>
              <a:ext uri="{FF2B5EF4-FFF2-40B4-BE49-F238E27FC236}">
                <a16:creationId xmlns:a16="http://schemas.microsoft.com/office/drawing/2014/main" id="{FE023513-C402-489B-9052-F8C3EB286B41}"/>
              </a:ext>
            </a:extLst>
          </p:cNvPr>
          <p:cNvSpPr>
            <a:spLocks noGrp="1"/>
          </p:cNvSpPr>
          <p:nvPr>
            <p:ph sz="quarter" idx="1"/>
          </p:nvPr>
        </p:nvSpPr>
        <p:spPr>
          <a:xfrm>
            <a:off x="609600" y="1219200"/>
            <a:ext cx="6284495" cy="4937760"/>
          </a:xfrm>
        </p:spPr>
        <p:txBody>
          <a:bodyPr>
            <a:normAutofit/>
          </a:bodyPr>
          <a:lstStyle/>
          <a:p>
            <a:pPr marL="0" indent="0">
              <a:lnSpc>
                <a:spcPct val="87000"/>
              </a:lnSpc>
              <a:buNone/>
            </a:pPr>
            <a:r>
              <a:rPr lang="en-US" sz="2800" b="1" dirty="0"/>
              <a:t>Ballast water: </a:t>
            </a:r>
            <a:r>
              <a:rPr lang="en-US" sz="2800" dirty="0"/>
              <a:t>water carried in the ballast tanks of cargo ships to level the load and provide stability during transit</a:t>
            </a:r>
          </a:p>
          <a:p>
            <a:pPr marL="547688" lvl="1" indent="-147638">
              <a:lnSpc>
                <a:spcPct val="87000"/>
              </a:lnSpc>
            </a:pPr>
            <a:r>
              <a:rPr lang="en-US" sz="2400" dirty="0"/>
              <a:t>Many small marine organisms are transported in ballast water</a:t>
            </a:r>
          </a:p>
          <a:p>
            <a:pPr marL="822008" lvl="2" indent="-147638">
              <a:lnSpc>
                <a:spcPct val="87000"/>
              </a:lnSpc>
            </a:pPr>
            <a:r>
              <a:rPr lang="en-US" sz="2100" dirty="0"/>
              <a:t>American comb jelly in European Seas</a:t>
            </a:r>
          </a:p>
          <a:p>
            <a:pPr marL="822008" lvl="2" indent="-147638">
              <a:lnSpc>
                <a:spcPct val="87000"/>
              </a:lnSpc>
            </a:pPr>
            <a:r>
              <a:rPr lang="en-US" sz="2100" dirty="0"/>
              <a:t>Zebra mussel in North America</a:t>
            </a:r>
          </a:p>
          <a:p>
            <a:pPr marL="547688" lvl="1" indent="-147638">
              <a:lnSpc>
                <a:spcPct val="87000"/>
              </a:lnSpc>
            </a:pPr>
            <a:endParaRPr lang="en-US" sz="1600" dirty="0"/>
          </a:p>
          <a:p>
            <a:pPr marL="547688" lvl="1" indent="-147638">
              <a:lnSpc>
                <a:spcPct val="87000"/>
              </a:lnSpc>
            </a:pPr>
            <a:r>
              <a:rPr lang="en-US" sz="2400" dirty="0"/>
              <a:t>Ballast exchange at sea to reduce introductions</a:t>
            </a:r>
            <a:endParaRPr lang="en-US" sz="2800" dirty="0"/>
          </a:p>
          <a:p>
            <a:endParaRPr lang="en-US" sz="2800" dirty="0"/>
          </a:p>
        </p:txBody>
      </p:sp>
      <p:pic>
        <p:nvPicPr>
          <p:cNvPr id="4" name="Picture 3">
            <a:extLst>
              <a:ext uri="{FF2B5EF4-FFF2-40B4-BE49-F238E27FC236}">
                <a16:creationId xmlns:a16="http://schemas.microsoft.com/office/drawing/2014/main" id="{FDA272B8-8B5C-438B-8939-30008239A1DE}"/>
              </a:ext>
            </a:extLst>
          </p:cNvPr>
          <p:cNvPicPr>
            <a:picLocks noChangeAspect="1"/>
          </p:cNvPicPr>
          <p:nvPr/>
        </p:nvPicPr>
        <p:blipFill>
          <a:blip r:embed="rId2"/>
          <a:stretch>
            <a:fillRect/>
          </a:stretch>
        </p:blipFill>
        <p:spPr>
          <a:xfrm>
            <a:off x="8180545" y="1327785"/>
            <a:ext cx="3820956" cy="4829175"/>
          </a:xfrm>
          <a:prstGeom prst="rect">
            <a:avLst/>
          </a:prstGeom>
        </p:spPr>
      </p:pic>
      <p:pic>
        <p:nvPicPr>
          <p:cNvPr id="6" name="Picture 5">
            <a:extLst>
              <a:ext uri="{FF2B5EF4-FFF2-40B4-BE49-F238E27FC236}">
                <a16:creationId xmlns:a16="http://schemas.microsoft.com/office/drawing/2014/main" id="{4C657576-F038-4281-9CE3-F85A17EC5C2D}"/>
              </a:ext>
            </a:extLst>
          </p:cNvPr>
          <p:cNvPicPr>
            <a:picLocks noChangeAspect="1"/>
          </p:cNvPicPr>
          <p:nvPr/>
        </p:nvPicPr>
        <p:blipFill>
          <a:blip r:embed="rId3"/>
          <a:stretch>
            <a:fillRect/>
          </a:stretch>
        </p:blipFill>
        <p:spPr>
          <a:xfrm>
            <a:off x="6362111" y="3667124"/>
            <a:ext cx="1685084" cy="2489835"/>
          </a:xfrm>
          <a:prstGeom prst="rect">
            <a:avLst/>
          </a:prstGeom>
        </p:spPr>
      </p:pic>
      <p:pic>
        <p:nvPicPr>
          <p:cNvPr id="5" name="Picture 4">
            <a:extLst>
              <a:ext uri="{FF2B5EF4-FFF2-40B4-BE49-F238E27FC236}">
                <a16:creationId xmlns:a16="http://schemas.microsoft.com/office/drawing/2014/main" id="{D41062E9-906A-4216-8240-7EF29735022F}"/>
              </a:ext>
            </a:extLst>
          </p:cNvPr>
          <p:cNvPicPr>
            <a:picLocks noChangeAspect="1"/>
          </p:cNvPicPr>
          <p:nvPr/>
        </p:nvPicPr>
        <p:blipFill>
          <a:blip r:embed="rId4"/>
          <a:stretch>
            <a:fillRect/>
          </a:stretch>
        </p:blipFill>
        <p:spPr>
          <a:xfrm>
            <a:off x="4128114" y="4638675"/>
            <a:ext cx="2161794" cy="1518284"/>
          </a:xfrm>
          <a:prstGeom prst="rect">
            <a:avLst/>
          </a:prstGeom>
        </p:spPr>
      </p:pic>
    </p:spTree>
    <p:extLst>
      <p:ext uri="{BB962C8B-B14F-4D97-AF65-F5344CB8AC3E}">
        <p14:creationId xmlns:p14="http://schemas.microsoft.com/office/powerpoint/2010/main" val="594161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http://www.dem.ri.gov/programs/benviron/water/quality/surfwq/graphics/boatram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70607" y="1227803"/>
            <a:ext cx="3333750" cy="5010150"/>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http://lakepulaski.com/cms_uploads/zebra_mussels_on_native2_62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5846" y="1357968"/>
            <a:ext cx="2824761" cy="2009226"/>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648586" y="371474"/>
            <a:ext cx="11004698" cy="771525"/>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775F55"/>
                </a:solidFill>
                <a:effectLst/>
                <a:uLnTx/>
                <a:uFillTx/>
                <a:latin typeface="Bookman Old Style"/>
                <a:ea typeface="+mj-ea"/>
                <a:cs typeface="+mj-cs"/>
              </a:rPr>
              <a:t>Negative Impacts of Invasive species</a:t>
            </a:r>
          </a:p>
        </p:txBody>
      </p:sp>
      <p:sp>
        <p:nvSpPr>
          <p:cNvPr id="3" name="Content Placeholder 2"/>
          <p:cNvSpPr>
            <a:spLocks noGrp="1"/>
          </p:cNvSpPr>
          <p:nvPr>
            <p:ph sz="quarter" idx="1"/>
          </p:nvPr>
        </p:nvSpPr>
        <p:spPr>
          <a:xfrm>
            <a:off x="609599" y="1219200"/>
            <a:ext cx="3848101" cy="4429125"/>
          </a:xfrm>
        </p:spPr>
        <p:txBody>
          <a:bodyPr>
            <a:normAutofit/>
          </a:bodyPr>
          <a:lstStyle/>
          <a:p>
            <a:pPr marL="0" indent="0">
              <a:buNone/>
            </a:pPr>
            <a:r>
              <a:rPr lang="en-US" sz="2800" b="1" dirty="0"/>
              <a:t>Zebra Mussel</a:t>
            </a:r>
          </a:p>
          <a:p>
            <a:r>
              <a:rPr lang="en-US" sz="2400" dirty="0"/>
              <a:t>Can produce 5 million eggs in 5 years</a:t>
            </a:r>
          </a:p>
          <a:p>
            <a:r>
              <a:rPr lang="en-US" sz="2400" dirty="0"/>
              <a:t>Dense growth blocks pipes and damage boats and other structures</a:t>
            </a:r>
          </a:p>
          <a:p>
            <a:r>
              <a:rPr lang="en-US" sz="2400" dirty="0"/>
              <a:t>Consume majority of                    plankton leading to a                      collapse of the food web</a:t>
            </a:r>
          </a:p>
          <a:p>
            <a:endParaRPr lang="en-US" sz="2400" dirty="0"/>
          </a:p>
          <a:p>
            <a:endParaRPr lang="en-US" sz="2400" b="1" dirty="0"/>
          </a:p>
          <a:p>
            <a:pPr marL="0" indent="0">
              <a:buNone/>
            </a:pP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7764" y="3451998"/>
            <a:ext cx="4089475" cy="2785955"/>
          </a:xfrm>
          <a:prstGeom prst="rect">
            <a:avLst/>
          </a:prstGeom>
        </p:spPr>
      </p:pic>
    </p:spTree>
    <p:extLst>
      <p:ext uri="{BB962C8B-B14F-4D97-AF65-F5344CB8AC3E}">
        <p14:creationId xmlns:p14="http://schemas.microsoft.com/office/powerpoint/2010/main" val="23707071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B44F2-ACA2-44F3-A499-FF503BCDC4EE}"/>
              </a:ext>
            </a:extLst>
          </p:cNvPr>
          <p:cNvSpPr>
            <a:spLocks noGrp="1"/>
          </p:cNvSpPr>
          <p:nvPr>
            <p:ph type="title"/>
          </p:nvPr>
        </p:nvSpPr>
        <p:spPr/>
        <p:txBody>
          <a:bodyPr>
            <a:normAutofit/>
          </a:bodyPr>
          <a:lstStyle/>
          <a:p>
            <a:pPr algn="ctr"/>
            <a:r>
              <a:rPr lang="en-US" sz="4400" dirty="0"/>
              <a:t>Invasive Species Introductions</a:t>
            </a:r>
          </a:p>
        </p:txBody>
      </p:sp>
      <p:sp>
        <p:nvSpPr>
          <p:cNvPr id="3" name="Content Placeholder 2">
            <a:extLst>
              <a:ext uri="{FF2B5EF4-FFF2-40B4-BE49-F238E27FC236}">
                <a16:creationId xmlns:a16="http://schemas.microsoft.com/office/drawing/2014/main" id="{B037D163-8420-416B-9E9C-2C43134FEB93}"/>
              </a:ext>
            </a:extLst>
          </p:cNvPr>
          <p:cNvSpPr>
            <a:spLocks noGrp="1"/>
          </p:cNvSpPr>
          <p:nvPr>
            <p:ph sz="quarter" idx="1"/>
          </p:nvPr>
        </p:nvSpPr>
        <p:spPr>
          <a:xfrm>
            <a:off x="609601" y="1219200"/>
            <a:ext cx="5164719" cy="4937760"/>
          </a:xfrm>
        </p:spPr>
        <p:txBody>
          <a:bodyPr>
            <a:normAutofit/>
          </a:bodyPr>
          <a:lstStyle/>
          <a:p>
            <a:pPr marL="0" indent="0">
              <a:lnSpc>
                <a:spcPct val="87000"/>
              </a:lnSpc>
              <a:buNone/>
            </a:pPr>
            <a:r>
              <a:rPr lang="en-US" sz="2800" b="1" dirty="0"/>
              <a:t>Unintentional introductions</a:t>
            </a:r>
          </a:p>
          <a:p>
            <a:pPr>
              <a:lnSpc>
                <a:spcPct val="87000"/>
              </a:lnSpc>
            </a:pPr>
            <a:r>
              <a:rPr lang="en-US" sz="2400" dirty="0"/>
              <a:t>Rats have been introduced to most islands where they have caused the extinction of countless species including many seabirds</a:t>
            </a:r>
          </a:p>
          <a:p>
            <a:pPr lvl="1">
              <a:lnSpc>
                <a:spcPct val="87000"/>
              </a:lnSpc>
            </a:pPr>
            <a:r>
              <a:rPr lang="en-US" sz="2000" dirty="0"/>
              <a:t>Eradication of rats from islands is on-going challenge</a:t>
            </a:r>
          </a:p>
          <a:p>
            <a:pPr marL="0" indent="0">
              <a:lnSpc>
                <a:spcPct val="87000"/>
              </a:lnSpc>
              <a:buNone/>
            </a:pPr>
            <a:endParaRPr lang="en-US" sz="2400" dirty="0"/>
          </a:p>
          <a:p>
            <a:pPr>
              <a:lnSpc>
                <a:spcPct val="87000"/>
              </a:lnSpc>
            </a:pPr>
            <a:r>
              <a:rPr lang="en-US" sz="2400" dirty="0"/>
              <a:t>The brown tree snake hitchhiked to Guam in military cargo and has led to the extinction of at least 12 bird species on Guam</a:t>
            </a:r>
            <a:endParaRPr lang="en-US" sz="2800" b="1" dirty="0"/>
          </a:p>
          <a:p>
            <a:endParaRPr lang="en-US" sz="2800" dirty="0"/>
          </a:p>
        </p:txBody>
      </p:sp>
      <p:pic>
        <p:nvPicPr>
          <p:cNvPr id="4" name="Picture 3">
            <a:extLst>
              <a:ext uri="{FF2B5EF4-FFF2-40B4-BE49-F238E27FC236}">
                <a16:creationId xmlns:a16="http://schemas.microsoft.com/office/drawing/2014/main" id="{E521BA17-B394-443B-8203-49A92318C3B8}"/>
              </a:ext>
            </a:extLst>
          </p:cNvPr>
          <p:cNvPicPr>
            <a:picLocks noChangeAspect="1"/>
          </p:cNvPicPr>
          <p:nvPr/>
        </p:nvPicPr>
        <p:blipFill>
          <a:blip r:embed="rId2"/>
          <a:stretch>
            <a:fillRect/>
          </a:stretch>
        </p:blipFill>
        <p:spPr>
          <a:xfrm>
            <a:off x="8130002" y="1219200"/>
            <a:ext cx="2719234" cy="2857500"/>
          </a:xfrm>
          <a:prstGeom prst="rect">
            <a:avLst/>
          </a:prstGeom>
        </p:spPr>
      </p:pic>
      <p:pic>
        <p:nvPicPr>
          <p:cNvPr id="5" name="Picture 4">
            <a:extLst>
              <a:ext uri="{FF2B5EF4-FFF2-40B4-BE49-F238E27FC236}">
                <a16:creationId xmlns:a16="http://schemas.microsoft.com/office/drawing/2014/main" id="{5BD52852-0DC8-454C-89D9-C28B85FA3FB5}"/>
              </a:ext>
            </a:extLst>
          </p:cNvPr>
          <p:cNvPicPr>
            <a:picLocks noChangeAspect="1"/>
          </p:cNvPicPr>
          <p:nvPr/>
        </p:nvPicPr>
        <p:blipFill>
          <a:blip r:embed="rId3"/>
          <a:stretch>
            <a:fillRect/>
          </a:stretch>
        </p:blipFill>
        <p:spPr>
          <a:xfrm>
            <a:off x="8994867" y="4253413"/>
            <a:ext cx="3125108" cy="2019300"/>
          </a:xfrm>
          <a:prstGeom prst="rect">
            <a:avLst/>
          </a:prstGeom>
        </p:spPr>
      </p:pic>
      <p:pic>
        <p:nvPicPr>
          <p:cNvPr id="7" name="Picture 6">
            <a:extLst>
              <a:ext uri="{FF2B5EF4-FFF2-40B4-BE49-F238E27FC236}">
                <a16:creationId xmlns:a16="http://schemas.microsoft.com/office/drawing/2014/main" id="{F5B05874-AF9E-422B-A760-CC7A090925BA}"/>
              </a:ext>
            </a:extLst>
          </p:cNvPr>
          <p:cNvPicPr>
            <a:picLocks noChangeAspect="1"/>
          </p:cNvPicPr>
          <p:nvPr/>
        </p:nvPicPr>
        <p:blipFill>
          <a:blip r:embed="rId4"/>
          <a:stretch>
            <a:fillRect/>
          </a:stretch>
        </p:blipFill>
        <p:spPr>
          <a:xfrm>
            <a:off x="5903456" y="4253413"/>
            <a:ext cx="2962275" cy="2019300"/>
          </a:xfrm>
          <a:prstGeom prst="rect">
            <a:avLst/>
          </a:prstGeom>
        </p:spPr>
      </p:pic>
    </p:spTree>
    <p:extLst>
      <p:ext uri="{BB962C8B-B14F-4D97-AF65-F5344CB8AC3E}">
        <p14:creationId xmlns:p14="http://schemas.microsoft.com/office/powerpoint/2010/main" val="24860682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09600" y="123825"/>
            <a:ext cx="10972800" cy="990600"/>
          </a:xfrm>
        </p:spPr>
        <p:txBody>
          <a:bodyPr>
            <a:normAutofit/>
          </a:bodyPr>
          <a:lstStyle/>
          <a:p>
            <a:pPr algn="ctr" eaLnBrk="1" hangingPunct="1"/>
            <a:r>
              <a:rPr lang="en-US" sz="4000" dirty="0"/>
              <a:t>Invasive Species Introductions</a:t>
            </a:r>
          </a:p>
        </p:txBody>
      </p:sp>
      <p:sp>
        <p:nvSpPr>
          <p:cNvPr id="29699" name="Content Placeholder 2"/>
          <p:cNvSpPr>
            <a:spLocks noGrp="1"/>
          </p:cNvSpPr>
          <p:nvPr>
            <p:ph sz="quarter" idx="1"/>
          </p:nvPr>
        </p:nvSpPr>
        <p:spPr>
          <a:xfrm>
            <a:off x="408793" y="1214141"/>
            <a:ext cx="6506357" cy="5334000"/>
          </a:xfrm>
        </p:spPr>
        <p:txBody>
          <a:bodyPr>
            <a:normAutofit/>
          </a:bodyPr>
          <a:lstStyle/>
          <a:p>
            <a:pPr marL="0" indent="0">
              <a:lnSpc>
                <a:spcPct val="87000"/>
              </a:lnSpc>
              <a:buNone/>
            </a:pPr>
            <a:r>
              <a:rPr lang="en-US" sz="2800" b="1" dirty="0"/>
              <a:t>Pet trade and aquarium release</a:t>
            </a:r>
          </a:p>
          <a:p>
            <a:pPr>
              <a:lnSpc>
                <a:spcPct val="87000"/>
              </a:lnSpc>
            </a:pPr>
            <a:r>
              <a:rPr lang="en-US" sz="2400" dirty="0"/>
              <a:t>Lionfish were released into the waters off Florida and are now found throughout the east coast of U.S, the Caribbean, and Gulf of Mexico</a:t>
            </a:r>
          </a:p>
          <a:p>
            <a:pPr lvl="1">
              <a:lnSpc>
                <a:spcPct val="87000"/>
              </a:lnSpc>
            </a:pPr>
            <a:r>
              <a:rPr lang="en-US" sz="2100" dirty="0"/>
              <a:t>Large venomous spines and appearance likely deters predators </a:t>
            </a:r>
          </a:p>
          <a:p>
            <a:pPr lvl="1">
              <a:lnSpc>
                <a:spcPct val="87000"/>
              </a:lnSpc>
            </a:pPr>
            <a:r>
              <a:rPr lang="en-US" sz="2100" dirty="0"/>
              <a:t>They breed year round and can produce young every 4 days</a:t>
            </a:r>
          </a:p>
          <a:p>
            <a:pPr lvl="1">
              <a:lnSpc>
                <a:spcPct val="87000"/>
              </a:lnSpc>
            </a:pPr>
            <a:r>
              <a:rPr lang="en-US" sz="2100" dirty="0"/>
              <a:t>Reduce populations of juvenile and small fish on coral reefs by as much as 90% </a:t>
            </a:r>
            <a:endParaRPr lang="en-US" sz="2400" i="1" dirty="0"/>
          </a:p>
          <a:p>
            <a:pPr>
              <a:lnSpc>
                <a:spcPct val="87000"/>
              </a:lnSpc>
            </a:pPr>
            <a:endParaRPr lang="en-US" sz="2400" i="1" dirty="0"/>
          </a:p>
          <a:p>
            <a:pPr>
              <a:lnSpc>
                <a:spcPct val="87000"/>
              </a:lnSpc>
            </a:pPr>
            <a:r>
              <a:rPr lang="en-US" sz="2400" i="1" dirty="0"/>
              <a:t>Caulerpa </a:t>
            </a:r>
            <a:r>
              <a:rPr lang="en-US" sz="2400" i="1" dirty="0" err="1"/>
              <a:t>taxifoila</a:t>
            </a:r>
            <a:r>
              <a:rPr lang="en-US" sz="2400" i="1" dirty="0"/>
              <a:t> </a:t>
            </a:r>
            <a:r>
              <a:rPr lang="en-US" sz="2400" dirty="0"/>
              <a:t>is a popular aquarium algae that became established off southern California coast</a:t>
            </a:r>
          </a:p>
          <a:p>
            <a:pPr lvl="1">
              <a:lnSpc>
                <a:spcPct val="87000"/>
              </a:lnSpc>
            </a:pPr>
            <a:r>
              <a:rPr lang="en-US" sz="2100" i="1" dirty="0"/>
              <a:t>Caulerpa taxifolia</a:t>
            </a:r>
            <a:r>
              <a:rPr lang="en-US" sz="2100" dirty="0"/>
              <a:t> is now illegal in California </a:t>
            </a:r>
          </a:p>
          <a:p>
            <a:pPr marL="547688" lvl="1" indent="-147638">
              <a:lnSpc>
                <a:spcPct val="87000"/>
              </a:lnSpc>
            </a:pPr>
            <a:endParaRPr lang="en-US" sz="2800" b="1" i="1" dirty="0"/>
          </a:p>
          <a:p>
            <a:pPr>
              <a:lnSpc>
                <a:spcPct val="87000"/>
              </a:lnSpc>
            </a:pPr>
            <a:endParaRPr lang="en-US" sz="2800" b="1" dirty="0"/>
          </a:p>
          <a:p>
            <a:pPr>
              <a:lnSpc>
                <a:spcPct val="87000"/>
              </a:lnSpc>
            </a:pPr>
            <a:endParaRPr lang="en-US" sz="2800" b="1" dirty="0"/>
          </a:p>
          <a:p>
            <a:pPr marL="0" indent="0">
              <a:lnSpc>
                <a:spcPct val="87000"/>
              </a:lnSpc>
              <a:buNone/>
            </a:pPr>
            <a:endParaRPr lang="en-US" sz="2800" b="1" dirty="0"/>
          </a:p>
          <a:p>
            <a:pPr marL="0" indent="0">
              <a:lnSpc>
                <a:spcPct val="87000"/>
              </a:lnSpc>
              <a:buNone/>
            </a:pPr>
            <a:endParaRPr lang="en-US" sz="2800" b="1" dirty="0"/>
          </a:p>
          <a:p>
            <a:pPr marL="274320" lvl="1" indent="0" eaLnBrk="1" hangingPunct="1">
              <a:lnSpc>
                <a:spcPct val="87000"/>
              </a:lnSpc>
              <a:buNone/>
            </a:pPr>
            <a:endParaRPr lang="en-US" sz="2400" dirty="0"/>
          </a:p>
          <a:p>
            <a:pPr eaLnBrk="1" hangingPunct="1">
              <a:lnSpc>
                <a:spcPct val="87000"/>
              </a:lnSpc>
              <a:buFont typeface="Wingdings 2" panose="05020102010507070707" pitchFamily="18" charset="2"/>
              <a:buNone/>
            </a:pPr>
            <a:endParaRPr lang="en-US" sz="2000" dirty="0"/>
          </a:p>
          <a:p>
            <a:pPr eaLnBrk="1" hangingPunct="1">
              <a:lnSpc>
                <a:spcPct val="87000"/>
              </a:lnSpc>
            </a:pPr>
            <a:endParaRPr lang="en-US" sz="2000" dirty="0"/>
          </a:p>
        </p:txBody>
      </p:sp>
      <p:pic>
        <p:nvPicPr>
          <p:cNvPr id="2" name="Picture 1">
            <a:extLst>
              <a:ext uri="{FF2B5EF4-FFF2-40B4-BE49-F238E27FC236}">
                <a16:creationId xmlns:a16="http://schemas.microsoft.com/office/drawing/2014/main" id="{34472FF0-D211-4D9E-8F35-69D1175B0079}"/>
              </a:ext>
            </a:extLst>
          </p:cNvPr>
          <p:cNvPicPr>
            <a:picLocks noChangeAspect="1"/>
          </p:cNvPicPr>
          <p:nvPr/>
        </p:nvPicPr>
        <p:blipFill>
          <a:blip r:embed="rId3"/>
          <a:stretch>
            <a:fillRect/>
          </a:stretch>
        </p:blipFill>
        <p:spPr>
          <a:xfrm>
            <a:off x="7477125" y="3588255"/>
            <a:ext cx="3549202" cy="2667459"/>
          </a:xfrm>
          <a:prstGeom prst="rect">
            <a:avLst/>
          </a:prstGeom>
        </p:spPr>
      </p:pic>
      <p:pic>
        <p:nvPicPr>
          <p:cNvPr id="3" name="Picture 2">
            <a:extLst>
              <a:ext uri="{FF2B5EF4-FFF2-40B4-BE49-F238E27FC236}">
                <a16:creationId xmlns:a16="http://schemas.microsoft.com/office/drawing/2014/main" id="{A2BD1FA8-F56C-4EAA-99D7-91B3FA784E6B}"/>
              </a:ext>
            </a:extLst>
          </p:cNvPr>
          <p:cNvPicPr>
            <a:picLocks noChangeAspect="1"/>
          </p:cNvPicPr>
          <p:nvPr/>
        </p:nvPicPr>
        <p:blipFill>
          <a:blip r:embed="rId4"/>
          <a:stretch>
            <a:fillRect/>
          </a:stretch>
        </p:blipFill>
        <p:spPr>
          <a:xfrm>
            <a:off x="7239000" y="1214141"/>
            <a:ext cx="4105275" cy="2309217"/>
          </a:xfrm>
          <a:prstGeom prst="rect">
            <a:avLst/>
          </a:prstGeom>
        </p:spPr>
      </p:pic>
    </p:spTree>
    <p:extLst>
      <p:ext uri="{BB962C8B-B14F-4D97-AF65-F5344CB8AC3E}">
        <p14:creationId xmlns:p14="http://schemas.microsoft.com/office/powerpoint/2010/main" val="263377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Habitat Loss</a:t>
            </a:r>
          </a:p>
        </p:txBody>
      </p:sp>
      <p:sp>
        <p:nvSpPr>
          <p:cNvPr id="3" name="Content Placeholder 2"/>
          <p:cNvSpPr>
            <a:spLocks noGrp="1"/>
          </p:cNvSpPr>
          <p:nvPr>
            <p:ph sz="quarter" idx="1"/>
          </p:nvPr>
        </p:nvSpPr>
        <p:spPr>
          <a:xfrm>
            <a:off x="609600" y="1219200"/>
            <a:ext cx="5572125" cy="5105400"/>
          </a:xfrm>
        </p:spPr>
        <p:txBody>
          <a:bodyPr>
            <a:normAutofit fontScale="92500"/>
          </a:bodyPr>
          <a:lstStyle/>
          <a:p>
            <a:pPr marL="0" indent="0">
              <a:spcAft>
                <a:spcPts val="1200"/>
              </a:spcAft>
              <a:buNone/>
            </a:pPr>
            <a:r>
              <a:rPr lang="en-US" b="1" dirty="0"/>
              <a:t>Habitat loss</a:t>
            </a:r>
            <a:r>
              <a:rPr lang="en-US" dirty="0"/>
              <a:t>: the conversion or transformation of a natural area into wholly human occupied area of little or no use to wild species</a:t>
            </a:r>
          </a:p>
          <a:p>
            <a:pPr>
              <a:spcAft>
                <a:spcPts val="600"/>
              </a:spcAft>
            </a:pPr>
            <a:r>
              <a:rPr lang="en-US" sz="2400" dirty="0"/>
              <a:t>__________ threat to biodiversity</a:t>
            </a:r>
          </a:p>
          <a:p>
            <a:pPr>
              <a:spcAft>
                <a:spcPts val="600"/>
              </a:spcAft>
            </a:pPr>
            <a:r>
              <a:rPr lang="en-US" sz="2400" dirty="0"/>
              <a:t>&gt;75% of coral reefs are threatened by human activity</a:t>
            </a:r>
          </a:p>
          <a:p>
            <a:pPr>
              <a:spcAft>
                <a:spcPts val="600"/>
              </a:spcAft>
            </a:pPr>
            <a:r>
              <a:rPr lang="en-US" sz="2400" dirty="0"/>
              <a:t>&gt;___% of estuaries and other riparian habitats lost in California</a:t>
            </a:r>
          </a:p>
          <a:p>
            <a:pPr>
              <a:spcAft>
                <a:spcPts val="600"/>
              </a:spcAft>
            </a:pPr>
            <a:r>
              <a:rPr lang="en-US" sz="2400" dirty="0"/>
              <a:t>Seagrass meadows, coral reefs and mangroves are disappearing at rates comparable to the loss of tropical rainforests</a:t>
            </a:r>
          </a:p>
          <a:p>
            <a:endParaRPr lang="en-US" dirty="0"/>
          </a:p>
          <a:p>
            <a:endParaRPr lang="en-US" dirty="0"/>
          </a:p>
          <a:p>
            <a:endParaRPr lang="en-US" dirty="0"/>
          </a:p>
          <a:p>
            <a:pPr marL="0" indent="0">
              <a:buNone/>
            </a:pPr>
            <a:endParaRPr lang="en-US" dirty="0"/>
          </a:p>
          <a:p>
            <a:pPr marL="0" indent="0">
              <a:buNone/>
            </a:pPr>
            <a:endParaRPr lang="en-US" dirty="0"/>
          </a:p>
          <a:p>
            <a:endParaRPr lang="en-US" sz="1600" dirty="0"/>
          </a:p>
        </p:txBody>
      </p:sp>
      <p:pic>
        <p:nvPicPr>
          <p:cNvPr id="4" name="Picture 3">
            <a:extLst>
              <a:ext uri="{FF2B5EF4-FFF2-40B4-BE49-F238E27FC236}">
                <a16:creationId xmlns:a16="http://schemas.microsoft.com/office/drawing/2014/main" id="{09067C7F-C74A-4C81-8A66-1F420929707E}"/>
              </a:ext>
            </a:extLst>
          </p:cNvPr>
          <p:cNvPicPr>
            <a:picLocks noChangeAspect="1"/>
          </p:cNvPicPr>
          <p:nvPr/>
        </p:nvPicPr>
        <p:blipFill>
          <a:blip r:embed="rId3"/>
          <a:stretch>
            <a:fillRect/>
          </a:stretch>
        </p:blipFill>
        <p:spPr>
          <a:xfrm>
            <a:off x="6589183" y="1832610"/>
            <a:ext cx="5382299" cy="3510915"/>
          </a:xfrm>
          <a:prstGeom prst="rect">
            <a:avLst/>
          </a:prstGeom>
        </p:spPr>
      </p:pic>
    </p:spTree>
    <p:extLst>
      <p:ext uri="{BB962C8B-B14F-4D97-AF65-F5344CB8AC3E}">
        <p14:creationId xmlns:p14="http://schemas.microsoft.com/office/powerpoint/2010/main" val="33953454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36417" y="1219200"/>
            <a:ext cx="11575473" cy="4937760"/>
          </a:xfrm>
        </p:spPr>
        <p:txBody>
          <a:bodyPr>
            <a:normAutofit/>
          </a:bodyPr>
          <a:lstStyle/>
          <a:p>
            <a:pPr marL="0" indent="0">
              <a:buNone/>
            </a:pPr>
            <a:r>
              <a:rPr lang="en-US" b="1" dirty="0"/>
              <a:t>Endangered Species Act of 1973</a:t>
            </a:r>
            <a:r>
              <a:rPr lang="en-US" dirty="0"/>
              <a:t>: a U.S. environmental law designed to protect and recover imperiled species and the ecosystems upon which they depend</a:t>
            </a:r>
          </a:p>
          <a:p>
            <a:pPr lvl="1">
              <a:spcBef>
                <a:spcPts val="0"/>
              </a:spcBef>
            </a:pPr>
            <a:r>
              <a:rPr lang="en-US" dirty="0"/>
              <a:t>Governed by U.S. Fish and Wildlife Service (FWS) and the Commerce Department’s National Marine Fisheries Service (NMFS)</a:t>
            </a:r>
          </a:p>
          <a:p>
            <a:pPr lvl="1">
              <a:spcBef>
                <a:spcPts val="0"/>
              </a:spcBef>
            </a:pPr>
            <a:r>
              <a:rPr lang="en-US" dirty="0"/>
              <a:t>Species designated as either </a:t>
            </a:r>
            <a:r>
              <a:rPr lang="en-US" b="1" dirty="0"/>
              <a:t>__________________________</a:t>
            </a:r>
          </a:p>
          <a:p>
            <a:pPr lvl="1">
              <a:spcBef>
                <a:spcPts val="0"/>
              </a:spcBef>
            </a:pPr>
            <a:r>
              <a:rPr lang="en-US" dirty="0"/>
              <a:t>Designates critical habitat</a:t>
            </a:r>
          </a:p>
          <a:p>
            <a:pPr lvl="1">
              <a:spcBef>
                <a:spcPts val="0"/>
              </a:spcBef>
            </a:pPr>
            <a:r>
              <a:rPr lang="en-US" dirty="0"/>
              <a:t>Develops a recovery plan </a:t>
            </a:r>
          </a:p>
        </p:txBody>
      </p:sp>
      <p:sp>
        <p:nvSpPr>
          <p:cNvPr id="7" name="Title 1"/>
          <p:cNvSpPr txBox="1">
            <a:spLocks/>
          </p:cNvSpPr>
          <p:nvPr/>
        </p:nvSpPr>
        <p:spPr>
          <a:xfrm>
            <a:off x="737753" y="107476"/>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775F55"/>
                </a:solidFill>
                <a:effectLst/>
                <a:uLnTx/>
                <a:uFillTx/>
                <a:latin typeface="Bookman Old Style"/>
                <a:ea typeface="+mj-ea"/>
                <a:cs typeface="+mj-cs"/>
              </a:rPr>
              <a:t>Preservation of Species</a:t>
            </a:r>
          </a:p>
        </p:txBody>
      </p:sp>
      <p:pic>
        <p:nvPicPr>
          <p:cNvPr id="2" name="Picture 1">
            <a:extLst>
              <a:ext uri="{FF2B5EF4-FFF2-40B4-BE49-F238E27FC236}">
                <a16:creationId xmlns:a16="http://schemas.microsoft.com/office/drawing/2014/main" id="{67526946-D098-44B4-9C2D-35B0F78B7C11}"/>
              </a:ext>
            </a:extLst>
          </p:cNvPr>
          <p:cNvPicPr>
            <a:picLocks noChangeAspect="1"/>
          </p:cNvPicPr>
          <p:nvPr/>
        </p:nvPicPr>
        <p:blipFill>
          <a:blip r:embed="rId3"/>
          <a:stretch>
            <a:fillRect/>
          </a:stretch>
        </p:blipFill>
        <p:spPr>
          <a:xfrm>
            <a:off x="266700" y="4203226"/>
            <a:ext cx="3790950" cy="1895475"/>
          </a:xfrm>
          <a:prstGeom prst="rect">
            <a:avLst/>
          </a:prstGeom>
        </p:spPr>
      </p:pic>
      <p:pic>
        <p:nvPicPr>
          <p:cNvPr id="4" name="Picture 3">
            <a:extLst>
              <a:ext uri="{FF2B5EF4-FFF2-40B4-BE49-F238E27FC236}">
                <a16:creationId xmlns:a16="http://schemas.microsoft.com/office/drawing/2014/main" id="{6D02C14D-1161-4D02-81A6-DF62850B2B0B}"/>
              </a:ext>
            </a:extLst>
          </p:cNvPr>
          <p:cNvPicPr>
            <a:picLocks noChangeAspect="1"/>
          </p:cNvPicPr>
          <p:nvPr/>
        </p:nvPicPr>
        <p:blipFill>
          <a:blip r:embed="rId4"/>
          <a:stretch>
            <a:fillRect/>
          </a:stretch>
        </p:blipFill>
        <p:spPr>
          <a:xfrm>
            <a:off x="4209569" y="4206199"/>
            <a:ext cx="3782392" cy="1895475"/>
          </a:xfrm>
          <a:prstGeom prst="rect">
            <a:avLst/>
          </a:prstGeom>
        </p:spPr>
      </p:pic>
      <p:pic>
        <p:nvPicPr>
          <p:cNvPr id="5" name="Picture 4">
            <a:extLst>
              <a:ext uri="{FF2B5EF4-FFF2-40B4-BE49-F238E27FC236}">
                <a16:creationId xmlns:a16="http://schemas.microsoft.com/office/drawing/2014/main" id="{1AAD4DAC-CFBF-4C64-880A-1D18F00485F6}"/>
              </a:ext>
            </a:extLst>
          </p:cNvPr>
          <p:cNvPicPr>
            <a:picLocks noChangeAspect="1"/>
          </p:cNvPicPr>
          <p:nvPr/>
        </p:nvPicPr>
        <p:blipFill>
          <a:blip r:embed="rId5"/>
          <a:stretch>
            <a:fillRect/>
          </a:stretch>
        </p:blipFill>
        <p:spPr>
          <a:xfrm>
            <a:off x="8104528" y="4204712"/>
            <a:ext cx="3790950" cy="1895475"/>
          </a:xfrm>
          <a:prstGeom prst="rect">
            <a:avLst/>
          </a:prstGeom>
        </p:spPr>
      </p:pic>
    </p:spTree>
    <p:extLst>
      <p:ext uri="{BB962C8B-B14F-4D97-AF65-F5344CB8AC3E}">
        <p14:creationId xmlns:p14="http://schemas.microsoft.com/office/powerpoint/2010/main" val="26137715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129" y="152400"/>
            <a:ext cx="11562021" cy="960674"/>
          </a:xfrm>
        </p:spPr>
        <p:txBody>
          <a:bodyPr>
            <a:normAutofit/>
          </a:bodyPr>
          <a:lstStyle/>
          <a:p>
            <a:pPr algn="ctr"/>
            <a:r>
              <a:rPr lang="en-US" sz="4400" dirty="0"/>
              <a:t>Preservation of Species</a:t>
            </a:r>
          </a:p>
        </p:txBody>
      </p:sp>
      <p:sp>
        <p:nvSpPr>
          <p:cNvPr id="4" name="Text Placeholder 3"/>
          <p:cNvSpPr>
            <a:spLocks noGrp="1"/>
          </p:cNvSpPr>
          <p:nvPr>
            <p:ph sz="quarter" idx="1"/>
          </p:nvPr>
        </p:nvSpPr>
        <p:spPr>
          <a:xfrm>
            <a:off x="595423" y="1228060"/>
            <a:ext cx="4486940" cy="4937760"/>
          </a:xfrm>
        </p:spPr>
        <p:txBody>
          <a:bodyPr>
            <a:normAutofit/>
          </a:bodyPr>
          <a:lstStyle/>
          <a:p>
            <a:pPr marL="0" indent="0">
              <a:lnSpc>
                <a:spcPct val="88000"/>
              </a:lnSpc>
              <a:buNone/>
            </a:pPr>
            <a:r>
              <a:rPr lang="en-US" sz="2800" b="1" dirty="0"/>
              <a:t>Protected Areas</a:t>
            </a:r>
            <a:endParaRPr lang="en-US" sz="2000" b="1" dirty="0"/>
          </a:p>
          <a:p>
            <a:pPr>
              <a:lnSpc>
                <a:spcPct val="88000"/>
              </a:lnSpc>
            </a:pPr>
            <a:r>
              <a:rPr lang="en-US" sz="2400" dirty="0"/>
              <a:t>Exclusive economic zones</a:t>
            </a:r>
          </a:p>
          <a:p>
            <a:pPr lvl="1">
              <a:lnSpc>
                <a:spcPct val="88000"/>
              </a:lnSpc>
            </a:pPr>
            <a:r>
              <a:rPr lang="en-US" sz="2100" dirty="0"/>
              <a:t>Sea zone 200 miles from shore that the country claims </a:t>
            </a:r>
            <a:r>
              <a:rPr lang="en-US" dirty="0"/>
              <a:t>exclusive rights for fishing, drilling, and other economic activities</a:t>
            </a:r>
            <a:endParaRPr lang="en-US" sz="2100" dirty="0"/>
          </a:p>
          <a:p>
            <a:pPr>
              <a:lnSpc>
                <a:spcPct val="88000"/>
              </a:lnSpc>
            </a:pPr>
            <a:endParaRPr lang="en-US" sz="2400" dirty="0"/>
          </a:p>
          <a:p>
            <a:pPr>
              <a:lnSpc>
                <a:spcPct val="88000"/>
              </a:lnSpc>
            </a:pPr>
            <a:r>
              <a:rPr lang="en-US" sz="2400" dirty="0"/>
              <a:t>Marine protected areas</a:t>
            </a:r>
          </a:p>
          <a:p>
            <a:pPr lvl="1">
              <a:lnSpc>
                <a:spcPct val="88000"/>
              </a:lnSpc>
            </a:pPr>
            <a:r>
              <a:rPr lang="en-US" sz="2100" dirty="0"/>
              <a:t>Only 1.6% of the oceans have been designated as marine protected areas</a:t>
            </a:r>
          </a:p>
          <a:p>
            <a:pPr lvl="2">
              <a:lnSpc>
                <a:spcPct val="88000"/>
              </a:lnSpc>
            </a:pPr>
            <a:r>
              <a:rPr lang="en-US" sz="1800" dirty="0"/>
              <a:t>90% of MPAs are open to fishing</a:t>
            </a:r>
          </a:p>
        </p:txBody>
      </p:sp>
      <p:pic>
        <p:nvPicPr>
          <p:cNvPr id="8200" name="Picture 8" descr="http://www.getlightlysalted.com/uploads/2/7/0/7/27077499/8977608_or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9293" y="1228060"/>
            <a:ext cx="3918857" cy="493776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www.wdde.org/wp-content/uploads/2012/07/plover-featu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8690" y="4495496"/>
            <a:ext cx="2714275" cy="16703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stretch>
            <a:fillRect/>
          </a:stretch>
        </p:blipFill>
        <p:spPr>
          <a:xfrm>
            <a:off x="9986943" y="2136746"/>
            <a:ext cx="1881207" cy="1975661"/>
          </a:xfrm>
          <a:prstGeom prst="rect">
            <a:avLst/>
          </a:prstGeom>
        </p:spPr>
      </p:pic>
    </p:spTree>
    <p:extLst>
      <p:ext uri="{BB962C8B-B14F-4D97-AF65-F5344CB8AC3E}">
        <p14:creationId xmlns:p14="http://schemas.microsoft.com/office/powerpoint/2010/main" val="31834148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marL="2338388" indent="-2338388">
              <a:buNone/>
            </a:pPr>
            <a:r>
              <a:rPr lang="en-US" sz="3200" dirty="0"/>
              <a:t>True or False: An organism value to humans is known as its intrinsic value</a:t>
            </a:r>
          </a:p>
          <a:p>
            <a:pPr marL="0" indent="0">
              <a:buNone/>
            </a:pPr>
            <a:endParaRPr lang="en-US" sz="3200" dirty="0"/>
          </a:p>
          <a:p>
            <a:pPr marL="0" indent="0">
              <a:buNone/>
            </a:pPr>
            <a:r>
              <a:rPr lang="en-US" sz="3200" dirty="0"/>
              <a:t>True or False: Most aquarium fish are captured from the wild</a:t>
            </a:r>
          </a:p>
          <a:p>
            <a:pPr marL="0" indent="0">
              <a:buNone/>
            </a:pPr>
            <a:endParaRPr lang="en-US" sz="3200" dirty="0"/>
          </a:p>
          <a:p>
            <a:pPr marL="0" indent="0">
              <a:buNone/>
            </a:pPr>
            <a:r>
              <a:rPr lang="en-US" sz="3200" dirty="0"/>
              <a:t>True of False: Bycatch are the smaller fish species that are caught after all the big fish have been caught</a:t>
            </a:r>
          </a:p>
        </p:txBody>
      </p:sp>
      <p:sp>
        <p:nvSpPr>
          <p:cNvPr id="4" name="Title 1"/>
          <p:cNvSpPr txBox="1">
            <a:spLocks/>
          </p:cNvSpPr>
          <p:nvPr/>
        </p:nvSpPr>
        <p:spPr>
          <a:xfrm>
            <a:off x="827988" y="106837"/>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775F55"/>
                </a:solidFill>
                <a:effectLst/>
                <a:uLnTx/>
                <a:uFillTx/>
                <a:latin typeface="Bookman Old Style"/>
                <a:ea typeface="+mj-ea"/>
                <a:cs typeface="+mj-cs"/>
              </a:rPr>
              <a:t>Check Your Understanding</a:t>
            </a:r>
          </a:p>
        </p:txBody>
      </p:sp>
    </p:spTree>
    <p:extLst>
      <p:ext uri="{BB962C8B-B14F-4D97-AF65-F5344CB8AC3E}">
        <p14:creationId xmlns:p14="http://schemas.microsoft.com/office/powerpoint/2010/main" val="1984384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8F1E-B317-485C-959E-7346935F9157}"/>
              </a:ext>
            </a:extLst>
          </p:cNvPr>
          <p:cNvSpPr>
            <a:spLocks noGrp="1"/>
          </p:cNvSpPr>
          <p:nvPr>
            <p:ph type="title"/>
          </p:nvPr>
        </p:nvSpPr>
        <p:spPr/>
        <p:txBody>
          <a:bodyPr>
            <a:normAutofit/>
          </a:bodyPr>
          <a:lstStyle/>
          <a:p>
            <a:pPr algn="ctr"/>
            <a:r>
              <a:rPr lang="en-US" sz="4400" dirty="0"/>
              <a:t>Check Your Understanding</a:t>
            </a:r>
          </a:p>
        </p:txBody>
      </p:sp>
      <p:sp>
        <p:nvSpPr>
          <p:cNvPr id="3" name="Content Placeholder 2">
            <a:extLst>
              <a:ext uri="{FF2B5EF4-FFF2-40B4-BE49-F238E27FC236}">
                <a16:creationId xmlns:a16="http://schemas.microsoft.com/office/drawing/2014/main" id="{C8A89A82-8367-4895-8456-847EE1A3A08E}"/>
              </a:ext>
            </a:extLst>
          </p:cNvPr>
          <p:cNvSpPr>
            <a:spLocks noGrp="1"/>
          </p:cNvSpPr>
          <p:nvPr>
            <p:ph sz="quarter" idx="1"/>
          </p:nvPr>
        </p:nvSpPr>
        <p:spPr/>
        <p:txBody>
          <a:bodyPr>
            <a:normAutofit/>
          </a:bodyPr>
          <a:lstStyle/>
          <a:p>
            <a:pPr marL="0" indent="0">
              <a:buNone/>
            </a:pPr>
            <a:r>
              <a:rPr lang="en-US" sz="3200" dirty="0"/>
              <a:t>Which of the following pose the greatest threat to biodiversity?</a:t>
            </a:r>
          </a:p>
          <a:p>
            <a:pPr marL="0" indent="0">
              <a:buNone/>
            </a:pPr>
            <a:endParaRPr lang="en-US" sz="3200" dirty="0"/>
          </a:p>
          <a:p>
            <a:pPr marL="0" indent="0">
              <a:buNone/>
            </a:pPr>
            <a:r>
              <a:rPr lang="en-US" sz="3200" dirty="0"/>
              <a:t>				a. Overfishing</a:t>
            </a:r>
          </a:p>
          <a:p>
            <a:pPr marL="0" indent="0">
              <a:buNone/>
            </a:pPr>
            <a:r>
              <a:rPr lang="en-US" sz="3200" dirty="0"/>
              <a:t>				b. Habitat loss</a:t>
            </a:r>
          </a:p>
          <a:p>
            <a:pPr marL="0" indent="0">
              <a:buNone/>
            </a:pPr>
            <a:r>
              <a:rPr lang="en-US" sz="3200" dirty="0"/>
              <a:t>				c. Shark finning</a:t>
            </a:r>
          </a:p>
          <a:p>
            <a:pPr marL="0" indent="0">
              <a:buNone/>
            </a:pPr>
            <a:r>
              <a:rPr lang="en-US" sz="3200" dirty="0"/>
              <a:t>				d. Invasive species</a:t>
            </a:r>
          </a:p>
          <a:p>
            <a:pPr marL="0" indent="0">
              <a:buNone/>
            </a:pPr>
            <a:r>
              <a:rPr lang="en-US" sz="3200" dirty="0"/>
              <a:t>				e.  Whaling</a:t>
            </a:r>
          </a:p>
        </p:txBody>
      </p:sp>
    </p:spTree>
    <p:extLst>
      <p:ext uri="{BB962C8B-B14F-4D97-AF65-F5344CB8AC3E}">
        <p14:creationId xmlns:p14="http://schemas.microsoft.com/office/powerpoint/2010/main" val="35357710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Check Your Understanding</a:t>
            </a:r>
          </a:p>
        </p:txBody>
      </p:sp>
      <p:sp>
        <p:nvSpPr>
          <p:cNvPr id="3" name="Content Placeholder 2"/>
          <p:cNvSpPr>
            <a:spLocks noGrp="1"/>
          </p:cNvSpPr>
          <p:nvPr>
            <p:ph sz="quarter" idx="1"/>
          </p:nvPr>
        </p:nvSpPr>
        <p:spPr/>
        <p:txBody>
          <a:bodyPr>
            <a:normAutofit/>
          </a:bodyPr>
          <a:lstStyle/>
          <a:p>
            <a:pPr marL="0" indent="0">
              <a:buNone/>
            </a:pPr>
            <a:r>
              <a:rPr lang="en-US" sz="3200" dirty="0"/>
              <a:t>All of the following are characteristics of invasive species except:</a:t>
            </a:r>
          </a:p>
          <a:p>
            <a:pPr marL="0" indent="0">
              <a:buNone/>
            </a:pPr>
            <a:endParaRPr lang="en-US" sz="3200" dirty="0"/>
          </a:p>
          <a:p>
            <a:pPr marL="0" indent="0">
              <a:buNone/>
            </a:pPr>
            <a:r>
              <a:rPr lang="en-US" sz="3200" dirty="0"/>
              <a:t>		a. Slow growth</a:t>
            </a:r>
          </a:p>
          <a:p>
            <a:pPr marL="0" indent="0">
              <a:buNone/>
            </a:pPr>
            <a:r>
              <a:rPr lang="en-US" sz="3200" dirty="0"/>
              <a:t>		b. High dispersal ability</a:t>
            </a:r>
          </a:p>
          <a:p>
            <a:pPr marL="0" indent="0">
              <a:buNone/>
            </a:pPr>
            <a:r>
              <a:rPr lang="en-US" sz="3200" dirty="0"/>
              <a:t>		c. Rapid reproduction</a:t>
            </a:r>
          </a:p>
          <a:p>
            <a:pPr marL="0" indent="0">
              <a:buNone/>
            </a:pPr>
            <a:r>
              <a:rPr lang="en-US" sz="3200" dirty="0"/>
              <a:t>		d. Tolerance to a wide range of conditions</a:t>
            </a:r>
          </a:p>
          <a:p>
            <a:pPr marL="0" indent="0">
              <a:buNone/>
            </a:pPr>
            <a:r>
              <a:rPr lang="en-US" sz="3200" dirty="0"/>
              <a:t>		e. Lack of natural predators</a:t>
            </a:r>
          </a:p>
        </p:txBody>
      </p:sp>
    </p:spTree>
    <p:extLst>
      <p:ext uri="{BB962C8B-B14F-4D97-AF65-F5344CB8AC3E}">
        <p14:creationId xmlns:p14="http://schemas.microsoft.com/office/powerpoint/2010/main" val="2558608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B0428-9793-45F9-89DA-C665D885DAC2}"/>
              </a:ext>
            </a:extLst>
          </p:cNvPr>
          <p:cNvSpPr>
            <a:spLocks noGrp="1"/>
          </p:cNvSpPr>
          <p:nvPr>
            <p:ph type="title"/>
          </p:nvPr>
        </p:nvSpPr>
        <p:spPr/>
        <p:txBody>
          <a:bodyPr>
            <a:normAutofit/>
          </a:bodyPr>
          <a:lstStyle/>
          <a:p>
            <a:pPr algn="ctr"/>
            <a:r>
              <a:rPr lang="en-US" sz="4400" dirty="0"/>
              <a:t>Habitat Loss</a:t>
            </a:r>
          </a:p>
        </p:txBody>
      </p:sp>
      <p:sp>
        <p:nvSpPr>
          <p:cNvPr id="3" name="Content Placeholder 2">
            <a:extLst>
              <a:ext uri="{FF2B5EF4-FFF2-40B4-BE49-F238E27FC236}">
                <a16:creationId xmlns:a16="http://schemas.microsoft.com/office/drawing/2014/main" id="{E2CBE727-BDCB-43E2-980C-6725A0ABE42A}"/>
              </a:ext>
            </a:extLst>
          </p:cNvPr>
          <p:cNvSpPr>
            <a:spLocks noGrp="1"/>
          </p:cNvSpPr>
          <p:nvPr>
            <p:ph sz="quarter" idx="1"/>
          </p:nvPr>
        </p:nvSpPr>
        <p:spPr>
          <a:xfrm>
            <a:off x="609600" y="1219200"/>
            <a:ext cx="10972800" cy="2649415"/>
          </a:xfrm>
        </p:spPr>
        <p:txBody>
          <a:bodyPr/>
          <a:lstStyle/>
          <a:p>
            <a:pPr marL="0" indent="0">
              <a:buNone/>
            </a:pPr>
            <a:r>
              <a:rPr lang="en-US" dirty="0"/>
              <a:t>The Southern California Coastal Water Research Project (SCCWRP) estimates a 75% loss in estuarine vegetated wetlands and a 78% loss in estuarine unvegetated wetlands in southern California since 1850. </a:t>
            </a:r>
          </a:p>
        </p:txBody>
      </p:sp>
      <p:pic>
        <p:nvPicPr>
          <p:cNvPr id="4" name="Picture 3">
            <a:extLst>
              <a:ext uri="{FF2B5EF4-FFF2-40B4-BE49-F238E27FC236}">
                <a16:creationId xmlns:a16="http://schemas.microsoft.com/office/drawing/2014/main" id="{58F6EB8B-6A08-436A-A5BA-BC45F4A04383}"/>
              </a:ext>
            </a:extLst>
          </p:cNvPr>
          <p:cNvPicPr>
            <a:picLocks noChangeAspect="1"/>
          </p:cNvPicPr>
          <p:nvPr/>
        </p:nvPicPr>
        <p:blipFill>
          <a:blip r:embed="rId2"/>
          <a:stretch>
            <a:fillRect/>
          </a:stretch>
        </p:blipFill>
        <p:spPr>
          <a:xfrm>
            <a:off x="1796903" y="3253448"/>
            <a:ext cx="8305847" cy="2948981"/>
          </a:xfrm>
          <a:prstGeom prst="rect">
            <a:avLst/>
          </a:prstGeom>
        </p:spPr>
      </p:pic>
    </p:spTree>
    <p:extLst>
      <p:ext uri="{BB962C8B-B14F-4D97-AF65-F5344CB8AC3E}">
        <p14:creationId xmlns:p14="http://schemas.microsoft.com/office/powerpoint/2010/main" val="1716766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4462A92-58A5-4536-A479-2307D6645396}"/>
              </a:ext>
            </a:extLst>
          </p:cNvPr>
          <p:cNvSpPr txBox="1"/>
          <p:nvPr/>
        </p:nvSpPr>
        <p:spPr>
          <a:xfrm>
            <a:off x="446567" y="6220047"/>
            <a:ext cx="11461898" cy="467832"/>
          </a:xfrm>
          <a:prstGeom prst="rect">
            <a:avLst/>
          </a:prstGeom>
          <a:solidFill>
            <a:schemeClr val="bg1"/>
          </a:solidFill>
        </p:spPr>
        <p:txBody>
          <a:bodyPr wrap="square" rtlCol="0">
            <a:spAutoFit/>
          </a:bodyPr>
          <a:lstStyle/>
          <a:p>
            <a:endParaRPr lang="en-US" dirty="0"/>
          </a:p>
        </p:txBody>
      </p:sp>
      <p:pic>
        <p:nvPicPr>
          <p:cNvPr id="1026" name="Picture 2" descr="Image result for human population growth in coastal areas">
            <a:extLst>
              <a:ext uri="{FF2B5EF4-FFF2-40B4-BE49-F238E27FC236}">
                <a16:creationId xmlns:a16="http://schemas.microsoft.com/office/drawing/2014/main" id="{F3ABAA16-FF8F-4892-AA7F-52841A870F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6688" y="0"/>
            <a:ext cx="93186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133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599" y="1219200"/>
            <a:ext cx="11429113" cy="2385237"/>
          </a:xfrm>
        </p:spPr>
        <p:txBody>
          <a:bodyPr>
            <a:normAutofit/>
          </a:bodyPr>
          <a:lstStyle/>
          <a:p>
            <a:pPr marL="0" indent="0">
              <a:buNone/>
            </a:pPr>
            <a:r>
              <a:rPr lang="en-US" b="1" dirty="0"/>
              <a:t>_______________</a:t>
            </a:r>
            <a:r>
              <a:rPr lang="en-US" dirty="0"/>
              <a:t>: excessive richness of nutrients in a lake or other body of water, frequently due to runoff from the land, which causes a dense	growth of algae and bacteria resulting in the death of animal life from lack of oxygen.</a:t>
            </a:r>
          </a:p>
          <a:p>
            <a:endParaRPr lang="en-US" sz="1200" dirty="0"/>
          </a:p>
          <a:p>
            <a:r>
              <a:rPr lang="en-US" b="1" dirty="0"/>
              <a:t>Hypoxia</a:t>
            </a:r>
            <a:r>
              <a:rPr lang="en-US" dirty="0"/>
              <a:t>: the depletion of oxygen in the water often resulting in dead zones</a:t>
            </a:r>
          </a:p>
        </p:txBody>
      </p:sp>
      <p:sp>
        <p:nvSpPr>
          <p:cNvPr id="7" name="Title 1"/>
          <p:cNvSpPr txBox="1">
            <a:spLocks/>
          </p:cNvSpPr>
          <p:nvPr/>
        </p:nvSpPr>
        <p:spPr>
          <a:xfrm>
            <a:off x="790575" y="112528"/>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775F55"/>
                </a:solidFill>
                <a:effectLst/>
                <a:uLnTx/>
                <a:uFillTx/>
                <a:latin typeface="Bookman Old Style"/>
                <a:ea typeface="+mj-ea"/>
                <a:cs typeface="+mj-cs"/>
              </a:rPr>
              <a:t>Eutrophication and Dead Zones</a:t>
            </a:r>
          </a:p>
        </p:txBody>
      </p:sp>
      <p:pic>
        <p:nvPicPr>
          <p:cNvPr id="10" name="Picture 4" descr="http://3.bp.blogspot.com/-0BCBw1AnBYw/TnDNq_uzSJI/AAAAAAAAAWY/N75MB_HJ8sI/s320/Red+Tid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06" y="3647908"/>
            <a:ext cx="3461131" cy="25201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7808529" y="3647908"/>
            <a:ext cx="4353247" cy="2568151"/>
          </a:xfrm>
          <a:prstGeom prst="rect">
            <a:avLst/>
          </a:prstGeom>
        </p:spPr>
      </p:pic>
      <p:pic>
        <p:nvPicPr>
          <p:cNvPr id="8" name="Picture 7"/>
          <p:cNvPicPr>
            <a:picLocks noChangeAspect="1"/>
          </p:cNvPicPr>
          <p:nvPr/>
        </p:nvPicPr>
        <p:blipFill>
          <a:blip r:embed="rId5"/>
          <a:stretch>
            <a:fillRect/>
          </a:stretch>
        </p:blipFill>
        <p:spPr>
          <a:xfrm>
            <a:off x="3664620" y="3647908"/>
            <a:ext cx="4143909" cy="2568965"/>
          </a:xfrm>
          <a:prstGeom prst="rect">
            <a:avLst/>
          </a:prstGeom>
        </p:spPr>
      </p:pic>
    </p:spTree>
    <p:extLst>
      <p:ext uri="{BB962C8B-B14F-4D97-AF65-F5344CB8AC3E}">
        <p14:creationId xmlns:p14="http://schemas.microsoft.com/office/powerpoint/2010/main" val="217378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3DD8F-D564-4BFF-9156-1E4BCE80463C}"/>
              </a:ext>
            </a:extLst>
          </p:cNvPr>
          <p:cNvSpPr>
            <a:spLocks noGrp="1"/>
          </p:cNvSpPr>
          <p:nvPr>
            <p:ph type="title"/>
          </p:nvPr>
        </p:nvSpPr>
        <p:spPr/>
        <p:txBody>
          <a:bodyPr>
            <a:normAutofit/>
          </a:bodyPr>
          <a:lstStyle/>
          <a:p>
            <a:pPr algn="ctr"/>
            <a:r>
              <a:rPr lang="en-US" sz="4400" dirty="0"/>
              <a:t>Assessing Human Impacts</a:t>
            </a:r>
          </a:p>
        </p:txBody>
      </p:sp>
      <p:sp>
        <p:nvSpPr>
          <p:cNvPr id="3" name="Content Placeholder 2">
            <a:extLst>
              <a:ext uri="{FF2B5EF4-FFF2-40B4-BE49-F238E27FC236}">
                <a16:creationId xmlns:a16="http://schemas.microsoft.com/office/drawing/2014/main" id="{D213C128-4D6E-4AA5-895A-E2CE3CB8F586}"/>
              </a:ext>
            </a:extLst>
          </p:cNvPr>
          <p:cNvSpPr>
            <a:spLocks noGrp="1"/>
          </p:cNvSpPr>
          <p:nvPr>
            <p:ph sz="quarter" idx="1"/>
          </p:nvPr>
        </p:nvSpPr>
        <p:spPr>
          <a:xfrm>
            <a:off x="609599" y="1219200"/>
            <a:ext cx="10887075" cy="1114425"/>
          </a:xfrm>
        </p:spPr>
        <p:txBody>
          <a:bodyPr>
            <a:normAutofit fontScale="92500"/>
          </a:bodyPr>
          <a:lstStyle/>
          <a:p>
            <a:r>
              <a:rPr lang="en-US" dirty="0"/>
              <a:t>The National Center for Ecological Analysis and Synthesis (NCEAS) determined the areas where human impacts are having the greatest impacts on marine ecosystems  </a:t>
            </a:r>
          </a:p>
        </p:txBody>
      </p:sp>
      <p:pic>
        <p:nvPicPr>
          <p:cNvPr id="4" name="Picture 3">
            <a:extLst>
              <a:ext uri="{FF2B5EF4-FFF2-40B4-BE49-F238E27FC236}">
                <a16:creationId xmlns:a16="http://schemas.microsoft.com/office/drawing/2014/main" id="{7220355E-D21C-4343-B813-6F7ABB8B249A}"/>
              </a:ext>
            </a:extLst>
          </p:cNvPr>
          <p:cNvPicPr>
            <a:picLocks noChangeAspect="1"/>
          </p:cNvPicPr>
          <p:nvPr/>
        </p:nvPicPr>
        <p:blipFill>
          <a:blip r:embed="rId2"/>
          <a:stretch>
            <a:fillRect/>
          </a:stretch>
        </p:blipFill>
        <p:spPr>
          <a:xfrm>
            <a:off x="1971676" y="2333625"/>
            <a:ext cx="7839076" cy="3968228"/>
          </a:xfrm>
          <a:prstGeom prst="rect">
            <a:avLst/>
          </a:prstGeom>
        </p:spPr>
      </p:pic>
    </p:spTree>
    <p:extLst>
      <p:ext uri="{BB962C8B-B14F-4D97-AF65-F5344CB8AC3E}">
        <p14:creationId xmlns:p14="http://schemas.microsoft.com/office/powerpoint/2010/main" val="1212187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71525" y="128241"/>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775F55"/>
                </a:solidFill>
                <a:effectLst/>
                <a:uLnTx/>
                <a:uFillTx/>
                <a:latin typeface="Bookman Old Style"/>
                <a:ea typeface="+mj-ea"/>
                <a:cs typeface="+mj-cs"/>
              </a:rPr>
              <a:t>Overfishing</a:t>
            </a:r>
          </a:p>
        </p:txBody>
      </p:sp>
      <p:sp>
        <p:nvSpPr>
          <p:cNvPr id="5" name="Content Placeholder 4"/>
          <p:cNvSpPr>
            <a:spLocks noGrp="1"/>
          </p:cNvSpPr>
          <p:nvPr>
            <p:ph sz="quarter" idx="1"/>
          </p:nvPr>
        </p:nvSpPr>
        <p:spPr>
          <a:xfrm>
            <a:off x="519887" y="1299784"/>
            <a:ext cx="6359378" cy="5143546"/>
          </a:xfrm>
        </p:spPr>
        <p:txBody>
          <a:bodyPr>
            <a:normAutofit fontScale="92500" lnSpcReduction="10000"/>
          </a:bodyPr>
          <a:lstStyle/>
          <a:p>
            <a:pPr marL="0" indent="0">
              <a:lnSpc>
                <a:spcPct val="88000"/>
              </a:lnSpc>
              <a:spcAft>
                <a:spcPts val="600"/>
              </a:spcAft>
              <a:buNone/>
            </a:pPr>
            <a:r>
              <a:rPr lang="en-US" sz="2800" b="1" dirty="0"/>
              <a:t>Overfishing</a:t>
            </a:r>
            <a:r>
              <a:rPr lang="en-US" dirty="0"/>
              <a:t>: </a:t>
            </a:r>
            <a:r>
              <a:rPr lang="en-US" sz="2800" dirty="0"/>
              <a:t>overexploitation of fish stocks in an ______________ manner</a:t>
            </a:r>
          </a:p>
          <a:p>
            <a:pPr>
              <a:lnSpc>
                <a:spcPct val="88000"/>
              </a:lnSpc>
              <a:spcAft>
                <a:spcPts val="600"/>
              </a:spcAft>
            </a:pPr>
            <a:r>
              <a:rPr lang="en-US" sz="2400" dirty="0"/>
              <a:t>30% of all commercial fish stocks are overfished</a:t>
            </a:r>
          </a:p>
          <a:p>
            <a:pPr marL="0" indent="0">
              <a:lnSpc>
                <a:spcPct val="88000"/>
              </a:lnSpc>
              <a:spcAft>
                <a:spcPts val="600"/>
              </a:spcAft>
              <a:buNone/>
            </a:pPr>
            <a:endParaRPr lang="en-US" sz="1600" dirty="0"/>
          </a:p>
          <a:p>
            <a:pPr marL="0" indent="0">
              <a:lnSpc>
                <a:spcPct val="88000"/>
              </a:lnSpc>
              <a:spcAft>
                <a:spcPts val="600"/>
              </a:spcAft>
              <a:buNone/>
            </a:pPr>
            <a:r>
              <a:rPr lang="en-US" sz="2800" dirty="0"/>
              <a:t>Factors that lead to overfishing: </a:t>
            </a:r>
          </a:p>
          <a:p>
            <a:pPr>
              <a:lnSpc>
                <a:spcPct val="88000"/>
              </a:lnSpc>
              <a:spcAft>
                <a:spcPts val="600"/>
              </a:spcAft>
            </a:pPr>
            <a:r>
              <a:rPr lang="en-US" sz="2400" dirty="0"/>
              <a:t>International waters (&gt;200 mi from shore) are unregulated resulting in open access fisheries</a:t>
            </a:r>
          </a:p>
          <a:p>
            <a:pPr>
              <a:lnSpc>
                <a:spcPct val="88000"/>
              </a:lnSpc>
            </a:pPr>
            <a:r>
              <a:rPr lang="en-US" sz="2400" dirty="0"/>
              <a:t>Poor fisheries management</a:t>
            </a:r>
          </a:p>
          <a:p>
            <a:pPr lvl="1">
              <a:lnSpc>
                <a:spcPct val="88000"/>
              </a:lnSpc>
              <a:spcAft>
                <a:spcPts val="600"/>
              </a:spcAft>
            </a:pPr>
            <a:r>
              <a:rPr lang="en-US" sz="2100" dirty="0"/>
              <a:t>Fish are caught by multiple countries making data collection difficult to impossible</a:t>
            </a:r>
          </a:p>
          <a:p>
            <a:pPr>
              <a:lnSpc>
                <a:spcPct val="88000"/>
              </a:lnSpc>
            </a:pPr>
            <a:r>
              <a:rPr lang="en-US" sz="2400" dirty="0"/>
              <a:t>Illegal fishing</a:t>
            </a:r>
          </a:p>
          <a:p>
            <a:pPr lvl="1">
              <a:lnSpc>
                <a:spcPct val="88000"/>
              </a:lnSpc>
              <a:spcAft>
                <a:spcPts val="600"/>
              </a:spcAft>
            </a:pPr>
            <a:r>
              <a:rPr lang="en-US" sz="2100" dirty="0"/>
              <a:t>Many catches are unreported</a:t>
            </a:r>
          </a:p>
          <a:p>
            <a:pPr>
              <a:lnSpc>
                <a:spcPct val="88000"/>
              </a:lnSpc>
              <a:spcAft>
                <a:spcPts val="600"/>
              </a:spcAft>
            </a:pPr>
            <a:r>
              <a:rPr lang="en-US" sz="2400" dirty="0"/>
              <a:t>Subsidized fishing fleets result in 2 times more fleets than necessary</a:t>
            </a:r>
          </a:p>
          <a:p>
            <a:pPr>
              <a:lnSpc>
                <a:spcPct val="88000"/>
              </a:lnSpc>
              <a:spcAft>
                <a:spcPts val="600"/>
              </a:spcAft>
            </a:pPr>
            <a:endParaRPr lang="en-US" sz="2800" dirty="0"/>
          </a:p>
          <a:p>
            <a:pPr>
              <a:lnSpc>
                <a:spcPct val="88000"/>
              </a:lnSpc>
              <a:spcAft>
                <a:spcPts val="600"/>
              </a:spcAft>
            </a:pPr>
            <a:endParaRPr lang="en-US" sz="2800" dirty="0"/>
          </a:p>
          <a:p>
            <a:pPr marL="0" indent="0">
              <a:lnSpc>
                <a:spcPct val="88000"/>
              </a:lnSpc>
              <a:spcAft>
                <a:spcPts val="600"/>
              </a:spcAft>
              <a:buNone/>
            </a:pPr>
            <a:endParaRPr lang="en-US" sz="2800" dirty="0"/>
          </a:p>
          <a:p>
            <a:pPr marL="0" indent="0">
              <a:lnSpc>
                <a:spcPct val="88000"/>
              </a:lnSpc>
              <a:spcAft>
                <a:spcPts val="600"/>
              </a:spcAft>
              <a:buNone/>
            </a:pPr>
            <a:endParaRPr lang="en-US" dirty="0"/>
          </a:p>
        </p:txBody>
      </p:sp>
      <p:pic>
        <p:nvPicPr>
          <p:cNvPr id="7" name="Picture 6"/>
          <p:cNvPicPr>
            <a:picLocks noChangeAspect="1"/>
          </p:cNvPicPr>
          <p:nvPr/>
        </p:nvPicPr>
        <p:blipFill>
          <a:blip r:embed="rId3"/>
          <a:stretch>
            <a:fillRect/>
          </a:stretch>
        </p:blipFill>
        <p:spPr>
          <a:xfrm>
            <a:off x="7070000" y="1942035"/>
            <a:ext cx="4961627" cy="3859043"/>
          </a:xfrm>
          <a:prstGeom prst="rect">
            <a:avLst/>
          </a:prstGeom>
        </p:spPr>
      </p:pic>
    </p:spTree>
    <p:extLst>
      <p:ext uri="{BB962C8B-B14F-4D97-AF65-F5344CB8AC3E}">
        <p14:creationId xmlns:p14="http://schemas.microsoft.com/office/powerpoint/2010/main" val="392088635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4761</TotalTime>
  <Words>2668</Words>
  <Application>Microsoft Office PowerPoint</Application>
  <PresentationFormat>Widescreen</PresentationFormat>
  <Paragraphs>296</Paragraphs>
  <Slides>44</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Bookman Old Style</vt:lpstr>
      <vt:lpstr>Calibri</vt:lpstr>
      <vt:lpstr>Gill Sans MT</vt:lpstr>
      <vt:lpstr>Wingdings</vt:lpstr>
      <vt:lpstr>Wingdings 2</vt:lpstr>
      <vt:lpstr>Wingdings 3</vt:lpstr>
      <vt:lpstr>Origin</vt:lpstr>
      <vt:lpstr>Human Impacts on Marine Ecosystems</vt:lpstr>
      <vt:lpstr>Biodiversity</vt:lpstr>
      <vt:lpstr>Loss of Marine Biodiversity</vt:lpstr>
      <vt:lpstr>Habitat Loss</vt:lpstr>
      <vt:lpstr>Habitat Loss</vt:lpstr>
      <vt:lpstr>PowerPoint Presentation</vt:lpstr>
      <vt:lpstr>PowerPoint Presentation</vt:lpstr>
      <vt:lpstr>Assessing Human Impacts</vt:lpstr>
      <vt:lpstr>PowerPoint Presentation</vt:lpstr>
      <vt:lpstr>World Commercial Catch of Marine Species</vt:lpstr>
      <vt:lpstr>Commercial Fishing Methods</vt:lpstr>
      <vt:lpstr>Overfishing</vt:lpstr>
      <vt:lpstr>Overfishing</vt:lpstr>
      <vt:lpstr>Overfishing</vt:lpstr>
      <vt:lpstr>Sustainable Fishing</vt:lpstr>
      <vt:lpstr>PowerPoint Presentation</vt:lpstr>
      <vt:lpstr>PowerPoint Presentation</vt:lpstr>
      <vt:lpstr>Aquaculture</vt:lpstr>
      <vt:lpstr>Oil Spills</vt:lpstr>
      <vt:lpstr>Oil Spills </vt:lpstr>
      <vt:lpstr>Impacts from Oil Spills</vt:lpstr>
      <vt:lpstr>Impacts from Oil Spills</vt:lpstr>
      <vt:lpstr>Impacts from Oil Spills</vt:lpstr>
      <vt:lpstr>Marine Plastics</vt:lpstr>
      <vt:lpstr>Marine Plastics</vt:lpstr>
      <vt:lpstr>Marine Plastics</vt:lpstr>
      <vt:lpstr>Shark Finning</vt:lpstr>
      <vt:lpstr>Aquarium Trade</vt:lpstr>
      <vt:lpstr>Whaling</vt:lpstr>
      <vt:lpstr>Whaling</vt:lpstr>
      <vt:lpstr>PowerPoint Presentation</vt:lpstr>
      <vt:lpstr>Effects of Climate Change on Oceans</vt:lpstr>
      <vt:lpstr>Coral Bleaching</vt:lpstr>
      <vt:lpstr>Dams</vt:lpstr>
      <vt:lpstr>PowerPoint Presentation</vt:lpstr>
      <vt:lpstr>Invasive Species Introductions</vt:lpstr>
      <vt:lpstr>PowerPoint Presentation</vt:lpstr>
      <vt:lpstr>Invasive Species Introductions</vt:lpstr>
      <vt:lpstr>Invasive Species Introductions</vt:lpstr>
      <vt:lpstr>PowerPoint Presentation</vt:lpstr>
      <vt:lpstr>Preservation of Species</vt:lpstr>
      <vt:lpstr>PowerPoint Presentation</vt:lpstr>
      <vt:lpstr>Check Your Understanding</vt:lpstr>
      <vt:lpstr>Check Your Understanding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Biodiversity</dc:title>
  <dc:creator>Tyler Flisik</dc:creator>
  <cp:lastModifiedBy>Tyler Flisik</cp:lastModifiedBy>
  <cp:revision>91</cp:revision>
  <dcterms:created xsi:type="dcterms:W3CDTF">2018-05-23T03:05:43Z</dcterms:created>
  <dcterms:modified xsi:type="dcterms:W3CDTF">2018-06-02T17:54:43Z</dcterms:modified>
</cp:coreProperties>
</file>