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</p:sldMasterIdLst>
  <p:notesMasterIdLst>
    <p:notesMasterId r:id="rId69"/>
  </p:notesMasterIdLst>
  <p:sldIdLst>
    <p:sldId id="316" r:id="rId2"/>
    <p:sldId id="267" r:id="rId3"/>
    <p:sldId id="343" r:id="rId4"/>
    <p:sldId id="328" r:id="rId5"/>
    <p:sldId id="356" r:id="rId6"/>
    <p:sldId id="348" r:id="rId7"/>
    <p:sldId id="349" r:id="rId8"/>
    <p:sldId id="357" r:id="rId9"/>
    <p:sldId id="358" r:id="rId10"/>
    <p:sldId id="350" r:id="rId11"/>
    <p:sldId id="352" r:id="rId12"/>
    <p:sldId id="353" r:id="rId13"/>
    <p:sldId id="334" r:id="rId14"/>
    <p:sldId id="354" r:id="rId15"/>
    <p:sldId id="355" r:id="rId16"/>
    <p:sldId id="335" r:id="rId17"/>
    <p:sldId id="375" r:id="rId18"/>
    <p:sldId id="336" r:id="rId19"/>
    <p:sldId id="337" r:id="rId20"/>
    <p:sldId id="359" r:id="rId21"/>
    <p:sldId id="291" r:id="rId22"/>
    <p:sldId id="384" r:id="rId23"/>
    <p:sldId id="362" r:id="rId24"/>
    <p:sldId id="319" r:id="rId25"/>
    <p:sldId id="385" r:id="rId26"/>
    <p:sldId id="303" r:id="rId27"/>
    <p:sldId id="304" r:id="rId28"/>
    <p:sldId id="305" r:id="rId29"/>
    <p:sldId id="306" r:id="rId30"/>
    <p:sldId id="307" r:id="rId31"/>
    <p:sldId id="308" r:id="rId32"/>
    <p:sldId id="386" r:id="rId33"/>
    <p:sldId id="310" r:id="rId34"/>
    <p:sldId id="338" r:id="rId35"/>
    <p:sldId id="360" r:id="rId36"/>
    <p:sldId id="332" r:id="rId37"/>
    <p:sldId id="364" r:id="rId38"/>
    <p:sldId id="339" r:id="rId39"/>
    <p:sldId id="326" r:id="rId40"/>
    <p:sldId id="309" r:id="rId41"/>
    <p:sldId id="363" r:id="rId42"/>
    <p:sldId id="381" r:id="rId43"/>
    <p:sldId id="382" r:id="rId44"/>
    <p:sldId id="301" r:id="rId45"/>
    <p:sldId id="367" r:id="rId46"/>
    <p:sldId id="299" r:id="rId47"/>
    <p:sldId id="300" r:id="rId48"/>
    <p:sldId id="277" r:id="rId49"/>
    <p:sldId id="388" r:id="rId50"/>
    <p:sldId id="389" r:id="rId51"/>
    <p:sldId id="318" r:id="rId52"/>
    <p:sldId id="340" r:id="rId53"/>
    <p:sldId id="387" r:id="rId54"/>
    <p:sldId id="270" r:id="rId55"/>
    <p:sldId id="286" r:id="rId56"/>
    <p:sldId id="302" r:id="rId57"/>
    <p:sldId id="383" r:id="rId58"/>
    <p:sldId id="366" r:id="rId59"/>
    <p:sldId id="368" r:id="rId60"/>
    <p:sldId id="369" r:id="rId61"/>
    <p:sldId id="365" r:id="rId62"/>
    <p:sldId id="315" r:id="rId63"/>
    <p:sldId id="370" r:id="rId64"/>
    <p:sldId id="371" r:id="rId65"/>
    <p:sldId id="372" r:id="rId66"/>
    <p:sldId id="373" r:id="rId67"/>
    <p:sldId id="374" r:id="rId68"/>
  </p:sldIdLst>
  <p:sldSz cx="12192000" cy="6858000"/>
  <p:notesSz cx="6858000" cy="9144000"/>
  <p:defaultTextStyle>
    <a:defPPr>
      <a:defRPr lang="en-US"/>
    </a:defPPr>
    <a:lvl1pPr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248" autoAdjust="0"/>
  </p:normalViewPr>
  <p:slideViewPr>
    <p:cSldViewPr>
      <p:cViewPr varScale="1">
        <p:scale>
          <a:sx n="58" d="100"/>
          <a:sy n="58" d="100"/>
        </p:scale>
        <p:origin x="90" y="14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862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ABD574-9D7C-4902-8BE3-CF34D0F1655A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8E41493-6317-4987-B8F9-154B81D3698E}">
      <dgm:prSet phldrT="[Text]" custT="1"/>
      <dgm:spPr/>
      <dgm:t>
        <a:bodyPr/>
        <a:lstStyle/>
        <a:p>
          <a:r>
            <a:rPr lang="en-US" sz="1400" b="1" dirty="0"/>
            <a:t>Establish a territory</a:t>
          </a:r>
        </a:p>
      </dgm:t>
    </dgm:pt>
    <dgm:pt modelId="{C92E3C1C-8710-441A-BAB4-33D35BB2A540}" type="parTrans" cxnId="{BB21A91D-531F-40A9-AEC5-4177C2052379}">
      <dgm:prSet/>
      <dgm:spPr/>
      <dgm:t>
        <a:bodyPr/>
        <a:lstStyle/>
        <a:p>
          <a:endParaRPr lang="en-US"/>
        </a:p>
      </dgm:t>
    </dgm:pt>
    <dgm:pt modelId="{61990D34-C218-4A6F-84E8-A3C1E2AA1D1E}" type="sibTrans" cxnId="{BB21A91D-531F-40A9-AEC5-4177C2052379}">
      <dgm:prSet/>
      <dgm:spPr/>
      <dgm:t>
        <a:bodyPr/>
        <a:lstStyle/>
        <a:p>
          <a:endParaRPr lang="en-US"/>
        </a:p>
      </dgm:t>
    </dgm:pt>
    <dgm:pt modelId="{7F15D0EC-6C1B-470C-ACB6-17BC5D56BE41}">
      <dgm:prSet phldrT="[Text]" custT="1"/>
      <dgm:spPr/>
      <dgm:t>
        <a:bodyPr/>
        <a:lstStyle/>
        <a:p>
          <a:r>
            <a:rPr lang="en-US" sz="1400" b="1" dirty="0"/>
            <a:t>Find a mate</a:t>
          </a:r>
        </a:p>
      </dgm:t>
    </dgm:pt>
    <dgm:pt modelId="{6CBE08CD-FB2F-47A9-9D82-2C72BE7512A4}" type="parTrans" cxnId="{AFE80C6C-519A-4BA2-9B4C-DB322D4EABCF}">
      <dgm:prSet/>
      <dgm:spPr/>
      <dgm:t>
        <a:bodyPr/>
        <a:lstStyle/>
        <a:p>
          <a:endParaRPr lang="en-US"/>
        </a:p>
      </dgm:t>
    </dgm:pt>
    <dgm:pt modelId="{144926E0-8C3E-4501-BE37-02465BEB65BF}" type="sibTrans" cxnId="{AFE80C6C-519A-4BA2-9B4C-DB322D4EABCF}">
      <dgm:prSet/>
      <dgm:spPr/>
      <dgm:t>
        <a:bodyPr/>
        <a:lstStyle/>
        <a:p>
          <a:endParaRPr lang="en-US"/>
        </a:p>
      </dgm:t>
    </dgm:pt>
    <dgm:pt modelId="{0AF375BF-FD65-4A3D-B430-52AE0794FED3}">
      <dgm:prSet phldrT="[Text]" custT="1"/>
      <dgm:spPr/>
      <dgm:t>
        <a:bodyPr/>
        <a:lstStyle/>
        <a:p>
          <a:r>
            <a:rPr lang="en-US" sz="1400" b="1" dirty="0"/>
            <a:t>Hatching</a:t>
          </a:r>
        </a:p>
      </dgm:t>
    </dgm:pt>
    <dgm:pt modelId="{41522D5D-ADA0-4AFD-9F12-B9224E4326B4}" type="parTrans" cxnId="{96CD2FC0-F1B4-4199-8086-F72D3212C2E6}">
      <dgm:prSet/>
      <dgm:spPr/>
      <dgm:t>
        <a:bodyPr/>
        <a:lstStyle/>
        <a:p>
          <a:endParaRPr lang="en-US"/>
        </a:p>
      </dgm:t>
    </dgm:pt>
    <dgm:pt modelId="{7AF4251E-D572-40EB-BEB2-8DF4FDDDC103}" type="sibTrans" cxnId="{96CD2FC0-F1B4-4199-8086-F72D3212C2E6}">
      <dgm:prSet/>
      <dgm:spPr/>
      <dgm:t>
        <a:bodyPr/>
        <a:lstStyle/>
        <a:p>
          <a:endParaRPr lang="en-US"/>
        </a:p>
      </dgm:t>
    </dgm:pt>
    <dgm:pt modelId="{890A1963-9D1C-4566-B029-E70DBEC6555C}">
      <dgm:prSet phldrT="[Text]" custT="1"/>
      <dgm:spPr/>
      <dgm:t>
        <a:bodyPr/>
        <a:lstStyle/>
        <a:p>
          <a:r>
            <a:rPr lang="en-US" sz="1400" b="1" dirty="0"/>
            <a:t>Feeding young</a:t>
          </a: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dirty="0"/>
        </a:p>
      </dgm:t>
    </dgm:pt>
    <dgm:pt modelId="{B3915B7A-2336-4012-8765-6AEC90E52619}" type="parTrans" cxnId="{8AF55691-985B-4661-9CAE-75DDCB191186}">
      <dgm:prSet/>
      <dgm:spPr/>
      <dgm:t>
        <a:bodyPr/>
        <a:lstStyle/>
        <a:p>
          <a:endParaRPr lang="en-US"/>
        </a:p>
      </dgm:t>
    </dgm:pt>
    <dgm:pt modelId="{9958986A-0514-42C6-8561-674302B71DD9}" type="sibTrans" cxnId="{8AF55691-985B-4661-9CAE-75DDCB191186}">
      <dgm:prSet/>
      <dgm:spPr/>
      <dgm:t>
        <a:bodyPr/>
        <a:lstStyle/>
        <a:p>
          <a:endParaRPr lang="en-US"/>
        </a:p>
      </dgm:t>
    </dgm:pt>
    <dgm:pt modelId="{3E912221-B4B4-4355-A2E0-AD3E3CC5F280}">
      <dgm:prSet phldrT="[Text]" custT="1"/>
      <dgm:spPr/>
      <dgm:t>
        <a:bodyPr/>
        <a:lstStyle/>
        <a:p>
          <a:r>
            <a:rPr lang="en-US" sz="1400" b="1" u="none" dirty="0"/>
            <a:t>Chicks</a:t>
          </a:r>
          <a:r>
            <a:rPr lang="en-US" sz="1400" b="1" u="sng" dirty="0"/>
            <a:t> fledge</a:t>
          </a:r>
        </a:p>
      </dgm:t>
    </dgm:pt>
    <dgm:pt modelId="{086B8864-BE9B-42B8-8D43-BF89B92BFE28}" type="parTrans" cxnId="{B9FDC91C-299D-4044-B855-CD8F3772E6E8}">
      <dgm:prSet/>
      <dgm:spPr/>
      <dgm:t>
        <a:bodyPr/>
        <a:lstStyle/>
        <a:p>
          <a:endParaRPr lang="en-US"/>
        </a:p>
      </dgm:t>
    </dgm:pt>
    <dgm:pt modelId="{52FE7A57-3DA5-420C-B257-2E1BB322B345}" type="sibTrans" cxnId="{B9FDC91C-299D-4044-B855-CD8F3772E6E8}">
      <dgm:prSet/>
      <dgm:spPr/>
      <dgm:t>
        <a:bodyPr/>
        <a:lstStyle/>
        <a:p>
          <a:endParaRPr lang="en-US"/>
        </a:p>
      </dgm:t>
    </dgm:pt>
    <dgm:pt modelId="{F07695C7-1B6D-4B00-8A8B-6090BCE529AE}">
      <dgm:prSet phldrT="[Text]" custT="1"/>
      <dgm:spPr/>
      <dgm:t>
        <a:bodyPr/>
        <a:lstStyle/>
        <a:p>
          <a:r>
            <a:rPr lang="en-US" sz="1400" b="1" dirty="0"/>
            <a:t>Build a nest</a:t>
          </a: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~ Several days</a:t>
          </a:r>
          <a:endParaRPr lang="en-US" sz="1400" b="1" dirty="0"/>
        </a:p>
      </dgm:t>
    </dgm:pt>
    <dgm:pt modelId="{9F6AE8DC-1EFD-414F-BFD3-8561DD9B8086}" type="parTrans" cxnId="{A1A9CDDD-9F7B-49AD-8044-5C8FA5B1D0CD}">
      <dgm:prSet/>
      <dgm:spPr/>
      <dgm:t>
        <a:bodyPr/>
        <a:lstStyle/>
        <a:p>
          <a:endParaRPr lang="en-US"/>
        </a:p>
      </dgm:t>
    </dgm:pt>
    <dgm:pt modelId="{760A2618-2469-4035-BF98-C3883CE6FC69}" type="sibTrans" cxnId="{A1A9CDDD-9F7B-49AD-8044-5C8FA5B1D0CD}">
      <dgm:prSet/>
      <dgm:spPr/>
      <dgm:t>
        <a:bodyPr/>
        <a:lstStyle/>
        <a:p>
          <a:endParaRPr lang="en-US"/>
        </a:p>
      </dgm:t>
    </dgm:pt>
    <dgm:pt modelId="{9D11EAE5-F1E6-4CBD-86EF-C9AD38F4431D}">
      <dgm:prSet phldrT="[Text]" custT="1"/>
      <dgm:spPr/>
      <dgm:t>
        <a:bodyPr/>
        <a:lstStyle/>
        <a:p>
          <a:r>
            <a:rPr lang="en-US" sz="1400" b="1" dirty="0"/>
            <a:t>Copulation and egg formation</a:t>
          </a:r>
        </a:p>
      </dgm:t>
    </dgm:pt>
    <dgm:pt modelId="{26D79026-D2D2-4425-BB5F-56D0DF96BC23}" type="parTrans" cxnId="{45688E6B-5976-4934-B00F-6BA096BBB5CE}">
      <dgm:prSet/>
      <dgm:spPr/>
      <dgm:t>
        <a:bodyPr/>
        <a:lstStyle/>
        <a:p>
          <a:endParaRPr lang="en-US"/>
        </a:p>
      </dgm:t>
    </dgm:pt>
    <dgm:pt modelId="{024B9AEB-CFBC-4F22-A4FC-B19661BF1EEA}" type="sibTrans" cxnId="{45688E6B-5976-4934-B00F-6BA096BBB5CE}">
      <dgm:prSet/>
      <dgm:spPr/>
      <dgm:t>
        <a:bodyPr/>
        <a:lstStyle/>
        <a:p>
          <a:endParaRPr lang="en-US"/>
        </a:p>
      </dgm:t>
    </dgm:pt>
    <dgm:pt modelId="{13FF7241-1495-4E54-8965-CCF17669C010}">
      <dgm:prSet phldrT="[Text]" custT="1"/>
      <dgm:spPr/>
      <dgm:t>
        <a:bodyPr/>
        <a:lstStyle/>
        <a:p>
          <a:r>
            <a:rPr lang="en-US" sz="1400" b="1" dirty="0"/>
            <a:t>Egg laying </a:t>
          </a: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dirty="0"/>
            <a:t>1 per day</a:t>
          </a:r>
        </a:p>
      </dgm:t>
    </dgm:pt>
    <dgm:pt modelId="{14C9645B-F329-470D-9D9F-45E385011517}" type="parTrans" cxnId="{1C57203C-64CF-4E71-8C8E-413C9798A6E5}">
      <dgm:prSet/>
      <dgm:spPr/>
      <dgm:t>
        <a:bodyPr/>
        <a:lstStyle/>
        <a:p>
          <a:endParaRPr lang="en-US"/>
        </a:p>
      </dgm:t>
    </dgm:pt>
    <dgm:pt modelId="{53C9FD0D-11EF-4EF9-9782-A0BD24CF9B19}" type="sibTrans" cxnId="{1C57203C-64CF-4E71-8C8E-413C9798A6E5}">
      <dgm:prSet/>
      <dgm:spPr/>
      <dgm:t>
        <a:bodyPr/>
        <a:lstStyle/>
        <a:p>
          <a:endParaRPr lang="en-US"/>
        </a:p>
      </dgm:t>
    </dgm:pt>
    <dgm:pt modelId="{AE99596A-2FE1-42C7-B300-4EB3D1DFE480}">
      <dgm:prSet phldrT="[Text]" custT="1"/>
      <dgm:spPr/>
      <dgm:t>
        <a:bodyPr/>
        <a:lstStyle/>
        <a:p>
          <a:r>
            <a:rPr lang="en-US" sz="1400" b="1" dirty="0"/>
            <a:t>Incubation</a:t>
          </a: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dirty="0"/>
            <a:t>12-14 days</a:t>
          </a:r>
        </a:p>
      </dgm:t>
    </dgm:pt>
    <dgm:pt modelId="{73C5E5ED-BD88-465C-A64B-6DA72BF54196}" type="parTrans" cxnId="{9CFBC18B-E15D-4D46-9F13-50ED9DF92A11}">
      <dgm:prSet/>
      <dgm:spPr/>
      <dgm:t>
        <a:bodyPr/>
        <a:lstStyle/>
        <a:p>
          <a:endParaRPr lang="en-US"/>
        </a:p>
      </dgm:t>
    </dgm:pt>
    <dgm:pt modelId="{B774243E-5039-49AB-B52E-07AAE2C025B9}" type="sibTrans" cxnId="{9CFBC18B-E15D-4D46-9F13-50ED9DF92A11}">
      <dgm:prSet/>
      <dgm:spPr/>
      <dgm:t>
        <a:bodyPr/>
        <a:lstStyle/>
        <a:p>
          <a:endParaRPr lang="en-US"/>
        </a:p>
      </dgm:t>
    </dgm:pt>
    <dgm:pt modelId="{AC9EB9F6-1C69-4ADD-AADE-9D70406FF834}">
      <dgm:prSet phldrT="[Text]" custT="1"/>
      <dgm:spPr/>
      <dgm:t>
        <a:bodyPr/>
        <a:lstStyle/>
        <a:p>
          <a:r>
            <a:rPr lang="en-US" sz="1400" b="1" u="none" dirty="0"/>
            <a:t>Parental care</a:t>
          </a:r>
        </a:p>
        <a:p>
          <a:r>
            <a:rPr lang="en-US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u="sng" dirty="0"/>
        </a:p>
      </dgm:t>
    </dgm:pt>
    <dgm:pt modelId="{AD7CF834-73EE-4259-9B20-ED7FF1FB94C5}" type="parTrans" cxnId="{294204DB-2E0D-4D36-A96D-1430940D0FC6}">
      <dgm:prSet/>
      <dgm:spPr/>
      <dgm:t>
        <a:bodyPr/>
        <a:lstStyle/>
        <a:p>
          <a:endParaRPr lang="en-US"/>
        </a:p>
      </dgm:t>
    </dgm:pt>
    <dgm:pt modelId="{9DB74B5B-2B10-48DB-8100-509E07636843}" type="sibTrans" cxnId="{294204DB-2E0D-4D36-A96D-1430940D0FC6}">
      <dgm:prSet/>
      <dgm:spPr/>
      <dgm:t>
        <a:bodyPr/>
        <a:lstStyle/>
        <a:p>
          <a:endParaRPr lang="en-US"/>
        </a:p>
      </dgm:t>
    </dgm:pt>
    <dgm:pt modelId="{4E3E2DD3-DCF8-4928-BA79-391CC40157AB}" type="pres">
      <dgm:prSet presAssocID="{58ABD574-9D7C-4902-8BE3-CF34D0F1655A}" presName="cycle" presStyleCnt="0">
        <dgm:presLayoutVars>
          <dgm:dir/>
          <dgm:resizeHandles val="exact"/>
        </dgm:presLayoutVars>
      </dgm:prSet>
      <dgm:spPr/>
    </dgm:pt>
    <dgm:pt modelId="{7B3F7969-F13B-40CB-ACB2-1E21A5B11406}" type="pres">
      <dgm:prSet presAssocID="{B8E41493-6317-4987-B8F9-154B81D3698E}" presName="node" presStyleLbl="node1" presStyleIdx="0" presStyleCnt="10" custScaleX="141936">
        <dgm:presLayoutVars>
          <dgm:bulletEnabled val="1"/>
        </dgm:presLayoutVars>
      </dgm:prSet>
      <dgm:spPr/>
    </dgm:pt>
    <dgm:pt modelId="{4CC3E41C-D19D-4DD0-9BA0-30FFF6DE6809}" type="pres">
      <dgm:prSet presAssocID="{B8E41493-6317-4987-B8F9-154B81D3698E}" presName="spNode" presStyleCnt="0"/>
      <dgm:spPr/>
    </dgm:pt>
    <dgm:pt modelId="{0944054A-B6C5-4D2E-9D47-56313BD6123F}" type="pres">
      <dgm:prSet presAssocID="{61990D34-C218-4A6F-84E8-A3C1E2AA1D1E}" presName="sibTrans" presStyleLbl="sibTrans1D1" presStyleIdx="0" presStyleCnt="10"/>
      <dgm:spPr/>
    </dgm:pt>
    <dgm:pt modelId="{5A0DA73D-A216-45E4-B5A1-8BB716E72753}" type="pres">
      <dgm:prSet presAssocID="{7F15D0EC-6C1B-470C-ACB6-17BC5D56BE41}" presName="node" presStyleLbl="node1" presStyleIdx="1" presStyleCnt="10" custRadScaleRad="108099" custRadScaleInc="34037">
        <dgm:presLayoutVars>
          <dgm:bulletEnabled val="1"/>
        </dgm:presLayoutVars>
      </dgm:prSet>
      <dgm:spPr/>
    </dgm:pt>
    <dgm:pt modelId="{B1B33C9F-77DD-43FF-98E6-C694B6EE7F61}" type="pres">
      <dgm:prSet presAssocID="{7F15D0EC-6C1B-470C-ACB6-17BC5D56BE41}" presName="spNode" presStyleCnt="0"/>
      <dgm:spPr/>
    </dgm:pt>
    <dgm:pt modelId="{229CA3D5-2E96-49D4-9E8A-61F78A5C7AC9}" type="pres">
      <dgm:prSet presAssocID="{144926E0-8C3E-4501-BE37-02465BEB65BF}" presName="sibTrans" presStyleLbl="sibTrans1D1" presStyleIdx="1" presStyleCnt="10"/>
      <dgm:spPr/>
    </dgm:pt>
    <dgm:pt modelId="{83F29864-BA45-4E53-8A3F-E79D403F9FAE}" type="pres">
      <dgm:prSet presAssocID="{F07695C7-1B6D-4B00-8A8B-6090BCE529AE}" presName="node" presStyleLbl="node1" presStyleIdx="2" presStyleCnt="10" custScaleX="157826" custRadScaleRad="110477" custRadScaleInc="12610">
        <dgm:presLayoutVars>
          <dgm:bulletEnabled val="1"/>
        </dgm:presLayoutVars>
      </dgm:prSet>
      <dgm:spPr/>
    </dgm:pt>
    <dgm:pt modelId="{DDA6F1DF-1821-453B-AF78-13A4633C4452}" type="pres">
      <dgm:prSet presAssocID="{F07695C7-1B6D-4B00-8A8B-6090BCE529AE}" presName="spNode" presStyleCnt="0"/>
      <dgm:spPr/>
    </dgm:pt>
    <dgm:pt modelId="{C1F0F9E1-14D0-48BA-B691-C7E1D5C3E6D4}" type="pres">
      <dgm:prSet presAssocID="{760A2618-2469-4035-BF98-C3883CE6FC69}" presName="sibTrans" presStyleLbl="sibTrans1D1" presStyleIdx="2" presStyleCnt="10"/>
      <dgm:spPr/>
    </dgm:pt>
    <dgm:pt modelId="{A7DE903B-AC88-4329-BD71-0064431F2023}" type="pres">
      <dgm:prSet presAssocID="{9D11EAE5-F1E6-4CBD-86EF-C9AD38F4431D}" presName="node" presStyleLbl="node1" presStyleIdx="3" presStyleCnt="10" custScaleX="190408" custRadScaleRad="110494" custRadScaleInc="-26804">
        <dgm:presLayoutVars>
          <dgm:bulletEnabled val="1"/>
        </dgm:presLayoutVars>
      </dgm:prSet>
      <dgm:spPr/>
    </dgm:pt>
    <dgm:pt modelId="{F66CB93A-576A-4F71-8BF5-E3D7D1778B08}" type="pres">
      <dgm:prSet presAssocID="{9D11EAE5-F1E6-4CBD-86EF-C9AD38F4431D}" presName="spNode" presStyleCnt="0"/>
      <dgm:spPr/>
    </dgm:pt>
    <dgm:pt modelId="{624CB631-7644-4218-91DC-F16307FB755F}" type="pres">
      <dgm:prSet presAssocID="{024B9AEB-CFBC-4F22-A4FC-B19661BF1EEA}" presName="sibTrans" presStyleLbl="sibTrans1D1" presStyleIdx="3" presStyleCnt="10"/>
      <dgm:spPr/>
    </dgm:pt>
    <dgm:pt modelId="{D2AA7F67-8AA5-4655-953B-6384562A320E}" type="pres">
      <dgm:prSet presAssocID="{13FF7241-1495-4E54-8965-CCF17669C010}" presName="node" presStyleLbl="node1" presStyleIdx="4" presStyleCnt="10" custScaleX="148484" custRadScaleRad="105827" custRadScaleInc="-61995">
        <dgm:presLayoutVars>
          <dgm:bulletEnabled val="1"/>
        </dgm:presLayoutVars>
      </dgm:prSet>
      <dgm:spPr/>
    </dgm:pt>
    <dgm:pt modelId="{86EAD48E-CCB5-463A-BEEB-1307BA1A044F}" type="pres">
      <dgm:prSet presAssocID="{13FF7241-1495-4E54-8965-CCF17669C010}" presName="spNode" presStyleCnt="0"/>
      <dgm:spPr/>
    </dgm:pt>
    <dgm:pt modelId="{1CD12E82-8AC3-4114-8B6E-83BCEBFACDE9}" type="pres">
      <dgm:prSet presAssocID="{53C9FD0D-11EF-4EF9-9782-A0BD24CF9B19}" presName="sibTrans" presStyleLbl="sibTrans1D1" presStyleIdx="4" presStyleCnt="10"/>
      <dgm:spPr/>
    </dgm:pt>
    <dgm:pt modelId="{5DAC6786-3394-4F98-907E-57E5927028BA}" type="pres">
      <dgm:prSet presAssocID="{AE99596A-2FE1-42C7-B300-4EB3D1DFE480}" presName="node" presStyleLbl="node1" presStyleIdx="5" presStyleCnt="10" custScaleX="144275">
        <dgm:presLayoutVars>
          <dgm:bulletEnabled val="1"/>
        </dgm:presLayoutVars>
      </dgm:prSet>
      <dgm:spPr/>
    </dgm:pt>
    <dgm:pt modelId="{A8EE0E7C-089E-4515-BE67-56416D4124A7}" type="pres">
      <dgm:prSet presAssocID="{AE99596A-2FE1-42C7-B300-4EB3D1DFE480}" presName="spNode" presStyleCnt="0"/>
      <dgm:spPr/>
    </dgm:pt>
    <dgm:pt modelId="{BAEADFAA-693C-4413-A324-4854E0C6BC72}" type="pres">
      <dgm:prSet presAssocID="{B774243E-5039-49AB-B52E-07AAE2C025B9}" presName="sibTrans" presStyleLbl="sibTrans1D1" presStyleIdx="5" presStyleCnt="10"/>
      <dgm:spPr/>
    </dgm:pt>
    <dgm:pt modelId="{5755C293-D51F-4AB3-A3D3-73C4D86878BE}" type="pres">
      <dgm:prSet presAssocID="{0AF375BF-FD65-4A3D-B430-52AE0794FED3}" presName="node" presStyleLbl="node1" presStyleIdx="6" presStyleCnt="10" custScaleX="120538" custRadScaleRad="108689" custRadScaleInc="63740">
        <dgm:presLayoutVars>
          <dgm:bulletEnabled val="1"/>
        </dgm:presLayoutVars>
      </dgm:prSet>
      <dgm:spPr/>
    </dgm:pt>
    <dgm:pt modelId="{2ECA9092-9B08-4184-A53D-622C67BAFC0D}" type="pres">
      <dgm:prSet presAssocID="{0AF375BF-FD65-4A3D-B430-52AE0794FED3}" presName="spNode" presStyleCnt="0"/>
      <dgm:spPr/>
    </dgm:pt>
    <dgm:pt modelId="{5587B906-D894-4B34-9D24-F9F1816EBDF3}" type="pres">
      <dgm:prSet presAssocID="{7AF4251E-D572-40EB-BEB2-8DF4FDDDC103}" presName="sibTrans" presStyleLbl="sibTrans1D1" presStyleIdx="6" presStyleCnt="10"/>
      <dgm:spPr/>
    </dgm:pt>
    <dgm:pt modelId="{880D4DF2-9D8D-40DF-ABDA-ACCDAC4AAAA7}" type="pres">
      <dgm:prSet presAssocID="{890A1963-9D1C-4566-B029-E70DBEC6555C}" presName="node" presStyleLbl="node1" presStyleIdx="7" presStyleCnt="10" custScaleX="181875" custRadScaleRad="108407" custRadScaleInc="30540">
        <dgm:presLayoutVars>
          <dgm:bulletEnabled val="1"/>
        </dgm:presLayoutVars>
      </dgm:prSet>
      <dgm:spPr/>
    </dgm:pt>
    <dgm:pt modelId="{38108AB3-9EB4-45C0-95E0-CD27E86A2966}" type="pres">
      <dgm:prSet presAssocID="{890A1963-9D1C-4566-B029-E70DBEC6555C}" presName="spNode" presStyleCnt="0"/>
      <dgm:spPr/>
    </dgm:pt>
    <dgm:pt modelId="{10C2E185-BB8C-4481-85B5-A29BF5634D8E}" type="pres">
      <dgm:prSet presAssocID="{9958986A-0514-42C6-8561-674302B71DD9}" presName="sibTrans" presStyleLbl="sibTrans1D1" presStyleIdx="7" presStyleCnt="10"/>
      <dgm:spPr/>
    </dgm:pt>
    <dgm:pt modelId="{5D4AEB8D-B305-45E9-A1EE-B8719CEEF6EF}" type="pres">
      <dgm:prSet presAssocID="{3E912221-B4B4-4355-A2E0-AD3E3CC5F280}" presName="node" presStyleLbl="node1" presStyleIdx="8" presStyleCnt="10" custRadScaleRad="107248" custRadScaleInc="-13837">
        <dgm:presLayoutVars>
          <dgm:bulletEnabled val="1"/>
        </dgm:presLayoutVars>
      </dgm:prSet>
      <dgm:spPr/>
    </dgm:pt>
    <dgm:pt modelId="{475C08F2-3A62-44C9-A5B9-0BA242A2F132}" type="pres">
      <dgm:prSet presAssocID="{3E912221-B4B4-4355-A2E0-AD3E3CC5F280}" presName="spNode" presStyleCnt="0"/>
      <dgm:spPr/>
    </dgm:pt>
    <dgm:pt modelId="{B8576F4B-C9B8-4E7C-B421-A55CBA0177BA}" type="pres">
      <dgm:prSet presAssocID="{52FE7A57-3DA5-420C-B257-2E1BB322B345}" presName="sibTrans" presStyleLbl="sibTrans1D1" presStyleIdx="8" presStyleCnt="10"/>
      <dgm:spPr/>
    </dgm:pt>
    <dgm:pt modelId="{A64C2242-8E0E-45C2-9DBE-8E062A3E5642}" type="pres">
      <dgm:prSet presAssocID="{AC9EB9F6-1C69-4ADD-AADE-9D70406FF834}" presName="node" presStyleLbl="node1" presStyleIdx="9" presStyleCnt="10" custScaleX="159695" custRadScaleRad="102973" custRadScaleInc="-57413">
        <dgm:presLayoutVars>
          <dgm:bulletEnabled val="1"/>
        </dgm:presLayoutVars>
      </dgm:prSet>
      <dgm:spPr/>
    </dgm:pt>
    <dgm:pt modelId="{9FD28723-6846-47BA-A652-7861F0B236A4}" type="pres">
      <dgm:prSet presAssocID="{AC9EB9F6-1C69-4ADD-AADE-9D70406FF834}" presName="spNode" presStyleCnt="0"/>
      <dgm:spPr/>
    </dgm:pt>
    <dgm:pt modelId="{35A81153-7833-4419-B850-DC3C75E7BFC2}" type="pres">
      <dgm:prSet presAssocID="{9DB74B5B-2B10-48DB-8100-509E07636843}" presName="sibTrans" presStyleLbl="sibTrans1D1" presStyleIdx="9" presStyleCnt="10"/>
      <dgm:spPr/>
    </dgm:pt>
  </dgm:ptLst>
  <dgm:cxnLst>
    <dgm:cxn modelId="{F014420C-F30E-4A1B-BC20-6DB2B016F14B}" type="presOf" srcId="{7F15D0EC-6C1B-470C-ACB6-17BC5D56BE41}" destId="{5A0DA73D-A216-45E4-B5A1-8BB716E72753}" srcOrd="0" destOrd="0" presId="urn:microsoft.com/office/officeart/2005/8/layout/cycle5"/>
    <dgm:cxn modelId="{9375421B-5F6D-4559-8D38-8C735E01A0ED}" type="presOf" srcId="{52FE7A57-3DA5-420C-B257-2E1BB322B345}" destId="{B8576F4B-C9B8-4E7C-B421-A55CBA0177BA}" srcOrd="0" destOrd="0" presId="urn:microsoft.com/office/officeart/2005/8/layout/cycle5"/>
    <dgm:cxn modelId="{B9FDC91C-299D-4044-B855-CD8F3772E6E8}" srcId="{58ABD574-9D7C-4902-8BE3-CF34D0F1655A}" destId="{3E912221-B4B4-4355-A2E0-AD3E3CC5F280}" srcOrd="8" destOrd="0" parTransId="{086B8864-BE9B-42B8-8D43-BF89B92BFE28}" sibTransId="{52FE7A57-3DA5-420C-B257-2E1BB322B345}"/>
    <dgm:cxn modelId="{BB21A91D-531F-40A9-AEC5-4177C2052379}" srcId="{58ABD574-9D7C-4902-8BE3-CF34D0F1655A}" destId="{B8E41493-6317-4987-B8F9-154B81D3698E}" srcOrd="0" destOrd="0" parTransId="{C92E3C1C-8710-441A-BAB4-33D35BB2A540}" sibTransId="{61990D34-C218-4A6F-84E8-A3C1E2AA1D1E}"/>
    <dgm:cxn modelId="{4589F81D-47A0-48FE-A86F-3E5DDFAC36F2}" type="presOf" srcId="{F07695C7-1B6D-4B00-8A8B-6090BCE529AE}" destId="{83F29864-BA45-4E53-8A3F-E79D403F9FAE}" srcOrd="0" destOrd="0" presId="urn:microsoft.com/office/officeart/2005/8/layout/cycle5"/>
    <dgm:cxn modelId="{4C7A0826-F48C-49BA-B78F-B9CDE9485B9B}" type="presOf" srcId="{9DB74B5B-2B10-48DB-8100-509E07636843}" destId="{35A81153-7833-4419-B850-DC3C75E7BFC2}" srcOrd="0" destOrd="0" presId="urn:microsoft.com/office/officeart/2005/8/layout/cycle5"/>
    <dgm:cxn modelId="{B1C98E38-0DB2-4C22-A8FD-0FF1B47DBA47}" type="presOf" srcId="{144926E0-8C3E-4501-BE37-02465BEB65BF}" destId="{229CA3D5-2E96-49D4-9E8A-61F78A5C7AC9}" srcOrd="0" destOrd="0" presId="urn:microsoft.com/office/officeart/2005/8/layout/cycle5"/>
    <dgm:cxn modelId="{1C57203C-64CF-4E71-8C8E-413C9798A6E5}" srcId="{58ABD574-9D7C-4902-8BE3-CF34D0F1655A}" destId="{13FF7241-1495-4E54-8965-CCF17669C010}" srcOrd="4" destOrd="0" parTransId="{14C9645B-F329-470D-9D9F-45E385011517}" sibTransId="{53C9FD0D-11EF-4EF9-9782-A0BD24CF9B19}"/>
    <dgm:cxn modelId="{86BC835D-A193-4709-9A75-F13D6C9C0C69}" type="presOf" srcId="{B774243E-5039-49AB-B52E-07AAE2C025B9}" destId="{BAEADFAA-693C-4413-A324-4854E0C6BC72}" srcOrd="0" destOrd="0" presId="urn:microsoft.com/office/officeart/2005/8/layout/cycle5"/>
    <dgm:cxn modelId="{B3CCBE41-DD56-43A5-8169-722EF2AE659E}" type="presOf" srcId="{AE99596A-2FE1-42C7-B300-4EB3D1DFE480}" destId="{5DAC6786-3394-4F98-907E-57E5927028BA}" srcOrd="0" destOrd="0" presId="urn:microsoft.com/office/officeart/2005/8/layout/cycle5"/>
    <dgm:cxn modelId="{99ECD245-7A61-4C0F-8122-48787852365E}" type="presOf" srcId="{B8E41493-6317-4987-B8F9-154B81D3698E}" destId="{7B3F7969-F13B-40CB-ACB2-1E21A5B11406}" srcOrd="0" destOrd="0" presId="urn:microsoft.com/office/officeart/2005/8/layout/cycle5"/>
    <dgm:cxn modelId="{D5395E47-DBE6-410F-BBE2-7194D0BF6AEF}" type="presOf" srcId="{53C9FD0D-11EF-4EF9-9782-A0BD24CF9B19}" destId="{1CD12E82-8AC3-4114-8B6E-83BCEBFACDE9}" srcOrd="0" destOrd="0" presId="urn:microsoft.com/office/officeart/2005/8/layout/cycle5"/>
    <dgm:cxn modelId="{45688E6B-5976-4934-B00F-6BA096BBB5CE}" srcId="{58ABD574-9D7C-4902-8BE3-CF34D0F1655A}" destId="{9D11EAE5-F1E6-4CBD-86EF-C9AD38F4431D}" srcOrd="3" destOrd="0" parTransId="{26D79026-D2D2-4425-BB5F-56D0DF96BC23}" sibTransId="{024B9AEB-CFBC-4F22-A4FC-B19661BF1EEA}"/>
    <dgm:cxn modelId="{AFE80C6C-519A-4BA2-9B4C-DB322D4EABCF}" srcId="{58ABD574-9D7C-4902-8BE3-CF34D0F1655A}" destId="{7F15D0EC-6C1B-470C-ACB6-17BC5D56BE41}" srcOrd="1" destOrd="0" parTransId="{6CBE08CD-FB2F-47A9-9D82-2C72BE7512A4}" sibTransId="{144926E0-8C3E-4501-BE37-02465BEB65BF}"/>
    <dgm:cxn modelId="{9CFBC18B-E15D-4D46-9F13-50ED9DF92A11}" srcId="{58ABD574-9D7C-4902-8BE3-CF34D0F1655A}" destId="{AE99596A-2FE1-42C7-B300-4EB3D1DFE480}" srcOrd="5" destOrd="0" parTransId="{73C5E5ED-BD88-465C-A64B-6DA72BF54196}" sibTransId="{B774243E-5039-49AB-B52E-07AAE2C025B9}"/>
    <dgm:cxn modelId="{666E7E8E-9646-4F70-B184-301CB2DBEA36}" type="presOf" srcId="{890A1963-9D1C-4566-B029-E70DBEC6555C}" destId="{880D4DF2-9D8D-40DF-ABDA-ACCDAC4AAAA7}" srcOrd="0" destOrd="0" presId="urn:microsoft.com/office/officeart/2005/8/layout/cycle5"/>
    <dgm:cxn modelId="{8AF55691-985B-4661-9CAE-75DDCB191186}" srcId="{58ABD574-9D7C-4902-8BE3-CF34D0F1655A}" destId="{890A1963-9D1C-4566-B029-E70DBEC6555C}" srcOrd="7" destOrd="0" parTransId="{B3915B7A-2336-4012-8765-6AEC90E52619}" sibTransId="{9958986A-0514-42C6-8561-674302B71DD9}"/>
    <dgm:cxn modelId="{D4AF1895-2509-4623-9B70-649CA92F4434}" type="presOf" srcId="{024B9AEB-CFBC-4F22-A4FC-B19661BF1EEA}" destId="{624CB631-7644-4218-91DC-F16307FB755F}" srcOrd="0" destOrd="0" presId="urn:microsoft.com/office/officeart/2005/8/layout/cycle5"/>
    <dgm:cxn modelId="{DB71CB95-0160-4340-912E-C989E39CB8D4}" type="presOf" srcId="{AC9EB9F6-1C69-4ADD-AADE-9D70406FF834}" destId="{A64C2242-8E0E-45C2-9DBE-8E062A3E5642}" srcOrd="0" destOrd="0" presId="urn:microsoft.com/office/officeart/2005/8/layout/cycle5"/>
    <dgm:cxn modelId="{1CC927A1-7D9A-458F-96E6-3B8EF4C4C859}" type="presOf" srcId="{760A2618-2469-4035-BF98-C3883CE6FC69}" destId="{C1F0F9E1-14D0-48BA-B691-C7E1D5C3E6D4}" srcOrd="0" destOrd="0" presId="urn:microsoft.com/office/officeart/2005/8/layout/cycle5"/>
    <dgm:cxn modelId="{DE5DE6A6-2FEE-4BCB-A0AD-8255A0F5985F}" type="presOf" srcId="{0AF375BF-FD65-4A3D-B430-52AE0794FED3}" destId="{5755C293-D51F-4AB3-A3D3-73C4D86878BE}" srcOrd="0" destOrd="0" presId="urn:microsoft.com/office/officeart/2005/8/layout/cycle5"/>
    <dgm:cxn modelId="{2228DDA8-21BE-4AD0-9C3F-7103A8E895DF}" type="presOf" srcId="{13FF7241-1495-4E54-8965-CCF17669C010}" destId="{D2AA7F67-8AA5-4655-953B-6384562A320E}" srcOrd="0" destOrd="0" presId="urn:microsoft.com/office/officeart/2005/8/layout/cycle5"/>
    <dgm:cxn modelId="{5866B3B5-B771-46EA-A921-8C6C86915D69}" type="presOf" srcId="{58ABD574-9D7C-4902-8BE3-CF34D0F1655A}" destId="{4E3E2DD3-DCF8-4928-BA79-391CC40157AB}" srcOrd="0" destOrd="0" presId="urn:microsoft.com/office/officeart/2005/8/layout/cycle5"/>
    <dgm:cxn modelId="{484EA1BD-C5E7-477C-953F-1616F3107656}" type="presOf" srcId="{9D11EAE5-F1E6-4CBD-86EF-C9AD38F4431D}" destId="{A7DE903B-AC88-4329-BD71-0064431F2023}" srcOrd="0" destOrd="0" presId="urn:microsoft.com/office/officeart/2005/8/layout/cycle5"/>
    <dgm:cxn modelId="{96CD2FC0-F1B4-4199-8086-F72D3212C2E6}" srcId="{58ABD574-9D7C-4902-8BE3-CF34D0F1655A}" destId="{0AF375BF-FD65-4A3D-B430-52AE0794FED3}" srcOrd="6" destOrd="0" parTransId="{41522D5D-ADA0-4AFD-9F12-B9224E4326B4}" sibTransId="{7AF4251E-D572-40EB-BEB2-8DF4FDDDC103}"/>
    <dgm:cxn modelId="{0F1A1BC7-7AC4-4E73-893B-B2133B7E0BF0}" type="presOf" srcId="{7AF4251E-D572-40EB-BEB2-8DF4FDDDC103}" destId="{5587B906-D894-4B34-9D24-F9F1816EBDF3}" srcOrd="0" destOrd="0" presId="urn:microsoft.com/office/officeart/2005/8/layout/cycle5"/>
    <dgm:cxn modelId="{B2ECDAD0-84E5-4E36-8AEA-21CFC37E1B98}" type="presOf" srcId="{61990D34-C218-4A6F-84E8-A3C1E2AA1D1E}" destId="{0944054A-B6C5-4D2E-9D47-56313BD6123F}" srcOrd="0" destOrd="0" presId="urn:microsoft.com/office/officeart/2005/8/layout/cycle5"/>
    <dgm:cxn modelId="{294204DB-2E0D-4D36-A96D-1430940D0FC6}" srcId="{58ABD574-9D7C-4902-8BE3-CF34D0F1655A}" destId="{AC9EB9F6-1C69-4ADD-AADE-9D70406FF834}" srcOrd="9" destOrd="0" parTransId="{AD7CF834-73EE-4259-9B20-ED7FF1FB94C5}" sibTransId="{9DB74B5B-2B10-48DB-8100-509E07636843}"/>
    <dgm:cxn modelId="{A1A9CDDD-9F7B-49AD-8044-5C8FA5B1D0CD}" srcId="{58ABD574-9D7C-4902-8BE3-CF34D0F1655A}" destId="{F07695C7-1B6D-4B00-8A8B-6090BCE529AE}" srcOrd="2" destOrd="0" parTransId="{9F6AE8DC-1EFD-414F-BFD3-8561DD9B8086}" sibTransId="{760A2618-2469-4035-BF98-C3883CE6FC69}"/>
    <dgm:cxn modelId="{AB63F2E2-9D69-45B4-8F3F-91A3CFBB5FA1}" type="presOf" srcId="{3E912221-B4B4-4355-A2E0-AD3E3CC5F280}" destId="{5D4AEB8D-B305-45E9-A1EE-B8719CEEF6EF}" srcOrd="0" destOrd="0" presId="urn:microsoft.com/office/officeart/2005/8/layout/cycle5"/>
    <dgm:cxn modelId="{6EFF6FF3-EC42-4930-8767-D849C3FD2795}" type="presOf" srcId="{9958986A-0514-42C6-8561-674302B71DD9}" destId="{10C2E185-BB8C-4481-85B5-A29BF5634D8E}" srcOrd="0" destOrd="0" presId="urn:microsoft.com/office/officeart/2005/8/layout/cycle5"/>
    <dgm:cxn modelId="{4BADAD4C-5B4A-408D-BB90-6889905E9439}" type="presParOf" srcId="{4E3E2DD3-DCF8-4928-BA79-391CC40157AB}" destId="{7B3F7969-F13B-40CB-ACB2-1E21A5B11406}" srcOrd="0" destOrd="0" presId="urn:microsoft.com/office/officeart/2005/8/layout/cycle5"/>
    <dgm:cxn modelId="{3CEA5125-F2C7-44BE-B919-1908DE621318}" type="presParOf" srcId="{4E3E2DD3-DCF8-4928-BA79-391CC40157AB}" destId="{4CC3E41C-D19D-4DD0-9BA0-30FFF6DE6809}" srcOrd="1" destOrd="0" presId="urn:microsoft.com/office/officeart/2005/8/layout/cycle5"/>
    <dgm:cxn modelId="{3AA98B72-3148-415B-A3BA-562226C1D761}" type="presParOf" srcId="{4E3E2DD3-DCF8-4928-BA79-391CC40157AB}" destId="{0944054A-B6C5-4D2E-9D47-56313BD6123F}" srcOrd="2" destOrd="0" presId="urn:microsoft.com/office/officeart/2005/8/layout/cycle5"/>
    <dgm:cxn modelId="{4030BFCA-59A1-4922-9E23-D324A9231E86}" type="presParOf" srcId="{4E3E2DD3-DCF8-4928-BA79-391CC40157AB}" destId="{5A0DA73D-A216-45E4-B5A1-8BB716E72753}" srcOrd="3" destOrd="0" presId="urn:microsoft.com/office/officeart/2005/8/layout/cycle5"/>
    <dgm:cxn modelId="{4D2C0417-6AF6-4C1D-BE39-6E32B3AD496D}" type="presParOf" srcId="{4E3E2DD3-DCF8-4928-BA79-391CC40157AB}" destId="{B1B33C9F-77DD-43FF-98E6-C694B6EE7F61}" srcOrd="4" destOrd="0" presId="urn:microsoft.com/office/officeart/2005/8/layout/cycle5"/>
    <dgm:cxn modelId="{1F667824-8FA8-4B0B-BF98-3EE0DC622D80}" type="presParOf" srcId="{4E3E2DD3-DCF8-4928-BA79-391CC40157AB}" destId="{229CA3D5-2E96-49D4-9E8A-61F78A5C7AC9}" srcOrd="5" destOrd="0" presId="urn:microsoft.com/office/officeart/2005/8/layout/cycle5"/>
    <dgm:cxn modelId="{1C165B7C-5D39-4263-8384-90069417C9B2}" type="presParOf" srcId="{4E3E2DD3-DCF8-4928-BA79-391CC40157AB}" destId="{83F29864-BA45-4E53-8A3F-E79D403F9FAE}" srcOrd="6" destOrd="0" presId="urn:microsoft.com/office/officeart/2005/8/layout/cycle5"/>
    <dgm:cxn modelId="{B7C494B8-3F86-4C5B-8D42-8818BF0930A3}" type="presParOf" srcId="{4E3E2DD3-DCF8-4928-BA79-391CC40157AB}" destId="{DDA6F1DF-1821-453B-AF78-13A4633C4452}" srcOrd="7" destOrd="0" presId="urn:microsoft.com/office/officeart/2005/8/layout/cycle5"/>
    <dgm:cxn modelId="{D0CAE01B-62F8-4A7E-A0A0-0F8D61F79589}" type="presParOf" srcId="{4E3E2DD3-DCF8-4928-BA79-391CC40157AB}" destId="{C1F0F9E1-14D0-48BA-B691-C7E1D5C3E6D4}" srcOrd="8" destOrd="0" presId="urn:microsoft.com/office/officeart/2005/8/layout/cycle5"/>
    <dgm:cxn modelId="{CAFE626D-682F-474E-AA0D-B964C1A9E133}" type="presParOf" srcId="{4E3E2DD3-DCF8-4928-BA79-391CC40157AB}" destId="{A7DE903B-AC88-4329-BD71-0064431F2023}" srcOrd="9" destOrd="0" presId="urn:microsoft.com/office/officeart/2005/8/layout/cycle5"/>
    <dgm:cxn modelId="{ABAD337F-0361-448C-80BB-9ACFDA6FFBE8}" type="presParOf" srcId="{4E3E2DD3-DCF8-4928-BA79-391CC40157AB}" destId="{F66CB93A-576A-4F71-8BF5-E3D7D1778B08}" srcOrd="10" destOrd="0" presId="urn:microsoft.com/office/officeart/2005/8/layout/cycle5"/>
    <dgm:cxn modelId="{4C5ACBB4-F483-460C-BC04-C21ADF8878DB}" type="presParOf" srcId="{4E3E2DD3-DCF8-4928-BA79-391CC40157AB}" destId="{624CB631-7644-4218-91DC-F16307FB755F}" srcOrd="11" destOrd="0" presId="urn:microsoft.com/office/officeart/2005/8/layout/cycle5"/>
    <dgm:cxn modelId="{19BEE49C-E531-4B65-BBC5-409A148EF662}" type="presParOf" srcId="{4E3E2DD3-DCF8-4928-BA79-391CC40157AB}" destId="{D2AA7F67-8AA5-4655-953B-6384562A320E}" srcOrd="12" destOrd="0" presId="urn:microsoft.com/office/officeart/2005/8/layout/cycle5"/>
    <dgm:cxn modelId="{CF2A1382-5492-43A0-B417-8924EE669D51}" type="presParOf" srcId="{4E3E2DD3-DCF8-4928-BA79-391CC40157AB}" destId="{86EAD48E-CCB5-463A-BEEB-1307BA1A044F}" srcOrd="13" destOrd="0" presId="urn:microsoft.com/office/officeart/2005/8/layout/cycle5"/>
    <dgm:cxn modelId="{ED57851E-E086-46F6-A2CF-3AEABEB59A5A}" type="presParOf" srcId="{4E3E2DD3-DCF8-4928-BA79-391CC40157AB}" destId="{1CD12E82-8AC3-4114-8B6E-83BCEBFACDE9}" srcOrd="14" destOrd="0" presId="urn:microsoft.com/office/officeart/2005/8/layout/cycle5"/>
    <dgm:cxn modelId="{735AC159-6A2E-495E-B291-28A362FBD3C5}" type="presParOf" srcId="{4E3E2DD3-DCF8-4928-BA79-391CC40157AB}" destId="{5DAC6786-3394-4F98-907E-57E5927028BA}" srcOrd="15" destOrd="0" presId="urn:microsoft.com/office/officeart/2005/8/layout/cycle5"/>
    <dgm:cxn modelId="{4EBA4AAC-32B6-4127-8C55-A6C75C7AACA2}" type="presParOf" srcId="{4E3E2DD3-DCF8-4928-BA79-391CC40157AB}" destId="{A8EE0E7C-089E-4515-BE67-56416D4124A7}" srcOrd="16" destOrd="0" presId="urn:microsoft.com/office/officeart/2005/8/layout/cycle5"/>
    <dgm:cxn modelId="{123EC47E-292D-47C1-9440-AF68613B104A}" type="presParOf" srcId="{4E3E2DD3-DCF8-4928-BA79-391CC40157AB}" destId="{BAEADFAA-693C-4413-A324-4854E0C6BC72}" srcOrd="17" destOrd="0" presId="urn:microsoft.com/office/officeart/2005/8/layout/cycle5"/>
    <dgm:cxn modelId="{E60C2E99-4572-4BF9-8AC3-16893F73296A}" type="presParOf" srcId="{4E3E2DD3-DCF8-4928-BA79-391CC40157AB}" destId="{5755C293-D51F-4AB3-A3D3-73C4D86878BE}" srcOrd="18" destOrd="0" presId="urn:microsoft.com/office/officeart/2005/8/layout/cycle5"/>
    <dgm:cxn modelId="{7A9DB51D-00BA-460D-B1D4-42EFB2367693}" type="presParOf" srcId="{4E3E2DD3-DCF8-4928-BA79-391CC40157AB}" destId="{2ECA9092-9B08-4184-A53D-622C67BAFC0D}" srcOrd="19" destOrd="0" presId="urn:microsoft.com/office/officeart/2005/8/layout/cycle5"/>
    <dgm:cxn modelId="{4E765D91-6C44-478C-8ACC-FC01CB745B4E}" type="presParOf" srcId="{4E3E2DD3-DCF8-4928-BA79-391CC40157AB}" destId="{5587B906-D894-4B34-9D24-F9F1816EBDF3}" srcOrd="20" destOrd="0" presId="urn:microsoft.com/office/officeart/2005/8/layout/cycle5"/>
    <dgm:cxn modelId="{9FE053F5-7573-422F-9918-B0F9A7388B1E}" type="presParOf" srcId="{4E3E2DD3-DCF8-4928-BA79-391CC40157AB}" destId="{880D4DF2-9D8D-40DF-ABDA-ACCDAC4AAAA7}" srcOrd="21" destOrd="0" presId="urn:microsoft.com/office/officeart/2005/8/layout/cycle5"/>
    <dgm:cxn modelId="{FDAB011B-BDB2-4A30-97B9-C457F87CAF67}" type="presParOf" srcId="{4E3E2DD3-DCF8-4928-BA79-391CC40157AB}" destId="{38108AB3-9EB4-45C0-95E0-CD27E86A2966}" srcOrd="22" destOrd="0" presId="urn:microsoft.com/office/officeart/2005/8/layout/cycle5"/>
    <dgm:cxn modelId="{3B004185-F304-4EC9-B9FA-57E0762193D7}" type="presParOf" srcId="{4E3E2DD3-DCF8-4928-BA79-391CC40157AB}" destId="{10C2E185-BB8C-4481-85B5-A29BF5634D8E}" srcOrd="23" destOrd="0" presId="urn:microsoft.com/office/officeart/2005/8/layout/cycle5"/>
    <dgm:cxn modelId="{452CC22D-8EA6-4395-B6B6-659EB9DD6469}" type="presParOf" srcId="{4E3E2DD3-DCF8-4928-BA79-391CC40157AB}" destId="{5D4AEB8D-B305-45E9-A1EE-B8719CEEF6EF}" srcOrd="24" destOrd="0" presId="urn:microsoft.com/office/officeart/2005/8/layout/cycle5"/>
    <dgm:cxn modelId="{2EA2678C-D10A-4F52-B290-3FA49DD26420}" type="presParOf" srcId="{4E3E2DD3-DCF8-4928-BA79-391CC40157AB}" destId="{475C08F2-3A62-44C9-A5B9-0BA242A2F132}" srcOrd="25" destOrd="0" presId="urn:microsoft.com/office/officeart/2005/8/layout/cycle5"/>
    <dgm:cxn modelId="{56D3304F-CA30-4C6E-90E1-4538FEEDEE1C}" type="presParOf" srcId="{4E3E2DD3-DCF8-4928-BA79-391CC40157AB}" destId="{B8576F4B-C9B8-4E7C-B421-A55CBA0177BA}" srcOrd="26" destOrd="0" presId="urn:microsoft.com/office/officeart/2005/8/layout/cycle5"/>
    <dgm:cxn modelId="{3AB2738E-A8D0-4FD0-9412-384C806E198F}" type="presParOf" srcId="{4E3E2DD3-DCF8-4928-BA79-391CC40157AB}" destId="{A64C2242-8E0E-45C2-9DBE-8E062A3E5642}" srcOrd="27" destOrd="0" presId="urn:microsoft.com/office/officeart/2005/8/layout/cycle5"/>
    <dgm:cxn modelId="{698BA43D-5E9B-4DD8-B6EF-3CADE7D06F4C}" type="presParOf" srcId="{4E3E2DD3-DCF8-4928-BA79-391CC40157AB}" destId="{9FD28723-6846-47BA-A652-7861F0B236A4}" srcOrd="28" destOrd="0" presId="urn:microsoft.com/office/officeart/2005/8/layout/cycle5"/>
    <dgm:cxn modelId="{1B735E26-734A-46BD-8EAA-2A8651E809BC}" type="presParOf" srcId="{4E3E2DD3-DCF8-4928-BA79-391CC40157AB}" destId="{35A81153-7833-4419-B850-DC3C75E7BFC2}" srcOrd="29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3F7969-F13B-40CB-ACB2-1E21A5B11406}">
      <dsp:nvSpPr>
        <dsp:cNvPr id="0" name=""/>
        <dsp:cNvSpPr/>
      </dsp:nvSpPr>
      <dsp:spPr>
        <a:xfrm>
          <a:off x="4891072" y="996"/>
          <a:ext cx="1155909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Establish a territory</a:t>
          </a:r>
        </a:p>
      </dsp:txBody>
      <dsp:txXfrm>
        <a:off x="4916913" y="26837"/>
        <a:ext cx="1104227" cy="477669"/>
      </dsp:txXfrm>
    </dsp:sp>
    <dsp:sp modelId="{0944054A-B6C5-4D2E-9D47-56313BD6123F}">
      <dsp:nvSpPr>
        <dsp:cNvPr id="0" name=""/>
        <dsp:cNvSpPr/>
      </dsp:nvSpPr>
      <dsp:spPr>
        <a:xfrm>
          <a:off x="3979161" y="33869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181907" y="99"/>
              </a:moveTo>
              <a:arcTo wR="2202890" hR="2202890" stAng="16167255" swAng="53703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0DA73D-A216-45E4-B5A1-8BB716E72753}">
      <dsp:nvSpPr>
        <dsp:cNvPr id="0" name=""/>
        <dsp:cNvSpPr/>
      </dsp:nvSpPr>
      <dsp:spPr>
        <a:xfrm>
          <a:off x="6595191" y="381960"/>
          <a:ext cx="814387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Find a mate</a:t>
          </a:r>
        </a:p>
      </dsp:txBody>
      <dsp:txXfrm>
        <a:off x="6621032" y="407801"/>
        <a:ext cx="762705" cy="477669"/>
      </dsp:txXfrm>
    </dsp:sp>
    <dsp:sp modelId="{229CA3D5-2E96-49D4-9E8A-61F78A5C7AC9}">
      <dsp:nvSpPr>
        <dsp:cNvPr id="0" name=""/>
        <dsp:cNvSpPr/>
      </dsp:nvSpPr>
      <dsp:spPr>
        <a:xfrm>
          <a:off x="3528752" y="28462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844659" y="734108"/>
              </a:moveTo>
              <a:arcTo wR="2202890" hR="2202890" stAng="19090986" swAng="70192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F29864-BA45-4E53-8A3F-E79D403F9FAE}">
      <dsp:nvSpPr>
        <dsp:cNvPr id="0" name=""/>
        <dsp:cNvSpPr/>
      </dsp:nvSpPr>
      <dsp:spPr>
        <a:xfrm>
          <a:off x="7159995" y="1513219"/>
          <a:ext cx="1285315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Build a nest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~ Several days</a:t>
          </a:r>
          <a:endParaRPr lang="en-US" sz="1400" b="1" kern="1200" dirty="0"/>
        </a:p>
      </dsp:txBody>
      <dsp:txXfrm>
        <a:off x="7185836" y="1539060"/>
        <a:ext cx="1233633" cy="477669"/>
      </dsp:txXfrm>
    </dsp:sp>
    <dsp:sp modelId="{C1F0F9E1-14D0-48BA-B691-C7E1D5C3E6D4}">
      <dsp:nvSpPr>
        <dsp:cNvPr id="0" name=""/>
        <dsp:cNvSpPr/>
      </dsp:nvSpPr>
      <dsp:spPr>
        <a:xfrm>
          <a:off x="3500481" y="26332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4389278" y="1933759"/>
              </a:moveTo>
              <a:arcTo wR="2202890" hR="2202890" stAng="21178953" swAng="73919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DE903B-AC88-4329-BD71-0064431F2023}">
      <dsp:nvSpPr>
        <dsp:cNvPr id="0" name=""/>
        <dsp:cNvSpPr/>
      </dsp:nvSpPr>
      <dsp:spPr>
        <a:xfrm>
          <a:off x="7047184" y="2824980"/>
          <a:ext cx="1550658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Copulation and egg formation</a:t>
          </a:r>
        </a:p>
      </dsp:txBody>
      <dsp:txXfrm>
        <a:off x="7073025" y="2850821"/>
        <a:ext cx="1498976" cy="477669"/>
      </dsp:txXfrm>
    </dsp:sp>
    <dsp:sp modelId="{624CB631-7644-4218-91DC-F16307FB755F}">
      <dsp:nvSpPr>
        <dsp:cNvPr id="0" name=""/>
        <dsp:cNvSpPr/>
      </dsp:nvSpPr>
      <dsp:spPr>
        <a:xfrm>
          <a:off x="3607766" y="81388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4057808" y="3391168"/>
              </a:moveTo>
              <a:arcTo wR="2202890" hR="2202890" stAng="1958641" swAng="64926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AA7F67-8AA5-4655-953B-6384562A320E}">
      <dsp:nvSpPr>
        <dsp:cNvPr id="0" name=""/>
        <dsp:cNvSpPr/>
      </dsp:nvSpPr>
      <dsp:spPr>
        <a:xfrm>
          <a:off x="6467348" y="3896613"/>
          <a:ext cx="1209235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Egg laying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kern="1200" dirty="0"/>
            <a:t>1 per day</a:t>
          </a:r>
        </a:p>
      </dsp:txBody>
      <dsp:txXfrm>
        <a:off x="6493189" y="3922454"/>
        <a:ext cx="1157553" cy="477669"/>
      </dsp:txXfrm>
    </dsp:sp>
    <dsp:sp modelId="{1CD12E82-8AC3-4114-8B6E-83BCEBFACDE9}">
      <dsp:nvSpPr>
        <dsp:cNvPr id="0" name=""/>
        <dsp:cNvSpPr/>
      </dsp:nvSpPr>
      <dsp:spPr>
        <a:xfrm>
          <a:off x="3677133" y="192972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927705" y="4283123"/>
              </a:moveTo>
              <a:arcTo wR="2202890" hR="2202890" stAng="4247409" swAng="65881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AC6786-3394-4F98-907E-57E5927028BA}">
      <dsp:nvSpPr>
        <dsp:cNvPr id="0" name=""/>
        <dsp:cNvSpPr/>
      </dsp:nvSpPr>
      <dsp:spPr>
        <a:xfrm>
          <a:off x="4881548" y="4406776"/>
          <a:ext cx="1174957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Incubation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~</a:t>
          </a:r>
          <a:r>
            <a:rPr lang="en-US" sz="1400" b="1" kern="1200" dirty="0"/>
            <a:t>12-14 days</a:t>
          </a:r>
        </a:p>
      </dsp:txBody>
      <dsp:txXfrm>
        <a:off x="4907389" y="4432617"/>
        <a:ext cx="1123275" cy="477669"/>
      </dsp:txXfrm>
    </dsp:sp>
    <dsp:sp modelId="{BAEADFAA-693C-4413-A324-4854E0C6BC72}">
      <dsp:nvSpPr>
        <dsp:cNvPr id="0" name=""/>
        <dsp:cNvSpPr/>
      </dsp:nvSpPr>
      <dsp:spPr>
        <a:xfrm>
          <a:off x="2679727" y="185891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053158" y="4400686"/>
              </a:moveTo>
              <a:arcTo wR="2202890" hR="2202890" stAng="5633846" swAng="70211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55C293-D51F-4AB3-A3D3-73C4D86878BE}">
      <dsp:nvSpPr>
        <dsp:cNvPr id="0" name=""/>
        <dsp:cNvSpPr/>
      </dsp:nvSpPr>
      <dsp:spPr>
        <a:xfrm>
          <a:off x="3325571" y="3936363"/>
          <a:ext cx="981646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Hatching</a:t>
          </a:r>
        </a:p>
      </dsp:txBody>
      <dsp:txXfrm>
        <a:off x="3351412" y="3962204"/>
        <a:ext cx="929964" cy="477669"/>
      </dsp:txXfrm>
    </dsp:sp>
    <dsp:sp modelId="{5587B906-D894-4B34-9D24-F9F1816EBDF3}">
      <dsp:nvSpPr>
        <dsp:cNvPr id="0" name=""/>
        <dsp:cNvSpPr/>
      </dsp:nvSpPr>
      <dsp:spPr>
        <a:xfrm>
          <a:off x="3109698" y="376318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85142" y="3447284"/>
              </a:moveTo>
              <a:arcTo wR="2202890" hR="2202890" stAng="8736314" swAng="6590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0D4DF2-9D8D-40DF-ABDA-ACCDAC4AAAA7}">
      <dsp:nvSpPr>
        <dsp:cNvPr id="0" name=""/>
        <dsp:cNvSpPr/>
      </dsp:nvSpPr>
      <dsp:spPr>
        <a:xfrm>
          <a:off x="2414712" y="2795163"/>
          <a:ext cx="1481167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Feeding young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kern="1200" dirty="0"/>
        </a:p>
      </dsp:txBody>
      <dsp:txXfrm>
        <a:off x="2440553" y="2821004"/>
        <a:ext cx="1429485" cy="477669"/>
      </dsp:txXfrm>
    </dsp:sp>
    <dsp:sp modelId="{10C2E185-BB8C-4481-85B5-A29BF5634D8E}">
      <dsp:nvSpPr>
        <dsp:cNvPr id="0" name=""/>
        <dsp:cNvSpPr/>
      </dsp:nvSpPr>
      <dsp:spPr>
        <a:xfrm>
          <a:off x="3088893" y="340065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2610" y="2310103"/>
              </a:moveTo>
              <a:arcTo wR="2202890" hR="2202890" stAng="10632621" swAng="686440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4AEB8D-B305-45E9-A1EE-B8719CEEF6EF}">
      <dsp:nvSpPr>
        <dsp:cNvPr id="0" name=""/>
        <dsp:cNvSpPr/>
      </dsp:nvSpPr>
      <dsp:spPr>
        <a:xfrm>
          <a:off x="2794698" y="1539230"/>
          <a:ext cx="814387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Chicks</a:t>
          </a:r>
          <a:r>
            <a:rPr lang="en-US" sz="1400" b="1" u="sng" kern="1200" dirty="0"/>
            <a:t> fledge</a:t>
          </a:r>
        </a:p>
      </dsp:txBody>
      <dsp:txXfrm>
        <a:off x="2820539" y="1565071"/>
        <a:ext cx="762705" cy="477669"/>
      </dsp:txXfrm>
    </dsp:sp>
    <dsp:sp modelId="{B8576F4B-C9B8-4E7C-B421-A55CBA0177BA}">
      <dsp:nvSpPr>
        <dsp:cNvPr id="0" name=""/>
        <dsp:cNvSpPr/>
      </dsp:nvSpPr>
      <dsp:spPr>
        <a:xfrm>
          <a:off x="2971309" y="48897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391853" y="948748"/>
              </a:moveTo>
              <a:arcTo wR="2202890" hR="2202890" stAng="12882155" swAng="57050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4C2242-8E0E-45C2-9DBE-8E062A3E5642}">
      <dsp:nvSpPr>
        <dsp:cNvPr id="0" name=""/>
        <dsp:cNvSpPr/>
      </dsp:nvSpPr>
      <dsp:spPr>
        <a:xfrm>
          <a:off x="3274926" y="541917"/>
          <a:ext cx="1300536" cy="5293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u="none" kern="1200" dirty="0"/>
            <a:t>Parental care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~ 2-3 weeks</a:t>
          </a:r>
          <a:endParaRPr lang="en-US" sz="1400" b="1" u="sng" kern="1200" dirty="0"/>
        </a:p>
      </dsp:txBody>
      <dsp:txXfrm>
        <a:off x="3300767" y="567758"/>
        <a:ext cx="1248854" cy="477669"/>
      </dsp:txXfrm>
    </dsp:sp>
    <dsp:sp modelId="{35A81153-7833-4419-B850-DC3C75E7BFC2}">
      <dsp:nvSpPr>
        <dsp:cNvPr id="0" name=""/>
        <dsp:cNvSpPr/>
      </dsp:nvSpPr>
      <dsp:spPr>
        <a:xfrm>
          <a:off x="3045186" y="313719"/>
          <a:ext cx="4405780" cy="4405780"/>
        </a:xfrm>
        <a:custGeom>
          <a:avLst/>
          <a:gdLst/>
          <a:ahLst/>
          <a:cxnLst/>
          <a:rect l="0" t="0" r="0" b="0"/>
          <a:pathLst>
            <a:path>
              <a:moveTo>
                <a:pt x="1344783" y="174004"/>
              </a:moveTo>
              <a:arcTo wR="2202890" hR="2202890" stAng="14824459" swAng="612891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772F6-F8EF-48B9-9425-6C219BFB2972}" type="datetimeFigureOut">
              <a:rPr lang="en-US" smtClean="0"/>
              <a:pPr/>
              <a:t>10/21/2018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FC106-14B5-4CFC-8B9B-6D7AA6850B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119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652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59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fld id="{284680D7-11F1-40E5-A2AE-5C94F99A2C30}" type="slidenum">
              <a:rPr lang="en-US">
                <a:latin typeface="Times New Roman" panose="02020603050405020304" pitchFamily="18" charset="0"/>
              </a:rPr>
              <a:pPr/>
              <a:t>22</a:t>
            </a:fld>
            <a:endParaRPr lang="en-US">
              <a:latin typeface="Times New Roman" panose="02020603050405020304" pitchFamily="18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272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15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Metamorphosis:</a:t>
            </a:r>
            <a:r>
              <a:rPr lang="en-US" baseline="0" dirty="0"/>
              <a:t> process of transformation from immature form to adult form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Nymph lack wings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Incomplete metamorphosis = series of molts, acquiring wings after final molt and becoming sexually mature.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“There is nothing in a caterpillar that tells you its going to be a butterfly” – Buckminster Fuller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46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02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Communicate through</a:t>
            </a:r>
            <a:r>
              <a:rPr lang="en-US" baseline="0" dirty="0"/>
              <a:t> pheromones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Monarch butterflies migrate 2,500 to 3000 miles from Mexico to Canada.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Chrysalis about 2 weeks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Multiple generations to complete on migration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Milkweed needed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79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Half wing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0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Now classified as suborder of </a:t>
            </a:r>
            <a:r>
              <a:rPr lang="en-US" dirty="0" err="1"/>
              <a:t>hemiptera</a:t>
            </a:r>
            <a:r>
              <a:rPr lang="en-US" baseline="0" dirty="0"/>
              <a:t> </a:t>
            </a:r>
            <a:endParaRPr lang="en-US" dirty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Some cicadas have life cycles</a:t>
            </a:r>
            <a:r>
              <a:rPr lang="en-US" baseline="0" dirty="0"/>
              <a:t> that last either 17 or 13 years to avoid predation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018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18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Catch</a:t>
            </a:r>
            <a:r>
              <a:rPr lang="en-US" baseline="0" dirty="0"/>
              <a:t> by throwing sand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01B9-AA73-48F4-AD02-46A740FCFB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69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Grasshoppers</a:t>
            </a:r>
            <a:r>
              <a:rPr lang="en-US" baseline="0" dirty="0"/>
              <a:t> can fold </a:t>
            </a:r>
            <a:r>
              <a:rPr lang="en-US" baseline="0"/>
              <a:t>their wings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2EBEDC-A81E-4B33-9D6A-49D3738E931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0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355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2727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9563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062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AF7F7E-C9FE-43F6-B17D-F48DCEB342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09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Higher metabolic rate in birds means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1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Precocial</a:t>
            </a:r>
            <a:r>
              <a:rPr lang="en-US" dirty="0"/>
              <a:t> tends to have longer incubation periods</a:t>
            </a:r>
            <a:r>
              <a:rPr lang="en-US" baseline="0" dirty="0"/>
              <a:t> and smaller clutch sizes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442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Cup nests often built</a:t>
            </a:r>
            <a:r>
              <a:rPr lang="en-US" baseline="0" dirty="0"/>
              <a:t> using spider silk.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Swallows use saliva 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07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Monotremes</a:t>
            </a:r>
            <a:r>
              <a:rPr lang="en-US" dirty="0"/>
              <a:t> have a </a:t>
            </a:r>
            <a:r>
              <a:rPr lang="en-US" dirty="0" err="1"/>
              <a:t>yolked</a:t>
            </a:r>
            <a:r>
              <a:rPr lang="en-US" dirty="0"/>
              <a:t>,</a:t>
            </a:r>
            <a:r>
              <a:rPr lang="en-US" baseline="0" dirty="0"/>
              <a:t> polar egg, similar to birds and reptiles, with an embryo that develops from divisions of the cytoplasm on the surface of the egg.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FDC30-B32A-4365-B1FA-78F82EAAFE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65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641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mammals are nocturnal: </a:t>
            </a:r>
          </a:p>
          <a:p>
            <a:r>
              <a:rPr lang="en-US" dirty="0"/>
              <a:t>– all of the approximately 1,000 species of bats </a:t>
            </a:r>
          </a:p>
          <a:p>
            <a:r>
              <a:rPr lang="en-US" dirty="0"/>
              <a:t>– 80% of marsupials </a:t>
            </a:r>
          </a:p>
          <a:p>
            <a:r>
              <a:rPr lang="en-US" dirty="0"/>
              <a:t>– 60% of carnivores </a:t>
            </a:r>
          </a:p>
          <a:p>
            <a:r>
              <a:rPr lang="en-US" dirty="0"/>
              <a:t>– 40% of rodents </a:t>
            </a:r>
          </a:p>
          <a:p>
            <a:r>
              <a:rPr lang="en-US" dirty="0"/>
              <a:t>– 20% of primates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4287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Short gestation in marsupials,</a:t>
            </a:r>
            <a:r>
              <a:rPr lang="en-US" baseline="0" dirty="0"/>
              <a:t> with more time spent nurturing the young within the pouch</a:t>
            </a:r>
          </a:p>
          <a:p>
            <a:r>
              <a:rPr lang="en-US" baseline="0" dirty="0"/>
              <a:t>Long gestation in placental mammals as all of the development occurs within the mother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0689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 world</a:t>
            </a:r>
            <a:r>
              <a:rPr lang="en-US" baseline="0" dirty="0"/>
              <a:t> monkeys: nostrils pointing to side, prehensile tails, no butt pads, arboreal</a:t>
            </a:r>
          </a:p>
          <a:p>
            <a:r>
              <a:rPr lang="en-US" baseline="0" dirty="0"/>
              <a:t>Old world monkeys: nostrils pointing down, tail not prehensile, butt pads</a:t>
            </a:r>
          </a:p>
          <a:p>
            <a:r>
              <a:rPr lang="en-US" baseline="0" dirty="0"/>
              <a:t>Apes: no tails (lowest vertebrae fused to form coccyx), skeletons for sitting or standing upright, barrel shaped chest, mobile wrists and shoulders.</a:t>
            </a:r>
          </a:p>
          <a:p>
            <a:endParaRPr lang="en-US" baseline="0" dirty="0"/>
          </a:p>
          <a:p>
            <a:r>
              <a:rPr lang="en-US" baseline="0" dirty="0"/>
              <a:t>Stereoscopic vision: depth perception caused by the incorporation of images from two different sources.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B19C6-5A36-4A31-B069-42D6043C77A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057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5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08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4667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2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56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FC106-14B5-4CFC-8B9B-6D7AA6850BE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188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24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15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C0013970-C9C5-4DE3-BF86-E28D716EC4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645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09988-75D9-4EFF-A50B-C1DC2C2D5E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82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75B0B-F432-44A0-899F-8BEF94AEAB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36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16051" y="1766888"/>
            <a:ext cx="5077883" cy="1979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697134" y="1766888"/>
            <a:ext cx="5077884" cy="1979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16051" y="3898900"/>
            <a:ext cx="5077883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97134" y="3898900"/>
            <a:ext cx="5077884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CCBA93-F099-46E7-BC36-0CAF9D2663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06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810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6051" y="1766888"/>
            <a:ext cx="10358967" cy="1979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6051" y="3898900"/>
            <a:ext cx="10358967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47C35-CBDC-45FE-8F03-BC1ACF3750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366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24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6178BAEA-90B9-44A5-9E1F-CFF320B65A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0402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05FB0-FD1D-472A-B201-067F2AF9E13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48770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4F1A2-FA56-4F83-9982-5DC10DC96BE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8336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2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A11F8-570B-4C85-9D1D-412B25C2C2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0569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D1F05-0063-4783-B415-5D87EFDB249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687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12A72-4D12-4B72-8990-1396569A96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63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15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3"/>
            <a:ext cx="3352800" cy="4843463"/>
          </a:xfrm>
        </p:spPr>
        <p:txBody>
          <a:bodyPr/>
          <a:lstStyle>
            <a:lvl1pPr marL="0" indent="0">
              <a:lnSpc>
                <a:spcPts val="1650"/>
              </a:lnSpc>
              <a:spcAft>
                <a:spcPts val="750"/>
              </a:spcAft>
              <a:buNone/>
              <a:defRPr sz="1200">
                <a:solidFill>
                  <a:schemeClr val="tx2"/>
                </a:solidFill>
              </a:defRPr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490FB-DF8D-4022-9C81-9DBE308F935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0068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450"/>
              </a:spcBef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48D15-E6DD-4671-823A-D5C702FF5BF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2071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8F3825C0-1E48-4BFA-8D64-DCE2596534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anchor="t" compatLnSpc="1"/>
          <a:lstStyle/>
          <a:p>
            <a:pPr defTabSz="6858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10" y="6447424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/>
            <a:endParaRPr lang="en-US" sz="13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041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7" r:id="rId13"/>
  </p:sldLayoutIdLst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05740" indent="-205740" algn="l" rtl="0" eaLnBrk="1" latinLnBrk="0" hangingPunct="1">
        <a:spcBef>
          <a:spcPts val="450"/>
        </a:spcBef>
        <a:buClr>
          <a:schemeClr val="accent1"/>
        </a:buClr>
        <a:buSzPct val="76000"/>
        <a:buFont typeface="Wingdings 3"/>
        <a:buChar char="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205740" algn="l" rtl="0" eaLnBrk="1" latinLnBrk="0" hangingPunct="1">
        <a:spcBef>
          <a:spcPts val="375"/>
        </a:spcBef>
        <a:buClr>
          <a:schemeClr val="accent2"/>
        </a:buClr>
        <a:buSzPct val="76000"/>
        <a:buFont typeface="Wingdings 3"/>
        <a:buChar char=""/>
        <a:defRPr kumimoji="0" sz="1725" kern="1200">
          <a:solidFill>
            <a:schemeClr val="tx2"/>
          </a:solidFill>
          <a:latin typeface="+mn-lt"/>
          <a:ea typeface="+mn-ea"/>
          <a:cs typeface="+mn-cs"/>
        </a:defRPr>
      </a:lvl2pPr>
      <a:lvl3pPr marL="617220" indent="-171450" algn="l" rtl="0" eaLnBrk="1" latinLnBrk="0" hangingPunct="1">
        <a:spcBef>
          <a:spcPts val="375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indent="-17145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71450" algn="l" rtl="0" eaLnBrk="1" latinLnBrk="0" hangingPunct="1">
        <a:spcBef>
          <a:spcPts val="225"/>
        </a:spcBef>
        <a:buClr>
          <a:schemeClr val="accent2"/>
        </a:buClr>
        <a:buSzPct val="70000"/>
        <a:buFont typeface="Wingdings"/>
        <a:buChar char="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34440" indent="-137160" algn="l" rtl="0" eaLnBrk="1" latinLnBrk="0" hangingPunct="1">
        <a:spcBef>
          <a:spcPts val="225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371600" indent="-137160" algn="l" rtl="0" eaLnBrk="1" latinLnBrk="0" hangingPunct="1">
        <a:spcBef>
          <a:spcPts val="225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37160" algn="l" rtl="0" eaLnBrk="1" latinLnBrk="0" hangingPunct="1">
        <a:spcBef>
          <a:spcPts val="225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05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1645920" indent="-137160" algn="l" rtl="0" eaLnBrk="1" latinLnBrk="0" hangingPunct="1">
        <a:spcBef>
          <a:spcPts val="225"/>
        </a:spcBef>
        <a:buClr>
          <a:srgbClr val="9FB8CD"/>
        </a:buClr>
        <a:buSzPct val="75000"/>
        <a:buFont typeface="Wingdings 3"/>
        <a:buChar char=""/>
        <a:defRPr kumimoji="0" lang="en-US" sz="9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wn3xluIRh1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6.png"/><Relationship Id="rId4" Type="http://schemas.openxmlformats.org/officeDocument/2006/relationships/image" Target="../media/image9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13" Type="http://schemas.openxmlformats.org/officeDocument/2006/relationships/image" Target="../media/image12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openxmlformats.org/officeDocument/2006/relationships/image" Target="../media/image126.jpeg"/><Relationship Id="rId5" Type="http://schemas.openxmlformats.org/officeDocument/2006/relationships/diagramColors" Target="../diagrams/colors1.xml"/><Relationship Id="rId15" Type="http://schemas.openxmlformats.org/officeDocument/2006/relationships/image" Target="../media/image130.jpeg"/><Relationship Id="rId10" Type="http://schemas.openxmlformats.org/officeDocument/2006/relationships/image" Target="../media/image125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4.jpeg"/><Relationship Id="rId1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png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gif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Diversity of Life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Chapters 21-24</a:t>
            </a:r>
          </a:p>
        </p:txBody>
      </p:sp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1524000" y="914400"/>
            <a:ext cx="9067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dirty="0">
                <a:ea typeface="Calibri" pitchFamily="34" charset="0"/>
                <a:cs typeface="Times New Roman" pitchFamily="18" charset="0"/>
              </a:rPr>
              <a:t>“We exist in a bizarre combination of Stone Age emotions, medieval beliefs, and god-like technology” </a:t>
            </a:r>
          </a:p>
          <a:p>
            <a:pPr>
              <a:spcBef>
                <a:spcPct val="0"/>
              </a:spcBef>
            </a:pPr>
            <a:r>
              <a:rPr lang="en-US" sz="3200" dirty="0">
                <a:ea typeface="Calibri" pitchFamily="34" charset="0"/>
                <a:cs typeface="Times New Roman" pitchFamily="18" charset="0"/>
              </a:rPr>
              <a:t>-E. O. Wilson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http://s3.amazonaws.com/rapgenius/funny-evolution-of-man-comic-pic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9" y="755621"/>
            <a:ext cx="5087521" cy="288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755621"/>
            <a:ext cx="5667731" cy="2604812"/>
          </a:xfrm>
          <a:prstGeom prst="rect">
            <a:avLst/>
          </a:prstGeom>
        </p:spPr>
      </p:pic>
      <p:sp>
        <p:nvSpPr>
          <p:cNvPr id="9" name="Oval Callout 2"/>
          <p:cNvSpPr/>
          <p:nvPr/>
        </p:nvSpPr>
        <p:spPr>
          <a:xfrm flipH="1">
            <a:off x="9363306" y="197439"/>
            <a:ext cx="1571171" cy="696687"/>
          </a:xfrm>
          <a:prstGeom prst="wedgeEllipseCallout">
            <a:avLst>
              <a:gd name="adj1" fmla="val -23140"/>
              <a:gd name="adj2" fmla="val 7370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234739" y="342567"/>
            <a:ext cx="18283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/>
              <a:t>Go back! We f*#ked everything up</a:t>
            </a:r>
          </a:p>
        </p:txBody>
      </p:sp>
    </p:spTree>
    <p:extLst>
      <p:ext uri="{BB962C8B-B14F-4D97-AF65-F5344CB8AC3E}">
        <p14:creationId xmlns:p14="http://schemas.microsoft.com/office/powerpoint/2010/main" val="189050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Invertebrates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Invertebrates</a:t>
            </a:r>
            <a:r>
              <a:rPr lang="en-US" sz="3200" dirty="0"/>
              <a:t>: animals without a backbone</a:t>
            </a:r>
          </a:p>
          <a:p>
            <a:pPr lvl="1"/>
            <a:r>
              <a:rPr lang="en-US" sz="2975" b="1" dirty="0"/>
              <a:t>___</a:t>
            </a:r>
            <a:r>
              <a:rPr lang="en-US" sz="2975" dirty="0"/>
              <a:t>% of all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06" y="2315215"/>
            <a:ext cx="10948987" cy="4022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32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072735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Porifera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912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Sponges</a:t>
            </a:r>
            <a:r>
              <a:rPr lang="en-US" sz="2800" b="1" dirty="0">
                <a:solidFill>
                  <a:schemeClr val="accent2"/>
                </a:solidFill>
              </a:rPr>
              <a:t>  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800" dirty="0"/>
              <a:t>No tissues or organs</a:t>
            </a:r>
          </a:p>
          <a:p>
            <a:r>
              <a:rPr lang="en-US" sz="2800" dirty="0"/>
              <a:t>Intercellular digestion</a:t>
            </a:r>
          </a:p>
          <a:p>
            <a:r>
              <a:rPr lang="en-US" sz="2800" b="1" dirty="0"/>
              <a:t>_______________</a:t>
            </a:r>
            <a:endParaRPr lang="en-US" sz="1600" b="1" dirty="0"/>
          </a:p>
          <a:p>
            <a:r>
              <a:rPr lang="en-US" sz="2800" dirty="0"/>
              <a:t>Free-swimming larvae</a:t>
            </a:r>
          </a:p>
          <a:p>
            <a:r>
              <a:rPr lang="en-US" sz="2800" dirty="0"/>
              <a:t>Sessile as adults</a:t>
            </a:r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840" y="1285603"/>
            <a:ext cx="6322219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949" y="3485606"/>
            <a:ext cx="3105859" cy="2727960"/>
          </a:xfrm>
          <a:prstGeom prst="rect">
            <a:avLst/>
          </a:prstGeom>
        </p:spPr>
      </p:pic>
      <p:pic>
        <p:nvPicPr>
          <p:cNvPr id="7" name="Picture 4" descr="http://i.kinja-img.com/gawker-media/image/upload/s--smn_TkJv--/c_fit,fl_progressive,q_80,w_320/79089039735373918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764280"/>
            <a:ext cx="4240361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87666" y="6348735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57625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Sponges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411001"/>
            <a:ext cx="4343400" cy="4701434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____________</a:t>
            </a:r>
            <a:r>
              <a:rPr lang="en-US" sz="2800" b="1" dirty="0"/>
              <a:t>: </a:t>
            </a:r>
            <a:r>
              <a:rPr lang="en-US" sz="2800" dirty="0"/>
              <a:t>specialized cells with flagella that create water current up through osculum </a:t>
            </a:r>
          </a:p>
          <a:p>
            <a:endParaRPr lang="en-US" sz="2800" b="1" dirty="0"/>
          </a:p>
          <a:p>
            <a:r>
              <a:rPr lang="en-US" sz="2800" b="1" dirty="0"/>
              <a:t>Osculum</a:t>
            </a:r>
            <a:r>
              <a:rPr lang="en-US" sz="2800" dirty="0"/>
              <a:t>: opening at the top of the sponge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351023"/>
            <a:ext cx="7115175" cy="4847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32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947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81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 jellies, Corals and             Sea anemones </a:t>
            </a:r>
          </a:p>
          <a:p>
            <a:pPr marL="0" indent="0">
              <a:buNone/>
            </a:pPr>
            <a:endParaRPr lang="en-US" sz="9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_________ symmetry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Gastrovascular cavity</a:t>
            </a:r>
          </a:p>
          <a:p>
            <a:pPr>
              <a:spcAft>
                <a:spcPts val="600"/>
              </a:spcAft>
            </a:pPr>
            <a:r>
              <a:rPr lang="en-US" sz="2600" b="1" dirty="0" err="1"/>
              <a:t>Cnidocytes</a:t>
            </a:r>
            <a:r>
              <a:rPr lang="en-US" sz="2600" dirty="0"/>
              <a:t>: stinging cells</a:t>
            </a:r>
            <a:endParaRPr lang="en-US" sz="2600" b="1" dirty="0"/>
          </a:p>
          <a:p>
            <a:r>
              <a:rPr lang="en-US" sz="2600" dirty="0"/>
              <a:t>Two life stages</a:t>
            </a:r>
          </a:p>
          <a:p>
            <a:pPr lvl="1"/>
            <a:r>
              <a:rPr lang="en-US" sz="2600" dirty="0"/>
              <a:t>Medusa</a:t>
            </a:r>
          </a:p>
          <a:p>
            <a:pPr lvl="1"/>
            <a:r>
              <a:rPr lang="en-US" sz="2600" dirty="0"/>
              <a:t>Polyp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</p:txBody>
      </p:sp>
      <p:pic>
        <p:nvPicPr>
          <p:cNvPr id="3076" name="Picture 4" descr="http://2.bp.blogspot.com/-MQNvhQ2eWGE/UAsBWa9f6QI/AAAAAAAAAB8/dWoX26JXqUo/s1600/oma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53000" y="4045021"/>
            <a:ext cx="2454966" cy="183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447800"/>
            <a:ext cx="5992393" cy="1933030"/>
          </a:xfrm>
          <a:prstGeom prst="rect">
            <a:avLst/>
          </a:prstGeom>
        </p:spPr>
      </p:pic>
      <p:pic>
        <p:nvPicPr>
          <p:cNvPr id="8" name="Picture 4" descr="http://www.cabrillomarineaquarium.org/_photos/species-green-sea-anemo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966" y="4045021"/>
            <a:ext cx="2263585" cy="18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mentoneaquarium.com.au/wp-content/uploads/2013/10/Favia-Species-Green-Moon-Co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551" y="4054355"/>
            <a:ext cx="2379161" cy="181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991600" y="632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7436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765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Cnidarians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71600"/>
            <a:ext cx="7924800" cy="47841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6651" y="288667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  <a:cs typeface="Arial" panose="020B0604020202020204" pitchFamily="34" charset="0"/>
              </a:rPr>
              <a:t>Polyp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72600" y="2363450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Medusa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86600" y="3690761"/>
            <a:ext cx="609600" cy="271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438400" y="4045635"/>
            <a:ext cx="609600" cy="2716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1" name="Straight Arrow Connector 10"/>
          <p:cNvCxnSpPr>
            <a:stCxn id="6" idx="3"/>
          </p:cNvCxnSpPr>
          <p:nvPr/>
        </p:nvCxnSpPr>
        <p:spPr>
          <a:xfrm flipV="1">
            <a:off x="2109651" y="3048000"/>
            <a:ext cx="481149" cy="1002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1"/>
          </p:cNvCxnSpPr>
          <p:nvPr/>
        </p:nvCxnSpPr>
        <p:spPr>
          <a:xfrm flipH="1" flipV="1">
            <a:off x="8763000" y="2514600"/>
            <a:ext cx="609600" cy="11046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88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Cnidarians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197464"/>
            <a:ext cx="6679228" cy="5127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1800" y="6324600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Image modified from What is Life? A Guide to Biology,  Third Edition </a:t>
            </a:r>
            <a:r>
              <a:rPr lang="en-US" sz="1000" dirty="0">
                <a:cs typeface="Times New Roman" panose="02020603050405020304" pitchFamily="18" charset="0"/>
              </a:rPr>
              <a:t>©2015 W.H. Freeman and Company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03030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Platyhelminthes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410201" cy="5105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/>
              <a:t>Flatworms, including tape worms and flukes</a:t>
            </a:r>
          </a:p>
          <a:p>
            <a:pPr marL="0" indent="0">
              <a:buNone/>
            </a:pPr>
            <a:endParaRPr lang="en-US" sz="2400" b="1" dirty="0">
              <a:solidFill>
                <a:srgbClr val="FF6600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600" dirty="0"/>
              <a:t>Protostome development</a:t>
            </a:r>
            <a:endParaRPr lang="en-US" sz="2600" b="1" dirty="0"/>
          </a:p>
          <a:p>
            <a:r>
              <a:rPr lang="en-US" sz="2600" dirty="0"/>
              <a:t>Bilateral symmetry</a:t>
            </a:r>
          </a:p>
          <a:p>
            <a:r>
              <a:rPr lang="en-US" sz="2600" dirty="0"/>
              <a:t>___________________</a:t>
            </a:r>
          </a:p>
          <a:p>
            <a:r>
              <a:rPr lang="en-US" sz="2600" dirty="0"/>
              <a:t>Hydrostatic skeleton</a:t>
            </a:r>
          </a:p>
          <a:p>
            <a:r>
              <a:rPr lang="en-US" sz="2600" dirty="0"/>
              <a:t>Well-defined head and tail regions</a:t>
            </a:r>
          </a:p>
          <a:p>
            <a:r>
              <a:rPr lang="en-US" sz="2600" dirty="0"/>
              <a:t>Hermaphroditic </a:t>
            </a:r>
          </a:p>
          <a:p>
            <a:pPr lvl="1"/>
            <a:r>
              <a:rPr lang="en-US" sz="2200" dirty="0"/>
              <a:t>Can engage in both sexual and asexual reproduction</a:t>
            </a:r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4100" name="Picture 4" descr="http://www.darwinsgalapagos.com/animals/blue_flatwor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643293"/>
            <a:ext cx="3609465" cy="258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242524"/>
            <a:ext cx="6426723" cy="20495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3660889"/>
            <a:ext cx="2106133" cy="257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27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E9C36865-ADFD-4C59-9EED-46773347F3CC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43100" y="152400"/>
            <a:ext cx="8305800" cy="62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710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Annelida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400"/>
            <a:ext cx="4191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Earthworms, leaches and polycheate worms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600" dirty="0"/>
              <a:t>Protostome development</a:t>
            </a:r>
          </a:p>
          <a:p>
            <a:r>
              <a:rPr lang="en-US" sz="2600" dirty="0"/>
              <a:t>Hydrostatic skeleton</a:t>
            </a:r>
          </a:p>
          <a:p>
            <a:r>
              <a:rPr lang="en-US" sz="2600" dirty="0"/>
              <a:t>Bilateral symmetry</a:t>
            </a:r>
          </a:p>
          <a:p>
            <a:r>
              <a:rPr lang="en-US" sz="2600" dirty="0"/>
              <a:t>Segmented bodies</a:t>
            </a:r>
          </a:p>
          <a:p>
            <a:r>
              <a:rPr lang="en-US" sz="2600" b="1" dirty="0"/>
              <a:t>_________________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64" y="4200036"/>
            <a:ext cx="2451044" cy="2033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247552"/>
            <a:ext cx="6029325" cy="1914525"/>
          </a:xfrm>
          <a:prstGeom prst="rect">
            <a:avLst/>
          </a:prstGeom>
        </p:spPr>
      </p:pic>
      <p:pic>
        <p:nvPicPr>
          <p:cNvPr id="7" name="Picture 4" descr="http://cdn.fansided.com/wp-content/blogs.dir/276/files/2014/10/leech-850x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323" y="4201125"/>
            <a:ext cx="2586818" cy="189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arthwor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01126"/>
            <a:ext cx="2590800" cy="18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11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Molluscs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295400"/>
            <a:ext cx="67056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Includes clams, snails, and octopus 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600" dirty="0"/>
              <a:t>Protostome development</a:t>
            </a:r>
          </a:p>
          <a:p>
            <a:r>
              <a:rPr lang="en-US" sz="2600" dirty="0"/>
              <a:t>Bilateral symmetry</a:t>
            </a:r>
          </a:p>
          <a:p>
            <a:r>
              <a:rPr lang="en-US" sz="2600" dirty="0"/>
              <a:t>Exoskeleton (shell), Hydrostatic in some </a:t>
            </a:r>
          </a:p>
          <a:p>
            <a:r>
              <a:rPr lang="en-US" sz="2600" dirty="0"/>
              <a:t>Alimentary canal</a:t>
            </a:r>
          </a:p>
          <a:p>
            <a:r>
              <a:rPr lang="en-US" sz="2600" b="1" u="sng" dirty="0"/>
              <a:t>_______</a:t>
            </a:r>
            <a:r>
              <a:rPr lang="en-US" sz="2600" b="1" dirty="0"/>
              <a:t>: </a:t>
            </a:r>
            <a:r>
              <a:rPr lang="en-US" sz="2600" dirty="0"/>
              <a:t>grading mouth parts</a:t>
            </a:r>
          </a:p>
          <a:p>
            <a:r>
              <a:rPr lang="en-US" sz="2600" b="1" dirty="0"/>
              <a:t>Muscular foot</a:t>
            </a:r>
          </a:p>
          <a:p>
            <a:r>
              <a:rPr lang="en-US" sz="2600" b="1" dirty="0"/>
              <a:t>Mantle </a:t>
            </a:r>
          </a:p>
          <a:p>
            <a:pPr lvl="1"/>
            <a:r>
              <a:rPr lang="en-US" sz="2400" dirty="0"/>
              <a:t>Forms shell</a:t>
            </a:r>
          </a:p>
        </p:txBody>
      </p:sp>
      <p:pic>
        <p:nvPicPr>
          <p:cNvPr id="5122" name="Picture 2" descr="http://www.ncrcn.org/projects/me/tidepool/images/camuss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000" y="4357986"/>
            <a:ext cx="2209800" cy="187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brembs.net/learning/aplysia/aplysia_bab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361903"/>
            <a:ext cx="2652950" cy="18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mericanaquariumproducts.com/images/graphics/octop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950" y="4357986"/>
            <a:ext cx="2328387" cy="1840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2080" y="1295400"/>
            <a:ext cx="5696836" cy="175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02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400" dirty="0"/>
              <a:t>Domains and Kingdoms of Life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822" y="1173051"/>
            <a:ext cx="5508978" cy="509391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sz="quarter" idx="1"/>
          </p:nvPr>
        </p:nvSpPr>
        <p:spPr>
          <a:xfrm>
            <a:off x="587062" y="1403530"/>
            <a:ext cx="4495800" cy="4632960"/>
          </a:xfrm>
        </p:spPr>
        <p:txBody>
          <a:bodyPr>
            <a:normAutofit/>
          </a:bodyPr>
          <a:lstStyle/>
          <a:p>
            <a:pPr eaLnBrk="1" hangingPunct="1">
              <a:spcAft>
                <a:spcPts val="1800"/>
              </a:spcAft>
            </a:pPr>
            <a:r>
              <a:rPr lang="en-US" sz="3200" dirty="0"/>
              <a:t>Earth – ___ BYA</a:t>
            </a:r>
          </a:p>
          <a:p>
            <a:pPr eaLnBrk="1" hangingPunct="1">
              <a:spcAft>
                <a:spcPts val="1800"/>
              </a:spcAft>
            </a:pPr>
            <a:r>
              <a:rPr lang="en-US" sz="3200" dirty="0"/>
              <a:t>Prokaryotes – 3.8 BYA</a:t>
            </a:r>
          </a:p>
          <a:p>
            <a:pPr eaLnBrk="1" hangingPunct="1">
              <a:spcAft>
                <a:spcPts val="1800"/>
              </a:spcAft>
            </a:pPr>
            <a:r>
              <a:rPr lang="en-US" sz="3200" dirty="0"/>
              <a:t>Eukaryotes – 2.0 BYA</a:t>
            </a:r>
          </a:p>
          <a:p>
            <a:pPr eaLnBrk="1" hangingPunct="1">
              <a:spcAft>
                <a:spcPts val="1800"/>
              </a:spcAft>
            </a:pPr>
            <a:r>
              <a:rPr lang="en-US" sz="3200" dirty="0"/>
              <a:t>First Animals – 635 MYA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 dirty="0"/>
              <a:t>Nematoda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340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Round Worms</a:t>
            </a:r>
          </a:p>
          <a:p>
            <a:pPr marL="0" indent="0">
              <a:buNone/>
            </a:pPr>
            <a:endParaRPr lang="en-US" sz="2800" b="1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600" dirty="0"/>
              <a:t>Protostome development</a:t>
            </a:r>
          </a:p>
          <a:p>
            <a:r>
              <a:rPr lang="en-US" sz="2600" dirty="0"/>
              <a:t>Exoskeleton</a:t>
            </a:r>
          </a:p>
          <a:p>
            <a:pPr lvl="1"/>
            <a:r>
              <a:rPr lang="en-US" sz="2600" dirty="0"/>
              <a:t>Molt exoskeleton to grow</a:t>
            </a:r>
          </a:p>
          <a:p>
            <a:r>
              <a:rPr lang="en-US" sz="2600" dirty="0"/>
              <a:t>Bilateral symmetry</a:t>
            </a:r>
          </a:p>
          <a:p>
            <a:r>
              <a:rPr lang="en-US" sz="2600" dirty="0"/>
              <a:t>Alimentary canal</a:t>
            </a:r>
          </a:p>
          <a:p>
            <a:r>
              <a:rPr lang="en-US" sz="2600" dirty="0"/>
              <a:t>Many are ___________</a:t>
            </a:r>
          </a:p>
          <a:p>
            <a:endParaRPr lang="en-US" sz="2175" dirty="0"/>
          </a:p>
          <a:p>
            <a:endParaRPr lang="en-US" sz="2400" dirty="0">
              <a:solidFill>
                <a:schemeClr val="accent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219200"/>
            <a:ext cx="5838825" cy="1848554"/>
          </a:xfrm>
          <a:prstGeom prst="rect">
            <a:avLst/>
          </a:prstGeom>
        </p:spPr>
      </p:pic>
      <p:pic>
        <p:nvPicPr>
          <p:cNvPr id="5" name="Picture 2" descr="http://www.cdc.gov/dpdx/images/enterobiasis/evermicularis_adult2_Norw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898" y="3841610"/>
            <a:ext cx="3245727" cy="223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http://www.medicine.cmu.ac.th/dept/parasite/nematode/1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854757"/>
            <a:ext cx="3325834" cy="222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819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14" descr="33-32-InsectFlight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795" y="3116594"/>
            <a:ext cx="2402973" cy="148552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8" descr="33-30x-LycosidSpid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769" y="3123726"/>
            <a:ext cx="2168655" cy="148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/>
            <a:r>
              <a:rPr lang="en-US" sz="4400" dirty="0"/>
              <a:t>Arthropods</a:t>
            </a:r>
          </a:p>
        </p:txBody>
      </p:sp>
      <p:pic>
        <p:nvPicPr>
          <p:cNvPr id="19461" name="Picture 12" descr="33-31a-Milliped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251" y="4651351"/>
            <a:ext cx="2406517" cy="15996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10" descr="33-35c-Barnacles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7139" y="3643813"/>
            <a:ext cx="1751278" cy="223015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457200" y="1246188"/>
            <a:ext cx="5562600" cy="5154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Includes barnacles, spiders, insects, millipedes and crustaceans</a:t>
            </a:r>
          </a:p>
          <a:p>
            <a:pPr marL="0" indent="0">
              <a:buNone/>
            </a:pPr>
            <a:endParaRPr lang="en-US" sz="16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400" dirty="0"/>
              <a:t>Protostome development</a:t>
            </a:r>
            <a:endParaRPr lang="en-US" sz="1200" dirty="0"/>
          </a:p>
          <a:p>
            <a:r>
              <a:rPr lang="en-US" sz="2400" dirty="0"/>
              <a:t>Bilateral symmetry</a:t>
            </a:r>
          </a:p>
          <a:p>
            <a:r>
              <a:rPr lang="en-US" sz="2400" dirty="0"/>
              <a:t>Alimentary canal</a:t>
            </a:r>
          </a:p>
          <a:p>
            <a:r>
              <a:rPr lang="en-US" sz="2400" dirty="0"/>
              <a:t>______________</a:t>
            </a:r>
          </a:p>
          <a:p>
            <a:pPr lvl="1"/>
            <a:r>
              <a:rPr lang="en-US" sz="2400" dirty="0"/>
              <a:t>Molt exoskeleton to grow</a:t>
            </a:r>
          </a:p>
          <a:p>
            <a:r>
              <a:rPr lang="en-US" sz="2400" b="1" dirty="0"/>
              <a:t>___________</a:t>
            </a:r>
            <a:r>
              <a:rPr lang="en-US" sz="2400" dirty="0"/>
              <a:t> appendages</a:t>
            </a:r>
            <a:endParaRPr lang="en-US" sz="1200" dirty="0"/>
          </a:p>
          <a:p>
            <a:r>
              <a:rPr lang="en-US" sz="2400" dirty="0"/>
              <a:t>Segmented bodies</a:t>
            </a:r>
          </a:p>
          <a:p>
            <a:pPr lvl="1"/>
            <a:r>
              <a:rPr lang="en-US" sz="2200" dirty="0"/>
              <a:t>Head, thorax, abdomen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4823" y="1246188"/>
            <a:ext cx="6034087" cy="1870797"/>
          </a:xfrm>
          <a:prstGeom prst="rect">
            <a:avLst/>
          </a:prstGeom>
        </p:spPr>
      </p:pic>
      <p:pic>
        <p:nvPicPr>
          <p:cNvPr id="9" name="Picture 2" descr="http://i.imgur.com/OJxubvU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38" y="4651352"/>
            <a:ext cx="2619676" cy="15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87828" y="152400"/>
            <a:ext cx="11440885" cy="990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4000" dirty="0"/>
              <a:t>Phylum: Arthropoda, Subphylum: </a:t>
            </a:r>
            <a:r>
              <a:rPr lang="en-US" sz="4000" dirty="0" err="1"/>
              <a:t>Hexapoda</a:t>
            </a:r>
            <a:r>
              <a:rPr lang="en-US" sz="4000" dirty="0"/>
              <a:t>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85799" y="1230086"/>
            <a:ext cx="5214257" cy="476907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sz="2800" b="1" dirty="0"/>
              <a:t>Class: Insecta </a:t>
            </a:r>
          </a:p>
          <a:p>
            <a:pPr eaLnBrk="1" hangingPunct="1">
              <a:defRPr/>
            </a:pPr>
            <a:r>
              <a:rPr lang="en-US" sz="2400" dirty="0"/>
              <a:t>Most diverse group of arthropods</a:t>
            </a:r>
          </a:p>
          <a:p>
            <a:pPr eaLnBrk="1" hangingPunct="1">
              <a:defRPr/>
            </a:pPr>
            <a:r>
              <a:rPr lang="en-US" sz="2400" dirty="0"/>
              <a:t>Diverged approx. 415 mya</a:t>
            </a:r>
          </a:p>
          <a:p>
            <a:pPr eaLnBrk="1" hangingPunct="1">
              <a:defRPr/>
            </a:pPr>
            <a:r>
              <a:rPr lang="en-US" sz="2400" dirty="0"/>
              <a:t>Mostly terrestrial and freshwater</a:t>
            </a:r>
          </a:p>
          <a:p>
            <a:pPr eaLnBrk="1" hangingPunct="1">
              <a:defRPr/>
            </a:pPr>
            <a:r>
              <a:rPr lang="en-US" sz="2400" dirty="0"/>
              <a:t>___________ of legs on thorax</a:t>
            </a:r>
          </a:p>
          <a:p>
            <a:pPr eaLnBrk="1" hangingPunct="1">
              <a:defRPr/>
            </a:pPr>
            <a:r>
              <a:rPr lang="en-US" sz="2400" dirty="0"/>
              <a:t>_____________________</a:t>
            </a:r>
          </a:p>
          <a:p>
            <a:pPr lvl="1">
              <a:defRPr/>
            </a:pPr>
            <a:r>
              <a:rPr lang="en-US" sz="2000" dirty="0"/>
              <a:t>Head, thorax, abdomen</a:t>
            </a:r>
          </a:p>
          <a:p>
            <a:pPr eaLnBrk="1" hangingPunct="1">
              <a:defRPr/>
            </a:pPr>
            <a:r>
              <a:rPr lang="en-US" sz="2400" dirty="0"/>
              <a:t>Compound eye</a:t>
            </a:r>
          </a:p>
          <a:p>
            <a:pPr eaLnBrk="1" hangingPunct="1">
              <a:defRPr/>
            </a:pPr>
            <a:r>
              <a:rPr lang="en-US" sz="2400" dirty="0"/>
              <a:t>_________ of antennae</a:t>
            </a:r>
          </a:p>
          <a:p>
            <a:pPr eaLnBrk="1" hangingPunct="1">
              <a:defRPr/>
            </a:pPr>
            <a:r>
              <a:rPr lang="en-US" sz="2400" dirty="0"/>
              <a:t>One or two pairs of wings</a:t>
            </a:r>
          </a:p>
          <a:p>
            <a:pPr lvl="1">
              <a:defRPr/>
            </a:pPr>
            <a:r>
              <a:rPr lang="en-US" sz="2100" dirty="0"/>
              <a:t>Thorax</a:t>
            </a:r>
          </a:p>
          <a:p>
            <a:pPr lvl="1">
              <a:defRPr/>
            </a:pPr>
            <a:r>
              <a:rPr lang="en-US" sz="2100" dirty="0"/>
              <a:t>Extensions of the </a:t>
            </a:r>
            <a:r>
              <a:rPr lang="en-US" sz="2100" u="sng" dirty="0"/>
              <a:t>cuticle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8716" y="1492197"/>
            <a:ext cx="2870795" cy="2073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5072" y="1492197"/>
            <a:ext cx="1835801" cy="1260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120" y="4288482"/>
            <a:ext cx="2803433" cy="1823494"/>
          </a:xfrm>
          <a:prstGeom prst="rect">
            <a:avLst/>
          </a:prstGeom>
        </p:spPr>
      </p:pic>
      <p:pic>
        <p:nvPicPr>
          <p:cNvPr id="12292" name="Picture 4" descr="http://i1.wp.com/www.causticsodapodcast.com/wp-content/uploads/sites/5/2012/01/Assassin_bug_aug08_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291" y="2557670"/>
            <a:ext cx="2592977" cy="17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752" y="4198472"/>
            <a:ext cx="1727007" cy="180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860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General Anatomy of Arthropods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15686" y="1219200"/>
            <a:ext cx="4902878" cy="4937760"/>
          </a:xfrm>
        </p:spPr>
        <p:txBody>
          <a:bodyPr>
            <a:noAutofit/>
          </a:bodyPr>
          <a:lstStyle/>
          <a:p>
            <a:r>
              <a:rPr lang="en-US" sz="2800" dirty="0"/>
              <a:t>Open circulatory system</a:t>
            </a:r>
          </a:p>
          <a:p>
            <a:pPr lvl="1"/>
            <a:r>
              <a:rPr lang="en-US" sz="2400" b="1" u="sng" dirty="0"/>
              <a:t>______________</a:t>
            </a:r>
            <a:r>
              <a:rPr lang="en-US" sz="2400" dirty="0"/>
              <a:t>: circulatory fluid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2800" dirty="0"/>
              <a:t>Highly developed sense organs</a:t>
            </a:r>
          </a:p>
          <a:p>
            <a:pPr lvl="1"/>
            <a:r>
              <a:rPr lang="en-US" sz="2400" dirty="0"/>
              <a:t>_____________ eye</a:t>
            </a:r>
          </a:p>
          <a:p>
            <a:pPr lvl="1"/>
            <a:r>
              <a:rPr lang="en-US" sz="2400" dirty="0"/>
              <a:t>Antennae</a:t>
            </a:r>
          </a:p>
          <a:p>
            <a:pPr lvl="2"/>
            <a:r>
              <a:rPr lang="en-US" sz="2000" dirty="0"/>
              <a:t>Touch and smell</a:t>
            </a:r>
          </a:p>
          <a:p>
            <a:pPr lvl="1"/>
            <a:r>
              <a:rPr lang="en-US" sz="2400" dirty="0"/>
              <a:t>Olfactory receptors</a:t>
            </a:r>
          </a:p>
          <a:p>
            <a:endParaRPr lang="en-US" sz="1600" dirty="0"/>
          </a:p>
          <a:p>
            <a:r>
              <a:rPr lang="en-US" sz="2800" dirty="0"/>
              <a:t>Specialized mouthparts for various feeding behaviors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399" y="1203923"/>
            <a:ext cx="2275209" cy="229206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6590162" y="2964180"/>
            <a:ext cx="385754" cy="267569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969416" y="3120015"/>
            <a:ext cx="11657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Sinuses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V="1">
            <a:off x="6556912" y="3006733"/>
            <a:ext cx="103958" cy="8575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976257" y="2428043"/>
            <a:ext cx="915658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Hemocoel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96000" y="1202141"/>
            <a:ext cx="832008" cy="264688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</a:rPr>
              <a:t>Heart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855" y="1334485"/>
            <a:ext cx="3962387" cy="17896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0876" y="3529992"/>
            <a:ext cx="6591300" cy="273355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6475911" y="3350104"/>
            <a:ext cx="664029" cy="1284514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6356618" y="1441363"/>
            <a:ext cx="0" cy="2521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6017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Insect Mouthparts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175" y="1622601"/>
            <a:ext cx="7858125" cy="4305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62300" y="558177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Chewing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285048"/>
            <a:ext cx="26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Sucking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24600" y="5752689"/>
            <a:ext cx="268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Lapping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20062" y="1285048"/>
            <a:ext cx="1781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Piercing </a:t>
            </a:r>
          </a:p>
        </p:txBody>
      </p:sp>
    </p:spTree>
    <p:extLst>
      <p:ext uri="{BB962C8B-B14F-4D97-AF65-F5344CB8AC3E}">
        <p14:creationId xmlns:p14="http://schemas.microsoft.com/office/powerpoint/2010/main" val="3894407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Metamorphosis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0106" y="1314050"/>
            <a:ext cx="5411720" cy="4937760"/>
          </a:xfrm>
        </p:spPr>
        <p:txBody>
          <a:bodyPr>
            <a:normAutofit/>
          </a:bodyPr>
          <a:lstStyle/>
          <a:p>
            <a:r>
              <a:rPr lang="en-US" sz="2800" dirty="0"/>
              <a:t>_________ metamorphosis: four distinct life stages</a:t>
            </a:r>
          </a:p>
          <a:p>
            <a:pPr lvl="1"/>
            <a:r>
              <a:rPr lang="en-US" sz="2400" dirty="0"/>
              <a:t>Egg, larvae, pupa, adult</a:t>
            </a:r>
          </a:p>
          <a:p>
            <a:pPr lvl="1"/>
            <a:r>
              <a:rPr lang="en-US" sz="2400" dirty="0"/>
              <a:t>Beetles, bees, butterflies, mosquitos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Incomplete metamorphosis: three distinct life stages</a:t>
            </a:r>
          </a:p>
          <a:p>
            <a:pPr lvl="1"/>
            <a:r>
              <a:rPr lang="en-US" sz="2400" dirty="0"/>
              <a:t>Egg, nymph, adult</a:t>
            </a:r>
          </a:p>
          <a:p>
            <a:pPr lvl="2"/>
            <a:r>
              <a:rPr lang="en-US" sz="2400" b="1" u="sng" dirty="0"/>
              <a:t>________</a:t>
            </a:r>
            <a:r>
              <a:rPr lang="en-US" sz="2400" dirty="0"/>
              <a:t> = smaller version of adult</a:t>
            </a:r>
          </a:p>
          <a:p>
            <a:pPr lvl="1"/>
            <a:r>
              <a:rPr lang="en-US" sz="2400" dirty="0"/>
              <a:t>Grasshoppers, true bugs, termites</a:t>
            </a:r>
          </a:p>
          <a:p>
            <a:pPr lvl="1"/>
            <a:endParaRPr lang="en-US" sz="2400" dirty="0"/>
          </a:p>
        </p:txBody>
      </p:sp>
      <p:pic>
        <p:nvPicPr>
          <p:cNvPr id="13314" name="Picture 2" descr="http://www.greenspeardesign.com/images/metamorphos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6" y="1664270"/>
            <a:ext cx="6284232" cy="399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35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br>
              <a:rPr lang="en-US" sz="4400" dirty="0"/>
            </a:br>
            <a:r>
              <a:rPr lang="en-US" sz="4400" dirty="0"/>
              <a:t>Class: Insecta, Order: </a:t>
            </a:r>
            <a:r>
              <a:rPr lang="en-US" sz="4400" dirty="0" err="1"/>
              <a:t>Coleoptera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4836160" cy="4937760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sz="2800" dirty="0"/>
              <a:t>Beetles</a:t>
            </a:r>
          </a:p>
          <a:p>
            <a:pPr lvl="1">
              <a:defRPr/>
            </a:pPr>
            <a:r>
              <a:rPr lang="en-US" sz="2400" dirty="0"/>
              <a:t>Approx. 350,000 species</a:t>
            </a:r>
          </a:p>
          <a:p>
            <a:pPr lvl="1">
              <a:defRPr/>
            </a:pPr>
            <a:r>
              <a:rPr lang="en-US" sz="2400" dirty="0"/>
              <a:t>Largest order of insects</a:t>
            </a:r>
          </a:p>
          <a:p>
            <a:pPr eaLnBrk="1" hangingPunct="1">
              <a:defRPr/>
            </a:pPr>
            <a:r>
              <a:rPr lang="en-US" sz="2800" dirty="0"/>
              <a:t>Two pairs of wings</a:t>
            </a:r>
          </a:p>
          <a:p>
            <a:pPr lvl="1">
              <a:defRPr/>
            </a:pPr>
            <a:r>
              <a:rPr lang="en-US" sz="2400" dirty="0"/>
              <a:t>One pair of __________ wings</a:t>
            </a:r>
          </a:p>
          <a:p>
            <a:pPr lvl="2">
              <a:defRPr/>
            </a:pPr>
            <a:r>
              <a:rPr lang="en-US" sz="2400" dirty="0"/>
              <a:t>Elytra</a:t>
            </a:r>
          </a:p>
          <a:p>
            <a:pPr lvl="1">
              <a:defRPr/>
            </a:pPr>
            <a:r>
              <a:rPr lang="en-US" sz="2400" dirty="0"/>
              <a:t>One pair of ___________ wings</a:t>
            </a:r>
          </a:p>
          <a:p>
            <a:pPr eaLnBrk="1" hangingPunct="1">
              <a:defRPr/>
            </a:pPr>
            <a:r>
              <a:rPr lang="en-US" sz="2800" dirty="0"/>
              <a:t>_________ mouth parts</a:t>
            </a:r>
          </a:p>
          <a:p>
            <a:pPr>
              <a:defRPr/>
            </a:pPr>
            <a:r>
              <a:rPr lang="en-US" sz="2800" dirty="0"/>
              <a:t>One pair of antennae</a:t>
            </a:r>
          </a:p>
          <a:p>
            <a:pPr lvl="1">
              <a:defRPr/>
            </a:pPr>
            <a:r>
              <a:rPr lang="en-US" sz="2400" dirty="0"/>
              <a:t>Used for smell</a:t>
            </a:r>
          </a:p>
          <a:p>
            <a:pPr eaLnBrk="1" hangingPunct="1">
              <a:defRPr/>
            </a:pPr>
            <a:r>
              <a:rPr lang="en-US" sz="2800" dirty="0"/>
              <a:t>Complete metamorphosis</a:t>
            </a:r>
          </a:p>
          <a:p>
            <a:pPr marL="0" indent="0" eaLnBrk="1" hangingPunct="1">
              <a:buNone/>
              <a:defRPr/>
            </a:pPr>
            <a:endParaRPr lang="en-US" sz="2800" dirty="0"/>
          </a:p>
        </p:txBody>
      </p:sp>
      <p:pic>
        <p:nvPicPr>
          <p:cNvPr id="46084" name="Picture 2" descr="http://tolweb.org/tree/ToLimages/DSCN5861.800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9359" y="1280160"/>
            <a:ext cx="1622377" cy="2877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 descr="http://tolweb.org/tree/ToLimages/DSCN9550.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172" y="3850640"/>
            <a:ext cx="3861547" cy="218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938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dirty="0"/>
              <a:t>Flies and mosquitos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/>
              <a:t>Approx. 150,000 species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Scavengers, predators, parasites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One pair of membranous wings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__________ mouth parts</a:t>
            </a:r>
          </a:p>
          <a:p>
            <a:pPr>
              <a:defRPr/>
            </a:pPr>
            <a:r>
              <a:rPr lang="en-US" sz="2800" dirty="0"/>
              <a:t>__________ metamorphosis</a:t>
            </a:r>
          </a:p>
          <a:p>
            <a:pPr lvl="1">
              <a:defRPr/>
            </a:pPr>
            <a:r>
              <a:rPr lang="en-US" sz="2400" dirty="0"/>
              <a:t>Maggots used by forensic entomologists</a:t>
            </a:r>
          </a:p>
        </p:txBody>
      </p:sp>
      <p:pic>
        <p:nvPicPr>
          <p:cNvPr id="47108" name="Picture 2" descr="http://www.solarnavigator.net/animal_kingdom/animal_images/Fly_green_bottle_dipte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720" y="1295400"/>
            <a:ext cx="2509838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 descr="http://www.entomology.ualberta.ca/images/img_dipte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6" r="19759"/>
          <a:stretch>
            <a:fillRect/>
          </a:stretch>
        </p:blipFill>
        <p:spPr bwMode="auto">
          <a:xfrm>
            <a:off x="9316720" y="3885420"/>
            <a:ext cx="2508568" cy="219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8" descr="Image of: Arachnocampa luminos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85" y="3970020"/>
            <a:ext cx="297973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10" descr="Image of: Aedes aegypti (yellow fever mosquito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64" y="1416050"/>
            <a:ext cx="2692381" cy="1946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br>
              <a:rPr lang="en-US" sz="4400" dirty="0"/>
            </a:br>
            <a:r>
              <a:rPr lang="en-US" sz="4400" dirty="0"/>
              <a:t>Class: Insecta, Order: Diptera</a:t>
            </a:r>
          </a:p>
        </p:txBody>
      </p:sp>
    </p:spTree>
    <p:extLst>
      <p:ext uri="{BB962C8B-B14F-4D97-AF65-F5344CB8AC3E}">
        <p14:creationId xmlns:p14="http://schemas.microsoft.com/office/powerpoint/2010/main" val="1712284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5058540" cy="493776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800" dirty="0"/>
              <a:t>Butterflies and Moths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/>
              <a:t>Approx 120,000 species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Two pairs of wings with </a:t>
            </a:r>
            <a:r>
              <a:rPr lang="en-US" sz="2800" b="1" dirty="0"/>
              <a:t>______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Long proboscis</a:t>
            </a:r>
          </a:p>
          <a:p>
            <a:pPr>
              <a:spcAft>
                <a:spcPts val="600"/>
              </a:spcAft>
              <a:defRPr/>
            </a:pPr>
            <a:r>
              <a:rPr lang="en-US" sz="2800" dirty="0"/>
              <a:t>Complete metamorphosis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/>
              <a:t>Caterpillars – chewing mouthparts</a:t>
            </a:r>
          </a:p>
          <a:p>
            <a:pPr lvl="1">
              <a:spcAft>
                <a:spcPts val="600"/>
              </a:spcAft>
              <a:defRPr/>
            </a:pPr>
            <a:r>
              <a:rPr lang="en-US" sz="2400" dirty="0"/>
              <a:t>Butterflies – proboscis,                 sucking mouthparts</a:t>
            </a:r>
          </a:p>
          <a:p>
            <a:pPr lvl="1">
              <a:spcAft>
                <a:spcPts val="600"/>
              </a:spcAft>
              <a:defRPr/>
            </a:pPr>
            <a:endParaRPr lang="en-US" sz="2400" dirty="0"/>
          </a:p>
        </p:txBody>
      </p:sp>
      <p:pic>
        <p:nvPicPr>
          <p:cNvPr id="48132" name="Picture 2" descr="http://tolweb.org/tree/ToLimages/1012pierali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972" y="1300465"/>
            <a:ext cx="1612107" cy="238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http://tolweb.org/tree/ToLimages/agraulis_vanilla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5066" y="3785235"/>
            <a:ext cx="302101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 descr="http://entomology.ifas.ufl.edu/foltz/eny3005/lab1/Lepidoptera/Danaid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415" y="1300465"/>
            <a:ext cx="2765478" cy="208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 eaLnBrk="1" hangingPunct="1">
              <a:defRPr/>
            </a:pPr>
            <a:br>
              <a:rPr lang="en-US" sz="4400" dirty="0"/>
            </a:br>
            <a:r>
              <a:rPr lang="en-US" sz="4400" dirty="0"/>
              <a:t>Class: Insecta, Order: Lepidoptera</a:t>
            </a:r>
          </a:p>
        </p:txBody>
      </p:sp>
      <p:pic>
        <p:nvPicPr>
          <p:cNvPr id="2050" name="Picture 2" descr="http://media-3.web.britannica.com/eb-media/01/150201-004-21075C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140" y="3777898"/>
            <a:ext cx="3021014" cy="24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2740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0"/>
            <a:ext cx="6990080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True bugs</a:t>
            </a:r>
          </a:p>
          <a:p>
            <a:pPr lvl="1">
              <a:defRPr/>
            </a:pPr>
            <a:r>
              <a:rPr lang="en-US" sz="2400" dirty="0"/>
              <a:t>Approx 85,000 species</a:t>
            </a:r>
          </a:p>
          <a:p>
            <a:pPr>
              <a:defRPr/>
            </a:pPr>
            <a:r>
              <a:rPr lang="en-US" sz="2800" dirty="0"/>
              <a:t>Two pairs of wings</a:t>
            </a:r>
          </a:p>
          <a:p>
            <a:pPr lvl="1">
              <a:defRPr/>
            </a:pPr>
            <a:r>
              <a:rPr lang="en-US" sz="2400" dirty="0"/>
              <a:t>One half wing </a:t>
            </a:r>
          </a:p>
          <a:p>
            <a:pPr lvl="2">
              <a:defRPr/>
            </a:pPr>
            <a:r>
              <a:rPr lang="en-US" sz="2400" dirty="0"/>
              <a:t>Thick in front, membranous in back</a:t>
            </a:r>
          </a:p>
          <a:p>
            <a:pPr lvl="1">
              <a:defRPr/>
            </a:pPr>
            <a:r>
              <a:rPr lang="en-US" sz="2400" dirty="0"/>
              <a:t>One membranous wing</a:t>
            </a:r>
          </a:p>
          <a:p>
            <a:pPr>
              <a:defRPr/>
            </a:pPr>
            <a:r>
              <a:rPr lang="en-US" sz="2800" dirty="0"/>
              <a:t>Piercing or sucking mouthparts</a:t>
            </a:r>
          </a:p>
          <a:p>
            <a:pPr lvl="1">
              <a:defRPr/>
            </a:pPr>
            <a:r>
              <a:rPr lang="en-US" sz="2400" dirty="0"/>
              <a:t>Most feed on plants</a:t>
            </a:r>
          </a:p>
          <a:p>
            <a:pPr>
              <a:defRPr/>
            </a:pPr>
            <a:r>
              <a:rPr lang="en-US" sz="2800" dirty="0"/>
              <a:t>_________ metamorphosis</a:t>
            </a:r>
          </a:p>
        </p:txBody>
      </p:sp>
      <p:pic>
        <p:nvPicPr>
          <p:cNvPr id="49156" name="Picture 2" descr="http://www.ent.iastate.edu/images/hemiptera/stinkbug/brown_stink_bug_nymp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004" y="3793173"/>
            <a:ext cx="158591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 descr="http://entomology.ifas.ufl.edu/foltz/eny3005/lab1/Hemiptera/Pentatomid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0066" y="1420813"/>
            <a:ext cx="2792333" cy="2094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Pentatomida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066" y="368808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Class: Insecta, Order: Hemiptera</a:t>
            </a:r>
          </a:p>
        </p:txBody>
      </p:sp>
    </p:spTree>
    <p:extLst>
      <p:ext uri="{BB962C8B-B14F-4D97-AF65-F5344CB8AC3E}">
        <p14:creationId xmlns:p14="http://schemas.microsoft.com/office/powerpoint/2010/main" val="1956168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What is an Animal?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717632" cy="493776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Multicellular, heterotrophic, eukaryotes</a:t>
            </a:r>
          </a:p>
          <a:p>
            <a:r>
              <a:rPr lang="en-US" sz="2800" dirty="0"/>
              <a:t>Lack cell walls</a:t>
            </a:r>
          </a:p>
          <a:p>
            <a:pPr lvl="1">
              <a:spcAft>
                <a:spcPts val="1200"/>
              </a:spcAft>
            </a:pPr>
            <a:r>
              <a:rPr lang="en-US" sz="2400" b="1" u="sng" dirty="0"/>
              <a:t>________________</a:t>
            </a:r>
          </a:p>
          <a:p>
            <a:r>
              <a:rPr lang="en-US" sz="2800" dirty="0"/>
              <a:t>Contain muscle and nervous tissue</a:t>
            </a:r>
          </a:p>
          <a:p>
            <a:pPr lvl="1">
              <a:spcAft>
                <a:spcPts val="1200"/>
              </a:spcAft>
            </a:pPr>
            <a:r>
              <a:rPr lang="en-US" sz="2400" dirty="0"/>
              <a:t>Allow for movement and nerve impulses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Most reproduce sexually</a:t>
            </a:r>
          </a:p>
          <a:p>
            <a:pPr>
              <a:spcAft>
                <a:spcPts val="1200"/>
              </a:spcAft>
            </a:pPr>
            <a:endParaRPr lang="en-US" sz="2800" dirty="0"/>
          </a:p>
        </p:txBody>
      </p:sp>
      <p:pic>
        <p:nvPicPr>
          <p:cNvPr id="10244" name="Picture 4" descr="http://www.spongeguide.org/2ndedition/images/Aarcheri3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317" y="1434803"/>
            <a:ext cx="1563370" cy="268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yourshot.nationalgeographic.com/u/ss/fQYSUbVfts-T7pS2VP2wnKyN8wxywmXtY0-FwsgxoQUUu64xTHoh4QtE4gfZ1c2E7eHDcd_DPzchhzA96lON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99" y="3957668"/>
            <a:ext cx="2856491" cy="208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a-z-animals.com/media/animals/images/original/insects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87" y="1480904"/>
            <a:ext cx="1983590" cy="144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188584" y="4541504"/>
            <a:ext cx="1917515" cy="1407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287" y="2814972"/>
            <a:ext cx="2019918" cy="174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827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Class: Insecta, Order: Homoptera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27374" cy="49377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Cidadas, Aphids</a:t>
            </a:r>
          </a:p>
          <a:p>
            <a:pPr>
              <a:defRPr/>
            </a:pPr>
            <a:r>
              <a:rPr lang="en-US" sz="2800" dirty="0"/>
              <a:t>_____________</a:t>
            </a:r>
          </a:p>
          <a:p>
            <a:pPr>
              <a:defRPr/>
            </a:pPr>
            <a:r>
              <a:rPr lang="en-US" sz="2800" dirty="0"/>
              <a:t>Wings held roof-like over body</a:t>
            </a:r>
          </a:p>
          <a:p>
            <a:pPr lvl="1">
              <a:defRPr/>
            </a:pPr>
            <a:r>
              <a:rPr lang="en-US" sz="2400" dirty="0"/>
              <a:t>Some wingless as adults</a:t>
            </a:r>
          </a:p>
          <a:p>
            <a:pPr>
              <a:defRPr/>
            </a:pPr>
            <a:r>
              <a:rPr lang="en-US" sz="2800" dirty="0"/>
              <a:t>Piercing – sucking mouth parts</a:t>
            </a:r>
          </a:p>
          <a:p>
            <a:pPr>
              <a:defRPr/>
            </a:pPr>
            <a:r>
              <a:rPr lang="en-US" sz="2800" dirty="0"/>
              <a:t>___________ metamorphosis</a:t>
            </a:r>
          </a:p>
        </p:txBody>
      </p:sp>
      <p:pic>
        <p:nvPicPr>
          <p:cNvPr id="50180" name="Picture 2" descr="Cicada adu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737" y="1447800"/>
            <a:ext cx="2887663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Giant Bark Aphi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080" y="3495675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6" descr="Silver Leafhopper, Athysanus argentarius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560" y="393192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1244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Class: Insecta, Order: Hymenoptera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dirty="0"/>
              <a:t>Ants, Bees, Wasps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/>
              <a:t>_____________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/>
              <a:t>Two pairs of membranous wings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/>
              <a:t>___________ and thin waist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/>
              <a:t>Chewing or sucking mouthparts</a:t>
            </a:r>
          </a:p>
          <a:p>
            <a:pPr>
              <a:spcAft>
                <a:spcPts val="1200"/>
              </a:spcAft>
              <a:defRPr/>
            </a:pPr>
            <a:r>
              <a:rPr lang="en-US" sz="2800" dirty="0"/>
              <a:t>Complete metamorphosis</a:t>
            </a:r>
          </a:p>
        </p:txBody>
      </p:sp>
      <p:pic>
        <p:nvPicPr>
          <p:cNvPr id="51204" name="Picture 2" descr="http://everystockphoto.s3.amazonaws.com/wasp_hymenoptera_spider_369537_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681" y="4114801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 descr="http://gwydir.demon.co.uk/insects/cerc_ar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838" y="3938588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http://www.dphotojournal.com/wp-content/daily/ants-insects-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700" y="1591469"/>
            <a:ext cx="26670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8" descr="http://www.enquirer.com/editions/1999/08/24/bees_500x43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1591469"/>
            <a:ext cx="243363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4837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Class: Insecta, Order: Odonata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6088912" cy="51982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Dragonflies and damselflies</a:t>
            </a:r>
          </a:p>
          <a:p>
            <a:pPr>
              <a:defRPr/>
            </a:pPr>
            <a:r>
              <a:rPr lang="en-US" sz="2800" dirty="0"/>
              <a:t>Long, narrow membranous wings</a:t>
            </a:r>
          </a:p>
          <a:p>
            <a:pPr lvl="1">
              <a:defRPr/>
            </a:pPr>
            <a:r>
              <a:rPr lang="en-US" sz="2400" dirty="0"/>
              <a:t>Transparent</a:t>
            </a:r>
          </a:p>
          <a:p>
            <a:pPr>
              <a:defRPr/>
            </a:pPr>
            <a:r>
              <a:rPr lang="en-US" sz="2800" dirty="0"/>
              <a:t>Long, slender body</a:t>
            </a:r>
          </a:p>
          <a:p>
            <a:pPr>
              <a:defRPr/>
            </a:pPr>
            <a:r>
              <a:rPr lang="en-US" sz="2800" dirty="0"/>
              <a:t>Large head with highly developed __________________</a:t>
            </a:r>
          </a:p>
          <a:p>
            <a:pPr>
              <a:defRPr/>
            </a:pPr>
            <a:r>
              <a:rPr lang="en-US" sz="2800" dirty="0"/>
              <a:t>____________</a:t>
            </a:r>
          </a:p>
          <a:p>
            <a:pPr>
              <a:defRPr/>
            </a:pPr>
            <a:r>
              <a:rPr lang="en-US" sz="2800" dirty="0"/>
              <a:t>Chewing mouthparts</a:t>
            </a:r>
          </a:p>
          <a:p>
            <a:pPr>
              <a:defRPr/>
            </a:pPr>
            <a:r>
              <a:rPr lang="en-US" sz="2800" dirty="0"/>
              <a:t>Incomplete metamorphosis</a:t>
            </a:r>
          </a:p>
          <a:p>
            <a:pPr>
              <a:defRPr/>
            </a:pPr>
            <a:r>
              <a:rPr lang="en-US" sz="2800" dirty="0"/>
              <a:t>Aquatic or semi-aquatic as juveniles</a:t>
            </a:r>
          </a:p>
        </p:txBody>
      </p:sp>
      <p:pic>
        <p:nvPicPr>
          <p:cNvPr id="52228" name="Picture 2" descr="http://www.abstractconcreteworks.com/essays/scanning/Dragonfly-top200-MOD3-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05" y="1219199"/>
            <a:ext cx="30480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 descr="http://i106.photobucket.com/albums/m255/MissaTim/blue-damselfl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450" y="4151692"/>
            <a:ext cx="2711303" cy="204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5935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Class: Insecta, Order: Orthoptera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Grasshoppers and crickets</a:t>
            </a:r>
          </a:p>
          <a:p>
            <a:pPr>
              <a:defRPr/>
            </a:pPr>
            <a:r>
              <a:rPr lang="en-US" sz="2800" dirty="0"/>
              <a:t>Large hind legs for _________</a:t>
            </a:r>
          </a:p>
          <a:p>
            <a:pPr>
              <a:defRPr/>
            </a:pPr>
            <a:r>
              <a:rPr lang="en-US" sz="2800" dirty="0"/>
              <a:t>Two pairs of wings </a:t>
            </a:r>
          </a:p>
          <a:p>
            <a:pPr lvl="1">
              <a:defRPr/>
            </a:pPr>
            <a:r>
              <a:rPr lang="en-US" sz="2400" dirty="0"/>
              <a:t>One leathery</a:t>
            </a:r>
          </a:p>
          <a:p>
            <a:pPr lvl="1">
              <a:defRPr/>
            </a:pPr>
            <a:r>
              <a:rPr lang="en-US" sz="2400" dirty="0"/>
              <a:t>One membranous</a:t>
            </a:r>
          </a:p>
          <a:p>
            <a:pPr>
              <a:defRPr/>
            </a:pPr>
            <a:r>
              <a:rPr lang="en-US" sz="2800" dirty="0"/>
              <a:t>____________ mouthparts</a:t>
            </a:r>
          </a:p>
          <a:p>
            <a:pPr>
              <a:defRPr/>
            </a:pPr>
            <a:r>
              <a:rPr lang="en-US" sz="2800" dirty="0"/>
              <a:t>Incomplete metamorphosis</a:t>
            </a:r>
          </a:p>
          <a:p>
            <a:pPr>
              <a:defRPr/>
            </a:pPr>
            <a:r>
              <a:rPr lang="en-US" sz="2800" dirty="0"/>
              <a:t>Produce sound by rubbing wings or legs together</a:t>
            </a:r>
          </a:p>
        </p:txBody>
      </p:sp>
      <p:pic>
        <p:nvPicPr>
          <p:cNvPr id="53252" name="Picture 2" descr="http://entomology.ifas.ufl.edu/foltz/eny3005/lab1/Orthopteroid/orthopter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20" y="1485900"/>
            <a:ext cx="23701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4" descr="http://content8.eol.org/content/2009/09/08/05/58237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73" y="1485900"/>
            <a:ext cx="289083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6" descr="Brown Grasshopper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280" y="4287520"/>
            <a:ext cx="352425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1676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Echinoderms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5181600" cy="509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Sea stars, sea urchins, sand dollars, and sea cucumbers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r>
              <a:rPr lang="en-US" sz="2400" dirty="0"/>
              <a:t>_______________ development</a:t>
            </a:r>
          </a:p>
          <a:p>
            <a:pPr lvl="1"/>
            <a:r>
              <a:rPr lang="en-US" sz="2175" dirty="0"/>
              <a:t>Closest relative of chordates</a:t>
            </a:r>
            <a:endParaRPr lang="en-US" sz="2400" dirty="0"/>
          </a:p>
          <a:p>
            <a:r>
              <a:rPr lang="en-US" sz="2400" dirty="0"/>
              <a:t>Radial symmetry evolved from bilateral symmetry</a:t>
            </a:r>
          </a:p>
          <a:p>
            <a:r>
              <a:rPr lang="en-US" sz="2400" dirty="0"/>
              <a:t>Alimentary canal</a:t>
            </a:r>
          </a:p>
          <a:p>
            <a:r>
              <a:rPr lang="en-US" sz="2400" dirty="0"/>
              <a:t>Endoskeleton</a:t>
            </a:r>
          </a:p>
          <a:p>
            <a:r>
              <a:rPr lang="en-US" sz="2400" dirty="0"/>
              <a:t>Tube feet</a:t>
            </a:r>
          </a:p>
          <a:p>
            <a:pPr lvl="1"/>
            <a:r>
              <a:rPr lang="en-US" sz="2175" dirty="0"/>
              <a:t>Locomotion and sensory system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146" name="Picture 2" descr="http://upload.wikimedia.org/wikipedia/commons/f/ff/Crown_of_Thorns-jonhan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2886" y="4343400"/>
            <a:ext cx="2674304" cy="194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321" y="1244788"/>
            <a:ext cx="5939870" cy="1879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946" y="3470197"/>
            <a:ext cx="1952625" cy="15335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946" y="5073099"/>
            <a:ext cx="3403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354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Chordates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05400" cy="52578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/>
              <a:t>Includes fish, reptile, birds, and mammals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800" b="1" dirty="0">
                <a:solidFill>
                  <a:schemeClr val="accent2"/>
                </a:solidFill>
              </a:rPr>
              <a:t>CHARACTERISTICS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Deuterostome development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Bilateral symmetry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Alimentary canal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Endoskeleton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Dorsal hollow nerve cord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_____________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Pharyngeal gill slits</a:t>
            </a:r>
          </a:p>
          <a:p>
            <a:pPr>
              <a:spcBef>
                <a:spcPts val="300"/>
              </a:spcBef>
            </a:pPr>
            <a:r>
              <a:rPr lang="en-US" sz="2400" dirty="0"/>
              <a:t>Post anal tail</a:t>
            </a:r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219200"/>
            <a:ext cx="6029325" cy="1925184"/>
          </a:xfrm>
          <a:prstGeom prst="rect">
            <a:avLst/>
          </a:prstGeom>
        </p:spPr>
      </p:pic>
      <p:pic>
        <p:nvPicPr>
          <p:cNvPr id="5" name="Picture 2" descr="http://images.nationalgeographic.com/wpf/media-live/photos/000/425/cache/frog-mouth-crocodile-blair_42596_990x7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77421"/>
            <a:ext cx="2283888" cy="171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-media-cache-ak0.pinimg.com/736x/86/05/71/860571442c643019818eeff49cc8841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4477421"/>
            <a:ext cx="2676525" cy="17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421" y="4482996"/>
            <a:ext cx="2399586" cy="16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108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Chordates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353800" cy="49530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3200" b="1" dirty="0"/>
              <a:t>Includes fish, amphibians, reptiles, birds, and mammals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Notochord</a:t>
            </a:r>
            <a:r>
              <a:rPr lang="en-US" sz="2800" dirty="0"/>
              <a:t>:  develops into vertebrate column in vertebrate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Dorsal nerve cord</a:t>
            </a:r>
            <a:r>
              <a:rPr lang="en-US" sz="2800" dirty="0"/>
              <a:t>: develops into ______ and spinal cord in vertebrates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Pharyngeal slits</a:t>
            </a:r>
            <a:r>
              <a:rPr lang="en-US" sz="2800" dirty="0"/>
              <a:t>:  gills in fish, present in embryos of terrestrial vertebrates but disappears during development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Post-anal tail</a:t>
            </a:r>
            <a:r>
              <a:rPr lang="en-US" sz="2800" dirty="0"/>
              <a:t>: present in embryo of humans, becomes tail bone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800" dirty="0"/>
          </a:p>
          <a:p>
            <a:pPr marL="0" indent="0">
              <a:spcBef>
                <a:spcPts val="0"/>
              </a:spcBef>
              <a:buNone/>
            </a:pP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411" y="4579961"/>
            <a:ext cx="6715177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606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Vertebrate Phylogeny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06830"/>
            <a:ext cx="9734550" cy="495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44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snappacharters.com/i/Cage%20Diving/Blue_Shar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892" y="1699230"/>
            <a:ext cx="3227641" cy="20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Fishes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388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More fish species than all other vertebrate groups combined</a:t>
            </a:r>
          </a:p>
          <a:p>
            <a:pPr marL="0" indent="0">
              <a:buNone/>
            </a:pPr>
            <a:endParaRPr lang="en-US" sz="1500" dirty="0"/>
          </a:p>
          <a:p>
            <a:r>
              <a:rPr lang="en-US" sz="3000" dirty="0"/>
              <a:t>_________ fish</a:t>
            </a:r>
          </a:p>
          <a:p>
            <a:pPr lvl="1"/>
            <a:r>
              <a:rPr lang="en-US" sz="2600" dirty="0"/>
              <a:t>Hagfish</a:t>
            </a:r>
          </a:p>
          <a:p>
            <a:pPr lvl="1"/>
            <a:endParaRPr lang="en-US" sz="1300" dirty="0"/>
          </a:p>
          <a:p>
            <a:r>
              <a:rPr lang="en-US" sz="3000" dirty="0"/>
              <a:t>Cartilaginous fish</a:t>
            </a:r>
          </a:p>
          <a:p>
            <a:pPr lvl="1"/>
            <a:r>
              <a:rPr lang="en-US" sz="2600" dirty="0"/>
              <a:t>Sharks, skates and rays</a:t>
            </a:r>
          </a:p>
          <a:p>
            <a:pPr lvl="1"/>
            <a:endParaRPr lang="en-US" sz="1300" dirty="0"/>
          </a:p>
          <a:p>
            <a:r>
              <a:rPr lang="en-US" sz="3000" dirty="0"/>
              <a:t>Bony fishes </a:t>
            </a:r>
          </a:p>
          <a:p>
            <a:pPr lvl="1"/>
            <a:r>
              <a:rPr lang="en-US" sz="2600" dirty="0"/>
              <a:t>Ray finned fish</a:t>
            </a:r>
          </a:p>
          <a:p>
            <a:pPr lvl="2"/>
            <a:r>
              <a:rPr lang="en-US" sz="2200" dirty="0"/>
              <a:t>Teleosts</a:t>
            </a:r>
          </a:p>
          <a:p>
            <a:pPr lvl="1"/>
            <a:r>
              <a:rPr lang="en-US" sz="2600" dirty="0"/>
              <a:t>Lobe finned fish</a:t>
            </a:r>
          </a:p>
          <a:p>
            <a:pPr lvl="2"/>
            <a:r>
              <a:rPr lang="en-US" sz="2200" dirty="0"/>
              <a:t>Lungfish</a:t>
            </a:r>
            <a:endParaRPr lang="en-US" sz="2600" dirty="0"/>
          </a:p>
          <a:p>
            <a:endParaRPr lang="en-US" sz="2800" dirty="0"/>
          </a:p>
        </p:txBody>
      </p:sp>
      <p:pic>
        <p:nvPicPr>
          <p:cNvPr id="7170" name="Picture 2" descr="http://wax-science.fr/wp-content/uploads/Pacific_Hagfis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922" y="1699231"/>
            <a:ext cx="3128554" cy="207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sgf.stanford.edu/images/tuna_new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3289"/>
            <a:ext cx="3144919" cy="219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2629" y="3883289"/>
            <a:ext cx="3148165" cy="21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21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1353800" cy="990600"/>
          </a:xfrm>
        </p:spPr>
        <p:txBody>
          <a:bodyPr>
            <a:noAutofit/>
          </a:bodyPr>
          <a:lstStyle/>
          <a:p>
            <a:r>
              <a:rPr lang="en-US" sz="4400" dirty="0"/>
              <a:t>Adaptations to Terrestrial Environments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95876"/>
            <a:ext cx="5943600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Jaws</a:t>
            </a:r>
            <a:r>
              <a:rPr lang="en-US" sz="2800" dirty="0"/>
              <a:t>: Allowed organism to grasp food</a:t>
            </a:r>
          </a:p>
          <a:p>
            <a:pPr lvl="1">
              <a:spcAft>
                <a:spcPts val="1800"/>
              </a:spcAft>
            </a:pPr>
            <a:r>
              <a:rPr lang="en-US" sz="2400" dirty="0"/>
              <a:t>Diversification of _______</a:t>
            </a:r>
          </a:p>
          <a:p>
            <a:pPr>
              <a:spcAft>
                <a:spcPts val="1800"/>
              </a:spcAft>
            </a:pPr>
            <a:r>
              <a:rPr lang="en-US" sz="2800" b="1" dirty="0"/>
              <a:t>Lungs</a:t>
            </a:r>
            <a:r>
              <a:rPr lang="en-US" sz="2800" dirty="0"/>
              <a:t>: Allowed organisms to breath air outside of water</a:t>
            </a:r>
          </a:p>
          <a:p>
            <a:pPr>
              <a:spcAft>
                <a:spcPts val="1800"/>
              </a:spcAft>
            </a:pPr>
            <a:r>
              <a:rPr lang="en-US" sz="2800" b="1" dirty="0"/>
              <a:t>Limbs</a:t>
            </a:r>
            <a:r>
              <a:rPr lang="en-US" sz="2800" dirty="0"/>
              <a:t>: Allowed organisms to move around and search for food on land</a:t>
            </a:r>
          </a:p>
          <a:p>
            <a:pPr>
              <a:spcAft>
                <a:spcPts val="1800"/>
              </a:spcAft>
            </a:pPr>
            <a:r>
              <a:rPr lang="en-US" sz="2800" b="1" dirty="0"/>
              <a:t>____________ egg</a:t>
            </a:r>
            <a:r>
              <a:rPr lang="en-US" sz="2800" dirty="0"/>
              <a:t>: Allowed for organisms to reproduce away from water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1219200"/>
            <a:ext cx="4444003" cy="509111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Animal Symmetry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430000" cy="22098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Asymmetrical</a:t>
            </a:r>
            <a:r>
              <a:rPr lang="en-US" sz="2800" dirty="0"/>
              <a:t>: no symmetry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dirty="0"/>
              <a:t>Radial symmetry</a:t>
            </a:r>
            <a:r>
              <a:rPr lang="en-US" sz="2800" dirty="0"/>
              <a:t>: body parts distributed evenly around a central point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b="1" u="sng" dirty="0"/>
              <a:t>_________</a:t>
            </a:r>
            <a:r>
              <a:rPr lang="en-US" sz="2800" b="1" dirty="0"/>
              <a:t> symmetry</a:t>
            </a:r>
            <a:r>
              <a:rPr lang="en-US" sz="2800" dirty="0"/>
              <a:t>: opposite sides of sagittal plane are mirror images of one another			</a:t>
            </a:r>
          </a:p>
        </p:txBody>
      </p:sp>
      <p:pic>
        <p:nvPicPr>
          <p:cNvPr id="1026" name="Picture 2" descr="Image result for types of animal symmet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722" y="3124200"/>
            <a:ext cx="7117556" cy="293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5867399"/>
            <a:ext cx="27834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Radial symmetry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5867400"/>
            <a:ext cx="16764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Asymmetry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28680" y="5882988"/>
            <a:ext cx="278347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Bilateral symmetry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152400"/>
            <a:ext cx="8991600" cy="914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4400" dirty="0"/>
              <a:t>Vertebrates Move onto Land</a:t>
            </a:r>
          </a:p>
        </p:txBody>
      </p:sp>
      <p:sp>
        <p:nvSpPr>
          <p:cNvPr id="20484" name="Content Placeholder 6"/>
          <p:cNvSpPr>
            <a:spLocks noGrp="1"/>
          </p:cNvSpPr>
          <p:nvPr>
            <p:ph sz="half" idx="2"/>
          </p:nvPr>
        </p:nvSpPr>
        <p:spPr>
          <a:xfrm>
            <a:off x="533400" y="1295400"/>
            <a:ext cx="11430000" cy="990600"/>
          </a:xfrm>
        </p:spPr>
        <p:txBody>
          <a:bodyPr>
            <a:noAutofit/>
          </a:bodyPr>
          <a:lstStyle/>
          <a:p>
            <a:pPr eaLnBrk="1" hangingPunct="1">
              <a:buNone/>
            </a:pPr>
            <a:r>
              <a:rPr lang="en-US" sz="3000" dirty="0"/>
              <a:t>   Early Tetrapods </a:t>
            </a:r>
            <a:r>
              <a:rPr lang="en-US" sz="3000" dirty="0">
                <a:sym typeface="Wingdings" pitchFamily="2" charset="2"/>
              </a:rPr>
              <a:t>      Amphibians      Reptiles      Dinosaurs      Birds</a:t>
            </a:r>
          </a:p>
          <a:p>
            <a:pPr eaLnBrk="1" hangingPunct="1">
              <a:buNone/>
            </a:pPr>
            <a:r>
              <a:rPr lang="en-US" sz="3000" dirty="0">
                <a:sym typeface="Wingdings" pitchFamily="2" charset="2"/>
              </a:rPr>
              <a:t>                                                                  Mammals</a:t>
            </a:r>
            <a:endParaRPr lang="en-US" sz="3000" dirty="0"/>
          </a:p>
        </p:txBody>
      </p:sp>
      <p:pic>
        <p:nvPicPr>
          <p:cNvPr id="20485" name="Picture 2" descr="D:\Chapter_19\B_Jpeg_Images\19_Labeled_Art_and_Photos\19_14Figure-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31" y="3200400"/>
            <a:ext cx="7726508" cy="293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/>
          <p:nvPr/>
        </p:nvSpPr>
        <p:spPr>
          <a:xfrm>
            <a:off x="3508602" y="1459774"/>
            <a:ext cx="374195" cy="265612"/>
          </a:xfrm>
          <a:prstGeom prst="rightArrow">
            <a:avLst>
              <a:gd name="adj1" fmla="val 22572"/>
              <a:gd name="adj2" fmla="val 3774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0033363" y="1459773"/>
            <a:ext cx="354874" cy="265612"/>
          </a:xfrm>
          <a:prstGeom prst="rightArrow">
            <a:avLst>
              <a:gd name="adj1" fmla="val 22572"/>
              <a:gd name="adj2" fmla="val 3774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7795157" y="1459774"/>
            <a:ext cx="308187" cy="265612"/>
          </a:xfrm>
          <a:prstGeom prst="rightArrow">
            <a:avLst>
              <a:gd name="adj1" fmla="val 22572"/>
              <a:gd name="adj2" fmla="val 3774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929970" y="1459774"/>
            <a:ext cx="365758" cy="265612"/>
          </a:xfrm>
          <a:prstGeom prst="rightArrow">
            <a:avLst>
              <a:gd name="adj1" fmla="val 22572"/>
              <a:gd name="adj2" fmla="val 3774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236507">
            <a:off x="7158322" y="1828797"/>
            <a:ext cx="431074" cy="265612"/>
          </a:xfrm>
          <a:prstGeom prst="rightArrow">
            <a:avLst>
              <a:gd name="adj1" fmla="val 22572"/>
              <a:gd name="adj2" fmla="val 37749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002" y="2587103"/>
            <a:ext cx="3817595" cy="353568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Amphibians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6248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Frogs and Salamanders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Approximately 6,150 species</a:t>
            </a:r>
          </a:p>
          <a:p>
            <a:r>
              <a:rPr lang="en-US" sz="2600" dirty="0"/>
              <a:t>Most go through metamorphosis (“two lives”)</a:t>
            </a:r>
          </a:p>
          <a:p>
            <a:pPr lvl="1"/>
            <a:r>
              <a:rPr lang="en-US" sz="2600" dirty="0"/>
              <a:t>Aquatic, gill breathing larvae</a:t>
            </a:r>
          </a:p>
          <a:p>
            <a:pPr lvl="1">
              <a:spcAft>
                <a:spcPts val="1200"/>
              </a:spcAft>
            </a:pPr>
            <a:r>
              <a:rPr lang="en-US" sz="2600" dirty="0"/>
              <a:t>Terrestrial, lung breathing adults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Thin, highly vascularized skin</a:t>
            </a:r>
          </a:p>
          <a:p>
            <a:pPr>
              <a:spcAft>
                <a:spcPts val="1200"/>
              </a:spcAft>
            </a:pPr>
            <a:r>
              <a:rPr lang="en-US" sz="2600" b="1" dirty="0"/>
              <a:t>_________________</a:t>
            </a:r>
            <a:r>
              <a:rPr lang="en-US" sz="2600" dirty="0"/>
              <a:t> heart</a:t>
            </a:r>
          </a:p>
          <a:p>
            <a:pPr>
              <a:spcAft>
                <a:spcPts val="1200"/>
              </a:spcAft>
            </a:pPr>
            <a:r>
              <a:rPr lang="en-US" sz="2600" dirty="0"/>
              <a:t>Ectothermic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586" y="4114800"/>
            <a:ext cx="3230024" cy="2042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2407" y="4114800"/>
            <a:ext cx="3332479" cy="2042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9953" y="1281808"/>
            <a:ext cx="2209422" cy="1940236"/>
          </a:xfrm>
          <a:prstGeom prst="rect">
            <a:avLst/>
          </a:prstGeom>
        </p:spPr>
      </p:pic>
      <p:pic>
        <p:nvPicPr>
          <p:cNvPr id="1028" name="Picture 4" descr="http://sciencewithkids.com/images/portfolio/large/tadpo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6986" y="1143000"/>
            <a:ext cx="2747900" cy="221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6998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Amphibian Metamorphosis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6738" y="1219200"/>
            <a:ext cx="4335262" cy="5181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Egg development:</a:t>
            </a:r>
            <a:r>
              <a:rPr lang="en-US" sz="2400" dirty="0"/>
              <a:t> </a:t>
            </a:r>
          </a:p>
          <a:p>
            <a:r>
              <a:rPr lang="en-US" sz="2000" dirty="0"/>
              <a:t>6-21 days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b="1" dirty="0"/>
              <a:t>Metamorphosis:</a:t>
            </a:r>
          </a:p>
          <a:p>
            <a:r>
              <a:rPr lang="en-US" sz="2000" b="1" dirty="0"/>
              <a:t>0-7 days:</a:t>
            </a:r>
            <a:r>
              <a:rPr lang="en-US" sz="2000" dirty="0"/>
              <a:t> tadpole feeds on yolk then attaches to substrate, breathes through external gills</a:t>
            </a:r>
          </a:p>
          <a:p>
            <a:r>
              <a:rPr lang="en-US" sz="2000" b="1" dirty="0"/>
              <a:t>7–28 days</a:t>
            </a:r>
            <a:r>
              <a:rPr lang="en-US" sz="2000" dirty="0"/>
              <a:t>: tadpole swims freely feeding on aquatic vegetation, breathes through internal gills</a:t>
            </a:r>
          </a:p>
          <a:p>
            <a:r>
              <a:rPr lang="en-US" sz="2000" b="1" dirty="0"/>
              <a:t>4-6 weeks</a:t>
            </a:r>
            <a:r>
              <a:rPr lang="en-US" sz="2000" dirty="0"/>
              <a:t>: lungs develop, skin grows over operculum</a:t>
            </a:r>
          </a:p>
          <a:p>
            <a:r>
              <a:rPr lang="en-US" sz="2000" b="1" dirty="0"/>
              <a:t>6-9 weeks</a:t>
            </a:r>
            <a:r>
              <a:rPr lang="en-US" sz="2000" dirty="0"/>
              <a:t>: legs develop from buds</a:t>
            </a:r>
          </a:p>
          <a:p>
            <a:r>
              <a:rPr lang="en-US" sz="2000" b="1" dirty="0"/>
              <a:t>10-12 weeks</a:t>
            </a:r>
            <a:r>
              <a:rPr lang="en-US" sz="2000" dirty="0"/>
              <a:t>: froglet with small tail</a:t>
            </a:r>
          </a:p>
          <a:p>
            <a:r>
              <a:rPr lang="en-US" sz="2000" b="1" dirty="0"/>
              <a:t>12-16 weeks</a:t>
            </a:r>
            <a:r>
              <a:rPr lang="en-US" sz="2000" dirty="0"/>
              <a:t>: adult frog</a:t>
            </a:r>
          </a:p>
        </p:txBody>
      </p:sp>
      <p:pic>
        <p:nvPicPr>
          <p:cNvPr id="2050" name="Picture 2" descr="http://media-3.web.britannica.com/eb-media/85/50685-004-B543E6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59915"/>
            <a:ext cx="7195568" cy="479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5474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Amphibians as Ecological Indicators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199"/>
            <a:ext cx="10972800" cy="52142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Indicator species</a:t>
            </a:r>
            <a:r>
              <a:rPr lang="en-US" sz="2400" dirty="0"/>
              <a:t>: a species whose presence, absence of abundance can be used to assess the biological ____________________ of a particular ecosystem</a:t>
            </a:r>
          </a:p>
          <a:p>
            <a:r>
              <a:rPr lang="en-US" sz="2400" dirty="0"/>
              <a:t>1/3 of amphibian species are at risk of extinction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000" b="1" dirty="0"/>
              <a:t>Characteristics that make amphibians good indicators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/>
              <a:t>Aquatic and terrestrial habitats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Metamorphosis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Breathe with gills and lungs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/>
              <a:t>Thin skin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Cutaneous respiration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Susceptible to environmental contaminants (chemicals)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Jelly-like eggs lack shell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2800" dirty="0"/>
              <a:t>Integral part of the food chain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sz="2000" dirty="0"/>
              <a:t>Herbivorous tadpoles and carnivorous frogs and toads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1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1026" name="Picture 2" descr="https://c2.staticflickr.com/4/3403/3337358483_373876674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5775" y="2235228"/>
            <a:ext cx="2654527" cy="19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wildherps.com/images/herps/standard/08042344PD_fro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448" y="4314848"/>
            <a:ext cx="2946854" cy="19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232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Amniotic Egg</a:t>
            </a:r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24800" y="1371600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33400" y="1219200"/>
            <a:ext cx="50292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Amniotic egg</a:t>
            </a:r>
            <a:r>
              <a:rPr lang="en-US" sz="2800" dirty="0"/>
              <a:t>: Egg with hard outer casing (shell) and inner supportive membranes that provide padding to the developing embryo</a:t>
            </a:r>
          </a:p>
          <a:p>
            <a:pPr lvl="1"/>
            <a:r>
              <a:rPr lang="en-US" sz="2400" dirty="0"/>
              <a:t>Reptiles and a couple mammals have leathery eggs</a:t>
            </a:r>
          </a:p>
          <a:p>
            <a:pPr lvl="1"/>
            <a:r>
              <a:rPr lang="en-US" sz="2400" dirty="0"/>
              <a:t>Birds have hard shells</a:t>
            </a:r>
          </a:p>
          <a:p>
            <a:pPr lvl="1"/>
            <a:r>
              <a:rPr lang="en-US" sz="2400" dirty="0"/>
              <a:t>“Egg” evolved to for placenta in mammals</a:t>
            </a:r>
          </a:p>
          <a:p>
            <a:endParaRPr lang="en-US" sz="2400" dirty="0"/>
          </a:p>
        </p:txBody>
      </p:sp>
      <p:pic>
        <p:nvPicPr>
          <p:cNvPr id="7" name="Picture 8" descr="34-22-HatchingRepti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96390"/>
            <a:ext cx="2800949" cy="182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Phylogeny of Amniotic Vertebrates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00200"/>
            <a:ext cx="1109021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7724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Reptiles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15000" cy="493776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/>
              <a:t>Snakes, lizards, tortoises, crocodiles and birds</a:t>
            </a:r>
          </a:p>
          <a:p>
            <a:endParaRPr lang="en-US" sz="14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Ectothermic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575" dirty="0"/>
              <a:t>Except birds (endothermic)</a:t>
            </a:r>
            <a:endParaRPr lang="en-US" sz="1375" dirty="0"/>
          </a:p>
          <a:p>
            <a:pPr>
              <a:spcBef>
                <a:spcPts val="0"/>
              </a:spcBef>
            </a:pPr>
            <a:r>
              <a:rPr lang="en-US" sz="2800" dirty="0"/>
              <a:t>Three-chambered hearts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Except crocodiles and birds (4 chambers)</a:t>
            </a:r>
            <a:endParaRPr lang="en-US" sz="16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_________ and scutes</a:t>
            </a:r>
            <a:endParaRPr lang="en-US" sz="1600" dirty="0"/>
          </a:p>
          <a:p>
            <a:pPr>
              <a:spcBef>
                <a:spcPts val="0"/>
              </a:spcBef>
            </a:pPr>
            <a:r>
              <a:rPr lang="en-US" sz="2800" dirty="0"/>
              <a:t>Lungs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 embryonic stage with gills</a:t>
            </a:r>
          </a:p>
        </p:txBody>
      </p:sp>
      <p:pic>
        <p:nvPicPr>
          <p:cNvPr id="5" name="Picture 6" descr="34-24-ExtantReptilesColl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05000"/>
            <a:ext cx="5564095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Birds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791200" cy="49377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/>
              <a:t>Ostrich, penguins, kiwi, sparrows, eagles, and albatross</a:t>
            </a:r>
          </a:p>
          <a:p>
            <a:pPr>
              <a:buNone/>
            </a:pPr>
            <a:endParaRPr lang="en-US" sz="1200" dirty="0"/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______________</a:t>
            </a:r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Four-chambered heart</a:t>
            </a:r>
            <a:endParaRPr lang="en-US" sz="1400" dirty="0"/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Feathers</a:t>
            </a:r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Wings</a:t>
            </a:r>
            <a:endParaRPr lang="en-US" sz="1400" dirty="0"/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Bill with no teeth</a:t>
            </a:r>
            <a:endParaRPr lang="en-US" sz="1400" dirty="0"/>
          </a:p>
          <a:p>
            <a:pPr marL="234950" indent="-234950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Strong, lightweight skeleton</a:t>
            </a:r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2" descr="http://www.animalfactguide.com/wp-content/uploads/2013/10/ostric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19200"/>
            <a:ext cx="19812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800" y="1454326"/>
            <a:ext cx="2889048" cy="17460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143" y="3256163"/>
            <a:ext cx="2325257" cy="29397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4247418"/>
            <a:ext cx="2779767" cy="194848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Bird Bill Types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4313" y="1349216"/>
            <a:ext cx="4957763" cy="4807744"/>
          </a:xfrm>
        </p:spPr>
        <p:txBody>
          <a:bodyPr>
            <a:normAutofit/>
          </a:bodyPr>
          <a:lstStyle/>
          <a:p>
            <a:r>
              <a:rPr lang="en-US" sz="2800" dirty="0"/>
              <a:t>Bills size and shape evolved to exploit different resources (diets)</a:t>
            </a:r>
          </a:p>
          <a:p>
            <a:endParaRPr lang="en-US" sz="2800" dirty="0"/>
          </a:p>
          <a:p>
            <a:r>
              <a:rPr lang="en-US" sz="2800" dirty="0"/>
              <a:t>Upper and lower mandible covered in keratinized layer of epidermis</a:t>
            </a:r>
          </a:p>
          <a:p>
            <a:endParaRPr lang="en-US" sz="2800" dirty="0"/>
          </a:p>
        </p:txBody>
      </p:sp>
      <p:pic>
        <p:nvPicPr>
          <p:cNvPr id="5" name="Picture 2" descr="http://3.bp.blogspot.com/_ocC93vAmonA/SUclxO_5Z3I/AAAAAAAAApA/SKZMGam7dn8/s400/Bill+Shap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48287" y="1349216"/>
            <a:ext cx="6410325" cy="48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8286" y="2648198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   All-purpose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2774" y="2671552"/>
            <a:ext cx="1840675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       Seed eating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53449" y="2659875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    Nectar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33474" y="2671552"/>
            <a:ext cx="2035970" cy="449354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Crossbill (conifer seeds)</a:t>
            </a:r>
          </a:p>
          <a:p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355987" y="4236524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Insect eating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20529" y="4233556"/>
            <a:ext cx="1480026" cy="237506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Fruit eating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77687" y="4227274"/>
            <a:ext cx="1195110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Dip netting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87290" y="4237152"/>
            <a:ext cx="1195110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Chiseling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79737" y="5843968"/>
            <a:ext cx="1637191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Hooked (raptorial)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193139" y="5843968"/>
            <a:ext cx="1412953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Scavenging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06092" y="5843968"/>
            <a:ext cx="1427382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Filter feeding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33474" y="5843968"/>
            <a:ext cx="1756588" cy="233910"/>
          </a:xfrm>
          <a:prstGeom prst="rect">
            <a:avLst/>
          </a:prstGeom>
          <a:solidFill>
            <a:schemeClr val="bg1"/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sz="1400" dirty="0"/>
              <a:t>      Sieve feeding</a:t>
            </a:r>
          </a:p>
        </p:txBody>
      </p:sp>
    </p:spTree>
    <p:extLst>
      <p:ext uri="{BB962C8B-B14F-4D97-AF65-F5344CB8AC3E}">
        <p14:creationId xmlns:p14="http://schemas.microsoft.com/office/powerpoint/2010/main" val="263413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3" y="194734"/>
            <a:ext cx="10972800" cy="886663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Nesting Cycle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39458634"/>
              </p:ext>
            </p:extLst>
          </p:nvPr>
        </p:nvGraphicFramePr>
        <p:xfrm>
          <a:off x="609600" y="1219200"/>
          <a:ext cx="1097280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1016" y="2413029"/>
            <a:ext cx="1341783" cy="1565414"/>
          </a:xfrm>
          <a:prstGeom prst="rect">
            <a:avLst/>
          </a:prstGeom>
        </p:spPr>
      </p:pic>
      <p:pic>
        <p:nvPicPr>
          <p:cNvPr id="9" name="Picture 2" descr="http://www.bowvalleynaturalists.org/page40/files/1.-brood-patch-wcsp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97" y="5278021"/>
            <a:ext cx="1166820" cy="101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upload.wikimedia.org/wikipedia/commons/1/11/House_Sparrows_mating_I_IMG_006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702" y="4067390"/>
            <a:ext cx="1540541" cy="113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animallist.weebly.com/uploads/7/0/4/0/7040584/4448046_orig.png?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197" y="1243960"/>
            <a:ext cx="1648776" cy="10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nwf.org/~/media/Content/NWM/Birds/blue-jay-feeding-chicks-Jeffrey-Randall-570x375.ashx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0" y="3693551"/>
            <a:ext cx="1968340" cy="12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6000" y="1230476"/>
            <a:ext cx="1591227" cy="1155087"/>
          </a:xfrm>
          <a:prstGeom prst="rect">
            <a:avLst/>
          </a:prstGeom>
        </p:spPr>
      </p:pic>
      <p:pic>
        <p:nvPicPr>
          <p:cNvPr id="5130" name="Picture 10" descr="http://www.leonandsondra.com/albums/Garden/fledgling%20blue%20jay%202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348" y="2433687"/>
            <a:ext cx="1590261" cy="11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967922" y="5478297"/>
            <a:ext cx="15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Brood patch</a:t>
            </a:r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9288585" y="5632186"/>
            <a:ext cx="679337" cy="216434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03883" y="5217678"/>
            <a:ext cx="15286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Egg tooth</a:t>
            </a:r>
          </a:p>
        </p:txBody>
      </p:sp>
      <p:pic>
        <p:nvPicPr>
          <p:cNvPr id="5132" name="Picture 12" descr="http://nestwatch.org/wp-content/uploads/2012/08/Great-Black-backed-Gull-Pipping_ShaileeShah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09" y="5294597"/>
            <a:ext cx="1453407" cy="96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/>
          <p:cNvCxnSpPr/>
          <p:nvPr/>
        </p:nvCxnSpPr>
        <p:spPr>
          <a:xfrm>
            <a:off x="2236682" y="5448535"/>
            <a:ext cx="795612" cy="18365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34" name="Picture 14" descr="https://upload.wikimedia.org/wikipedia/commons/c/c6/Willie_wagtail_in_nest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009" y="2954287"/>
            <a:ext cx="2217098" cy="147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44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Digestive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6949440" cy="5122426"/>
          </a:xfrm>
        </p:spPr>
        <p:txBody>
          <a:bodyPr>
            <a:noAutofit/>
          </a:bodyPr>
          <a:lstStyle/>
          <a:p>
            <a:r>
              <a:rPr lang="en-US" sz="2800" dirty="0"/>
              <a:t>Animals have diverse nutritional requirements and feeding strategies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Intracellular digestion: </a:t>
            </a:r>
            <a:r>
              <a:rPr lang="en-US" sz="2800" dirty="0"/>
              <a:t>digestion inside cells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b="1" u="sng" dirty="0"/>
              <a:t>________________</a:t>
            </a:r>
            <a:r>
              <a:rPr lang="en-US" sz="2800" b="1" dirty="0"/>
              <a:t> cavity</a:t>
            </a:r>
            <a:r>
              <a:rPr lang="en-US" sz="2800" dirty="0"/>
              <a:t>: central cavity with single opening that functions in both digestion and distribution of nutrients</a:t>
            </a:r>
          </a:p>
          <a:p>
            <a:endParaRPr lang="en-US" sz="2000" dirty="0"/>
          </a:p>
          <a:p>
            <a:pPr marL="0" indent="0">
              <a:buNone/>
            </a:pPr>
            <a:r>
              <a:rPr lang="en-US" sz="2800" b="1" dirty="0"/>
              <a:t>Alimentary canal</a:t>
            </a:r>
            <a:r>
              <a:rPr lang="en-US" sz="2800" dirty="0"/>
              <a:t>: digestive tract with two separate openings(mouth and anus)</a:t>
            </a:r>
            <a:endParaRPr lang="en-US" sz="2800" b="1" dirty="0"/>
          </a:p>
          <a:p>
            <a:endParaRPr lang="en-US" sz="2800" b="1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640" y="4300292"/>
            <a:ext cx="4455160" cy="1681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92490" y="59722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Alimentary canal</a:t>
            </a:r>
          </a:p>
        </p:txBody>
      </p:sp>
      <p:pic>
        <p:nvPicPr>
          <p:cNvPr id="1030" name="Picture 6" descr="http://img3.wikia.nocookie.net/__cb20140514020227/heyerbio6a/images/a/ae/Cnidarian-GastroVascula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380" y="1256099"/>
            <a:ext cx="4043680" cy="258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50958" y="3709829"/>
            <a:ext cx="3566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Gastrovascular cavity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058400" y="3361956"/>
            <a:ext cx="518160" cy="41845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05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Bird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91319" y="1219200"/>
            <a:ext cx="5950424" cy="4937760"/>
          </a:xfrm>
        </p:spPr>
        <p:txBody>
          <a:bodyPr>
            <a:normAutofit/>
          </a:bodyPr>
          <a:lstStyle/>
          <a:p>
            <a:r>
              <a:rPr lang="en-US" sz="2800" b="1" dirty="0"/>
              <a:t>Altricial</a:t>
            </a:r>
            <a:r>
              <a:rPr lang="en-US" sz="2800" dirty="0"/>
              <a:t>: young are immobile, lack down and have closed eyes after hatching</a:t>
            </a:r>
          </a:p>
          <a:p>
            <a:pPr lvl="1"/>
            <a:r>
              <a:rPr lang="en-US" sz="2400" dirty="0"/>
              <a:t>Essential parental care</a:t>
            </a:r>
          </a:p>
          <a:p>
            <a:pPr lvl="1"/>
            <a:r>
              <a:rPr lang="en-US" sz="2400" dirty="0"/>
              <a:t>Fast growth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b="1" u="sng" dirty="0"/>
              <a:t>__________</a:t>
            </a:r>
            <a:r>
              <a:rPr lang="en-US" sz="2800" dirty="0"/>
              <a:t>: young are mobile, have downy feathers, and open eyes after hatching</a:t>
            </a:r>
          </a:p>
          <a:p>
            <a:pPr lvl="1"/>
            <a:r>
              <a:rPr lang="en-US" sz="2400" dirty="0"/>
              <a:t>Minimal parental care (self-feeding)</a:t>
            </a:r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4098" name="Picture 2" descr="http://www.surehatch.co.za/Images/chick_hatch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0128" y="3743325"/>
            <a:ext cx="2435777" cy="241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2" y="3743325"/>
            <a:ext cx="3025874" cy="2413635"/>
          </a:xfrm>
          <a:prstGeom prst="rect">
            <a:avLst/>
          </a:prstGeom>
        </p:spPr>
      </p:pic>
      <p:pic>
        <p:nvPicPr>
          <p:cNvPr id="4102" name="Picture 6" descr="http://leesbirdblog.files.wordpress.com/2010/07/australian-pipit-anthus-australis-c2a9wikic-chick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61" y="1318208"/>
            <a:ext cx="2858705" cy="2144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433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Types of Nests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3203" y="1214082"/>
            <a:ext cx="6659042" cy="5099713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Scrapes</a:t>
            </a:r>
            <a:r>
              <a:rPr lang="en-US" sz="2400" dirty="0"/>
              <a:t>: small depression in the ground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Shorebirds, gulls, terns, vultures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Burrow nests</a:t>
            </a:r>
            <a:r>
              <a:rPr lang="en-US" sz="2400" dirty="0"/>
              <a:t>: burrows or holes dug into the ground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Burrowing owls, kingfishers, bank swallows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Cavity nest</a:t>
            </a:r>
            <a:r>
              <a:rPr lang="en-US" sz="2400" dirty="0"/>
              <a:t>: nest constructed in a chamber, typically  in a tree trunk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Woodpeckers, bluebirds, parrots, some ducks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Cup nest</a:t>
            </a:r>
            <a:r>
              <a:rPr lang="en-US" sz="2400" dirty="0"/>
              <a:t>: cup-shaped nest constructed using grasses, twigs, spider silk, saliva, mud 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Most passerines (song birds), hummingbirds</a:t>
            </a:r>
          </a:p>
          <a:p>
            <a:pPr>
              <a:spcBef>
                <a:spcPts val="0"/>
              </a:spcBef>
            </a:pPr>
            <a:endParaRPr lang="en-US" sz="24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Platform nest</a:t>
            </a:r>
            <a:r>
              <a:rPr lang="en-US" sz="2400" dirty="0"/>
              <a:t>: large nests built on large trees or structures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Hawks, eagles, osprey</a:t>
            </a:r>
          </a:p>
          <a:p>
            <a:pPr>
              <a:spcBef>
                <a:spcPts val="0"/>
              </a:spcBef>
            </a:pPr>
            <a:endParaRPr lang="en-US" sz="2400" dirty="0"/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/>
              <a:t>Pendant nest</a:t>
            </a:r>
            <a:r>
              <a:rPr lang="en-US" sz="2400" dirty="0"/>
              <a:t>: elongated sac woven from grasses and plant material and suspended from a branch</a:t>
            </a:r>
          </a:p>
          <a:p>
            <a:pPr lvl="1">
              <a:spcBef>
                <a:spcPts val="0"/>
              </a:spcBef>
            </a:pPr>
            <a:r>
              <a:rPr lang="en-US" sz="2100" dirty="0"/>
              <a:t>Bushtits, orioles, weavers</a:t>
            </a:r>
          </a:p>
          <a:p>
            <a:pPr>
              <a:spcBef>
                <a:spcPts val="0"/>
              </a:spcBef>
            </a:pPr>
            <a:endParaRPr lang="en-US" sz="2400" b="1" dirty="0"/>
          </a:p>
        </p:txBody>
      </p:sp>
      <p:pic>
        <p:nvPicPr>
          <p:cNvPr id="11266" name="Picture 2" descr="http://dnr.wi.gov/images/news/20080930_ospr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463" y="4560257"/>
            <a:ext cx="2305447" cy="17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img.photobucket.com/albums/v301/squirl033/lilbirdbuildinghangingnes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181" y="4560257"/>
            <a:ext cx="1339120" cy="172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cdn.lightgalleries.net/4d2232afad625/images/_67P6128_Calif_Gnatcatchers_at_nest3_crop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10" y="3039502"/>
            <a:ext cx="1813924" cy="144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3649" y="3014320"/>
            <a:ext cx="2205038" cy="1456486"/>
          </a:xfrm>
          <a:prstGeom prst="rect">
            <a:avLst/>
          </a:prstGeom>
        </p:spPr>
      </p:pic>
      <p:pic>
        <p:nvPicPr>
          <p:cNvPr id="11276" name="Picture 12" descr="http://www.abdnha.org/birds-of-anza-borrego/index_files/vlb_images0/burrowing_owl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7271" y="1308075"/>
            <a:ext cx="1901416" cy="1557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8772" y="1308075"/>
            <a:ext cx="2701972" cy="16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451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Mammals</a:t>
            </a:r>
          </a:p>
        </p:txBody>
      </p:sp>
      <p:sp>
        <p:nvSpPr>
          <p:cNvPr id="26628" name="Content Placeholder 6"/>
          <p:cNvSpPr>
            <a:spLocks noGrp="1"/>
          </p:cNvSpPr>
          <p:nvPr>
            <p:ph sz="quarter" idx="2"/>
          </p:nvPr>
        </p:nvSpPr>
        <p:spPr>
          <a:xfrm>
            <a:off x="457201" y="1295400"/>
            <a:ext cx="5867400" cy="4937760"/>
          </a:xfrm>
        </p:spPr>
        <p:txBody>
          <a:bodyPr>
            <a:normAutofit lnSpcReduction="10000"/>
          </a:bodyPr>
          <a:lstStyle/>
          <a:p>
            <a:pPr eaLnBrk="1" hangingPunct="1">
              <a:buNone/>
            </a:pPr>
            <a:r>
              <a:rPr lang="en-US" sz="2800" b="1" dirty="0"/>
              <a:t>Monkeys, giraffes, rats, tigers, whales, elk, and humans</a:t>
            </a:r>
          </a:p>
          <a:p>
            <a:pPr eaLnBrk="1" hangingPunct="1"/>
            <a:endParaRPr lang="en-US" dirty="0"/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Endothermic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Four-chambered heart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Hair at some point of their development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__________ glands produce milk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Three inner ear bones</a:t>
            </a:r>
          </a:p>
          <a:p>
            <a:pPr eaLnBrk="1" hangingPunct="1">
              <a:spcBef>
                <a:spcPts val="0"/>
              </a:spcBef>
              <a:spcAft>
                <a:spcPts val="1200"/>
              </a:spcAft>
            </a:pPr>
            <a:r>
              <a:rPr lang="en-US" sz="2800" dirty="0"/>
              <a:t>Differentiated teeth</a:t>
            </a:r>
          </a:p>
        </p:txBody>
      </p:sp>
      <p:pic>
        <p:nvPicPr>
          <p:cNvPr id="2050" name="Picture 2" descr="https://encrypted-tbn2.gstatic.com/images?q=tbn:ANd9GcTjEU8yfpMcGqIx7b5lRBfLKMbOZJEakTgSn7D9K6JERxNr9i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4487" y="1286532"/>
            <a:ext cx="2662765" cy="1768244"/>
          </a:xfrm>
          <a:prstGeom prst="rect">
            <a:avLst/>
          </a:prstGeom>
          <a:noFill/>
        </p:spPr>
      </p:pic>
      <p:pic>
        <p:nvPicPr>
          <p:cNvPr id="2052" name="Picture 4" descr="http://period5-organisms.wikispaces.com/file/view/mammals6.jpg/145562755/mammals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4361" y="1286532"/>
            <a:ext cx="2902857" cy="1981200"/>
          </a:xfrm>
          <a:prstGeom prst="rect">
            <a:avLst/>
          </a:prstGeom>
          <a:noFill/>
        </p:spPr>
      </p:pic>
      <p:pic>
        <p:nvPicPr>
          <p:cNvPr id="2056" name="Picture 8" descr="https://encrypted-tbn0.gstatic.com/images?q=tbn:ANd9GcQfTvCj2m6iPRC_leXIQu4J-QHncZBhmA25hFUvWf5Z_JLlLZt6f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5619" y="3142649"/>
            <a:ext cx="2070643" cy="3090511"/>
          </a:xfrm>
          <a:prstGeom prst="rect">
            <a:avLst/>
          </a:prstGeom>
          <a:noFill/>
        </p:spPr>
      </p:pic>
      <p:pic>
        <p:nvPicPr>
          <p:cNvPr id="2060" name="Picture 12" descr="http://ykonline.yksd.com/distanceedcourses/Courses/Biology/lessons/ThirdQuarterLessons/Chapter09/9-3/images/SpinyAntea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8021" y="3102132"/>
            <a:ext cx="1936836" cy="1291224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8021" y="4440712"/>
            <a:ext cx="3649367" cy="183574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9047" y="152400"/>
            <a:ext cx="11630346" cy="990600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Similarities of Birds to Mammals and Reptiles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202795615"/>
              </p:ext>
            </p:extLst>
          </p:nvPr>
        </p:nvGraphicFramePr>
        <p:xfrm>
          <a:off x="525105" y="1215259"/>
          <a:ext cx="11444288" cy="50922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61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0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61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610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883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Characteristic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Reptiles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Birds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Mammals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37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Inner ear</a:t>
                      </a:r>
                      <a:r>
                        <a:rPr lang="en-US" sz="2400" baseline="0" dirty="0"/>
                        <a:t> bones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One (stapes)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One (stapes)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Three </a:t>
                      </a:r>
                    </a:p>
                    <a:p>
                      <a:pPr algn="ctr"/>
                      <a:r>
                        <a:rPr lang="en-US" sz="2400" dirty="0"/>
                        <a:t>(malleus,</a:t>
                      </a:r>
                      <a:r>
                        <a:rPr lang="en-US" sz="2400" baseline="0" dirty="0"/>
                        <a:t> stapes, incus)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1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Red blood cells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Nucleated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Non-nucleated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43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Heart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Three-chambered</a:t>
                      </a:r>
                      <a:r>
                        <a:rPr lang="en-US" sz="2400" baseline="0" dirty="0"/>
                        <a:t> (except crocodilians)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u="none" dirty="0"/>
                        <a:t>______________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Four-chambered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0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Thermoregulation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Ectothermic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Endothermic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Endothermic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16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Reproduction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Oviparity (most)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Oviparity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Viviparous (most)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987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Egg</a:t>
                      </a:r>
                      <a:r>
                        <a:rPr lang="en-US" sz="2400" baseline="0" dirty="0"/>
                        <a:t> shell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Leathery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Hard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Leathery</a:t>
                      </a:r>
                      <a:r>
                        <a:rPr lang="en-US" sz="2400" baseline="0" dirty="0"/>
                        <a:t> (</a:t>
                      </a:r>
                      <a:r>
                        <a:rPr lang="en-US" sz="2400" baseline="0" dirty="0" err="1"/>
                        <a:t>monotremes</a:t>
                      </a:r>
                      <a:r>
                        <a:rPr lang="en-US" sz="2400" baseline="0" dirty="0"/>
                        <a:t>)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088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Mammal Dentition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676900" cy="4937760"/>
          </a:xfrm>
        </p:spPr>
        <p:txBody>
          <a:bodyPr>
            <a:normAutofit/>
          </a:bodyPr>
          <a:lstStyle/>
          <a:p>
            <a:r>
              <a:rPr lang="en-US" sz="2800" dirty="0"/>
              <a:t>Differentiation of teeth led to success in mammals</a:t>
            </a:r>
          </a:p>
          <a:p>
            <a:r>
              <a:rPr lang="en-US" sz="2800" dirty="0"/>
              <a:t>Size and arrangement of teeth associated with diet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Four distinct tooth types</a:t>
            </a:r>
          </a:p>
          <a:p>
            <a:r>
              <a:rPr lang="en-US" sz="2400" dirty="0"/>
              <a:t>Incisors: cutting</a:t>
            </a:r>
          </a:p>
          <a:p>
            <a:r>
              <a:rPr lang="en-US" sz="2400" dirty="0"/>
              <a:t>_________: tearing</a:t>
            </a:r>
          </a:p>
          <a:p>
            <a:r>
              <a:rPr lang="en-US" sz="2400" dirty="0"/>
              <a:t>Premolars: grinding</a:t>
            </a:r>
          </a:p>
          <a:p>
            <a:r>
              <a:rPr lang="en-US" sz="2400" dirty="0"/>
              <a:t>Molars: crushing, grinding</a:t>
            </a:r>
          </a:p>
        </p:txBody>
      </p:sp>
      <p:pic>
        <p:nvPicPr>
          <p:cNvPr id="6146" name="Picture 2" descr="http://www.biokids.umich.edu/collections/contributors/Grzimek_mammals/structure_function/v12_id3_con_mammteeth/med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1" y="1402080"/>
            <a:ext cx="5535576" cy="485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074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Timing of 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0110" y="1207649"/>
            <a:ext cx="7398489" cy="4937760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800" b="1" dirty="0"/>
              <a:t>Diurnal</a:t>
            </a:r>
            <a:r>
              <a:rPr lang="en-US" sz="2800" dirty="0"/>
              <a:t>: animals active during daylight</a:t>
            </a:r>
            <a:endParaRPr lang="en-US" sz="3200" dirty="0"/>
          </a:p>
          <a:p>
            <a:pPr lvl="1">
              <a:lnSpc>
                <a:spcPct val="70000"/>
              </a:lnSpc>
            </a:pPr>
            <a:r>
              <a:rPr lang="en-US" sz="2400" dirty="0"/>
              <a:t>Many mammal species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Squirrels, ungulates, primates</a:t>
            </a:r>
          </a:p>
          <a:p>
            <a:pPr marL="205740" lvl="1" indent="0">
              <a:lnSpc>
                <a:spcPct val="70000"/>
              </a:lnSpc>
              <a:buNone/>
            </a:pPr>
            <a:endParaRPr lang="en-US" sz="1400" dirty="0"/>
          </a:p>
          <a:p>
            <a:pPr marL="205740" lvl="1" indent="0">
              <a:lnSpc>
                <a:spcPct val="70000"/>
              </a:lnSpc>
              <a:buNone/>
            </a:pPr>
            <a:endParaRPr lang="en-US" sz="1400" dirty="0"/>
          </a:p>
          <a:p>
            <a:pPr marL="1828800" indent="-1828800">
              <a:lnSpc>
                <a:spcPct val="70000"/>
              </a:lnSpc>
              <a:buNone/>
            </a:pPr>
            <a:r>
              <a:rPr lang="en-US" sz="2800" b="1" u="sng" dirty="0"/>
              <a:t>____________</a:t>
            </a:r>
            <a:r>
              <a:rPr lang="en-US" sz="2800" dirty="0"/>
              <a:t>: animals active during twilight hours (dawn and dusk)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Predator avoidance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Skunks, rabbits, mice, deer, bear, bobcats, coyotes</a:t>
            </a:r>
          </a:p>
          <a:p>
            <a:pPr marL="0" indent="0">
              <a:lnSpc>
                <a:spcPct val="70000"/>
              </a:lnSpc>
              <a:buNone/>
            </a:pPr>
            <a:endParaRPr lang="en-US" sz="16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2800" b="1" dirty="0"/>
              <a:t>Nocturnal</a:t>
            </a:r>
            <a:r>
              <a:rPr lang="en-US" sz="2800" dirty="0"/>
              <a:t>: animals active at night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Reduce competition, escape heat, avoid predators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Highly developed senses </a:t>
            </a:r>
          </a:p>
          <a:p>
            <a:pPr lvl="2">
              <a:lnSpc>
                <a:spcPct val="70000"/>
              </a:lnSpc>
            </a:pPr>
            <a:r>
              <a:rPr lang="en-US" sz="1800" dirty="0"/>
              <a:t>Large eyes (more rods, </a:t>
            </a:r>
            <a:r>
              <a:rPr lang="en-US" sz="1800" dirty="0" err="1"/>
              <a:t>tapetum</a:t>
            </a:r>
            <a:r>
              <a:rPr lang="en-US" sz="1800" dirty="0"/>
              <a:t> </a:t>
            </a:r>
            <a:r>
              <a:rPr lang="en-US" sz="1800" dirty="0" err="1"/>
              <a:t>lucidum</a:t>
            </a:r>
            <a:r>
              <a:rPr lang="en-US" sz="1800" dirty="0"/>
              <a:t>)</a:t>
            </a:r>
          </a:p>
          <a:p>
            <a:pPr lvl="2">
              <a:lnSpc>
                <a:spcPct val="70000"/>
              </a:lnSpc>
            </a:pPr>
            <a:r>
              <a:rPr lang="en-US" sz="1800" dirty="0"/>
              <a:t>Large ears (greater hearing range)</a:t>
            </a:r>
          </a:p>
          <a:p>
            <a:pPr lvl="1">
              <a:lnSpc>
                <a:spcPct val="70000"/>
              </a:lnSpc>
            </a:pPr>
            <a:r>
              <a:rPr lang="en-US" sz="2400" dirty="0"/>
              <a:t>Bush babies, bats, wolves, cats, raccoons, opossums, cougar</a:t>
            </a:r>
          </a:p>
        </p:txBody>
      </p:sp>
      <p:pic>
        <p:nvPicPr>
          <p:cNvPr id="7170" name="Picture 2" descr="http://urbanowls.net/wp-content/uploads/2011/11/coyote-z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847" y="2866012"/>
            <a:ext cx="2877787" cy="191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7164" y="1193150"/>
            <a:ext cx="1985296" cy="22981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4206" y="3821527"/>
            <a:ext cx="1673826" cy="244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253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400" dirty="0"/>
              <a:t>Mammals</a:t>
            </a:r>
          </a:p>
        </p:txBody>
      </p:sp>
      <p:sp>
        <p:nvSpPr>
          <p:cNvPr id="26628" name="Content Placeholder 6"/>
          <p:cNvSpPr>
            <a:spLocks noGrp="1"/>
          </p:cNvSpPr>
          <p:nvPr>
            <p:ph sz="quarter" idx="2"/>
          </p:nvPr>
        </p:nvSpPr>
        <p:spPr>
          <a:xfrm>
            <a:off x="448141" y="1325880"/>
            <a:ext cx="6172200" cy="4937760"/>
          </a:xfrm>
        </p:spPr>
        <p:txBody>
          <a:bodyPr>
            <a:normAutofit/>
          </a:bodyPr>
          <a:lstStyle/>
          <a:p>
            <a:r>
              <a:rPr lang="en-US" sz="2800" b="1" u="sng" dirty="0"/>
              <a:t>_______________</a:t>
            </a:r>
            <a:r>
              <a:rPr lang="en-US" sz="2800" dirty="0"/>
              <a:t>: egg laying mammals</a:t>
            </a:r>
          </a:p>
          <a:p>
            <a:pPr lvl="1"/>
            <a:r>
              <a:rPr lang="en-US" sz="2400" dirty="0"/>
              <a:t>Echidna and platypus</a:t>
            </a:r>
          </a:p>
          <a:p>
            <a:pPr lvl="1"/>
            <a:endParaRPr lang="en-US" sz="2800" dirty="0"/>
          </a:p>
          <a:p>
            <a:pPr eaLnBrk="1" hangingPunct="1"/>
            <a:r>
              <a:rPr lang="en-US" sz="2800" b="1" dirty="0"/>
              <a:t>Marsupials</a:t>
            </a:r>
            <a:r>
              <a:rPr lang="en-US" sz="2800" dirty="0"/>
              <a:t>: most of their young's development occurs within a pouch </a:t>
            </a:r>
          </a:p>
          <a:p>
            <a:pPr lvl="1"/>
            <a:r>
              <a:rPr lang="en-US" sz="2400" dirty="0"/>
              <a:t>Kangaroo and opossum</a:t>
            </a:r>
          </a:p>
          <a:p>
            <a:pPr eaLnBrk="1" hangingPunct="1">
              <a:buNone/>
            </a:pPr>
            <a:endParaRPr lang="en-US" sz="2800" dirty="0"/>
          </a:p>
          <a:p>
            <a:pPr eaLnBrk="1" hangingPunct="1"/>
            <a:r>
              <a:rPr lang="en-US" sz="2800" b="1" dirty="0"/>
              <a:t>Placentals</a:t>
            </a:r>
            <a:r>
              <a:rPr lang="en-US" sz="2800" dirty="0"/>
              <a:t>:  young develop within a placenta inside of mother</a:t>
            </a:r>
          </a:p>
          <a:p>
            <a:pPr lvl="1"/>
            <a:endParaRPr lang="en-US" sz="2575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943" y="2514770"/>
            <a:ext cx="3048000" cy="2213567"/>
          </a:xfrm>
          <a:prstGeom prst="rect">
            <a:avLst/>
          </a:prstGeom>
        </p:spPr>
      </p:pic>
      <p:pic>
        <p:nvPicPr>
          <p:cNvPr id="8198" name="Picture 6" descr="https://encrypted-tbn3.gstatic.com/images?q=tbn:ANd9GcTkSIP13yPhFms3nKBGslSjojNIkSAlLhwuxUBp2pRXLFA1H8X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83431" y="4222882"/>
            <a:ext cx="2778602" cy="2010278"/>
          </a:xfrm>
          <a:prstGeom prst="rect">
            <a:avLst/>
          </a:prstGeom>
          <a:noFill/>
        </p:spPr>
      </p:pic>
      <p:pic>
        <p:nvPicPr>
          <p:cNvPr id="8194" name="Picture 2" descr="http://www.amamoorlodge.com.au/images/platypus-03-swimm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1336766"/>
            <a:ext cx="2778602" cy="186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Return to Water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92183" y="1219200"/>
            <a:ext cx="6858001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Three mammal clades returned to water</a:t>
            </a:r>
          </a:p>
          <a:p>
            <a:r>
              <a:rPr lang="en-US" sz="2800" dirty="0" err="1"/>
              <a:t>Cetartiodactyla</a:t>
            </a:r>
            <a:endParaRPr lang="en-US" sz="2800" dirty="0"/>
          </a:p>
          <a:p>
            <a:r>
              <a:rPr lang="en-US" sz="2800" dirty="0"/>
              <a:t>Carnivora</a:t>
            </a:r>
          </a:p>
          <a:p>
            <a:r>
              <a:rPr lang="en-US" sz="2800" dirty="0" err="1"/>
              <a:t>Afrotheria</a:t>
            </a:r>
            <a:endParaRPr lang="en-US" sz="28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800" dirty="0"/>
              <a:t>Characteristics that support terrestrial origin</a:t>
            </a:r>
          </a:p>
          <a:p>
            <a:r>
              <a:rPr lang="en-US" sz="2400" dirty="0"/>
              <a:t>Lungs and a need to breathe air from the surface</a:t>
            </a:r>
          </a:p>
          <a:p>
            <a:r>
              <a:rPr lang="en-US" sz="2400" dirty="0"/>
              <a:t>Limb bones homologous with land mammals</a:t>
            </a:r>
          </a:p>
          <a:p>
            <a:r>
              <a:rPr lang="en-US" sz="2400" dirty="0"/>
              <a:t>Vertical movement of spine</a:t>
            </a:r>
          </a:p>
          <a:p>
            <a:r>
              <a:rPr lang="en-US" sz="2400" dirty="0"/>
              <a:t>Vestigial pelvic bones in cetaceans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pic>
        <p:nvPicPr>
          <p:cNvPr id="2050" name="Picture 2" descr="http://www.nature.com/ng/journal/v47/n3/images/ng.3198-F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219200"/>
            <a:ext cx="4521200" cy="5046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11084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Primates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82" y="1371600"/>
            <a:ext cx="1126763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190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Primates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6905353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Lemurs, </a:t>
            </a:r>
            <a:r>
              <a:rPr lang="en-US" sz="2800" b="1" dirty="0" err="1"/>
              <a:t>lorises</a:t>
            </a:r>
            <a:r>
              <a:rPr lang="en-US" sz="2800" b="1" dirty="0"/>
              <a:t>, monkeys, apes, humans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________ instead of claws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Clavicle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Two lower limb bones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______________ thumb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Reduced snout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Reduced olfactory region of brain and increased cerebrum </a:t>
            </a:r>
          </a:p>
          <a:p>
            <a:pPr>
              <a:spcAft>
                <a:spcPts val="300"/>
              </a:spcAft>
            </a:pPr>
            <a:r>
              <a:rPr lang="en-US" sz="2600" dirty="0"/>
              <a:t>__________________</a:t>
            </a:r>
          </a:p>
          <a:p>
            <a:pPr lvl="1">
              <a:spcAft>
                <a:spcPts val="300"/>
              </a:spcAft>
            </a:pPr>
            <a:r>
              <a:rPr lang="en-US" sz="2600" dirty="0"/>
              <a:t>Depth perception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8098" y="1299992"/>
            <a:ext cx="2214312" cy="2831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906" y="4203731"/>
            <a:ext cx="2782504" cy="2110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9711" y="1312832"/>
            <a:ext cx="1793629" cy="279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803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Skeletal Systems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1" y="1219200"/>
            <a:ext cx="6451820" cy="49377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b="1" dirty="0"/>
              <a:t>Hydrostatic skeleton</a:t>
            </a:r>
            <a:r>
              <a:rPr lang="en-US" sz="2600" dirty="0"/>
              <a:t>: ______ held under pressure within a closed body compartment</a:t>
            </a:r>
          </a:p>
          <a:p>
            <a:r>
              <a:rPr lang="en-US" sz="2400" dirty="0"/>
              <a:t>Cnidarians, Flatworms, Annelids, Roundworms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600" b="1" dirty="0"/>
              <a:t>Exoskeleton</a:t>
            </a:r>
            <a:r>
              <a:rPr lang="en-US" sz="2600" dirty="0"/>
              <a:t>: hard covering deposited on the animals surface that provides protection and points for muscle attachment</a:t>
            </a:r>
          </a:p>
          <a:p>
            <a:r>
              <a:rPr lang="en-US" sz="2400" dirty="0"/>
              <a:t>Arthropods, Molluscs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600" b="1" dirty="0"/>
              <a:t>Endoskeleton:</a:t>
            </a:r>
            <a:r>
              <a:rPr lang="en-US" sz="2600" dirty="0"/>
              <a:t> hard ______ skeleton buried within soft tissue</a:t>
            </a:r>
          </a:p>
          <a:p>
            <a:r>
              <a:rPr lang="en-US" sz="2400" dirty="0"/>
              <a:t>Sponges, Echinodermata, Chordata</a:t>
            </a:r>
          </a:p>
          <a:p>
            <a:endParaRPr lang="en-US" sz="32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220" name="Picture 4" descr="http://d12tusb9bq3y6m.cloudfront.net/wp-content/uploads/2012/09/408340_10151090778257979_120483764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851" y="1219200"/>
            <a:ext cx="2576623" cy="1881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www.naturemath.com/wp-content/uploads/2012/11/european-rhinoceros-beet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87" y="2672670"/>
            <a:ext cx="2707759" cy="203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res.cloudinary.com/dk-find-out/image/upload/q_80,w_1440/AL645089_akzuz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61421" y="4732701"/>
            <a:ext cx="4648202" cy="150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73376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Humans and Apes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174974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i="1" dirty="0"/>
              <a:t>Homo sapiens </a:t>
            </a:r>
            <a:r>
              <a:rPr lang="en-US" sz="3000" dirty="0"/>
              <a:t>characteristics</a:t>
            </a:r>
          </a:p>
          <a:p>
            <a:r>
              <a:rPr lang="en-US" sz="2600" dirty="0"/>
              <a:t>Bipedal</a:t>
            </a:r>
          </a:p>
          <a:p>
            <a:r>
              <a:rPr lang="en-US" sz="2600" dirty="0"/>
              <a:t>_______________</a:t>
            </a:r>
          </a:p>
          <a:p>
            <a:pPr lvl="1"/>
            <a:r>
              <a:rPr lang="en-US" sz="2400" dirty="0"/>
              <a:t>Language</a:t>
            </a:r>
          </a:p>
          <a:p>
            <a:pPr lvl="1"/>
            <a:r>
              <a:rPr lang="en-US" sz="2400" dirty="0"/>
              <a:t>Symbolic thought</a:t>
            </a:r>
          </a:p>
          <a:p>
            <a:pPr lvl="1"/>
            <a:r>
              <a:rPr lang="en-US" sz="2400" dirty="0"/>
              <a:t>Artistic expression</a:t>
            </a:r>
          </a:p>
          <a:p>
            <a:pPr lvl="1"/>
            <a:r>
              <a:rPr lang="en-US" sz="2400" dirty="0"/>
              <a:t>Use complex tools</a:t>
            </a:r>
          </a:p>
          <a:p>
            <a:r>
              <a:rPr lang="en-US" sz="2600" dirty="0"/>
              <a:t>Reduced jaw bones and jaw muscles</a:t>
            </a:r>
          </a:p>
          <a:p>
            <a:r>
              <a:rPr lang="en-US" sz="2600" dirty="0"/>
              <a:t>Differ from chimpanzees in 19 regulatory genes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4574" y="1219200"/>
            <a:ext cx="5958715" cy="486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577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04800"/>
            <a:ext cx="9229725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61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000" dirty="0"/>
              <a:t>Summary of Human Evolution</a:t>
            </a:r>
          </a:p>
        </p:txBody>
      </p:sp>
      <p:pic>
        <p:nvPicPr>
          <p:cNvPr id="6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354060"/>
            <a:ext cx="7086600" cy="483907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1201400" cy="49377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True or False: In Protostomes, the mouth develops before the anus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All animals have a complete digestive tract with a separate mouth and anus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True or False: All mammals give live birth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47667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have radial symmetry?</a:t>
            </a:r>
          </a:p>
          <a:p>
            <a:pPr marL="0" indent="0" algn="ctr">
              <a:buNone/>
            </a:pPr>
            <a:r>
              <a:rPr lang="en-US" sz="3200" dirty="0"/>
              <a:t>	</a:t>
            </a:r>
          </a:p>
          <a:p>
            <a:pPr marL="2687638" indent="-166688">
              <a:buNone/>
            </a:pPr>
            <a:r>
              <a:rPr lang="en-US" sz="3200" dirty="0"/>
              <a:t>a. Porifera</a:t>
            </a:r>
          </a:p>
          <a:p>
            <a:pPr marL="2687638" indent="-166688">
              <a:buNone/>
            </a:pPr>
            <a:r>
              <a:rPr lang="en-US" sz="3200" dirty="0"/>
              <a:t>b. Molluscs</a:t>
            </a:r>
          </a:p>
          <a:p>
            <a:pPr marL="2687638" indent="-166688">
              <a:buNone/>
            </a:pPr>
            <a:r>
              <a:rPr lang="en-US" sz="3200" dirty="0"/>
              <a:t>c. Echinodermata</a:t>
            </a:r>
          </a:p>
          <a:p>
            <a:pPr marL="2687638" indent="-166688">
              <a:buNone/>
            </a:pPr>
            <a:r>
              <a:rPr lang="en-US" sz="3200" dirty="0"/>
              <a:t>d. Cnidarians</a:t>
            </a:r>
          </a:p>
          <a:p>
            <a:pPr marL="2687638" indent="-166688">
              <a:buNone/>
            </a:pPr>
            <a:r>
              <a:rPr lang="en-US" sz="3200" dirty="0"/>
              <a:t>e. More than one of the above has radial symmetry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30099110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are </a:t>
            </a:r>
            <a:r>
              <a:rPr lang="en-US" sz="3200" b="1" u="sng" dirty="0"/>
              <a:t>not</a:t>
            </a:r>
            <a:r>
              <a:rPr lang="en-US" sz="3200" dirty="0"/>
              <a:t> one of the adaptations that allowed vertebrates to colonize terrestrial habitats?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3200" dirty="0"/>
              <a:t>			a. Amniotic egg</a:t>
            </a:r>
          </a:p>
          <a:p>
            <a:pPr marL="0" indent="0">
              <a:buNone/>
            </a:pPr>
            <a:r>
              <a:rPr lang="en-US" sz="3200" dirty="0"/>
              <a:t>			b. Lungs</a:t>
            </a:r>
          </a:p>
          <a:p>
            <a:pPr marL="0" indent="0">
              <a:buNone/>
            </a:pPr>
            <a:r>
              <a:rPr lang="en-US" sz="3200" dirty="0"/>
              <a:t>			c. Placenta</a:t>
            </a:r>
          </a:p>
          <a:p>
            <a:pPr marL="0" indent="0">
              <a:buNone/>
            </a:pPr>
            <a:r>
              <a:rPr lang="en-US" sz="3200" dirty="0"/>
              <a:t>			d. Limbs</a:t>
            </a:r>
          </a:p>
          <a:p>
            <a:pPr marL="0" indent="0">
              <a:buNone/>
            </a:pPr>
            <a:r>
              <a:rPr lang="en-US" sz="3200" dirty="0"/>
              <a:t>			e. Jaws</a:t>
            </a:r>
          </a:p>
        </p:txBody>
      </p:sp>
      <p:sp>
        <p:nvSpPr>
          <p:cNvPr id="4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</p:spTree>
    <p:extLst>
      <p:ext uri="{BB962C8B-B14F-4D97-AF65-F5344CB8AC3E}">
        <p14:creationId xmlns:p14="http://schemas.microsoft.com/office/powerpoint/2010/main" val="291567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Which of the following does not have an alimentary canal?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dirty="0"/>
              <a:t>		a. Platyhelminthes</a:t>
            </a:r>
          </a:p>
          <a:p>
            <a:pPr marL="0" indent="0">
              <a:buNone/>
            </a:pPr>
            <a:r>
              <a:rPr lang="en-US" sz="3200" dirty="0"/>
              <a:t>		b. Nematodes</a:t>
            </a:r>
          </a:p>
          <a:p>
            <a:pPr marL="0" indent="0">
              <a:buNone/>
            </a:pPr>
            <a:r>
              <a:rPr lang="en-US" sz="3200" dirty="0"/>
              <a:t>		c. Molluscs</a:t>
            </a:r>
          </a:p>
          <a:p>
            <a:pPr marL="0" indent="0">
              <a:buNone/>
            </a:pPr>
            <a:r>
              <a:rPr lang="en-US" sz="3200" dirty="0"/>
              <a:t>		d. Chordates</a:t>
            </a:r>
          </a:p>
          <a:p>
            <a:pPr marL="0" indent="0">
              <a:buNone/>
            </a:pPr>
            <a:r>
              <a:rPr lang="en-US" sz="3200" dirty="0"/>
              <a:t>		e. All of the above have an alimentary canal</a:t>
            </a:r>
          </a:p>
        </p:txBody>
      </p:sp>
    </p:spTree>
    <p:extLst>
      <p:ext uri="{BB962C8B-B14F-4D97-AF65-F5344CB8AC3E}">
        <p14:creationId xmlns:p14="http://schemas.microsoft.com/office/powerpoint/2010/main" val="9612907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Check Your Understanding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Which of the following animal phyla undergo protostome development, have two life stages, exhibit radial symmetry, and have specialized stinging cells?</a:t>
            </a:r>
          </a:p>
          <a:p>
            <a:pPr marL="0" indent="0">
              <a:buNone/>
            </a:pPr>
            <a:r>
              <a:rPr lang="en-US" sz="2800" dirty="0"/>
              <a:t>			</a:t>
            </a:r>
          </a:p>
          <a:p>
            <a:pPr marL="0" indent="0">
              <a:buNone/>
            </a:pPr>
            <a:r>
              <a:rPr lang="en-US" sz="2800" dirty="0"/>
              <a:t>			</a:t>
            </a:r>
            <a:r>
              <a:rPr lang="en-US" sz="3200" dirty="0"/>
              <a:t>a. Annelids</a:t>
            </a:r>
          </a:p>
          <a:p>
            <a:pPr marL="0" indent="0">
              <a:buNone/>
            </a:pPr>
            <a:r>
              <a:rPr lang="en-US" sz="3200" dirty="0"/>
              <a:t>			b. Porifera</a:t>
            </a:r>
          </a:p>
          <a:p>
            <a:pPr marL="0" indent="0">
              <a:buNone/>
            </a:pPr>
            <a:r>
              <a:rPr lang="en-US" sz="3200" dirty="0"/>
              <a:t>			c. Chordata</a:t>
            </a:r>
          </a:p>
          <a:p>
            <a:pPr marL="0" indent="0">
              <a:buNone/>
            </a:pPr>
            <a:r>
              <a:rPr lang="en-US" sz="3200" dirty="0"/>
              <a:t>			d. Cnidaria</a:t>
            </a:r>
          </a:p>
          <a:p>
            <a:pPr marL="0" indent="0">
              <a:buNone/>
            </a:pPr>
            <a:r>
              <a:rPr lang="en-US" sz="3200" dirty="0"/>
              <a:t>			e. Molluscs</a:t>
            </a:r>
          </a:p>
          <a:p>
            <a:pPr marL="0" indent="0">
              <a:buNone/>
            </a:pPr>
            <a:r>
              <a:rPr lang="en-US" sz="3200" dirty="0"/>
              <a:t>		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41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Segmentation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1278" y="1295400"/>
            <a:ext cx="6068122" cy="4937760"/>
          </a:xfrm>
        </p:spPr>
        <p:txBody>
          <a:bodyPr>
            <a:noAutofit/>
          </a:bodyPr>
          <a:lstStyle/>
          <a:p>
            <a:r>
              <a:rPr lang="en-US" sz="2800" dirty="0"/>
              <a:t>Series of repeating parts or body segments</a:t>
            </a:r>
          </a:p>
          <a:p>
            <a:pPr lvl="1"/>
            <a:r>
              <a:rPr lang="en-US" sz="2400" dirty="0"/>
              <a:t>Efficient movement </a:t>
            </a:r>
          </a:p>
          <a:p>
            <a:pPr lvl="1"/>
            <a:r>
              <a:rPr lang="en-US" sz="2400" dirty="0"/>
              <a:t>______________ of parts</a:t>
            </a:r>
          </a:p>
          <a:p>
            <a:pPr marL="27432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800" dirty="0"/>
              <a:t>Evolved independently in three phyla</a:t>
            </a:r>
          </a:p>
          <a:p>
            <a:r>
              <a:rPr lang="en-US" sz="2800" dirty="0"/>
              <a:t>Annelida </a:t>
            </a:r>
          </a:p>
          <a:p>
            <a:r>
              <a:rPr lang="en-US" sz="2800" dirty="0"/>
              <a:t>Arthropoda</a:t>
            </a:r>
          </a:p>
          <a:p>
            <a:r>
              <a:rPr lang="en-US" sz="2800" dirty="0"/>
              <a:t>Chordata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b="1" dirty="0"/>
          </a:p>
        </p:txBody>
      </p:sp>
      <p:pic>
        <p:nvPicPr>
          <p:cNvPr id="3078" name="Picture 6" descr="http://www.issg.org/database/species/images/ecology/efetida2-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155" y="3551049"/>
            <a:ext cx="1845767" cy="248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655.photobucket.com/albums/uu279/hunter37/JEFFSAVATARWALL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230" y="1478410"/>
            <a:ext cx="4374314" cy="186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static1.squarespace.com/static/50e64606e4b0d72d4f10729e/t/50fd7dade4b000014e7c7e54/1358790061628/lobster+phot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978760"/>
            <a:ext cx="3398233" cy="20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260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3995737" cy="50488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80" y="2438400"/>
            <a:ext cx="7034839" cy="307629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/>
              <a:t>Animal Development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9054" y="1786052"/>
            <a:ext cx="301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n-lt"/>
              </a:rPr>
              <a:t>_____________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86800" y="1790699"/>
            <a:ext cx="3014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Deuterostome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600" y="5548145"/>
            <a:ext cx="344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Mouth develops first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49629" y="5548145"/>
            <a:ext cx="3441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Anus develops first</a:t>
            </a:r>
          </a:p>
        </p:txBody>
      </p:sp>
    </p:spTree>
    <p:extLst>
      <p:ext uri="{BB962C8B-B14F-4D97-AF65-F5344CB8AC3E}">
        <p14:creationId xmlns:p14="http://schemas.microsoft.com/office/powerpoint/2010/main" val="1618408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52400"/>
            <a:ext cx="111252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66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" id="{EEFEF6C1-FFD1-41EC-9613-44313D99FF35}" vid="{332CB9FB-2BB4-44A8-A80C-649DEE821B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5462</TotalTime>
  <Words>2566</Words>
  <Application>Microsoft Office PowerPoint</Application>
  <PresentationFormat>Widescreen</PresentationFormat>
  <Paragraphs>653</Paragraphs>
  <Slides>67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Origin</vt:lpstr>
      <vt:lpstr>The Diversity of Life</vt:lpstr>
      <vt:lpstr>Domains and Kingdoms of Life</vt:lpstr>
      <vt:lpstr>What is an Animal?</vt:lpstr>
      <vt:lpstr>Animal Symmetry</vt:lpstr>
      <vt:lpstr>Digestive System</vt:lpstr>
      <vt:lpstr>Skeletal Systems</vt:lpstr>
      <vt:lpstr>Segmentation</vt:lpstr>
      <vt:lpstr>Animal Development</vt:lpstr>
      <vt:lpstr>PowerPoint Presentation</vt:lpstr>
      <vt:lpstr>Invertebrates</vt:lpstr>
      <vt:lpstr>Porifera</vt:lpstr>
      <vt:lpstr>Sponges</vt:lpstr>
      <vt:lpstr>Cnidarians</vt:lpstr>
      <vt:lpstr>Cnidarians</vt:lpstr>
      <vt:lpstr>Cnidarians</vt:lpstr>
      <vt:lpstr>Platyhelminthes</vt:lpstr>
      <vt:lpstr>PowerPoint Presentation</vt:lpstr>
      <vt:lpstr>Annelida</vt:lpstr>
      <vt:lpstr>Molluscs</vt:lpstr>
      <vt:lpstr>Nematoda</vt:lpstr>
      <vt:lpstr>Arthropods</vt:lpstr>
      <vt:lpstr>Phylum: Arthropoda, Subphylum: Hexapoda </vt:lpstr>
      <vt:lpstr>General Anatomy of Arthropods</vt:lpstr>
      <vt:lpstr>Insect Mouthparts</vt:lpstr>
      <vt:lpstr>Metamorphosis</vt:lpstr>
      <vt:lpstr> Class: Insecta, Order: Coleoptera</vt:lpstr>
      <vt:lpstr>PowerPoint Presentation</vt:lpstr>
      <vt:lpstr> Class: Insecta, Order: Lepidoptera</vt:lpstr>
      <vt:lpstr>Class: Insecta, Order: Hemiptera</vt:lpstr>
      <vt:lpstr>Class: Insecta, Order: Homoptera</vt:lpstr>
      <vt:lpstr>Class: Insecta, Order: Hymenoptera</vt:lpstr>
      <vt:lpstr>Class: Insecta, Order: Odonata</vt:lpstr>
      <vt:lpstr>Class: Insecta, Order: Orthoptera</vt:lpstr>
      <vt:lpstr>Echinoderms</vt:lpstr>
      <vt:lpstr>Chordates</vt:lpstr>
      <vt:lpstr>Chordates</vt:lpstr>
      <vt:lpstr>Vertebrate Phylogeny</vt:lpstr>
      <vt:lpstr>Fishes</vt:lpstr>
      <vt:lpstr>Adaptations to Terrestrial Environments</vt:lpstr>
      <vt:lpstr>Vertebrates Move onto Land</vt:lpstr>
      <vt:lpstr>Amphibians</vt:lpstr>
      <vt:lpstr>Amphibian Metamorphosis</vt:lpstr>
      <vt:lpstr>Amphibians as Ecological Indicators</vt:lpstr>
      <vt:lpstr>Amniotic Egg</vt:lpstr>
      <vt:lpstr>Phylogeny of Amniotic Vertebrates</vt:lpstr>
      <vt:lpstr>Reptiles</vt:lpstr>
      <vt:lpstr>Birds</vt:lpstr>
      <vt:lpstr>Bird Bill Types</vt:lpstr>
      <vt:lpstr>Nesting Cycle</vt:lpstr>
      <vt:lpstr>Bird Development</vt:lpstr>
      <vt:lpstr>Types of Nests</vt:lpstr>
      <vt:lpstr>Mammals</vt:lpstr>
      <vt:lpstr>Similarities of Birds to Mammals and Reptiles</vt:lpstr>
      <vt:lpstr>Mammal Dentition</vt:lpstr>
      <vt:lpstr>Timing of Activity</vt:lpstr>
      <vt:lpstr>Mammals</vt:lpstr>
      <vt:lpstr>Return to Water</vt:lpstr>
      <vt:lpstr>Primates</vt:lpstr>
      <vt:lpstr>Primates</vt:lpstr>
      <vt:lpstr>Humans and Apes</vt:lpstr>
      <vt:lpstr>PowerPoint Presentation</vt:lpstr>
      <vt:lpstr>Summary of Human Evolution</vt:lpstr>
      <vt:lpstr>Check Your Understanding</vt:lpstr>
      <vt:lpstr>Check Your Understanding</vt:lpstr>
      <vt:lpstr>Check Your Understanding</vt:lpstr>
      <vt:lpstr>Check Your Understanding</vt:lpstr>
      <vt:lpstr>Check Your Understanding</vt:lpstr>
    </vt:vector>
  </TitlesOfParts>
  <Company>Mt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Taxonomy</dc:title>
  <dc:creator>mark cooper</dc:creator>
  <cp:lastModifiedBy>Tyler Flisik</cp:lastModifiedBy>
  <cp:revision>160</cp:revision>
  <cp:lastPrinted>1601-01-01T00:00:00Z</cp:lastPrinted>
  <dcterms:created xsi:type="dcterms:W3CDTF">2003-11-13T06:03:14Z</dcterms:created>
  <dcterms:modified xsi:type="dcterms:W3CDTF">2018-10-22T06:19:31Z</dcterms:modified>
</cp:coreProperties>
</file>