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handoutMasterIdLst>
    <p:handoutMasterId r:id="rId56"/>
  </p:handoutMasterIdLst>
  <p:sldIdLst>
    <p:sldId id="258" r:id="rId2"/>
    <p:sldId id="263" r:id="rId3"/>
    <p:sldId id="311" r:id="rId4"/>
    <p:sldId id="270" r:id="rId5"/>
    <p:sldId id="300" r:id="rId6"/>
    <p:sldId id="292" r:id="rId7"/>
    <p:sldId id="272" r:id="rId8"/>
    <p:sldId id="298" r:id="rId9"/>
    <p:sldId id="264" r:id="rId10"/>
    <p:sldId id="267" r:id="rId11"/>
    <p:sldId id="274" r:id="rId12"/>
    <p:sldId id="288" r:id="rId13"/>
    <p:sldId id="268" r:id="rId14"/>
    <p:sldId id="358" r:id="rId15"/>
    <p:sldId id="364" r:id="rId16"/>
    <p:sldId id="276" r:id="rId17"/>
    <p:sldId id="361" r:id="rId18"/>
    <p:sldId id="363" r:id="rId19"/>
    <p:sldId id="362" r:id="rId20"/>
    <p:sldId id="310" r:id="rId21"/>
    <p:sldId id="325" r:id="rId22"/>
    <p:sldId id="326" r:id="rId23"/>
    <p:sldId id="368" r:id="rId24"/>
    <p:sldId id="369" r:id="rId25"/>
    <p:sldId id="319" r:id="rId26"/>
    <p:sldId id="328" r:id="rId27"/>
    <p:sldId id="327" r:id="rId28"/>
    <p:sldId id="329" r:id="rId29"/>
    <p:sldId id="318" r:id="rId30"/>
    <p:sldId id="366" r:id="rId31"/>
    <p:sldId id="367" r:id="rId32"/>
    <p:sldId id="359" r:id="rId33"/>
    <p:sldId id="356" r:id="rId34"/>
    <p:sldId id="305" r:id="rId35"/>
    <p:sldId id="316" r:id="rId36"/>
    <p:sldId id="308" r:id="rId37"/>
    <p:sldId id="320" r:id="rId38"/>
    <p:sldId id="312" r:id="rId39"/>
    <p:sldId id="324" r:id="rId40"/>
    <p:sldId id="323" r:id="rId41"/>
    <p:sldId id="321" r:id="rId42"/>
    <p:sldId id="313" r:id="rId43"/>
    <p:sldId id="317" r:id="rId44"/>
    <p:sldId id="334" r:id="rId45"/>
    <p:sldId id="370" r:id="rId46"/>
    <p:sldId id="355" r:id="rId47"/>
    <p:sldId id="372" r:id="rId48"/>
    <p:sldId id="371" r:id="rId49"/>
    <p:sldId id="373" r:id="rId50"/>
    <p:sldId id="374" r:id="rId51"/>
    <p:sldId id="376" r:id="rId52"/>
    <p:sldId id="375" r:id="rId53"/>
    <p:sldId id="357" r:id="rId54"/>
  </p:sldIdLst>
  <p:sldSz cx="12192000" cy="6858000"/>
  <p:notesSz cx="6858000" cy="9239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4D52"/>
    <a:srgbClr val="314A4F"/>
    <a:srgbClr val="BDD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78" autoAdjust="0"/>
    <p:restoredTop sz="90380" autoAdjust="0"/>
  </p:normalViewPr>
  <p:slideViewPr>
    <p:cSldViewPr snapToGrid="0">
      <p:cViewPr varScale="1">
        <p:scale>
          <a:sx n="52" d="100"/>
          <a:sy n="52" d="100"/>
        </p:scale>
        <p:origin x="108" y="14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35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35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33425C-00D2-4DB4-BB4E-AB1744B21A04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5684"/>
            <a:ext cx="2971800" cy="4635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775684"/>
            <a:ext cx="2971800" cy="4635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161F52-ABCF-4D5C-BA58-9A8AE5988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534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35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35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B7CF3-2BBD-42E4-AFA0-9B4DFF9E6244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7225" y="1154113"/>
            <a:ext cx="5543550" cy="3119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46389"/>
            <a:ext cx="5486400" cy="363795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5684"/>
            <a:ext cx="2971800" cy="4635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775684"/>
            <a:ext cx="2971800" cy="4635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AB19C6-5A36-4A31-B069-42D6043C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951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Diphyodont = two sets of</a:t>
            </a:r>
            <a:r>
              <a:rPr lang="en-US" baseline="0" dirty="0"/>
              <a:t> teeth (deciduous and permanent)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B19C6-5A36-4A31-B069-42D6043C77A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96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Sea cow was hunted to extinction</a:t>
            </a:r>
            <a:r>
              <a:rPr lang="en-US" baseline="0" dirty="0"/>
              <a:t> 27 years after being discovered by Europeans in 1741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B19C6-5A36-4A31-B069-42D6043C77A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17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B19C6-5A36-4A31-B069-42D6043C77A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099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Monotremes</a:t>
            </a:r>
            <a:r>
              <a:rPr lang="en-US" dirty="0"/>
              <a:t> = “single opening” -Greek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B19C6-5A36-4A31-B069-42D6043C77A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216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B19C6-5A36-4A31-B069-42D6043C77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699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Blood of fetus and mother do not mix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B19C6-5A36-4A31-B069-42D6043C77A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1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Hippos</a:t>
            </a:r>
            <a:r>
              <a:rPr lang="en-US" baseline="0" dirty="0"/>
              <a:t> more closely related to cetaceans than other </a:t>
            </a:r>
            <a:r>
              <a:rPr lang="en-US" baseline="0" dirty="0" err="1"/>
              <a:t>artiodactyla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B19C6-5A36-4A31-B069-42D6043C77A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47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Toothed whales actively catch larger prey species like fish and squid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B19C6-5A36-4A31-B069-42D6043C77A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84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B19C6-5A36-4A31-B069-42D6043C77A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0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B19C6-5A36-4A31-B069-42D6043C77A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003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>
            <a:lvl1pPr>
              <a:defRPr sz="1400"/>
            </a:lvl1pPr>
          </a:lstStyle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5/1/2018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621536" y="6355080"/>
            <a:ext cx="1625600" cy="365760"/>
          </a:xfrm>
        </p:spPr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06500" y="364807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6500" y="364807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387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5/1/2018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17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5/1/2018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153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810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16051" y="1766888"/>
            <a:ext cx="5077883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7134" y="1766888"/>
            <a:ext cx="5077884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E3B3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E3B3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39943-85C3-4C89-861B-7E966B7E6F4A}" type="slidenum">
              <a:rPr lang="en-US">
                <a:solidFill>
                  <a:srgbClr val="4E3B3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E3B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345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9D83C4EA-DCD8-4252-8541-B22D15DF9647}" type="slidenum">
              <a:rPr lang="en-US">
                <a:solidFill>
                  <a:srgbClr val="444D26"/>
                </a:solidFill>
              </a:rPr>
              <a:pPr/>
              <a:t>‹#›</a:t>
            </a:fld>
            <a:endParaRPr lang="en-US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16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A33F18-6545-48F6-8FB2-6654449435D8}" type="slidenum">
              <a:rPr lang="en-US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09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495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39302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39302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3A45712B-B311-49E2-95FB-B8B5535EB903}" type="slidenum">
              <a:rPr lang="en-US" altLang="en-US">
                <a:solidFill>
                  <a:srgbClr val="39302A"/>
                </a:solidFill>
              </a:rPr>
              <a:pPr/>
              <a:t>‹#›</a:t>
            </a:fld>
            <a:endParaRPr lang="en-US" altLang="en-US">
              <a:solidFill>
                <a:srgbClr val="3930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412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nline Image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39302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39302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B9147794-7AA8-488B-91D6-8EA57082EEF0}" type="slidenum">
              <a:rPr lang="en-US" altLang="en-US">
                <a:solidFill>
                  <a:srgbClr val="39302A"/>
                </a:solidFill>
              </a:rPr>
              <a:pPr/>
              <a:t>‹#›</a:t>
            </a:fld>
            <a:endParaRPr lang="en-US" altLang="en-US">
              <a:solidFill>
                <a:srgbClr val="3930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234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B4DCFA"/>
                </a:solidFill>
              </a:rPr>
              <a:pPr/>
              <a:t>5/1/2018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>
              <a:solidFill>
                <a:srgbClr val="B4DCF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26464" y="6355080"/>
            <a:ext cx="2027936" cy="365760"/>
          </a:xfrm>
        </p:spPr>
        <p:txBody>
          <a:bodyPr/>
          <a:lstStyle/>
          <a:p>
            <a:fld id="{3F59CEA0-A23A-41CA-B0C4-ED28FDFF00D0}" type="slidenum">
              <a:rPr lang="en-US" smtClean="0">
                <a:solidFill>
                  <a:srgbClr val="B4DCFA"/>
                </a:solidFill>
              </a:rPr>
              <a:pPr/>
              <a:t>‹#›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508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5/1/2018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14025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5/1/2018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85578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7602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5/1/2018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12381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5/1/2018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202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5/1/2018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023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2800" y="1219203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5/1/2018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87903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B4DCFA"/>
                </a:solidFill>
              </a:rPr>
              <a:pPr/>
              <a:t>5/1/2018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4DCF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B4DCFA"/>
                </a:solidFill>
              </a:rPr>
              <a:pPr/>
              <a:t>‹#›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7249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534400" y="6356350"/>
            <a:ext cx="3052064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5/1/2018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64864" y="6356350"/>
            <a:ext cx="46736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6864" y="6356350"/>
            <a:ext cx="26416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42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6" r:id="rId15"/>
    <p:sldLayoutId id="2147483677" r:id="rId16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Marine Mammals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A2F412-2619-4680-953F-9345B8596525}"/>
              </a:ext>
            </a:extLst>
          </p:cNvPr>
          <p:cNvSpPr txBox="1"/>
          <p:nvPr/>
        </p:nvSpPr>
        <p:spPr>
          <a:xfrm>
            <a:off x="1290918" y="834814"/>
            <a:ext cx="94786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“…from so simple a beginning, endless forms most beautiful and most wonderful, have been and are being evolved”</a:t>
            </a:r>
          </a:p>
          <a:p>
            <a:pPr algn="ctr"/>
            <a:r>
              <a:rPr lang="en-US" sz="2400" dirty="0"/>
              <a:t>-Charles Darwin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“Extraordinary claims require extraordinary evidence”</a:t>
            </a:r>
          </a:p>
          <a:p>
            <a:pPr algn="ctr"/>
            <a:r>
              <a:rPr lang="en-US" sz="2400" dirty="0"/>
              <a:t>-Carl Sagan</a:t>
            </a:r>
          </a:p>
        </p:txBody>
      </p:sp>
    </p:spTree>
    <p:extLst>
      <p:ext uri="{BB962C8B-B14F-4D97-AF65-F5344CB8AC3E}">
        <p14:creationId xmlns:p14="http://schemas.microsoft.com/office/powerpoint/2010/main" val="947913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Marsupials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13780" y="1219200"/>
            <a:ext cx="5934419" cy="4937760"/>
          </a:xfrm>
        </p:spPr>
        <p:txBody>
          <a:bodyPr>
            <a:normAutofit/>
          </a:bodyPr>
          <a:lstStyle/>
          <a:p>
            <a:r>
              <a:rPr lang="en-US" sz="2800" dirty="0"/>
              <a:t>Limited to Australia and the Americas</a:t>
            </a:r>
          </a:p>
          <a:p>
            <a:r>
              <a:rPr lang="en-US" sz="2800" b="1" dirty="0"/>
              <a:t>____________</a:t>
            </a:r>
            <a:r>
              <a:rPr lang="en-US" sz="2800" dirty="0"/>
              <a:t> (pouch) often present</a:t>
            </a:r>
            <a:endParaRPr lang="en-US" sz="2500" dirty="0"/>
          </a:p>
          <a:p>
            <a:r>
              <a:rPr lang="en-US" sz="2800" dirty="0"/>
              <a:t>High metabolic rate </a:t>
            </a:r>
          </a:p>
          <a:p>
            <a:r>
              <a:rPr lang="en-US" sz="2800" dirty="0"/>
              <a:t>Small braincase (relative to body size)</a:t>
            </a:r>
          </a:p>
          <a:p>
            <a:r>
              <a:rPr lang="en-US" sz="2800" dirty="0"/>
              <a:t>No marine marsupials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7170" name="Picture 2" descr="http://media.pennlive.com/midstate_impact/photo/australian-wallaby-f34816128d9d04b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621" y="1219200"/>
            <a:ext cx="2161080" cy="312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animalcontrolsandiego.com/wp-content/uploads/possum-removal-san-diego-c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52" y="1219200"/>
            <a:ext cx="2696605" cy="188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6489" y="4421031"/>
            <a:ext cx="2799212" cy="1797770"/>
          </a:xfrm>
          <a:prstGeom prst="rect">
            <a:avLst/>
          </a:prstGeom>
        </p:spPr>
      </p:pic>
      <p:pic>
        <p:nvPicPr>
          <p:cNvPr id="7174" name="Picture 6" descr="http://ak-hdl.buzzfed.com/static/enhanced/web05/2012/3/12/19/enhanced-buzz-18416-1331596774-6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52" y="3209718"/>
            <a:ext cx="2252110" cy="300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438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Eutherians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71377" y="1196409"/>
            <a:ext cx="6079958" cy="5138415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en-US" sz="2800" dirty="0"/>
              <a:t>Worldwide distribution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Embryo nourished in placenta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Viviparous</a:t>
            </a:r>
          </a:p>
          <a:p>
            <a:pPr lvl="1">
              <a:spcBef>
                <a:spcPts val="0"/>
              </a:spcBef>
            </a:pPr>
            <a:r>
              <a:rPr lang="en-US" sz="2500" dirty="0"/>
              <a:t>Live birth</a:t>
            </a:r>
            <a:endParaRPr lang="en-US" sz="1200" dirty="0"/>
          </a:p>
          <a:p>
            <a:pPr>
              <a:spcBef>
                <a:spcPts val="1200"/>
              </a:spcBef>
            </a:pPr>
            <a:r>
              <a:rPr lang="en-US" sz="2800" dirty="0"/>
              <a:t>High metabolic rate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All marine mammals</a:t>
            </a:r>
            <a:endParaRPr lang="en-US" sz="1200" dirty="0"/>
          </a:p>
          <a:p>
            <a:pPr>
              <a:spcBef>
                <a:spcPts val="1200"/>
              </a:spcBef>
            </a:pPr>
            <a:r>
              <a:rPr lang="en-US" sz="2800" b="1" dirty="0"/>
              <a:t>___________</a:t>
            </a:r>
          </a:p>
          <a:p>
            <a:pPr lvl="1">
              <a:spcBef>
                <a:spcPts val="0"/>
              </a:spcBef>
            </a:pPr>
            <a:r>
              <a:rPr lang="en-US" sz="2000" b="1" dirty="0"/>
              <a:t>Complex neocortex</a:t>
            </a:r>
            <a:r>
              <a:rPr lang="en-US" sz="2000" dirty="0"/>
              <a:t>: higher functions           including sensory perception, language,                  spatial reasoning, motor commands</a:t>
            </a:r>
          </a:p>
          <a:p>
            <a:pPr lvl="1">
              <a:spcBef>
                <a:spcPts val="0"/>
              </a:spcBef>
            </a:pPr>
            <a:r>
              <a:rPr lang="en-US" sz="2000" b="1" dirty="0"/>
              <a:t>Corpus callosum</a:t>
            </a:r>
            <a:r>
              <a:rPr lang="en-US" sz="2000" dirty="0"/>
              <a:t>: connects left and                right hemispheres of brain</a:t>
            </a:r>
          </a:p>
          <a:p>
            <a:pPr>
              <a:spcBef>
                <a:spcPts val="1200"/>
              </a:spcBef>
            </a:pPr>
            <a:endParaRPr lang="en-US" sz="2800" dirty="0"/>
          </a:p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</p:txBody>
      </p:sp>
      <p:pic>
        <p:nvPicPr>
          <p:cNvPr id="6146" name="Picture 2" descr="http://resources.news.com.au/files/2012/01/13/1226243/386315-harp-seal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502" y="1266335"/>
            <a:ext cx="1991459" cy="207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EF3CC4-22A5-4E63-A405-BB653EB84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5348" y="1263570"/>
            <a:ext cx="3585380" cy="23914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61FD29-9FF9-4033-A4C6-9ECAA8A38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5348" y="3765616"/>
            <a:ext cx="3585380" cy="17181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04DD48-26D7-4C0B-8C7B-5AEEA85DB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7439" y="3465144"/>
            <a:ext cx="4252565" cy="224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232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Placental Mammals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90145" y="1219199"/>
            <a:ext cx="4131055" cy="514550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/>
              <a:t>Placenta</a:t>
            </a:r>
            <a:r>
              <a:rPr lang="en-US" sz="2400" dirty="0"/>
              <a:t>: organ that connects developing fetus to uterine wall and facilitated transfer of gases, nutrients and wastes.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Chorion</a:t>
            </a:r>
            <a:r>
              <a:rPr lang="en-US" sz="2400" dirty="0"/>
              <a:t>: outermost membrane that develops chorionic villi, which facilitates exchange between mother and fetus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______________</a:t>
            </a:r>
            <a:r>
              <a:rPr lang="en-US" sz="2400" dirty="0"/>
              <a:t>: vascularized cord connecting fetus to placenta</a:t>
            </a:r>
          </a:p>
        </p:txBody>
      </p:sp>
      <p:pic>
        <p:nvPicPr>
          <p:cNvPr id="6" name="Picture 2" descr="https://upload.wikimedia.org/wikipedia/commons/2/2d/2910_The_Placenta-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896" y="1675529"/>
            <a:ext cx="7252969" cy="376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495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Return to Water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6782719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Three mammal clades returned to water</a:t>
            </a:r>
          </a:p>
          <a:p>
            <a:r>
              <a:rPr lang="en-US" dirty="0"/>
              <a:t>Whales</a:t>
            </a:r>
          </a:p>
          <a:p>
            <a:r>
              <a:rPr lang="en-US" dirty="0"/>
              <a:t>Carnivores (sea otter and pinnipeds)</a:t>
            </a:r>
          </a:p>
          <a:p>
            <a:r>
              <a:rPr lang="en-US" dirty="0"/>
              <a:t>Manatees and dugongs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Characteristics that support terrestrial origin</a:t>
            </a:r>
          </a:p>
          <a:p>
            <a:r>
              <a:rPr lang="en-US" sz="2400" dirty="0"/>
              <a:t>Lungs and a need to breathe air from the surface</a:t>
            </a:r>
          </a:p>
          <a:p>
            <a:r>
              <a:rPr lang="en-US" sz="2400" dirty="0"/>
              <a:t>Limb bones similar to land mammals</a:t>
            </a:r>
          </a:p>
          <a:p>
            <a:r>
              <a:rPr lang="en-US" sz="2400" dirty="0"/>
              <a:t>Vertical movement of spine</a:t>
            </a:r>
          </a:p>
          <a:p>
            <a:r>
              <a:rPr lang="en-US" sz="2400" dirty="0"/>
              <a:t>Vestigial pelvic bones in cetaceans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2050" name="Picture 2" descr="http://www.nature.com/ng/journal/v47/n3/images/ng.3198-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1219200"/>
            <a:ext cx="4521200" cy="504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108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D5099-E6FF-4F4C-B8BA-83595EB60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6253908" cy="9906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Whale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14EA3-B01F-4C5F-81AC-D649D9D4FB4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5918791" cy="4937760"/>
          </a:xfrm>
        </p:spPr>
        <p:txBody>
          <a:bodyPr/>
          <a:lstStyle/>
          <a:p>
            <a:r>
              <a:rPr lang="en-US" sz="2800" dirty="0"/>
              <a:t>Whales evolved from terrestrial mammals around 50 million years ago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/>
              <a:t>Key evolutionary steps in the        evolution of whales: </a:t>
            </a:r>
          </a:p>
          <a:p>
            <a:r>
              <a:rPr lang="en-US" sz="2400" dirty="0"/>
              <a:t>Formation of a large, powerful tail</a:t>
            </a:r>
          </a:p>
          <a:p>
            <a:r>
              <a:rPr lang="en-US" sz="2400" dirty="0"/>
              <a:t>Reduction in </a:t>
            </a:r>
            <a:r>
              <a:rPr lang="en-US" sz="2400" b="1" dirty="0"/>
              <a:t>___________</a:t>
            </a:r>
          </a:p>
          <a:p>
            <a:r>
              <a:rPr lang="en-US" sz="2400" dirty="0"/>
              <a:t>Fore-limbs evolved into flippers</a:t>
            </a:r>
          </a:p>
          <a:p>
            <a:r>
              <a:rPr lang="en-US" sz="2400" dirty="0"/>
              <a:t>Nasal opening shifted to top of head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0CCCE7-D10F-4F67-B675-BA3623247CD9}"/>
              </a:ext>
            </a:extLst>
          </p:cNvPr>
          <p:cNvSpPr/>
          <p:nvPr/>
        </p:nvSpPr>
        <p:spPr>
          <a:xfrm>
            <a:off x="3393356" y="6394053"/>
            <a:ext cx="3032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https://youtu.be/o92x6AvxCFg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70B6E6-D316-4AF4-823A-98498C5C6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3508" y="156309"/>
            <a:ext cx="4913607" cy="628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75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14A45-059F-438F-A41E-B2D1ECA4A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6443" y="1916651"/>
            <a:ext cx="7957569" cy="31231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23106E-03DB-45C0-8F0B-5EB2A2567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Convergent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A39DC-7640-4B0B-A10C-E8363C8B05E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40242" y="1219199"/>
            <a:ext cx="4040372" cy="493705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similar streamlined body of diverse groups   of aquatic organisms is an example of convergent evolution.</a:t>
            </a:r>
          </a:p>
          <a:p>
            <a:endParaRPr lang="en-US" dirty="0"/>
          </a:p>
          <a:p>
            <a:r>
              <a:rPr lang="en-US" b="1" dirty="0"/>
              <a:t>Convergent evolution</a:t>
            </a:r>
            <a:r>
              <a:rPr lang="en-US" dirty="0"/>
              <a:t>: similar morphological structures in </a:t>
            </a:r>
            <a:r>
              <a:rPr lang="en-US" b="1" dirty="0"/>
              <a:t>_________ </a:t>
            </a:r>
            <a:r>
              <a:rPr lang="en-US" dirty="0"/>
              <a:t>organisms due to similar selective pressures or lifestyles</a:t>
            </a:r>
          </a:p>
        </p:txBody>
      </p:sp>
    </p:spTree>
    <p:extLst>
      <p:ext uri="{BB962C8B-B14F-4D97-AF65-F5344CB8AC3E}">
        <p14:creationId xmlns:p14="http://schemas.microsoft.com/office/powerpoint/2010/main" val="3207260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6448"/>
            <a:ext cx="10972800" cy="866552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Cetacea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487841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Mysticeti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>
          <a:xfrm>
            <a:off x="6197602" y="1295400"/>
            <a:ext cx="5389033" cy="478316"/>
          </a:xfrm>
        </p:spPr>
        <p:txBody>
          <a:bodyPr>
            <a:noAutofit/>
          </a:bodyPr>
          <a:lstStyle/>
          <a:p>
            <a:pPr algn="ctr"/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Odontoceti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609600" y="1773716"/>
            <a:ext cx="5384800" cy="439848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________</a:t>
            </a:r>
            <a:r>
              <a:rPr lang="en-US" sz="2400" dirty="0"/>
              <a:t> whales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Humpback whales, blue whales, right whales, minke whales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Krill, small schooling fish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15 species</a:t>
            </a:r>
          </a:p>
          <a:p>
            <a:pPr>
              <a:lnSpc>
                <a:spcPct val="90000"/>
              </a:lnSpc>
            </a:pPr>
            <a:r>
              <a:rPr lang="en-US" sz="2400" b="1" dirty="0"/>
              <a:t>_____</a:t>
            </a:r>
            <a:r>
              <a:rPr lang="en-US" sz="2400" dirty="0"/>
              <a:t> blow holes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Lack echolocation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6197600" y="1773716"/>
            <a:ext cx="5384800" cy="439848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_________</a:t>
            </a:r>
            <a:r>
              <a:rPr lang="en-US" sz="2400" dirty="0"/>
              <a:t> whales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Sperm whales, porpoises, dolphins, killer whales	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Fish, squid, marine mammals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&gt;70 species</a:t>
            </a:r>
          </a:p>
          <a:p>
            <a:pPr>
              <a:lnSpc>
                <a:spcPct val="90000"/>
              </a:lnSpc>
            </a:pPr>
            <a:r>
              <a:rPr lang="en-US" sz="2400" b="1" dirty="0"/>
              <a:t>_____</a:t>
            </a:r>
            <a:r>
              <a:rPr lang="en-US" sz="2400" dirty="0"/>
              <a:t> blow hole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Echolocation</a:t>
            </a:r>
          </a:p>
        </p:txBody>
      </p:sp>
      <p:pic>
        <p:nvPicPr>
          <p:cNvPr id="8" name="Picture 2" descr="https://encrypted-tbn1.gstatic.com/images?q=tbn:ANd9GcS5fzOZxbFXwacSgvjblaKDkyG2BeeMiLVUwI0VgKMJOA9oC25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01" y="4668530"/>
            <a:ext cx="2122145" cy="158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537" y="4668530"/>
            <a:ext cx="2601799" cy="15791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4B901A-E615-42E5-8A29-E82653122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0728" y="4668530"/>
            <a:ext cx="2415306" cy="15895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116039-CA69-45C8-81FE-171834131A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0291" y="4668530"/>
            <a:ext cx="2692761" cy="158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8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88B0813-F339-4B96-AC5D-125649846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8" y="606059"/>
            <a:ext cx="5915612" cy="56985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4512A7-7031-42F5-9CCB-0F970C15A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267" y="606059"/>
            <a:ext cx="5987101" cy="5709158"/>
          </a:xfrm>
          <a:prstGeom prst="rect">
            <a:avLst/>
          </a:prstGeom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104F8769-BF68-4CC1-B1DF-97B313EBBCCD}"/>
              </a:ext>
            </a:extLst>
          </p:cNvPr>
          <p:cNvSpPr txBox="1">
            <a:spLocks/>
          </p:cNvSpPr>
          <p:nvPr/>
        </p:nvSpPr>
        <p:spPr>
          <a:xfrm>
            <a:off x="323635" y="65575"/>
            <a:ext cx="5386917" cy="487841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Mysticeti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C0F2187-2955-4182-A066-442A6800D2BC}"/>
              </a:ext>
            </a:extLst>
          </p:cNvPr>
          <p:cNvSpPr txBox="1">
            <a:spLocks/>
          </p:cNvSpPr>
          <p:nvPr/>
        </p:nvSpPr>
        <p:spPr>
          <a:xfrm>
            <a:off x="6263300" y="76730"/>
            <a:ext cx="5389033" cy="478316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Odontoceti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854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6365-3497-4D4E-9B54-02F18247B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Status of Great Whales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C68E72-2E02-40D8-86EE-167EF3296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15" y="1282647"/>
            <a:ext cx="11304970" cy="497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323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DD9EA-A83E-422E-B25E-DDE6AF70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Feeding in Whales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092172-9BEF-4AC3-9B20-807B5C2B9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82" y="1349824"/>
            <a:ext cx="11439017" cy="452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19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warrenphotographic.co.uk/photography/bigs/15034-Long-tailed-Field-Mouse-white-backgrou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434" y="1369893"/>
            <a:ext cx="2279676" cy="152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What is a mammal?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486400" cy="4937760"/>
          </a:xfrm>
        </p:spPr>
        <p:txBody>
          <a:bodyPr>
            <a:normAutofit/>
          </a:bodyPr>
          <a:lstStyle/>
          <a:p>
            <a:r>
              <a:rPr lang="en-US" dirty="0"/>
              <a:t>Endothermic vertebrate</a:t>
            </a:r>
          </a:p>
          <a:p>
            <a:r>
              <a:rPr lang="en-US" dirty="0"/>
              <a:t>Amniotic egg</a:t>
            </a:r>
          </a:p>
          <a:p>
            <a:r>
              <a:rPr lang="en-US" dirty="0"/>
              <a:t>Four chambered heart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Characteristics of Mammals</a:t>
            </a:r>
          </a:p>
          <a:p>
            <a:r>
              <a:rPr lang="en-US" sz="2400" dirty="0"/>
              <a:t>Mammary glands</a:t>
            </a:r>
          </a:p>
          <a:p>
            <a:r>
              <a:rPr lang="en-US" sz="2400" dirty="0"/>
              <a:t>Hair</a:t>
            </a:r>
          </a:p>
          <a:p>
            <a:r>
              <a:rPr lang="en-US" sz="2400" dirty="0"/>
              <a:t>_______ inner ear bones</a:t>
            </a:r>
          </a:p>
          <a:p>
            <a:r>
              <a:rPr lang="en-US" sz="2400" dirty="0"/>
              <a:t>Single _______ bone (mandible)</a:t>
            </a:r>
          </a:p>
          <a:p>
            <a:r>
              <a:rPr lang="en-US" sz="2400" dirty="0"/>
              <a:t>Differentiated teeth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463" y="4397418"/>
            <a:ext cx="3649367" cy="18357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9642" y="4380567"/>
            <a:ext cx="1607842" cy="1814493"/>
          </a:xfrm>
          <a:prstGeom prst="rect">
            <a:avLst/>
          </a:prstGeom>
        </p:spPr>
      </p:pic>
      <p:pic>
        <p:nvPicPr>
          <p:cNvPr id="3080" name="Picture 8" descr="http://bioenciclopedia.com/wp-content/uploads/2011/12/Young_Red_Kangaroo_Joe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201" y="1219200"/>
            <a:ext cx="2596263" cy="182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36.media.tumblr.com/1a465da3a0dd7536aaa36b476731051a/tumblr_nhgxsd25Nb1tuj5ico1_128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464" y="2604887"/>
            <a:ext cx="2785566" cy="174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kids.nationalgeographic.com/content/dam/kids/photos/animals/Mammals/A-G/aardvark-tongue-ou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100" y="2980530"/>
            <a:ext cx="2421221" cy="136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100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Feeding in </a:t>
            </a:r>
            <a:r>
              <a:rPr lang="en-US" sz="4800" dirty="0" err="1"/>
              <a:t>Mysticeti</a:t>
            </a:r>
            <a:endParaRPr lang="en-US" sz="4800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B3DDB2AE-9999-4288-B624-9D05DD8385B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60696" y="1315452"/>
            <a:ext cx="3860418" cy="5020818"/>
          </a:xfrm>
        </p:spPr>
        <p:txBody>
          <a:bodyPr>
            <a:normAutofit lnSpcReduction="10000"/>
          </a:bodyPr>
          <a:lstStyle/>
          <a:p>
            <a:pPr marL="228600" indent="-228600">
              <a:spcAft>
                <a:spcPts val="1200"/>
              </a:spcAft>
              <a:buSzPct val="100000"/>
              <a:buAutoNum type="arabicPeriod"/>
            </a:pPr>
            <a:r>
              <a:rPr lang="en-US" dirty="0"/>
              <a:t>Whales filter-feed by taking a large mouthful of water and food and contracting their tongue to suck in water</a:t>
            </a:r>
          </a:p>
          <a:p>
            <a:pPr marL="228600" indent="-228600">
              <a:spcAft>
                <a:spcPts val="1200"/>
              </a:spcAft>
              <a:buSzPct val="100000"/>
              <a:buAutoNum type="arabicPeriod"/>
            </a:pPr>
            <a:r>
              <a:rPr lang="en-US" dirty="0"/>
              <a:t>Whales close their mouths a raise their tongues forcing water out of their mouth</a:t>
            </a:r>
          </a:p>
          <a:p>
            <a:pPr marL="228600" indent="-228600">
              <a:spcAft>
                <a:spcPts val="1200"/>
              </a:spcAft>
              <a:buSzPct val="100000"/>
              <a:buAutoNum type="arabicPeriod"/>
            </a:pPr>
            <a:r>
              <a:rPr lang="en-US" dirty="0"/>
              <a:t> Zooplankton trapped in their baleen is swallowed</a:t>
            </a:r>
          </a:p>
          <a:p>
            <a:pPr marL="288925" indent="-288925">
              <a:spcAft>
                <a:spcPts val="1200"/>
              </a:spcAft>
              <a:buAutoNum type="arabicPeriod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D541DA-8C35-49AE-A04C-E774BCA8E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921" y="1219199"/>
            <a:ext cx="5102679" cy="50208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97D172-5BB7-4B9D-A9BD-4AE0A2586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495" y="1219199"/>
            <a:ext cx="2887664" cy="498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47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Feeding in </a:t>
            </a:r>
            <a:r>
              <a:rPr lang="en-US" sz="4800" dirty="0" err="1"/>
              <a:t>Mysticeti</a:t>
            </a:r>
            <a:endParaRPr lang="en-US" sz="4800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B3DDB2AE-9999-4288-B624-9D05DD8385B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26571" y="1219200"/>
            <a:ext cx="3877902" cy="4937760"/>
          </a:xfrm>
        </p:spPr>
        <p:txBody>
          <a:bodyPr>
            <a:normAutofit/>
          </a:bodyPr>
          <a:lstStyle/>
          <a:p>
            <a:r>
              <a:rPr lang="en-US" sz="2400" dirty="0"/>
              <a:t>Some baleen whales, known as the </a:t>
            </a:r>
            <a:r>
              <a:rPr lang="en-US" sz="2400" b="1" dirty="0"/>
              <a:t>______</a:t>
            </a:r>
            <a:r>
              <a:rPr lang="en-US" sz="2400" dirty="0"/>
              <a:t>, have longitudinal folds of skin known as </a:t>
            </a:r>
            <a:r>
              <a:rPr lang="en-US" sz="2400" b="1" dirty="0"/>
              <a:t>____________</a:t>
            </a:r>
            <a:r>
              <a:rPr lang="en-US" sz="2400" u="sng" dirty="0"/>
              <a:t> </a:t>
            </a:r>
            <a:r>
              <a:rPr lang="en-US" sz="2400" dirty="0"/>
              <a:t>from their mouth to their navel that allows their mouth to expand when feeding.  </a:t>
            </a:r>
          </a:p>
          <a:p>
            <a:r>
              <a:rPr lang="en-US" sz="2400" dirty="0"/>
              <a:t>Rorquals will feed by gulping large quantities of water, then filtering out the zooplankton in the water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7F3294-157B-479C-8E4E-45B66B749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9506" y="1219200"/>
            <a:ext cx="4741677" cy="22340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DD1D0B-81DD-42C0-8054-CC65C00B7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506" y="3701901"/>
            <a:ext cx="4741678" cy="1438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35C29D-C6BD-41DE-8A04-F9E81F9D7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1304" y="1312501"/>
            <a:ext cx="2701371" cy="484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539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0BF1-0007-477E-836E-37A38A54A86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339702"/>
            <a:ext cx="6452212" cy="4893458"/>
          </a:xfrm>
        </p:spPr>
        <p:txBody>
          <a:bodyPr/>
          <a:lstStyle/>
          <a:p>
            <a:r>
              <a:rPr lang="en-US" sz="2800" dirty="0"/>
              <a:t>Grey Whales will feed on benthic invertebrates after stirring up the sandy bottom and filter feeding with baleen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Right and Bowhead whales have large baleen plates (up to 3m long) and feed by skimming the surface waters with the large mouths open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A9F74-158A-494C-99DD-08077337D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6487" y="1211989"/>
            <a:ext cx="2640776" cy="243016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A6B19D1-E769-43B9-8A9F-C89693FFE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Feeding in </a:t>
            </a:r>
            <a:r>
              <a:rPr lang="en-US" sz="4800" dirty="0" err="1"/>
              <a:t>Mysticeti</a:t>
            </a:r>
            <a:endParaRPr lang="en-US" sz="4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1D0DE4-A487-4864-80DA-FDE50AEAE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177" y="3711140"/>
            <a:ext cx="3785396" cy="252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627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57DA0-5452-4F2B-BE61-0CD3419DF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err="1"/>
              <a:t>Mysticeti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8A253-E858-4A33-BBA0-BFD1FDCE11D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3947" y="1215450"/>
            <a:ext cx="4489681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Blue Whale</a:t>
            </a:r>
          </a:p>
          <a:p>
            <a:r>
              <a:rPr lang="en-US" dirty="0"/>
              <a:t>Largest animal to have </a:t>
            </a:r>
            <a:r>
              <a:rPr lang="en-US" b="1" dirty="0"/>
              <a:t>_____</a:t>
            </a:r>
          </a:p>
          <a:p>
            <a:pPr lvl="1"/>
            <a:r>
              <a:rPr lang="en-US" dirty="0"/>
              <a:t>Up to 30m (98 ft)</a:t>
            </a:r>
          </a:p>
          <a:p>
            <a:r>
              <a:rPr lang="en-US" dirty="0"/>
              <a:t>Rorqual</a:t>
            </a:r>
          </a:p>
          <a:p>
            <a:r>
              <a:rPr lang="en-US" dirty="0"/>
              <a:t>Feeds on primarily krill</a:t>
            </a:r>
          </a:p>
          <a:p>
            <a:pPr lvl="1"/>
            <a:r>
              <a:rPr lang="en-US" dirty="0"/>
              <a:t>Can eat 40 million krill a day</a:t>
            </a:r>
          </a:p>
          <a:p>
            <a:r>
              <a:rPr lang="en-US" dirty="0"/>
              <a:t>Declines in populations due to whaling</a:t>
            </a:r>
          </a:p>
          <a:p>
            <a:pPr lvl="1"/>
            <a:r>
              <a:rPr lang="en-US" dirty="0"/>
              <a:t>Endangered</a:t>
            </a:r>
          </a:p>
          <a:p>
            <a:endParaRPr lang="en-US" dirty="0"/>
          </a:p>
          <a:p>
            <a:endParaRPr lang="en-US" dirty="0"/>
          </a:p>
          <a:p>
            <a:endParaRPr lang="en-US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8343FC-1B5E-4D76-B668-75141FF983BA}"/>
              </a:ext>
            </a:extLst>
          </p:cNvPr>
          <p:cNvSpPr/>
          <p:nvPr/>
        </p:nvSpPr>
        <p:spPr>
          <a:xfrm>
            <a:off x="8483282" y="6336268"/>
            <a:ext cx="3099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https://youtu.be/cbxSBDopVyw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F35A9B-8B5A-430A-9140-B650BCA19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5735" y="4129792"/>
            <a:ext cx="3773809" cy="21227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D9CB3E-982D-4806-A81E-25A590660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5736" y="1215450"/>
            <a:ext cx="3773809" cy="2830633"/>
          </a:xfrm>
          <a:prstGeom prst="rect">
            <a:avLst/>
          </a:prstGeom>
        </p:spPr>
      </p:pic>
      <p:pic>
        <p:nvPicPr>
          <p:cNvPr id="1026" name="Picture 2" descr="https://upload.wikimedia.org/wikipedia/commons/thumb/4/41/Blue_Whale_Population_v1.svg/451px-Blue_Whale_Population_v1.svg.png">
            <a:extLst>
              <a:ext uri="{FF2B5EF4-FFF2-40B4-BE49-F238E27FC236}">
                <a16:creationId xmlns:a16="http://schemas.microsoft.com/office/drawing/2014/main" id="{2288710D-BD8E-46E8-96D6-7E21FB941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628" y="2882397"/>
            <a:ext cx="2863412" cy="345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848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12AD7-291C-4736-BC11-54BFC5DA5CB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48640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Humpback Whale</a:t>
            </a:r>
          </a:p>
          <a:p>
            <a:r>
              <a:rPr lang="en-US" dirty="0"/>
              <a:t>Can grow to 52 ft long</a:t>
            </a:r>
          </a:p>
          <a:p>
            <a:r>
              <a:rPr lang="en-US" b="1" dirty="0"/>
              <a:t>_______________ </a:t>
            </a:r>
            <a:r>
              <a:rPr lang="en-US" dirty="0"/>
              <a:t>and bumpy head</a:t>
            </a:r>
          </a:p>
          <a:p>
            <a:r>
              <a:rPr lang="en-US" dirty="0"/>
              <a:t>Found in all major oceans</a:t>
            </a:r>
          </a:p>
          <a:p>
            <a:r>
              <a:rPr lang="en-US" dirty="0"/>
              <a:t>Migrate to warm, tropical waters to breed, the to productive polar waters to feed</a:t>
            </a:r>
          </a:p>
          <a:p>
            <a:r>
              <a:rPr lang="en-US" dirty="0"/>
              <a:t>Feed primarily on krill and small fishes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CDF363F-8554-447F-9558-64EC3736D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err="1"/>
              <a:t>Mysticeti</a:t>
            </a:r>
            <a:endParaRPr lang="en-US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A0266C-8D37-44A8-AC42-8C808D9CD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878" y="1219200"/>
            <a:ext cx="4841522" cy="25234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8B79DB-7421-4F3D-BADB-5E0A03A32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199" y="3777251"/>
            <a:ext cx="3827343" cy="254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5349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Feeding in </a:t>
            </a:r>
            <a:r>
              <a:rPr lang="en-US" sz="4800" dirty="0" err="1"/>
              <a:t>Odontoceti</a:t>
            </a:r>
            <a:endParaRPr lang="en-US" sz="4800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DC237AB-CC97-47FA-AF33-B3D04D53FA0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60859" y="1219199"/>
            <a:ext cx="4583281" cy="5224131"/>
          </a:xfrm>
        </p:spPr>
        <p:txBody>
          <a:bodyPr>
            <a:normAutofit/>
          </a:bodyPr>
          <a:lstStyle/>
          <a:p>
            <a:r>
              <a:rPr lang="en-US" sz="2400" dirty="0"/>
              <a:t>Bursts of sound waves or clicks are generated in the nasal passage and focuses by a lipid filled organ called the </a:t>
            </a:r>
            <a:r>
              <a:rPr lang="en-US" sz="2400" b="1" dirty="0"/>
              <a:t>_______</a:t>
            </a:r>
            <a:r>
              <a:rPr lang="en-US" sz="2400" dirty="0"/>
              <a:t>.</a:t>
            </a:r>
          </a:p>
          <a:p>
            <a:pPr lvl="1"/>
            <a:r>
              <a:rPr lang="en-US" sz="2100" dirty="0"/>
              <a:t>Low-frequency sound travel further than high-frequency sounds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Returning sound waves or </a:t>
            </a:r>
            <a:r>
              <a:rPr lang="en-US" sz="2400" dirty="0" err="1"/>
              <a:t>echos</a:t>
            </a:r>
            <a:r>
              <a:rPr lang="en-US" sz="2400" dirty="0"/>
              <a:t> are received by the lower jaw and transmitted to the inner ear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Sound information is sent from the inner ear to the brain for interpretation</a:t>
            </a:r>
          </a:p>
          <a:p>
            <a:endParaRPr lang="en-US" sz="2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4FAC47-FF97-493D-BBD4-A2F2E034C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116" y="1838325"/>
            <a:ext cx="6677025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43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7E91A6F-B4EF-4369-A480-9EBCE21D9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err="1"/>
              <a:t>Odontoceti</a:t>
            </a:r>
            <a:endParaRPr lang="en-US" sz="4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99B771-E418-4C0F-96B5-7E5D3A1C0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8541" y="1193172"/>
            <a:ext cx="5386917" cy="521660"/>
          </a:xfrm>
        </p:spPr>
        <p:txBody>
          <a:bodyPr/>
          <a:lstStyle/>
          <a:p>
            <a:pPr algn="ctr"/>
            <a:r>
              <a:rPr lang="en-US" sz="3200" u="sng" dirty="0"/>
              <a:t>Dolphin</a:t>
            </a:r>
            <a:r>
              <a:rPr lang="en-US" sz="3600" u="sng" dirty="0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5A476B-0A48-4C2B-A5FE-E035E95BE6B3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6193367" y="1193172"/>
            <a:ext cx="5389033" cy="51213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3200" u="sng" dirty="0"/>
              <a:t>Porpoise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A2B7C-09EE-463F-8EA0-893B4E796D0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08541" y="1632317"/>
            <a:ext cx="5384800" cy="4364665"/>
          </a:xfrm>
        </p:spPr>
        <p:txBody>
          <a:bodyPr>
            <a:normAutofit/>
          </a:bodyPr>
          <a:lstStyle/>
          <a:p>
            <a:r>
              <a:rPr lang="en-US" sz="2400" dirty="0"/>
              <a:t>40 species</a:t>
            </a:r>
          </a:p>
          <a:p>
            <a:r>
              <a:rPr lang="en-US" sz="2400" dirty="0"/>
              <a:t>Range from 4ft to 26ft long</a:t>
            </a:r>
          </a:p>
          <a:p>
            <a:r>
              <a:rPr lang="en-US" sz="2400" dirty="0"/>
              <a:t>Long snout </a:t>
            </a:r>
          </a:p>
          <a:p>
            <a:r>
              <a:rPr lang="en-US" sz="2400" dirty="0"/>
              <a:t>Flexible neck</a:t>
            </a:r>
          </a:p>
          <a:p>
            <a:r>
              <a:rPr lang="en-US" sz="2400" dirty="0"/>
              <a:t>Cone shaped teeth</a:t>
            </a:r>
          </a:p>
          <a:p>
            <a:r>
              <a:rPr lang="en-US" sz="2400" b="1" dirty="0"/>
              <a:t>______</a:t>
            </a:r>
            <a:r>
              <a:rPr lang="en-US" sz="2400" dirty="0"/>
              <a:t> dorsal fin</a:t>
            </a:r>
          </a:p>
          <a:p>
            <a:endParaRPr lang="en-US" sz="24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38CA73-BAF1-46DD-9885-A636903CB0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1250" y="1632318"/>
            <a:ext cx="5384800" cy="4364665"/>
          </a:xfrm>
        </p:spPr>
        <p:txBody>
          <a:bodyPr>
            <a:normAutofit/>
          </a:bodyPr>
          <a:lstStyle/>
          <a:p>
            <a:r>
              <a:rPr lang="en-US" sz="2400" dirty="0"/>
              <a:t>6 species</a:t>
            </a:r>
          </a:p>
          <a:p>
            <a:r>
              <a:rPr lang="en-US" sz="2400" dirty="0"/>
              <a:t>Range from 4 to 6ft in length</a:t>
            </a:r>
          </a:p>
          <a:p>
            <a:r>
              <a:rPr lang="en-US" sz="2400" dirty="0"/>
              <a:t>Short snout and bulbous head</a:t>
            </a:r>
          </a:p>
          <a:p>
            <a:r>
              <a:rPr lang="en-US" sz="2400" dirty="0"/>
              <a:t>Stiff, inflexible neck</a:t>
            </a:r>
          </a:p>
          <a:p>
            <a:r>
              <a:rPr lang="en-US" sz="2400" dirty="0"/>
              <a:t>Spade shaped teeth</a:t>
            </a:r>
          </a:p>
          <a:p>
            <a:r>
              <a:rPr lang="en-US" sz="2400" dirty="0"/>
              <a:t>Triangular dorsal fin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1BA15E-6F5C-4E7A-BFBF-E90BFDCB4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152" y="4406608"/>
            <a:ext cx="3596814" cy="1872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B0E9AA-AC11-4DA5-9439-A15318934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91" y="4410353"/>
            <a:ext cx="4009213" cy="186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940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0A9E1-D8C6-44A8-8673-3C3EAA7EA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err="1"/>
              <a:t>Odontoceti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73011-D3DC-49A9-8599-876A1A9DA9E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599" y="1229833"/>
            <a:ext cx="5355265" cy="50433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/>
              <a:t>Sperm Whales</a:t>
            </a:r>
          </a:p>
          <a:p>
            <a:r>
              <a:rPr lang="en-US" dirty="0"/>
              <a:t>Largest toothed whales</a:t>
            </a:r>
          </a:p>
          <a:p>
            <a:r>
              <a:rPr lang="en-US" dirty="0"/>
              <a:t>Name from spermaceti organ (melon) that contains waxy oil that whalers thought was sperm</a:t>
            </a:r>
          </a:p>
          <a:p>
            <a:r>
              <a:rPr lang="en-US" dirty="0"/>
              <a:t>Largest </a:t>
            </a:r>
            <a:r>
              <a:rPr lang="en-US" b="1" dirty="0"/>
              <a:t>____</a:t>
            </a:r>
            <a:r>
              <a:rPr lang="en-US" dirty="0"/>
              <a:t> of any animal on Earth</a:t>
            </a:r>
          </a:p>
          <a:p>
            <a:r>
              <a:rPr lang="en-US" dirty="0"/>
              <a:t>Clicks are some of the most powerful sounds in animal kingdom</a:t>
            </a:r>
          </a:p>
          <a:p>
            <a:pPr lvl="1"/>
            <a:r>
              <a:rPr lang="en-US" dirty="0"/>
              <a:t>Believed to stun prey</a:t>
            </a:r>
          </a:p>
          <a:p>
            <a:r>
              <a:rPr lang="en-US" dirty="0"/>
              <a:t>Teeth in lower jaw only</a:t>
            </a:r>
          </a:p>
          <a:p>
            <a:r>
              <a:rPr lang="en-US" dirty="0"/>
              <a:t>Feeds on primarily giant squid</a:t>
            </a:r>
          </a:p>
          <a:p>
            <a:pPr lvl="1"/>
            <a:r>
              <a:rPr lang="en-US" dirty="0"/>
              <a:t>Scars on head from fighting squid</a:t>
            </a:r>
          </a:p>
          <a:p>
            <a:endParaRPr lang="en-US" dirty="0"/>
          </a:p>
          <a:p>
            <a:endParaRPr lang="en-US" sz="2800" dirty="0"/>
          </a:p>
          <a:p>
            <a:pPr marL="0" indent="0">
              <a:buNone/>
            </a:pPr>
            <a:endParaRPr lang="en-US" sz="2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2160F6-2B51-4C73-8EFE-E3D9EC0D1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8249" y="1229833"/>
            <a:ext cx="5092243" cy="28637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34DA79-FB62-40E2-B29C-A143A8D00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2521" y="4180368"/>
            <a:ext cx="3258152" cy="211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838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A5B67-DE99-441A-8022-1F5AA60B197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70614" y="1142999"/>
            <a:ext cx="5525386" cy="52046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Orca (Killer Whale)</a:t>
            </a:r>
          </a:p>
          <a:p>
            <a:r>
              <a:rPr lang="en-US" dirty="0"/>
              <a:t>Worldwide distribution</a:t>
            </a:r>
          </a:p>
          <a:p>
            <a:pPr lvl="1"/>
            <a:r>
              <a:rPr lang="en-US" dirty="0"/>
              <a:t>Resident and transient populations</a:t>
            </a:r>
          </a:p>
          <a:p>
            <a:r>
              <a:rPr lang="en-US" dirty="0"/>
              <a:t>Largest dolphin species</a:t>
            </a:r>
          </a:p>
          <a:p>
            <a:r>
              <a:rPr lang="en-US" dirty="0"/>
              <a:t>Sexual dimorphism</a:t>
            </a:r>
          </a:p>
          <a:p>
            <a:pPr lvl="1"/>
            <a:r>
              <a:rPr lang="en-US" dirty="0"/>
              <a:t>Males have larger dorsal fin then females</a:t>
            </a:r>
          </a:p>
          <a:p>
            <a:r>
              <a:rPr lang="en-US" dirty="0"/>
              <a:t>Feed on primarily pinnipeds and fish</a:t>
            </a:r>
          </a:p>
          <a:p>
            <a:pPr lvl="1"/>
            <a:r>
              <a:rPr lang="en-US" dirty="0"/>
              <a:t>Coordinated feeding behaviors</a:t>
            </a:r>
          </a:p>
          <a:p>
            <a:r>
              <a:rPr lang="en-US" dirty="0"/>
              <a:t>Highly social</a:t>
            </a:r>
          </a:p>
          <a:p>
            <a:pPr lvl="1"/>
            <a:r>
              <a:rPr lang="en-US" dirty="0"/>
              <a:t>Family pods</a:t>
            </a:r>
          </a:p>
          <a:p>
            <a:endParaRPr lang="en-US" dirty="0"/>
          </a:p>
          <a:p>
            <a:endParaRPr lang="en-US" sz="2800" b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5EC1601-F18F-40BF-A447-3AECB659E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</p:spPr>
        <p:txBody>
          <a:bodyPr>
            <a:normAutofit/>
          </a:bodyPr>
          <a:lstStyle/>
          <a:p>
            <a:pPr algn="ctr"/>
            <a:r>
              <a:rPr lang="en-US" sz="4400" dirty="0" err="1"/>
              <a:t>Odontoceti</a:t>
            </a:r>
            <a:endParaRPr lang="en-US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2235D2-4B4A-4D4D-95B8-4733D9D2F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834" y="1315777"/>
            <a:ext cx="4405566" cy="2429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96F7BE-EE67-40DA-BD08-25F8813B3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937" y="3837951"/>
            <a:ext cx="3476654" cy="242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289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204965B-7E65-4110-B47E-39A189D01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Whale Behavior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8411D69-9328-43D5-8794-F919F0D1FA2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599" y="1219199"/>
            <a:ext cx="6386623" cy="51284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/>
              <a:t>Sleeping</a:t>
            </a:r>
          </a:p>
          <a:p>
            <a:pPr marL="0" indent="0">
              <a:buNone/>
            </a:pPr>
            <a:r>
              <a:rPr lang="en-US" sz="2800" dirty="0"/>
              <a:t>Two modes of sleeping have been observed in whales</a:t>
            </a:r>
          </a:p>
          <a:p>
            <a:pPr marL="287338" indent="-287338">
              <a:buSzPct val="100000"/>
              <a:buAutoNum type="arabicPeriod"/>
            </a:pPr>
            <a:r>
              <a:rPr lang="en-US" sz="2800" dirty="0"/>
              <a:t>Rest vertically or horizontally in the water, occasionally surfacing to breathe</a:t>
            </a:r>
          </a:p>
          <a:p>
            <a:pPr marL="561658" lvl="2" indent="-287338"/>
            <a:r>
              <a:rPr lang="en-US" sz="2200" b="1" dirty="0"/>
              <a:t>Logging</a:t>
            </a:r>
            <a:r>
              <a:rPr lang="en-US" sz="2200" dirty="0"/>
              <a:t>: floating on the surface</a:t>
            </a:r>
          </a:p>
          <a:p>
            <a:pPr marL="287338" indent="-287338">
              <a:buSzPct val="100000"/>
              <a:buAutoNum type="arabicPeriod"/>
            </a:pPr>
            <a:r>
              <a:rPr lang="en-US" sz="2800" dirty="0"/>
              <a:t>Swimming slowly next to another whale</a:t>
            </a:r>
          </a:p>
          <a:p>
            <a:endParaRPr lang="en-US" sz="2800" dirty="0"/>
          </a:p>
          <a:p>
            <a:r>
              <a:rPr lang="en-US" sz="2800" dirty="0"/>
              <a:t>Whales rest </a:t>
            </a:r>
            <a:r>
              <a:rPr lang="en-US" sz="2800" b="1" dirty="0"/>
              <a:t>____________</a:t>
            </a:r>
            <a:r>
              <a:rPr lang="en-US" sz="2800" dirty="0"/>
              <a:t> at a time so that they remain alert and can still breathe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2540C4-2F08-43D1-8C1E-EB1317E07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175" y="1226683"/>
            <a:ext cx="3662398" cy="24309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EA8B8B-46EC-472D-98DC-D2BB8F890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175" y="3741283"/>
            <a:ext cx="3646374" cy="243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57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B34DA3-3639-4951-8540-8AE090656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057" y="1251858"/>
            <a:ext cx="9745436" cy="499156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E95FC01-47D0-4EB1-9150-102406294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Phylogeny of Vertebrates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F49632-AA44-4AE9-8E7C-33D709AA4AD5}"/>
              </a:ext>
            </a:extLst>
          </p:cNvPr>
          <p:cNvSpPr txBox="1"/>
          <p:nvPr/>
        </p:nvSpPr>
        <p:spPr>
          <a:xfrm>
            <a:off x="6934200" y="1513114"/>
            <a:ext cx="395151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409623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204965B-7E65-4110-B47E-39A189D01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Whale Behavior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8411D69-9328-43D5-8794-F919F0D1FA2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84158" y="1219200"/>
            <a:ext cx="4272902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Migration</a:t>
            </a:r>
          </a:p>
          <a:p>
            <a:r>
              <a:rPr lang="en-US" dirty="0"/>
              <a:t>Many whales migrate toward the warmer tropical waters during the winter months to mate and give birth</a:t>
            </a:r>
          </a:p>
          <a:p>
            <a:r>
              <a:rPr lang="en-US" dirty="0"/>
              <a:t>Whales then migrate to temperate and polar oceans to feed during the summer months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39B991-D5EB-4224-AAF1-C90961AD6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347" y="1219200"/>
            <a:ext cx="7295444" cy="506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222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204965B-7E65-4110-B47E-39A189D01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Whale Behavior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8411D69-9328-43D5-8794-F919F0D1FA2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84158" y="1219200"/>
            <a:ext cx="4888832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Migration</a:t>
            </a:r>
          </a:p>
          <a:p>
            <a:r>
              <a:rPr lang="en-US" dirty="0"/>
              <a:t>Gray whales migrate further than any other mammal, traveling more than 10,000 miles a year</a:t>
            </a:r>
          </a:p>
          <a:p>
            <a:pPr lvl="1"/>
            <a:r>
              <a:rPr lang="en-US" dirty="0"/>
              <a:t>Feeds in Bering Sea where there is 24 hours of light and ample food during the summer</a:t>
            </a:r>
          </a:p>
          <a:p>
            <a:pPr lvl="1"/>
            <a:r>
              <a:rPr lang="en-US" dirty="0"/>
              <a:t>Breeds in Lagoons off the coast of Baja California</a:t>
            </a:r>
          </a:p>
          <a:p>
            <a:pPr lvl="2"/>
            <a:r>
              <a:rPr lang="en-US" dirty="0"/>
              <a:t>Pods of killer whales will attack calves as they migrate northward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30FA07-C98C-46C0-89F1-F4EFD043E9F4}"/>
              </a:ext>
            </a:extLst>
          </p:cNvPr>
          <p:cNvSpPr/>
          <p:nvPr/>
        </p:nvSpPr>
        <p:spPr>
          <a:xfrm>
            <a:off x="6096000" y="6372364"/>
            <a:ext cx="5500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video.nationalgeographic.com/video/</a:t>
            </a:r>
            <a:r>
              <a:rPr lang="en-US" dirty="0" err="1"/>
              <a:t>whale_graymigration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6220E0-3943-40F5-9306-75C4C4623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4632" y="1219200"/>
            <a:ext cx="2902933" cy="38899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4368C0-D7F7-45FA-BE87-C58A1F413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2390" y="3524583"/>
            <a:ext cx="3356424" cy="1887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C46961-C3BC-49DB-932A-32629C15BF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9564" y="1219200"/>
            <a:ext cx="3341651" cy="222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771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34D8C-92A6-4570-BECF-B8595D355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Whale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11677-60EE-4277-9FF5-727838DB2C5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865627" cy="493776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Breaching</a:t>
            </a:r>
            <a:r>
              <a:rPr lang="en-US" sz="2800" dirty="0"/>
              <a:t>: when the whale lifts most of its body out of the water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b="1" dirty="0"/>
              <a:t>Hypotheses for breaching:</a:t>
            </a:r>
          </a:p>
          <a:p>
            <a:r>
              <a:rPr lang="en-US" dirty="0"/>
              <a:t>Remove external ___________</a:t>
            </a:r>
          </a:p>
          <a:p>
            <a:r>
              <a:rPr lang="en-US" dirty="0"/>
              <a:t>Signal nearby whales of food or danger</a:t>
            </a:r>
          </a:p>
          <a:p>
            <a:r>
              <a:rPr lang="en-US" dirty="0"/>
              <a:t>Exert dominance by expressing fitness</a:t>
            </a:r>
          </a:p>
          <a:p>
            <a:r>
              <a:rPr lang="en-US" dirty="0"/>
              <a:t>Play</a:t>
            </a:r>
          </a:p>
          <a:p>
            <a:endParaRPr lang="en-US" sz="2400" dirty="0"/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D71679-DCD2-4BBC-A407-7FA5C26C4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102" y="1176668"/>
            <a:ext cx="3676665" cy="24490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EFBDB7-1572-4CD5-B2EA-E63F53ADC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8102" y="3701901"/>
            <a:ext cx="3676665" cy="260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5255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34D8C-92A6-4570-BECF-B8595D355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Whale Behavior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FD4FE3-E319-4F9C-AD74-2C7AABDD9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080" y="1208349"/>
            <a:ext cx="8391525" cy="5105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C8B1D0-51C9-4F86-AD8D-D84CBD24321E}"/>
              </a:ext>
            </a:extLst>
          </p:cNvPr>
          <p:cNvSpPr/>
          <p:nvPr/>
        </p:nvSpPr>
        <p:spPr>
          <a:xfrm>
            <a:off x="7757775" y="6422130"/>
            <a:ext cx="3217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https://youtu.be/Q8iDcLTD9wQ</a:t>
            </a:r>
          </a:p>
        </p:txBody>
      </p:sp>
    </p:spTree>
    <p:extLst>
      <p:ext uri="{BB962C8B-B14F-4D97-AF65-F5344CB8AC3E}">
        <p14:creationId xmlns:p14="http://schemas.microsoft.com/office/powerpoint/2010/main" val="16356407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err="1"/>
              <a:t>Sirenia</a:t>
            </a:r>
            <a:endParaRPr lang="en-US" sz="44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617779" cy="4937760"/>
          </a:xfrm>
        </p:spPr>
        <p:txBody>
          <a:bodyPr>
            <a:normAutofit/>
          </a:bodyPr>
          <a:lstStyle/>
          <a:p>
            <a:r>
              <a:rPr lang="en-US" sz="2400" dirty="0"/>
              <a:t>Manatees and dugongs</a:t>
            </a:r>
          </a:p>
          <a:p>
            <a:pPr lvl="1"/>
            <a:r>
              <a:rPr lang="en-US" sz="2000" dirty="0"/>
              <a:t>Three manatee and one dugong species</a:t>
            </a:r>
          </a:p>
          <a:p>
            <a:pPr lvl="1"/>
            <a:r>
              <a:rPr lang="en-US" sz="2000" dirty="0"/>
              <a:t>All four species considered threatened</a:t>
            </a:r>
          </a:p>
          <a:p>
            <a:r>
              <a:rPr lang="en-US" sz="2400" dirty="0"/>
              <a:t>Only _____________ marine mammal</a:t>
            </a:r>
          </a:p>
          <a:p>
            <a:pPr lvl="1"/>
            <a:r>
              <a:rPr lang="en-US" sz="2100" dirty="0"/>
              <a:t>Indefinite molar replacement</a:t>
            </a:r>
          </a:p>
          <a:p>
            <a:r>
              <a:rPr lang="en-US" sz="2400" dirty="0"/>
              <a:t>Found in shallow bays, estuaries, and inland river systems</a:t>
            </a:r>
          </a:p>
          <a:p>
            <a:r>
              <a:rPr lang="en-US" sz="2400" dirty="0"/>
              <a:t>Long lungs and dense bones help regulate buoyancy</a:t>
            </a:r>
          </a:p>
          <a:p>
            <a:r>
              <a:rPr lang="en-US" sz="2400" dirty="0"/>
              <a:t>Steller’s sea cow extinct 27 years after discovery by Europeans</a:t>
            </a:r>
          </a:p>
          <a:p>
            <a:pPr marL="274320" lvl="1" indent="0">
              <a:buNone/>
            </a:pPr>
            <a:endParaRPr lang="en-US" sz="2100" dirty="0"/>
          </a:p>
        </p:txBody>
      </p:sp>
      <p:pic>
        <p:nvPicPr>
          <p:cNvPr id="14338" name="Picture 2" descr="http://www.erj.net/wp/wp-content/uploads/Manatee-mother-and-calf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323" y="3710891"/>
            <a:ext cx="4720100" cy="253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www.australiansforanimals.org.au/wp-content/uploads/2011/08/dugong-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903" y="1219200"/>
            <a:ext cx="4037520" cy="241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0934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5E16F-537F-4EF0-8DB9-23245DAE3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Steller’s Sea Cow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B4807-CCFA-4B62-A03D-B693CF287CC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1645920"/>
          </a:xfrm>
        </p:spPr>
        <p:txBody>
          <a:bodyPr/>
          <a:lstStyle/>
          <a:p>
            <a:r>
              <a:rPr lang="en-US" dirty="0"/>
              <a:t>Discovered by Georg Steller in 1741</a:t>
            </a:r>
          </a:p>
          <a:p>
            <a:r>
              <a:rPr lang="en-US" dirty="0"/>
              <a:t>Hunted to extinction 27 years later</a:t>
            </a:r>
          </a:p>
          <a:p>
            <a:r>
              <a:rPr lang="en-US" dirty="0"/>
              <a:t>Largest sirenian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4C0536-1C4E-4A0E-AC73-4145127F7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865120"/>
            <a:ext cx="5181599" cy="3368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DE7D4A-D671-4A85-8444-33C38E7A8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865" y="2941320"/>
            <a:ext cx="5726482" cy="32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5238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Carnivora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Weasels, </a:t>
            </a:r>
            <a:r>
              <a:rPr lang="en-US" dirty="0" err="1"/>
              <a:t>pinnepeds</a:t>
            </a:r>
            <a:r>
              <a:rPr lang="en-US" dirty="0"/>
              <a:t>, cats, dogs, bears</a:t>
            </a:r>
          </a:p>
          <a:p>
            <a:r>
              <a:rPr lang="en-US" dirty="0"/>
              <a:t>Most are carnivores</a:t>
            </a:r>
          </a:p>
          <a:p>
            <a:r>
              <a:rPr lang="en-US" dirty="0"/>
              <a:t>Large brain to body mass ratio</a:t>
            </a:r>
          </a:p>
          <a:p>
            <a:pPr lvl="1"/>
            <a:r>
              <a:rPr lang="en-US" dirty="0"/>
              <a:t>Hunting</a:t>
            </a:r>
          </a:p>
          <a:p>
            <a:r>
              <a:rPr lang="en-US" dirty="0"/>
              <a:t>Camouflage fur</a:t>
            </a:r>
          </a:p>
          <a:p>
            <a:pPr lvl="1"/>
            <a:r>
              <a:rPr lang="en-US" dirty="0"/>
              <a:t>Ambush predators</a:t>
            </a:r>
          </a:p>
          <a:p>
            <a:r>
              <a:rPr lang="en-US" dirty="0"/>
              <a:t>Large canines</a:t>
            </a:r>
          </a:p>
          <a:p>
            <a:r>
              <a:rPr lang="en-US" dirty="0"/>
              <a:t>_________ pair</a:t>
            </a:r>
          </a:p>
          <a:p>
            <a:pPr lvl="1"/>
            <a:r>
              <a:rPr lang="en-US" dirty="0"/>
              <a:t>Shearing </a:t>
            </a:r>
          </a:p>
          <a:p>
            <a:pPr lvl="1"/>
            <a:endParaRPr lang="en-US" dirty="0"/>
          </a:p>
        </p:txBody>
      </p:sp>
      <p:pic>
        <p:nvPicPr>
          <p:cNvPr id="8196" name="Picture 4" descr="http://www.wtamu.edu/~rmatlack/Mammalogy/carnassi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311" y="4623674"/>
            <a:ext cx="2575177" cy="160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9A84EB-56E0-4CDB-8088-4C8EB8AF3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513" y="1306099"/>
            <a:ext cx="5620999" cy="501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750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63FB0-4C41-4EA9-A6E5-B98075009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Pinnipeds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84749-EF39-4544-9E5B-8F704A91B46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41020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Seals, Sea lions and Walrus</a:t>
            </a:r>
          </a:p>
          <a:p>
            <a:r>
              <a:rPr lang="en-US" dirty="0"/>
              <a:t>33 different species</a:t>
            </a:r>
          </a:p>
          <a:p>
            <a:r>
              <a:rPr lang="en-US" dirty="0"/>
              <a:t>Carnivorous</a:t>
            </a:r>
          </a:p>
          <a:p>
            <a:r>
              <a:rPr lang="en-US" dirty="0"/>
              <a:t>Worldwide distribution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b="1" dirty="0"/>
              <a:t>Three families: </a:t>
            </a:r>
          </a:p>
          <a:p>
            <a:r>
              <a:rPr lang="en-US" dirty="0" err="1"/>
              <a:t>Otariidae</a:t>
            </a:r>
            <a:r>
              <a:rPr lang="en-US" dirty="0"/>
              <a:t> (eared seals – sea lions)</a:t>
            </a:r>
          </a:p>
          <a:p>
            <a:r>
              <a:rPr lang="en-US" dirty="0" err="1"/>
              <a:t>Phocidae</a:t>
            </a:r>
            <a:r>
              <a:rPr lang="en-US" dirty="0"/>
              <a:t> (earless seals – true seals)</a:t>
            </a:r>
          </a:p>
          <a:p>
            <a:r>
              <a:rPr lang="en-US" dirty="0" err="1"/>
              <a:t>Odobenidae</a:t>
            </a:r>
            <a:r>
              <a:rPr lang="en-US" dirty="0"/>
              <a:t> (walrus)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2ED045-0F6E-409A-A26E-177171ABE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19200"/>
            <a:ext cx="5760850" cy="500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970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191D7-5F8F-46CC-B718-B40EF9D18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dirty="0"/>
              <a:t>Differences Between Seals and Sea lions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169552-335F-4098-A8C1-2585E2BD7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03" y="1589213"/>
            <a:ext cx="11089593" cy="451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5448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FBAE3-F004-40E1-B1A8-8EAA441C4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Earless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B33D3-368A-4E7E-8766-FB41776C47E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1" y="1219200"/>
            <a:ext cx="5025656" cy="514970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800" b="1" dirty="0"/>
              <a:t>Harbor seal, Elephant seal, Weddell seal, Leopard seal</a:t>
            </a:r>
          </a:p>
          <a:p>
            <a:r>
              <a:rPr lang="en-US" sz="2800" dirty="0"/>
              <a:t>More efficient swimmers than eared seals</a:t>
            </a:r>
          </a:p>
          <a:p>
            <a:pPr lvl="1"/>
            <a:r>
              <a:rPr lang="en-US" sz="2600" dirty="0"/>
              <a:t>Spend most of their lives at sea</a:t>
            </a:r>
          </a:p>
          <a:p>
            <a:pPr lvl="1"/>
            <a:r>
              <a:rPr lang="en-US" sz="2600" dirty="0"/>
              <a:t>Feed further away from shore</a:t>
            </a:r>
          </a:p>
          <a:p>
            <a:pPr lvl="1"/>
            <a:r>
              <a:rPr lang="en-US" sz="2600" dirty="0"/>
              <a:t>More clumsy on land</a:t>
            </a:r>
          </a:p>
          <a:p>
            <a:r>
              <a:rPr lang="en-US" sz="2800" dirty="0"/>
              <a:t>Most feed on fish, krill or squid</a:t>
            </a:r>
          </a:p>
          <a:p>
            <a:r>
              <a:rPr lang="en-US" dirty="0"/>
              <a:t>Common prey of white sharks and killer whales</a:t>
            </a:r>
          </a:p>
          <a:p>
            <a:r>
              <a:rPr lang="en-US" dirty="0"/>
              <a:t>Sexual dimorphism</a:t>
            </a:r>
          </a:p>
          <a:p>
            <a:r>
              <a:rPr lang="en-US" dirty="0"/>
              <a:t>Delayed implantation of embryo</a:t>
            </a:r>
          </a:p>
          <a:p>
            <a:r>
              <a:rPr lang="en-US" b="1" u="sng" dirty="0"/>
              <a:t>____________</a:t>
            </a:r>
            <a:r>
              <a:rPr lang="en-US" dirty="0"/>
              <a:t>: male breeds                   with several females</a:t>
            </a:r>
          </a:p>
          <a:p>
            <a:pPr lvl="1"/>
            <a:r>
              <a:rPr lang="en-US" sz="2600" dirty="0"/>
              <a:t>Harems</a:t>
            </a:r>
          </a:p>
          <a:p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D624EC-D820-410B-9D0A-D701AAA58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0084" y="1294830"/>
            <a:ext cx="3053751" cy="24232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37061-720A-4BE6-AF69-A98647A25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5257" y="1294830"/>
            <a:ext cx="3231067" cy="24232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7A1265-6707-448F-8D0C-6D823383C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2116" y="3793369"/>
            <a:ext cx="4345172" cy="244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223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Mammal Dentition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676900" cy="4937760"/>
          </a:xfrm>
        </p:spPr>
        <p:txBody>
          <a:bodyPr>
            <a:normAutofit/>
          </a:bodyPr>
          <a:lstStyle/>
          <a:p>
            <a:r>
              <a:rPr lang="en-US" dirty="0"/>
              <a:t>Differentiation of teeth led to success in mammals</a:t>
            </a:r>
          </a:p>
          <a:p>
            <a:r>
              <a:rPr lang="en-US" dirty="0"/>
              <a:t>Size and arrangement of teeth associated with diet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Four distinct tooth types</a:t>
            </a:r>
          </a:p>
          <a:p>
            <a:r>
              <a:rPr lang="en-US" dirty="0"/>
              <a:t>Incisors: cutting</a:t>
            </a:r>
          </a:p>
          <a:p>
            <a:r>
              <a:rPr lang="en-US" b="1" dirty="0"/>
              <a:t>________</a:t>
            </a:r>
            <a:r>
              <a:rPr lang="en-US" dirty="0"/>
              <a:t>: tearing</a:t>
            </a:r>
          </a:p>
          <a:p>
            <a:r>
              <a:rPr lang="en-US" dirty="0"/>
              <a:t>Premolars: grinding</a:t>
            </a:r>
          </a:p>
          <a:p>
            <a:r>
              <a:rPr lang="en-US" dirty="0"/>
              <a:t>Molars: crushing, grinding</a:t>
            </a:r>
          </a:p>
        </p:txBody>
      </p:sp>
      <p:pic>
        <p:nvPicPr>
          <p:cNvPr id="6146" name="Picture 2" descr="http://www.biokids.umich.edu/collections/contributors/Grzimek_mammals/structure_function/v12_id3_con_mammteeth/med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1" y="1402080"/>
            <a:ext cx="5535576" cy="485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0749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A3FC9-13FA-4B0F-8A9B-1FB32E3F4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Eared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9C24E-36D2-4C48-8491-C0523B60FB0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599" y="1219199"/>
            <a:ext cx="4306645" cy="510988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 dirty="0"/>
              <a:t>Sea lions and Fur seals</a:t>
            </a:r>
          </a:p>
          <a:p>
            <a:r>
              <a:rPr lang="en-US" dirty="0"/>
              <a:t>Faster and more maneuverable than earless seals</a:t>
            </a:r>
          </a:p>
          <a:p>
            <a:r>
              <a:rPr lang="en-US" dirty="0"/>
              <a:t>Found near shore </a:t>
            </a:r>
          </a:p>
          <a:p>
            <a:pPr lvl="1"/>
            <a:r>
              <a:rPr lang="en-US" dirty="0"/>
              <a:t>Upwelling zones</a:t>
            </a:r>
          </a:p>
          <a:p>
            <a:r>
              <a:rPr lang="en-US" dirty="0"/>
              <a:t>Feed on fish, squid and krill</a:t>
            </a:r>
          </a:p>
          <a:p>
            <a:r>
              <a:rPr lang="en-US" dirty="0"/>
              <a:t>Common prey of white   sharks and killer whales</a:t>
            </a:r>
          </a:p>
          <a:p>
            <a:r>
              <a:rPr lang="en-US" dirty="0"/>
              <a:t>Sexual dimorphism</a:t>
            </a:r>
          </a:p>
          <a:p>
            <a:r>
              <a:rPr lang="en-US" dirty="0"/>
              <a:t>Polygynous</a:t>
            </a:r>
          </a:p>
          <a:p>
            <a:r>
              <a:rPr lang="en-US" dirty="0"/>
              <a:t>Highly intelligent</a:t>
            </a:r>
          </a:p>
          <a:p>
            <a:pPr lvl="1"/>
            <a:r>
              <a:rPr lang="en-US" dirty="0"/>
              <a:t>Used in military training            and human amusement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9C3756-87C3-49F6-89F3-CCA3EFE61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034" y="3801752"/>
            <a:ext cx="3369774" cy="2527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537131-38A1-42EA-835C-3277E5137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6057" y="3801752"/>
            <a:ext cx="3787796" cy="25273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EDCC51-F4D7-4CC5-8DD9-E3892A0DA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057" y="1219200"/>
            <a:ext cx="3787796" cy="253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754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2719C-A500-483D-A848-77800DDCD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Walrus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8786E-E28C-4F89-A1A0-875B62D043C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5344633" cy="4937760"/>
          </a:xfrm>
        </p:spPr>
        <p:txBody>
          <a:bodyPr>
            <a:normAutofit/>
          </a:bodyPr>
          <a:lstStyle/>
          <a:p>
            <a:r>
              <a:rPr lang="en-US" sz="2800" dirty="0"/>
              <a:t>Males can weigh up to 4,400 lbs.</a:t>
            </a:r>
          </a:p>
          <a:p>
            <a:r>
              <a:rPr lang="en-US" sz="2800" dirty="0"/>
              <a:t>Live in shallow waters above continental shelves</a:t>
            </a:r>
          </a:p>
          <a:p>
            <a:pPr lvl="1"/>
            <a:r>
              <a:rPr lang="en-US" sz="2500" dirty="0"/>
              <a:t>Feed primarily on </a:t>
            </a:r>
            <a:r>
              <a:rPr lang="en-US" sz="2500" b="1" dirty="0"/>
              <a:t>_____________</a:t>
            </a:r>
          </a:p>
          <a:p>
            <a:pPr lvl="1"/>
            <a:r>
              <a:rPr lang="en-US" sz="2500" dirty="0"/>
              <a:t>Whiskers used to feel for molluscs</a:t>
            </a:r>
            <a:endParaRPr lang="en-US" sz="2200" dirty="0"/>
          </a:p>
          <a:p>
            <a:r>
              <a:rPr lang="en-US" sz="2800" dirty="0"/>
              <a:t>Males and females have tusks</a:t>
            </a:r>
            <a:endParaRPr lang="en-US" sz="2500" dirty="0"/>
          </a:p>
          <a:p>
            <a:pPr lvl="1"/>
            <a:r>
              <a:rPr lang="en-US" sz="2200" dirty="0"/>
              <a:t>Tusks used to make holes in sea ice and aid the walrus in climbing out of the water</a:t>
            </a:r>
          </a:p>
          <a:p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2AECD2-7AC2-4056-94EE-C772546E3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546" y="1219200"/>
            <a:ext cx="3944295" cy="26308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4810A0-3652-47B3-A7CA-9CAC415B7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547" y="3878453"/>
            <a:ext cx="3944294" cy="246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012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04D7F-86B8-4151-8637-917DC51A0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Sea Otters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960C98B-3E1C-4177-BA11-62838FE4033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652977" cy="5018314"/>
          </a:xfrm>
        </p:spPr>
        <p:txBody>
          <a:bodyPr>
            <a:normAutofit/>
          </a:bodyPr>
          <a:lstStyle/>
          <a:p>
            <a:pPr>
              <a:lnSpc>
                <a:spcPct val="87000"/>
              </a:lnSpc>
              <a:spcBef>
                <a:spcPts val="0"/>
              </a:spcBef>
            </a:pPr>
            <a:r>
              <a:rPr lang="en-US" dirty="0"/>
              <a:t>Larges member of the weasel family</a:t>
            </a:r>
          </a:p>
          <a:p>
            <a:pPr lvl="1">
              <a:lnSpc>
                <a:spcPct val="87000"/>
              </a:lnSpc>
              <a:spcBef>
                <a:spcPts val="0"/>
              </a:spcBef>
            </a:pPr>
            <a:r>
              <a:rPr lang="en-US" dirty="0"/>
              <a:t>Can weight up to 99 </a:t>
            </a:r>
            <a:r>
              <a:rPr lang="en-US" dirty="0" err="1"/>
              <a:t>lbs</a:t>
            </a:r>
            <a:endParaRPr lang="en-US" dirty="0"/>
          </a:p>
          <a:p>
            <a:pPr>
              <a:lnSpc>
                <a:spcPct val="87000"/>
              </a:lnSpc>
              <a:spcBef>
                <a:spcPts val="1200"/>
              </a:spcBef>
            </a:pPr>
            <a:r>
              <a:rPr lang="en-US" b="1" dirty="0"/>
              <a:t>____________ </a:t>
            </a:r>
            <a:r>
              <a:rPr lang="en-US" dirty="0"/>
              <a:t>of any mammal</a:t>
            </a:r>
          </a:p>
          <a:p>
            <a:pPr lvl="1">
              <a:lnSpc>
                <a:spcPct val="87000"/>
              </a:lnSpc>
              <a:spcBef>
                <a:spcPts val="0"/>
              </a:spcBef>
            </a:pPr>
            <a:r>
              <a:rPr lang="en-US" dirty="0"/>
              <a:t>1 million hairs per square inch</a:t>
            </a:r>
          </a:p>
          <a:p>
            <a:pPr>
              <a:lnSpc>
                <a:spcPct val="87000"/>
              </a:lnSpc>
              <a:spcBef>
                <a:spcPts val="1200"/>
              </a:spcBef>
            </a:pPr>
            <a:r>
              <a:rPr lang="en-US" dirty="0"/>
              <a:t>Carnivore</a:t>
            </a:r>
          </a:p>
          <a:p>
            <a:pPr lvl="1">
              <a:lnSpc>
                <a:spcPct val="87000"/>
              </a:lnSpc>
              <a:spcBef>
                <a:spcPts val="0"/>
              </a:spcBef>
            </a:pPr>
            <a:r>
              <a:rPr lang="en-US" dirty="0"/>
              <a:t>Eats primarily sea urchins, molluscs, and crustaceans</a:t>
            </a:r>
          </a:p>
          <a:p>
            <a:pPr>
              <a:lnSpc>
                <a:spcPct val="87000"/>
              </a:lnSpc>
              <a:spcBef>
                <a:spcPts val="1200"/>
              </a:spcBef>
            </a:pPr>
            <a:r>
              <a:rPr lang="en-US" dirty="0"/>
              <a:t>Endangered species</a:t>
            </a:r>
          </a:p>
          <a:p>
            <a:pPr lvl="1">
              <a:lnSpc>
                <a:spcPct val="87000"/>
              </a:lnSpc>
              <a:spcBef>
                <a:spcPts val="0"/>
              </a:spcBef>
            </a:pPr>
            <a:r>
              <a:rPr lang="en-US" dirty="0"/>
              <a:t>Hunting for their fur lead to their near extinction</a:t>
            </a:r>
          </a:p>
          <a:p>
            <a:pPr lvl="1">
              <a:lnSpc>
                <a:spcPct val="87000"/>
              </a:lnSpc>
              <a:spcBef>
                <a:spcPts val="0"/>
              </a:spcBef>
            </a:pPr>
            <a:r>
              <a:rPr lang="en-US" dirty="0"/>
              <a:t>For more than 150 years (1741 to 1911) sea otters were killed throughout their range </a:t>
            </a:r>
          </a:p>
          <a:p>
            <a:pPr lvl="1">
              <a:lnSpc>
                <a:spcPct val="87000"/>
              </a:lnSpc>
              <a:spcBef>
                <a:spcPts val="0"/>
              </a:spcBef>
            </a:pPr>
            <a:endParaRPr lang="en-US" dirty="0"/>
          </a:p>
          <a:p>
            <a:pPr marL="274320" lvl="1" indent="0">
              <a:lnSpc>
                <a:spcPct val="87000"/>
              </a:lnSpc>
              <a:spcBef>
                <a:spcPts val="0"/>
              </a:spcBef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B6AFE7-2361-4F06-BF17-3208F84FB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908" y="1219200"/>
            <a:ext cx="3568109" cy="25075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896E87-D3DB-405E-9ACA-955C5101C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526" y="3651406"/>
            <a:ext cx="4160874" cy="266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195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0739D-E209-4956-B530-624D229D5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Polar Bear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1D72E-FBF3-4B98-85C9-3FC387C401F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100084" cy="507527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One of the largest bear species</a:t>
            </a:r>
          </a:p>
          <a:p>
            <a:pPr lvl="1"/>
            <a:r>
              <a:rPr lang="en-US" dirty="0"/>
              <a:t>Males weigh up to 1,500 lbs.</a:t>
            </a:r>
          </a:p>
          <a:p>
            <a:r>
              <a:rPr lang="en-US" dirty="0"/>
              <a:t>Population estimated between 20,000 to 30,000 </a:t>
            </a:r>
          </a:p>
          <a:p>
            <a:r>
              <a:rPr lang="en-US" dirty="0"/>
              <a:t>Feed almost exclusively on seals</a:t>
            </a:r>
          </a:p>
          <a:p>
            <a:r>
              <a:rPr lang="en-US" dirty="0"/>
              <a:t>Can swim for days covering over a hundred miles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Adaptations for survival in the Arctic:</a:t>
            </a:r>
          </a:p>
          <a:p>
            <a:r>
              <a:rPr lang="en-US" sz="2400" dirty="0"/>
              <a:t>__________ absorbs solar heat</a:t>
            </a:r>
          </a:p>
          <a:p>
            <a:r>
              <a:rPr lang="en-US" sz="2400" dirty="0"/>
              <a:t>Shorter legs, tails and ears reduce heat loss</a:t>
            </a:r>
          </a:p>
          <a:p>
            <a:r>
              <a:rPr lang="en-US" sz="2400" dirty="0"/>
              <a:t>Large feet distribute weight in snow</a:t>
            </a:r>
          </a:p>
          <a:p>
            <a:r>
              <a:rPr lang="en-US" sz="2400" dirty="0"/>
              <a:t>Thick layer of fat provides insulation</a:t>
            </a:r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08AD21-1EC0-4F0E-A7E8-313E06C88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3930" y="1251031"/>
            <a:ext cx="4345172" cy="24441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6C98B2-8CA6-4A0F-8C0A-90F2B501F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9721" y="3766874"/>
            <a:ext cx="3519381" cy="252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340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11011786" cy="9906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Deep Diving Mammals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82008" y="1297694"/>
            <a:ext cx="6176975" cy="4937760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chemeClr val="tx1"/>
                </a:solidFill>
              </a:rPr>
              <a:t>Sea Otters</a:t>
            </a:r>
            <a:r>
              <a:rPr lang="en-US" dirty="0">
                <a:solidFill>
                  <a:schemeClr val="tx1"/>
                </a:solidFill>
              </a:rPr>
              <a:t>:  4-5 minutes; 180 ft</a:t>
            </a:r>
          </a:p>
          <a:p>
            <a:pPr algn="l"/>
            <a:r>
              <a:rPr lang="en-US" b="1" dirty="0">
                <a:solidFill>
                  <a:schemeClr val="tx1"/>
                </a:solidFill>
              </a:rPr>
              <a:t>Pinnipeds</a:t>
            </a:r>
            <a:r>
              <a:rPr lang="en-US" dirty="0">
                <a:solidFill>
                  <a:schemeClr val="tx1"/>
                </a:solidFill>
              </a:rPr>
              <a:t>: 30 minutes; 490 – 820 ft</a:t>
            </a:r>
          </a:p>
          <a:p>
            <a:pPr algn="l"/>
            <a:r>
              <a:rPr lang="en-US" b="1" dirty="0">
                <a:solidFill>
                  <a:schemeClr val="tx1"/>
                </a:solidFill>
              </a:rPr>
              <a:t>Elephant Seals</a:t>
            </a:r>
            <a:r>
              <a:rPr lang="en-US" dirty="0">
                <a:solidFill>
                  <a:schemeClr val="tx1"/>
                </a:solidFill>
              </a:rPr>
              <a:t>:  Adult female elephant seals make 20 minute dives to depth of 2,625 ft with less than 3.5 minutes between dives.</a:t>
            </a:r>
          </a:p>
          <a:p>
            <a:r>
              <a:rPr lang="en-US" b="1" dirty="0"/>
              <a:t>Sperm Whale</a:t>
            </a:r>
            <a:r>
              <a:rPr lang="en-US" dirty="0"/>
              <a:t>: 1 hour; 7,380 ft</a:t>
            </a:r>
          </a:p>
          <a:p>
            <a:r>
              <a:rPr lang="en-US" b="1" dirty="0"/>
              <a:t>Weddell Seal</a:t>
            </a:r>
            <a:r>
              <a:rPr lang="en-US" dirty="0"/>
              <a:t>: 1hour 30 minutes; 1,900 ft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CE7AAC-ED52-4AC5-986C-8D592F86F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360" y="1219200"/>
            <a:ext cx="3902148" cy="509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453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5E6149-4DE4-46BD-8F26-E26E0E5DB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2" y="126060"/>
            <a:ext cx="10852702" cy="61046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7DC506-F976-4B23-AA60-A63880EF8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368" y="5139418"/>
            <a:ext cx="2752452" cy="10436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811506-21E7-4C54-B5F6-7304C6D0D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3823" y="5812697"/>
            <a:ext cx="1743075" cy="238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29922D-D3A8-4D24-9772-1632BE6DE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1581" y="5813240"/>
            <a:ext cx="1743075" cy="23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8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The Diving Response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idx="1"/>
          </p:nvPr>
        </p:nvSpPr>
        <p:spPr>
          <a:xfrm>
            <a:off x="395224" y="1219200"/>
            <a:ext cx="6356450" cy="4937760"/>
          </a:xfrm>
        </p:spPr>
        <p:txBody>
          <a:bodyPr>
            <a:normAutofit/>
          </a:bodyPr>
          <a:lstStyle/>
          <a:p>
            <a:r>
              <a:rPr lang="en-US" b="1" dirty="0"/>
              <a:t>Apneustic breathing</a:t>
            </a:r>
            <a:r>
              <a:rPr lang="en-US" dirty="0"/>
              <a:t>: rapid, deep breaths before a dive to increase oxygen in blood</a:t>
            </a:r>
          </a:p>
          <a:p>
            <a:r>
              <a:rPr lang="en-US" dirty="0"/>
              <a:t>Marine mammals exchange as much as 90% of the oxygen in the lungs with each breath</a:t>
            </a:r>
          </a:p>
          <a:p>
            <a:pPr lvl="1"/>
            <a:r>
              <a:rPr lang="en-US" dirty="0"/>
              <a:t>Humans exchange about 20% of the oxygen in the lungs with each breath</a:t>
            </a:r>
          </a:p>
          <a:p>
            <a:r>
              <a:rPr lang="en-US" dirty="0"/>
              <a:t>Decreased </a:t>
            </a:r>
            <a:r>
              <a:rPr lang="en-US" b="1" dirty="0"/>
              <a:t>_____________</a:t>
            </a:r>
          </a:p>
          <a:p>
            <a:r>
              <a:rPr lang="en-US" dirty="0"/>
              <a:t>Decreased metabolic rate</a:t>
            </a:r>
          </a:p>
          <a:p>
            <a:r>
              <a:rPr lang="en-US" dirty="0"/>
              <a:t>Blood flow to non-vital organs is reduced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DF1219-96CD-49D5-9AE6-8F4E8EF10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554" y="1254979"/>
            <a:ext cx="4891219" cy="19163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3EFA73-7AE6-461F-90CA-6843AA4B5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557" y="3165282"/>
            <a:ext cx="4891219" cy="309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999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84CAB7-FC3D-452B-867F-81BA233AA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 Adaptations for Deep Diving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17BEDD-A322-4F3B-B5F0-9F7EF99A4FF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6436659" cy="493776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Weddell seals can hold their breathe for more than an hour. </a:t>
            </a:r>
          </a:p>
          <a:p>
            <a:r>
              <a:rPr lang="en-US" dirty="0"/>
              <a:t>High concentrations of myoglobin in the muscle, which binds to oxygen molecules in blood</a:t>
            </a:r>
          </a:p>
          <a:p>
            <a:r>
              <a:rPr lang="en-US" b="1" dirty="0"/>
              <a:t>Anaerobic metabolism</a:t>
            </a:r>
            <a:r>
              <a:rPr lang="en-US" dirty="0"/>
              <a:t>: generate cellular energy without the need for </a:t>
            </a:r>
            <a:r>
              <a:rPr lang="en-US" b="1" dirty="0"/>
              <a:t>________</a:t>
            </a:r>
          </a:p>
          <a:p>
            <a:r>
              <a:rPr lang="en-US" dirty="0"/>
              <a:t>Greater volume of red blood cells store more oxygen</a:t>
            </a:r>
          </a:p>
          <a:p>
            <a:pPr lvl="1"/>
            <a:r>
              <a:rPr lang="en-US" dirty="0"/>
              <a:t>Oxygen concentrations 4 times greater than humans</a:t>
            </a:r>
          </a:p>
          <a:p>
            <a:r>
              <a:rPr lang="en-US" dirty="0"/>
              <a:t>Buffering their blood to compensate for the decrease in pH with higher CO</a:t>
            </a:r>
            <a:r>
              <a:rPr lang="en-US" baseline="-25000" dirty="0"/>
              <a:t>2</a:t>
            </a:r>
            <a:r>
              <a:rPr lang="en-US" dirty="0"/>
              <a:t> concentrations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A7DD83-D907-411E-AF16-4E484E162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4721" y="1305261"/>
            <a:ext cx="4572000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559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88295-2B5E-4D05-BB25-773569649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Summary of Marine Mammals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88F725-5D1E-41F1-ABA1-B2515EB83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146" y="1251420"/>
            <a:ext cx="8115708" cy="498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567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A40C-591D-4D7E-803B-C72FE104E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FD6CD-ECF8-4D0A-8282-1C060652519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True or False: Odontoceti have a single blow hole</a:t>
            </a:r>
          </a:p>
          <a:p>
            <a:pPr marL="0" indent="0">
              <a:buNone/>
            </a:pPr>
            <a:endParaRPr lang="en-US" sz="3200" dirty="0"/>
          </a:p>
          <a:p>
            <a:pPr marL="2290763" indent="-2290763">
              <a:buNone/>
            </a:pPr>
            <a:r>
              <a:rPr lang="en-US" sz="3200" dirty="0"/>
              <a:t>True or False: The digestive tract of carnivores is longer than the digestive tract of herbivores</a:t>
            </a:r>
          </a:p>
          <a:p>
            <a:pPr marL="2290763" indent="-2290763">
              <a:buNone/>
            </a:pPr>
            <a:endParaRPr lang="en-US" sz="3200" dirty="0"/>
          </a:p>
          <a:p>
            <a:pPr marL="2290763" indent="-2290763">
              <a:buNone/>
            </a:pPr>
            <a:r>
              <a:rPr lang="en-US" sz="3200" dirty="0"/>
              <a:t>True or False: Whales migrate to the polar regions in the summer to feed and the tropics in the winter to breed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52934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Diversification of Mammalian Dentition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69272" y="1219200"/>
            <a:ext cx="2352305" cy="4937760"/>
          </a:xfrm>
        </p:spPr>
        <p:txBody>
          <a:bodyPr>
            <a:normAutofit/>
          </a:bodyPr>
          <a:lstStyle/>
          <a:p>
            <a:pPr marL="285750" indent="-285750">
              <a:buFont typeface="+mj-lt"/>
              <a:buAutoNum type="alphaUcPeriod"/>
            </a:pPr>
            <a:r>
              <a:rPr lang="en-US" sz="1800" dirty="0"/>
              <a:t>Hedgehog</a:t>
            </a:r>
          </a:p>
          <a:p>
            <a:pPr marL="285750" indent="-285750">
              <a:buFont typeface="+mj-lt"/>
              <a:buAutoNum type="alphaUcPeriod"/>
            </a:pPr>
            <a:r>
              <a:rPr lang="en-US" sz="1800" dirty="0"/>
              <a:t>Mole</a:t>
            </a:r>
          </a:p>
          <a:p>
            <a:pPr marL="285750" indent="-285750">
              <a:buFont typeface="+mj-lt"/>
              <a:buAutoNum type="alphaUcPeriod"/>
            </a:pPr>
            <a:r>
              <a:rPr lang="en-US" sz="1800" dirty="0"/>
              <a:t>Armadillo</a:t>
            </a:r>
          </a:p>
          <a:p>
            <a:pPr marL="285750" indent="-285750">
              <a:buFont typeface="+mj-lt"/>
              <a:buAutoNum type="alphaUcPeriod"/>
            </a:pPr>
            <a:r>
              <a:rPr lang="en-US" sz="1800" dirty="0"/>
              <a:t>Anteater</a:t>
            </a:r>
          </a:p>
          <a:p>
            <a:pPr marL="285750" indent="-285750">
              <a:buFont typeface="+mj-lt"/>
              <a:buAutoNum type="alphaUcPeriod"/>
            </a:pPr>
            <a:r>
              <a:rPr lang="en-US" sz="1800" dirty="0"/>
              <a:t>Giant Anteater</a:t>
            </a:r>
          </a:p>
          <a:p>
            <a:pPr marL="285750" indent="-285750">
              <a:buFont typeface="+mj-lt"/>
              <a:buAutoNum type="alphaUcPeriod"/>
            </a:pPr>
            <a:r>
              <a:rPr lang="en-US" sz="1800" dirty="0"/>
              <a:t>Marmoset</a:t>
            </a:r>
          </a:p>
          <a:p>
            <a:pPr marL="285750" indent="-285750">
              <a:buFont typeface="+mj-lt"/>
              <a:buAutoNum type="alphaUcPeriod"/>
            </a:pPr>
            <a:r>
              <a:rPr lang="en-US" sz="1800" dirty="0"/>
              <a:t>Peccary</a:t>
            </a:r>
          </a:p>
          <a:p>
            <a:pPr marL="285750" indent="-285750">
              <a:buFont typeface="+mj-lt"/>
              <a:buAutoNum type="alphaUcPeriod"/>
            </a:pPr>
            <a:r>
              <a:rPr lang="en-US" sz="1800" dirty="0"/>
              <a:t>Bear</a:t>
            </a:r>
          </a:p>
          <a:p>
            <a:pPr marL="285750" indent="-285750">
              <a:buFont typeface="+mj-lt"/>
              <a:buAutoNum type="alphaUcPeriod"/>
            </a:pPr>
            <a:r>
              <a:rPr lang="en-US" sz="1800" dirty="0"/>
              <a:t>Fruit-eating bat</a:t>
            </a:r>
          </a:p>
          <a:p>
            <a:pPr marL="285750" indent="-285750">
              <a:buFont typeface="+mj-lt"/>
              <a:buAutoNum type="alphaUcPeriod"/>
            </a:pPr>
            <a:r>
              <a:rPr lang="en-US" sz="1800" dirty="0"/>
              <a:t>Nectar-eating bat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577" y="1219200"/>
            <a:ext cx="7754092" cy="5051908"/>
          </a:xfrm>
          <a:prstGeom prst="rect">
            <a:avLst/>
          </a:prstGeom>
        </p:spPr>
      </p:pic>
      <p:sp>
        <p:nvSpPr>
          <p:cNvPr id="8" name="Content Placeholder 6"/>
          <p:cNvSpPr txBox="1">
            <a:spLocks/>
          </p:cNvSpPr>
          <p:nvPr/>
        </p:nvSpPr>
        <p:spPr>
          <a:xfrm>
            <a:off x="10272156" y="1219200"/>
            <a:ext cx="2681597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+mj-lt"/>
              <a:buAutoNum type="alphaUcPeriod" startAt="11"/>
            </a:pPr>
            <a:r>
              <a:rPr lang="en-US" sz="1800" dirty="0"/>
              <a:t>Raccoon</a:t>
            </a:r>
          </a:p>
          <a:p>
            <a:pPr marL="285750" indent="-285750">
              <a:buFont typeface="+mj-lt"/>
              <a:buAutoNum type="alphaUcPeriod" startAt="11"/>
            </a:pPr>
            <a:r>
              <a:rPr lang="en-US" sz="1800" dirty="0"/>
              <a:t>Coyote</a:t>
            </a:r>
          </a:p>
          <a:p>
            <a:pPr marL="285750" indent="-285750">
              <a:buFont typeface="+mj-lt"/>
              <a:buAutoNum type="alphaUcPeriod" startAt="11"/>
            </a:pPr>
            <a:r>
              <a:rPr lang="en-US" sz="1800" dirty="0"/>
              <a:t>Mountain lion</a:t>
            </a:r>
          </a:p>
          <a:p>
            <a:pPr marL="285750" indent="-285750">
              <a:buFont typeface="+mj-lt"/>
              <a:buAutoNum type="alphaUcPeriod" startAt="11"/>
            </a:pPr>
            <a:r>
              <a:rPr lang="en-US" sz="1800" dirty="0"/>
              <a:t>Horse</a:t>
            </a:r>
          </a:p>
          <a:p>
            <a:pPr marL="285750" indent="-285750">
              <a:buFont typeface="+mj-lt"/>
              <a:buAutoNum type="alphaUcPeriod" startAt="11"/>
            </a:pPr>
            <a:r>
              <a:rPr lang="en-US" sz="1800" dirty="0"/>
              <a:t>Deer</a:t>
            </a:r>
          </a:p>
          <a:p>
            <a:pPr marL="285750" indent="-285750">
              <a:buFont typeface="+mj-lt"/>
              <a:buAutoNum type="alphaUcPeriod" startAt="11"/>
            </a:pPr>
            <a:r>
              <a:rPr lang="en-US" sz="1800" dirty="0"/>
              <a:t>Jackrabbit</a:t>
            </a:r>
          </a:p>
          <a:p>
            <a:pPr marL="285750" indent="-285750">
              <a:buFont typeface="+mj-lt"/>
              <a:buAutoNum type="alphaUcPeriod" startAt="11"/>
            </a:pPr>
            <a:r>
              <a:rPr lang="en-US" sz="1800" dirty="0"/>
              <a:t>Wood rat</a:t>
            </a:r>
          </a:p>
          <a:p>
            <a:pPr marL="285750" indent="-285750">
              <a:buFont typeface="+mj-lt"/>
              <a:buAutoNum type="alphaUcPeriod" startAt="11"/>
            </a:pPr>
            <a:r>
              <a:rPr lang="en-US" sz="1800" dirty="0"/>
              <a:t>Porpoise</a:t>
            </a:r>
          </a:p>
          <a:p>
            <a:pPr marL="285750" indent="-285750">
              <a:buFont typeface="+mj-lt"/>
              <a:buAutoNum type="alphaUcPeriod" startAt="11"/>
            </a:pPr>
            <a:r>
              <a:rPr lang="en-US" sz="1800" dirty="0"/>
              <a:t>Right whale</a:t>
            </a:r>
          </a:p>
          <a:p>
            <a:pPr marL="285750" indent="-285750">
              <a:buFont typeface="+mj-lt"/>
              <a:buAutoNum type="alphaUcPeriod" startAt="11"/>
            </a:pPr>
            <a:r>
              <a:rPr lang="en-US" sz="1800" dirty="0"/>
              <a:t>Walrus</a:t>
            </a:r>
          </a:p>
        </p:txBody>
      </p:sp>
    </p:spTree>
    <p:extLst>
      <p:ext uri="{BB962C8B-B14F-4D97-AF65-F5344CB8AC3E}">
        <p14:creationId xmlns:p14="http://schemas.microsoft.com/office/powerpoint/2010/main" val="1105172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A40C-591D-4D7E-803B-C72FE104E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FD6CD-ECF8-4D0A-8282-1C060652519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Which of the following is </a:t>
            </a:r>
            <a:r>
              <a:rPr lang="en-US" sz="3200" u="sng" dirty="0"/>
              <a:t>false</a:t>
            </a:r>
            <a:r>
              <a:rPr lang="en-US" sz="3200" dirty="0"/>
              <a:t> concerning true seals?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		a. No external ears</a:t>
            </a:r>
          </a:p>
          <a:p>
            <a:pPr marL="0" indent="0">
              <a:buNone/>
            </a:pPr>
            <a:r>
              <a:rPr lang="en-US" sz="3200" dirty="0"/>
              <a:t>		b. Hair covering their front flippers</a:t>
            </a:r>
          </a:p>
          <a:p>
            <a:pPr marL="0" indent="0">
              <a:buNone/>
            </a:pPr>
            <a:r>
              <a:rPr lang="en-US" sz="3200" dirty="0"/>
              <a:t>		c. Internal testicles</a:t>
            </a:r>
          </a:p>
          <a:p>
            <a:pPr marL="0" indent="0">
              <a:buNone/>
            </a:pPr>
            <a:r>
              <a:rPr lang="en-US" sz="3200" dirty="0"/>
              <a:t>		d. Can move their hind limbs forward</a:t>
            </a:r>
          </a:p>
          <a:p>
            <a:pPr marL="0" indent="0">
              <a:buNone/>
            </a:pPr>
            <a:r>
              <a:rPr lang="en-US" sz="3200" dirty="0"/>
              <a:t>		e.  All of the above are true concerning seals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537879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A40C-591D-4D7E-803B-C72FE104E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FD6CD-ECF8-4D0A-8282-1C060652519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FF59A5-53BA-4DBE-821A-7EBBBA3043D0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516367" y="1216152"/>
            <a:ext cx="11048761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Which of the following are not one of the adaptations of deep diving mammals? </a:t>
            </a:r>
          </a:p>
          <a:p>
            <a:pPr marL="0" indent="0">
              <a:buNone/>
            </a:pPr>
            <a:r>
              <a:rPr lang="en-US" sz="3200" dirty="0"/>
              <a:t>		a. Greater volume of blood and red blood cells</a:t>
            </a:r>
          </a:p>
          <a:p>
            <a:pPr marL="0" indent="0">
              <a:buNone/>
            </a:pPr>
            <a:r>
              <a:rPr lang="en-US" sz="3200" dirty="0"/>
              <a:t>		b. Huge lungs </a:t>
            </a:r>
          </a:p>
          <a:p>
            <a:pPr marL="0" indent="0">
              <a:buNone/>
            </a:pPr>
            <a:r>
              <a:rPr lang="en-US" sz="3200" dirty="0"/>
              <a:t>		c. Apneustic breathing</a:t>
            </a:r>
          </a:p>
          <a:p>
            <a:pPr marL="0" indent="0">
              <a:buNone/>
            </a:pPr>
            <a:r>
              <a:rPr lang="en-US" sz="3200" dirty="0"/>
              <a:t>		d. High concentrations of myoglobin in the muscles</a:t>
            </a:r>
          </a:p>
          <a:p>
            <a:pPr marL="2119313" indent="-2119313">
              <a:buNone/>
            </a:pPr>
            <a:r>
              <a:rPr lang="en-US" sz="3200" dirty="0"/>
              <a:t>                e. All of the above are true concerning deep diving mammals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905623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A40C-591D-4D7E-803B-C72FE104E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FD6CD-ECF8-4D0A-8282-1C060652519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FF59A5-53BA-4DBE-821A-7EBBBA3043D0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516367" y="1216152"/>
            <a:ext cx="11048761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Describe the different feeding strategies of baleen whales (</a:t>
            </a:r>
            <a:r>
              <a:rPr lang="en-US" sz="2800" dirty="0" err="1"/>
              <a:t>Mysteceti</a:t>
            </a:r>
            <a:r>
              <a:rPr lang="en-US" sz="2800" dirty="0"/>
              <a:t>) and toothed whales (Odontoceti), including the process of producing sound waves in Odontoceti. </a:t>
            </a:r>
          </a:p>
        </p:txBody>
      </p:sp>
    </p:spTree>
    <p:extLst>
      <p:ext uri="{BB962C8B-B14F-4D97-AF65-F5344CB8AC3E}">
        <p14:creationId xmlns:p14="http://schemas.microsoft.com/office/powerpoint/2010/main" val="30487993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34D8C-92A6-4570-BECF-B8595D355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Whale Behavior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FCCB76-829F-4CD3-A830-B27008FDB8F8}"/>
              </a:ext>
            </a:extLst>
          </p:cNvPr>
          <p:cNvSpPr/>
          <p:nvPr/>
        </p:nvSpPr>
        <p:spPr>
          <a:xfrm>
            <a:off x="4906091" y="5972294"/>
            <a:ext cx="3217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https://youtu.be/Q8iDcLTD9wQ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C9F397-6F88-47EC-ADFC-29465A52A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623" y="1196718"/>
            <a:ext cx="8434276" cy="51449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5AF00B-C04E-4B4D-8C93-B53A562C5D2B}"/>
              </a:ext>
            </a:extLst>
          </p:cNvPr>
          <p:cNvSpPr txBox="1"/>
          <p:nvPr/>
        </p:nvSpPr>
        <p:spPr>
          <a:xfrm>
            <a:off x="5542076" y="4732659"/>
            <a:ext cx="1945128" cy="664797"/>
          </a:xfrm>
          <a:prstGeom prst="rect">
            <a:avLst/>
          </a:prstGeom>
          <a:solidFill>
            <a:srgbClr val="BDD9EE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400" dirty="0"/>
              <a:t>Emits a loud call from below the fish driving them upward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FAFAB2-8F95-4D56-A381-454E72E80B45}"/>
              </a:ext>
            </a:extLst>
          </p:cNvPr>
          <p:cNvSpPr txBox="1"/>
          <p:nvPr/>
        </p:nvSpPr>
        <p:spPr>
          <a:xfrm>
            <a:off x="6053468" y="3598062"/>
            <a:ext cx="1821997" cy="449354"/>
          </a:xfrm>
          <a:prstGeom prst="rect">
            <a:avLst/>
          </a:prstGeom>
          <a:solidFill>
            <a:srgbClr val="BDD9EE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400" dirty="0"/>
              <a:t>Encircle the fish, keeping the shoal together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0A084D-785B-4B98-BEDA-6FE1CAB62AC8}"/>
              </a:ext>
            </a:extLst>
          </p:cNvPr>
          <p:cNvSpPr txBox="1"/>
          <p:nvPr/>
        </p:nvSpPr>
        <p:spPr>
          <a:xfrm>
            <a:off x="3521035" y="1329460"/>
            <a:ext cx="3314841" cy="830997"/>
          </a:xfrm>
          <a:prstGeom prst="rect">
            <a:avLst/>
          </a:prstGeom>
          <a:solidFill>
            <a:srgbClr val="BDD9EE"/>
          </a:solidFill>
        </p:spPr>
        <p:txBody>
          <a:bodyPr wrap="square" rtlCol="0">
            <a:spAutoFit/>
          </a:bodyPr>
          <a:lstStyle/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C521ED-0CAA-45B7-A3BB-05DB09801C36}"/>
              </a:ext>
            </a:extLst>
          </p:cNvPr>
          <p:cNvSpPr txBox="1"/>
          <p:nvPr/>
        </p:nvSpPr>
        <p:spPr>
          <a:xfrm>
            <a:off x="6667689" y="3182555"/>
            <a:ext cx="898234" cy="387798"/>
          </a:xfrm>
          <a:prstGeom prst="rect">
            <a:avLst/>
          </a:prstGeom>
          <a:solidFill>
            <a:srgbClr val="BDD9EE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Gill Sans MT Condensed" panose="020B0506020104020203" pitchFamily="34" charset="0"/>
              </a:rPr>
              <a:t>HERDERS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F1695A-7854-4988-BD8D-F238EFEA912E}"/>
              </a:ext>
            </a:extLst>
          </p:cNvPr>
          <p:cNvSpPr txBox="1"/>
          <p:nvPr/>
        </p:nvSpPr>
        <p:spPr>
          <a:xfrm>
            <a:off x="6386052" y="4291143"/>
            <a:ext cx="730754" cy="387798"/>
          </a:xfrm>
          <a:prstGeom prst="rect">
            <a:avLst/>
          </a:prstGeom>
          <a:solidFill>
            <a:srgbClr val="BDD9EE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Gill Sans MT Condensed" panose="020B0506020104020203" pitchFamily="34" charset="0"/>
              </a:rPr>
              <a:t>CALLER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B5625F-5076-46FE-B6E6-4FCD55CF4061}"/>
              </a:ext>
            </a:extLst>
          </p:cNvPr>
          <p:cNvSpPr txBox="1"/>
          <p:nvPr/>
        </p:nvSpPr>
        <p:spPr>
          <a:xfrm>
            <a:off x="10366744" y="1633745"/>
            <a:ext cx="1384906" cy="387798"/>
          </a:xfrm>
          <a:prstGeom prst="rect">
            <a:avLst/>
          </a:prstGeom>
          <a:solidFill>
            <a:srgbClr val="BDD9EE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Gill Sans MT Condensed" panose="020B0506020104020203" pitchFamily="34" charset="0"/>
              </a:rPr>
              <a:t>RING LEADER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E404DD-6BD2-400A-8B64-E16F7B622E98}"/>
              </a:ext>
            </a:extLst>
          </p:cNvPr>
          <p:cNvSpPr txBox="1"/>
          <p:nvPr/>
        </p:nvSpPr>
        <p:spPr>
          <a:xfrm>
            <a:off x="10191750" y="2044025"/>
            <a:ext cx="1658815" cy="880241"/>
          </a:xfrm>
          <a:prstGeom prst="rect">
            <a:avLst/>
          </a:prstGeom>
          <a:solidFill>
            <a:srgbClr val="BDD9EE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400" dirty="0"/>
              <a:t>Creates a ring of bubbles above the shoal that prevents the fish from escaping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5462BD-5049-428A-889F-D4FBC4DFCBCE}"/>
              </a:ext>
            </a:extLst>
          </p:cNvPr>
          <p:cNvSpPr txBox="1"/>
          <p:nvPr/>
        </p:nvSpPr>
        <p:spPr>
          <a:xfrm>
            <a:off x="9129345" y="5730088"/>
            <a:ext cx="2622305" cy="449354"/>
          </a:xfrm>
          <a:prstGeom prst="rect">
            <a:avLst/>
          </a:prstGeom>
          <a:solidFill>
            <a:srgbClr val="BDD9EE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400" dirty="0"/>
              <a:t>All the whales gather below the fish and ascend to the surface together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AF4A191C-E561-4380-8364-308F76F0FD63}"/>
              </a:ext>
            </a:extLst>
          </p:cNvPr>
          <p:cNvSpPr/>
          <p:nvPr/>
        </p:nvSpPr>
        <p:spPr>
          <a:xfrm rot="20603244">
            <a:off x="4486579" y="4309674"/>
            <a:ext cx="637954" cy="646087"/>
          </a:xfrm>
          <a:prstGeom prst="arc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8C87EC40-8095-4492-A728-921587B2DAD3}"/>
              </a:ext>
            </a:extLst>
          </p:cNvPr>
          <p:cNvSpPr/>
          <p:nvPr/>
        </p:nvSpPr>
        <p:spPr>
          <a:xfrm rot="20603244">
            <a:off x="4416498" y="4188551"/>
            <a:ext cx="792353" cy="779508"/>
          </a:xfrm>
          <a:prstGeom prst="arc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168BF133-AC3D-4DB7-BB7F-A3D621AD3B34}"/>
              </a:ext>
            </a:extLst>
          </p:cNvPr>
          <p:cNvSpPr/>
          <p:nvPr/>
        </p:nvSpPr>
        <p:spPr>
          <a:xfrm rot="20603244">
            <a:off x="4428188" y="4089128"/>
            <a:ext cx="838055" cy="867953"/>
          </a:xfrm>
          <a:prstGeom prst="arc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571B4918-5ED3-4F31-BC29-CB4B59FC48D1}"/>
              </a:ext>
            </a:extLst>
          </p:cNvPr>
          <p:cNvSpPr/>
          <p:nvPr/>
        </p:nvSpPr>
        <p:spPr>
          <a:xfrm rot="20603244">
            <a:off x="4351466" y="3978038"/>
            <a:ext cx="986925" cy="976971"/>
          </a:xfrm>
          <a:prstGeom prst="arc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68E91E-D91D-49AE-B8C2-6C9C94BCF124}"/>
              </a:ext>
            </a:extLst>
          </p:cNvPr>
          <p:cNvSpPr txBox="1"/>
          <p:nvPr/>
        </p:nvSpPr>
        <p:spPr>
          <a:xfrm>
            <a:off x="3662220" y="1304165"/>
            <a:ext cx="2391248" cy="634020"/>
          </a:xfrm>
          <a:prstGeom prst="rect">
            <a:avLst/>
          </a:prstGeom>
          <a:solidFill>
            <a:srgbClr val="BDD9EE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Gill Sans MT Condensed" panose="020B0506020104020203" pitchFamily="34" charset="0"/>
              </a:rPr>
              <a:t>Bubble Netting</a:t>
            </a:r>
          </a:p>
        </p:txBody>
      </p:sp>
    </p:spTree>
    <p:extLst>
      <p:ext uri="{BB962C8B-B14F-4D97-AF65-F5344CB8AC3E}">
        <p14:creationId xmlns:p14="http://schemas.microsoft.com/office/powerpoint/2010/main" val="2173133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28613"/>
            <a:ext cx="11684000" cy="914400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Digestive Tracts of Carnivores and Herbivores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61596" y="2849789"/>
            <a:ext cx="2921000" cy="441325"/>
          </a:xfrm>
        </p:spPr>
        <p:txBody>
          <a:bodyPr/>
          <a:lstStyle/>
          <a:p>
            <a:pPr algn="ctr"/>
            <a:r>
              <a:rPr lang="en-US" sz="2800" dirty="0"/>
              <a:t>Carnivores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3"/>
          </p:nvPr>
        </p:nvSpPr>
        <p:spPr>
          <a:xfrm>
            <a:off x="8414823" y="2877458"/>
            <a:ext cx="3153836" cy="431800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Herbivores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2"/>
          </p:nvPr>
        </p:nvSpPr>
        <p:spPr>
          <a:xfrm>
            <a:off x="327236" y="3309258"/>
            <a:ext cx="3054321" cy="1763485"/>
          </a:xfrm>
        </p:spPr>
        <p:txBody>
          <a:bodyPr>
            <a:normAutofit/>
          </a:bodyPr>
          <a:lstStyle/>
          <a:p>
            <a:r>
              <a:rPr lang="en-US" sz="2400" dirty="0"/>
              <a:t>Large, expandable stomachs</a:t>
            </a:r>
          </a:p>
          <a:p>
            <a:r>
              <a:rPr lang="en-US" sz="2400" b="1" dirty="0"/>
              <a:t>_____</a:t>
            </a:r>
            <a:r>
              <a:rPr lang="en-US" sz="2400" dirty="0"/>
              <a:t> digestive tract</a:t>
            </a:r>
          </a:p>
          <a:p>
            <a:endParaRPr lang="en-US" sz="240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8611917" y="3291114"/>
            <a:ext cx="3395025" cy="2881086"/>
          </a:xfrm>
        </p:spPr>
        <p:txBody>
          <a:bodyPr>
            <a:normAutofit/>
          </a:bodyPr>
          <a:lstStyle/>
          <a:p>
            <a:r>
              <a:rPr lang="en-US" sz="2400" dirty="0"/>
              <a:t>Large cecum with symbiotic bacteria break down plant material</a:t>
            </a:r>
          </a:p>
          <a:p>
            <a:r>
              <a:rPr lang="en-US" sz="2400" dirty="0"/>
              <a:t>_____ digestive tract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562" y="1397453"/>
            <a:ext cx="4686300" cy="4905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FB4141-DFB5-4232-B739-C733A3726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269" y="1251121"/>
            <a:ext cx="2329597" cy="15434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E838D0-5F5E-4CE4-B0ED-94C6311BF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601" y="1251121"/>
            <a:ext cx="2270865" cy="158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29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Lactation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3655" y="1271830"/>
            <a:ext cx="4401218" cy="50654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Lactation</a:t>
            </a:r>
            <a:r>
              <a:rPr lang="en-US" sz="2800" dirty="0"/>
              <a:t>: secretion of milk from mammary glands</a:t>
            </a:r>
          </a:p>
          <a:p>
            <a:r>
              <a:rPr lang="en-US" sz="2400" dirty="0"/>
              <a:t>Modified sweat glands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800" b="1" dirty="0"/>
              <a:t>Milk</a:t>
            </a:r>
            <a:r>
              <a:rPr lang="en-US" sz="2800" dirty="0"/>
              <a:t>: nutritional liquid                   comprised of fats, proteins,                   and lactose   </a:t>
            </a:r>
          </a:p>
          <a:p>
            <a:r>
              <a:rPr lang="en-US" sz="2400" dirty="0"/>
              <a:t>Nutrition for newborn</a:t>
            </a:r>
          </a:p>
          <a:p>
            <a:r>
              <a:rPr lang="en-US" sz="2400" dirty="0"/>
              <a:t>Transmits passive _________</a:t>
            </a:r>
          </a:p>
          <a:p>
            <a:r>
              <a:rPr lang="en-US" sz="2400" dirty="0"/>
              <a:t>Supports growth of intestinal flora                        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48" y="1271830"/>
            <a:ext cx="4286469" cy="41554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32" y="3439741"/>
            <a:ext cx="3145907" cy="273879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7950200" y="4136066"/>
            <a:ext cx="1300126" cy="51213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599913" y="3399070"/>
            <a:ext cx="34024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606265" y="6217546"/>
            <a:ext cx="34024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946507" y="3399918"/>
            <a:ext cx="0" cy="28176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5375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330" y="205741"/>
            <a:ext cx="3131128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Major lineages of Mammals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811" y="232115"/>
            <a:ext cx="4090494" cy="63286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73305" y="343060"/>
            <a:ext cx="3023693" cy="6106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700"/>
              </a:spcAft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Platypus, echidnas</a:t>
            </a:r>
          </a:p>
          <a:p>
            <a:pPr>
              <a:spcAft>
                <a:spcPts val="700"/>
              </a:spcAft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Marsupials</a:t>
            </a:r>
          </a:p>
          <a:p>
            <a:pPr>
              <a:spcAft>
                <a:spcPts val="700"/>
              </a:spcAft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Golden moles</a:t>
            </a:r>
          </a:p>
          <a:p>
            <a:pPr>
              <a:spcAft>
                <a:spcPts val="700"/>
              </a:spcAft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Elephant shrews</a:t>
            </a:r>
          </a:p>
          <a:p>
            <a:pPr>
              <a:spcAft>
                <a:spcPts val="700"/>
              </a:spcAft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Aardvarks</a:t>
            </a:r>
          </a:p>
          <a:p>
            <a:pPr>
              <a:spcAft>
                <a:spcPts val="700"/>
              </a:spcAft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Elephants</a:t>
            </a:r>
          </a:p>
          <a:p>
            <a:pPr>
              <a:spcAft>
                <a:spcPts val="700"/>
              </a:spcAft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Hyrax</a:t>
            </a:r>
          </a:p>
          <a:p>
            <a:pPr>
              <a:spcAft>
                <a:spcPts val="700"/>
              </a:spcAft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Manatees</a:t>
            </a:r>
          </a:p>
          <a:p>
            <a:pPr>
              <a:spcAft>
                <a:spcPts val="700"/>
              </a:spcAft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Armadillos, sloths, anteaters</a:t>
            </a:r>
          </a:p>
          <a:p>
            <a:pPr>
              <a:spcAft>
                <a:spcPts val="700"/>
              </a:spcAft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Flying lemurs</a:t>
            </a:r>
          </a:p>
          <a:p>
            <a:pPr>
              <a:spcAft>
                <a:spcPts val="700"/>
              </a:spcAft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Tree shrews</a:t>
            </a:r>
          </a:p>
          <a:p>
            <a:pPr>
              <a:spcAft>
                <a:spcPts val="700"/>
              </a:spcAft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Apes, monkeys, humans</a:t>
            </a:r>
          </a:p>
          <a:p>
            <a:pPr>
              <a:spcAft>
                <a:spcPts val="700"/>
              </a:spcAft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Rabbits and hares</a:t>
            </a:r>
          </a:p>
          <a:p>
            <a:pPr>
              <a:spcAft>
                <a:spcPts val="700"/>
              </a:spcAft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Rodents</a:t>
            </a:r>
          </a:p>
          <a:p>
            <a:pPr>
              <a:spcAft>
                <a:spcPts val="700"/>
              </a:spcAft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Hedgehogs, moles, true shrews</a:t>
            </a:r>
          </a:p>
          <a:p>
            <a:pPr>
              <a:spcAft>
                <a:spcPts val="700"/>
              </a:spcAft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Canines, felines, bears, seals, weasels</a:t>
            </a:r>
          </a:p>
          <a:p>
            <a:pPr>
              <a:spcAft>
                <a:spcPts val="700"/>
              </a:spcAft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Pangolins</a:t>
            </a:r>
          </a:p>
          <a:p>
            <a:pPr>
              <a:spcAft>
                <a:spcPts val="700"/>
              </a:spcAft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Horses, tapirs, rhinos</a:t>
            </a:r>
          </a:p>
          <a:p>
            <a:pPr>
              <a:spcAft>
                <a:spcPts val="700"/>
              </a:spcAft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Camels, pigs, whales, dolphins, antelope</a:t>
            </a:r>
          </a:p>
          <a:p>
            <a:pPr>
              <a:spcAft>
                <a:spcPts val="700"/>
              </a:spcAft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Bats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321185" y="1775638"/>
            <a:ext cx="4939145" cy="387095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Monotremes</a:t>
            </a:r>
          </a:p>
          <a:p>
            <a:pPr marL="344488" lvl="1" indent="-177800">
              <a:spcBef>
                <a:spcPts val="0"/>
              </a:spcBef>
            </a:pPr>
            <a:r>
              <a:rPr lang="en-US" sz="2400" dirty="0"/>
              <a:t>Lay leathery eggs similar to reptiles</a:t>
            </a:r>
          </a:p>
          <a:p>
            <a:pPr>
              <a:spcBef>
                <a:spcPts val="0"/>
              </a:spcBef>
            </a:pPr>
            <a:endParaRPr lang="en-US" sz="1600" dirty="0"/>
          </a:p>
          <a:p>
            <a:pPr>
              <a:spcBef>
                <a:spcPts val="0"/>
              </a:spcBef>
            </a:pP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Marsupials</a:t>
            </a:r>
          </a:p>
          <a:p>
            <a:pPr marL="344488" lvl="1" indent="-177800">
              <a:spcBef>
                <a:spcPts val="0"/>
              </a:spcBef>
            </a:pPr>
            <a:r>
              <a:rPr lang="en-US" sz="2400" dirty="0"/>
              <a:t>Nurture young in a marsupium (pouch)</a:t>
            </a:r>
          </a:p>
          <a:p>
            <a:pPr lvl="1">
              <a:spcBef>
                <a:spcPts val="0"/>
              </a:spcBef>
            </a:pP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 err="1"/>
              <a:t>Eutharians</a:t>
            </a:r>
            <a:endParaRPr lang="en-US" sz="2800" dirty="0"/>
          </a:p>
          <a:p>
            <a:pPr marL="344488" lvl="1" indent="-177800">
              <a:spcBef>
                <a:spcPts val="0"/>
              </a:spcBef>
            </a:pPr>
            <a:r>
              <a:rPr lang="en-US" sz="2400" dirty="0"/>
              <a:t>Nurture young in a </a:t>
            </a:r>
            <a:r>
              <a:rPr lang="en-US" sz="2400" b="1" dirty="0"/>
              <a:t>__________</a:t>
            </a:r>
          </a:p>
        </p:txBody>
      </p:sp>
    </p:spTree>
    <p:extLst>
      <p:ext uri="{BB962C8B-B14F-4D97-AF65-F5344CB8AC3E}">
        <p14:creationId xmlns:p14="http://schemas.microsoft.com/office/powerpoint/2010/main" val="318056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Monotremes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Single platypus species and four species of echidna</a:t>
            </a:r>
          </a:p>
          <a:p>
            <a:pPr lvl="1"/>
            <a:r>
              <a:rPr lang="en-US" sz="2400" dirty="0"/>
              <a:t>All found in either Australia or Papua New Guinea</a:t>
            </a:r>
          </a:p>
          <a:p>
            <a:r>
              <a:rPr lang="en-US" sz="2800" dirty="0"/>
              <a:t>Milk glands</a:t>
            </a:r>
          </a:p>
          <a:p>
            <a:pPr lvl="1"/>
            <a:r>
              <a:rPr lang="en-US" sz="2400" dirty="0"/>
              <a:t>Lack </a:t>
            </a:r>
            <a:r>
              <a:rPr lang="en-US" sz="2400" b="1" dirty="0"/>
              <a:t>________</a:t>
            </a:r>
          </a:p>
          <a:p>
            <a:r>
              <a:rPr lang="en-US" sz="2800" dirty="0"/>
              <a:t>Egg laying</a:t>
            </a:r>
          </a:p>
          <a:p>
            <a:r>
              <a:rPr lang="en-US" sz="2800" dirty="0"/>
              <a:t>Lack teeth as adults</a:t>
            </a:r>
          </a:p>
          <a:p>
            <a:r>
              <a:rPr lang="en-US" sz="2800" dirty="0"/>
              <a:t>Low metabolic rate</a:t>
            </a:r>
          </a:p>
          <a:p>
            <a:r>
              <a:rPr lang="en-US" sz="2800" dirty="0"/>
              <a:t>Cloaca</a:t>
            </a:r>
          </a:p>
          <a:p>
            <a:r>
              <a:rPr lang="en-US" sz="2800" dirty="0"/>
              <a:t>No marine monotremes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421" y="3670529"/>
            <a:ext cx="3220002" cy="2562631"/>
          </a:xfrm>
          <a:prstGeom prst="rect">
            <a:avLst/>
          </a:prstGeom>
        </p:spPr>
      </p:pic>
      <p:pic>
        <p:nvPicPr>
          <p:cNvPr id="6146" name="Picture 2" descr="https://s-media-cache-ak0.pinimg.com/736x/c0/93/8b/c0938bde095352ab64026da927a962b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649" y="1328036"/>
            <a:ext cx="2538886" cy="356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909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" id="{EEFEF6C1-FFD1-41EC-9613-44313D99FF35}" vid="{332CB9FB-2BB4-44A8-A80C-649DEE821B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9022</TotalTime>
  <Words>2117</Words>
  <Application>Microsoft Office PowerPoint</Application>
  <PresentationFormat>Widescreen</PresentationFormat>
  <Paragraphs>439</Paragraphs>
  <Slides>53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Arial</vt:lpstr>
      <vt:lpstr>Bookman Old Style</vt:lpstr>
      <vt:lpstr>Calibri</vt:lpstr>
      <vt:lpstr>Gill Sans MT</vt:lpstr>
      <vt:lpstr>Gill Sans MT Condensed</vt:lpstr>
      <vt:lpstr>Wingdings</vt:lpstr>
      <vt:lpstr>Wingdings 3</vt:lpstr>
      <vt:lpstr>Origin</vt:lpstr>
      <vt:lpstr>Marine Mammals</vt:lpstr>
      <vt:lpstr>What is a mammal?</vt:lpstr>
      <vt:lpstr>Phylogeny of Vertebrates</vt:lpstr>
      <vt:lpstr>Mammal Dentition</vt:lpstr>
      <vt:lpstr>Diversification of Mammalian Dentition</vt:lpstr>
      <vt:lpstr>Digestive Tracts of Carnivores and Herbivores</vt:lpstr>
      <vt:lpstr>Lactation</vt:lpstr>
      <vt:lpstr>Major lineages of Mammals</vt:lpstr>
      <vt:lpstr>Monotremes</vt:lpstr>
      <vt:lpstr>Marsupials</vt:lpstr>
      <vt:lpstr>Eutherians</vt:lpstr>
      <vt:lpstr>Placental Mammals</vt:lpstr>
      <vt:lpstr>Return to Water</vt:lpstr>
      <vt:lpstr>Whale Evolution</vt:lpstr>
      <vt:lpstr>Convergent Evolution</vt:lpstr>
      <vt:lpstr>Cetacea</vt:lpstr>
      <vt:lpstr>PowerPoint Presentation</vt:lpstr>
      <vt:lpstr>Status of Great Whales</vt:lpstr>
      <vt:lpstr>Feeding in Whales</vt:lpstr>
      <vt:lpstr>Feeding in Mysticeti</vt:lpstr>
      <vt:lpstr>Feeding in Mysticeti</vt:lpstr>
      <vt:lpstr>Feeding in Mysticeti</vt:lpstr>
      <vt:lpstr>Mysticeti</vt:lpstr>
      <vt:lpstr>Mysticeti</vt:lpstr>
      <vt:lpstr>Feeding in Odontoceti</vt:lpstr>
      <vt:lpstr>Odontoceti</vt:lpstr>
      <vt:lpstr>Odontoceti</vt:lpstr>
      <vt:lpstr>Odontoceti</vt:lpstr>
      <vt:lpstr>Whale Behavior</vt:lpstr>
      <vt:lpstr>Whale Behavior</vt:lpstr>
      <vt:lpstr>Whale Behavior</vt:lpstr>
      <vt:lpstr>Whale Behavior</vt:lpstr>
      <vt:lpstr>Whale Behavior</vt:lpstr>
      <vt:lpstr>Sirenia</vt:lpstr>
      <vt:lpstr>Steller’s Sea Cow</vt:lpstr>
      <vt:lpstr>Carnivora</vt:lpstr>
      <vt:lpstr>Pinnipeds</vt:lpstr>
      <vt:lpstr>Differences Between Seals and Sea lions</vt:lpstr>
      <vt:lpstr>Earless Seals</vt:lpstr>
      <vt:lpstr>Eared Seals</vt:lpstr>
      <vt:lpstr>Walrus</vt:lpstr>
      <vt:lpstr>Sea Otters</vt:lpstr>
      <vt:lpstr>Polar Bear</vt:lpstr>
      <vt:lpstr>Deep Diving Mammals</vt:lpstr>
      <vt:lpstr>PowerPoint Presentation</vt:lpstr>
      <vt:lpstr>The Diving Response</vt:lpstr>
      <vt:lpstr> Adaptations for Deep Diving</vt:lpstr>
      <vt:lpstr>Summary of Marine Mammals</vt:lpstr>
      <vt:lpstr>Check Your Understanding</vt:lpstr>
      <vt:lpstr>Check Your Understanding</vt:lpstr>
      <vt:lpstr>Check Your Understanding</vt:lpstr>
      <vt:lpstr>Check Your Understanding</vt:lpstr>
      <vt:lpstr>Whale Behavior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Tyler Flisik</dc:creator>
  <cp:lastModifiedBy>Tyler Flisik</cp:lastModifiedBy>
  <cp:revision>270</cp:revision>
  <cp:lastPrinted>2016-05-23T03:45:15Z</cp:lastPrinted>
  <dcterms:created xsi:type="dcterms:W3CDTF">2015-10-25T18:00:28Z</dcterms:created>
  <dcterms:modified xsi:type="dcterms:W3CDTF">2018-05-02T05:40:16Z</dcterms:modified>
</cp:coreProperties>
</file>