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8" r:id="rId2"/>
    <p:sldId id="407" r:id="rId3"/>
    <p:sldId id="409" r:id="rId4"/>
    <p:sldId id="410" r:id="rId5"/>
    <p:sldId id="308" r:id="rId6"/>
    <p:sldId id="309" r:id="rId7"/>
    <p:sldId id="310" r:id="rId8"/>
    <p:sldId id="311" r:id="rId9"/>
    <p:sldId id="312" r:id="rId10"/>
    <p:sldId id="402" r:id="rId11"/>
    <p:sldId id="403" r:id="rId12"/>
    <p:sldId id="404" r:id="rId13"/>
    <p:sldId id="411" r:id="rId14"/>
    <p:sldId id="412" r:id="rId15"/>
    <p:sldId id="385" r:id="rId16"/>
    <p:sldId id="282" r:id="rId17"/>
    <p:sldId id="362" r:id="rId18"/>
    <p:sldId id="314" r:id="rId19"/>
    <p:sldId id="363" r:id="rId20"/>
    <p:sldId id="315" r:id="rId21"/>
    <p:sldId id="405" r:id="rId22"/>
    <p:sldId id="384" r:id="rId23"/>
    <p:sldId id="317" r:id="rId24"/>
    <p:sldId id="365" r:id="rId25"/>
    <p:sldId id="366" r:id="rId26"/>
    <p:sldId id="364" r:id="rId27"/>
    <p:sldId id="368" r:id="rId28"/>
    <p:sldId id="369" r:id="rId29"/>
    <p:sldId id="370" r:id="rId30"/>
    <p:sldId id="322" r:id="rId31"/>
    <p:sldId id="321" r:id="rId32"/>
    <p:sldId id="371" r:id="rId33"/>
    <p:sldId id="372" r:id="rId34"/>
    <p:sldId id="373" r:id="rId35"/>
    <p:sldId id="374" r:id="rId36"/>
    <p:sldId id="375" r:id="rId37"/>
    <p:sldId id="376" r:id="rId38"/>
    <p:sldId id="377" r:id="rId39"/>
    <p:sldId id="378" r:id="rId40"/>
    <p:sldId id="379" r:id="rId41"/>
    <p:sldId id="367" r:id="rId42"/>
    <p:sldId id="318" r:id="rId43"/>
    <p:sldId id="283" r:id="rId44"/>
    <p:sldId id="281" r:id="rId45"/>
    <p:sldId id="334" r:id="rId46"/>
    <p:sldId id="380" r:id="rId47"/>
    <p:sldId id="333" r:id="rId48"/>
    <p:sldId id="381" r:id="rId49"/>
    <p:sldId id="288" r:id="rId50"/>
    <p:sldId id="286" r:id="rId51"/>
    <p:sldId id="330" r:id="rId52"/>
    <p:sldId id="327" r:id="rId53"/>
    <p:sldId id="328" r:id="rId54"/>
    <p:sldId id="284" r:id="rId55"/>
    <p:sldId id="287" r:id="rId56"/>
    <p:sldId id="331" r:id="rId57"/>
    <p:sldId id="332" r:id="rId58"/>
    <p:sldId id="382" r:id="rId59"/>
    <p:sldId id="383" r:id="rId60"/>
    <p:sldId id="386" r:id="rId61"/>
    <p:sldId id="413" r:id="rId62"/>
    <p:sldId id="414" r:id="rId63"/>
    <p:sldId id="415" r:id="rId64"/>
    <p:sldId id="416" r:id="rId65"/>
    <p:sldId id="418" r:id="rId66"/>
    <p:sldId id="417" r:id="rId67"/>
    <p:sldId id="419" r:id="rId68"/>
    <p:sldId id="420" r:id="rId69"/>
    <p:sldId id="421" r:id="rId70"/>
    <p:sldId id="422" r:id="rId71"/>
    <p:sldId id="423" r:id="rId72"/>
    <p:sldId id="424" r:id="rId73"/>
    <p:sldId id="425" r:id="rId74"/>
  </p:sldIdLst>
  <p:sldSz cx="9144000" cy="6858000" type="screen4x3"/>
  <p:notesSz cx="7086600" cy="942975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99FF"/>
    <a:srgbClr val="CC0099"/>
    <a:srgbClr val="FF9900"/>
    <a:srgbClr val="FF0000"/>
    <a:srgbClr val="CC00FF"/>
    <a:srgbClr val="CC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29" d="100"/>
          <a:sy n="129" d="100"/>
        </p:scale>
        <p:origin x="16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4.png"/><Relationship Id="rId1" Type="http://schemas.openxmlformats.org/officeDocument/2006/relationships/image" Target="../media/image12.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6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DB73E0-A9C3-4FBA-85CB-7553943BF9FD}" type="slidenum">
              <a:rPr lang="en-US"/>
              <a:pPr/>
              <a:t>‹#›</a:t>
            </a:fld>
            <a:endParaRPr lang="en-US"/>
          </a:p>
        </p:txBody>
      </p:sp>
    </p:spTree>
    <p:extLst>
      <p:ext uri="{BB962C8B-B14F-4D97-AF65-F5344CB8AC3E}">
        <p14:creationId xmlns:p14="http://schemas.microsoft.com/office/powerpoint/2010/main" val="303404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206FD6-624A-4B93-B574-2B36781CD523}" type="slidenum">
              <a:rPr lang="en-US"/>
              <a:pPr/>
              <a:t>‹#›</a:t>
            </a:fld>
            <a:endParaRPr lang="en-US"/>
          </a:p>
        </p:txBody>
      </p:sp>
    </p:spTree>
    <p:extLst>
      <p:ext uri="{BB962C8B-B14F-4D97-AF65-F5344CB8AC3E}">
        <p14:creationId xmlns:p14="http://schemas.microsoft.com/office/powerpoint/2010/main" val="2431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5C1A14-3A59-4379-AA85-DF22528FB46B}" type="slidenum">
              <a:rPr lang="en-US"/>
              <a:pPr/>
              <a:t>‹#›</a:t>
            </a:fld>
            <a:endParaRPr lang="en-US"/>
          </a:p>
        </p:txBody>
      </p:sp>
    </p:spTree>
    <p:extLst>
      <p:ext uri="{BB962C8B-B14F-4D97-AF65-F5344CB8AC3E}">
        <p14:creationId xmlns:p14="http://schemas.microsoft.com/office/powerpoint/2010/main" val="131254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A6ABE6-C107-4834-B098-67211F5C87D6}" type="slidenum">
              <a:rPr lang="en-US"/>
              <a:pPr/>
              <a:t>‹#›</a:t>
            </a:fld>
            <a:endParaRPr lang="en-US"/>
          </a:p>
        </p:txBody>
      </p:sp>
    </p:spTree>
    <p:extLst>
      <p:ext uri="{BB962C8B-B14F-4D97-AF65-F5344CB8AC3E}">
        <p14:creationId xmlns:p14="http://schemas.microsoft.com/office/powerpoint/2010/main" val="2974435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096016A-DD43-4327-AEA3-BCEC3944F026}" type="slidenum">
              <a:rPr lang="en-US"/>
              <a:pPr/>
              <a:t>‹#›</a:t>
            </a:fld>
            <a:endParaRPr lang="en-US"/>
          </a:p>
        </p:txBody>
      </p:sp>
    </p:spTree>
    <p:extLst>
      <p:ext uri="{BB962C8B-B14F-4D97-AF65-F5344CB8AC3E}">
        <p14:creationId xmlns:p14="http://schemas.microsoft.com/office/powerpoint/2010/main" val="23754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EB81D2E-4DC5-4D6C-BDF5-F8EB0A152BFD}" type="slidenum">
              <a:rPr lang="en-US"/>
              <a:pPr/>
              <a:t>‹#›</a:t>
            </a:fld>
            <a:endParaRPr lang="en-US"/>
          </a:p>
        </p:txBody>
      </p:sp>
    </p:spTree>
    <p:extLst>
      <p:ext uri="{BB962C8B-B14F-4D97-AF65-F5344CB8AC3E}">
        <p14:creationId xmlns:p14="http://schemas.microsoft.com/office/powerpoint/2010/main" val="91201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778C93-5AD0-44B2-A36A-F285A5EC2856}" type="slidenum">
              <a:rPr lang="en-US"/>
              <a:pPr/>
              <a:t>‹#›</a:t>
            </a:fld>
            <a:endParaRPr lang="en-US"/>
          </a:p>
        </p:txBody>
      </p:sp>
    </p:spTree>
    <p:extLst>
      <p:ext uri="{BB962C8B-B14F-4D97-AF65-F5344CB8AC3E}">
        <p14:creationId xmlns:p14="http://schemas.microsoft.com/office/powerpoint/2010/main" val="287059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AECB7D-D635-45BE-A07E-EFCF0BABFE78}" type="slidenum">
              <a:rPr lang="en-US"/>
              <a:pPr/>
              <a:t>‹#›</a:t>
            </a:fld>
            <a:endParaRPr lang="en-US"/>
          </a:p>
        </p:txBody>
      </p:sp>
    </p:spTree>
    <p:extLst>
      <p:ext uri="{BB962C8B-B14F-4D97-AF65-F5344CB8AC3E}">
        <p14:creationId xmlns:p14="http://schemas.microsoft.com/office/powerpoint/2010/main" val="112538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60E23C-84A6-497D-9D84-2DE93D99CBA6}" type="slidenum">
              <a:rPr lang="en-US"/>
              <a:pPr/>
              <a:t>‹#›</a:t>
            </a:fld>
            <a:endParaRPr lang="en-US"/>
          </a:p>
        </p:txBody>
      </p:sp>
    </p:spTree>
    <p:extLst>
      <p:ext uri="{BB962C8B-B14F-4D97-AF65-F5344CB8AC3E}">
        <p14:creationId xmlns:p14="http://schemas.microsoft.com/office/powerpoint/2010/main" val="328187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8CF1640-BE9E-4A49-AADB-89B17A1D2157}" type="slidenum">
              <a:rPr lang="en-US"/>
              <a:pPr/>
              <a:t>‹#›</a:t>
            </a:fld>
            <a:endParaRPr lang="en-US"/>
          </a:p>
        </p:txBody>
      </p:sp>
    </p:spTree>
    <p:extLst>
      <p:ext uri="{BB962C8B-B14F-4D97-AF65-F5344CB8AC3E}">
        <p14:creationId xmlns:p14="http://schemas.microsoft.com/office/powerpoint/2010/main" val="368773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703AD85-FE16-4A1E-A3F1-9D0568D9C20A}" type="slidenum">
              <a:rPr lang="en-US"/>
              <a:pPr/>
              <a:t>‹#›</a:t>
            </a:fld>
            <a:endParaRPr lang="en-US"/>
          </a:p>
        </p:txBody>
      </p:sp>
    </p:spTree>
    <p:extLst>
      <p:ext uri="{BB962C8B-B14F-4D97-AF65-F5344CB8AC3E}">
        <p14:creationId xmlns:p14="http://schemas.microsoft.com/office/powerpoint/2010/main" val="144961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4D7247C-EE28-455B-A0D8-13EF914404F5}" type="slidenum">
              <a:rPr lang="en-US"/>
              <a:pPr/>
              <a:t>‹#›</a:t>
            </a:fld>
            <a:endParaRPr lang="en-US"/>
          </a:p>
        </p:txBody>
      </p:sp>
    </p:spTree>
    <p:extLst>
      <p:ext uri="{BB962C8B-B14F-4D97-AF65-F5344CB8AC3E}">
        <p14:creationId xmlns:p14="http://schemas.microsoft.com/office/powerpoint/2010/main" val="4081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6C9DFB-A5D6-49E3-8C7C-28720B7FE15A}" type="slidenum">
              <a:rPr lang="en-US"/>
              <a:pPr/>
              <a:t>‹#›</a:t>
            </a:fld>
            <a:endParaRPr lang="en-US"/>
          </a:p>
        </p:txBody>
      </p:sp>
    </p:spTree>
    <p:extLst>
      <p:ext uri="{BB962C8B-B14F-4D97-AF65-F5344CB8AC3E}">
        <p14:creationId xmlns:p14="http://schemas.microsoft.com/office/powerpoint/2010/main" val="739842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8170D740-24A0-4962-8343-7BD39B61373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Snake"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52.png"/><Relationship Id="rId4" Type="http://schemas.openxmlformats.org/officeDocument/2006/relationships/oleObject" Target="../embeddings/oleObject13.bin"/></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image" Target="../media/image56.png"/><Relationship Id="rId5" Type="http://schemas.openxmlformats.org/officeDocument/2006/relationships/oleObject" Target="../embeddings/oleObject16.bin"/><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5.v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62.png"/><Relationship Id="rId5" Type="http://schemas.openxmlformats.org/officeDocument/2006/relationships/oleObject" Target="../embeddings/oleObject20.bin"/><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67.png"/><Relationship Id="rId5" Type="http://schemas.openxmlformats.org/officeDocument/2006/relationships/oleObject" Target="../embeddings/oleObject23.bin"/><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24.png"/><Relationship Id="rId5" Type="http://schemas.openxmlformats.org/officeDocument/2006/relationships/oleObject" Target="../embeddings/oleObject25.bin"/><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oleObject" Target="../embeddings/oleObject27.bin"/><Relationship Id="rId7" Type="http://schemas.openxmlformats.org/officeDocument/2006/relationships/image" Target="../media/image70.jpeg"/><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24.png"/><Relationship Id="rId5" Type="http://schemas.openxmlformats.org/officeDocument/2006/relationships/oleObject" Target="../embeddings/oleObject28.bin"/><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20.v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21.v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http://www.greglasley.net/Images/Gambel's-Quail-0001.jpg" TargetMode="External"/><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upload.wikimedia.org/wikipedia/commons/5/59/Parakeetauklets2.jpg" TargetMode="External"/><Relationship Id="rId2" Type="http://schemas.openxmlformats.org/officeDocument/2006/relationships/image" Target="../media/image76.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22.vml"/><Relationship Id="rId5" Type="http://schemas.openxmlformats.org/officeDocument/2006/relationships/image" Target="../media/image79.jpe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altLang="en-US" sz="5400" smtClean="0">
                <a:solidFill>
                  <a:srgbClr val="FFC000"/>
                </a:solidFill>
              </a:rPr>
              <a:t>Aves</a:t>
            </a:r>
          </a:p>
        </p:txBody>
      </p:sp>
      <p:sp>
        <p:nvSpPr>
          <p:cNvPr id="5" name="Text Placeholder 4"/>
          <p:cNvSpPr>
            <a:spLocks noGrp="1"/>
          </p:cNvSpPr>
          <p:nvPr>
            <p:ph type="body" sz="half" idx="2"/>
          </p:nvPr>
        </p:nvSpPr>
        <p:spPr/>
        <p:txBody>
          <a:bodyPr>
            <a:normAutofit fontScale="92500" lnSpcReduction="10000"/>
          </a:bodyPr>
          <a:lstStyle/>
          <a:p>
            <a:pPr marL="342900" indent="-342900">
              <a:buFontTx/>
              <a:buAutoNum type="arabicPeriod"/>
              <a:defRPr/>
            </a:pPr>
            <a:r>
              <a:rPr lang="en-US" b="1" dirty="0" smtClean="0"/>
              <a:t>General </a:t>
            </a:r>
            <a:r>
              <a:rPr lang="en-US" b="1" dirty="0"/>
              <a:t>Characteristics and </a:t>
            </a:r>
            <a:r>
              <a:rPr lang="en-US" b="1" dirty="0" smtClean="0"/>
              <a:t>structures </a:t>
            </a:r>
            <a:r>
              <a:rPr lang="en-US" dirty="0"/>
              <a:t>– Modern birds are </a:t>
            </a:r>
            <a:r>
              <a:rPr lang="en-US" dirty="0" smtClean="0"/>
              <a:t>characterized </a:t>
            </a:r>
            <a:r>
              <a:rPr lang="en-US" dirty="0"/>
              <a:t>by </a:t>
            </a:r>
            <a:r>
              <a:rPr lang="en-US" dirty="0">
                <a:solidFill>
                  <a:srgbClr val="FF0000"/>
                </a:solidFill>
              </a:rPr>
              <a:t>feathers, a beak with no teeth, the laying of hard-shelled eggs, a high metabolic rate, a four-chambered heart, and a lightweight but strong skeleton.</a:t>
            </a:r>
            <a:r>
              <a:rPr lang="en-US" dirty="0"/>
              <a:t> </a:t>
            </a:r>
            <a:r>
              <a:rPr lang="en-US" dirty="0">
                <a:solidFill>
                  <a:srgbClr val="FFC000"/>
                </a:solidFill>
              </a:rPr>
              <a:t>All living species of birds have </a:t>
            </a:r>
            <a:r>
              <a:rPr lang="en-US" dirty="0" smtClean="0">
                <a:solidFill>
                  <a:srgbClr val="FFC000"/>
                </a:solidFill>
              </a:rPr>
              <a:t>wings</a:t>
            </a:r>
            <a:r>
              <a:rPr lang="en-US" dirty="0">
                <a:solidFill>
                  <a:srgbClr val="FFC000"/>
                </a:solidFill>
              </a:rPr>
              <a:t> </a:t>
            </a:r>
            <a:r>
              <a:rPr lang="en-US" dirty="0" smtClean="0">
                <a:solidFill>
                  <a:srgbClr val="FFC000"/>
                </a:solidFill>
              </a:rPr>
              <a:t>which </a:t>
            </a:r>
            <a:r>
              <a:rPr lang="en-US" dirty="0">
                <a:solidFill>
                  <a:srgbClr val="FFC000"/>
                </a:solidFill>
              </a:rPr>
              <a:t>are evolved forelimbs, and most bird species can fly. </a:t>
            </a:r>
            <a:endParaRPr lang="en-US" dirty="0" smtClean="0">
              <a:solidFill>
                <a:srgbClr val="FFC000"/>
              </a:solidFill>
            </a:endParaRPr>
          </a:p>
          <a:p>
            <a:pPr marL="342900" indent="-342900">
              <a:buFontTx/>
              <a:buAutoNum type="arabicPeriod"/>
              <a:defRPr/>
            </a:pPr>
            <a:r>
              <a:rPr lang="en-US" b="1" dirty="0" smtClean="0"/>
              <a:t>Evolutionary History </a:t>
            </a:r>
            <a:r>
              <a:rPr lang="en-US" dirty="0"/>
              <a:t>– The fossil record indicates that birds emerged </a:t>
            </a:r>
            <a:r>
              <a:rPr lang="en-US" dirty="0">
                <a:solidFill>
                  <a:srgbClr val="00B050"/>
                </a:solidFill>
              </a:rPr>
              <a:t>within </a:t>
            </a:r>
            <a:r>
              <a:rPr lang="en-US" dirty="0" err="1">
                <a:solidFill>
                  <a:srgbClr val="00B050"/>
                </a:solidFill>
              </a:rPr>
              <a:t>theropod</a:t>
            </a:r>
            <a:r>
              <a:rPr lang="en-US" dirty="0">
                <a:solidFill>
                  <a:srgbClr val="00B050"/>
                </a:solidFill>
              </a:rPr>
              <a:t> dinosaurs during the Jurassic period, around 150 million years ago.</a:t>
            </a:r>
          </a:p>
          <a:p>
            <a:pPr marL="342900" indent="-342900">
              <a:buFontTx/>
              <a:buAutoNum type="arabicPeriod"/>
              <a:defRPr/>
            </a:pPr>
            <a:r>
              <a:rPr lang="en-US" b="1" dirty="0" smtClean="0"/>
              <a:t>Biogeography </a:t>
            </a:r>
            <a:r>
              <a:rPr lang="en-US" dirty="0" smtClean="0"/>
              <a:t>– </a:t>
            </a:r>
            <a:r>
              <a:rPr lang="en-US" dirty="0"/>
              <a:t>Birds live and breed in </a:t>
            </a:r>
            <a:r>
              <a:rPr lang="en-US" dirty="0">
                <a:solidFill>
                  <a:srgbClr val="002060"/>
                </a:solidFill>
              </a:rPr>
              <a:t>most terrestrial habitats and on all seven continents</a:t>
            </a:r>
            <a:r>
              <a:rPr lang="en-US" dirty="0"/>
              <a:t>, reaching their southern extreme in the Snow Petrel's breeding colonies </a:t>
            </a:r>
            <a:r>
              <a:rPr lang="en-US" dirty="0" smtClean="0"/>
              <a:t>in </a:t>
            </a:r>
            <a:r>
              <a:rPr lang="en-US" dirty="0"/>
              <a:t>Antarctica.</a:t>
            </a:r>
            <a:endParaRPr lang="en-US" dirty="0" smtClean="0">
              <a:solidFill>
                <a:srgbClr val="0070C0"/>
              </a:solidFill>
            </a:endParaRPr>
          </a:p>
        </p:txBody>
      </p:sp>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l="470" t="11118" r="56348" b="-11118"/>
          <a:stretch>
            <a:fillRect/>
          </a:stretch>
        </p:blipFill>
        <p:spPr bwMode="auto">
          <a:xfrm>
            <a:off x="3886200" y="525463"/>
            <a:ext cx="1487488" cy="481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22663" y="1905000"/>
            <a:ext cx="593725"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4" name="Rectangle 2">
            <a:hlinkClick r:id="rId3" tooltip="Snake"/>
          </p:cNvPr>
          <p:cNvSpPr>
            <a:spLocks noChangeArrowheads="1"/>
          </p:cNvSpPr>
          <p:nvPr/>
        </p:nvSpPr>
        <p:spPr bwMode="auto">
          <a:xfrm>
            <a:off x="3832225"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613" y="4678363"/>
            <a:ext cx="20574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6" name="Rectangle 2"/>
          <p:cNvSpPr>
            <a:spLocks noChangeArrowheads="1"/>
          </p:cNvSpPr>
          <p:nvPr/>
        </p:nvSpPr>
        <p:spPr bwMode="auto">
          <a:xfrm>
            <a:off x="5764213" y="6165850"/>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t>Confuciusornis, </a:t>
            </a:r>
          </a:p>
          <a:p>
            <a:pPr algn="ctr" eaLnBrk="1" hangingPunct="1">
              <a:spcBef>
                <a:spcPct val="0"/>
              </a:spcBef>
              <a:buFontTx/>
              <a:buNone/>
            </a:pPr>
            <a:r>
              <a:rPr lang="en-US" altLang="en-US" sz="1400"/>
              <a:t>a Cretaceous bird from China</a:t>
            </a:r>
          </a:p>
        </p:txBody>
      </p:sp>
      <p:pic>
        <p:nvPicPr>
          <p:cNvPr id="205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1113" y="2185988"/>
            <a:ext cx="1928812"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8" name="Rectangle 3"/>
          <p:cNvSpPr>
            <a:spLocks noChangeArrowheads="1"/>
          </p:cNvSpPr>
          <p:nvPr/>
        </p:nvSpPr>
        <p:spPr bwMode="auto">
          <a:xfrm>
            <a:off x="6494463" y="4370388"/>
            <a:ext cx="1436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Archaeopteryx</a:t>
            </a:r>
          </a:p>
        </p:txBody>
      </p:sp>
      <p:pic>
        <p:nvPicPr>
          <p:cNvPr id="205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313" y="152400"/>
            <a:ext cx="22860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0" name="Rectangle 6"/>
          <p:cNvSpPr>
            <a:spLocks noChangeArrowheads="1"/>
          </p:cNvSpPr>
          <p:nvPr/>
        </p:nvSpPr>
        <p:spPr bwMode="auto">
          <a:xfrm>
            <a:off x="6183313" y="1379538"/>
            <a:ext cx="2514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Mounted skeleton of a theropid dinosaur</a:t>
            </a:r>
          </a:p>
          <a:p>
            <a:pPr eaLnBrk="1" hangingPunct="1">
              <a:spcBef>
                <a:spcPct val="0"/>
              </a:spcBef>
              <a:buFontTx/>
              <a:buNone/>
            </a:pPr>
            <a:r>
              <a:rPr lang="en-US" altLang="en-US" sz="1400"/>
              <a:t>Deinonychus antirrhopus</a:t>
            </a:r>
          </a:p>
        </p:txBody>
      </p:sp>
      <p:pic>
        <p:nvPicPr>
          <p:cNvPr id="2061" name="Picture 6" descr="http://press.princeton.edu/birds/worldmap/images/worldmapindex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9525" y="4953000"/>
            <a:ext cx="17653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52400"/>
            <a:ext cx="8229600" cy="1143000"/>
          </a:xfrm>
        </p:spPr>
        <p:txBody>
          <a:bodyPr/>
          <a:lstStyle/>
          <a:p>
            <a:pPr eaLnBrk="1" hangingPunct="1"/>
            <a:r>
              <a:rPr lang="en-US" altLang="en-US" smtClean="0">
                <a:solidFill>
                  <a:schemeClr val="accent2"/>
                </a:solidFill>
              </a:rPr>
              <a:t>General Characteristics - </a:t>
            </a:r>
            <a:r>
              <a:rPr lang="en-US" altLang="en-US" smtClean="0">
                <a:solidFill>
                  <a:srgbClr val="0070C0"/>
                </a:solidFill>
              </a:rPr>
              <a:t>Bones</a:t>
            </a:r>
          </a:p>
        </p:txBody>
      </p:sp>
      <p:sp>
        <p:nvSpPr>
          <p:cNvPr id="11267" name="Content Placeholder 3"/>
          <p:cNvSpPr>
            <a:spLocks noGrp="1"/>
          </p:cNvSpPr>
          <p:nvPr>
            <p:ph sz="half" idx="2"/>
          </p:nvPr>
        </p:nvSpPr>
        <p:spPr>
          <a:xfrm>
            <a:off x="228600" y="990600"/>
            <a:ext cx="4268788" cy="4830763"/>
          </a:xfrm>
        </p:spPr>
        <p:txBody>
          <a:bodyPr/>
          <a:lstStyle/>
          <a:p>
            <a:pPr eaLnBrk="1" hangingPunct="1">
              <a:buFontTx/>
              <a:buNone/>
            </a:pPr>
            <a:r>
              <a:rPr lang="en-US" altLang="en-US" smtClean="0"/>
              <a:t>	</a:t>
            </a:r>
            <a:r>
              <a:rPr lang="en-US" altLang="en-US" sz="2000" smtClean="0"/>
              <a:t>Bones are fused in three regions of the avian skeleton:</a:t>
            </a:r>
          </a:p>
          <a:p>
            <a:pPr eaLnBrk="1" hangingPunct="1">
              <a:buFontTx/>
              <a:buNone/>
            </a:pPr>
            <a:r>
              <a:rPr lang="en-US" altLang="en-US" sz="2000" smtClean="0"/>
              <a:t>		1) </a:t>
            </a:r>
            <a:r>
              <a:rPr lang="en-US" altLang="en-US" sz="2000" smtClean="0">
                <a:solidFill>
                  <a:srgbClr val="FF0000"/>
                </a:solidFill>
              </a:rPr>
              <a:t>the throax </a:t>
            </a:r>
            <a:r>
              <a:rPr lang="en-US" altLang="en-US" sz="2000" smtClean="0"/>
              <a:t>- a fusion of the two clavicles (collar bones) called the </a:t>
            </a:r>
            <a:r>
              <a:rPr lang="en-US" altLang="en-US" sz="2000" smtClean="0">
                <a:solidFill>
                  <a:srgbClr val="FF0000"/>
                </a:solidFill>
              </a:rPr>
              <a:t>furcula</a:t>
            </a:r>
          </a:p>
          <a:p>
            <a:pPr eaLnBrk="1" hangingPunct="1">
              <a:buFontTx/>
              <a:buNone/>
            </a:pPr>
            <a:r>
              <a:rPr lang="en-US" altLang="en-US" sz="2000" smtClean="0">
                <a:solidFill>
                  <a:srgbClr val="FF0000"/>
                </a:solidFill>
              </a:rPr>
              <a:t>		</a:t>
            </a:r>
            <a:r>
              <a:rPr lang="en-US" altLang="en-US" sz="2000" smtClean="0"/>
              <a:t>2) </a:t>
            </a:r>
            <a:r>
              <a:rPr lang="en-US" altLang="en-US" sz="2000" smtClean="0">
                <a:solidFill>
                  <a:srgbClr val="00B0F0"/>
                </a:solidFill>
              </a:rPr>
              <a:t>the pelvis </a:t>
            </a:r>
            <a:r>
              <a:rPr lang="en-US" altLang="en-US" sz="2000" smtClean="0"/>
              <a:t>- the three lowest lumbar vertebrae of the back and the six upper vertebrae in the tail are fused with the pelvis to form the </a:t>
            </a:r>
            <a:r>
              <a:rPr lang="en-US" altLang="en-US" sz="2000" smtClean="0">
                <a:solidFill>
                  <a:srgbClr val="00B0F0"/>
                </a:solidFill>
              </a:rPr>
              <a:t>synsacrum</a:t>
            </a:r>
          </a:p>
          <a:p>
            <a:pPr eaLnBrk="1" hangingPunct="1">
              <a:buFontTx/>
              <a:buNone/>
            </a:pPr>
            <a:r>
              <a:rPr lang="en-US" altLang="en-US" sz="2000" smtClean="0">
                <a:solidFill>
                  <a:srgbClr val="00B0F0"/>
                </a:solidFill>
              </a:rPr>
              <a:t>		</a:t>
            </a:r>
            <a:r>
              <a:rPr lang="en-US" altLang="en-US" sz="2000" smtClean="0"/>
              <a:t>3) </a:t>
            </a:r>
            <a:r>
              <a:rPr lang="en-US" altLang="en-US" sz="2000" smtClean="0">
                <a:solidFill>
                  <a:srgbClr val="FFC000"/>
                </a:solidFill>
              </a:rPr>
              <a:t>the outer wing </a:t>
            </a:r>
            <a:r>
              <a:rPr lang="en-US" altLang="en-US" sz="2000" smtClean="0"/>
              <a:t>- the bones, equivalent to the mammalian hand and wrist are either fused, reduced or absent to increase flexibility in how their wing is held.  This area is called the </a:t>
            </a:r>
            <a:r>
              <a:rPr lang="en-US" altLang="en-US" sz="2000" smtClean="0">
                <a:solidFill>
                  <a:srgbClr val="FFC000"/>
                </a:solidFill>
              </a:rPr>
              <a:t>carponmetacarpus.</a:t>
            </a:r>
            <a:endParaRPr lang="en-US" altLang="en-US" sz="2000" smtClean="0"/>
          </a:p>
        </p:txBody>
      </p:sp>
      <p:pic>
        <p:nvPicPr>
          <p:cNvPr id="11268" name="Picture 2" descr="http://www.birdwatching-bliss.com/images/bird_skele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3810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4800" y="152400"/>
            <a:ext cx="8458200" cy="1143000"/>
          </a:xfrm>
        </p:spPr>
        <p:txBody>
          <a:bodyPr/>
          <a:lstStyle/>
          <a:p>
            <a:pPr eaLnBrk="1" hangingPunct="1"/>
            <a:r>
              <a:rPr lang="en-US" altLang="en-US" smtClean="0">
                <a:solidFill>
                  <a:schemeClr val="accent2"/>
                </a:solidFill>
              </a:rPr>
              <a:t>General Characteristics -</a:t>
            </a:r>
            <a:r>
              <a:rPr lang="en-US" altLang="en-US" smtClean="0">
                <a:solidFill>
                  <a:srgbClr val="0070C0"/>
                </a:solidFill>
              </a:rPr>
              <a:t>Muscles</a:t>
            </a:r>
          </a:p>
        </p:txBody>
      </p:sp>
      <p:sp>
        <p:nvSpPr>
          <p:cNvPr id="12291" name="Content Placeholder 3"/>
          <p:cNvSpPr>
            <a:spLocks noGrp="1"/>
          </p:cNvSpPr>
          <p:nvPr>
            <p:ph sz="half" idx="2"/>
          </p:nvPr>
        </p:nvSpPr>
        <p:spPr>
          <a:xfrm>
            <a:off x="228600" y="990600"/>
            <a:ext cx="8305800" cy="4830763"/>
          </a:xfrm>
        </p:spPr>
        <p:txBody>
          <a:bodyPr/>
          <a:lstStyle/>
          <a:p>
            <a:pPr eaLnBrk="1" hangingPunct="1">
              <a:buFontTx/>
              <a:buNone/>
            </a:pPr>
            <a:r>
              <a:rPr lang="en-US" altLang="en-US" smtClean="0"/>
              <a:t>	</a:t>
            </a:r>
            <a:r>
              <a:rPr lang="en-US" altLang="en-US" sz="2000" smtClean="0"/>
              <a:t>The muscle responsible for </a:t>
            </a:r>
            <a:r>
              <a:rPr lang="en-US" altLang="en-US" sz="2000" smtClean="0">
                <a:solidFill>
                  <a:srgbClr val="FFC000"/>
                </a:solidFill>
              </a:rPr>
              <a:t>lifting the wing is the supracoracoideus.  </a:t>
            </a:r>
            <a:r>
              <a:rPr lang="en-US" altLang="en-US" sz="2000" smtClean="0"/>
              <a:t>The muscle responsible for </a:t>
            </a:r>
            <a:r>
              <a:rPr lang="en-US" altLang="en-US" sz="2000" smtClean="0">
                <a:solidFill>
                  <a:srgbClr val="00B0F0"/>
                </a:solidFill>
              </a:rPr>
              <a:t>lowering the wing for its downstroke is the pectoralis.  </a:t>
            </a:r>
            <a:r>
              <a:rPr lang="en-US" altLang="en-US" sz="2000" smtClean="0"/>
              <a:t>Birds that fly allocate an enormous percentage of their body resources to the flight muscles, </a:t>
            </a:r>
            <a:r>
              <a:rPr lang="en-US" altLang="en-US" sz="2000" smtClean="0">
                <a:solidFill>
                  <a:srgbClr val="CC0099"/>
                </a:solidFill>
              </a:rPr>
              <a:t>which can account for 20 -25% of their total body mass.  </a:t>
            </a:r>
            <a:endParaRPr lang="en-US" altLang="en-US" sz="2000" smtClean="0"/>
          </a:p>
        </p:txBody>
      </p:sp>
      <p:pic>
        <p:nvPicPr>
          <p:cNvPr id="12292" name="Picture 2" descr="Avian Mus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43200"/>
            <a:ext cx="73342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152400"/>
            <a:ext cx="8229600" cy="1143000"/>
          </a:xfrm>
        </p:spPr>
        <p:txBody>
          <a:bodyPr/>
          <a:lstStyle/>
          <a:p>
            <a:pPr eaLnBrk="1" hangingPunct="1"/>
            <a:r>
              <a:rPr lang="en-US" altLang="en-US" smtClean="0">
                <a:solidFill>
                  <a:schemeClr val="accent2"/>
                </a:solidFill>
              </a:rPr>
              <a:t>General Characteristics – Bipedalism and </a:t>
            </a:r>
            <a:r>
              <a:rPr lang="en-US" altLang="en-US" smtClean="0">
                <a:solidFill>
                  <a:srgbClr val="7030A0"/>
                </a:solidFill>
              </a:rPr>
              <a:t>Feet</a:t>
            </a:r>
          </a:p>
        </p:txBody>
      </p:sp>
      <p:sp>
        <p:nvSpPr>
          <p:cNvPr id="13315" name="Content Placeholder 3"/>
          <p:cNvSpPr>
            <a:spLocks noGrp="1"/>
          </p:cNvSpPr>
          <p:nvPr>
            <p:ph sz="half" idx="2"/>
          </p:nvPr>
        </p:nvSpPr>
        <p:spPr>
          <a:xfrm>
            <a:off x="228600" y="1371600"/>
            <a:ext cx="8305800" cy="4830763"/>
          </a:xfrm>
        </p:spPr>
        <p:txBody>
          <a:bodyPr/>
          <a:lstStyle/>
          <a:p>
            <a:pPr eaLnBrk="1" hangingPunct="1">
              <a:buFontTx/>
              <a:buNone/>
            </a:pPr>
            <a:r>
              <a:rPr lang="en-US" altLang="en-US" smtClean="0"/>
              <a:t>	</a:t>
            </a:r>
            <a:r>
              <a:rPr lang="en-US" altLang="en-US" sz="2000" smtClean="0"/>
              <a:t>Although most tetrapods are quadrupeds, Birds are </a:t>
            </a:r>
            <a:r>
              <a:rPr lang="en-US" altLang="en-US" sz="2000" smtClean="0">
                <a:solidFill>
                  <a:srgbClr val="92D050"/>
                </a:solidFill>
              </a:rPr>
              <a:t>bipedal</a:t>
            </a:r>
            <a:r>
              <a:rPr lang="en-US" altLang="en-US" sz="2000" smtClean="0"/>
              <a:t>.  Many people think that a bird’s knees bend backward.  </a:t>
            </a:r>
            <a:r>
              <a:rPr lang="en-US" altLang="en-US" sz="2000" smtClean="0">
                <a:solidFill>
                  <a:srgbClr val="FFC000"/>
                </a:solidFill>
              </a:rPr>
              <a:t>Birds actually  walk on their toes, however, and the backwards-oriented joints that seem to be their knees are actually their ankles.  </a:t>
            </a:r>
            <a:r>
              <a:rPr lang="en-US" altLang="en-US" sz="2000" smtClean="0"/>
              <a:t>Most birds have their toes oriented in a </a:t>
            </a:r>
            <a:r>
              <a:rPr lang="en-US" altLang="en-US" sz="2000" smtClean="0">
                <a:solidFill>
                  <a:srgbClr val="00B0F0"/>
                </a:solidFill>
              </a:rPr>
              <a:t>anisodactyl </a:t>
            </a:r>
            <a:r>
              <a:rPr lang="en-US" altLang="en-US" sz="2000" smtClean="0"/>
              <a:t>manner (with three toes in front, and one in the back).  Other birds like owls and woodpeckers have a </a:t>
            </a:r>
            <a:r>
              <a:rPr lang="en-US" altLang="en-US" sz="2000" smtClean="0">
                <a:solidFill>
                  <a:srgbClr val="CC0099"/>
                </a:solidFill>
              </a:rPr>
              <a:t>zygodactyl </a:t>
            </a:r>
            <a:r>
              <a:rPr lang="en-US" altLang="en-US" sz="2000" smtClean="0"/>
              <a:t>arrangement with two toes forward and two toes back.</a:t>
            </a:r>
          </a:p>
        </p:txBody>
      </p:sp>
      <p:pic>
        <p:nvPicPr>
          <p:cNvPr id="13316" name="Picture 4" descr="http://www.charliesbirdblog.com/~charlie/parrotmonth/feet.jpg"/>
          <p:cNvPicPr>
            <a:picLocks noChangeAspect="1" noChangeArrowheads="1"/>
          </p:cNvPicPr>
          <p:nvPr/>
        </p:nvPicPr>
        <p:blipFill>
          <a:blip r:embed="rId2">
            <a:extLst>
              <a:ext uri="{28A0092B-C50C-407E-A947-70E740481C1C}">
                <a14:useLocalDpi xmlns:a14="http://schemas.microsoft.com/office/drawing/2010/main" val="0"/>
              </a:ext>
            </a:extLst>
          </a:blip>
          <a:srcRect b="42169"/>
          <a:stretch>
            <a:fillRect/>
          </a:stretch>
        </p:blipFill>
        <p:spPr bwMode="auto">
          <a:xfrm>
            <a:off x="1981200" y="3886200"/>
            <a:ext cx="50292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3400" y="152400"/>
            <a:ext cx="8229600" cy="1143000"/>
          </a:xfrm>
        </p:spPr>
        <p:txBody>
          <a:bodyPr/>
          <a:lstStyle/>
          <a:p>
            <a:pPr eaLnBrk="1" hangingPunct="1"/>
            <a:r>
              <a:rPr lang="en-US" altLang="en-US" smtClean="0">
                <a:solidFill>
                  <a:schemeClr val="accent2"/>
                </a:solidFill>
              </a:rPr>
              <a:t>General Characteristics – Metabolism</a:t>
            </a:r>
            <a:endParaRPr lang="en-US" altLang="en-US" smtClean="0">
              <a:solidFill>
                <a:srgbClr val="7030A0"/>
              </a:solidFill>
            </a:endParaRPr>
          </a:p>
        </p:txBody>
      </p:sp>
      <p:sp>
        <p:nvSpPr>
          <p:cNvPr id="14339" name="Content Placeholder 3"/>
          <p:cNvSpPr>
            <a:spLocks noGrp="1"/>
          </p:cNvSpPr>
          <p:nvPr>
            <p:ph sz="half" idx="2"/>
          </p:nvPr>
        </p:nvSpPr>
        <p:spPr>
          <a:xfrm>
            <a:off x="228600" y="1371600"/>
            <a:ext cx="5181600" cy="4830763"/>
          </a:xfrm>
        </p:spPr>
        <p:txBody>
          <a:bodyPr/>
          <a:lstStyle/>
          <a:p>
            <a:pPr eaLnBrk="1" hangingPunct="1">
              <a:buFontTx/>
              <a:buNone/>
            </a:pPr>
            <a:r>
              <a:rPr lang="en-US" altLang="en-US" smtClean="0"/>
              <a:t>	</a:t>
            </a:r>
            <a:r>
              <a:rPr lang="en-US" altLang="en-US" sz="2000" smtClean="0"/>
              <a:t>Birds have unique metabolic rates and are </a:t>
            </a:r>
            <a:r>
              <a:rPr lang="en-US" altLang="en-US" sz="2000" smtClean="0">
                <a:solidFill>
                  <a:srgbClr val="FF9900"/>
                </a:solidFill>
              </a:rPr>
              <a:t>endothermic</a:t>
            </a:r>
            <a:r>
              <a:rPr lang="en-US" altLang="en-US" sz="2000" smtClean="0"/>
              <a:t>.  If you look at the average body temperature of vertebrates you’ll find that birds have the highest average body temperature of all. They’re significantly higher than mammals and are actually right on the cusp of protein denaturation. As with metabolic rates, birds tend to have higher body temperatures than mammals. In general, body temperatures of </a:t>
            </a:r>
            <a:r>
              <a:rPr lang="en-US" altLang="en-US" sz="2000" smtClean="0">
                <a:solidFill>
                  <a:srgbClr val="FF0000"/>
                </a:solidFill>
              </a:rPr>
              <a:t>birds range from about 38 - 42 degrees Celsius (100 – 108 degrees Fahrenheit)</a:t>
            </a:r>
            <a:r>
              <a:rPr lang="en-US" altLang="en-US" sz="2000" smtClean="0"/>
              <a:t>. Birds are </a:t>
            </a:r>
            <a:r>
              <a:rPr lang="en-US" altLang="en-US" sz="2000" smtClean="0">
                <a:solidFill>
                  <a:srgbClr val="6699FF"/>
                </a:solidFill>
              </a:rPr>
              <a:t>actually larger in temperate zones than in the tropics to limit surface area to reduce heat loss</a:t>
            </a:r>
            <a:r>
              <a:rPr lang="en-US" altLang="en-US" sz="2000" smtClean="0"/>
              <a:t>. </a:t>
            </a:r>
          </a:p>
          <a:p>
            <a:pPr eaLnBrk="1" hangingPunct="1">
              <a:buFontTx/>
              <a:buNone/>
            </a:pPr>
            <a:endParaRPr lang="en-US" altLang="en-US" sz="2000" smtClean="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75" y="4278313"/>
            <a:ext cx="3113088" cy="229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8" y="1524000"/>
            <a:ext cx="26860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33400" y="152400"/>
            <a:ext cx="8229600" cy="1143000"/>
          </a:xfrm>
        </p:spPr>
        <p:txBody>
          <a:bodyPr/>
          <a:lstStyle/>
          <a:p>
            <a:pPr eaLnBrk="1" hangingPunct="1"/>
            <a:r>
              <a:rPr lang="en-US" altLang="en-US" smtClean="0">
                <a:solidFill>
                  <a:schemeClr val="accent2"/>
                </a:solidFill>
              </a:rPr>
              <a:t>General Characteristics – Metabolism</a:t>
            </a:r>
            <a:endParaRPr lang="en-US" altLang="en-US" smtClean="0">
              <a:solidFill>
                <a:srgbClr val="7030A0"/>
              </a:solidFill>
            </a:endParaRPr>
          </a:p>
        </p:txBody>
      </p:sp>
      <p:sp>
        <p:nvSpPr>
          <p:cNvPr id="15363" name="Content Placeholder 3"/>
          <p:cNvSpPr>
            <a:spLocks noGrp="1"/>
          </p:cNvSpPr>
          <p:nvPr>
            <p:ph sz="half" idx="2"/>
          </p:nvPr>
        </p:nvSpPr>
        <p:spPr>
          <a:xfrm>
            <a:off x="228600" y="1371600"/>
            <a:ext cx="5181600" cy="4830763"/>
          </a:xfrm>
        </p:spPr>
        <p:txBody>
          <a:bodyPr/>
          <a:lstStyle/>
          <a:p>
            <a:pPr eaLnBrk="1" hangingPunct="1">
              <a:buFontTx/>
              <a:buNone/>
            </a:pPr>
            <a:r>
              <a:rPr lang="en-US" altLang="en-US" sz="2000" smtClean="0"/>
              <a:t>	The avian respiratory system </a:t>
            </a:r>
            <a:r>
              <a:rPr lang="en-US" altLang="en-US" sz="2000" smtClean="0">
                <a:solidFill>
                  <a:srgbClr val="FF0000"/>
                </a:solidFill>
              </a:rPr>
              <a:t>delivers oxygen from the air to the tissues and also removes carbon dioxide</a:t>
            </a:r>
            <a:r>
              <a:rPr lang="en-US" altLang="en-US" sz="2000" smtClean="0"/>
              <a:t>. In addition, the respiratory system plays an important role in </a:t>
            </a:r>
            <a:r>
              <a:rPr lang="en-US" altLang="en-US" sz="2000" smtClean="0">
                <a:solidFill>
                  <a:srgbClr val="FF9900"/>
                </a:solidFill>
              </a:rPr>
              <a:t>thermoregulation (maintaining normal body temperature). </a:t>
            </a:r>
            <a:r>
              <a:rPr lang="en-US" altLang="en-US" sz="2000" smtClean="0"/>
              <a:t>The avian respiratory system is different from that of other vertebrates, with birds having relatively </a:t>
            </a:r>
            <a:r>
              <a:rPr lang="en-US" altLang="en-US" sz="2000" smtClean="0">
                <a:solidFill>
                  <a:srgbClr val="3399FF"/>
                </a:solidFill>
              </a:rPr>
              <a:t>small lungs plus nine air sacs </a:t>
            </a:r>
            <a:r>
              <a:rPr lang="en-US" altLang="en-US" sz="2000" smtClean="0"/>
              <a:t>that play an important role in respiration (but are not directly involved in the exchange of gases). </a:t>
            </a:r>
            <a:r>
              <a:rPr lang="en-US" altLang="en-US" sz="2000" smtClean="0">
                <a:solidFill>
                  <a:srgbClr val="CC0099"/>
                </a:solidFill>
              </a:rPr>
              <a:t>The air sacs permit a unidirectional flow of air through the lungs. </a:t>
            </a:r>
            <a:r>
              <a:rPr lang="en-US" altLang="en-US" sz="2000" smtClean="0"/>
              <a:t>Unidirectional flow means that air moving through bird lungs is largely 'fresh' air &amp; has a higher oxygen content.</a:t>
            </a:r>
          </a:p>
          <a:p>
            <a:pPr eaLnBrk="1" hangingPunct="1">
              <a:buFontTx/>
              <a:buNone/>
            </a:pPr>
            <a:endParaRPr lang="en-US" altLang="en-US" sz="2000" smtClean="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938" y="2209800"/>
            <a:ext cx="3709987" cy="300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381000"/>
            <a:ext cx="8077200" cy="1524000"/>
          </a:xfrm>
        </p:spPr>
        <p:txBody>
          <a:bodyPr/>
          <a:lstStyle/>
          <a:p>
            <a:pPr eaLnBrk="1" hangingPunct="1"/>
            <a:r>
              <a:rPr lang="en-US" altLang="en-US" smtClean="0">
                <a:solidFill>
                  <a:schemeClr val="accent2"/>
                </a:solidFill>
              </a:rPr>
              <a:t> General Characteristics - Reproduction</a:t>
            </a:r>
          </a:p>
        </p:txBody>
      </p:sp>
      <p:sp>
        <p:nvSpPr>
          <p:cNvPr id="16387" name="Rectangle 3"/>
          <p:cNvSpPr>
            <a:spLocks noGrp="1" noChangeArrowheads="1"/>
          </p:cNvSpPr>
          <p:nvPr>
            <p:ph type="body" idx="1"/>
          </p:nvPr>
        </p:nvSpPr>
        <p:spPr>
          <a:xfrm>
            <a:off x="381000" y="2057400"/>
            <a:ext cx="4038600" cy="4114800"/>
          </a:xfrm>
        </p:spPr>
        <p:txBody>
          <a:bodyPr/>
          <a:lstStyle/>
          <a:p>
            <a:pPr eaLnBrk="1" hangingPunct="1">
              <a:lnSpc>
                <a:spcPct val="90000"/>
              </a:lnSpc>
              <a:buFontTx/>
              <a:buNone/>
            </a:pPr>
            <a:r>
              <a:rPr lang="en-US" altLang="en-US" sz="2400" smtClean="0"/>
              <a:t>	Egg laying is unique in birds because </a:t>
            </a:r>
            <a:r>
              <a:rPr lang="en-US" altLang="en-US" sz="2400" smtClean="0">
                <a:solidFill>
                  <a:srgbClr val="FF0000"/>
                </a:solidFill>
              </a:rPr>
              <a:t>birds are the only vertebrates whose eggs have a hard covering for protection</a:t>
            </a:r>
            <a:r>
              <a:rPr lang="en-US" altLang="en-US" sz="2400" smtClean="0"/>
              <a:t>.  </a:t>
            </a:r>
            <a:r>
              <a:rPr lang="en-US" altLang="en-US" sz="2400" smtClean="0">
                <a:solidFill>
                  <a:srgbClr val="3399FF"/>
                </a:solidFill>
              </a:rPr>
              <a:t>Birds are also the only vertebrates where all the members lays eggs</a:t>
            </a:r>
            <a:r>
              <a:rPr lang="en-US" altLang="en-US" sz="2400" smtClean="0"/>
              <a:t>.  </a:t>
            </a:r>
            <a:r>
              <a:rPr lang="en-US" altLang="en-US" sz="2400" smtClean="0">
                <a:solidFill>
                  <a:srgbClr val="FF9900"/>
                </a:solidFill>
              </a:rPr>
              <a:t>The largest egg is the Ostrich</a:t>
            </a:r>
            <a:r>
              <a:rPr lang="en-US" altLang="en-US" sz="2400" smtClean="0"/>
              <a:t> and the </a:t>
            </a:r>
            <a:r>
              <a:rPr lang="en-US" altLang="en-US" sz="2400" smtClean="0">
                <a:solidFill>
                  <a:schemeClr val="folHlink"/>
                </a:solidFill>
              </a:rPr>
              <a:t>smallest egg is the hummingbirds.  </a:t>
            </a:r>
            <a:endParaRPr lang="en-US" altLang="en-US" sz="2000" smtClean="0">
              <a:solidFill>
                <a:schemeClr val="folHlink"/>
              </a:solidFill>
            </a:endParaRPr>
          </a:p>
        </p:txBody>
      </p:sp>
      <p:pic>
        <p:nvPicPr>
          <p:cNvPr id="16388" name="Picture 11"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38400"/>
            <a:ext cx="39385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Monogamy</a:t>
            </a:r>
          </a:p>
        </p:txBody>
      </p:sp>
      <p:sp>
        <p:nvSpPr>
          <p:cNvPr id="17411" name="Rectangle 3"/>
          <p:cNvSpPr>
            <a:spLocks noGrp="1" noChangeArrowheads="1"/>
          </p:cNvSpPr>
          <p:nvPr>
            <p:ph type="body" sz="half" idx="1"/>
          </p:nvPr>
        </p:nvSpPr>
        <p:spPr/>
        <p:txBody>
          <a:bodyPr/>
          <a:lstStyle/>
          <a:p>
            <a:pPr eaLnBrk="1" hangingPunct="1">
              <a:lnSpc>
                <a:spcPct val="80000"/>
              </a:lnSpc>
              <a:buFontTx/>
              <a:buNone/>
            </a:pPr>
            <a:r>
              <a:rPr lang="en-US" altLang="en-US" sz="2400" smtClean="0"/>
              <a:t>	Until recently, monogamy was considered the norm for birds</a:t>
            </a:r>
            <a:r>
              <a:rPr lang="en-US" altLang="en-US" sz="2400" smtClean="0">
                <a:solidFill>
                  <a:srgbClr val="FF9900"/>
                </a:solidFill>
              </a:rPr>
              <a:t>.  It has been shown that birds commonly engage in extra-pair copulations or “cheating”.</a:t>
            </a:r>
            <a:r>
              <a:rPr lang="en-US" altLang="en-US" sz="2400" smtClean="0"/>
              <a:t>  </a:t>
            </a:r>
            <a:r>
              <a:rPr lang="en-US" altLang="en-US" sz="2400" smtClean="0">
                <a:solidFill>
                  <a:srgbClr val="FF99FF"/>
                </a:solidFill>
              </a:rPr>
              <a:t>Birds that raise young together are said to be Socially Monogamous</a:t>
            </a:r>
            <a:r>
              <a:rPr lang="en-US" altLang="en-US" sz="2400" smtClean="0"/>
              <a:t>.  More than </a:t>
            </a:r>
            <a:r>
              <a:rPr lang="en-US" altLang="en-US" sz="2400" smtClean="0">
                <a:solidFill>
                  <a:schemeClr val="folHlink"/>
                </a:solidFill>
              </a:rPr>
              <a:t>90% of all species are thought to be socially monogamous</a:t>
            </a:r>
            <a:r>
              <a:rPr lang="en-US" altLang="en-US" sz="2400" smtClean="0"/>
              <a:t>. </a:t>
            </a:r>
          </a:p>
        </p:txBody>
      </p:sp>
      <p:graphicFrame>
        <p:nvGraphicFramePr>
          <p:cNvPr id="17412" name="Object 5"/>
          <p:cNvGraphicFramePr>
            <a:graphicFrameLocks noGrp="1" noChangeAspect="1"/>
          </p:cNvGraphicFramePr>
          <p:nvPr>
            <p:ph sz="half" idx="2"/>
          </p:nvPr>
        </p:nvGraphicFramePr>
        <p:xfrm>
          <a:off x="5257800" y="2057400"/>
          <a:ext cx="3243263" cy="2706688"/>
        </p:xfrm>
        <a:graphic>
          <a:graphicData uri="http://schemas.openxmlformats.org/presentationml/2006/ole">
            <mc:AlternateContent xmlns:mc="http://schemas.openxmlformats.org/markup-compatibility/2006">
              <mc:Choice xmlns:v="urn:schemas-microsoft-com:vml" Requires="v">
                <p:oleObj spid="_x0000_s17413" name="Photo Editor Photo" r:id="rId3" imgW="3971429" imgH="3315163" progId="MSPhotoEd.3">
                  <p:embed/>
                </p:oleObj>
              </mc:Choice>
              <mc:Fallback>
                <p:oleObj name="Photo Editor Photo" r:id="rId3" imgW="3971429" imgH="3315163" progId="MSPhotoEd.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057400"/>
                        <a:ext cx="3243263"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Polygyny</a:t>
            </a:r>
          </a:p>
        </p:txBody>
      </p:sp>
      <p:sp>
        <p:nvSpPr>
          <p:cNvPr id="18435" name="Rectangle 3"/>
          <p:cNvSpPr>
            <a:spLocks noGrp="1" noChangeArrowheads="1"/>
          </p:cNvSpPr>
          <p:nvPr>
            <p:ph type="body" sz="half" idx="1"/>
          </p:nvPr>
        </p:nvSpPr>
        <p:spPr/>
        <p:txBody>
          <a:bodyPr/>
          <a:lstStyle/>
          <a:p>
            <a:pPr eaLnBrk="1" hangingPunct="1">
              <a:lnSpc>
                <a:spcPct val="80000"/>
              </a:lnSpc>
              <a:buFontTx/>
              <a:buNone/>
            </a:pPr>
            <a:r>
              <a:rPr lang="en-US" altLang="en-US" sz="2400" smtClean="0"/>
              <a:t>	</a:t>
            </a:r>
            <a:r>
              <a:rPr lang="en-US" altLang="en-US" sz="2400" smtClean="0">
                <a:solidFill>
                  <a:srgbClr val="FF0000"/>
                </a:solidFill>
              </a:rPr>
              <a:t>Polygyny is when one male has multiple females.</a:t>
            </a:r>
            <a:r>
              <a:rPr lang="en-US" altLang="en-US" sz="2400" smtClean="0"/>
              <a:t>  In red-winged black birds, males fight for territories and females choose males on their preception of the male’s fitness.  </a:t>
            </a:r>
            <a:r>
              <a:rPr lang="en-US" altLang="en-US" sz="2400" smtClean="0">
                <a:solidFill>
                  <a:schemeClr val="folHlink"/>
                </a:solidFill>
              </a:rPr>
              <a:t>Conditions that favor this reproductive system are colonial groups where there is enough resources for females to feed the young alone and the young are independent early in life. </a:t>
            </a:r>
          </a:p>
        </p:txBody>
      </p:sp>
      <p:graphicFrame>
        <p:nvGraphicFramePr>
          <p:cNvPr id="18436" name="Object 5"/>
          <p:cNvGraphicFramePr>
            <a:graphicFrameLocks noGrp="1" noChangeAspect="1"/>
          </p:cNvGraphicFramePr>
          <p:nvPr>
            <p:ph sz="half" idx="2"/>
          </p:nvPr>
        </p:nvGraphicFramePr>
        <p:xfrm>
          <a:off x="4648200" y="2349500"/>
          <a:ext cx="4038600" cy="3027363"/>
        </p:xfrm>
        <a:graphic>
          <a:graphicData uri="http://schemas.openxmlformats.org/presentationml/2006/ole">
            <mc:AlternateContent xmlns:mc="http://schemas.openxmlformats.org/markup-compatibility/2006">
              <mc:Choice xmlns:v="urn:schemas-microsoft-com:vml" Requires="v">
                <p:oleObj spid="_x0000_s18437" name="Photo Editor Photo" r:id="rId3" imgW="4715533" imgH="3533333" progId="MSPhotoEd.3">
                  <p:embed/>
                </p:oleObj>
              </mc:Choice>
              <mc:Fallback>
                <p:oleObj name="Photo Editor Photo" r:id="rId3" imgW="4715533" imgH="3533333" progId="MSPhotoEd.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349500"/>
                        <a:ext cx="40386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a:t>
            </a:r>
            <a:br>
              <a:rPr lang="en-US" altLang="en-US" sz="4000" smtClean="0">
                <a:solidFill>
                  <a:schemeClr val="accent2"/>
                </a:solidFill>
              </a:rPr>
            </a:br>
            <a:r>
              <a:rPr lang="en-US" altLang="en-US" sz="4000" smtClean="0">
                <a:solidFill>
                  <a:schemeClr val="accent2"/>
                </a:solidFill>
              </a:rPr>
              <a:t>Sage Grouse</a:t>
            </a:r>
          </a:p>
        </p:txBody>
      </p:sp>
      <p:sp>
        <p:nvSpPr>
          <p:cNvPr id="19459" name="Rectangle 3"/>
          <p:cNvSpPr>
            <a:spLocks noGrp="1" noChangeArrowheads="1"/>
          </p:cNvSpPr>
          <p:nvPr>
            <p:ph type="body" sz="half" idx="1"/>
          </p:nvPr>
        </p:nvSpPr>
        <p:spPr>
          <a:xfrm>
            <a:off x="457200" y="1600200"/>
            <a:ext cx="4800600" cy="4525963"/>
          </a:xfrm>
        </p:spPr>
        <p:txBody>
          <a:bodyPr/>
          <a:lstStyle/>
          <a:p>
            <a:pPr eaLnBrk="1" hangingPunct="1">
              <a:lnSpc>
                <a:spcPct val="80000"/>
              </a:lnSpc>
              <a:buFontTx/>
              <a:buNone/>
            </a:pPr>
            <a:r>
              <a:rPr lang="en-US" altLang="en-US" sz="2400" smtClean="0"/>
              <a:t>	Sage Grouse use an extreme form of polygyny called lekking.  </a:t>
            </a:r>
            <a:r>
              <a:rPr lang="en-US" altLang="en-US" sz="2400" smtClean="0">
                <a:solidFill>
                  <a:srgbClr val="FF9900"/>
                </a:solidFill>
              </a:rPr>
              <a:t>Lekking is where males collect in a group to perform courtship displays</a:t>
            </a:r>
            <a:r>
              <a:rPr lang="en-US" altLang="en-US" sz="2400" smtClean="0"/>
              <a:t>.  The area they gather in is called an </a:t>
            </a:r>
            <a:r>
              <a:rPr lang="en-US" altLang="en-US" sz="2400" smtClean="0">
                <a:solidFill>
                  <a:schemeClr val="accent2"/>
                </a:solidFill>
              </a:rPr>
              <a:t>arena or booming ground</a:t>
            </a:r>
            <a:r>
              <a:rPr lang="en-US" altLang="en-US" sz="2400" smtClean="0"/>
              <a:t>.  </a:t>
            </a:r>
            <a:r>
              <a:rPr lang="en-US" altLang="en-US" sz="2400" smtClean="0">
                <a:solidFill>
                  <a:srgbClr val="FF0000"/>
                </a:solidFill>
              </a:rPr>
              <a:t>The benefits for the males is they are found in areas without resources so the arena allows them to show off their genetic qualities</a:t>
            </a:r>
            <a:r>
              <a:rPr lang="en-US" altLang="en-US" sz="2400" smtClean="0"/>
              <a:t>.  </a:t>
            </a:r>
            <a:r>
              <a:rPr lang="en-US" altLang="en-US" sz="2400" smtClean="0">
                <a:solidFill>
                  <a:schemeClr val="hlink"/>
                </a:solidFill>
              </a:rPr>
              <a:t>Females are able to choose males quickly and the young females can learn from the more experienced females.</a:t>
            </a:r>
            <a:r>
              <a:rPr lang="en-US" altLang="en-US" sz="2400" smtClean="0"/>
              <a:t>   </a:t>
            </a:r>
          </a:p>
        </p:txBody>
      </p:sp>
      <p:graphicFrame>
        <p:nvGraphicFramePr>
          <p:cNvPr id="19460" name="Object 6"/>
          <p:cNvGraphicFramePr>
            <a:graphicFrameLocks noGrp="1" noChangeAspect="1"/>
          </p:cNvGraphicFramePr>
          <p:nvPr>
            <p:ph sz="half" idx="2"/>
          </p:nvPr>
        </p:nvGraphicFramePr>
        <p:xfrm>
          <a:off x="5486400" y="1905000"/>
          <a:ext cx="3325813" cy="3763963"/>
        </p:xfrm>
        <a:graphic>
          <a:graphicData uri="http://schemas.openxmlformats.org/presentationml/2006/ole">
            <mc:AlternateContent xmlns:mc="http://schemas.openxmlformats.org/markup-compatibility/2006">
              <mc:Choice xmlns:v="urn:schemas-microsoft-com:vml" Requires="v">
                <p:oleObj spid="_x0000_s19461" name="Photo Editor Photo" r:id="rId3" imgW="2381582" imgH="2695951" progId="MSPhotoEd.3">
                  <p:embed/>
                </p:oleObj>
              </mc:Choice>
              <mc:Fallback>
                <p:oleObj name="Photo Editor Photo" r:id="rId3" imgW="2381582" imgH="2695951" progId="MSPhotoEd.3">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05000"/>
                        <a:ext cx="3325813"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a:t>
            </a:r>
            <a:br>
              <a:rPr lang="en-US" altLang="en-US" sz="4000" smtClean="0">
                <a:solidFill>
                  <a:schemeClr val="accent2"/>
                </a:solidFill>
              </a:rPr>
            </a:br>
            <a:r>
              <a:rPr lang="en-US" altLang="en-US" sz="4000" smtClean="0">
                <a:solidFill>
                  <a:schemeClr val="accent2"/>
                </a:solidFill>
              </a:rPr>
              <a:t>Northern Jacuna</a:t>
            </a:r>
          </a:p>
        </p:txBody>
      </p:sp>
      <p:sp>
        <p:nvSpPr>
          <p:cNvPr id="20483" name="Rectangle 3"/>
          <p:cNvSpPr>
            <a:spLocks noGrp="1" noChangeArrowheads="1"/>
          </p:cNvSpPr>
          <p:nvPr>
            <p:ph type="body" sz="half" idx="1"/>
          </p:nvPr>
        </p:nvSpPr>
        <p:spPr>
          <a:xfrm>
            <a:off x="457200" y="1600200"/>
            <a:ext cx="4800600" cy="4525963"/>
          </a:xfrm>
        </p:spPr>
        <p:txBody>
          <a:bodyPr/>
          <a:lstStyle/>
          <a:p>
            <a:pPr eaLnBrk="1" hangingPunct="1">
              <a:lnSpc>
                <a:spcPct val="90000"/>
              </a:lnSpc>
              <a:buFontTx/>
              <a:buNone/>
            </a:pPr>
            <a:r>
              <a:rPr lang="en-US" altLang="en-US" sz="2000" smtClean="0"/>
              <a:t>	Nortern Jacuna use a system called polyandry.  </a:t>
            </a:r>
            <a:r>
              <a:rPr lang="en-US" altLang="en-US" sz="2000" smtClean="0">
                <a:solidFill>
                  <a:srgbClr val="FF9900"/>
                </a:solidFill>
              </a:rPr>
              <a:t>Polyandry is where the female attracts more than one male.</a:t>
            </a:r>
            <a:r>
              <a:rPr lang="en-US" altLang="en-US" sz="2000" smtClean="0"/>
              <a:t>  </a:t>
            </a:r>
            <a:r>
              <a:rPr lang="en-US" altLang="en-US" sz="2000" smtClean="0">
                <a:solidFill>
                  <a:schemeClr val="folHlink"/>
                </a:solidFill>
              </a:rPr>
              <a:t>The sexual roles in this system are reversed.  The females fight for territories, males, and resources.</a:t>
            </a:r>
            <a:r>
              <a:rPr lang="en-US" altLang="en-US" sz="2000" smtClean="0"/>
              <a:t> </a:t>
            </a:r>
            <a:r>
              <a:rPr lang="en-US" altLang="en-US" sz="2000" smtClean="0">
                <a:solidFill>
                  <a:srgbClr val="FF0000"/>
                </a:solidFill>
              </a:rPr>
              <a:t>Polyandry evolutionary speaking is the same as polygyny where one parent does not have to worry about parental care and can concentrate on offspring number. It allows the females to reproduce quicker because the females do not have to care for the young. It is less common because females invest more into the egg than males do to their sperm.  </a:t>
            </a:r>
          </a:p>
        </p:txBody>
      </p:sp>
      <p:graphicFrame>
        <p:nvGraphicFramePr>
          <p:cNvPr id="20484" name="Object 5"/>
          <p:cNvGraphicFramePr>
            <a:graphicFrameLocks noGrp="1" noChangeAspect="1"/>
          </p:cNvGraphicFramePr>
          <p:nvPr>
            <p:ph sz="half" idx="2"/>
          </p:nvPr>
        </p:nvGraphicFramePr>
        <p:xfrm>
          <a:off x="5715000" y="3225800"/>
          <a:ext cx="2971800" cy="1987550"/>
        </p:xfrm>
        <a:graphic>
          <a:graphicData uri="http://schemas.openxmlformats.org/presentationml/2006/ole">
            <mc:AlternateContent xmlns:mc="http://schemas.openxmlformats.org/markup-compatibility/2006">
              <mc:Choice xmlns:v="urn:schemas-microsoft-com:vml" Requires="v">
                <p:oleObj spid="_x0000_s20485" name="Photo Editor Photo" r:id="rId3" imgW="2591162" imgH="1733333" progId="MSPhotoEd.3">
                  <p:embed/>
                </p:oleObj>
              </mc:Choice>
              <mc:Fallback>
                <p:oleObj name="Photo Editor Photo" r:id="rId3" imgW="2591162" imgH="1733333" progId="MSPhotoEd.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225800"/>
                        <a:ext cx="29718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85800"/>
            <a:ext cx="4572000" cy="673100"/>
          </a:xfrm>
        </p:spPr>
        <p:txBody>
          <a:bodyPr>
            <a:normAutofit fontScale="90000"/>
          </a:bodyPr>
          <a:lstStyle/>
          <a:p>
            <a:pPr algn="ctr">
              <a:defRPr/>
            </a:pPr>
            <a:r>
              <a:rPr lang="en-US" sz="3600" i="1" dirty="0" smtClean="0"/>
              <a:t/>
            </a:r>
            <a:br>
              <a:rPr lang="en-US" sz="3600" i="1" dirty="0" smtClean="0"/>
            </a:br>
            <a:r>
              <a:rPr lang="en-US" sz="3600" i="1" dirty="0"/>
              <a:t/>
            </a:r>
            <a:br>
              <a:rPr lang="en-US" sz="3600" i="1" dirty="0"/>
            </a:br>
            <a:r>
              <a:rPr lang="en-US" sz="3600" dirty="0" smtClean="0">
                <a:solidFill>
                  <a:srgbClr val="FFC000"/>
                </a:solidFill>
              </a:rPr>
              <a:t>Evolutionary History</a:t>
            </a:r>
            <a:br>
              <a:rPr lang="en-US" sz="3600" dirty="0" smtClean="0">
                <a:solidFill>
                  <a:srgbClr val="FFC000"/>
                </a:solidFill>
              </a:rPr>
            </a:br>
            <a:r>
              <a:rPr lang="en-US" sz="3600" i="1" dirty="0" smtClean="0">
                <a:solidFill>
                  <a:schemeClr val="tx1"/>
                </a:solidFill>
              </a:rPr>
              <a:t>Archaeopteryx</a:t>
            </a:r>
            <a:endParaRPr lang="en-US" sz="3600" i="1" dirty="0">
              <a:solidFill>
                <a:schemeClr val="tx1"/>
              </a:solidFill>
            </a:endParaRPr>
          </a:p>
        </p:txBody>
      </p:sp>
      <p:sp>
        <p:nvSpPr>
          <p:cNvPr id="5" name="Content Placeholder 4"/>
          <p:cNvSpPr>
            <a:spLocks noGrp="1"/>
          </p:cNvSpPr>
          <p:nvPr>
            <p:ph idx="1"/>
          </p:nvPr>
        </p:nvSpPr>
        <p:spPr>
          <a:xfrm>
            <a:off x="4114800" y="273050"/>
            <a:ext cx="4572000" cy="3308350"/>
          </a:xfrm>
        </p:spPr>
        <p:txBody>
          <a:bodyPr>
            <a:normAutofit fontScale="62500" lnSpcReduction="20000"/>
          </a:bodyPr>
          <a:lstStyle/>
          <a:p>
            <a:pPr>
              <a:buFontTx/>
              <a:buNone/>
              <a:defRPr/>
            </a:pPr>
            <a:r>
              <a:rPr lang="en-US" b="1" i="1" dirty="0" smtClean="0"/>
              <a:t>	Archaeopteryx</a:t>
            </a:r>
            <a:r>
              <a:rPr lang="en-US" dirty="0" smtClean="0"/>
              <a:t> means “ancient wing”. It is one of the earliest and most primitive birds known.  It is often considered a  “transitional form”. Unlike modern-day birds, it had </a:t>
            </a:r>
            <a:r>
              <a:rPr lang="en-US" dirty="0" smtClean="0">
                <a:solidFill>
                  <a:srgbClr val="FF0000"/>
                </a:solidFill>
              </a:rPr>
              <a:t>teeth, three claws on each wing, a flat sternum (breastbone), belly ribs (</a:t>
            </a:r>
            <a:r>
              <a:rPr lang="en-US" dirty="0" err="1" smtClean="0">
                <a:solidFill>
                  <a:srgbClr val="FF0000"/>
                </a:solidFill>
              </a:rPr>
              <a:t>gastralia</a:t>
            </a:r>
            <a:r>
              <a:rPr lang="en-US" dirty="0" smtClean="0">
                <a:solidFill>
                  <a:srgbClr val="FF0000"/>
                </a:solidFill>
              </a:rPr>
              <a:t>), and a long, bony tail</a:t>
            </a:r>
            <a:r>
              <a:rPr lang="en-US" dirty="0" smtClean="0"/>
              <a:t>. Like modern-day birds, it had </a:t>
            </a:r>
            <a:r>
              <a:rPr lang="en-US" dirty="0" smtClean="0">
                <a:solidFill>
                  <a:srgbClr val="00B050"/>
                </a:solidFill>
              </a:rPr>
              <a:t>wings,  feathers, a lightly-built body with hollow bones, a wishbone (</a:t>
            </a:r>
            <a:r>
              <a:rPr lang="en-US" dirty="0" err="1" smtClean="0">
                <a:solidFill>
                  <a:srgbClr val="00B050"/>
                </a:solidFill>
              </a:rPr>
              <a:t>furcula</a:t>
            </a:r>
            <a:r>
              <a:rPr lang="en-US" dirty="0" smtClean="0">
                <a:solidFill>
                  <a:srgbClr val="00B050"/>
                </a:solidFill>
              </a:rPr>
              <a:t>) and reduced fingers. </a:t>
            </a:r>
            <a:endParaRPr lang="en-US" dirty="0">
              <a:solidFill>
                <a:srgbClr val="00B050"/>
              </a:solidFill>
            </a:endParaRPr>
          </a:p>
        </p:txBody>
      </p:sp>
      <p:pic>
        <p:nvPicPr>
          <p:cNvPr id="3076" name="Picture 5" descr="34-27x-Archaeopteryx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3178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7" name="Object 4"/>
          <p:cNvGraphicFramePr>
            <a:graphicFrameLocks noChangeAspect="1"/>
          </p:cNvGraphicFramePr>
          <p:nvPr/>
        </p:nvGraphicFramePr>
        <p:xfrm>
          <a:off x="5638800" y="3502025"/>
          <a:ext cx="2905125" cy="3130550"/>
        </p:xfrm>
        <a:graphic>
          <a:graphicData uri="http://schemas.openxmlformats.org/presentationml/2006/ole">
            <mc:AlternateContent xmlns:mc="http://schemas.openxmlformats.org/markup-compatibility/2006">
              <mc:Choice xmlns:v="urn:schemas-microsoft-com:vml" Requires="v">
                <p:oleObj spid="_x0000_s3078" name="Bitmap Image" r:id="rId4" imgW="3648584" imgH="3933333" progId="PBrush">
                  <p:embed/>
                </p:oleObj>
              </mc:Choice>
              <mc:Fallback>
                <p:oleObj name="Bitmap Image" r:id="rId4" imgW="3648584" imgH="3933333"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502025"/>
                        <a:ext cx="29051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a:t>
            </a:r>
            <a:br>
              <a:rPr lang="en-US" altLang="en-US" sz="4000" smtClean="0">
                <a:solidFill>
                  <a:schemeClr val="accent2"/>
                </a:solidFill>
              </a:rPr>
            </a:br>
            <a:r>
              <a:rPr lang="en-US" altLang="en-US" sz="4000" smtClean="0">
                <a:solidFill>
                  <a:schemeClr val="accent2"/>
                </a:solidFill>
              </a:rPr>
              <a:t>Acorn Woodpecker</a:t>
            </a:r>
          </a:p>
        </p:txBody>
      </p:sp>
      <p:sp>
        <p:nvSpPr>
          <p:cNvPr id="21507" name="Rectangle 3"/>
          <p:cNvSpPr>
            <a:spLocks noGrp="1" noChangeArrowheads="1"/>
          </p:cNvSpPr>
          <p:nvPr>
            <p:ph type="body" sz="half" idx="1"/>
          </p:nvPr>
        </p:nvSpPr>
        <p:spPr>
          <a:xfrm>
            <a:off x="304800" y="1600200"/>
            <a:ext cx="5638800" cy="3992563"/>
          </a:xfrm>
        </p:spPr>
        <p:txBody>
          <a:bodyPr/>
          <a:lstStyle/>
          <a:p>
            <a:pPr marL="533400" indent="-533400" eaLnBrk="1" hangingPunct="1">
              <a:buFontTx/>
              <a:buNone/>
            </a:pPr>
            <a:r>
              <a:rPr lang="en-US" altLang="en-US" sz="2400" smtClean="0"/>
              <a:t>	Acorn Woodpeckers will find that </a:t>
            </a:r>
            <a:r>
              <a:rPr lang="en-US" altLang="en-US" sz="2400" smtClean="0">
                <a:solidFill>
                  <a:srgbClr val="FF99FF"/>
                </a:solidFill>
              </a:rPr>
              <a:t>females will be paired with several males and males will be paired with several females.  This is called polygyandry.</a:t>
            </a:r>
            <a:r>
              <a:rPr lang="en-US" altLang="en-US" sz="2400" smtClean="0"/>
              <a:t> </a:t>
            </a:r>
            <a:r>
              <a:rPr lang="en-US" altLang="en-US" sz="2400" smtClean="0">
                <a:solidFill>
                  <a:srgbClr val="6699FF"/>
                </a:solidFill>
              </a:rPr>
              <a:t>Acorn Woodpeckers live in groups to protect their storage of acorns.</a:t>
            </a:r>
            <a:r>
              <a:rPr lang="en-US" altLang="en-US" sz="2400" smtClean="0"/>
              <a:t>  </a:t>
            </a:r>
            <a:r>
              <a:rPr lang="en-US" altLang="en-US" sz="2400" smtClean="0">
                <a:solidFill>
                  <a:schemeClr val="folHlink"/>
                </a:solidFill>
              </a:rPr>
              <a:t>Several females will lay their eggs in a single nest and each will compete to leave the most eggs.</a:t>
            </a:r>
            <a:r>
              <a:rPr lang="en-US" altLang="en-US" sz="2400" smtClean="0"/>
              <a:t>  Females will even throw out other females eggs.  Once the clutch is laid, all the adults will care for the young.   </a:t>
            </a:r>
            <a:endParaRPr lang="en-US" altLang="en-US" sz="2800" smtClean="0"/>
          </a:p>
        </p:txBody>
      </p:sp>
      <p:graphicFrame>
        <p:nvGraphicFramePr>
          <p:cNvPr id="21508" name="Object 6"/>
          <p:cNvGraphicFramePr>
            <a:graphicFrameLocks noGrp="1" noChangeAspect="1"/>
          </p:cNvGraphicFramePr>
          <p:nvPr>
            <p:ph sz="half" idx="2"/>
          </p:nvPr>
        </p:nvGraphicFramePr>
        <p:xfrm>
          <a:off x="6400800" y="1676400"/>
          <a:ext cx="2565400" cy="3230563"/>
        </p:xfrm>
        <a:graphic>
          <a:graphicData uri="http://schemas.openxmlformats.org/presentationml/2006/ole">
            <mc:AlternateContent xmlns:mc="http://schemas.openxmlformats.org/markup-compatibility/2006">
              <mc:Choice xmlns:v="urn:schemas-microsoft-com:vml" Requires="v">
                <p:oleObj spid="_x0000_s21509" name="Photo Editor Photo" r:id="rId3" imgW="3780952" imgH="4761905" progId="MSPhotoEd.3">
                  <p:embed/>
                </p:oleObj>
              </mc:Choice>
              <mc:Fallback>
                <p:oleObj name="Photo Editor Photo" r:id="rId3" imgW="3780952" imgH="4761905" progId="MSPhotoEd.3">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76400"/>
                        <a:ext cx="25654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a:t>
            </a:r>
            <a:br>
              <a:rPr lang="en-US" altLang="en-US" sz="4000" smtClean="0">
                <a:solidFill>
                  <a:schemeClr val="accent2"/>
                </a:solidFill>
              </a:rPr>
            </a:br>
            <a:r>
              <a:rPr lang="en-US" altLang="en-US" sz="4000" smtClean="0">
                <a:solidFill>
                  <a:schemeClr val="accent2"/>
                </a:solidFill>
              </a:rPr>
              <a:t>Brown-headed Cowbird</a:t>
            </a:r>
          </a:p>
        </p:txBody>
      </p:sp>
      <p:sp>
        <p:nvSpPr>
          <p:cNvPr id="22531" name="Rectangle 3"/>
          <p:cNvSpPr>
            <a:spLocks noGrp="1" noChangeArrowheads="1"/>
          </p:cNvSpPr>
          <p:nvPr>
            <p:ph type="body" sz="half" idx="1"/>
          </p:nvPr>
        </p:nvSpPr>
        <p:spPr>
          <a:xfrm>
            <a:off x="304800" y="1600200"/>
            <a:ext cx="4495800" cy="3992563"/>
          </a:xfrm>
        </p:spPr>
        <p:txBody>
          <a:bodyPr/>
          <a:lstStyle/>
          <a:p>
            <a:pPr marL="533400" indent="-533400" eaLnBrk="1" hangingPunct="1">
              <a:buFontTx/>
              <a:buNone/>
            </a:pPr>
            <a:r>
              <a:rPr lang="en-US" altLang="en-US" sz="2400" smtClean="0"/>
              <a:t>	</a:t>
            </a:r>
            <a:r>
              <a:rPr lang="en-US" altLang="en-US" sz="2000" smtClean="0"/>
              <a:t>Brown-headed Cowbirds reproduce by a strategy called brood parasitism </a:t>
            </a:r>
            <a:r>
              <a:rPr lang="en-US" altLang="en-US" sz="2000" smtClean="0">
                <a:solidFill>
                  <a:srgbClr val="FF99FF"/>
                </a:solidFill>
              </a:rPr>
              <a:t>where females lay their eggs in another species next.  The parasitized species then raises the cowbird’s young.  </a:t>
            </a:r>
            <a:r>
              <a:rPr lang="en-US" altLang="en-US" sz="2000" smtClean="0">
                <a:solidFill>
                  <a:srgbClr val="6699FF"/>
                </a:solidFill>
              </a:rPr>
              <a:t>Brown-headed cowbirds have successfully parasitized 140 of 220 species in whose nests its eggs have been observed.  </a:t>
            </a:r>
            <a:r>
              <a:rPr lang="en-US" altLang="en-US" sz="2000" smtClean="0">
                <a:solidFill>
                  <a:schemeClr val="folHlink"/>
                </a:solidFill>
              </a:rPr>
              <a:t>Although only 3% of cowbird eggs reach adulthood, it reduces production of young by the host species.  It represents a major threat to a few very vulnerable species.</a:t>
            </a:r>
            <a:endParaRPr lang="en-US" altLang="en-US" sz="2000" smtClean="0"/>
          </a:p>
        </p:txBody>
      </p:sp>
      <p:pic>
        <p:nvPicPr>
          <p:cNvPr id="22532" name="Picture 4" descr="http://pie.midco.net/dougback/miscphotos/brown-headed%20cowbi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33600"/>
            <a:ext cx="38989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4000" smtClean="0">
                <a:solidFill>
                  <a:schemeClr val="accent2"/>
                </a:solidFill>
              </a:rPr>
              <a:t>Reproductive Behavior – </a:t>
            </a:r>
            <a:br>
              <a:rPr lang="en-US" altLang="en-US" sz="4000" smtClean="0">
                <a:solidFill>
                  <a:schemeClr val="accent2"/>
                </a:solidFill>
              </a:rPr>
            </a:br>
            <a:r>
              <a:rPr lang="en-US" altLang="en-US" sz="4000" smtClean="0">
                <a:solidFill>
                  <a:schemeClr val="accent2"/>
                </a:solidFill>
              </a:rPr>
              <a:t>Phainopepla</a:t>
            </a:r>
          </a:p>
        </p:txBody>
      </p:sp>
      <p:sp>
        <p:nvSpPr>
          <p:cNvPr id="23555" name="Rectangle 3"/>
          <p:cNvSpPr>
            <a:spLocks noGrp="1" noChangeArrowheads="1"/>
          </p:cNvSpPr>
          <p:nvPr>
            <p:ph type="body" sz="half" idx="1"/>
          </p:nvPr>
        </p:nvSpPr>
        <p:spPr>
          <a:xfrm>
            <a:off x="304800" y="1600200"/>
            <a:ext cx="5638800" cy="3992563"/>
          </a:xfrm>
        </p:spPr>
        <p:txBody>
          <a:bodyPr/>
          <a:lstStyle/>
          <a:p>
            <a:pPr marL="533400" indent="-533400" eaLnBrk="1" hangingPunct="1">
              <a:buFontTx/>
              <a:buNone/>
            </a:pPr>
            <a:r>
              <a:rPr lang="en-US" altLang="en-US" sz="2400" smtClean="0"/>
              <a:t>	Phainopeplas </a:t>
            </a:r>
            <a:r>
              <a:rPr lang="en-US" altLang="en-US" sz="2400" smtClean="0">
                <a:solidFill>
                  <a:srgbClr val="FF99FF"/>
                </a:solidFill>
              </a:rPr>
              <a:t>feed primarily on mistletoe berries.</a:t>
            </a:r>
            <a:r>
              <a:rPr lang="en-US" altLang="en-US" sz="2400" smtClean="0"/>
              <a:t> </a:t>
            </a:r>
            <a:r>
              <a:rPr lang="en-US" altLang="en-US" sz="2400" smtClean="0">
                <a:solidFill>
                  <a:srgbClr val="3399FF"/>
                </a:solidFill>
              </a:rPr>
              <a:t>Phainopeplas are notable for their pattern of breeding twice each year, in two different habitats</a:t>
            </a:r>
            <a:r>
              <a:rPr lang="en-US" altLang="en-US" sz="2400" smtClean="0"/>
              <a:t>. The Phainopepla exhibits strikingly different behaviors in the two different habitats.</a:t>
            </a:r>
            <a:r>
              <a:rPr lang="en-US" altLang="en-US" sz="2400" smtClean="0">
                <a:solidFill>
                  <a:schemeClr val="folHlink"/>
                </a:solidFill>
              </a:rPr>
              <a:t> In the desert, it is territorial, actively defending nesting and foraging sites, </a:t>
            </a:r>
            <a:r>
              <a:rPr lang="en-US" altLang="en-US" sz="2400" smtClean="0">
                <a:solidFill>
                  <a:srgbClr val="FF0000"/>
                </a:solidFill>
              </a:rPr>
              <a:t>while in the woodlands it is colonial, with as many as four nesting pairs sharing one large tree.</a:t>
            </a:r>
            <a:r>
              <a:rPr lang="en-US" altLang="en-US" sz="2400" smtClean="0"/>
              <a:t> </a:t>
            </a:r>
          </a:p>
        </p:txBody>
      </p:sp>
      <p:pic>
        <p:nvPicPr>
          <p:cNvPr id="23556" name="Picture 7" descr="Phainopepla0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733800"/>
            <a:ext cx="174942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Phainopepla1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066800"/>
            <a:ext cx="17065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24579" name="Rectangle 3"/>
          <p:cNvSpPr>
            <a:spLocks noGrp="1" noChangeArrowheads="1"/>
          </p:cNvSpPr>
          <p:nvPr>
            <p:ph type="body" sz="half" idx="1"/>
          </p:nvPr>
        </p:nvSpPr>
        <p:spPr/>
        <p:txBody>
          <a:bodyPr/>
          <a:lstStyle/>
          <a:p>
            <a:pPr eaLnBrk="1" hangingPunct="1">
              <a:lnSpc>
                <a:spcPct val="90000"/>
              </a:lnSpc>
              <a:buFontTx/>
              <a:buNone/>
            </a:pPr>
            <a:r>
              <a:rPr lang="en-US" altLang="en-US" sz="2000" smtClean="0"/>
              <a:t>	</a:t>
            </a:r>
            <a:r>
              <a:rPr lang="en-US" altLang="en-US" sz="2000" smtClean="0">
                <a:solidFill>
                  <a:schemeClr val="hlink"/>
                </a:solidFill>
              </a:rPr>
              <a:t>Ostriches are omnivores, </a:t>
            </a:r>
            <a:r>
              <a:rPr lang="en-US" altLang="en-US" sz="2000" smtClean="0">
                <a:solidFill>
                  <a:srgbClr val="002060"/>
                </a:solidFill>
              </a:rPr>
              <a:t>and they eat whatever is available in their habitat and at different times of the year.</a:t>
            </a:r>
            <a:r>
              <a:rPr lang="en-US" altLang="en-US" sz="2000" smtClean="0"/>
              <a:t> They mostly eat plants, especially roots, leaves, and seeds, but they also munch on insects like locusts and small animals like lizards. When an ostrich eats, </a:t>
            </a:r>
            <a:r>
              <a:rPr lang="en-US" altLang="en-US" sz="2000" smtClean="0">
                <a:solidFill>
                  <a:srgbClr val="00B0F0"/>
                </a:solidFill>
              </a:rPr>
              <a:t>food is collected in the crop at the top of the throat until there is a large enough lump to slide down the neck</a:t>
            </a:r>
            <a:r>
              <a:rPr lang="en-US" altLang="en-US" sz="2000" smtClean="0"/>
              <a:t>. </a:t>
            </a:r>
          </a:p>
        </p:txBody>
      </p:sp>
      <p:pic>
        <p:nvPicPr>
          <p:cNvPr id="24580" name="Picture 8" descr="ostr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81200"/>
            <a:ext cx="3810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25603" name="Rectangle 3"/>
          <p:cNvSpPr>
            <a:spLocks noGrp="1" noChangeArrowheads="1"/>
          </p:cNvSpPr>
          <p:nvPr>
            <p:ph type="body" sz="half" idx="1"/>
          </p:nvPr>
        </p:nvSpPr>
        <p:spPr/>
        <p:txBody>
          <a:bodyPr/>
          <a:lstStyle/>
          <a:p>
            <a:pPr eaLnBrk="1" hangingPunct="1">
              <a:lnSpc>
                <a:spcPct val="90000"/>
              </a:lnSpc>
              <a:buFontTx/>
              <a:buNone/>
            </a:pPr>
            <a:r>
              <a:rPr lang="en-US" altLang="en-US" sz="2000" smtClean="0"/>
              <a:t>	</a:t>
            </a:r>
            <a:r>
              <a:rPr lang="en-US" altLang="en-US" sz="2000" smtClean="0">
                <a:solidFill>
                  <a:srgbClr val="002060"/>
                </a:solidFill>
              </a:rPr>
              <a:t>The Brown Kiwi have their </a:t>
            </a:r>
            <a:r>
              <a:rPr lang="en-US" altLang="en-US" sz="2000" smtClean="0">
                <a:solidFill>
                  <a:schemeClr val="hlink"/>
                </a:solidFill>
              </a:rPr>
              <a:t>nostrils at the tip of their long, slender beak, to help them smell food when they push their beak into the soil.</a:t>
            </a:r>
            <a:r>
              <a:rPr lang="en-US" altLang="en-US" sz="2000" smtClean="0"/>
              <a:t> Females have longer bills than males. </a:t>
            </a:r>
          </a:p>
        </p:txBody>
      </p:sp>
      <p:pic>
        <p:nvPicPr>
          <p:cNvPr id="25604" name="Picture 6" descr="504921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42423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26627" name="Rectangle 3"/>
          <p:cNvSpPr>
            <a:spLocks noGrp="1" noChangeArrowheads="1"/>
          </p:cNvSpPr>
          <p:nvPr>
            <p:ph type="body" sz="half" idx="1"/>
          </p:nvPr>
        </p:nvSpPr>
        <p:spPr>
          <a:xfrm>
            <a:off x="1295400" y="1676400"/>
            <a:ext cx="6934200" cy="4525963"/>
          </a:xfrm>
        </p:spPr>
        <p:txBody>
          <a:bodyPr/>
          <a:lstStyle/>
          <a:p>
            <a:pPr eaLnBrk="1" hangingPunct="1">
              <a:lnSpc>
                <a:spcPct val="90000"/>
              </a:lnSpc>
              <a:buFontTx/>
              <a:buNone/>
            </a:pPr>
            <a:r>
              <a:rPr lang="en-US" altLang="en-US" sz="2000" smtClean="0"/>
              <a:t>	</a:t>
            </a:r>
            <a:r>
              <a:rPr lang="en-US" altLang="en-US" sz="2000" smtClean="0">
                <a:solidFill>
                  <a:srgbClr val="002060"/>
                </a:solidFill>
              </a:rPr>
              <a:t>The Indian Yellow-nosed Albatross eat by </a:t>
            </a:r>
            <a:r>
              <a:rPr lang="en-US" altLang="en-US" sz="2000" smtClean="0">
                <a:solidFill>
                  <a:schemeClr val="hlink"/>
                </a:solidFill>
              </a:rPr>
              <a:t>surface seizing and/or shallow dives.  </a:t>
            </a:r>
            <a:r>
              <a:rPr lang="en-US" altLang="en-US" sz="2000" smtClean="0">
                <a:solidFill>
                  <a:srgbClr val="002060"/>
                </a:solidFill>
              </a:rPr>
              <a:t>They feed on a wide range of squid, fish and  some crustaceans</a:t>
            </a:r>
            <a:r>
              <a:rPr lang="en-US" altLang="en-US" sz="2000" smtClean="0">
                <a:solidFill>
                  <a:schemeClr val="hlink"/>
                </a:solidFill>
              </a:rPr>
              <a:t>.</a:t>
            </a:r>
          </a:p>
        </p:txBody>
      </p:sp>
      <p:pic>
        <p:nvPicPr>
          <p:cNvPr id="266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76600"/>
            <a:ext cx="60198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27651" name="Rectangle 3"/>
          <p:cNvSpPr>
            <a:spLocks noGrp="1" noChangeArrowheads="1"/>
          </p:cNvSpPr>
          <p:nvPr>
            <p:ph type="body" sz="half" idx="1"/>
          </p:nvPr>
        </p:nvSpPr>
        <p:spPr/>
        <p:txBody>
          <a:bodyPr/>
          <a:lstStyle/>
          <a:p>
            <a:pPr eaLnBrk="1" hangingPunct="1">
              <a:lnSpc>
                <a:spcPct val="80000"/>
              </a:lnSpc>
              <a:buFontTx/>
              <a:buNone/>
            </a:pPr>
            <a:r>
              <a:rPr lang="en-US" altLang="en-US" sz="1400" smtClean="0"/>
              <a:t>	Great Blue Herons forage in marine coastal environments and in freshwater habitats. Its main food is small fish less than half the length of its bill, or under 65 mm long. On occasion, it also eats shellfish, insects, rodents, amphibians (mostly frogs), reptiles, and small birds. </a:t>
            </a:r>
            <a:r>
              <a:rPr lang="en-US" altLang="en-US" sz="1400" smtClean="0">
                <a:solidFill>
                  <a:schemeClr val="hlink"/>
                </a:solidFill>
              </a:rPr>
              <a:t/>
            </a:r>
            <a:br>
              <a:rPr lang="en-US" altLang="en-US" sz="1400" smtClean="0">
                <a:solidFill>
                  <a:schemeClr val="hlink"/>
                </a:solidFill>
              </a:rPr>
            </a:br>
            <a:r>
              <a:rPr lang="en-US" altLang="en-US" sz="1400" smtClean="0">
                <a:solidFill>
                  <a:schemeClr val="hlink"/>
                </a:solidFill>
              </a:rPr>
              <a:t/>
            </a:r>
            <a:br>
              <a:rPr lang="en-US" altLang="en-US" sz="1400" smtClean="0">
                <a:solidFill>
                  <a:schemeClr val="hlink"/>
                </a:solidFill>
              </a:rPr>
            </a:br>
            <a:r>
              <a:rPr lang="en-US" altLang="en-US" sz="1400" smtClean="0"/>
              <a:t>The Great Blue Heron has two principal fishing techniques. The first consists of </a:t>
            </a:r>
            <a:r>
              <a:rPr lang="en-US" altLang="en-US" sz="1400" smtClean="0">
                <a:solidFill>
                  <a:srgbClr val="00B0F0"/>
                </a:solidFill>
              </a:rPr>
              <a:t>standing motionless</a:t>
            </a:r>
            <a:r>
              <a:rPr lang="en-US" altLang="en-US" sz="1400" smtClean="0"/>
              <a:t>.  When a potential meal comes close enough, the heron slowly folds its neck back and moves one leg in the direction of the prey. Suddenly, its entire body unbends, its head plunges into the water, it catches the prey in its bill.  </a:t>
            </a:r>
          </a:p>
          <a:p>
            <a:pPr eaLnBrk="1" hangingPunct="1">
              <a:lnSpc>
                <a:spcPct val="80000"/>
              </a:lnSpc>
              <a:buFontTx/>
              <a:buNone/>
            </a:pPr>
            <a:r>
              <a:rPr lang="en-US" altLang="en-US" sz="1400" smtClean="0"/>
              <a:t/>
            </a:r>
            <a:br>
              <a:rPr lang="en-US" altLang="en-US" sz="1400" smtClean="0"/>
            </a:br>
            <a:r>
              <a:rPr lang="en-US" altLang="en-US" sz="1400" smtClean="0"/>
              <a:t>Using the second technique, the heron </a:t>
            </a:r>
            <a:r>
              <a:rPr lang="en-US" altLang="en-US" sz="1400" smtClean="0">
                <a:solidFill>
                  <a:srgbClr val="00B0F0"/>
                </a:solidFill>
              </a:rPr>
              <a:t>slowly wades around in about 15 to 25 cm of water until it drives a fish out from a hiding place. </a:t>
            </a:r>
          </a:p>
        </p:txBody>
      </p:sp>
      <p:pic>
        <p:nvPicPr>
          <p:cNvPr id="27652" name="Picture 7" descr="Great_Blue_Heron_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362200"/>
            <a:ext cx="32035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28675" name="Rectangle 3"/>
          <p:cNvSpPr>
            <a:spLocks noGrp="1" noChangeArrowheads="1"/>
          </p:cNvSpPr>
          <p:nvPr>
            <p:ph type="body" sz="half" idx="1"/>
          </p:nvPr>
        </p:nvSpPr>
        <p:spPr>
          <a:xfrm>
            <a:off x="457200" y="1295400"/>
            <a:ext cx="4038600" cy="4525963"/>
          </a:xfrm>
        </p:spPr>
        <p:txBody>
          <a:bodyPr/>
          <a:lstStyle/>
          <a:p>
            <a:pPr eaLnBrk="1" hangingPunct="1">
              <a:lnSpc>
                <a:spcPct val="80000"/>
              </a:lnSpc>
              <a:buFontTx/>
              <a:buNone/>
            </a:pPr>
            <a:r>
              <a:rPr lang="en-US" altLang="en-US" sz="1400" smtClean="0"/>
              <a:t>	</a:t>
            </a:r>
            <a:r>
              <a:rPr lang="en-US" altLang="en-US" sz="2400" smtClean="0"/>
              <a:t>Scarlet Ibis has a long, </a:t>
            </a:r>
            <a:r>
              <a:rPr lang="en-US" altLang="en-US" sz="2400" smtClean="0">
                <a:solidFill>
                  <a:srgbClr val="3399FF"/>
                </a:solidFill>
              </a:rPr>
              <a:t>thin bill perfect for probing in water or mud in its search for food</a:t>
            </a:r>
            <a:r>
              <a:rPr lang="en-US" altLang="en-US" sz="2400" smtClean="0"/>
              <a:t>. The ibis uses its bill to feel around for tasty items such as grasshoppers, beetles, worms, crustaceans, fish, and carrion. </a:t>
            </a:r>
            <a:r>
              <a:rPr lang="en-US" altLang="en-US" sz="2400" smtClean="0">
                <a:solidFill>
                  <a:srgbClr val="3399FF"/>
                </a:solidFill>
              </a:rPr>
              <a:t>Sensitive feelers</a:t>
            </a:r>
            <a:r>
              <a:rPr lang="en-US" altLang="en-US" sz="2400" smtClean="0"/>
              <a:t> on the inside of their bill help the bird identify food before it even sees it. </a:t>
            </a:r>
            <a:r>
              <a:rPr lang="en-US" altLang="en-US" sz="2400" smtClean="0">
                <a:solidFill>
                  <a:srgbClr val="3399FF"/>
                </a:solidFill>
              </a:rPr>
              <a:t>The bird's nostrils are at the base of the bill</a:t>
            </a:r>
            <a:r>
              <a:rPr lang="en-US" altLang="en-US" sz="2400" smtClean="0"/>
              <a:t>, so the ibis can breathe while sticking its bill in the water or mud </a:t>
            </a:r>
          </a:p>
        </p:txBody>
      </p:sp>
      <p:pic>
        <p:nvPicPr>
          <p:cNvPr id="28676" name="Picture 6" descr="Scarlet-Ib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05000"/>
            <a:ext cx="27622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29699" name="Rectangle 3"/>
          <p:cNvSpPr>
            <a:spLocks noGrp="1" noChangeArrowheads="1"/>
          </p:cNvSpPr>
          <p:nvPr>
            <p:ph type="body" sz="half" idx="1"/>
          </p:nvPr>
        </p:nvSpPr>
        <p:spPr/>
        <p:txBody>
          <a:bodyPr/>
          <a:lstStyle/>
          <a:p>
            <a:pPr eaLnBrk="1" hangingPunct="1">
              <a:lnSpc>
                <a:spcPct val="80000"/>
              </a:lnSpc>
              <a:buFontTx/>
              <a:buNone/>
            </a:pPr>
            <a:r>
              <a:rPr lang="en-US" altLang="en-US" sz="1400" smtClean="0"/>
              <a:t>	</a:t>
            </a:r>
            <a:r>
              <a:rPr lang="en-US" altLang="en-US" sz="2000" smtClean="0"/>
              <a:t>The Roseate Spoonbill feeds by wading through shallow water, head down, probing the bottom by </a:t>
            </a:r>
            <a:r>
              <a:rPr lang="en-US" altLang="en-US" sz="2000" smtClean="0">
                <a:solidFill>
                  <a:srgbClr val="00B0F0"/>
                </a:solidFill>
              </a:rPr>
              <a:t>sweeping its long, spoon-shaped bill back and forth in the water</a:t>
            </a:r>
            <a:r>
              <a:rPr lang="en-US" altLang="en-US" sz="2000" smtClean="0"/>
              <a:t>. </a:t>
            </a:r>
            <a:r>
              <a:rPr lang="en-US" altLang="en-US" sz="2000" smtClean="0">
                <a:solidFill>
                  <a:srgbClr val="00B0F0"/>
                </a:solidFill>
              </a:rPr>
              <a:t>Prey is detected by touch</a:t>
            </a:r>
            <a:r>
              <a:rPr lang="en-US" altLang="en-US" sz="2000" smtClean="0"/>
              <a:t>, and the bill snaps immediately shut around the small fish, crustaceans, and insects that make up the bulk of the diet. Roseate Spoonbills attain their pink coloration from the pigments attained from the crustaceans that they feed upon. </a:t>
            </a:r>
          </a:p>
        </p:txBody>
      </p:sp>
      <p:pic>
        <p:nvPicPr>
          <p:cNvPr id="29700" name="Picture 6" descr="spoonbill-7155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09800"/>
            <a:ext cx="353853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0723" name="Rectangle 3"/>
          <p:cNvSpPr>
            <a:spLocks noGrp="1" noChangeArrowheads="1"/>
          </p:cNvSpPr>
          <p:nvPr>
            <p:ph type="body" sz="half" idx="1"/>
          </p:nvPr>
        </p:nvSpPr>
        <p:spPr/>
        <p:txBody>
          <a:bodyPr/>
          <a:lstStyle/>
          <a:p>
            <a:pPr eaLnBrk="1" hangingPunct="1">
              <a:lnSpc>
                <a:spcPct val="80000"/>
              </a:lnSpc>
              <a:buFontTx/>
              <a:buNone/>
            </a:pPr>
            <a:r>
              <a:rPr lang="en-US" altLang="en-US" sz="1400" smtClean="0"/>
              <a:t>	</a:t>
            </a:r>
            <a:r>
              <a:rPr lang="en-US" altLang="en-US" sz="2000" smtClean="0"/>
              <a:t>Caribbean, flamingos have shallow-keeled bills and feed on insects, aquatic invertebrates, and small fishes. Standing </a:t>
            </a:r>
            <a:r>
              <a:rPr lang="en-US" altLang="en-US" sz="2000" smtClean="0">
                <a:solidFill>
                  <a:srgbClr val="00B0F0"/>
                </a:solidFill>
              </a:rPr>
              <a:t>in shallow water</a:t>
            </a:r>
            <a:r>
              <a:rPr lang="en-US" altLang="en-US" sz="2000" smtClean="0"/>
              <a:t>, flamingos </a:t>
            </a:r>
            <a:r>
              <a:rPr lang="en-US" altLang="en-US" sz="2000" smtClean="0">
                <a:solidFill>
                  <a:srgbClr val="00B0F0"/>
                </a:solidFill>
              </a:rPr>
              <a:t>lower their necks and tilt their heads slightly upside-down</a:t>
            </a:r>
            <a:r>
              <a:rPr lang="en-US" altLang="en-US" sz="2000" smtClean="0"/>
              <a:t>, They </a:t>
            </a:r>
            <a:r>
              <a:rPr lang="en-US" altLang="en-US" sz="2000" smtClean="0">
                <a:solidFill>
                  <a:srgbClr val="00B0F0"/>
                </a:solidFill>
              </a:rPr>
              <a:t>sweep their head from side to side </a:t>
            </a:r>
            <a:r>
              <a:rPr lang="en-US" altLang="en-US" sz="2000" smtClean="0"/>
              <a:t>deeper into the mud to collect their food. They </a:t>
            </a:r>
            <a:r>
              <a:rPr lang="en-US" altLang="en-US" sz="2000" smtClean="0">
                <a:solidFill>
                  <a:srgbClr val="00B0F0"/>
                </a:solidFill>
              </a:rPr>
              <a:t>filter their food </a:t>
            </a:r>
            <a:r>
              <a:rPr lang="en-US" altLang="en-US" sz="2000" smtClean="0"/>
              <a:t>out of the water and mud </a:t>
            </a:r>
            <a:r>
              <a:rPr lang="en-US" altLang="en-US" sz="2000" smtClean="0">
                <a:solidFill>
                  <a:srgbClr val="00B0F0"/>
                </a:solidFill>
              </a:rPr>
              <a:t>with a spiny, piston-like tongue that aids in sucking food-filled water past the lamellae inside the curved bil</a:t>
            </a:r>
            <a:r>
              <a:rPr lang="en-US" altLang="en-US" sz="2000" smtClean="0"/>
              <a:t>l. The fringed lamellae filter out food, and the water is passed back out of the bill</a:t>
            </a:r>
          </a:p>
        </p:txBody>
      </p:sp>
      <p:pic>
        <p:nvPicPr>
          <p:cNvPr id="30724" name="Picture 6" descr="289797333_536c33afcb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641350"/>
          </a:xfrm>
        </p:spPr>
        <p:txBody>
          <a:bodyPr>
            <a:normAutofit fontScale="90000"/>
          </a:bodyPr>
          <a:lstStyle/>
          <a:p>
            <a:pPr>
              <a:defRPr/>
            </a:pPr>
            <a:r>
              <a:rPr lang="en-US" sz="4400" dirty="0" smtClean="0">
                <a:solidFill>
                  <a:srgbClr val="FFC000"/>
                </a:solidFill>
              </a:rPr>
              <a:t>Birds – General Characteristics</a:t>
            </a:r>
            <a:endParaRPr lang="en-US" sz="4400" dirty="0">
              <a:solidFill>
                <a:srgbClr val="FFC000"/>
              </a:solidFill>
            </a:endParaRPr>
          </a:p>
        </p:txBody>
      </p:sp>
      <p:sp>
        <p:nvSpPr>
          <p:cNvPr id="4099" name="Text Placeholder 4"/>
          <p:cNvSpPr>
            <a:spLocks noGrp="1"/>
          </p:cNvSpPr>
          <p:nvPr>
            <p:ph type="body" sz="half" idx="2"/>
          </p:nvPr>
        </p:nvSpPr>
        <p:spPr>
          <a:xfrm>
            <a:off x="457200" y="1435100"/>
            <a:ext cx="4038600" cy="4691063"/>
          </a:xfrm>
        </p:spPr>
        <p:txBody>
          <a:bodyPr/>
          <a:lstStyle/>
          <a:p>
            <a:r>
              <a:rPr lang="en-US" altLang="en-US" b="1" smtClean="0"/>
              <a:t>Feathers - </a:t>
            </a:r>
            <a:r>
              <a:rPr lang="en-US" altLang="en-US" smtClean="0"/>
              <a:t>Feathers are made up of </a:t>
            </a:r>
            <a:r>
              <a:rPr lang="en-US" altLang="en-US" smtClean="0">
                <a:solidFill>
                  <a:srgbClr val="FF0000"/>
                </a:solidFill>
              </a:rPr>
              <a:t>keratin</a:t>
            </a:r>
            <a:r>
              <a:rPr lang="en-US" altLang="en-US" smtClean="0"/>
              <a:t> (the same material as scales found in reptiles).  Birds have six different types of feathers, each with a different function.</a:t>
            </a:r>
          </a:p>
          <a:p>
            <a:pPr>
              <a:buFontTx/>
              <a:buAutoNum type="arabicPeriod"/>
            </a:pPr>
            <a:r>
              <a:rPr lang="en-US" altLang="en-US" smtClean="0">
                <a:solidFill>
                  <a:srgbClr val="CC0099"/>
                </a:solidFill>
              </a:rPr>
              <a:t>Contour Feathers – Body Covering</a:t>
            </a:r>
          </a:p>
          <a:p>
            <a:pPr>
              <a:buFontTx/>
              <a:buAutoNum type="arabicPeriod"/>
            </a:pPr>
            <a:r>
              <a:rPr lang="en-US" altLang="en-US" smtClean="0">
                <a:solidFill>
                  <a:srgbClr val="CC0099"/>
                </a:solidFill>
              </a:rPr>
              <a:t>Flight Feathers – Flight</a:t>
            </a:r>
          </a:p>
          <a:p>
            <a:pPr>
              <a:buFontTx/>
              <a:buAutoNum type="arabicPeriod"/>
            </a:pPr>
            <a:r>
              <a:rPr lang="en-US" altLang="en-US" smtClean="0">
                <a:solidFill>
                  <a:srgbClr val="CC0099"/>
                </a:solidFill>
              </a:rPr>
              <a:t>Down Feathers – Warmth</a:t>
            </a:r>
          </a:p>
          <a:p>
            <a:pPr>
              <a:buFontTx/>
              <a:buAutoNum type="arabicPeriod"/>
            </a:pPr>
            <a:r>
              <a:rPr lang="en-US" altLang="en-US" smtClean="0">
                <a:solidFill>
                  <a:srgbClr val="CC0099"/>
                </a:solidFill>
              </a:rPr>
              <a:t>Filoplume – probably a sensory function</a:t>
            </a:r>
          </a:p>
          <a:p>
            <a:pPr>
              <a:buFontTx/>
              <a:buAutoNum type="arabicPeriod"/>
            </a:pPr>
            <a:r>
              <a:rPr lang="en-US" altLang="en-US" smtClean="0">
                <a:solidFill>
                  <a:srgbClr val="CC0099"/>
                </a:solidFill>
              </a:rPr>
              <a:t>Plumule or Semiplume – provide form, insulation and aerodynamics</a:t>
            </a:r>
          </a:p>
          <a:p>
            <a:pPr>
              <a:buFontTx/>
              <a:buAutoNum type="arabicPeriod"/>
            </a:pPr>
            <a:r>
              <a:rPr lang="en-US" altLang="en-US" smtClean="0">
                <a:solidFill>
                  <a:srgbClr val="CC0099"/>
                </a:solidFill>
              </a:rPr>
              <a:t>Bristles – Sensory and protective function</a:t>
            </a:r>
          </a:p>
          <a:p>
            <a:endParaRPr lang="en-US" altLang="en-US" smtClean="0">
              <a:solidFill>
                <a:srgbClr val="CC0099"/>
              </a:solidFill>
            </a:endParaRPr>
          </a:p>
          <a:p>
            <a:endParaRPr lang="en-US" altLang="en-US" smtClean="0"/>
          </a:p>
          <a:p>
            <a:r>
              <a:rPr lang="en-US" altLang="en-US" smtClean="0"/>
              <a:t>- </a:t>
            </a:r>
          </a:p>
          <a:p>
            <a:endParaRPr lang="en-US" altLang="en-US" b="1" smtClean="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3978275" cy="464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1747" name="Rectangle 3"/>
          <p:cNvSpPr>
            <a:spLocks noGrp="1" noChangeArrowheads="1"/>
          </p:cNvSpPr>
          <p:nvPr>
            <p:ph type="body" sz="half" idx="1"/>
          </p:nvPr>
        </p:nvSpPr>
        <p:spPr/>
        <p:txBody>
          <a:bodyPr/>
          <a:lstStyle/>
          <a:p>
            <a:pPr eaLnBrk="1" hangingPunct="1">
              <a:buFontTx/>
              <a:buNone/>
            </a:pPr>
            <a:r>
              <a:rPr lang="en-US" altLang="en-US" sz="2800" smtClean="0"/>
              <a:t>	The edges of </a:t>
            </a:r>
            <a:r>
              <a:rPr lang="en-US" altLang="en-US" sz="2800" smtClean="0">
                <a:solidFill>
                  <a:srgbClr val="00B0F0"/>
                </a:solidFill>
              </a:rPr>
              <a:t>a duck's bill are fringed to strain</a:t>
            </a:r>
            <a:r>
              <a:rPr lang="en-US" altLang="en-US" sz="2800" smtClean="0"/>
              <a:t> plants, seeds, and small animals from mud and water</a:t>
            </a:r>
          </a:p>
        </p:txBody>
      </p:sp>
      <p:graphicFrame>
        <p:nvGraphicFramePr>
          <p:cNvPr id="31748" name="Object 5"/>
          <p:cNvGraphicFramePr>
            <a:graphicFrameLocks noGrp="1" noChangeAspect="1"/>
          </p:cNvGraphicFramePr>
          <p:nvPr>
            <p:ph sz="half" idx="2"/>
          </p:nvPr>
        </p:nvGraphicFramePr>
        <p:xfrm>
          <a:off x="4648200" y="2673350"/>
          <a:ext cx="4038600" cy="2379663"/>
        </p:xfrm>
        <a:graphic>
          <a:graphicData uri="http://schemas.openxmlformats.org/presentationml/2006/ole">
            <mc:AlternateContent xmlns:mc="http://schemas.openxmlformats.org/markup-compatibility/2006">
              <mc:Choice xmlns:v="urn:schemas-microsoft-com:vml" Requires="v">
                <p:oleObj spid="_x0000_s31749" name="Photo Editor Photo" r:id="rId3" imgW="5238095" imgH="3086531" progId="MSPhotoEd.3">
                  <p:embed/>
                </p:oleObj>
              </mc:Choice>
              <mc:Fallback>
                <p:oleObj name="Photo Editor Photo" r:id="rId3" imgW="5238095" imgH="3086531" progId="MSPhotoEd.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673350"/>
                        <a:ext cx="403860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2771" name="Rectangle 3"/>
          <p:cNvSpPr>
            <a:spLocks noGrp="1" noChangeArrowheads="1"/>
          </p:cNvSpPr>
          <p:nvPr>
            <p:ph type="body" sz="half" idx="1"/>
          </p:nvPr>
        </p:nvSpPr>
        <p:spPr/>
        <p:txBody>
          <a:bodyPr/>
          <a:lstStyle/>
          <a:p>
            <a:pPr eaLnBrk="1" hangingPunct="1">
              <a:buFontTx/>
              <a:buNone/>
            </a:pPr>
            <a:r>
              <a:rPr lang="en-US" altLang="en-US" sz="2400" smtClean="0"/>
              <a:t>	Harpy Eagles are an actively hunting carnivore. Its </a:t>
            </a:r>
            <a:r>
              <a:rPr lang="en-US" altLang="en-US" sz="2400" smtClean="0">
                <a:solidFill>
                  <a:srgbClr val="6699FF"/>
                </a:solidFill>
              </a:rPr>
              <a:t>main prey items are tree-dwelling mammals such as monkeys, coatis, and sloths</a:t>
            </a:r>
            <a:r>
              <a:rPr lang="en-US" altLang="en-US" sz="2400" smtClean="0"/>
              <a:t>; it may also attack other bird species. The </a:t>
            </a:r>
            <a:r>
              <a:rPr lang="en-US" altLang="en-US" sz="2400" smtClean="0">
                <a:solidFill>
                  <a:srgbClr val="6699FF"/>
                </a:solidFill>
              </a:rPr>
              <a:t>talons are extremely powerful and help assist with suppressing prey</a:t>
            </a:r>
            <a:r>
              <a:rPr lang="en-US" altLang="en-US" sz="2400" smtClean="0"/>
              <a:t>. </a:t>
            </a:r>
          </a:p>
        </p:txBody>
      </p:sp>
      <p:sp>
        <p:nvSpPr>
          <p:cNvPr id="32772" name="Rectangle 7"/>
          <p:cNvSpPr>
            <a:spLocks noGrp="1" noChangeArrowheads="1"/>
          </p:cNvSpPr>
          <p:nvPr>
            <p:ph sz="half" idx="2"/>
          </p:nvPr>
        </p:nvSpPr>
        <p:spPr/>
        <p:txBody>
          <a:bodyPr/>
          <a:lstStyle/>
          <a:p>
            <a:pPr eaLnBrk="1" hangingPunct="1"/>
            <a:endParaRPr lang="en-US" altLang="en-US" sz="2400" smtClean="0"/>
          </a:p>
        </p:txBody>
      </p:sp>
      <p:pic>
        <p:nvPicPr>
          <p:cNvPr id="32773" name="Picture 9" descr="Harpy-Eag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09800"/>
            <a:ext cx="395922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3795" name="Rectangle 3"/>
          <p:cNvSpPr>
            <a:spLocks noGrp="1" noChangeArrowheads="1"/>
          </p:cNvSpPr>
          <p:nvPr>
            <p:ph type="body" sz="half" idx="1"/>
          </p:nvPr>
        </p:nvSpPr>
        <p:spPr/>
        <p:txBody>
          <a:bodyPr/>
          <a:lstStyle/>
          <a:p>
            <a:pPr eaLnBrk="1" hangingPunct="1">
              <a:buFontTx/>
              <a:buNone/>
            </a:pPr>
            <a:r>
              <a:rPr lang="en-US" altLang="en-US" sz="2400" smtClean="0"/>
              <a:t>	Peregrine Falcons </a:t>
            </a:r>
            <a:r>
              <a:rPr lang="en-US" altLang="en-US" sz="2400" smtClean="0">
                <a:solidFill>
                  <a:srgbClr val="0070C0"/>
                </a:solidFill>
              </a:rPr>
              <a:t>feed almost exclusively on medium-sized birds</a:t>
            </a:r>
            <a:r>
              <a:rPr lang="en-US" altLang="en-US" sz="2400" smtClean="0"/>
              <a:t>, but will occasionally hunt small mammals. </a:t>
            </a:r>
            <a:r>
              <a:rPr lang="en-US" altLang="en-US" sz="2400" smtClean="0">
                <a:solidFill>
                  <a:srgbClr val="3399FF"/>
                </a:solidFill>
              </a:rPr>
              <a:t>They strike their prey with a clenched foot, stunning or killing it, then turn to catch it in mid-air</a:t>
            </a:r>
            <a:r>
              <a:rPr lang="en-US" altLang="en-US" sz="2400" smtClean="0"/>
              <a:t>.  They have been clocked at </a:t>
            </a:r>
            <a:r>
              <a:rPr lang="en-US" altLang="en-US" sz="2400" smtClean="0">
                <a:solidFill>
                  <a:srgbClr val="3399FF"/>
                </a:solidFill>
              </a:rPr>
              <a:t>speeds of 220 mph</a:t>
            </a:r>
            <a:r>
              <a:rPr lang="en-US" altLang="en-US" sz="2400" smtClean="0"/>
              <a:t>. </a:t>
            </a:r>
          </a:p>
        </p:txBody>
      </p:sp>
      <p:sp>
        <p:nvSpPr>
          <p:cNvPr id="33796" name="Rectangle 4"/>
          <p:cNvSpPr>
            <a:spLocks noGrp="1" noChangeArrowheads="1"/>
          </p:cNvSpPr>
          <p:nvPr>
            <p:ph sz="half" idx="2"/>
          </p:nvPr>
        </p:nvSpPr>
        <p:spPr/>
        <p:txBody>
          <a:bodyPr/>
          <a:lstStyle/>
          <a:p>
            <a:pPr eaLnBrk="1" hangingPunct="1"/>
            <a:endParaRPr lang="en-US" altLang="en-US" sz="2400" smtClean="0"/>
          </a:p>
        </p:txBody>
      </p:sp>
      <p:pic>
        <p:nvPicPr>
          <p:cNvPr id="33797" name="Picture 7" descr="peregrine-fal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76400"/>
            <a:ext cx="34766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4819" name="Rectangle 3"/>
          <p:cNvSpPr>
            <a:spLocks noGrp="1" noChangeArrowheads="1"/>
          </p:cNvSpPr>
          <p:nvPr>
            <p:ph type="body" sz="half" idx="1"/>
          </p:nvPr>
        </p:nvSpPr>
        <p:spPr/>
        <p:txBody>
          <a:bodyPr/>
          <a:lstStyle/>
          <a:p>
            <a:pPr eaLnBrk="1" hangingPunct="1">
              <a:buFontTx/>
              <a:buNone/>
            </a:pPr>
            <a:r>
              <a:rPr lang="en-US" altLang="en-US" sz="2400" smtClean="0"/>
              <a:t>	The Turkey Vulture is a scavenger and feeds </a:t>
            </a:r>
            <a:r>
              <a:rPr lang="en-US" altLang="en-US" sz="2400" smtClean="0">
                <a:solidFill>
                  <a:srgbClr val="3399FF"/>
                </a:solidFill>
              </a:rPr>
              <a:t>almost exclusively on carrion</a:t>
            </a:r>
            <a:r>
              <a:rPr lang="en-US" altLang="en-US" sz="2400" smtClean="0"/>
              <a:t>. It finds its meals using its </a:t>
            </a:r>
            <a:r>
              <a:rPr lang="en-US" altLang="en-US" sz="2400" smtClean="0">
                <a:solidFill>
                  <a:srgbClr val="3399FF"/>
                </a:solidFill>
              </a:rPr>
              <a:t>sense of smell</a:t>
            </a:r>
            <a:r>
              <a:rPr lang="en-US" altLang="en-US" sz="2400" smtClean="0"/>
              <a:t>, flying low enough to detect the gases produced by the beginnings of the process of decay in dead animals. . </a:t>
            </a:r>
          </a:p>
        </p:txBody>
      </p:sp>
      <p:sp>
        <p:nvSpPr>
          <p:cNvPr id="34820" name="Rectangle 4"/>
          <p:cNvSpPr>
            <a:spLocks noGrp="1" noChangeArrowheads="1"/>
          </p:cNvSpPr>
          <p:nvPr>
            <p:ph sz="half" idx="2"/>
          </p:nvPr>
        </p:nvSpPr>
        <p:spPr/>
        <p:txBody>
          <a:bodyPr/>
          <a:lstStyle/>
          <a:p>
            <a:pPr eaLnBrk="1" hangingPunct="1"/>
            <a:endParaRPr lang="en-US" altLang="en-US" sz="2400" smtClean="0"/>
          </a:p>
        </p:txBody>
      </p:sp>
      <p:pic>
        <p:nvPicPr>
          <p:cNvPr id="34821" name="Picture 7" descr="vul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33051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5843" name="Rectangle 3"/>
          <p:cNvSpPr>
            <a:spLocks noGrp="1" noChangeArrowheads="1"/>
          </p:cNvSpPr>
          <p:nvPr>
            <p:ph type="body" sz="half" idx="1"/>
          </p:nvPr>
        </p:nvSpPr>
        <p:spPr/>
        <p:txBody>
          <a:bodyPr/>
          <a:lstStyle/>
          <a:p>
            <a:pPr eaLnBrk="1" hangingPunct="1">
              <a:buFontTx/>
              <a:buNone/>
            </a:pPr>
            <a:r>
              <a:rPr lang="en-US" altLang="en-US" sz="2800" smtClean="0"/>
              <a:t>	The California Condor   has a diet consisting of </a:t>
            </a:r>
            <a:r>
              <a:rPr lang="en-US" altLang="en-US" sz="2800" smtClean="0">
                <a:solidFill>
                  <a:srgbClr val="0070C0"/>
                </a:solidFill>
              </a:rPr>
              <a:t>medium and large-sized dead mammals </a:t>
            </a:r>
            <a:r>
              <a:rPr lang="en-US" altLang="en-US" sz="2800" smtClean="0"/>
              <a:t>like cattle, sheep, deer, and horses in any state of decay. Condors </a:t>
            </a:r>
            <a:r>
              <a:rPr lang="en-US" altLang="en-US" sz="2800" smtClean="0">
                <a:solidFill>
                  <a:srgbClr val="0070C0"/>
                </a:solidFill>
              </a:rPr>
              <a:t>may travel several hundred miles in search of food</a:t>
            </a:r>
            <a:r>
              <a:rPr lang="en-US" altLang="en-US" sz="2800" smtClean="0"/>
              <a:t>. </a:t>
            </a:r>
          </a:p>
        </p:txBody>
      </p:sp>
      <p:sp>
        <p:nvSpPr>
          <p:cNvPr id="35844" name="Rectangle 4"/>
          <p:cNvSpPr>
            <a:spLocks noGrp="1" noChangeArrowheads="1"/>
          </p:cNvSpPr>
          <p:nvPr>
            <p:ph sz="half" idx="2"/>
          </p:nvPr>
        </p:nvSpPr>
        <p:spPr/>
        <p:txBody>
          <a:bodyPr/>
          <a:lstStyle/>
          <a:p>
            <a:pPr eaLnBrk="1" hangingPunct="1"/>
            <a:endParaRPr lang="en-US" altLang="en-US" sz="2800" smtClean="0"/>
          </a:p>
        </p:txBody>
      </p:sp>
      <p:pic>
        <p:nvPicPr>
          <p:cNvPr id="35845" name="Picture 7" descr="image?id=91917&amp;rendTypeI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00200"/>
            <a:ext cx="285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6867" name="Rectangle 3"/>
          <p:cNvSpPr>
            <a:spLocks noGrp="1" noChangeArrowheads="1"/>
          </p:cNvSpPr>
          <p:nvPr>
            <p:ph type="body" sz="half" idx="1"/>
          </p:nvPr>
        </p:nvSpPr>
        <p:spPr/>
        <p:txBody>
          <a:bodyPr/>
          <a:lstStyle/>
          <a:p>
            <a:pPr eaLnBrk="1" hangingPunct="1">
              <a:buFontTx/>
              <a:buNone/>
            </a:pPr>
            <a:r>
              <a:rPr lang="en-US" altLang="en-US" sz="2800" smtClean="0"/>
              <a:t>	The Common Snipe </a:t>
            </a:r>
            <a:r>
              <a:rPr lang="en-US" altLang="en-US" sz="2800" smtClean="0">
                <a:solidFill>
                  <a:srgbClr val="0070C0"/>
                </a:solidFill>
              </a:rPr>
              <a:t>forages in soft mud, probing or picking up food by sight</a:t>
            </a:r>
            <a:r>
              <a:rPr lang="en-US" altLang="en-US" sz="2800" smtClean="0"/>
              <a:t>. They mainly eat insects and earthworms, also plant material</a:t>
            </a:r>
            <a:r>
              <a:rPr lang="en-US" altLang="en-US" sz="2800" smtClean="0">
                <a:solidFill>
                  <a:schemeClr val="hlink"/>
                </a:solidFill>
              </a:rPr>
              <a:t>. </a:t>
            </a:r>
          </a:p>
        </p:txBody>
      </p:sp>
      <p:sp>
        <p:nvSpPr>
          <p:cNvPr id="36868" name="Rectangle 4"/>
          <p:cNvSpPr>
            <a:spLocks noGrp="1" noChangeArrowheads="1"/>
          </p:cNvSpPr>
          <p:nvPr>
            <p:ph sz="half" idx="2"/>
          </p:nvPr>
        </p:nvSpPr>
        <p:spPr/>
        <p:txBody>
          <a:bodyPr/>
          <a:lstStyle/>
          <a:p>
            <a:pPr eaLnBrk="1" hangingPunct="1"/>
            <a:endParaRPr lang="en-US" altLang="en-US" sz="2800" smtClean="0"/>
          </a:p>
        </p:txBody>
      </p:sp>
      <p:pic>
        <p:nvPicPr>
          <p:cNvPr id="36869" name="Picture 7" descr="Common snipe, Burns, Orego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384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7891" name="Rectangle 3"/>
          <p:cNvSpPr>
            <a:spLocks noGrp="1" noChangeArrowheads="1"/>
          </p:cNvSpPr>
          <p:nvPr>
            <p:ph type="body" sz="half" idx="1"/>
          </p:nvPr>
        </p:nvSpPr>
        <p:spPr/>
        <p:txBody>
          <a:bodyPr/>
          <a:lstStyle/>
          <a:p>
            <a:pPr eaLnBrk="1" hangingPunct="1">
              <a:buFontTx/>
              <a:buNone/>
            </a:pPr>
            <a:r>
              <a:rPr lang="en-US" altLang="en-US" sz="2400" smtClean="0"/>
              <a:t>	The King Penguin </a:t>
            </a:r>
            <a:r>
              <a:rPr lang="en-US" altLang="en-US" sz="2400" smtClean="0">
                <a:solidFill>
                  <a:srgbClr val="0070C0"/>
                </a:solidFill>
              </a:rPr>
              <a:t>eats small fish, and squid </a:t>
            </a:r>
            <a:r>
              <a:rPr lang="en-US" altLang="en-US" sz="2400" smtClean="0"/>
              <a:t>and rely less than most Southern Ocean predators on krill and other crustaceans. </a:t>
            </a:r>
            <a:r>
              <a:rPr lang="en-US" altLang="en-US" sz="2400" smtClean="0">
                <a:solidFill>
                  <a:srgbClr val="0070C0"/>
                </a:solidFill>
              </a:rPr>
              <a:t>Fish constitute 80-100% </a:t>
            </a:r>
            <a:r>
              <a:rPr lang="en-US" altLang="en-US" sz="2400" smtClean="0"/>
              <a:t>of the diet, except in the winter months of July and August, when they make up only 30.</a:t>
            </a:r>
          </a:p>
        </p:txBody>
      </p:sp>
      <p:sp>
        <p:nvSpPr>
          <p:cNvPr id="37892" name="Rectangle 4"/>
          <p:cNvSpPr>
            <a:spLocks noGrp="1" noChangeArrowheads="1"/>
          </p:cNvSpPr>
          <p:nvPr>
            <p:ph sz="half" idx="2"/>
          </p:nvPr>
        </p:nvSpPr>
        <p:spPr/>
        <p:txBody>
          <a:bodyPr/>
          <a:lstStyle/>
          <a:p>
            <a:pPr eaLnBrk="1" hangingPunct="1"/>
            <a:endParaRPr lang="en-US" altLang="en-US" sz="2400" smtClean="0"/>
          </a:p>
        </p:txBody>
      </p:sp>
      <p:pic>
        <p:nvPicPr>
          <p:cNvPr id="37893" name="Picture 7" descr="k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133600"/>
            <a:ext cx="3509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8915" name="Rectangle 3"/>
          <p:cNvSpPr>
            <a:spLocks noGrp="1" noChangeArrowheads="1"/>
          </p:cNvSpPr>
          <p:nvPr>
            <p:ph type="body" sz="half" idx="1"/>
          </p:nvPr>
        </p:nvSpPr>
        <p:spPr/>
        <p:txBody>
          <a:bodyPr/>
          <a:lstStyle/>
          <a:p>
            <a:pPr eaLnBrk="1" hangingPunct="1">
              <a:lnSpc>
                <a:spcPct val="90000"/>
              </a:lnSpc>
              <a:buFontTx/>
              <a:buNone/>
            </a:pPr>
            <a:r>
              <a:rPr lang="en-US" altLang="en-US" sz="2400" smtClean="0"/>
              <a:t>	The Black Hornbills </a:t>
            </a:r>
            <a:r>
              <a:rPr lang="en-US" altLang="en-US" sz="2400" smtClean="0">
                <a:solidFill>
                  <a:srgbClr val="0070C0"/>
                </a:solidFill>
              </a:rPr>
              <a:t>diet consists mostly of fruit but the also 20% of their diet is invertebrates and small animals.</a:t>
            </a:r>
            <a:r>
              <a:rPr lang="en-US" altLang="en-US" sz="2400" smtClean="0"/>
              <a:t> They have a </a:t>
            </a:r>
            <a:r>
              <a:rPr lang="en-US" altLang="en-US" sz="2400" smtClean="0">
                <a:solidFill>
                  <a:srgbClr val="0070C0"/>
                </a:solidFill>
              </a:rPr>
              <a:t>very dextrous bill </a:t>
            </a:r>
            <a:r>
              <a:rPr lang="en-US" altLang="en-US" sz="2400" smtClean="0"/>
              <a:t>that they use to manipulate  and eat poisonous prey such as scorpions and centipedes without causing any harm to themselves.</a:t>
            </a:r>
            <a:r>
              <a:rPr lang="en-US" altLang="en-US" sz="2400" smtClean="0">
                <a:solidFill>
                  <a:schemeClr val="hlink"/>
                </a:solidFill>
              </a:rPr>
              <a:t/>
            </a:r>
            <a:br>
              <a:rPr lang="en-US" altLang="en-US" sz="2400" smtClean="0">
                <a:solidFill>
                  <a:schemeClr val="hlink"/>
                </a:solidFill>
              </a:rPr>
            </a:br>
            <a:endParaRPr lang="en-US" altLang="en-US" sz="2400" smtClean="0">
              <a:solidFill>
                <a:schemeClr val="hlink"/>
              </a:solidFill>
            </a:endParaRPr>
          </a:p>
        </p:txBody>
      </p:sp>
      <p:sp>
        <p:nvSpPr>
          <p:cNvPr id="38916" name="Rectangle 4"/>
          <p:cNvSpPr>
            <a:spLocks noGrp="1" noChangeArrowheads="1"/>
          </p:cNvSpPr>
          <p:nvPr>
            <p:ph sz="half" idx="2"/>
          </p:nvPr>
        </p:nvSpPr>
        <p:spPr/>
        <p:txBody>
          <a:bodyPr/>
          <a:lstStyle/>
          <a:p>
            <a:pPr eaLnBrk="1" hangingPunct="1">
              <a:lnSpc>
                <a:spcPct val="90000"/>
              </a:lnSpc>
            </a:pPr>
            <a:endParaRPr lang="en-US" altLang="en-US" sz="2400" smtClean="0"/>
          </a:p>
        </p:txBody>
      </p:sp>
      <p:pic>
        <p:nvPicPr>
          <p:cNvPr id="38917" name="Picture 7" descr="1539673993_943dc5f4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114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39939" name="Rectangle 3"/>
          <p:cNvSpPr>
            <a:spLocks noGrp="1" noChangeArrowheads="1"/>
          </p:cNvSpPr>
          <p:nvPr>
            <p:ph type="body" sz="half" idx="1"/>
          </p:nvPr>
        </p:nvSpPr>
        <p:spPr/>
        <p:txBody>
          <a:bodyPr/>
          <a:lstStyle/>
          <a:p>
            <a:pPr eaLnBrk="1" hangingPunct="1">
              <a:buFontTx/>
              <a:buNone/>
            </a:pPr>
            <a:r>
              <a:rPr lang="en-US" altLang="en-US" sz="2400" smtClean="0"/>
              <a:t>	The Toco Toucan </a:t>
            </a:r>
            <a:r>
              <a:rPr lang="en-US" altLang="en-US" sz="2400" smtClean="0">
                <a:solidFill>
                  <a:srgbClr val="0070C0"/>
                </a:solidFill>
              </a:rPr>
              <a:t>eats fruit using its bill to pluck them from trees</a:t>
            </a:r>
            <a:r>
              <a:rPr lang="en-US" altLang="en-US" sz="2400" smtClean="0"/>
              <a:t>, but also insects, and nestlings and eggs of birds. It also has been known to capture and eat small adult birds in captivity. </a:t>
            </a:r>
            <a:r>
              <a:rPr lang="en-US" altLang="en-US" sz="2400" smtClean="0">
                <a:solidFill>
                  <a:srgbClr val="0070C0"/>
                </a:solidFill>
              </a:rPr>
              <a:t>The long bill is useful for reaching things that otherwise would be out-of-reach</a:t>
            </a:r>
            <a:r>
              <a:rPr lang="en-US" altLang="en-US" sz="2400" smtClean="0"/>
              <a:t>. </a:t>
            </a:r>
          </a:p>
        </p:txBody>
      </p:sp>
      <p:sp>
        <p:nvSpPr>
          <p:cNvPr id="39940" name="Rectangle 4"/>
          <p:cNvSpPr>
            <a:spLocks noGrp="1" noChangeArrowheads="1"/>
          </p:cNvSpPr>
          <p:nvPr>
            <p:ph sz="half" idx="2"/>
          </p:nvPr>
        </p:nvSpPr>
        <p:spPr/>
        <p:txBody>
          <a:bodyPr/>
          <a:lstStyle/>
          <a:p>
            <a:pPr eaLnBrk="1" hangingPunct="1"/>
            <a:endParaRPr lang="en-US" altLang="en-US" sz="2400" smtClean="0"/>
          </a:p>
        </p:txBody>
      </p:sp>
      <p:pic>
        <p:nvPicPr>
          <p:cNvPr id="39941" name="Picture 7" descr="800px-Toco_toucan_close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35052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40963" name="Rectangle 3"/>
          <p:cNvSpPr>
            <a:spLocks noGrp="1" noChangeArrowheads="1"/>
          </p:cNvSpPr>
          <p:nvPr>
            <p:ph type="body" sz="half" idx="1"/>
          </p:nvPr>
        </p:nvSpPr>
        <p:spPr/>
        <p:txBody>
          <a:bodyPr/>
          <a:lstStyle/>
          <a:p>
            <a:pPr eaLnBrk="1" hangingPunct="1">
              <a:lnSpc>
                <a:spcPct val="90000"/>
              </a:lnSpc>
              <a:buFontTx/>
              <a:buNone/>
            </a:pPr>
            <a:r>
              <a:rPr lang="en-US" altLang="en-US" sz="2000" smtClean="0"/>
              <a:t>	Scarlet macaws prefer undisturbed rainforest. The </a:t>
            </a:r>
            <a:r>
              <a:rPr lang="en-US" altLang="en-US" sz="2000" smtClean="0">
                <a:solidFill>
                  <a:srgbClr val="0070C0"/>
                </a:solidFill>
              </a:rPr>
              <a:t>macaw’s strong bill is adapted not only to crush its food, but also as an additional limb for climbing. </a:t>
            </a:r>
            <a:r>
              <a:rPr lang="en-US" altLang="en-US" sz="2000" smtClean="0"/>
              <a:t>The bill is hinged against the skull for independent movement, thus increasing its strength and flexibility They eat fruits, nuts, flowers and nectar, and they often eat unripe fruit and nuts that other animals avoid. These macaws also eat clay from river banks. </a:t>
            </a:r>
          </a:p>
        </p:txBody>
      </p:sp>
      <p:sp>
        <p:nvSpPr>
          <p:cNvPr id="40964" name="Rectangle 4"/>
          <p:cNvSpPr>
            <a:spLocks noGrp="1" noChangeArrowheads="1"/>
          </p:cNvSpPr>
          <p:nvPr>
            <p:ph sz="half" idx="2"/>
          </p:nvPr>
        </p:nvSpPr>
        <p:spPr/>
        <p:txBody>
          <a:bodyPr/>
          <a:lstStyle/>
          <a:p>
            <a:pPr eaLnBrk="1" hangingPunct="1">
              <a:lnSpc>
                <a:spcPct val="90000"/>
              </a:lnSpc>
            </a:pPr>
            <a:endParaRPr lang="en-US" altLang="en-US" sz="2000" smtClean="0"/>
          </a:p>
        </p:txBody>
      </p:sp>
      <p:pic>
        <p:nvPicPr>
          <p:cNvPr id="40965" name="Picture 7" descr="105944872_1cfb433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641350"/>
          </a:xfrm>
        </p:spPr>
        <p:txBody>
          <a:bodyPr>
            <a:normAutofit fontScale="90000"/>
          </a:bodyPr>
          <a:lstStyle/>
          <a:p>
            <a:pPr>
              <a:defRPr/>
            </a:pPr>
            <a:r>
              <a:rPr lang="en-US" sz="4400" dirty="0" smtClean="0">
                <a:solidFill>
                  <a:srgbClr val="FFC000"/>
                </a:solidFill>
              </a:rPr>
              <a:t>Birds – General Characteristics</a:t>
            </a:r>
            <a:endParaRPr lang="en-US" sz="4400" dirty="0">
              <a:solidFill>
                <a:srgbClr val="FFC000"/>
              </a:solidFill>
            </a:endParaRPr>
          </a:p>
        </p:txBody>
      </p:sp>
      <p:sp>
        <p:nvSpPr>
          <p:cNvPr id="5123" name="Text Placeholder 4"/>
          <p:cNvSpPr>
            <a:spLocks noGrp="1"/>
          </p:cNvSpPr>
          <p:nvPr>
            <p:ph type="body" sz="half" idx="2"/>
          </p:nvPr>
        </p:nvSpPr>
        <p:spPr>
          <a:xfrm>
            <a:off x="457200" y="1176338"/>
            <a:ext cx="6324600" cy="4691062"/>
          </a:xfrm>
        </p:spPr>
        <p:txBody>
          <a:bodyPr/>
          <a:lstStyle/>
          <a:p>
            <a:r>
              <a:rPr lang="en-US" altLang="en-US" sz="1600" smtClean="0">
                <a:solidFill>
                  <a:srgbClr val="6699FF"/>
                </a:solidFill>
              </a:rPr>
              <a:t>Color in Birds</a:t>
            </a:r>
          </a:p>
          <a:p>
            <a:endParaRPr lang="en-US" altLang="en-US" smtClean="0"/>
          </a:p>
          <a:p>
            <a:r>
              <a:rPr lang="en-US" altLang="en-US" smtClean="0">
                <a:solidFill>
                  <a:srgbClr val="FF0000"/>
                </a:solidFill>
              </a:rPr>
              <a:t>Pigments</a:t>
            </a:r>
            <a:r>
              <a:rPr lang="en-US" altLang="en-US" smtClean="0"/>
              <a:t> are responsible for some feather colors.  Colors also occur in feathers in which the cortex is pigment-free. In these feathers, the layer between core and cortex - called either the cloudy zone or the spongy layer due to the appearance of a dissected feather to the naked eye - produces colors </a:t>
            </a:r>
            <a:r>
              <a:rPr lang="en-US" altLang="en-US" smtClean="0">
                <a:solidFill>
                  <a:srgbClr val="CC0099"/>
                </a:solidFill>
              </a:rPr>
              <a:t>through convoluted air cavities that act as tiny light-scattering prisms</a:t>
            </a:r>
            <a:r>
              <a:rPr lang="en-US" altLang="en-US" smtClean="0"/>
              <a:t>. Not all feathers have a cloudy zone. </a:t>
            </a:r>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b="9389"/>
          <a:stretch>
            <a:fillRect/>
          </a:stretch>
        </p:blipFill>
        <p:spPr bwMode="auto">
          <a:xfrm>
            <a:off x="5486400" y="3962400"/>
            <a:ext cx="3490913"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95400"/>
            <a:ext cx="1676400" cy="227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63" y="3643313"/>
            <a:ext cx="4662487"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41987" name="Rectangle 3"/>
          <p:cNvSpPr>
            <a:spLocks noGrp="1" noChangeArrowheads="1"/>
          </p:cNvSpPr>
          <p:nvPr>
            <p:ph type="body" sz="half" idx="1"/>
          </p:nvPr>
        </p:nvSpPr>
        <p:spPr/>
        <p:txBody>
          <a:bodyPr/>
          <a:lstStyle/>
          <a:p>
            <a:pPr eaLnBrk="1" hangingPunct="1">
              <a:lnSpc>
                <a:spcPct val="80000"/>
              </a:lnSpc>
              <a:buFontTx/>
              <a:buNone/>
            </a:pPr>
            <a:r>
              <a:rPr lang="en-US" altLang="en-US" sz="1800" smtClean="0"/>
              <a:t>	Owls </a:t>
            </a:r>
            <a:r>
              <a:rPr lang="en-US" altLang="en-US" sz="1800" smtClean="0">
                <a:solidFill>
                  <a:srgbClr val="0070C0"/>
                </a:solidFill>
              </a:rPr>
              <a:t>are Birds of Prey, which means that they must kill other animals to survive</a:t>
            </a:r>
            <a:r>
              <a:rPr lang="en-US" altLang="en-US" sz="1800" smtClean="0"/>
              <a:t>. Their diet includes invertebrates (such as insects, spiders, earthworms, snails and crabs), fish, reptiles, amphibians, birds and small mammals. the Owl will fly towards it, keeping its head in line with it until the last moment. This is when the Owl pulls its head back, and thrusts its feet forward with the talons spread wide - two pointing backwards and two forwards.</a:t>
            </a:r>
            <a:br>
              <a:rPr lang="en-US" altLang="en-US" sz="1800" smtClean="0"/>
            </a:br>
            <a:r>
              <a:rPr lang="en-US" altLang="en-US" sz="1800" smtClean="0"/>
              <a:t>The force of the impact is usually enough to stun the prey, which is then dispatched with a snap of the beak. </a:t>
            </a:r>
          </a:p>
        </p:txBody>
      </p:sp>
      <p:sp>
        <p:nvSpPr>
          <p:cNvPr id="41988" name="Rectangle 4"/>
          <p:cNvSpPr>
            <a:spLocks noGrp="1" noChangeArrowheads="1"/>
          </p:cNvSpPr>
          <p:nvPr>
            <p:ph sz="half" idx="2"/>
          </p:nvPr>
        </p:nvSpPr>
        <p:spPr/>
        <p:txBody>
          <a:bodyPr/>
          <a:lstStyle/>
          <a:p>
            <a:pPr eaLnBrk="1" hangingPunct="1">
              <a:lnSpc>
                <a:spcPct val="80000"/>
              </a:lnSpc>
            </a:pPr>
            <a:endParaRPr lang="en-US" altLang="en-US" sz="1800" smtClean="0"/>
          </a:p>
        </p:txBody>
      </p:sp>
      <p:pic>
        <p:nvPicPr>
          <p:cNvPr id="41989" name="Picture 7" descr="Barn Owl swooping - Picture 5 of 6 in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43011" name="Rectangle 3"/>
          <p:cNvSpPr>
            <a:spLocks noGrp="1" noChangeArrowheads="1"/>
          </p:cNvSpPr>
          <p:nvPr>
            <p:ph type="body" sz="half" idx="1"/>
          </p:nvPr>
        </p:nvSpPr>
        <p:spPr/>
        <p:txBody>
          <a:bodyPr/>
          <a:lstStyle/>
          <a:p>
            <a:pPr eaLnBrk="1" hangingPunct="1">
              <a:buFontTx/>
              <a:buNone/>
            </a:pPr>
            <a:r>
              <a:rPr lang="en-US" altLang="en-US" sz="2800" smtClean="0"/>
              <a:t>	Pilated Woodpeckers have strong beaks which taper to the tip, forming a </a:t>
            </a:r>
            <a:r>
              <a:rPr lang="en-US" altLang="en-US" sz="2800" b="1" smtClean="0">
                <a:solidFill>
                  <a:srgbClr val="0070C0"/>
                </a:solidFill>
              </a:rPr>
              <a:t>chisel</a:t>
            </a:r>
            <a:r>
              <a:rPr lang="en-US" altLang="en-US" sz="2800" smtClean="0"/>
              <a:t> for pecking holes in trees for food or nests. </a:t>
            </a:r>
            <a:r>
              <a:rPr lang="en-US" altLang="en-US" sz="2800" smtClean="0">
                <a:solidFill>
                  <a:srgbClr val="0070C0"/>
                </a:solidFill>
              </a:rPr>
              <a:t>Most feed on insects which live under the bark</a:t>
            </a:r>
            <a:r>
              <a:rPr lang="en-US" altLang="en-US" sz="2800" smtClean="0"/>
              <a:t>. </a:t>
            </a:r>
          </a:p>
        </p:txBody>
      </p:sp>
      <p:pic>
        <p:nvPicPr>
          <p:cNvPr id="43012" name="Picture 7" descr="pile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26003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mtClean="0">
                <a:solidFill>
                  <a:schemeClr val="accent2"/>
                </a:solidFill>
              </a:rPr>
              <a:t>Feeding Behaviors</a:t>
            </a:r>
          </a:p>
        </p:txBody>
      </p:sp>
      <p:sp>
        <p:nvSpPr>
          <p:cNvPr id="44035" name="Rectangle 3"/>
          <p:cNvSpPr>
            <a:spLocks noGrp="1" noChangeArrowheads="1"/>
          </p:cNvSpPr>
          <p:nvPr>
            <p:ph type="body" sz="half" idx="1"/>
          </p:nvPr>
        </p:nvSpPr>
        <p:spPr/>
        <p:txBody>
          <a:bodyPr/>
          <a:lstStyle/>
          <a:p>
            <a:pPr eaLnBrk="1" hangingPunct="1">
              <a:buFontTx/>
              <a:buNone/>
            </a:pPr>
            <a:r>
              <a:rPr lang="en-US" altLang="en-US" sz="2800" smtClean="0"/>
              <a:t>	The Wren has a </a:t>
            </a:r>
            <a:r>
              <a:rPr lang="en-US" altLang="en-US" sz="2800" smtClean="0">
                <a:solidFill>
                  <a:srgbClr val="0070C0"/>
                </a:solidFill>
              </a:rPr>
              <a:t>thin, slender, pointed beaks for eating insects.</a:t>
            </a:r>
            <a:r>
              <a:rPr lang="en-US" altLang="en-US" sz="2800" smtClean="0"/>
              <a:t> They are also used to pick insects off leaves, twigs, and bark. </a:t>
            </a:r>
          </a:p>
        </p:txBody>
      </p:sp>
      <p:pic>
        <p:nvPicPr>
          <p:cNvPr id="44036" name="Picture 8" descr="w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05000"/>
            <a:ext cx="35242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mtClean="0">
                <a:solidFill>
                  <a:schemeClr val="accent2"/>
                </a:solidFill>
              </a:rPr>
              <a:t>Resource Partitioning</a:t>
            </a:r>
          </a:p>
        </p:txBody>
      </p:sp>
      <p:sp>
        <p:nvSpPr>
          <p:cNvPr id="45059" name="Rectangle 3"/>
          <p:cNvSpPr>
            <a:spLocks noGrp="1" noChangeArrowheads="1"/>
          </p:cNvSpPr>
          <p:nvPr>
            <p:ph type="body" sz="half" idx="1"/>
          </p:nvPr>
        </p:nvSpPr>
        <p:spPr/>
        <p:txBody>
          <a:bodyPr/>
          <a:lstStyle/>
          <a:p>
            <a:pPr eaLnBrk="1" hangingPunct="1">
              <a:lnSpc>
                <a:spcPct val="80000"/>
              </a:lnSpc>
              <a:buFontTx/>
              <a:buNone/>
            </a:pPr>
            <a:r>
              <a:rPr lang="en-US" altLang="en-US" sz="1800" smtClean="0"/>
              <a:t>	</a:t>
            </a:r>
            <a:endParaRPr lang="en-US" altLang="en-US" sz="2000" smtClean="0"/>
          </a:p>
        </p:txBody>
      </p:sp>
      <p:sp>
        <p:nvSpPr>
          <p:cNvPr id="45060" name="Rectangle 12"/>
          <p:cNvSpPr>
            <a:spLocks noGrp="1" noChangeArrowheads="1"/>
          </p:cNvSpPr>
          <p:nvPr>
            <p:ph type="body" sz="half" idx="2"/>
          </p:nvPr>
        </p:nvSpPr>
        <p:spPr>
          <a:xfrm>
            <a:off x="4648200" y="1600200"/>
            <a:ext cx="4495800" cy="5029200"/>
          </a:xfrm>
        </p:spPr>
        <p:txBody>
          <a:bodyPr/>
          <a:lstStyle/>
          <a:p>
            <a:pPr eaLnBrk="1" hangingPunct="1">
              <a:lnSpc>
                <a:spcPct val="90000"/>
              </a:lnSpc>
              <a:buFontTx/>
              <a:buNone/>
            </a:pPr>
            <a:r>
              <a:rPr lang="en-US" altLang="en-US" sz="2000" smtClean="0"/>
              <a:t>	Many wading birds feed on prey buried in the sand.  </a:t>
            </a:r>
            <a:r>
              <a:rPr lang="en-US" altLang="en-US" sz="2000" smtClean="0">
                <a:solidFill>
                  <a:schemeClr val="folHlink"/>
                </a:solidFill>
              </a:rPr>
              <a:t>To reduce competition, the different type beaks allow for each species to specialize in a particular food source reducing the energy needed to fight for food.  This is called resource partitioning</a:t>
            </a:r>
            <a:r>
              <a:rPr lang="en-US" altLang="en-US" sz="2000" smtClean="0"/>
              <a:t>.  Two birds at our local beaches have different shaped beaks which are used slightly different.  </a:t>
            </a:r>
            <a:r>
              <a:rPr lang="en-US" altLang="en-US" sz="2000" smtClean="0">
                <a:solidFill>
                  <a:srgbClr val="3399FF"/>
                </a:solidFill>
              </a:rPr>
              <a:t>The American Avocet’s beak turns upward to skim the surface of the sand and the Black-necked Stilt is straight to dig into the sand.</a:t>
            </a:r>
          </a:p>
        </p:txBody>
      </p:sp>
      <p:pic>
        <p:nvPicPr>
          <p:cNvPr id="45061" name="Picture 5" descr="msotw9_tem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4343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62" name="Object 13"/>
          <p:cNvGraphicFramePr>
            <a:graphicFrameLocks noChangeAspect="1"/>
          </p:cNvGraphicFramePr>
          <p:nvPr/>
        </p:nvGraphicFramePr>
        <p:xfrm>
          <a:off x="381000" y="4495800"/>
          <a:ext cx="1714500" cy="2190750"/>
        </p:xfrm>
        <a:graphic>
          <a:graphicData uri="http://schemas.openxmlformats.org/presentationml/2006/ole">
            <mc:AlternateContent xmlns:mc="http://schemas.openxmlformats.org/markup-compatibility/2006">
              <mc:Choice xmlns:v="urn:schemas-microsoft-com:vml" Requires="v">
                <p:oleObj spid="_x0000_s45064" name="Photo Editor Photo" r:id="rId4" imgW="2190476" imgH="2800741" progId="MSPhotoEd.3">
                  <p:embed/>
                </p:oleObj>
              </mc:Choice>
              <mc:Fallback>
                <p:oleObj name="Photo Editor Photo" r:id="rId4" imgW="2190476" imgH="2800741" progId="MSPhotoEd.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95800"/>
                        <a:ext cx="1714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3" name="Object 14"/>
          <p:cNvGraphicFramePr>
            <a:graphicFrameLocks noChangeAspect="1"/>
          </p:cNvGraphicFramePr>
          <p:nvPr/>
        </p:nvGraphicFramePr>
        <p:xfrm>
          <a:off x="2667000" y="4114800"/>
          <a:ext cx="1831975" cy="2476500"/>
        </p:xfrm>
        <a:graphic>
          <a:graphicData uri="http://schemas.openxmlformats.org/presentationml/2006/ole">
            <mc:AlternateContent xmlns:mc="http://schemas.openxmlformats.org/markup-compatibility/2006">
              <mc:Choice xmlns:v="urn:schemas-microsoft-com:vml" Requires="v">
                <p:oleObj spid="_x0000_s45065" name="Photo Editor Photo" r:id="rId6" imgW="4229690" imgH="5714286" progId="MSPhotoEd.3">
                  <p:embed/>
                </p:oleObj>
              </mc:Choice>
              <mc:Fallback>
                <p:oleObj name="Photo Editor Photo" r:id="rId6" imgW="4229690" imgH="5714286" progId="MSPhotoEd.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114800"/>
                        <a:ext cx="183197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mtClean="0">
                <a:solidFill>
                  <a:schemeClr val="accent2"/>
                </a:solidFill>
              </a:rPr>
              <a:t>Ducks (Dabblers vs. Divers)</a:t>
            </a:r>
          </a:p>
        </p:txBody>
      </p:sp>
      <p:sp>
        <p:nvSpPr>
          <p:cNvPr id="46083" name="Rectangle 3"/>
          <p:cNvSpPr>
            <a:spLocks noGrp="1" noChangeArrowheads="1"/>
          </p:cNvSpPr>
          <p:nvPr>
            <p:ph type="body" sz="half" idx="1"/>
          </p:nvPr>
        </p:nvSpPr>
        <p:spPr>
          <a:xfrm>
            <a:off x="457200" y="1600200"/>
            <a:ext cx="2971800" cy="4525963"/>
          </a:xfrm>
        </p:spPr>
        <p:txBody>
          <a:bodyPr/>
          <a:lstStyle/>
          <a:p>
            <a:pPr eaLnBrk="1" hangingPunct="1">
              <a:lnSpc>
                <a:spcPct val="80000"/>
              </a:lnSpc>
              <a:buFontTx/>
              <a:buNone/>
            </a:pPr>
            <a:r>
              <a:rPr lang="en-US" altLang="en-US" sz="1800" smtClean="0"/>
              <a:t>	Ducks usually come in two types.  </a:t>
            </a:r>
            <a:r>
              <a:rPr lang="en-US" altLang="en-US" sz="1800" smtClean="0">
                <a:solidFill>
                  <a:schemeClr val="folHlink"/>
                </a:solidFill>
              </a:rPr>
              <a:t>Diving ducks, or "divers," are ducks that propel themselves underwater with large feet attached to short legs situated far back on the body</a:t>
            </a:r>
            <a:r>
              <a:rPr lang="en-US" altLang="en-US" sz="1800" smtClean="0"/>
              <a:t>. "</a:t>
            </a:r>
            <a:r>
              <a:rPr lang="en-US" altLang="en-US" sz="1800" smtClean="0">
                <a:solidFill>
                  <a:srgbClr val="FF9900"/>
                </a:solidFill>
              </a:rPr>
              <a:t>Dabblers," in contrast, have smaller feet and their legs are situated farther forward. While a few dabblers may occasionally dive to feed or to escape predators, typically they skim food from the surface or feed in the shallows by tipping forward to submerge their heads and necks.</a:t>
            </a:r>
            <a:r>
              <a:rPr lang="en-US" altLang="en-US" sz="1800" smtClean="0"/>
              <a:t> </a:t>
            </a:r>
          </a:p>
        </p:txBody>
      </p:sp>
      <p:graphicFrame>
        <p:nvGraphicFramePr>
          <p:cNvPr id="46084" name="Object 5"/>
          <p:cNvGraphicFramePr>
            <a:graphicFrameLocks noGrp="1" noChangeAspect="1"/>
          </p:cNvGraphicFramePr>
          <p:nvPr>
            <p:ph sz="quarter" idx="2"/>
          </p:nvPr>
        </p:nvGraphicFramePr>
        <p:xfrm>
          <a:off x="3657600" y="1905000"/>
          <a:ext cx="2633663" cy="1712913"/>
        </p:xfrm>
        <a:graphic>
          <a:graphicData uri="http://schemas.openxmlformats.org/presentationml/2006/ole">
            <mc:AlternateContent xmlns:mc="http://schemas.openxmlformats.org/markup-compatibility/2006">
              <mc:Choice xmlns:v="urn:schemas-microsoft-com:vml" Requires="v">
                <p:oleObj spid="_x0000_s46087" name="Photo Editor Photo" r:id="rId3" imgW="6857143" imgH="4458322" progId="MSPhotoEd.3">
                  <p:embed/>
                </p:oleObj>
              </mc:Choice>
              <mc:Fallback>
                <p:oleObj name="Photo Editor Photo" r:id="rId3" imgW="6857143" imgH="4458322" progId="MSPhotoEd.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905000"/>
                        <a:ext cx="2633663"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5" name="Object 7"/>
          <p:cNvGraphicFramePr>
            <a:graphicFrameLocks noGrp="1" noChangeAspect="1"/>
          </p:cNvGraphicFramePr>
          <p:nvPr>
            <p:ph sz="quarter" idx="3"/>
          </p:nvPr>
        </p:nvGraphicFramePr>
        <p:xfrm>
          <a:off x="6477000" y="2057400"/>
          <a:ext cx="2452688" cy="1370013"/>
        </p:xfrm>
        <a:graphic>
          <a:graphicData uri="http://schemas.openxmlformats.org/presentationml/2006/ole">
            <mc:AlternateContent xmlns:mc="http://schemas.openxmlformats.org/markup-compatibility/2006">
              <mc:Choice xmlns:v="urn:schemas-microsoft-com:vml" Requires="v">
                <p:oleObj spid="_x0000_s46088" name="Photo Editor Photo" r:id="rId5" imgW="5590476" imgH="3123810" progId="MSPhotoEd.3">
                  <p:embed/>
                </p:oleObj>
              </mc:Choice>
              <mc:Fallback>
                <p:oleObj name="Photo Editor Photo" r:id="rId5" imgW="5590476" imgH="3123810" progId="MSPhotoEd.3">
                  <p:embed/>
                  <p:pic>
                    <p:nvPicPr>
                      <p:cNvPr id="0" name="Object 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057400"/>
                        <a:ext cx="2452688"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6" name="Object 9"/>
          <p:cNvGraphicFramePr>
            <a:graphicFrameLocks noChangeAspect="1"/>
          </p:cNvGraphicFramePr>
          <p:nvPr/>
        </p:nvGraphicFramePr>
        <p:xfrm>
          <a:off x="5334000" y="4114800"/>
          <a:ext cx="2286000" cy="2286000"/>
        </p:xfrm>
        <a:graphic>
          <a:graphicData uri="http://schemas.openxmlformats.org/presentationml/2006/ole">
            <mc:AlternateContent xmlns:mc="http://schemas.openxmlformats.org/markup-compatibility/2006">
              <mc:Choice xmlns:v="urn:schemas-microsoft-com:vml" Requires="v">
                <p:oleObj spid="_x0000_s46089" name="Photo Editor Photo" r:id="rId7" imgW="2857899" imgH="2857899" progId="MSPhotoEd.3">
                  <p:embed/>
                </p:oleObj>
              </mc:Choice>
              <mc:Fallback>
                <p:oleObj name="Photo Editor Photo" r:id="rId7" imgW="2857899" imgH="2857899" progId="MSPhotoEd.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41148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mtClean="0">
                <a:solidFill>
                  <a:schemeClr val="accent2"/>
                </a:solidFill>
              </a:rPr>
              <a:t>Loggerhead Shrikes</a:t>
            </a:r>
          </a:p>
        </p:txBody>
      </p:sp>
      <p:sp>
        <p:nvSpPr>
          <p:cNvPr id="47107" name="Rectangle 3"/>
          <p:cNvSpPr>
            <a:spLocks noGrp="1" noChangeArrowheads="1"/>
          </p:cNvSpPr>
          <p:nvPr>
            <p:ph type="body" sz="half" idx="1"/>
          </p:nvPr>
        </p:nvSpPr>
        <p:spPr/>
        <p:txBody>
          <a:bodyPr/>
          <a:lstStyle/>
          <a:p>
            <a:pPr eaLnBrk="1" hangingPunct="1">
              <a:lnSpc>
                <a:spcPct val="80000"/>
              </a:lnSpc>
              <a:buFontTx/>
              <a:buNone/>
            </a:pPr>
            <a:r>
              <a:rPr lang="en-US" altLang="en-US" sz="1800" smtClean="0"/>
              <a:t>	</a:t>
            </a:r>
            <a:r>
              <a:rPr lang="en-US" altLang="en-US" sz="2400" smtClean="0">
                <a:solidFill>
                  <a:schemeClr val="hlink"/>
                </a:solidFill>
              </a:rPr>
              <a:t>Loggerhead shrikes are often called birds of prey because they are predators on insects, lizards, birds, and small mammals.</a:t>
            </a:r>
            <a:r>
              <a:rPr lang="en-US" altLang="en-US" sz="2400" smtClean="0"/>
              <a:t>  Unlike other birds of prey like hawks and owls, they do not have sharp talons to kill their prey.  </a:t>
            </a:r>
            <a:r>
              <a:rPr lang="en-US" altLang="en-US" sz="2400" smtClean="0">
                <a:solidFill>
                  <a:srgbClr val="FF9900"/>
                </a:solidFill>
              </a:rPr>
              <a:t>They have an unusual habit of spearing their food on cactus spines and barb wire fences.</a:t>
            </a:r>
            <a:r>
              <a:rPr lang="en-US" altLang="en-US" sz="2400" smtClean="0"/>
              <a:t>  </a:t>
            </a:r>
            <a:r>
              <a:rPr lang="en-US" altLang="en-US" sz="2400" smtClean="0">
                <a:solidFill>
                  <a:srgbClr val="CC0099"/>
                </a:solidFill>
              </a:rPr>
              <a:t>Their nickname because of this behavior is “Butcher Bird”.   </a:t>
            </a:r>
          </a:p>
        </p:txBody>
      </p:sp>
      <p:graphicFrame>
        <p:nvGraphicFramePr>
          <p:cNvPr id="47108" name="Object 9"/>
          <p:cNvGraphicFramePr>
            <a:graphicFrameLocks noGrp="1" noChangeAspect="1"/>
          </p:cNvGraphicFramePr>
          <p:nvPr>
            <p:ph sz="half" idx="2"/>
          </p:nvPr>
        </p:nvGraphicFramePr>
        <p:xfrm>
          <a:off x="4648200" y="1630363"/>
          <a:ext cx="4038600" cy="4465637"/>
        </p:xfrm>
        <a:graphic>
          <a:graphicData uri="http://schemas.openxmlformats.org/presentationml/2006/ole">
            <mc:AlternateContent xmlns:mc="http://schemas.openxmlformats.org/markup-compatibility/2006">
              <mc:Choice xmlns:v="urn:schemas-microsoft-com:vml" Requires="v">
                <p:oleObj spid="_x0000_s47109" name="Photo Editor Photo" r:id="rId3" imgW="5495238" imgH="6076190" progId="MSPhotoEd.3">
                  <p:embed/>
                </p:oleObj>
              </mc:Choice>
              <mc:Fallback>
                <p:oleObj name="Photo Editor Photo" r:id="rId3" imgW="5495238" imgH="6076190" progId="MSPhotoEd.3">
                  <p:embed/>
                  <p:pic>
                    <p:nvPicPr>
                      <p:cNvPr id="0"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30363"/>
                        <a:ext cx="4038600"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mtClean="0">
                <a:solidFill>
                  <a:schemeClr val="accent2"/>
                </a:solidFill>
              </a:rPr>
              <a:t>Hawks and Falcons</a:t>
            </a:r>
          </a:p>
        </p:txBody>
      </p:sp>
      <p:sp>
        <p:nvSpPr>
          <p:cNvPr id="48131" name="Rectangle 3"/>
          <p:cNvSpPr>
            <a:spLocks noGrp="1" noChangeArrowheads="1"/>
          </p:cNvSpPr>
          <p:nvPr>
            <p:ph type="body" sz="half" idx="1"/>
          </p:nvPr>
        </p:nvSpPr>
        <p:spPr>
          <a:xfrm>
            <a:off x="457200" y="1600200"/>
            <a:ext cx="3505200" cy="4525963"/>
          </a:xfrm>
        </p:spPr>
        <p:txBody>
          <a:bodyPr/>
          <a:lstStyle/>
          <a:p>
            <a:pPr eaLnBrk="1" hangingPunct="1">
              <a:lnSpc>
                <a:spcPct val="80000"/>
              </a:lnSpc>
              <a:buFontTx/>
              <a:buNone/>
            </a:pPr>
            <a:r>
              <a:rPr lang="en-US" altLang="en-US" sz="1800" smtClean="0"/>
              <a:t>	</a:t>
            </a:r>
            <a:r>
              <a:rPr lang="en-US" altLang="en-US" sz="1600" smtClean="0">
                <a:solidFill>
                  <a:srgbClr val="3399FF"/>
                </a:solidFill>
              </a:rPr>
              <a:t>Red-tailed Hawks are the most common large hawk across the United States.  They are an opportunistic hunter. Their diet is varied, but there is conclusive evidence now that 85 to 90 % is composed of small rodents, with rabbits, snakes and lizards included </a:t>
            </a:r>
          </a:p>
          <a:p>
            <a:pPr eaLnBrk="1" hangingPunct="1">
              <a:lnSpc>
                <a:spcPct val="80000"/>
              </a:lnSpc>
              <a:buFontTx/>
              <a:buNone/>
            </a:pPr>
            <a:endParaRPr lang="en-US" altLang="en-US" sz="1600" smtClean="0">
              <a:solidFill>
                <a:srgbClr val="3399FF"/>
              </a:solidFill>
            </a:endParaRPr>
          </a:p>
          <a:p>
            <a:pPr eaLnBrk="1" hangingPunct="1">
              <a:lnSpc>
                <a:spcPct val="80000"/>
              </a:lnSpc>
              <a:buFontTx/>
              <a:buNone/>
            </a:pPr>
            <a:r>
              <a:rPr lang="en-US" altLang="en-US" sz="1600" smtClean="0"/>
              <a:t>	</a:t>
            </a:r>
            <a:r>
              <a:rPr lang="en-US" altLang="en-US" sz="1600" smtClean="0">
                <a:solidFill>
                  <a:srgbClr val="FF0000"/>
                </a:solidFill>
              </a:rPr>
              <a:t>Peregrine Falcons are known for their speed being clocked at 220 mph in a stoop or dive.  They eat primarily birds.</a:t>
            </a:r>
          </a:p>
          <a:p>
            <a:pPr eaLnBrk="1" hangingPunct="1">
              <a:lnSpc>
                <a:spcPct val="80000"/>
              </a:lnSpc>
              <a:buFontTx/>
              <a:buNone/>
            </a:pPr>
            <a:endParaRPr lang="en-US" altLang="en-US" sz="1600" smtClean="0">
              <a:solidFill>
                <a:srgbClr val="FF0000"/>
              </a:solidFill>
            </a:endParaRPr>
          </a:p>
          <a:p>
            <a:pPr eaLnBrk="1" hangingPunct="1">
              <a:lnSpc>
                <a:spcPct val="80000"/>
              </a:lnSpc>
              <a:buFontTx/>
              <a:buNone/>
            </a:pPr>
            <a:r>
              <a:rPr lang="en-US" altLang="en-US" sz="1600" smtClean="0"/>
              <a:t>	American Kestrels are </a:t>
            </a:r>
            <a:r>
              <a:rPr lang="en-US" altLang="en-US" sz="1600" smtClean="0">
                <a:solidFill>
                  <a:schemeClr val="hlink"/>
                </a:solidFill>
              </a:rPr>
              <a:t>the only North American falcon to habitually hover with rapid wing beats, keeping its head motionless while scanning the ground for prey.  They usually eat insects or small mammals.</a:t>
            </a:r>
          </a:p>
        </p:txBody>
      </p:sp>
      <p:pic>
        <p:nvPicPr>
          <p:cNvPr id="48132" name="Picture 7" descr="543px-Red-tailed_Hawk_Buteo_jamaicensis_Full_Body_1880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371600"/>
            <a:ext cx="214312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3553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91000"/>
            <a:ext cx="256698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0" descr="peregrine-fal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114800"/>
            <a:ext cx="19939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mtClean="0">
                <a:solidFill>
                  <a:srgbClr val="3399FF"/>
                </a:solidFill>
              </a:rPr>
              <a:t>Nocturnal Birds: Owls</a:t>
            </a:r>
          </a:p>
        </p:txBody>
      </p:sp>
      <p:sp>
        <p:nvSpPr>
          <p:cNvPr id="49155" name="Rectangle 3"/>
          <p:cNvSpPr>
            <a:spLocks noGrp="1" noChangeArrowheads="1"/>
          </p:cNvSpPr>
          <p:nvPr>
            <p:ph type="body" sz="half" idx="1"/>
          </p:nvPr>
        </p:nvSpPr>
        <p:spPr>
          <a:xfrm>
            <a:off x="457200" y="1600200"/>
            <a:ext cx="4267200" cy="4525963"/>
          </a:xfrm>
        </p:spPr>
        <p:txBody>
          <a:bodyPr/>
          <a:lstStyle/>
          <a:p>
            <a:pPr eaLnBrk="1" hangingPunct="1">
              <a:lnSpc>
                <a:spcPct val="80000"/>
              </a:lnSpc>
              <a:buFontTx/>
              <a:buNone/>
            </a:pPr>
            <a:r>
              <a:rPr lang="en-US" altLang="en-US" sz="1600" b="1" smtClean="0"/>
              <a:t>	Owl’s are nocturnal birds of prey.  </a:t>
            </a:r>
            <a:r>
              <a:rPr lang="en-US" altLang="en-US" sz="1600" b="1" smtClean="0">
                <a:solidFill>
                  <a:schemeClr val="hlink"/>
                </a:solidFill>
              </a:rPr>
              <a:t>They are thought to have filled this niche due to competition from hawks during the day.</a:t>
            </a:r>
            <a:r>
              <a:rPr lang="en-US" altLang="en-US" sz="1600" b="1" smtClean="0"/>
              <a:t>  They can see fine during the day, but have exceptional hearing for hunting at night.  </a:t>
            </a:r>
            <a:r>
              <a:rPr lang="en-US" altLang="en-US" sz="1600" b="1" smtClean="0">
                <a:solidFill>
                  <a:srgbClr val="FF0000"/>
                </a:solidFill>
              </a:rPr>
              <a:t>Their eyes are large and fixed in their sockets so they must turn their heads to look at things to the side.  They can turn their heads 240 degrees because they have 14 cervical vertebrae</a:t>
            </a:r>
            <a:r>
              <a:rPr lang="en-US" altLang="en-US" sz="1600" b="1" smtClean="0"/>
              <a:t> (humans have seven).  The twe major types of owls seen in our area are the Barn Owl and the Great Horned Owl. </a:t>
            </a:r>
            <a:r>
              <a:rPr lang="en-US" altLang="en-US" sz="1600" b="1" smtClean="0">
                <a:solidFill>
                  <a:srgbClr val="FF9900"/>
                </a:solidFill>
              </a:rPr>
              <a:t>There is one species of diurnal owl called the Burrowing Owl.</a:t>
            </a:r>
            <a:r>
              <a:rPr lang="en-US" altLang="en-US" sz="1600" b="1" smtClean="0"/>
              <a:t>  </a:t>
            </a:r>
            <a:r>
              <a:rPr lang="en-US" altLang="en-US" sz="1600" b="1" smtClean="0">
                <a:solidFill>
                  <a:srgbClr val="FF99FF"/>
                </a:solidFill>
              </a:rPr>
              <a:t>They nest in holes in the ground.  The young will make a sound by clicking their beaks which resembles a rattlesnake to scare off predators.  </a:t>
            </a:r>
          </a:p>
        </p:txBody>
      </p:sp>
      <p:sp>
        <p:nvSpPr>
          <p:cNvPr id="49156" name="Rectangle 4"/>
          <p:cNvSpPr>
            <a:spLocks noGrp="1" noChangeArrowheads="1"/>
          </p:cNvSpPr>
          <p:nvPr>
            <p:ph type="body" sz="half" idx="2"/>
          </p:nvPr>
        </p:nvSpPr>
        <p:spPr/>
        <p:txBody>
          <a:bodyPr/>
          <a:lstStyle/>
          <a:p>
            <a:pPr eaLnBrk="1" hangingPunct="1">
              <a:lnSpc>
                <a:spcPct val="80000"/>
              </a:lnSpc>
              <a:buFontTx/>
              <a:buNone/>
            </a:pPr>
            <a:r>
              <a:rPr lang="en-US" altLang="en-US" sz="2000" smtClean="0"/>
              <a:t>	</a:t>
            </a:r>
          </a:p>
        </p:txBody>
      </p:sp>
      <p:graphicFrame>
        <p:nvGraphicFramePr>
          <p:cNvPr id="49157" name="Object 6"/>
          <p:cNvGraphicFramePr>
            <a:graphicFrameLocks noChangeAspect="1"/>
          </p:cNvGraphicFramePr>
          <p:nvPr/>
        </p:nvGraphicFramePr>
        <p:xfrm>
          <a:off x="5029200" y="1828800"/>
          <a:ext cx="1597025" cy="2447925"/>
        </p:xfrm>
        <a:graphic>
          <a:graphicData uri="http://schemas.openxmlformats.org/presentationml/2006/ole">
            <mc:AlternateContent xmlns:mc="http://schemas.openxmlformats.org/markup-compatibility/2006">
              <mc:Choice xmlns:v="urn:schemas-microsoft-com:vml" Requires="v">
                <p:oleObj spid="_x0000_s49160" name="Photo Editor Photo" r:id="rId3" imgW="2142857" imgH="3285714" progId="MSPhotoEd.3">
                  <p:embed/>
                </p:oleObj>
              </mc:Choice>
              <mc:Fallback>
                <p:oleObj name="Photo Editor Photo" r:id="rId3" imgW="2142857" imgH="3285714"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828800"/>
                        <a:ext cx="15970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8" name="Object 7"/>
          <p:cNvGraphicFramePr>
            <a:graphicFrameLocks noChangeAspect="1"/>
          </p:cNvGraphicFramePr>
          <p:nvPr/>
        </p:nvGraphicFramePr>
        <p:xfrm>
          <a:off x="6934200" y="1828800"/>
          <a:ext cx="1992313" cy="2511425"/>
        </p:xfrm>
        <a:graphic>
          <a:graphicData uri="http://schemas.openxmlformats.org/presentationml/2006/ole">
            <mc:AlternateContent xmlns:mc="http://schemas.openxmlformats.org/markup-compatibility/2006">
              <mc:Choice xmlns:v="urn:schemas-microsoft-com:vml" Requires="v">
                <p:oleObj spid="_x0000_s49161" name="Photo Editor Photo" r:id="rId5" imgW="4828571" imgH="6087325" progId="MSPhotoEd.3">
                  <p:embed/>
                </p:oleObj>
              </mc:Choice>
              <mc:Fallback>
                <p:oleObj name="Photo Editor Photo" r:id="rId5" imgW="4828571" imgH="6087325"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1828800"/>
                        <a:ext cx="1992313"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9" name="Object 8"/>
          <p:cNvGraphicFramePr>
            <a:graphicFrameLocks noChangeAspect="1"/>
          </p:cNvGraphicFramePr>
          <p:nvPr/>
        </p:nvGraphicFramePr>
        <p:xfrm>
          <a:off x="6096000" y="4724400"/>
          <a:ext cx="1231900" cy="1866900"/>
        </p:xfrm>
        <a:graphic>
          <a:graphicData uri="http://schemas.openxmlformats.org/presentationml/2006/ole">
            <mc:AlternateContent xmlns:mc="http://schemas.openxmlformats.org/markup-compatibility/2006">
              <mc:Choice xmlns:v="urn:schemas-microsoft-com:vml" Requires="v">
                <p:oleObj spid="_x0000_s49162" name="Photo Editor Photo" r:id="rId7" imgW="3772427" imgH="5714286" progId="MSPhotoEd.3">
                  <p:embed/>
                </p:oleObj>
              </mc:Choice>
              <mc:Fallback>
                <p:oleObj name="Photo Editor Photo" r:id="rId7" imgW="3772427" imgH="5714286" progId="MSPhotoEd.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724400"/>
                        <a:ext cx="12319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mtClean="0">
                <a:solidFill>
                  <a:srgbClr val="3399FF"/>
                </a:solidFill>
              </a:rPr>
              <a:t>Killdeer</a:t>
            </a:r>
          </a:p>
        </p:txBody>
      </p:sp>
      <p:sp>
        <p:nvSpPr>
          <p:cNvPr id="50179" name="Rectangle 3"/>
          <p:cNvSpPr>
            <a:spLocks noGrp="1" noChangeArrowheads="1"/>
          </p:cNvSpPr>
          <p:nvPr>
            <p:ph type="body" sz="half" idx="1"/>
          </p:nvPr>
        </p:nvSpPr>
        <p:spPr>
          <a:xfrm>
            <a:off x="457200" y="1600200"/>
            <a:ext cx="4267200" cy="4525963"/>
          </a:xfrm>
        </p:spPr>
        <p:txBody>
          <a:bodyPr/>
          <a:lstStyle/>
          <a:p>
            <a:pPr eaLnBrk="1" hangingPunct="1">
              <a:lnSpc>
                <a:spcPct val="80000"/>
              </a:lnSpc>
              <a:buFontTx/>
              <a:buNone/>
            </a:pPr>
            <a:r>
              <a:rPr lang="en-US" altLang="en-US" sz="1800" smtClean="0"/>
              <a:t>	</a:t>
            </a:r>
            <a:r>
              <a:rPr lang="en-US" altLang="en-US" sz="1800" smtClean="0">
                <a:solidFill>
                  <a:srgbClr val="FF9900"/>
                </a:solidFill>
              </a:rPr>
              <a:t>Killdeer nest on open ground, often on gravel.</a:t>
            </a:r>
            <a:r>
              <a:rPr lang="en-US" altLang="en-US" sz="1800" smtClean="0"/>
              <a:t> They may use a slight depression in the gravel to hold the eggs, but they don't line it at all, or line it only with a few stones. </a:t>
            </a:r>
            <a:r>
              <a:rPr lang="en-US" altLang="en-US" sz="1800" smtClean="0">
                <a:solidFill>
                  <a:srgbClr val="3399FF"/>
                </a:solidFill>
              </a:rPr>
              <a:t>These birds will frequently use the "broken-wing act" to distract predators from their nests.</a:t>
            </a:r>
            <a:r>
              <a:rPr lang="en-US" altLang="en-US" sz="1800" smtClean="0"/>
              <a:t> This involves the bird walking away from its nesting area holding its wing in a position that simulates an injury and then flapping around on the ground emitting a distress call. The predators then think they have easy prey and are attracted to this seemingly injured bird and away from the nest. If the parent sees that a potential predator is not following them, they will move closer and get louder until they get the attention of the predator. </a:t>
            </a:r>
          </a:p>
        </p:txBody>
      </p:sp>
      <p:sp>
        <p:nvSpPr>
          <p:cNvPr id="50180" name="Rectangle 4"/>
          <p:cNvSpPr>
            <a:spLocks noGrp="1" noChangeArrowheads="1"/>
          </p:cNvSpPr>
          <p:nvPr>
            <p:ph type="body" sz="half" idx="2"/>
          </p:nvPr>
        </p:nvSpPr>
        <p:spPr/>
        <p:txBody>
          <a:bodyPr/>
          <a:lstStyle/>
          <a:p>
            <a:pPr eaLnBrk="1" hangingPunct="1">
              <a:lnSpc>
                <a:spcPct val="80000"/>
              </a:lnSpc>
              <a:buFontTx/>
              <a:buNone/>
            </a:pPr>
            <a:r>
              <a:rPr lang="en-US" altLang="en-US" sz="2400" smtClean="0"/>
              <a:t>	</a:t>
            </a:r>
          </a:p>
        </p:txBody>
      </p:sp>
      <p:pic>
        <p:nvPicPr>
          <p:cNvPr id="50181" name="Picture 8" descr="520780415_7d22067c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36004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2" descr="496924977_4807be36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72000"/>
            <a:ext cx="27622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mtClean="0">
                <a:solidFill>
                  <a:srgbClr val="3399FF"/>
                </a:solidFill>
              </a:rPr>
              <a:t>Introduced Species</a:t>
            </a:r>
          </a:p>
        </p:txBody>
      </p:sp>
      <p:sp>
        <p:nvSpPr>
          <p:cNvPr id="51203" name="Rectangle 3"/>
          <p:cNvSpPr>
            <a:spLocks noGrp="1" noChangeArrowheads="1"/>
          </p:cNvSpPr>
          <p:nvPr>
            <p:ph type="body" sz="half" idx="1"/>
          </p:nvPr>
        </p:nvSpPr>
        <p:spPr>
          <a:xfrm>
            <a:off x="457200" y="1600200"/>
            <a:ext cx="4267200" cy="4525963"/>
          </a:xfrm>
        </p:spPr>
        <p:txBody>
          <a:bodyPr/>
          <a:lstStyle/>
          <a:p>
            <a:pPr eaLnBrk="1" hangingPunct="1">
              <a:lnSpc>
                <a:spcPct val="80000"/>
              </a:lnSpc>
              <a:buFontTx/>
              <a:buNone/>
            </a:pPr>
            <a:r>
              <a:rPr lang="en-US" altLang="en-US" sz="2000" smtClean="0"/>
              <a:t>	Introduced species do occur and one of the more common ones seen here is the European Starling.  </a:t>
            </a:r>
            <a:r>
              <a:rPr lang="en-US" altLang="en-US" sz="2000" smtClean="0">
                <a:solidFill>
                  <a:srgbClr val="CC0099"/>
                </a:solidFill>
              </a:rPr>
              <a:t>They are thought to have been brought to Central Park because of the Shakespearean plays.  They nest in tree cavities and have been affecting our local woodpecker populations.</a:t>
            </a:r>
            <a:r>
              <a:rPr lang="en-US" altLang="en-US" sz="2000" smtClean="0"/>
              <a:t>  Another common introduced species is the house sparrow.  </a:t>
            </a:r>
            <a:r>
              <a:rPr lang="en-US" altLang="en-US" sz="2000" smtClean="0">
                <a:solidFill>
                  <a:schemeClr val="hlink"/>
                </a:solidFill>
              </a:rPr>
              <a:t>Also an European transplant, they were once called the English Sparrow but the name has changed now that they are all over the world.</a:t>
            </a:r>
            <a:r>
              <a:rPr lang="en-US" altLang="en-US" sz="2000" smtClean="0"/>
              <a:t>  </a:t>
            </a:r>
            <a:endParaRPr lang="en-US" altLang="en-US" sz="2400" smtClean="0"/>
          </a:p>
        </p:txBody>
      </p:sp>
      <p:sp>
        <p:nvSpPr>
          <p:cNvPr id="51204" name="Rectangle 4"/>
          <p:cNvSpPr>
            <a:spLocks noGrp="1" noChangeArrowheads="1"/>
          </p:cNvSpPr>
          <p:nvPr>
            <p:ph type="body" sz="half" idx="2"/>
          </p:nvPr>
        </p:nvSpPr>
        <p:spPr/>
        <p:txBody>
          <a:bodyPr/>
          <a:lstStyle/>
          <a:p>
            <a:pPr eaLnBrk="1" hangingPunct="1">
              <a:lnSpc>
                <a:spcPct val="80000"/>
              </a:lnSpc>
              <a:buFontTx/>
              <a:buNone/>
            </a:pPr>
            <a:r>
              <a:rPr lang="en-US" altLang="en-US" sz="2400" smtClean="0"/>
              <a:t>	</a:t>
            </a:r>
          </a:p>
        </p:txBody>
      </p:sp>
      <p:graphicFrame>
        <p:nvGraphicFramePr>
          <p:cNvPr id="51205" name="Object 7"/>
          <p:cNvGraphicFramePr>
            <a:graphicFrameLocks noChangeAspect="1"/>
          </p:cNvGraphicFramePr>
          <p:nvPr/>
        </p:nvGraphicFramePr>
        <p:xfrm>
          <a:off x="4953000" y="1828800"/>
          <a:ext cx="1760538" cy="2181225"/>
        </p:xfrm>
        <a:graphic>
          <a:graphicData uri="http://schemas.openxmlformats.org/presentationml/2006/ole">
            <mc:AlternateContent xmlns:mc="http://schemas.openxmlformats.org/markup-compatibility/2006">
              <mc:Choice xmlns:v="urn:schemas-microsoft-com:vml" Requires="v">
                <p:oleObj spid="_x0000_s51207" name="Photo Editor Photo" r:id="rId3" imgW="2190476" imgH="2715004" progId="MSPhotoEd.3">
                  <p:embed/>
                </p:oleObj>
              </mc:Choice>
              <mc:Fallback>
                <p:oleObj name="Photo Editor Photo" r:id="rId3" imgW="2190476" imgH="271500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828800"/>
                        <a:ext cx="1760538"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8"/>
          <p:cNvGraphicFramePr>
            <a:graphicFrameLocks noChangeAspect="1"/>
          </p:cNvGraphicFramePr>
          <p:nvPr/>
        </p:nvGraphicFramePr>
        <p:xfrm>
          <a:off x="7086600" y="2209800"/>
          <a:ext cx="1752600" cy="1252538"/>
        </p:xfrm>
        <a:graphic>
          <a:graphicData uri="http://schemas.openxmlformats.org/presentationml/2006/ole">
            <mc:AlternateContent xmlns:mc="http://schemas.openxmlformats.org/markup-compatibility/2006">
              <mc:Choice xmlns:v="urn:schemas-microsoft-com:vml" Requires="v">
                <p:oleObj spid="_x0000_s51208" name="Photo Editor Photo" r:id="rId5" imgW="5001323" imgH="3572374" progId="MSPhotoEd.3">
                  <p:embed/>
                </p:oleObj>
              </mc:Choice>
              <mc:Fallback>
                <p:oleObj name="Photo Editor Photo" r:id="rId5" imgW="5001323" imgH="3572374"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209800"/>
                        <a:ext cx="1752600" cy="125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solidFill>
                  <a:schemeClr val="accent2"/>
                </a:solidFill>
              </a:rPr>
              <a:t>General Characteristics</a:t>
            </a:r>
            <a:br>
              <a:rPr lang="en-US" altLang="en-US" smtClean="0">
                <a:solidFill>
                  <a:schemeClr val="accent2"/>
                </a:solidFill>
              </a:rPr>
            </a:br>
            <a:r>
              <a:rPr lang="en-US" altLang="en-US" smtClean="0">
                <a:solidFill>
                  <a:schemeClr val="accent2"/>
                </a:solidFill>
              </a:rPr>
              <a:t>Color in Birds</a:t>
            </a:r>
          </a:p>
        </p:txBody>
      </p:sp>
      <p:sp>
        <p:nvSpPr>
          <p:cNvPr id="6147" name="Rectangle 3"/>
          <p:cNvSpPr>
            <a:spLocks noGrp="1" noChangeArrowheads="1"/>
          </p:cNvSpPr>
          <p:nvPr>
            <p:ph type="body" sz="half" idx="1"/>
          </p:nvPr>
        </p:nvSpPr>
        <p:spPr/>
        <p:txBody>
          <a:bodyPr/>
          <a:lstStyle/>
          <a:p>
            <a:pPr eaLnBrk="1" hangingPunct="1">
              <a:buFontTx/>
              <a:buNone/>
            </a:pPr>
            <a:r>
              <a:rPr lang="en-US" altLang="en-US" sz="2800" smtClean="0">
                <a:solidFill>
                  <a:srgbClr val="FF0000"/>
                </a:solidFill>
              </a:rPr>
              <a:t>    </a:t>
            </a:r>
            <a:endParaRPr lang="en-US" altLang="en-US" sz="2800" smtClean="0"/>
          </a:p>
        </p:txBody>
      </p:sp>
      <p:sp>
        <p:nvSpPr>
          <p:cNvPr id="6148" name="Rectangle 4"/>
          <p:cNvSpPr>
            <a:spLocks noChangeArrowheads="1"/>
          </p:cNvSpPr>
          <p:nvPr/>
        </p:nvSpPr>
        <p:spPr bwMode="auto">
          <a:xfrm>
            <a:off x="838200" y="2068513"/>
            <a:ext cx="3276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rgbClr val="FF0000"/>
                </a:solidFill>
              </a:rPr>
              <a:t>Cardinals = </a:t>
            </a:r>
            <a:r>
              <a:rPr lang="en-US" altLang="en-US" sz="1800" b="0"/>
              <a:t>The dogwood tree grows bright red autumn berries - a favorite food of the Northern Cardinal and a source of </a:t>
            </a:r>
            <a:r>
              <a:rPr lang="en-US" altLang="en-US" sz="1800" b="0">
                <a:solidFill>
                  <a:srgbClr val="FF0000"/>
                </a:solidFill>
              </a:rPr>
              <a:t>red carotenoids</a:t>
            </a:r>
            <a:r>
              <a:rPr lang="en-US" altLang="en-US" sz="1800" b="0"/>
              <a:t>. When the cardinal metabolizes dogwood berries, the carotenoid pigments are sequestered in the liver and then transported to the bloodstream for eventual deposit in growing feather follicles where they crystallize. </a:t>
            </a:r>
          </a:p>
        </p:txBody>
      </p:sp>
      <p:graphicFrame>
        <p:nvGraphicFramePr>
          <p:cNvPr id="6149" name="Object 8"/>
          <p:cNvGraphicFramePr>
            <a:graphicFrameLocks noGrp="1" noChangeAspect="1"/>
          </p:cNvGraphicFramePr>
          <p:nvPr>
            <p:ph sz="half" idx="2"/>
          </p:nvPr>
        </p:nvGraphicFramePr>
        <p:xfrm>
          <a:off x="5029200" y="1752600"/>
          <a:ext cx="3038475" cy="4525963"/>
        </p:xfrm>
        <a:graphic>
          <a:graphicData uri="http://schemas.openxmlformats.org/presentationml/2006/ole">
            <mc:AlternateContent xmlns:mc="http://schemas.openxmlformats.org/markup-compatibility/2006">
              <mc:Choice xmlns:v="urn:schemas-microsoft-com:vml" Requires="v">
                <p:oleObj spid="_x0000_s6150" name="Photo Editor Photo" r:id="rId3" imgW="5114286" imgH="7621064" progId="MSPhotoEd.3">
                  <p:embed/>
                </p:oleObj>
              </mc:Choice>
              <mc:Fallback>
                <p:oleObj name="Photo Editor Photo" r:id="rId3" imgW="5114286" imgH="7621064" progId="MSPhotoEd.3">
                  <p:embed/>
                  <p:pic>
                    <p:nvPicPr>
                      <p:cNvPr id="0"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30384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solidFill>
                  <a:srgbClr val="3399FF"/>
                </a:solidFill>
              </a:rPr>
              <a:t>Bird Communication</a:t>
            </a:r>
          </a:p>
        </p:txBody>
      </p:sp>
      <p:sp>
        <p:nvSpPr>
          <p:cNvPr id="52227" name="Rectangle 3"/>
          <p:cNvSpPr>
            <a:spLocks noGrp="1" noChangeArrowheads="1"/>
          </p:cNvSpPr>
          <p:nvPr>
            <p:ph type="body" sz="half" idx="1"/>
          </p:nvPr>
        </p:nvSpPr>
        <p:spPr/>
        <p:txBody>
          <a:bodyPr/>
          <a:lstStyle/>
          <a:p>
            <a:pPr eaLnBrk="1" hangingPunct="1">
              <a:lnSpc>
                <a:spcPct val="90000"/>
              </a:lnSpc>
              <a:buFontTx/>
              <a:buNone/>
            </a:pPr>
            <a:r>
              <a:rPr lang="en-US" altLang="en-US" sz="2400" smtClean="0"/>
              <a:t>	</a:t>
            </a:r>
            <a:r>
              <a:rPr lang="en-US" altLang="en-US" smtClean="0"/>
              <a:t>		</a:t>
            </a:r>
          </a:p>
        </p:txBody>
      </p:sp>
      <p:sp>
        <p:nvSpPr>
          <p:cNvPr id="52228" name="Rectangle 4"/>
          <p:cNvSpPr>
            <a:spLocks noGrp="1" noChangeArrowheads="1"/>
          </p:cNvSpPr>
          <p:nvPr>
            <p:ph type="body" sz="half" idx="2"/>
          </p:nvPr>
        </p:nvSpPr>
        <p:spPr/>
        <p:txBody>
          <a:bodyPr/>
          <a:lstStyle/>
          <a:p>
            <a:pPr eaLnBrk="1" hangingPunct="1">
              <a:lnSpc>
                <a:spcPct val="80000"/>
              </a:lnSpc>
              <a:buFontTx/>
              <a:buNone/>
            </a:pPr>
            <a:r>
              <a:rPr lang="en-US" altLang="en-US" sz="1600" smtClean="0"/>
              <a:t>	</a:t>
            </a:r>
            <a:r>
              <a:rPr lang="en-US" altLang="en-US" sz="1600" smtClean="0">
                <a:solidFill>
                  <a:srgbClr val="FF0000"/>
                </a:solidFill>
              </a:rPr>
              <a:t>Birds communicate by songs and calls or other noises, like tapping and drumming. Courtship flights and dances are other ways birds communicate. </a:t>
            </a:r>
          </a:p>
          <a:p>
            <a:pPr eaLnBrk="1" hangingPunct="1">
              <a:lnSpc>
                <a:spcPct val="80000"/>
              </a:lnSpc>
              <a:buFontTx/>
              <a:buNone/>
            </a:pPr>
            <a:r>
              <a:rPr lang="en-US" altLang="en-US" sz="1600" smtClean="0"/>
              <a:t>	</a:t>
            </a:r>
            <a:r>
              <a:rPr lang="en-US" altLang="en-US" sz="1600" smtClean="0">
                <a:solidFill>
                  <a:schemeClr val="accent1"/>
                </a:solidFill>
              </a:rPr>
              <a:t>Songs are specific patterns of notes repeated with few variations.</a:t>
            </a:r>
            <a:r>
              <a:rPr lang="en-US" altLang="en-US" sz="1600" smtClean="0"/>
              <a:t> Songs are used to attract mates and mark the territory necessary to raise young. Each species has its own specific song or songs. </a:t>
            </a:r>
            <a:r>
              <a:rPr lang="en-US" altLang="en-US" sz="1600" smtClean="0">
                <a:solidFill>
                  <a:schemeClr val="folHlink"/>
                </a:solidFill>
              </a:rPr>
              <a:t>Some birds have over a dozen calls and songs (cardinal). Some birds are able to mimic the songs of other birds (catbird, mockingbird),</a:t>
            </a:r>
            <a:r>
              <a:rPr lang="en-US" altLang="en-US" sz="1600" smtClean="0"/>
              <a:t> </a:t>
            </a:r>
            <a:r>
              <a:rPr lang="en-US" altLang="en-US" sz="1600" smtClean="0">
                <a:solidFill>
                  <a:srgbClr val="FF9900"/>
                </a:solidFill>
              </a:rPr>
              <a:t>When alerting others of danger, birds call. Calls are also made when feeding or migrating.</a:t>
            </a:r>
            <a:r>
              <a:rPr lang="en-US" altLang="en-US" sz="1600" smtClean="0"/>
              <a:t> When a flock of bushtits travel, they keep in touch by calling as they fly through their habitats.  </a:t>
            </a:r>
          </a:p>
        </p:txBody>
      </p:sp>
      <p:graphicFrame>
        <p:nvGraphicFramePr>
          <p:cNvPr id="52229" name="Object 7"/>
          <p:cNvGraphicFramePr>
            <a:graphicFrameLocks noChangeAspect="1"/>
          </p:cNvGraphicFramePr>
          <p:nvPr/>
        </p:nvGraphicFramePr>
        <p:xfrm>
          <a:off x="304800" y="1600200"/>
          <a:ext cx="1500188" cy="2235200"/>
        </p:xfrm>
        <a:graphic>
          <a:graphicData uri="http://schemas.openxmlformats.org/presentationml/2006/ole">
            <mc:AlternateContent xmlns:mc="http://schemas.openxmlformats.org/markup-compatibility/2006">
              <mc:Choice xmlns:v="urn:schemas-microsoft-com:vml" Requires="v">
                <p:oleObj spid="_x0000_s52232" name="Photo Editor Photo" r:id="rId3" imgW="5114286" imgH="7621064" progId="MSPhotoEd.3">
                  <p:embed/>
                </p:oleObj>
              </mc:Choice>
              <mc:Fallback>
                <p:oleObj name="Photo Editor Photo" r:id="rId3" imgW="5114286" imgH="762106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1500188"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0" name="Object 8"/>
          <p:cNvGraphicFramePr>
            <a:graphicFrameLocks noChangeAspect="1"/>
          </p:cNvGraphicFramePr>
          <p:nvPr/>
        </p:nvGraphicFramePr>
        <p:xfrm>
          <a:off x="2209800" y="1600200"/>
          <a:ext cx="2595563" cy="2165350"/>
        </p:xfrm>
        <a:graphic>
          <a:graphicData uri="http://schemas.openxmlformats.org/presentationml/2006/ole">
            <mc:AlternateContent xmlns:mc="http://schemas.openxmlformats.org/markup-compatibility/2006">
              <mc:Choice xmlns:v="urn:schemas-microsoft-com:vml" Requires="v">
                <p:oleObj spid="_x0000_s52233" name="Photo Editor Photo" r:id="rId5" imgW="3971429" imgH="3315163" progId="MSPhotoEd.3">
                  <p:embed/>
                </p:oleObj>
              </mc:Choice>
              <mc:Fallback>
                <p:oleObj name="Photo Editor Photo" r:id="rId5" imgW="3971429" imgH="3315163"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600200"/>
                        <a:ext cx="2595563"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1" name="Object 9"/>
          <p:cNvGraphicFramePr>
            <a:graphicFrameLocks noChangeAspect="1"/>
          </p:cNvGraphicFramePr>
          <p:nvPr/>
        </p:nvGraphicFramePr>
        <p:xfrm>
          <a:off x="838200" y="4038600"/>
          <a:ext cx="3371850" cy="2528888"/>
        </p:xfrm>
        <a:graphic>
          <a:graphicData uri="http://schemas.openxmlformats.org/presentationml/2006/ole">
            <mc:AlternateContent xmlns:mc="http://schemas.openxmlformats.org/markup-compatibility/2006">
              <mc:Choice xmlns:v="urn:schemas-microsoft-com:vml" Requires="v">
                <p:oleObj spid="_x0000_s52234" name="Photo Editor Photo" r:id="rId7" imgW="5830114" imgH="4371429" progId="MSPhotoEd.3">
                  <p:embed/>
                </p:oleObj>
              </mc:Choice>
              <mc:Fallback>
                <p:oleObj name="Photo Editor Photo" r:id="rId7" imgW="5830114" imgH="4371429" progId="MSPhotoEd.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038600"/>
                        <a:ext cx="337185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mtClean="0">
                <a:solidFill>
                  <a:srgbClr val="3399FF"/>
                </a:solidFill>
              </a:rPr>
              <a:t>Bird Communication</a:t>
            </a:r>
          </a:p>
        </p:txBody>
      </p:sp>
      <p:sp>
        <p:nvSpPr>
          <p:cNvPr id="53251" name="Rectangle 3"/>
          <p:cNvSpPr>
            <a:spLocks noGrp="1" noChangeArrowheads="1"/>
          </p:cNvSpPr>
          <p:nvPr>
            <p:ph type="body" sz="half" idx="1"/>
          </p:nvPr>
        </p:nvSpPr>
        <p:spPr/>
        <p:txBody>
          <a:bodyPr/>
          <a:lstStyle/>
          <a:p>
            <a:pPr eaLnBrk="1" hangingPunct="1">
              <a:lnSpc>
                <a:spcPct val="90000"/>
              </a:lnSpc>
              <a:buFontTx/>
              <a:buNone/>
            </a:pPr>
            <a:r>
              <a:rPr lang="en-US" altLang="en-US" sz="2400" smtClean="0"/>
              <a:t>	</a:t>
            </a:r>
            <a:r>
              <a:rPr lang="en-US" altLang="en-US" smtClean="0"/>
              <a:t>		</a:t>
            </a:r>
          </a:p>
        </p:txBody>
      </p:sp>
      <p:sp>
        <p:nvSpPr>
          <p:cNvPr id="53252" name="Rectangle 4"/>
          <p:cNvSpPr>
            <a:spLocks noGrp="1" noChangeArrowheads="1"/>
          </p:cNvSpPr>
          <p:nvPr>
            <p:ph type="body" sz="half" idx="2"/>
          </p:nvPr>
        </p:nvSpPr>
        <p:spPr>
          <a:xfrm>
            <a:off x="4724400" y="1371600"/>
            <a:ext cx="4038600" cy="4525963"/>
          </a:xfrm>
        </p:spPr>
        <p:txBody>
          <a:bodyPr/>
          <a:lstStyle/>
          <a:p>
            <a:pPr eaLnBrk="1" hangingPunct="1">
              <a:lnSpc>
                <a:spcPct val="80000"/>
              </a:lnSpc>
              <a:buFontTx/>
              <a:buNone/>
            </a:pPr>
            <a:r>
              <a:rPr lang="en-US" altLang="en-US" sz="2000" smtClean="0"/>
              <a:t>	</a:t>
            </a:r>
            <a:r>
              <a:rPr lang="en-US" altLang="en-US" sz="2000" smtClean="0">
                <a:solidFill>
                  <a:srgbClr val="FF9900"/>
                </a:solidFill>
              </a:rPr>
              <a:t>Birds do not have vocal cords. To produce sounds, vibrations are sent across the syrinx (voice box) of a bird.</a:t>
            </a:r>
            <a:r>
              <a:rPr lang="en-US" altLang="en-US" sz="2000" smtClean="0"/>
              <a:t> The more muscles a bird has attached to the syrinx, the more sounds it can make. For instance, mockingbirds have many muscles and can produce a variety of sounds, while </a:t>
            </a:r>
            <a:r>
              <a:rPr lang="en-US" altLang="en-US" sz="2000" smtClean="0">
                <a:solidFill>
                  <a:srgbClr val="3399FF"/>
                </a:solidFill>
              </a:rPr>
              <a:t>mourning doves' singular pair of muscles results in only the single "coo" sound. </a:t>
            </a:r>
            <a:r>
              <a:rPr lang="en-US" altLang="en-US" sz="2000" smtClean="0">
                <a:solidFill>
                  <a:srgbClr val="FF0000"/>
                </a:solidFill>
              </a:rPr>
              <a:t>Wrentits are sometimes called “ping pong” birds because their call’s  rhythm is like a dropped ping pong ball.  </a:t>
            </a:r>
            <a:r>
              <a:rPr lang="en-US" altLang="en-US" sz="2000" smtClean="0">
                <a:solidFill>
                  <a:srgbClr val="FF99FF"/>
                </a:solidFill>
              </a:rPr>
              <a:t>Western Meadowlarks are separated from the eastern species because the young learn the song while still in the egg.</a:t>
            </a:r>
            <a:endParaRPr lang="en-US" altLang="en-US" sz="2000" smtClean="0">
              <a:solidFill>
                <a:srgbClr val="FF0000"/>
              </a:solidFill>
            </a:endParaRPr>
          </a:p>
        </p:txBody>
      </p:sp>
      <p:graphicFrame>
        <p:nvGraphicFramePr>
          <p:cNvPr id="53253" name="Object 7"/>
          <p:cNvGraphicFramePr>
            <a:graphicFrameLocks noChangeAspect="1"/>
          </p:cNvGraphicFramePr>
          <p:nvPr/>
        </p:nvGraphicFramePr>
        <p:xfrm>
          <a:off x="3200400" y="1143000"/>
          <a:ext cx="1666875" cy="2533650"/>
        </p:xfrm>
        <a:graphic>
          <a:graphicData uri="http://schemas.openxmlformats.org/presentationml/2006/ole">
            <mc:AlternateContent xmlns:mc="http://schemas.openxmlformats.org/markup-compatibility/2006">
              <mc:Choice xmlns:v="urn:schemas-microsoft-com:vml" Requires="v">
                <p:oleObj spid="_x0000_s53257" name="Photo Editor Photo" r:id="rId3" imgW="1666667" imgH="2534004" progId="MSPhotoEd.3">
                  <p:embed/>
                </p:oleObj>
              </mc:Choice>
              <mc:Fallback>
                <p:oleObj name="Photo Editor Photo" r:id="rId3" imgW="1666667" imgH="253400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43000"/>
                        <a:ext cx="166687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4" name="Object 8"/>
          <p:cNvGraphicFramePr>
            <a:graphicFrameLocks noChangeAspect="1"/>
          </p:cNvGraphicFramePr>
          <p:nvPr/>
        </p:nvGraphicFramePr>
        <p:xfrm>
          <a:off x="228600" y="1143000"/>
          <a:ext cx="2595563" cy="2165350"/>
        </p:xfrm>
        <a:graphic>
          <a:graphicData uri="http://schemas.openxmlformats.org/presentationml/2006/ole">
            <mc:AlternateContent xmlns:mc="http://schemas.openxmlformats.org/markup-compatibility/2006">
              <mc:Choice xmlns:v="urn:schemas-microsoft-com:vml" Requires="v">
                <p:oleObj spid="_x0000_s53258" name="Photo Editor Photo" r:id="rId5" imgW="3971429" imgH="3315163" progId="MSPhotoEd.3">
                  <p:embed/>
                </p:oleObj>
              </mc:Choice>
              <mc:Fallback>
                <p:oleObj name="Photo Editor Photo" r:id="rId5" imgW="3971429" imgH="3315163"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143000"/>
                        <a:ext cx="2595563"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3255" name="Picture 10" descr="wrentit-blum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657600"/>
            <a:ext cx="2381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2" descr="western_meadowlark_3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495800"/>
            <a:ext cx="20383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mtClean="0">
                <a:solidFill>
                  <a:schemeClr val="accent2"/>
                </a:solidFill>
              </a:rPr>
              <a:t>Bird Migration</a:t>
            </a:r>
          </a:p>
        </p:txBody>
      </p:sp>
      <p:sp>
        <p:nvSpPr>
          <p:cNvPr id="54275" name="Rectangle 3"/>
          <p:cNvSpPr>
            <a:spLocks noGrp="1" noChangeArrowheads="1"/>
          </p:cNvSpPr>
          <p:nvPr>
            <p:ph type="body" sz="half" idx="1"/>
          </p:nvPr>
        </p:nvSpPr>
        <p:spPr/>
        <p:txBody>
          <a:bodyPr/>
          <a:lstStyle/>
          <a:p>
            <a:pPr eaLnBrk="1" hangingPunct="1">
              <a:lnSpc>
                <a:spcPct val="90000"/>
              </a:lnSpc>
              <a:buFontTx/>
              <a:buNone/>
            </a:pPr>
            <a:r>
              <a:rPr lang="en-US" altLang="en-US" sz="1800" smtClean="0"/>
              <a:t>	</a:t>
            </a:r>
            <a:r>
              <a:rPr lang="en-US" altLang="en-US" sz="2000" smtClean="0"/>
              <a:t>		</a:t>
            </a:r>
          </a:p>
        </p:txBody>
      </p:sp>
      <p:sp>
        <p:nvSpPr>
          <p:cNvPr id="54276" name="Rectangle 4"/>
          <p:cNvSpPr>
            <a:spLocks noGrp="1" noChangeArrowheads="1"/>
          </p:cNvSpPr>
          <p:nvPr>
            <p:ph type="body" sz="half" idx="2"/>
          </p:nvPr>
        </p:nvSpPr>
        <p:spPr>
          <a:xfrm>
            <a:off x="838200" y="1600200"/>
            <a:ext cx="7848600" cy="4525963"/>
          </a:xfrm>
        </p:spPr>
        <p:txBody>
          <a:bodyPr/>
          <a:lstStyle/>
          <a:p>
            <a:pPr eaLnBrk="1" hangingPunct="1">
              <a:lnSpc>
                <a:spcPct val="90000"/>
              </a:lnSpc>
            </a:pPr>
            <a:r>
              <a:rPr lang="en-US" altLang="en-US" sz="2000" b="1" smtClean="0"/>
              <a:t>Permanent residents, </a:t>
            </a:r>
            <a:r>
              <a:rPr lang="en-US" altLang="en-US" sz="2000" smtClean="0"/>
              <a:t>or just "residents," are non-migrating birds such as House Sparrows who remain in their home area all year round. </a:t>
            </a:r>
          </a:p>
          <a:p>
            <a:pPr eaLnBrk="1" hangingPunct="1">
              <a:lnSpc>
                <a:spcPct val="90000"/>
              </a:lnSpc>
            </a:pPr>
            <a:r>
              <a:rPr lang="en-US" altLang="en-US" sz="2000" b="1" smtClean="0"/>
              <a:t>Summer residents</a:t>
            </a:r>
            <a:r>
              <a:rPr lang="en-US" altLang="en-US" sz="2000" smtClean="0"/>
              <a:t> are migratory birds such as Purple Martins who arrive in our Northern backyards in the spring, nest during the summer, and return south to wintering grounds in the fall. </a:t>
            </a:r>
          </a:p>
          <a:p>
            <a:pPr eaLnBrk="1" hangingPunct="1">
              <a:lnSpc>
                <a:spcPct val="90000"/>
              </a:lnSpc>
            </a:pPr>
            <a:r>
              <a:rPr lang="en-US" altLang="en-US" sz="2000" b="1" smtClean="0"/>
              <a:t>Winter residents </a:t>
            </a:r>
            <a:r>
              <a:rPr lang="en-US" altLang="en-US" sz="2000" smtClean="0"/>
              <a:t>are migratory birds who have "come south" for the winter </a:t>
            </a:r>
            <a:r>
              <a:rPr lang="en-US" altLang="en-US" sz="2000" i="1" smtClean="0"/>
              <a:t>to</a:t>
            </a:r>
            <a:r>
              <a:rPr lang="en-US" altLang="en-US" sz="2000" smtClean="0"/>
              <a:t> our backyards. White-throated Sparrows, who are summer residents in much of Canada, are winter residents in much of the U.S. </a:t>
            </a:r>
          </a:p>
          <a:p>
            <a:pPr eaLnBrk="1" hangingPunct="1">
              <a:lnSpc>
                <a:spcPct val="90000"/>
              </a:lnSpc>
            </a:pPr>
            <a:r>
              <a:rPr lang="en-US" altLang="en-US" sz="2000" b="1" smtClean="0"/>
              <a:t>Transients </a:t>
            </a:r>
            <a:r>
              <a:rPr lang="en-US" altLang="en-US" sz="2000" smtClean="0"/>
              <a:t>are migratory species who nest farther north than our neighborhoods, but who winter farther south; thus we see them only during migration, when they are "just passing through." </a:t>
            </a:r>
          </a:p>
          <a:p>
            <a:pPr eaLnBrk="1" hangingPunct="1">
              <a:lnSpc>
                <a:spcPct val="90000"/>
              </a:lnSpc>
              <a:buFont typeface="Symbol" panose="05050102010706020507" pitchFamily="18" charset="2"/>
              <a:buChar char=""/>
            </a:pPr>
            <a:endParaRPr lang="en-US" altLang="en-US" sz="320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solidFill>
                  <a:schemeClr val="accent2"/>
                </a:solidFill>
              </a:rPr>
              <a:t>Bird Migration</a:t>
            </a:r>
          </a:p>
        </p:txBody>
      </p:sp>
      <p:sp>
        <p:nvSpPr>
          <p:cNvPr id="55299" name="Rectangle 3"/>
          <p:cNvSpPr>
            <a:spLocks noGrp="1" noChangeArrowheads="1"/>
          </p:cNvSpPr>
          <p:nvPr>
            <p:ph type="body" sz="half" idx="1"/>
          </p:nvPr>
        </p:nvSpPr>
        <p:spPr/>
        <p:txBody>
          <a:bodyPr/>
          <a:lstStyle/>
          <a:p>
            <a:pPr eaLnBrk="1" hangingPunct="1">
              <a:lnSpc>
                <a:spcPct val="80000"/>
              </a:lnSpc>
              <a:buFontTx/>
              <a:buNone/>
            </a:pPr>
            <a:r>
              <a:rPr lang="en-US" altLang="en-US" sz="1200" smtClean="0"/>
              <a:t>	</a:t>
            </a:r>
            <a:r>
              <a:rPr lang="en-US" altLang="en-US" sz="1400" smtClean="0"/>
              <a:t>		</a:t>
            </a:r>
          </a:p>
        </p:txBody>
      </p:sp>
      <p:sp>
        <p:nvSpPr>
          <p:cNvPr id="55300" name="Rectangle 4"/>
          <p:cNvSpPr>
            <a:spLocks noGrp="1" noChangeArrowheads="1"/>
          </p:cNvSpPr>
          <p:nvPr>
            <p:ph type="body" sz="half" idx="2"/>
          </p:nvPr>
        </p:nvSpPr>
        <p:spPr>
          <a:xfrm>
            <a:off x="838200" y="1600200"/>
            <a:ext cx="7848600" cy="4525963"/>
          </a:xfrm>
        </p:spPr>
        <p:txBody>
          <a:bodyPr/>
          <a:lstStyle/>
          <a:p>
            <a:pPr eaLnBrk="1" hangingPunct="1">
              <a:lnSpc>
                <a:spcPct val="80000"/>
              </a:lnSpc>
              <a:buFontTx/>
              <a:buNone/>
            </a:pPr>
            <a:r>
              <a:rPr lang="en-US" altLang="en-US" sz="1400" smtClean="0"/>
              <a:t>	</a:t>
            </a:r>
            <a:r>
              <a:rPr lang="en-US" altLang="en-US" sz="2000" smtClean="0">
                <a:solidFill>
                  <a:srgbClr val="3399FF"/>
                </a:solidFill>
              </a:rPr>
              <a:t>The main advantage of migration is easy enough to guess. During northern winters there's little food, and cold temperatures make life hard. Farther south, there's more food and less cold. </a:t>
            </a:r>
          </a:p>
          <a:p>
            <a:pPr eaLnBrk="1" hangingPunct="1">
              <a:lnSpc>
                <a:spcPct val="80000"/>
              </a:lnSpc>
              <a:buFontTx/>
              <a:buNone/>
            </a:pPr>
            <a:r>
              <a:rPr lang="en-US" altLang="en-US" sz="2000" smtClean="0"/>
              <a:t>	Birds do not migrate because they figure out that they need to. It's been shown that, at least in some birds, </a:t>
            </a:r>
            <a:r>
              <a:rPr lang="en-US" altLang="en-US" sz="2000" smtClean="0">
                <a:solidFill>
                  <a:srgbClr val="FF0000"/>
                </a:solidFill>
              </a:rPr>
              <a:t>changes in day length cause glands in the birds' bodies to produce hormones that produce profound changes inside the birds,</a:t>
            </a:r>
            <a:r>
              <a:rPr lang="en-US" altLang="en-US" sz="2000" smtClean="0"/>
              <a:t> changes that prepare them for the flight south. In the fall, as days grow shorter, </a:t>
            </a:r>
            <a:r>
              <a:rPr lang="en-US" altLang="en-US" sz="2000" smtClean="0">
                <a:solidFill>
                  <a:srgbClr val="FF0000"/>
                </a:solidFill>
              </a:rPr>
              <a:t>fat accumulates under the skin.</a:t>
            </a:r>
            <a:r>
              <a:rPr lang="en-US" altLang="en-US" sz="2000" smtClean="0"/>
              <a:t> This fat contains energy needed for those coming days when the birds will be spending more energy flying than they'll be eating during their occasional rests. </a:t>
            </a:r>
            <a:r>
              <a:rPr lang="en-US" altLang="en-US" sz="2000" smtClean="0">
                <a:solidFill>
                  <a:srgbClr val="FF0000"/>
                </a:solidFill>
              </a:rPr>
              <a:t>Weather changes sometimes trigger a migration's start</a:t>
            </a:r>
            <a:r>
              <a:rPr lang="en-US" altLang="en-US" sz="2000" smtClean="0"/>
              <a:t>, but by then the birds are already prepared. If The urge to migrate must be very powerful.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mtClean="0">
                <a:solidFill>
                  <a:schemeClr val="accent2"/>
                </a:solidFill>
              </a:rPr>
              <a:t>Bird Migration</a:t>
            </a:r>
          </a:p>
        </p:txBody>
      </p:sp>
      <p:sp>
        <p:nvSpPr>
          <p:cNvPr id="56323" name="Rectangle 3"/>
          <p:cNvSpPr>
            <a:spLocks noGrp="1" noChangeArrowheads="1"/>
          </p:cNvSpPr>
          <p:nvPr>
            <p:ph type="body" sz="half" idx="1"/>
          </p:nvPr>
        </p:nvSpPr>
        <p:spPr/>
        <p:txBody>
          <a:bodyPr/>
          <a:lstStyle/>
          <a:p>
            <a:pPr eaLnBrk="1" hangingPunct="1">
              <a:buFontTx/>
              <a:buNone/>
            </a:pPr>
            <a:r>
              <a:rPr lang="en-US" altLang="en-US" sz="2000" smtClean="0"/>
              <a:t>	</a:t>
            </a:r>
            <a:r>
              <a:rPr lang="en-US" altLang="en-US" sz="2400" smtClean="0"/>
              <a:t>		</a:t>
            </a:r>
          </a:p>
        </p:txBody>
      </p:sp>
      <p:sp>
        <p:nvSpPr>
          <p:cNvPr id="56324" name="Rectangle 7"/>
          <p:cNvSpPr>
            <a:spLocks noGrp="1" noChangeArrowheads="1"/>
          </p:cNvSpPr>
          <p:nvPr>
            <p:ph type="body" sz="half" idx="2"/>
          </p:nvPr>
        </p:nvSpPr>
        <p:spPr/>
        <p:txBody>
          <a:bodyPr/>
          <a:lstStyle/>
          <a:p>
            <a:pPr eaLnBrk="1" hangingPunct="1">
              <a:buFontTx/>
              <a:buNone/>
            </a:pPr>
            <a:r>
              <a:rPr lang="en-US" altLang="en-US" sz="2400" smtClean="0"/>
              <a:t>	</a:t>
            </a:r>
            <a:r>
              <a:rPr lang="en-US" altLang="en-US" sz="2400" smtClean="0">
                <a:solidFill>
                  <a:srgbClr val="3399FF"/>
                </a:solidFill>
              </a:rPr>
              <a:t>When migrants start moving, they form broad, diffuse waves that merge into great "rivers" of birds, and the four main North American "rivers," or "flyways," are shown on the left.</a:t>
            </a:r>
            <a:r>
              <a:rPr lang="en-US" altLang="en-US" sz="2400" smtClean="0"/>
              <a:t> The bird species in these great bird-rivers in the sky pass specific spots on the map at more or less predictable times </a:t>
            </a:r>
          </a:p>
        </p:txBody>
      </p:sp>
      <p:pic>
        <p:nvPicPr>
          <p:cNvPr id="56325" name="Picture 6" descr="Major flyways of North American migrating bi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38576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z="4000" smtClean="0">
                <a:solidFill>
                  <a:srgbClr val="3399FF"/>
                </a:solidFill>
              </a:rPr>
              <a:t>Desert Adaptations: RoadRunners</a:t>
            </a:r>
          </a:p>
        </p:txBody>
      </p:sp>
      <p:sp>
        <p:nvSpPr>
          <p:cNvPr id="57347" name="Rectangle 3"/>
          <p:cNvSpPr>
            <a:spLocks noGrp="1" noChangeArrowheads="1"/>
          </p:cNvSpPr>
          <p:nvPr>
            <p:ph type="body" sz="half" idx="1"/>
          </p:nvPr>
        </p:nvSpPr>
        <p:spPr>
          <a:xfrm>
            <a:off x="457200" y="1600200"/>
            <a:ext cx="4267200" cy="4525963"/>
          </a:xfrm>
        </p:spPr>
        <p:txBody>
          <a:bodyPr/>
          <a:lstStyle/>
          <a:p>
            <a:pPr eaLnBrk="1" hangingPunct="1">
              <a:lnSpc>
                <a:spcPct val="90000"/>
              </a:lnSpc>
              <a:buFontTx/>
              <a:buNone/>
            </a:pPr>
            <a:r>
              <a:rPr lang="en-US" altLang="en-US" sz="2000" smtClean="0"/>
              <a:t>	Roadrunners are from the Cuckoo family and are found in our local deserts.  </a:t>
            </a:r>
            <a:r>
              <a:rPr lang="en-US" altLang="en-US" sz="2000" smtClean="0">
                <a:solidFill>
                  <a:srgbClr val="FF9900"/>
                </a:solidFill>
              </a:rPr>
              <a:t>To conserve energy, these birds go through a torpor (They lower their metabolism over night).</a:t>
            </a:r>
            <a:r>
              <a:rPr lang="en-US" altLang="en-US" sz="2000" smtClean="0"/>
              <a:t> To raise their body temperature back to normal requires a lot of energy.  To enhance their energy savings, </a:t>
            </a:r>
            <a:r>
              <a:rPr lang="en-US" altLang="en-US" sz="2000" smtClean="0">
                <a:solidFill>
                  <a:schemeClr val="folHlink"/>
                </a:solidFill>
              </a:rPr>
              <a:t>roadrunners have black skin underneath their feathers.  In the mornings, they will pull back these feathers and allow the sun to warm their bodies and help raise their body temperature back to normal. </a:t>
            </a:r>
            <a:endParaRPr lang="en-US" altLang="en-US" sz="2400" smtClean="0">
              <a:solidFill>
                <a:schemeClr val="folHlink"/>
              </a:solidFill>
            </a:endParaRPr>
          </a:p>
        </p:txBody>
      </p:sp>
      <p:sp>
        <p:nvSpPr>
          <p:cNvPr id="57348" name="Rectangle 4"/>
          <p:cNvSpPr>
            <a:spLocks noGrp="1" noChangeArrowheads="1"/>
          </p:cNvSpPr>
          <p:nvPr>
            <p:ph type="body" sz="half" idx="2"/>
          </p:nvPr>
        </p:nvSpPr>
        <p:spPr/>
        <p:txBody>
          <a:bodyPr/>
          <a:lstStyle/>
          <a:p>
            <a:pPr eaLnBrk="1" hangingPunct="1">
              <a:lnSpc>
                <a:spcPct val="80000"/>
              </a:lnSpc>
              <a:buFontTx/>
              <a:buNone/>
            </a:pPr>
            <a:r>
              <a:rPr lang="en-US" altLang="en-US" sz="2400" smtClean="0"/>
              <a:t>	</a:t>
            </a:r>
          </a:p>
        </p:txBody>
      </p:sp>
      <p:graphicFrame>
        <p:nvGraphicFramePr>
          <p:cNvPr id="57349" name="Object 8"/>
          <p:cNvGraphicFramePr>
            <a:graphicFrameLocks noChangeAspect="1"/>
          </p:cNvGraphicFramePr>
          <p:nvPr/>
        </p:nvGraphicFramePr>
        <p:xfrm>
          <a:off x="5562600" y="1828800"/>
          <a:ext cx="2971800" cy="4419600"/>
        </p:xfrm>
        <a:graphic>
          <a:graphicData uri="http://schemas.openxmlformats.org/presentationml/2006/ole">
            <mc:AlternateContent xmlns:mc="http://schemas.openxmlformats.org/markup-compatibility/2006">
              <mc:Choice xmlns:v="urn:schemas-microsoft-com:vml" Requires="v">
                <p:oleObj spid="_x0000_s57350" name="Photo Editor Photo" r:id="rId3" imgW="2971429" imgH="4420217" progId="MSPhotoEd.3">
                  <p:embed/>
                </p:oleObj>
              </mc:Choice>
              <mc:Fallback>
                <p:oleObj name="Photo Editor Photo" r:id="rId3" imgW="2971429" imgH="4420217"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828800"/>
                        <a:ext cx="2971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z="4000" smtClean="0">
                <a:solidFill>
                  <a:srgbClr val="3399FF"/>
                </a:solidFill>
              </a:rPr>
              <a:t>Desert Adaptations: Cactus Wren</a:t>
            </a:r>
          </a:p>
        </p:txBody>
      </p:sp>
      <p:sp>
        <p:nvSpPr>
          <p:cNvPr id="58371" name="Rectangle 3"/>
          <p:cNvSpPr>
            <a:spLocks noGrp="1" noChangeArrowheads="1"/>
          </p:cNvSpPr>
          <p:nvPr>
            <p:ph type="body" sz="half" idx="1"/>
          </p:nvPr>
        </p:nvSpPr>
        <p:spPr>
          <a:xfrm>
            <a:off x="457200" y="1600200"/>
            <a:ext cx="4267200" cy="4525963"/>
          </a:xfrm>
        </p:spPr>
        <p:txBody>
          <a:bodyPr/>
          <a:lstStyle/>
          <a:p>
            <a:pPr eaLnBrk="1" hangingPunct="1">
              <a:lnSpc>
                <a:spcPct val="80000"/>
              </a:lnSpc>
              <a:buFontTx/>
              <a:buNone/>
            </a:pPr>
            <a:r>
              <a:rPr lang="en-US" altLang="en-US" sz="2400" smtClean="0"/>
              <a:t>	</a:t>
            </a:r>
            <a:r>
              <a:rPr lang="en-US" altLang="en-US" sz="2400" smtClean="0">
                <a:solidFill>
                  <a:srgbClr val="FF0000"/>
                </a:solidFill>
              </a:rPr>
              <a:t>Cactus Wren is a local species that get their name from making their nests in cactus.</a:t>
            </a:r>
            <a:r>
              <a:rPr lang="en-US" altLang="en-US" sz="2400" smtClean="0"/>
              <a:t>  They can maneuver well around the spines and offers them protection from predators.  </a:t>
            </a:r>
            <a:r>
              <a:rPr lang="en-US" altLang="en-US" sz="2400" smtClean="0">
                <a:solidFill>
                  <a:schemeClr val="folHlink"/>
                </a:solidFill>
              </a:rPr>
              <a:t>They will make several nests in their territory.  These nests are used as rest areas to get out of the heat.  They will enter these areas to cool off in the hot summer heat.</a:t>
            </a:r>
            <a:r>
              <a:rPr lang="en-US" altLang="en-US" sz="2400" smtClean="0"/>
              <a:t> </a:t>
            </a:r>
            <a:endParaRPr lang="en-US" altLang="en-US" smtClean="0">
              <a:solidFill>
                <a:schemeClr val="folHlink"/>
              </a:solidFill>
            </a:endParaRPr>
          </a:p>
        </p:txBody>
      </p:sp>
      <p:sp>
        <p:nvSpPr>
          <p:cNvPr id="58372" name="Rectangle 4"/>
          <p:cNvSpPr>
            <a:spLocks noGrp="1" noChangeArrowheads="1"/>
          </p:cNvSpPr>
          <p:nvPr>
            <p:ph type="body" sz="half" idx="2"/>
          </p:nvPr>
        </p:nvSpPr>
        <p:spPr/>
        <p:txBody>
          <a:bodyPr/>
          <a:lstStyle/>
          <a:p>
            <a:pPr eaLnBrk="1" hangingPunct="1">
              <a:lnSpc>
                <a:spcPct val="80000"/>
              </a:lnSpc>
              <a:buFontTx/>
              <a:buNone/>
            </a:pPr>
            <a:r>
              <a:rPr lang="en-US" altLang="en-US" sz="2000" smtClean="0"/>
              <a:t>	</a:t>
            </a:r>
          </a:p>
        </p:txBody>
      </p:sp>
      <p:graphicFrame>
        <p:nvGraphicFramePr>
          <p:cNvPr id="58373" name="Object 6"/>
          <p:cNvGraphicFramePr>
            <a:graphicFrameLocks noChangeAspect="1"/>
          </p:cNvGraphicFramePr>
          <p:nvPr/>
        </p:nvGraphicFramePr>
        <p:xfrm>
          <a:off x="4876800" y="2463800"/>
          <a:ext cx="3867150" cy="3222625"/>
        </p:xfrm>
        <a:graphic>
          <a:graphicData uri="http://schemas.openxmlformats.org/presentationml/2006/ole">
            <mc:AlternateContent xmlns:mc="http://schemas.openxmlformats.org/markup-compatibility/2006">
              <mc:Choice xmlns:v="urn:schemas-microsoft-com:vml" Requires="v">
                <p:oleObj spid="_x0000_s58374" name="Photo Editor Photo" r:id="rId3" imgW="4172532" imgH="3476190" progId="MSPhotoEd.3">
                  <p:embed/>
                </p:oleObj>
              </mc:Choice>
              <mc:Fallback>
                <p:oleObj name="Photo Editor Photo" r:id="rId3" imgW="4172532" imgH="3476190"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463800"/>
                        <a:ext cx="386715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z="4000" smtClean="0">
                <a:solidFill>
                  <a:srgbClr val="3399FF"/>
                </a:solidFill>
              </a:rPr>
              <a:t>Desert Adaptations: </a:t>
            </a:r>
            <a:br>
              <a:rPr lang="en-US" altLang="en-US" sz="4000" smtClean="0">
                <a:solidFill>
                  <a:srgbClr val="3399FF"/>
                </a:solidFill>
              </a:rPr>
            </a:br>
            <a:r>
              <a:rPr lang="en-US" altLang="en-US" sz="4000" smtClean="0">
                <a:solidFill>
                  <a:srgbClr val="3399FF"/>
                </a:solidFill>
              </a:rPr>
              <a:t>Gambel’s Quail</a:t>
            </a:r>
          </a:p>
        </p:txBody>
      </p:sp>
      <p:sp>
        <p:nvSpPr>
          <p:cNvPr id="59395" name="Rectangle 3"/>
          <p:cNvSpPr>
            <a:spLocks noGrp="1" noChangeArrowheads="1"/>
          </p:cNvSpPr>
          <p:nvPr>
            <p:ph type="body" sz="half" idx="1"/>
          </p:nvPr>
        </p:nvSpPr>
        <p:spPr>
          <a:xfrm>
            <a:off x="457200" y="1600200"/>
            <a:ext cx="4267200" cy="4525963"/>
          </a:xfrm>
        </p:spPr>
        <p:txBody>
          <a:bodyPr/>
          <a:lstStyle/>
          <a:p>
            <a:pPr eaLnBrk="1" hangingPunct="1">
              <a:lnSpc>
                <a:spcPct val="80000"/>
              </a:lnSpc>
              <a:buFontTx/>
              <a:buNone/>
            </a:pPr>
            <a:r>
              <a:rPr lang="en-US" altLang="en-US" sz="2400" b="1" smtClean="0"/>
              <a:t>	Gambel’s Quail is the local species of quail found in our deserts.  </a:t>
            </a:r>
            <a:r>
              <a:rPr lang="en-US" altLang="en-US" sz="2400" b="1" smtClean="0">
                <a:solidFill>
                  <a:srgbClr val="FF0000"/>
                </a:solidFill>
              </a:rPr>
              <a:t>They have a body temperature of 104 degrees F. but can raise it 7 or 8 degrees when temperature is high to reduce water loss.</a:t>
            </a:r>
            <a:r>
              <a:rPr lang="en-US" altLang="en-US" sz="2400" b="1" smtClean="0"/>
              <a:t>  </a:t>
            </a:r>
            <a:r>
              <a:rPr lang="en-US" altLang="en-US" sz="2400" b="1" smtClean="0">
                <a:solidFill>
                  <a:schemeClr val="folHlink"/>
                </a:solidFill>
              </a:rPr>
              <a:t>The can lose up to 50% of their body weight in water.  </a:t>
            </a:r>
            <a:r>
              <a:rPr lang="en-US" altLang="en-US" sz="2400" b="1" smtClean="0"/>
              <a:t>At 10% water loss, humans begin to go into crisis.  </a:t>
            </a:r>
            <a:endParaRPr lang="en-US" altLang="en-US" sz="2400" b="1" smtClean="0">
              <a:solidFill>
                <a:schemeClr val="folHlink"/>
              </a:solidFill>
            </a:endParaRPr>
          </a:p>
        </p:txBody>
      </p:sp>
      <p:sp>
        <p:nvSpPr>
          <p:cNvPr id="59396" name="Rectangle 4"/>
          <p:cNvSpPr>
            <a:spLocks noGrp="1" noChangeArrowheads="1"/>
          </p:cNvSpPr>
          <p:nvPr>
            <p:ph type="body" sz="half" idx="2"/>
          </p:nvPr>
        </p:nvSpPr>
        <p:spPr/>
        <p:txBody>
          <a:bodyPr/>
          <a:lstStyle/>
          <a:p>
            <a:pPr eaLnBrk="1" hangingPunct="1">
              <a:lnSpc>
                <a:spcPct val="80000"/>
              </a:lnSpc>
              <a:buFontTx/>
              <a:buNone/>
            </a:pPr>
            <a:r>
              <a:rPr lang="en-US" altLang="en-US" sz="2000" smtClean="0"/>
              <a:t>	</a:t>
            </a:r>
          </a:p>
        </p:txBody>
      </p:sp>
      <p:pic>
        <p:nvPicPr>
          <p:cNvPr id="59397" name="Picture 6" descr="http://www.greglasley.net/Images/Gambel's-Quail-000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791200" y="2286000"/>
            <a:ext cx="266858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mtClean="0">
                <a:solidFill>
                  <a:srgbClr val="3399FF"/>
                </a:solidFill>
              </a:rPr>
              <a:t>Penguins and Alcids</a:t>
            </a:r>
          </a:p>
        </p:txBody>
      </p:sp>
      <p:sp>
        <p:nvSpPr>
          <p:cNvPr id="60419" name="Rectangle 3"/>
          <p:cNvSpPr>
            <a:spLocks noGrp="1" noChangeArrowheads="1"/>
          </p:cNvSpPr>
          <p:nvPr>
            <p:ph type="body" sz="half" idx="1"/>
          </p:nvPr>
        </p:nvSpPr>
        <p:spPr>
          <a:xfrm>
            <a:off x="457200" y="1600200"/>
            <a:ext cx="3429000" cy="4525963"/>
          </a:xfrm>
        </p:spPr>
        <p:txBody>
          <a:bodyPr/>
          <a:lstStyle/>
          <a:p>
            <a:pPr eaLnBrk="1" hangingPunct="1">
              <a:lnSpc>
                <a:spcPct val="90000"/>
              </a:lnSpc>
              <a:buFontTx/>
              <a:buNone/>
            </a:pPr>
            <a:r>
              <a:rPr lang="en-US" altLang="en-US" sz="2000" smtClean="0"/>
              <a:t>	</a:t>
            </a:r>
            <a:r>
              <a:rPr lang="en-US" altLang="en-US" sz="2000" smtClean="0">
                <a:solidFill>
                  <a:srgbClr val="3399FF"/>
                </a:solidFill>
              </a:rPr>
              <a:t>Penguins (found in the south hemisphere)</a:t>
            </a:r>
            <a:r>
              <a:rPr lang="en-US" altLang="en-US" sz="2000" smtClean="0"/>
              <a:t> </a:t>
            </a:r>
            <a:r>
              <a:rPr lang="en-US" altLang="en-US" sz="2000" smtClean="0">
                <a:solidFill>
                  <a:srgbClr val="FF9900"/>
                </a:solidFill>
              </a:rPr>
              <a:t>and their northern hemisphere counterparts, the alcids</a:t>
            </a:r>
            <a:r>
              <a:rPr lang="en-US" altLang="en-US" sz="2000" smtClean="0"/>
              <a:t>, </a:t>
            </a:r>
            <a:r>
              <a:rPr lang="en-US" altLang="en-US" sz="2000" smtClean="0">
                <a:solidFill>
                  <a:srgbClr val="CC0099"/>
                </a:solidFill>
              </a:rPr>
              <a:t>are all cold-loving, fish-gulping birds</a:t>
            </a:r>
            <a:r>
              <a:rPr lang="en-US" altLang="en-US" sz="2000" smtClean="0"/>
              <a:t>. </a:t>
            </a:r>
            <a:r>
              <a:rPr lang="en-US" altLang="en-US" sz="2000" smtClean="0">
                <a:solidFill>
                  <a:srgbClr val="CC0099"/>
                </a:solidFill>
              </a:rPr>
              <a:t>Both usually breed in colonies. </a:t>
            </a:r>
            <a:r>
              <a:rPr lang="en-US" altLang="en-US" sz="2000" smtClean="0"/>
              <a:t>Penguins do not have the ability to fly while Alcids can. (Xanus Murrelet, Auklet, Emperor Penguin)</a:t>
            </a:r>
          </a:p>
        </p:txBody>
      </p:sp>
      <p:sp>
        <p:nvSpPr>
          <p:cNvPr id="60420" name="Rectangle 4"/>
          <p:cNvSpPr>
            <a:spLocks noGrp="1" noChangeArrowheads="1"/>
          </p:cNvSpPr>
          <p:nvPr>
            <p:ph type="body" sz="half" idx="2"/>
          </p:nvPr>
        </p:nvSpPr>
        <p:spPr/>
        <p:txBody>
          <a:bodyPr/>
          <a:lstStyle/>
          <a:p>
            <a:pPr eaLnBrk="1" hangingPunct="1">
              <a:lnSpc>
                <a:spcPct val="80000"/>
              </a:lnSpc>
              <a:buFontTx/>
              <a:buNone/>
            </a:pPr>
            <a:r>
              <a:rPr lang="en-US" altLang="en-US" sz="2000" smtClean="0"/>
              <a:t>	</a:t>
            </a:r>
          </a:p>
        </p:txBody>
      </p:sp>
      <p:pic>
        <p:nvPicPr>
          <p:cNvPr id="60421" name="Picture 8" descr="xantussmurre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002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0" descr="Image:Parakeetauklets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752600"/>
            <a:ext cx="20574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2" descr="kin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657600"/>
            <a:ext cx="2976563"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mtClean="0">
                <a:solidFill>
                  <a:srgbClr val="3399FF"/>
                </a:solidFill>
              </a:rPr>
              <a:t>Hummingbirds and Swallows</a:t>
            </a:r>
          </a:p>
        </p:txBody>
      </p:sp>
      <p:sp>
        <p:nvSpPr>
          <p:cNvPr id="61443" name="Rectangle 3"/>
          <p:cNvSpPr>
            <a:spLocks noGrp="1" noChangeArrowheads="1"/>
          </p:cNvSpPr>
          <p:nvPr>
            <p:ph type="body" sz="half" idx="1"/>
          </p:nvPr>
        </p:nvSpPr>
        <p:spPr>
          <a:xfrm>
            <a:off x="152400" y="1447800"/>
            <a:ext cx="3429000" cy="4525963"/>
          </a:xfrm>
        </p:spPr>
        <p:txBody>
          <a:bodyPr/>
          <a:lstStyle/>
          <a:p>
            <a:pPr eaLnBrk="1" hangingPunct="1">
              <a:lnSpc>
                <a:spcPct val="90000"/>
              </a:lnSpc>
              <a:buFontTx/>
              <a:buNone/>
            </a:pPr>
            <a:r>
              <a:rPr lang="en-US" altLang="en-US" sz="2000" smtClean="0"/>
              <a:t>	</a:t>
            </a:r>
            <a:r>
              <a:rPr lang="en-US" altLang="en-US" sz="2000" smtClean="0">
                <a:solidFill>
                  <a:srgbClr val="3399FF"/>
                </a:solidFill>
              </a:rPr>
              <a:t>Apodiformes, as this name ("footless") suggests, refer to the fact that their legs are small and have limited function aside from perching</a:t>
            </a:r>
            <a:r>
              <a:rPr lang="en-US" altLang="en-US" sz="2000" smtClean="0"/>
              <a:t>. </a:t>
            </a:r>
            <a:r>
              <a:rPr lang="en-US" altLang="en-US" sz="2000" smtClean="0">
                <a:solidFill>
                  <a:srgbClr val="FF0000"/>
                </a:solidFill>
              </a:rPr>
              <a:t>Hummingbirds feed on nectar deep inside flowers.  </a:t>
            </a:r>
            <a:r>
              <a:rPr lang="en-US" altLang="en-US" sz="2000" smtClean="0">
                <a:solidFill>
                  <a:srgbClr val="FF9900"/>
                </a:solidFill>
              </a:rPr>
              <a:t>Swallows are a type of songbird which hunts insects in the air.  </a:t>
            </a:r>
            <a:r>
              <a:rPr lang="en-US" altLang="en-US" sz="2000" smtClean="0">
                <a:solidFill>
                  <a:schemeClr val="hlink"/>
                </a:solidFill>
              </a:rPr>
              <a:t>Swallows make mud nest attached to cliffs and building structures.</a:t>
            </a:r>
            <a:endParaRPr lang="en-US" altLang="en-US" sz="2000" smtClean="0"/>
          </a:p>
        </p:txBody>
      </p:sp>
      <p:sp>
        <p:nvSpPr>
          <p:cNvPr id="61444" name="Rectangle 4"/>
          <p:cNvSpPr>
            <a:spLocks noGrp="1" noChangeArrowheads="1"/>
          </p:cNvSpPr>
          <p:nvPr>
            <p:ph type="body" sz="half" idx="2"/>
          </p:nvPr>
        </p:nvSpPr>
        <p:spPr/>
        <p:txBody>
          <a:bodyPr/>
          <a:lstStyle/>
          <a:p>
            <a:pPr eaLnBrk="1" hangingPunct="1">
              <a:lnSpc>
                <a:spcPct val="80000"/>
              </a:lnSpc>
              <a:buFontTx/>
              <a:buNone/>
            </a:pPr>
            <a:r>
              <a:rPr lang="en-US" altLang="en-US" sz="2000" smtClean="0"/>
              <a:t>	</a:t>
            </a:r>
          </a:p>
        </p:txBody>
      </p:sp>
      <p:graphicFrame>
        <p:nvGraphicFramePr>
          <p:cNvPr id="61445" name="Object 8"/>
          <p:cNvGraphicFramePr>
            <a:graphicFrameLocks noChangeAspect="1"/>
          </p:cNvGraphicFramePr>
          <p:nvPr/>
        </p:nvGraphicFramePr>
        <p:xfrm>
          <a:off x="4267200" y="1371600"/>
          <a:ext cx="4038600" cy="2708275"/>
        </p:xfrm>
        <a:graphic>
          <a:graphicData uri="http://schemas.openxmlformats.org/presentationml/2006/ole">
            <mc:AlternateContent xmlns:mc="http://schemas.openxmlformats.org/markup-compatibility/2006">
              <mc:Choice xmlns:v="urn:schemas-microsoft-com:vml" Requires="v">
                <p:oleObj spid="_x0000_s61447" name="Photo Editor Photo" r:id="rId3" imgW="3847619" imgH="2580952" progId="MSPhotoEd.3">
                  <p:embed/>
                </p:oleObj>
              </mc:Choice>
              <mc:Fallback>
                <p:oleObj name="Photo Editor Photo" r:id="rId3" imgW="3847619" imgH="2580952"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71600"/>
                        <a:ext cx="40386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6" name="Picture 10" descr="WelcomeSwa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191000"/>
            <a:ext cx="1943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solidFill>
                  <a:schemeClr val="accent2"/>
                </a:solidFill>
              </a:rPr>
              <a:t>General Characteristics</a:t>
            </a:r>
            <a:br>
              <a:rPr lang="en-US" altLang="en-US" smtClean="0">
                <a:solidFill>
                  <a:schemeClr val="accent2"/>
                </a:solidFill>
              </a:rPr>
            </a:br>
            <a:r>
              <a:rPr lang="en-US" altLang="en-US" smtClean="0">
                <a:solidFill>
                  <a:schemeClr val="accent2"/>
                </a:solidFill>
              </a:rPr>
              <a:t>Color in Birds</a:t>
            </a:r>
          </a:p>
        </p:txBody>
      </p:sp>
      <p:sp>
        <p:nvSpPr>
          <p:cNvPr id="7171" name="Rectangle 3"/>
          <p:cNvSpPr>
            <a:spLocks noGrp="1" noChangeArrowheads="1"/>
          </p:cNvSpPr>
          <p:nvPr>
            <p:ph type="body" sz="half" idx="1"/>
          </p:nvPr>
        </p:nvSpPr>
        <p:spPr/>
        <p:txBody>
          <a:bodyPr/>
          <a:lstStyle/>
          <a:p>
            <a:pPr eaLnBrk="1" hangingPunct="1">
              <a:buFontTx/>
              <a:buNone/>
            </a:pPr>
            <a:r>
              <a:rPr lang="en-US" altLang="en-US" sz="2800" smtClean="0">
                <a:solidFill>
                  <a:srgbClr val="FF0000"/>
                </a:solidFill>
              </a:rPr>
              <a:t>    </a:t>
            </a:r>
            <a:endParaRPr lang="en-US" altLang="en-US" sz="2800" smtClean="0"/>
          </a:p>
        </p:txBody>
      </p:sp>
      <p:sp>
        <p:nvSpPr>
          <p:cNvPr id="7172" name="Rectangle 4"/>
          <p:cNvSpPr>
            <a:spLocks noChangeArrowheads="1"/>
          </p:cNvSpPr>
          <p:nvPr/>
        </p:nvSpPr>
        <p:spPr bwMode="auto">
          <a:xfrm>
            <a:off x="457200" y="1751013"/>
            <a:ext cx="32766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rgbClr val="FF99FF"/>
                </a:solidFill>
              </a:rPr>
              <a:t>Flamingos = </a:t>
            </a:r>
            <a:r>
              <a:rPr lang="en-US" altLang="en-US" sz="1800" b="0"/>
              <a:t>Carotenoids may be acquired indirectly at the end of a food chain. Brine shrimp feed on algae </a:t>
            </a:r>
            <a:r>
              <a:rPr lang="en-US" altLang="en-US" sz="1800" b="0">
                <a:solidFill>
                  <a:srgbClr val="FF99FF"/>
                </a:solidFill>
              </a:rPr>
              <a:t>containing red and yellow carotenoid pigments</a:t>
            </a:r>
            <a:r>
              <a:rPr lang="en-US" altLang="en-US" sz="1800" b="0"/>
              <a:t>. The pigments eventually cycle into the feathers of birds that eat the shrimp, such as flamingoes. Captive flamingoes and fade to white without carotenoid-rich dietary supplements, so zoos must feed pigment extracts to maintain the bright coloration of their pink birds. </a:t>
            </a:r>
          </a:p>
        </p:txBody>
      </p:sp>
      <p:graphicFrame>
        <p:nvGraphicFramePr>
          <p:cNvPr id="7173" name="Object 6"/>
          <p:cNvGraphicFramePr>
            <a:graphicFrameLocks noGrp="1" noChangeAspect="1"/>
          </p:cNvGraphicFramePr>
          <p:nvPr>
            <p:ph sz="half" idx="2"/>
          </p:nvPr>
        </p:nvGraphicFramePr>
        <p:xfrm>
          <a:off x="4648200" y="1608138"/>
          <a:ext cx="4038600" cy="4508500"/>
        </p:xfrm>
        <a:graphic>
          <a:graphicData uri="http://schemas.openxmlformats.org/presentationml/2006/ole">
            <mc:AlternateContent xmlns:mc="http://schemas.openxmlformats.org/markup-compatibility/2006">
              <mc:Choice xmlns:v="urn:schemas-microsoft-com:vml" Requires="v">
                <p:oleObj spid="_x0000_s7174" name="Photo Editor Photo" r:id="rId3" imgW="18633501" imgH="20800000" progId="MSPhotoEd.3">
                  <p:embed/>
                </p:oleObj>
              </mc:Choice>
              <mc:Fallback>
                <p:oleObj name="Photo Editor Photo" r:id="rId3" imgW="18633501" imgH="20800000" progId="MSPhotoEd.3">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08138"/>
                        <a:ext cx="4038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solidFill>
                  <a:schemeClr val="accent2"/>
                </a:solidFill>
              </a:rPr>
              <a:t>American Robin</a:t>
            </a:r>
          </a:p>
        </p:txBody>
      </p:sp>
      <p:sp>
        <p:nvSpPr>
          <p:cNvPr id="62467" name="Content Placeholder 1"/>
          <p:cNvSpPr>
            <a:spLocks noGrp="1"/>
          </p:cNvSpPr>
          <p:nvPr>
            <p:ph sz="half" idx="1"/>
          </p:nvPr>
        </p:nvSpPr>
        <p:spPr/>
        <p:txBody>
          <a:bodyPr/>
          <a:lstStyle/>
          <a:p>
            <a:endParaRPr lang="en-US" smtClean="0"/>
          </a:p>
        </p:txBody>
      </p:sp>
      <p:sp>
        <p:nvSpPr>
          <p:cNvPr id="62468" name="Content Placeholder 2"/>
          <p:cNvSpPr>
            <a:spLocks noGrp="1"/>
          </p:cNvSpPr>
          <p:nvPr>
            <p:ph sz="half" idx="2"/>
          </p:nvPr>
        </p:nvSpPr>
        <p:spPr/>
        <p:txBody>
          <a:bodyPr/>
          <a:lstStyle/>
          <a:p>
            <a:r>
              <a:rPr lang="en-US" smtClean="0"/>
              <a:t>Location: </a:t>
            </a:r>
            <a:r>
              <a:rPr lang="en-US" smtClean="0">
                <a:solidFill>
                  <a:srgbClr val="0070C0"/>
                </a:solidFill>
              </a:rPr>
              <a:t>Most of U.S woodlands and grasslands</a:t>
            </a:r>
          </a:p>
          <a:p>
            <a:r>
              <a:rPr lang="en-US" smtClean="0"/>
              <a:t>Food: </a:t>
            </a:r>
            <a:r>
              <a:rPr lang="en-US" smtClean="0">
                <a:solidFill>
                  <a:srgbClr val="FF0000"/>
                </a:solidFill>
              </a:rPr>
              <a:t>40% inverts and 60% nuts and berries</a:t>
            </a:r>
          </a:p>
          <a:p>
            <a:r>
              <a:rPr lang="en-US" smtClean="0"/>
              <a:t>Other: </a:t>
            </a:r>
            <a:r>
              <a:rPr lang="en-US" smtClean="0">
                <a:solidFill>
                  <a:srgbClr val="00B050"/>
                </a:solidFill>
              </a:rPr>
              <a:t>often seen as a symbol of spring</a:t>
            </a:r>
          </a:p>
        </p:txBody>
      </p:sp>
      <p:pic>
        <p:nvPicPr>
          <p:cNvPr id="62469" name="Picture 7" descr="American Rob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606550"/>
            <a:ext cx="38862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solidFill>
                  <a:schemeClr val="accent2"/>
                </a:solidFill>
              </a:rPr>
              <a:t>Brewer’s Blackbird</a:t>
            </a:r>
          </a:p>
        </p:txBody>
      </p:sp>
      <p:sp>
        <p:nvSpPr>
          <p:cNvPr id="63491" name="Content Placeholder 2"/>
          <p:cNvSpPr>
            <a:spLocks noGrp="1"/>
          </p:cNvSpPr>
          <p:nvPr>
            <p:ph sz="half" idx="2"/>
          </p:nvPr>
        </p:nvSpPr>
        <p:spPr/>
        <p:txBody>
          <a:bodyPr/>
          <a:lstStyle/>
          <a:p>
            <a:r>
              <a:rPr lang="en-US" smtClean="0"/>
              <a:t>Location: </a:t>
            </a:r>
            <a:r>
              <a:rPr lang="en-US" smtClean="0">
                <a:solidFill>
                  <a:srgbClr val="0070C0"/>
                </a:solidFill>
              </a:rPr>
              <a:t>Central and Western U.S. open areas and grasslands</a:t>
            </a:r>
          </a:p>
          <a:p>
            <a:r>
              <a:rPr lang="en-US" smtClean="0"/>
              <a:t>Food: </a:t>
            </a:r>
            <a:r>
              <a:rPr lang="en-US" smtClean="0">
                <a:solidFill>
                  <a:srgbClr val="FF0000"/>
                </a:solidFill>
              </a:rPr>
              <a:t>Mostly seeds and insects</a:t>
            </a:r>
          </a:p>
          <a:p>
            <a:r>
              <a:rPr lang="en-US" smtClean="0"/>
              <a:t>Other: </a:t>
            </a:r>
            <a:r>
              <a:rPr lang="en-US" smtClean="0">
                <a:solidFill>
                  <a:srgbClr val="00B050"/>
                </a:solidFill>
              </a:rPr>
              <a:t>Live in large flocks near humans</a:t>
            </a:r>
          </a:p>
        </p:txBody>
      </p:sp>
      <p:pic>
        <p:nvPicPr>
          <p:cNvPr id="6349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984375"/>
            <a:ext cx="4038600" cy="37576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solidFill>
                  <a:schemeClr val="accent2"/>
                </a:solidFill>
              </a:rPr>
              <a:t>Black Phoebe</a:t>
            </a:r>
          </a:p>
        </p:txBody>
      </p:sp>
      <p:sp>
        <p:nvSpPr>
          <p:cNvPr id="64515" name="Content Placeholder 2"/>
          <p:cNvSpPr>
            <a:spLocks noGrp="1"/>
          </p:cNvSpPr>
          <p:nvPr>
            <p:ph sz="half" idx="2"/>
          </p:nvPr>
        </p:nvSpPr>
        <p:spPr/>
        <p:txBody>
          <a:bodyPr/>
          <a:lstStyle/>
          <a:p>
            <a:r>
              <a:rPr lang="en-US" smtClean="0"/>
              <a:t>Location: </a:t>
            </a:r>
            <a:r>
              <a:rPr lang="en-US" smtClean="0">
                <a:solidFill>
                  <a:srgbClr val="0070C0"/>
                </a:solidFill>
              </a:rPr>
              <a:t>Western U.S. near water</a:t>
            </a:r>
          </a:p>
          <a:p>
            <a:r>
              <a:rPr lang="en-US" smtClean="0"/>
              <a:t>Food: </a:t>
            </a:r>
            <a:r>
              <a:rPr lang="en-US" smtClean="0">
                <a:solidFill>
                  <a:srgbClr val="FF0000"/>
                </a:solidFill>
              </a:rPr>
              <a:t>Flycatcher</a:t>
            </a:r>
          </a:p>
          <a:p>
            <a:r>
              <a:rPr lang="en-US" smtClean="0"/>
              <a:t>Other: </a:t>
            </a:r>
            <a:r>
              <a:rPr lang="en-US" smtClean="0">
                <a:solidFill>
                  <a:srgbClr val="00B050"/>
                </a:solidFill>
              </a:rPr>
              <a:t>Pump their tails up and down incessantly when perched</a:t>
            </a:r>
          </a:p>
        </p:txBody>
      </p:sp>
      <p:pic>
        <p:nvPicPr>
          <p:cNvPr id="6451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68375" y="1609725"/>
            <a:ext cx="3016250" cy="4506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solidFill>
                  <a:schemeClr val="accent2"/>
                </a:solidFill>
              </a:rPr>
              <a:t>California Gnatcatcher</a:t>
            </a:r>
          </a:p>
        </p:txBody>
      </p:sp>
      <p:sp>
        <p:nvSpPr>
          <p:cNvPr id="65539" name="Content Placeholder 2"/>
          <p:cNvSpPr>
            <a:spLocks noGrp="1"/>
          </p:cNvSpPr>
          <p:nvPr>
            <p:ph sz="half" idx="2"/>
          </p:nvPr>
        </p:nvSpPr>
        <p:spPr/>
        <p:txBody>
          <a:bodyPr/>
          <a:lstStyle/>
          <a:p>
            <a:r>
              <a:rPr lang="en-US" smtClean="0"/>
              <a:t>Location: </a:t>
            </a:r>
            <a:r>
              <a:rPr lang="en-US" smtClean="0">
                <a:solidFill>
                  <a:srgbClr val="0070C0"/>
                </a:solidFill>
              </a:rPr>
              <a:t>Coastal sage scrub in southern California</a:t>
            </a:r>
          </a:p>
          <a:p>
            <a:r>
              <a:rPr lang="en-US" smtClean="0"/>
              <a:t>Food: </a:t>
            </a:r>
            <a:r>
              <a:rPr lang="en-US" smtClean="0">
                <a:solidFill>
                  <a:srgbClr val="FF0000"/>
                </a:solidFill>
              </a:rPr>
              <a:t>Insects</a:t>
            </a:r>
          </a:p>
          <a:p>
            <a:r>
              <a:rPr lang="en-US" smtClean="0"/>
              <a:t>Other: </a:t>
            </a:r>
            <a:r>
              <a:rPr lang="en-US" smtClean="0">
                <a:solidFill>
                  <a:srgbClr val="00B050"/>
                </a:solidFill>
              </a:rPr>
              <a:t>Endangered species</a:t>
            </a:r>
          </a:p>
        </p:txBody>
      </p:sp>
      <p:pic>
        <p:nvPicPr>
          <p:cNvPr id="6554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1981200"/>
            <a:ext cx="4038600" cy="2700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mtClean="0">
                <a:solidFill>
                  <a:schemeClr val="accent2"/>
                </a:solidFill>
              </a:rPr>
              <a:t>California Thrasher</a:t>
            </a:r>
          </a:p>
        </p:txBody>
      </p:sp>
      <p:sp>
        <p:nvSpPr>
          <p:cNvPr id="66563" name="Content Placeholder 2"/>
          <p:cNvSpPr>
            <a:spLocks noGrp="1"/>
          </p:cNvSpPr>
          <p:nvPr>
            <p:ph sz="half" idx="2"/>
          </p:nvPr>
        </p:nvSpPr>
        <p:spPr/>
        <p:txBody>
          <a:bodyPr/>
          <a:lstStyle/>
          <a:p>
            <a:r>
              <a:rPr lang="en-US" smtClean="0"/>
              <a:t>Location: </a:t>
            </a:r>
            <a:r>
              <a:rPr lang="en-US" smtClean="0">
                <a:solidFill>
                  <a:srgbClr val="0070C0"/>
                </a:solidFill>
              </a:rPr>
              <a:t>Dense brush of Coastal sage scrub in southern California</a:t>
            </a:r>
          </a:p>
          <a:p>
            <a:r>
              <a:rPr lang="en-US" smtClean="0"/>
              <a:t>Food: </a:t>
            </a:r>
            <a:r>
              <a:rPr lang="en-US" smtClean="0">
                <a:solidFill>
                  <a:srgbClr val="FF0000"/>
                </a:solidFill>
              </a:rPr>
              <a:t>Insects and small invertebrates</a:t>
            </a:r>
          </a:p>
          <a:p>
            <a:r>
              <a:rPr lang="en-US" smtClean="0"/>
              <a:t>Other: </a:t>
            </a:r>
            <a:r>
              <a:rPr lang="en-US" smtClean="0">
                <a:solidFill>
                  <a:srgbClr val="00B050"/>
                </a:solidFill>
              </a:rPr>
              <a:t>Largest Thrasher</a:t>
            </a:r>
          </a:p>
        </p:txBody>
      </p:sp>
      <p:pic>
        <p:nvPicPr>
          <p:cNvPr id="6656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843088"/>
            <a:ext cx="4038600" cy="403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mtClean="0">
                <a:solidFill>
                  <a:schemeClr val="accent2"/>
                </a:solidFill>
              </a:rPr>
              <a:t>California Towhee</a:t>
            </a:r>
          </a:p>
        </p:txBody>
      </p:sp>
      <p:sp>
        <p:nvSpPr>
          <p:cNvPr id="67587" name="Content Placeholder 2"/>
          <p:cNvSpPr>
            <a:spLocks noGrp="1"/>
          </p:cNvSpPr>
          <p:nvPr>
            <p:ph sz="half" idx="2"/>
          </p:nvPr>
        </p:nvSpPr>
        <p:spPr/>
        <p:txBody>
          <a:bodyPr/>
          <a:lstStyle/>
          <a:p>
            <a:r>
              <a:rPr lang="en-US" smtClean="0"/>
              <a:t>Location: </a:t>
            </a:r>
            <a:r>
              <a:rPr lang="en-US" smtClean="0">
                <a:solidFill>
                  <a:srgbClr val="0070C0"/>
                </a:solidFill>
              </a:rPr>
              <a:t>Coastal sage scrub in southern California</a:t>
            </a:r>
          </a:p>
          <a:p>
            <a:r>
              <a:rPr lang="en-US" smtClean="0"/>
              <a:t>Food: </a:t>
            </a:r>
            <a:r>
              <a:rPr lang="en-US" smtClean="0">
                <a:solidFill>
                  <a:srgbClr val="FF0000"/>
                </a:solidFill>
              </a:rPr>
              <a:t>Seeds and insects </a:t>
            </a:r>
          </a:p>
          <a:p>
            <a:r>
              <a:rPr lang="en-US" smtClean="0"/>
              <a:t>Other: </a:t>
            </a:r>
            <a:r>
              <a:rPr lang="en-US" smtClean="0">
                <a:solidFill>
                  <a:srgbClr val="00B050"/>
                </a:solidFill>
              </a:rPr>
              <a:t>Spends most of its time on the ground</a:t>
            </a:r>
          </a:p>
        </p:txBody>
      </p:sp>
      <p:pic>
        <p:nvPicPr>
          <p:cNvPr id="6758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843088"/>
            <a:ext cx="4038600" cy="403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mtClean="0">
                <a:solidFill>
                  <a:schemeClr val="accent2"/>
                </a:solidFill>
              </a:rPr>
              <a:t>Crow</a:t>
            </a:r>
          </a:p>
        </p:txBody>
      </p:sp>
      <p:sp>
        <p:nvSpPr>
          <p:cNvPr id="68611" name="Content Placeholder 2"/>
          <p:cNvSpPr>
            <a:spLocks noGrp="1"/>
          </p:cNvSpPr>
          <p:nvPr>
            <p:ph sz="half" idx="2"/>
          </p:nvPr>
        </p:nvSpPr>
        <p:spPr/>
        <p:txBody>
          <a:bodyPr/>
          <a:lstStyle/>
          <a:p>
            <a:r>
              <a:rPr lang="en-US" smtClean="0"/>
              <a:t>Location: </a:t>
            </a:r>
            <a:r>
              <a:rPr lang="en-US" smtClean="0">
                <a:solidFill>
                  <a:srgbClr val="0070C0"/>
                </a:solidFill>
              </a:rPr>
              <a:t>Most habitats throughout the United states</a:t>
            </a:r>
          </a:p>
          <a:p>
            <a:r>
              <a:rPr lang="en-US" smtClean="0"/>
              <a:t>Diet: </a:t>
            </a:r>
            <a:r>
              <a:rPr lang="en-US" smtClean="0">
                <a:solidFill>
                  <a:srgbClr val="FF0000"/>
                </a:solidFill>
              </a:rPr>
              <a:t>Omnivorous</a:t>
            </a:r>
            <a:endParaRPr lang="en-US" smtClean="0"/>
          </a:p>
          <a:p>
            <a:r>
              <a:rPr lang="en-US" smtClean="0"/>
              <a:t>Other: </a:t>
            </a:r>
            <a:r>
              <a:rPr lang="en-US" smtClean="0">
                <a:solidFill>
                  <a:srgbClr val="00B050"/>
                </a:solidFill>
              </a:rPr>
              <a:t>Bio indicator for West Niles Virus</a:t>
            </a:r>
          </a:p>
        </p:txBody>
      </p:sp>
      <p:pic>
        <p:nvPicPr>
          <p:cNvPr id="6861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69963" y="1600200"/>
            <a:ext cx="301307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solidFill>
                  <a:schemeClr val="accent2"/>
                </a:solidFill>
              </a:rPr>
              <a:t>House Finch</a:t>
            </a:r>
          </a:p>
        </p:txBody>
      </p:sp>
      <p:sp>
        <p:nvSpPr>
          <p:cNvPr id="69635" name="Content Placeholder 2"/>
          <p:cNvSpPr>
            <a:spLocks noGrp="1"/>
          </p:cNvSpPr>
          <p:nvPr>
            <p:ph sz="half" idx="2"/>
          </p:nvPr>
        </p:nvSpPr>
        <p:spPr/>
        <p:txBody>
          <a:bodyPr/>
          <a:lstStyle/>
          <a:p>
            <a:r>
              <a:rPr lang="en-US" smtClean="0"/>
              <a:t>Location: </a:t>
            </a:r>
            <a:r>
              <a:rPr lang="en-US" smtClean="0">
                <a:solidFill>
                  <a:srgbClr val="0070C0"/>
                </a:solidFill>
              </a:rPr>
              <a:t>Western U.S. – introduced in the east – Variety of habitats but often near humans</a:t>
            </a:r>
          </a:p>
          <a:p>
            <a:r>
              <a:rPr lang="en-US" smtClean="0"/>
              <a:t>Food: </a:t>
            </a:r>
            <a:r>
              <a:rPr lang="en-US" smtClean="0">
                <a:solidFill>
                  <a:srgbClr val="FF0000"/>
                </a:solidFill>
              </a:rPr>
              <a:t>Seeds</a:t>
            </a:r>
          </a:p>
          <a:p>
            <a:r>
              <a:rPr lang="en-US" smtClean="0"/>
              <a:t>Other: </a:t>
            </a:r>
            <a:r>
              <a:rPr lang="en-US" smtClean="0">
                <a:solidFill>
                  <a:srgbClr val="00B050"/>
                </a:solidFill>
              </a:rPr>
              <a:t>Frequent visitor to bird feeders</a:t>
            </a:r>
          </a:p>
        </p:txBody>
      </p:sp>
      <p:pic>
        <p:nvPicPr>
          <p:cNvPr id="6963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2057400"/>
            <a:ext cx="4038600" cy="2735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solidFill>
                  <a:schemeClr val="accent2"/>
                </a:solidFill>
              </a:rPr>
              <a:t>Northern Oriole</a:t>
            </a:r>
          </a:p>
        </p:txBody>
      </p:sp>
      <p:sp>
        <p:nvSpPr>
          <p:cNvPr id="70659" name="Content Placeholder 2"/>
          <p:cNvSpPr>
            <a:spLocks noGrp="1"/>
          </p:cNvSpPr>
          <p:nvPr>
            <p:ph sz="half" idx="2"/>
          </p:nvPr>
        </p:nvSpPr>
        <p:spPr/>
        <p:txBody>
          <a:bodyPr/>
          <a:lstStyle/>
          <a:p>
            <a:r>
              <a:rPr lang="en-US" smtClean="0"/>
              <a:t>Location: </a:t>
            </a:r>
            <a:r>
              <a:rPr lang="en-US" smtClean="0">
                <a:solidFill>
                  <a:srgbClr val="0070C0"/>
                </a:solidFill>
              </a:rPr>
              <a:t>Western and Eastern U.S.</a:t>
            </a:r>
          </a:p>
          <a:p>
            <a:r>
              <a:rPr lang="en-US" smtClean="0"/>
              <a:t>Food: </a:t>
            </a:r>
            <a:r>
              <a:rPr lang="en-US" smtClean="0">
                <a:solidFill>
                  <a:srgbClr val="FF0000"/>
                </a:solidFill>
              </a:rPr>
              <a:t>Insects, Berries and Nectar</a:t>
            </a:r>
          </a:p>
          <a:p>
            <a:r>
              <a:rPr lang="en-US" smtClean="0"/>
              <a:t>Other: </a:t>
            </a:r>
            <a:r>
              <a:rPr lang="en-US" smtClean="0">
                <a:solidFill>
                  <a:srgbClr val="00B050"/>
                </a:solidFill>
              </a:rPr>
              <a:t>Frequent visitor to hummingbird feeders</a:t>
            </a:r>
          </a:p>
        </p:txBody>
      </p:sp>
      <p:pic>
        <p:nvPicPr>
          <p:cNvPr id="7066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1981200"/>
            <a:ext cx="4038600" cy="304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mtClean="0">
                <a:solidFill>
                  <a:schemeClr val="accent2"/>
                </a:solidFill>
              </a:rPr>
              <a:t>Plain Titmouse</a:t>
            </a:r>
          </a:p>
        </p:txBody>
      </p:sp>
      <p:sp>
        <p:nvSpPr>
          <p:cNvPr id="71683" name="Content Placeholder 2"/>
          <p:cNvSpPr>
            <a:spLocks noGrp="1"/>
          </p:cNvSpPr>
          <p:nvPr>
            <p:ph sz="half" idx="2"/>
          </p:nvPr>
        </p:nvSpPr>
        <p:spPr/>
        <p:txBody>
          <a:bodyPr/>
          <a:lstStyle/>
          <a:p>
            <a:r>
              <a:rPr lang="en-US" smtClean="0"/>
              <a:t>Location: </a:t>
            </a:r>
            <a:r>
              <a:rPr lang="en-US" smtClean="0">
                <a:solidFill>
                  <a:srgbClr val="0070C0"/>
                </a:solidFill>
              </a:rPr>
              <a:t>Dry slopes of California</a:t>
            </a:r>
          </a:p>
          <a:p>
            <a:r>
              <a:rPr lang="en-US" smtClean="0"/>
              <a:t>Food: </a:t>
            </a:r>
            <a:r>
              <a:rPr lang="en-US" smtClean="0">
                <a:solidFill>
                  <a:srgbClr val="FF0000"/>
                </a:solidFill>
              </a:rPr>
              <a:t>Seeds and Insects</a:t>
            </a:r>
          </a:p>
          <a:p>
            <a:r>
              <a:rPr lang="en-US" smtClean="0"/>
              <a:t>Other: </a:t>
            </a:r>
            <a:r>
              <a:rPr lang="en-US" smtClean="0">
                <a:solidFill>
                  <a:srgbClr val="00B050"/>
                </a:solidFill>
              </a:rPr>
              <a:t>40 attempts at insects every 15 minutes</a:t>
            </a:r>
          </a:p>
        </p:txBody>
      </p:sp>
      <p:pic>
        <p:nvPicPr>
          <p:cNvPr id="7168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1828800"/>
            <a:ext cx="4038600" cy="2773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solidFill>
                  <a:schemeClr val="accent2"/>
                </a:solidFill>
              </a:rPr>
              <a:t>General Characteristics</a:t>
            </a:r>
            <a:br>
              <a:rPr lang="en-US" altLang="en-US" smtClean="0">
                <a:solidFill>
                  <a:schemeClr val="accent2"/>
                </a:solidFill>
              </a:rPr>
            </a:br>
            <a:r>
              <a:rPr lang="en-US" altLang="en-US" smtClean="0">
                <a:solidFill>
                  <a:schemeClr val="accent2"/>
                </a:solidFill>
              </a:rPr>
              <a:t>Color in Birds</a:t>
            </a:r>
          </a:p>
        </p:txBody>
      </p:sp>
      <p:sp>
        <p:nvSpPr>
          <p:cNvPr id="8195" name="Rectangle 3"/>
          <p:cNvSpPr>
            <a:spLocks noGrp="1" noChangeArrowheads="1"/>
          </p:cNvSpPr>
          <p:nvPr>
            <p:ph type="body" sz="half" idx="1"/>
          </p:nvPr>
        </p:nvSpPr>
        <p:spPr/>
        <p:txBody>
          <a:bodyPr/>
          <a:lstStyle/>
          <a:p>
            <a:pPr eaLnBrk="1" hangingPunct="1">
              <a:buFontTx/>
              <a:buNone/>
            </a:pPr>
            <a:r>
              <a:rPr lang="en-US" altLang="en-US" sz="2800" smtClean="0">
                <a:solidFill>
                  <a:srgbClr val="FF0000"/>
                </a:solidFill>
              </a:rPr>
              <a:t>    </a:t>
            </a:r>
            <a:endParaRPr lang="en-US" altLang="en-US" sz="2800" smtClean="0"/>
          </a:p>
        </p:txBody>
      </p:sp>
      <p:sp>
        <p:nvSpPr>
          <p:cNvPr id="8196" name="Rectangle 4"/>
          <p:cNvSpPr>
            <a:spLocks noChangeArrowheads="1"/>
          </p:cNvSpPr>
          <p:nvPr/>
        </p:nvSpPr>
        <p:spPr bwMode="auto">
          <a:xfrm>
            <a:off x="457200" y="1828800"/>
            <a:ext cx="4572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rgbClr val="6699FF"/>
                </a:solidFill>
              </a:rPr>
              <a:t>Western Scrub Jay =</a:t>
            </a:r>
            <a:r>
              <a:rPr lang="en-US" altLang="en-US" sz="1800" b="0"/>
              <a:t>Unlike virtually every other feather color, no pigment turns feathers blue. To find the source of blue color, we have to drill down past the barbs and barbules to the "</a:t>
            </a:r>
            <a:r>
              <a:rPr lang="en-US" altLang="en-US" sz="1800" b="0">
                <a:solidFill>
                  <a:srgbClr val="00B0F0"/>
                </a:solidFill>
              </a:rPr>
              <a:t>nanostructura</a:t>
            </a:r>
            <a:r>
              <a:rPr lang="en-US" altLang="en-US" sz="1800" b="0"/>
              <a:t>l" level of the cloudy zone. In the cloudy zone of blue feathers, the melanin and air cavities are so close that the distance between them is shorter than a wavelength of light, When scattering elements are this small, they interact with light through a process called </a:t>
            </a:r>
            <a:r>
              <a:rPr lang="en-US" altLang="en-US" sz="1800" b="0">
                <a:solidFill>
                  <a:srgbClr val="6699FF"/>
                </a:solidFill>
              </a:rPr>
              <a:t>constructive interference. </a:t>
            </a:r>
            <a:r>
              <a:rPr lang="en-US" altLang="en-US" sz="1800" b="0"/>
              <a:t>The nanostructural array in blue feathers scatters light in an orderly way. The scattered light waves are in phase and reinforce each other and appear blue in the light.</a:t>
            </a:r>
            <a:br>
              <a:rPr lang="en-US" altLang="en-US" sz="1800" b="0"/>
            </a:br>
            <a:r>
              <a:rPr lang="en-US" altLang="en-US" sz="1800" b="0"/>
              <a:t/>
            </a:r>
            <a:br>
              <a:rPr lang="en-US" altLang="en-US" sz="1800" b="0"/>
            </a:br>
            <a:endParaRPr lang="en-US" altLang="en-US" sz="1800" b="0"/>
          </a:p>
        </p:txBody>
      </p:sp>
      <p:graphicFrame>
        <p:nvGraphicFramePr>
          <p:cNvPr id="8197" name="Object 7"/>
          <p:cNvGraphicFramePr>
            <a:graphicFrameLocks noGrp="1" noChangeAspect="1"/>
          </p:cNvGraphicFramePr>
          <p:nvPr>
            <p:ph sz="half" idx="2"/>
          </p:nvPr>
        </p:nvGraphicFramePr>
        <p:xfrm>
          <a:off x="5410200" y="2286000"/>
          <a:ext cx="3429000" cy="2743200"/>
        </p:xfrm>
        <a:graphic>
          <a:graphicData uri="http://schemas.openxmlformats.org/presentationml/2006/ole">
            <mc:AlternateContent xmlns:mc="http://schemas.openxmlformats.org/markup-compatibility/2006">
              <mc:Choice xmlns:v="urn:schemas-microsoft-com:vml" Requires="v">
                <p:oleObj spid="_x0000_s8198" name="Photo Editor Photo" r:id="rId3" imgW="3428571" imgH="2742857" progId="MSPhotoEd.3">
                  <p:embed/>
                </p:oleObj>
              </mc:Choice>
              <mc:Fallback>
                <p:oleObj name="Photo Editor Photo" r:id="rId3" imgW="3428571" imgH="2742857" progId="MSPhotoEd.3">
                  <p:embed/>
                  <p:pic>
                    <p:nvPicPr>
                      <p:cNvPr id="0"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86000"/>
                        <a:ext cx="3429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smtClean="0">
                <a:solidFill>
                  <a:schemeClr val="accent2"/>
                </a:solidFill>
              </a:rPr>
              <a:t>Spotted Towhee</a:t>
            </a:r>
          </a:p>
        </p:txBody>
      </p:sp>
      <p:sp>
        <p:nvSpPr>
          <p:cNvPr id="72707" name="Content Placeholder 2"/>
          <p:cNvSpPr>
            <a:spLocks noGrp="1"/>
          </p:cNvSpPr>
          <p:nvPr>
            <p:ph sz="half" idx="2"/>
          </p:nvPr>
        </p:nvSpPr>
        <p:spPr/>
        <p:txBody>
          <a:bodyPr/>
          <a:lstStyle/>
          <a:p>
            <a:r>
              <a:rPr lang="en-US" smtClean="0"/>
              <a:t>Location: </a:t>
            </a:r>
            <a:r>
              <a:rPr lang="en-US" smtClean="0">
                <a:solidFill>
                  <a:srgbClr val="0070C0"/>
                </a:solidFill>
              </a:rPr>
              <a:t>Shrubby undergrowth in Western U.S.</a:t>
            </a:r>
          </a:p>
          <a:p>
            <a:r>
              <a:rPr lang="en-US" smtClean="0"/>
              <a:t>Food: </a:t>
            </a:r>
            <a:r>
              <a:rPr lang="en-US" smtClean="0">
                <a:solidFill>
                  <a:srgbClr val="FF0000"/>
                </a:solidFill>
              </a:rPr>
              <a:t>Omnivore</a:t>
            </a:r>
          </a:p>
          <a:p>
            <a:r>
              <a:rPr lang="en-US" smtClean="0"/>
              <a:t>Other: </a:t>
            </a:r>
            <a:r>
              <a:rPr lang="en-US" smtClean="0">
                <a:solidFill>
                  <a:srgbClr val="00B050"/>
                </a:solidFill>
              </a:rPr>
              <a:t>Two footed backward scratching called “double scratching”</a:t>
            </a:r>
          </a:p>
        </p:txBody>
      </p:sp>
      <p:pic>
        <p:nvPicPr>
          <p:cNvPr id="7270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812925"/>
            <a:ext cx="4038600" cy="41005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mtClean="0">
                <a:solidFill>
                  <a:schemeClr val="accent2"/>
                </a:solidFill>
              </a:rPr>
              <a:t>Western Bluebird</a:t>
            </a:r>
          </a:p>
        </p:txBody>
      </p:sp>
      <p:sp>
        <p:nvSpPr>
          <p:cNvPr id="73731" name="Content Placeholder 2"/>
          <p:cNvSpPr>
            <a:spLocks noGrp="1"/>
          </p:cNvSpPr>
          <p:nvPr>
            <p:ph sz="half" idx="2"/>
          </p:nvPr>
        </p:nvSpPr>
        <p:spPr/>
        <p:txBody>
          <a:bodyPr/>
          <a:lstStyle/>
          <a:p>
            <a:r>
              <a:rPr lang="en-US" smtClean="0"/>
              <a:t>Location: </a:t>
            </a:r>
            <a:r>
              <a:rPr lang="en-US" smtClean="0">
                <a:solidFill>
                  <a:srgbClr val="0070C0"/>
                </a:solidFill>
              </a:rPr>
              <a:t>Open woodlands of the western U.S.</a:t>
            </a:r>
          </a:p>
          <a:p>
            <a:r>
              <a:rPr lang="en-US" smtClean="0"/>
              <a:t>Food: </a:t>
            </a:r>
            <a:r>
              <a:rPr lang="en-US" smtClean="0">
                <a:solidFill>
                  <a:srgbClr val="FF0000"/>
                </a:solidFill>
              </a:rPr>
              <a:t>Insects</a:t>
            </a:r>
          </a:p>
          <a:p>
            <a:r>
              <a:rPr lang="en-US" smtClean="0"/>
              <a:t>Other: </a:t>
            </a:r>
            <a:r>
              <a:rPr lang="en-US" smtClean="0">
                <a:solidFill>
                  <a:srgbClr val="00B050"/>
                </a:solidFill>
              </a:rPr>
              <a:t>Last year young often help at the nest</a:t>
            </a:r>
          </a:p>
        </p:txBody>
      </p:sp>
      <p:pic>
        <p:nvPicPr>
          <p:cNvPr id="7373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2133600"/>
            <a:ext cx="4038600" cy="2886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smtClean="0">
                <a:solidFill>
                  <a:schemeClr val="accent2"/>
                </a:solidFill>
              </a:rPr>
              <a:t>Western Kingbird</a:t>
            </a:r>
          </a:p>
        </p:txBody>
      </p:sp>
      <p:sp>
        <p:nvSpPr>
          <p:cNvPr id="74755" name="Content Placeholder 2"/>
          <p:cNvSpPr>
            <a:spLocks noGrp="1"/>
          </p:cNvSpPr>
          <p:nvPr>
            <p:ph sz="half" idx="2"/>
          </p:nvPr>
        </p:nvSpPr>
        <p:spPr/>
        <p:txBody>
          <a:bodyPr/>
          <a:lstStyle/>
          <a:p>
            <a:r>
              <a:rPr lang="en-US" smtClean="0"/>
              <a:t>Location: </a:t>
            </a:r>
            <a:r>
              <a:rPr lang="en-US" smtClean="0">
                <a:solidFill>
                  <a:srgbClr val="0070C0"/>
                </a:solidFill>
              </a:rPr>
              <a:t>Open areas with perches in the western U.S,</a:t>
            </a:r>
          </a:p>
          <a:p>
            <a:r>
              <a:rPr lang="en-US" smtClean="0"/>
              <a:t>Food: </a:t>
            </a:r>
            <a:r>
              <a:rPr lang="en-US" smtClean="0">
                <a:solidFill>
                  <a:srgbClr val="FF0000"/>
                </a:solidFill>
              </a:rPr>
              <a:t>Insects</a:t>
            </a:r>
          </a:p>
          <a:p>
            <a:r>
              <a:rPr lang="en-US" smtClean="0"/>
              <a:t>Other: </a:t>
            </a:r>
            <a:r>
              <a:rPr lang="en-US" smtClean="0">
                <a:solidFill>
                  <a:srgbClr val="00B050"/>
                </a:solidFill>
              </a:rPr>
              <a:t>Spreading in the U.S. due to human activity (clearing forests and telephone poles)</a:t>
            </a:r>
          </a:p>
        </p:txBody>
      </p:sp>
      <p:pic>
        <p:nvPicPr>
          <p:cNvPr id="7475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12800" y="1641475"/>
            <a:ext cx="3327400" cy="4443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smtClean="0">
                <a:solidFill>
                  <a:schemeClr val="accent2"/>
                </a:solidFill>
              </a:rPr>
              <a:t>Yellow-rumped Warbler</a:t>
            </a:r>
          </a:p>
        </p:txBody>
      </p:sp>
      <p:sp>
        <p:nvSpPr>
          <p:cNvPr id="75779" name="Content Placeholder 2"/>
          <p:cNvSpPr>
            <a:spLocks noGrp="1"/>
          </p:cNvSpPr>
          <p:nvPr>
            <p:ph sz="half" idx="2"/>
          </p:nvPr>
        </p:nvSpPr>
        <p:spPr/>
        <p:txBody>
          <a:bodyPr/>
          <a:lstStyle/>
          <a:p>
            <a:r>
              <a:rPr lang="en-US" smtClean="0"/>
              <a:t>Location</a:t>
            </a:r>
            <a:r>
              <a:rPr lang="en-US" smtClean="0">
                <a:solidFill>
                  <a:srgbClr val="0070C0"/>
                </a:solidFill>
              </a:rPr>
              <a:t>: In summer, open forest edges, In fall and winter they move to open woods and shrubby habitats</a:t>
            </a:r>
            <a:r>
              <a:rPr lang="en-US" smtClean="0"/>
              <a:t> Food: </a:t>
            </a:r>
            <a:r>
              <a:rPr lang="en-US" smtClean="0">
                <a:solidFill>
                  <a:srgbClr val="FF0000"/>
                </a:solidFill>
              </a:rPr>
              <a:t>Insects and berries</a:t>
            </a:r>
          </a:p>
          <a:p>
            <a:r>
              <a:rPr lang="en-US" smtClean="0"/>
              <a:t>Other: </a:t>
            </a:r>
            <a:r>
              <a:rPr lang="en-US" smtClean="0">
                <a:solidFill>
                  <a:srgbClr val="00B050"/>
                </a:solidFill>
              </a:rPr>
              <a:t>Most versatile feeder among all warblers</a:t>
            </a:r>
          </a:p>
        </p:txBody>
      </p:sp>
      <p:pic>
        <p:nvPicPr>
          <p:cNvPr id="7578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7913"/>
            <a:ext cx="4038600" cy="3028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solidFill>
                  <a:schemeClr val="accent2"/>
                </a:solidFill>
              </a:rPr>
              <a:t>General Characteristics</a:t>
            </a:r>
            <a:br>
              <a:rPr lang="en-US" altLang="en-US" smtClean="0">
                <a:solidFill>
                  <a:schemeClr val="accent2"/>
                </a:solidFill>
              </a:rPr>
            </a:br>
            <a:r>
              <a:rPr lang="en-US" altLang="en-US" smtClean="0">
                <a:solidFill>
                  <a:schemeClr val="accent2"/>
                </a:solidFill>
              </a:rPr>
              <a:t>Color in Birds</a:t>
            </a:r>
          </a:p>
        </p:txBody>
      </p:sp>
      <p:sp>
        <p:nvSpPr>
          <p:cNvPr id="9219" name="Rectangle 3"/>
          <p:cNvSpPr>
            <a:spLocks noGrp="1" noChangeArrowheads="1"/>
          </p:cNvSpPr>
          <p:nvPr>
            <p:ph type="body" sz="half" idx="1"/>
          </p:nvPr>
        </p:nvSpPr>
        <p:spPr/>
        <p:txBody>
          <a:bodyPr/>
          <a:lstStyle/>
          <a:p>
            <a:pPr eaLnBrk="1" hangingPunct="1">
              <a:buFontTx/>
              <a:buNone/>
            </a:pPr>
            <a:r>
              <a:rPr lang="en-US" altLang="en-US" sz="2800" smtClean="0">
                <a:solidFill>
                  <a:srgbClr val="FF0000"/>
                </a:solidFill>
              </a:rPr>
              <a:t>    </a:t>
            </a:r>
            <a:endParaRPr lang="en-US" altLang="en-US" sz="2800" smtClean="0"/>
          </a:p>
        </p:txBody>
      </p:sp>
      <p:sp>
        <p:nvSpPr>
          <p:cNvPr id="9220" name="Rectangle 4"/>
          <p:cNvSpPr>
            <a:spLocks noChangeArrowheads="1"/>
          </p:cNvSpPr>
          <p:nvPr/>
        </p:nvSpPr>
        <p:spPr bwMode="auto">
          <a:xfrm>
            <a:off x="457200" y="2847975"/>
            <a:ext cx="4114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rgbClr val="CCCC00"/>
                </a:solidFill>
              </a:rPr>
              <a:t>American Goldfinch = </a:t>
            </a:r>
            <a:r>
              <a:rPr lang="en-US" altLang="en-US" sz="1800" b="0"/>
              <a:t>Yellow goldfinches, likewise, get their bright color exclusively from the seeds they eat. </a:t>
            </a:r>
            <a:r>
              <a:rPr lang="en-US" altLang="en-US" sz="1800" b="0">
                <a:solidFill>
                  <a:srgbClr val="CCCC00"/>
                </a:solidFill>
              </a:rPr>
              <a:t>The inner core of a yellow feather is devoid of pigment, so only the light yellow color of the carotenoid is visible. </a:t>
            </a:r>
            <a:r>
              <a:rPr lang="en-US" altLang="en-US" sz="1800" b="0">
                <a:solidFill>
                  <a:srgbClr val="FFFF00"/>
                </a:solidFill>
              </a:rPr>
              <a:t/>
            </a:r>
            <a:br>
              <a:rPr lang="en-US" altLang="en-US" sz="1800" b="0">
                <a:solidFill>
                  <a:srgbClr val="FFFF00"/>
                </a:solidFill>
              </a:rPr>
            </a:br>
            <a:endParaRPr lang="en-US" altLang="en-US" sz="1800" b="0">
              <a:solidFill>
                <a:srgbClr val="FFFF00"/>
              </a:solidFill>
            </a:endParaRPr>
          </a:p>
        </p:txBody>
      </p:sp>
      <p:graphicFrame>
        <p:nvGraphicFramePr>
          <p:cNvPr id="9221" name="Object 6"/>
          <p:cNvGraphicFramePr>
            <a:graphicFrameLocks noGrp="1" noChangeAspect="1"/>
          </p:cNvGraphicFramePr>
          <p:nvPr>
            <p:ph sz="half" idx="2"/>
          </p:nvPr>
        </p:nvGraphicFramePr>
        <p:xfrm>
          <a:off x="4800600" y="2603500"/>
          <a:ext cx="4038600" cy="2776538"/>
        </p:xfrm>
        <a:graphic>
          <a:graphicData uri="http://schemas.openxmlformats.org/presentationml/2006/ole">
            <mc:AlternateContent xmlns:mc="http://schemas.openxmlformats.org/markup-compatibility/2006">
              <mc:Choice xmlns:v="urn:schemas-microsoft-com:vml" Requires="v">
                <p:oleObj spid="_x0000_s9222" name="Photo Editor Photo" r:id="rId3" imgW="6095238" imgH="4191585" progId="MSPhotoEd.3">
                  <p:embed/>
                </p:oleObj>
              </mc:Choice>
              <mc:Fallback>
                <p:oleObj name="Photo Editor Photo" r:id="rId3" imgW="6095238" imgH="4191585" progId="MSPhotoEd.3">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03500"/>
                        <a:ext cx="40386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solidFill>
                  <a:schemeClr val="accent2"/>
                </a:solidFill>
              </a:rPr>
              <a:t>General Characteristics</a:t>
            </a:r>
            <a:br>
              <a:rPr lang="en-US" altLang="en-US" smtClean="0">
                <a:solidFill>
                  <a:schemeClr val="accent2"/>
                </a:solidFill>
              </a:rPr>
            </a:br>
            <a:r>
              <a:rPr lang="en-US" altLang="en-US" smtClean="0">
                <a:solidFill>
                  <a:schemeClr val="accent2"/>
                </a:solidFill>
              </a:rPr>
              <a:t>Color in Birds</a:t>
            </a:r>
          </a:p>
        </p:txBody>
      </p:sp>
      <p:sp>
        <p:nvSpPr>
          <p:cNvPr id="10243" name="Rectangle 3"/>
          <p:cNvSpPr>
            <a:spLocks noGrp="1" noChangeArrowheads="1"/>
          </p:cNvSpPr>
          <p:nvPr>
            <p:ph type="body" sz="half" idx="1"/>
          </p:nvPr>
        </p:nvSpPr>
        <p:spPr/>
        <p:txBody>
          <a:bodyPr/>
          <a:lstStyle/>
          <a:p>
            <a:pPr eaLnBrk="1" hangingPunct="1">
              <a:buFontTx/>
              <a:buNone/>
            </a:pPr>
            <a:r>
              <a:rPr lang="en-US" altLang="en-US" sz="2800" smtClean="0">
                <a:solidFill>
                  <a:srgbClr val="FF0000"/>
                </a:solidFill>
              </a:rPr>
              <a:t>    </a:t>
            </a:r>
            <a:endParaRPr lang="en-US" altLang="en-US" sz="2800" smtClean="0"/>
          </a:p>
        </p:txBody>
      </p:sp>
      <p:sp>
        <p:nvSpPr>
          <p:cNvPr id="10244" name="Rectangle 4"/>
          <p:cNvSpPr>
            <a:spLocks noChangeArrowheads="1"/>
          </p:cNvSpPr>
          <p:nvPr/>
        </p:nvSpPr>
        <p:spPr bwMode="auto">
          <a:xfrm>
            <a:off x="457200" y="2144713"/>
            <a:ext cx="41148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0">
                <a:solidFill>
                  <a:srgbClr val="CC0099"/>
                </a:solidFill>
              </a:rPr>
              <a:t>Anna’s Hummingbird </a:t>
            </a:r>
            <a:r>
              <a:rPr lang="en-US" altLang="en-US" sz="1800" b="0"/>
              <a:t>= </a:t>
            </a:r>
            <a:r>
              <a:rPr lang="en-US" altLang="en-US" sz="1800" b="0" i="1"/>
              <a:t>Iridescent</a:t>
            </a:r>
            <a:r>
              <a:rPr lang="en-US" altLang="en-US" sz="1800" b="0"/>
              <a:t> feathers are made up of complicated arrays of </a:t>
            </a:r>
            <a:r>
              <a:rPr lang="en-US" altLang="en-US" sz="1800" b="0">
                <a:solidFill>
                  <a:srgbClr val="CC00FF"/>
                </a:solidFill>
              </a:rPr>
              <a:t>minute reflectors</a:t>
            </a:r>
            <a:r>
              <a:rPr lang="en-US" altLang="en-US" sz="1800" b="0"/>
              <a:t>, often in the barbules, and sometimes comprise several ordered layers of melanin granules, air cavities, or both. The structures are sometimes twisted, so they work like the crystals of an infinitesimally small chandelier, absorbing and reflecting a range of wavelengths. </a:t>
            </a:r>
            <a:br>
              <a:rPr lang="en-US" altLang="en-US" sz="1800" b="0"/>
            </a:br>
            <a:r>
              <a:rPr lang="en-US" altLang="en-US" sz="1800" b="0"/>
              <a:t/>
            </a:r>
            <a:br>
              <a:rPr lang="en-US" altLang="en-US" sz="1800" b="0"/>
            </a:br>
            <a:endParaRPr lang="en-US" altLang="en-US" sz="1800" b="0"/>
          </a:p>
        </p:txBody>
      </p:sp>
      <p:graphicFrame>
        <p:nvGraphicFramePr>
          <p:cNvPr id="10245" name="Object 6"/>
          <p:cNvGraphicFramePr>
            <a:graphicFrameLocks noGrp="1" noChangeAspect="1"/>
          </p:cNvGraphicFramePr>
          <p:nvPr>
            <p:ph sz="half" idx="2"/>
          </p:nvPr>
        </p:nvGraphicFramePr>
        <p:xfrm>
          <a:off x="4648200" y="2474913"/>
          <a:ext cx="4038600" cy="2776537"/>
        </p:xfrm>
        <a:graphic>
          <a:graphicData uri="http://schemas.openxmlformats.org/presentationml/2006/ole">
            <mc:AlternateContent xmlns:mc="http://schemas.openxmlformats.org/markup-compatibility/2006">
              <mc:Choice xmlns:v="urn:schemas-microsoft-com:vml" Requires="v">
                <p:oleObj spid="_x0000_s10246" name="Photo Editor Photo" r:id="rId3" imgW="6095238" imgH="4191585" progId="MSPhotoEd.3">
                  <p:embed/>
                </p:oleObj>
              </mc:Choice>
              <mc:Fallback>
                <p:oleObj name="Photo Editor Photo" r:id="rId3" imgW="6095238" imgH="4191585" progId="MSPhotoEd.3">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74913"/>
                        <a:ext cx="40386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2260</TotalTime>
  <Words>1284</Words>
  <Application>Microsoft Office PowerPoint</Application>
  <PresentationFormat>On-screen Show (4:3)</PresentationFormat>
  <Paragraphs>223</Paragraphs>
  <Slides>73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79" baseType="lpstr">
      <vt:lpstr>Arial</vt:lpstr>
      <vt:lpstr>Calibri</vt:lpstr>
      <vt:lpstr>Symbol</vt:lpstr>
      <vt:lpstr>Default Design</vt:lpstr>
      <vt:lpstr>Bitmap Image</vt:lpstr>
      <vt:lpstr>Photo Editor Photo</vt:lpstr>
      <vt:lpstr>Aves</vt:lpstr>
      <vt:lpstr>  Evolutionary History Archaeopteryx</vt:lpstr>
      <vt:lpstr>Birds – General Characteristics</vt:lpstr>
      <vt:lpstr>Birds – General Characteristics</vt:lpstr>
      <vt:lpstr>General Characteristics Color in Birds</vt:lpstr>
      <vt:lpstr>General Characteristics Color in Birds</vt:lpstr>
      <vt:lpstr>General Characteristics Color in Birds</vt:lpstr>
      <vt:lpstr>General Characteristics Color in Birds</vt:lpstr>
      <vt:lpstr>General Characteristics Color in Birds</vt:lpstr>
      <vt:lpstr>General Characteristics - Bones</vt:lpstr>
      <vt:lpstr>General Characteristics -Muscles</vt:lpstr>
      <vt:lpstr>General Characteristics – Bipedalism and Feet</vt:lpstr>
      <vt:lpstr>General Characteristics – Metabolism</vt:lpstr>
      <vt:lpstr>General Characteristics – Metabolism</vt:lpstr>
      <vt:lpstr> General Characteristics - Reproduction</vt:lpstr>
      <vt:lpstr>Reproductive Behavior - Monogamy</vt:lpstr>
      <vt:lpstr>Reproductive Behavior - Polygyny</vt:lpstr>
      <vt:lpstr>Reproductive Behavior –  Sage Grouse</vt:lpstr>
      <vt:lpstr>Reproductive Behavior –  Northern Jacuna</vt:lpstr>
      <vt:lpstr>Reproductive Behavior –  Acorn Woodpecker</vt:lpstr>
      <vt:lpstr>Reproductive Behavior –  Brown-headed Cowbird</vt:lpstr>
      <vt:lpstr>Reproductive Behavior –  Phainopepla</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Feeding Behaviors</vt:lpstr>
      <vt:lpstr>Resource Partitioning</vt:lpstr>
      <vt:lpstr>Ducks (Dabblers vs. Divers)</vt:lpstr>
      <vt:lpstr>Loggerhead Shrikes</vt:lpstr>
      <vt:lpstr>Hawks and Falcons</vt:lpstr>
      <vt:lpstr>Nocturnal Birds: Owls</vt:lpstr>
      <vt:lpstr>Killdeer</vt:lpstr>
      <vt:lpstr>Introduced Species</vt:lpstr>
      <vt:lpstr>Bird Communication</vt:lpstr>
      <vt:lpstr>Bird Communication</vt:lpstr>
      <vt:lpstr>Bird Migration</vt:lpstr>
      <vt:lpstr>Bird Migration</vt:lpstr>
      <vt:lpstr>Bird Migration</vt:lpstr>
      <vt:lpstr>Desert Adaptations: RoadRunners</vt:lpstr>
      <vt:lpstr>Desert Adaptations: Cactus Wren</vt:lpstr>
      <vt:lpstr>Desert Adaptations:  Gambel’s Quail</vt:lpstr>
      <vt:lpstr>Penguins and Alcids</vt:lpstr>
      <vt:lpstr>Hummingbirds and Swallows</vt:lpstr>
      <vt:lpstr>American Robin</vt:lpstr>
      <vt:lpstr>Brewer’s Blackbird</vt:lpstr>
      <vt:lpstr>Black Phoebe</vt:lpstr>
      <vt:lpstr>California Gnatcatcher</vt:lpstr>
      <vt:lpstr>California Thrasher</vt:lpstr>
      <vt:lpstr>California Towhee</vt:lpstr>
      <vt:lpstr>Crow</vt:lpstr>
      <vt:lpstr>House Finch</vt:lpstr>
      <vt:lpstr>Northern Oriole</vt:lpstr>
      <vt:lpstr>Plain Titmouse</vt:lpstr>
      <vt:lpstr>Spotted Towhee</vt:lpstr>
      <vt:lpstr>Western Bluebird</vt:lpstr>
      <vt:lpstr>Western Kingbird</vt:lpstr>
      <vt:lpstr>Yellow-rumped Warbler</vt:lpstr>
    </vt:vector>
  </TitlesOfParts>
  <Company>Mt. San Antonio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Squamata</dc:title>
  <dc:creator>faculty</dc:creator>
  <cp:lastModifiedBy>Tyler Flisik</cp:lastModifiedBy>
  <cp:revision>55</cp:revision>
  <dcterms:created xsi:type="dcterms:W3CDTF">2006-10-19T03:17:42Z</dcterms:created>
  <dcterms:modified xsi:type="dcterms:W3CDTF">2014-12-25T21:43:51Z</dcterms:modified>
</cp:coreProperties>
</file>