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9" r:id="rId4"/>
    <p:sldId id="261" r:id="rId5"/>
    <p:sldId id="263" r:id="rId6"/>
    <p:sldId id="265" r:id="rId7"/>
    <p:sldId id="271" r:id="rId8"/>
    <p:sldId id="264" r:id="rId9"/>
    <p:sldId id="266" r:id="rId10"/>
    <p:sldId id="267" r:id="rId11"/>
    <p:sldId id="268" r:id="rId12"/>
    <p:sldId id="348" r:id="rId13"/>
    <p:sldId id="269" r:id="rId14"/>
    <p:sldId id="270" r:id="rId15"/>
    <p:sldId id="272" r:id="rId16"/>
    <p:sldId id="283" r:id="rId17"/>
    <p:sldId id="284" r:id="rId18"/>
    <p:sldId id="285" r:id="rId19"/>
    <p:sldId id="273" r:id="rId20"/>
    <p:sldId id="274" r:id="rId21"/>
    <p:sldId id="349" r:id="rId22"/>
    <p:sldId id="275" r:id="rId23"/>
    <p:sldId id="276" r:id="rId24"/>
    <p:sldId id="277" r:id="rId25"/>
    <p:sldId id="282" r:id="rId26"/>
    <p:sldId id="279" r:id="rId27"/>
    <p:sldId id="281" r:id="rId28"/>
    <p:sldId id="278" r:id="rId29"/>
    <p:sldId id="280" r:id="rId30"/>
    <p:sldId id="286" r:id="rId31"/>
    <p:sldId id="288" r:id="rId32"/>
    <p:sldId id="287"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3" r:id="rId47"/>
    <p:sldId id="316" r:id="rId48"/>
    <p:sldId id="302" r:id="rId49"/>
    <p:sldId id="304" r:id="rId50"/>
    <p:sldId id="305" r:id="rId51"/>
    <p:sldId id="350" r:id="rId52"/>
    <p:sldId id="306" r:id="rId53"/>
    <p:sldId id="307" r:id="rId54"/>
    <p:sldId id="308" r:id="rId55"/>
    <p:sldId id="309" r:id="rId56"/>
    <p:sldId id="310" r:id="rId57"/>
    <p:sldId id="311" r:id="rId58"/>
    <p:sldId id="312" r:id="rId59"/>
    <p:sldId id="313" r:id="rId60"/>
    <p:sldId id="315" r:id="rId61"/>
    <p:sldId id="314" r:id="rId62"/>
    <p:sldId id="317" r:id="rId63"/>
    <p:sldId id="318" r:id="rId64"/>
    <p:sldId id="319" r:id="rId65"/>
    <p:sldId id="322" r:id="rId66"/>
    <p:sldId id="347" r:id="rId67"/>
    <p:sldId id="320" r:id="rId68"/>
    <p:sldId id="321" r:id="rId69"/>
    <p:sldId id="325" r:id="rId70"/>
    <p:sldId id="326" r:id="rId71"/>
    <p:sldId id="329" r:id="rId72"/>
    <p:sldId id="328" r:id="rId73"/>
    <p:sldId id="323" r:id="rId74"/>
    <p:sldId id="327" r:id="rId75"/>
    <p:sldId id="351" r:id="rId76"/>
    <p:sldId id="352" r:id="rId77"/>
    <p:sldId id="353" r:id="rId78"/>
    <p:sldId id="324"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3" r:id="rId92"/>
    <p:sldId id="346" r:id="rId93"/>
    <p:sldId id="345"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Flisik" initials="TF" lastIdx="14" clrIdx="0">
    <p:extLst>
      <p:ext uri="{19B8F6BF-5375-455C-9EA6-DF929625EA0E}">
        <p15:presenceInfo xmlns:p15="http://schemas.microsoft.com/office/powerpoint/2012/main" userId="a84f4710ed32676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660"/>
  </p:normalViewPr>
  <p:slideViewPr>
    <p:cSldViewPr>
      <p:cViewPr varScale="1">
        <p:scale>
          <a:sx n="102" d="100"/>
          <a:sy n="102" d="100"/>
        </p:scale>
        <p:origin x="510" y="108"/>
      </p:cViewPr>
      <p:guideLst>
        <p:guide orient="horz" pos="2160"/>
        <p:guide pos="2880"/>
      </p:guideLst>
    </p:cSldViewPr>
  </p:slideViewPr>
  <p:notesTextViewPr>
    <p:cViewPr>
      <p:scale>
        <a:sx n="1" d="1"/>
        <a:sy n="1" d="1"/>
      </p:scale>
      <p:origin x="0" y="0"/>
    </p:cViewPr>
  </p:notesTextViewPr>
  <p:sorterViewPr>
    <p:cViewPr>
      <p:scale>
        <a:sx n="140" d="100"/>
        <a:sy n="140" d="100"/>
      </p:scale>
      <p:origin x="0" y="-59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4ECBA-BB4D-475C-BBD4-9CFE34B73E8B}"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20151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4ECBA-BB4D-475C-BBD4-9CFE34B73E8B}"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45035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4ECBA-BB4D-475C-BBD4-9CFE34B73E8B}"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737187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178BAB-E6C2-4B3C-80C1-08873B35BA9C}" type="slidenum">
              <a:rPr lang="en-US"/>
              <a:pPr>
                <a:defRPr/>
              </a:pPr>
              <a:t>‹#›</a:t>
            </a:fld>
            <a:endParaRPr lang="en-US"/>
          </a:p>
        </p:txBody>
      </p:sp>
    </p:spTree>
    <p:extLst>
      <p:ext uri="{BB962C8B-B14F-4D97-AF65-F5344CB8AC3E}">
        <p14:creationId xmlns:p14="http://schemas.microsoft.com/office/powerpoint/2010/main" val="425501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4ECBA-BB4D-475C-BBD4-9CFE34B73E8B}"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91605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4ECBA-BB4D-475C-BBD4-9CFE34B73E8B}"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23242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4ECBA-BB4D-475C-BBD4-9CFE34B73E8B}" type="datetimeFigureOut">
              <a:rPr lang="en-US" smtClean="0"/>
              <a:t>5/14/2017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242055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4ECBA-BB4D-475C-BBD4-9CFE34B73E8B}" type="datetimeFigureOut">
              <a:rPr lang="en-US" smtClean="0"/>
              <a:t>5/14/2017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27584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4ECBA-BB4D-475C-BBD4-9CFE34B73E8B}" type="datetimeFigureOut">
              <a:rPr lang="en-US" smtClean="0"/>
              <a:t>5/14/2017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256138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4ECBA-BB4D-475C-BBD4-9CFE34B73E8B}" type="datetimeFigureOut">
              <a:rPr lang="en-US" smtClean="0"/>
              <a:t>5/14/2017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67684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4ECBA-BB4D-475C-BBD4-9CFE34B73E8B}" type="datetimeFigureOut">
              <a:rPr lang="en-US" smtClean="0"/>
              <a:t>5/14/2017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6509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4ECBA-BB4D-475C-BBD4-9CFE34B73E8B}" type="datetimeFigureOut">
              <a:rPr lang="en-US" smtClean="0"/>
              <a:t>5/14/2017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49837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4ECBA-BB4D-475C-BBD4-9CFE34B73E8B}" type="datetimeFigureOut">
              <a:rPr lang="en-US" smtClean="0"/>
              <a:t>5/14/2017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8DA8E-27EB-4EFD-A1AC-837E8607F2B3}" type="slidenum">
              <a:rPr lang="en-US" smtClean="0"/>
              <a:t>‹#›</a:t>
            </a:fld>
            <a:endParaRPr lang="en-US"/>
          </a:p>
        </p:txBody>
      </p:sp>
    </p:spTree>
    <p:extLst>
      <p:ext uri="{BB962C8B-B14F-4D97-AF65-F5344CB8AC3E}">
        <p14:creationId xmlns:p14="http://schemas.microsoft.com/office/powerpoint/2010/main" val="235513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jpe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2.gif"/><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 Id="rId5" Type="http://schemas.openxmlformats.org/officeDocument/2006/relationships/image" Target="../media/image120.png"/><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eg"/><Relationship Id="rId1" Type="http://schemas.openxmlformats.org/officeDocument/2006/relationships/slideLayout" Target="../slideLayouts/slideLayout8.xml"/><Relationship Id="rId4" Type="http://schemas.openxmlformats.org/officeDocument/2006/relationships/image" Target="../media/image126.jp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8.xml"/><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8.xml"/><Relationship Id="rId4"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8.xml"/><Relationship Id="rId4" Type="http://schemas.openxmlformats.org/officeDocument/2006/relationships/image" Target="../media/image155.pn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59.tmp"/><Relationship Id="rId2" Type="http://schemas.openxmlformats.org/officeDocument/2006/relationships/image" Target="../media/image158.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xml"/><Relationship Id="rId5" Type="http://schemas.openxmlformats.org/officeDocument/2006/relationships/image" Target="../media/image165.png"/><Relationship Id="rId4" Type="http://schemas.openxmlformats.org/officeDocument/2006/relationships/image" Target="../media/image164.png"/></Relationships>
</file>

<file path=ppt/slides/_rels/slide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xml"/><Relationship Id="rId4" Type="http://schemas.openxmlformats.org/officeDocument/2006/relationships/image" Target="../media/image168.png"/></Relationships>
</file>

<file path=ppt/slides/_rels/slide6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8.xml"/><Relationship Id="rId4" Type="http://schemas.openxmlformats.org/officeDocument/2006/relationships/image" Target="../media/image175.png"/></Relationships>
</file>

<file path=ppt/slides/_rels/slide7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png"/><Relationship Id="rId1" Type="http://schemas.openxmlformats.org/officeDocument/2006/relationships/slideLayout" Target="../slideLayouts/slideLayout8.xml"/><Relationship Id="rId4" Type="http://schemas.openxmlformats.org/officeDocument/2006/relationships/image" Target="../media/image180.png"/></Relationships>
</file>

<file path=ppt/slides/_rels/slide74.xml.rels><?xml version="1.0" encoding="UTF-8" standalone="yes"?>
<Relationships xmlns="http://schemas.openxmlformats.org/package/2006/relationships"><Relationship Id="rId3" Type="http://schemas.openxmlformats.org/officeDocument/2006/relationships/image" Target="../media/image181.tmp"/><Relationship Id="rId2" Type="http://schemas.openxmlformats.org/officeDocument/2006/relationships/image" Target="../media/image180.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79.jp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8.xml"/><Relationship Id="rId5" Type="http://schemas.openxmlformats.org/officeDocument/2006/relationships/image" Target="../media/image190.png"/><Relationship Id="rId4" Type="http://schemas.openxmlformats.org/officeDocument/2006/relationships/image" Target="../media/image189.png"/></Relationships>
</file>

<file path=ppt/slides/_rels/slide79.xml.rels><?xml version="1.0" encoding="UTF-8" standalone="yes"?>
<Relationships xmlns="http://schemas.openxmlformats.org/package/2006/relationships"><Relationship Id="rId3" Type="http://schemas.openxmlformats.org/officeDocument/2006/relationships/image" Target="../media/image192.tmp"/><Relationship Id="rId2" Type="http://schemas.openxmlformats.org/officeDocument/2006/relationships/image" Target="../media/image19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98.tmp"/><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200.tmp"/><Relationship Id="rId2" Type="http://schemas.openxmlformats.org/officeDocument/2006/relationships/image" Target="../media/image199.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8.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jpeg"/></Relationships>
</file>

<file path=ppt/slides/_rels/slide8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217.png"/></Relationships>
</file>

<file path=ppt/slides/_rels/slide9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hyperlink" Target="http://www.arkive.org/media/DF/DF4154BB-095C-4B6C-9756-B1F4CB5AC3E8/Presentation.Large/photo.jpg" TargetMode="External"/><Relationship Id="rId2" Type="http://schemas.openxmlformats.org/officeDocument/2006/relationships/image" Target="../media/image220.jpeg"/><Relationship Id="rId1" Type="http://schemas.openxmlformats.org/officeDocument/2006/relationships/slideLayout" Target="../slideLayouts/slideLayout8.xml"/><Relationship Id="rId4" Type="http://schemas.openxmlformats.org/officeDocument/2006/relationships/image" Target="../media/image2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a:solidFill>
                  <a:srgbClr val="FFC000"/>
                </a:solidFill>
              </a:rPr>
              <a:t>Tetrapods</a:t>
            </a:r>
            <a:endParaRPr lang="en-US" sz="5400" dirty="0">
              <a:solidFill>
                <a:srgbClr val="FFC000"/>
              </a:solidFill>
            </a:endParaRPr>
          </a:p>
        </p:txBody>
      </p:sp>
      <p:sp>
        <p:nvSpPr>
          <p:cNvPr id="5" name="Text Placeholder 4"/>
          <p:cNvSpPr>
            <a:spLocks noGrp="1"/>
          </p:cNvSpPr>
          <p:nvPr>
            <p:ph type="body" sz="half" idx="2"/>
          </p:nvPr>
        </p:nvSpPr>
        <p:spPr/>
        <p:txBody>
          <a:bodyPr>
            <a:normAutofit fontScale="92500" lnSpcReduction="10000"/>
          </a:bodyPr>
          <a:lstStyle/>
          <a:p>
            <a:pPr marL="342900" indent="-342900">
              <a:buAutoNum type="arabicPeriod"/>
            </a:pPr>
            <a:r>
              <a:rPr lang="en-US" b="1" dirty="0"/>
              <a:t>General Characteristics and structures </a:t>
            </a:r>
            <a:r>
              <a:rPr lang="en-US" dirty="0"/>
              <a:t>- Movement from water to land is perhaps the most dramatic event in animal evolution. </a:t>
            </a:r>
            <a:r>
              <a:rPr lang="en-US" dirty="0" err="1"/>
              <a:t>Tetrapods</a:t>
            </a:r>
            <a:r>
              <a:rPr lang="en-US" dirty="0"/>
              <a:t> evolved Important physical differences when they emerged to accommodate a new way of life: </a:t>
            </a:r>
            <a:r>
              <a:rPr lang="en-US" dirty="0">
                <a:solidFill>
                  <a:srgbClr val="C00000"/>
                </a:solidFill>
              </a:rPr>
              <a:t>(1) oxygen content taken from the air, (2) body density, and (3) temperature regulation.  </a:t>
            </a:r>
          </a:p>
          <a:p>
            <a:pPr marL="342900" indent="-342900">
              <a:buAutoNum type="arabicPeriod"/>
            </a:pPr>
            <a:r>
              <a:rPr lang="en-US" b="1" dirty="0"/>
              <a:t>Evolutionary History </a:t>
            </a:r>
            <a:r>
              <a:rPr lang="en-US" dirty="0"/>
              <a:t>– </a:t>
            </a:r>
            <a:r>
              <a:rPr lang="en-US" dirty="0" err="1"/>
              <a:t>Tetrapods</a:t>
            </a:r>
            <a:r>
              <a:rPr lang="en-US" dirty="0"/>
              <a:t> appear in the fossil record about </a:t>
            </a:r>
            <a:r>
              <a:rPr lang="en-US" dirty="0">
                <a:solidFill>
                  <a:srgbClr val="00B050"/>
                </a:solidFill>
              </a:rPr>
              <a:t>400 MYA during the Devonian Period </a:t>
            </a:r>
            <a:r>
              <a:rPr lang="en-US" dirty="0"/>
              <a:t>evolving from a lobe-Finned fish (Class: </a:t>
            </a:r>
            <a:r>
              <a:rPr lang="en-US" dirty="0" err="1"/>
              <a:t>Sarcopterygii</a:t>
            </a:r>
            <a:r>
              <a:rPr lang="en-US" dirty="0"/>
              <a:t>) .  The group of fish leading to the </a:t>
            </a:r>
            <a:r>
              <a:rPr lang="en-US" dirty="0" err="1"/>
              <a:t>tetrapods</a:t>
            </a:r>
            <a:r>
              <a:rPr lang="en-US" dirty="0"/>
              <a:t> were an extinct group of Lungfish called </a:t>
            </a:r>
            <a:r>
              <a:rPr lang="en-US" dirty="0" err="1">
                <a:solidFill>
                  <a:srgbClr val="00B050"/>
                </a:solidFill>
              </a:rPr>
              <a:t>rhipidistians</a:t>
            </a:r>
            <a:r>
              <a:rPr lang="en-US" dirty="0"/>
              <a:t>.</a:t>
            </a:r>
          </a:p>
          <a:p>
            <a:pPr marL="342900" indent="-342900">
              <a:buAutoNum type="arabicPeriod"/>
            </a:pPr>
            <a:r>
              <a:rPr lang="en-US" b="1" dirty="0"/>
              <a:t>Biogeography </a:t>
            </a:r>
            <a:r>
              <a:rPr lang="en-US" dirty="0"/>
              <a:t>– The first </a:t>
            </a:r>
            <a:r>
              <a:rPr lang="en-US" dirty="0" err="1"/>
              <a:t>Tetrapods</a:t>
            </a:r>
            <a:r>
              <a:rPr lang="en-US" dirty="0"/>
              <a:t> evolved in </a:t>
            </a:r>
            <a:r>
              <a:rPr lang="en-US" dirty="0">
                <a:solidFill>
                  <a:srgbClr val="0070C0"/>
                </a:solidFill>
              </a:rPr>
              <a:t>coastal and brackish marine environments, and in shallow and swampy freshwater habitats.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819612" y="1175083"/>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505200" y="39624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52400"/>
            <a:ext cx="2819400" cy="25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3345721"/>
            <a:ext cx="3081337" cy="264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08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962400" cy="1162050"/>
          </a:xfrm>
        </p:spPr>
        <p:txBody>
          <a:bodyPr>
            <a:normAutofit fontScale="90000"/>
          </a:bodyPr>
          <a:lstStyle/>
          <a:p>
            <a:r>
              <a:rPr lang="en-US" sz="4000" dirty="0" err="1">
                <a:solidFill>
                  <a:srgbClr val="FFC000"/>
                </a:solidFill>
              </a:rPr>
              <a:t>Ensantina</a:t>
            </a:r>
            <a:r>
              <a:rPr lang="en-US" sz="4000" dirty="0">
                <a:solidFill>
                  <a:srgbClr val="FFC000"/>
                </a:solidFill>
              </a:rPr>
              <a:t> </a:t>
            </a:r>
            <a:br>
              <a:rPr lang="en-US" sz="4000" dirty="0">
                <a:solidFill>
                  <a:srgbClr val="FFC000"/>
                </a:solidFill>
              </a:rPr>
            </a:br>
            <a:r>
              <a:rPr lang="en-US" sz="4000" i="1" dirty="0"/>
              <a:t>(</a:t>
            </a:r>
            <a:r>
              <a:rPr lang="en-US" sz="3200" i="1" dirty="0" err="1"/>
              <a:t>Ensatina</a:t>
            </a:r>
            <a:r>
              <a:rPr lang="en-US" sz="3200" i="1" dirty="0"/>
              <a:t> </a:t>
            </a:r>
            <a:r>
              <a:rPr lang="en-US" sz="3200" i="1" dirty="0" err="1"/>
              <a:t>eschscholtzii</a:t>
            </a:r>
            <a:r>
              <a:rPr lang="en-US" sz="3200" i="1" dirty="0"/>
              <a:t> </a:t>
            </a:r>
            <a:r>
              <a:rPr lang="en-US" sz="3600" i="1" dirty="0"/>
              <a:t>)</a:t>
            </a:r>
            <a:endParaRPr lang="en-US" sz="4000" dirty="0">
              <a:solidFill>
                <a:srgbClr val="FFC000"/>
              </a:solidFill>
            </a:endParaRPr>
          </a:p>
        </p:txBody>
      </p:sp>
      <p:sp>
        <p:nvSpPr>
          <p:cNvPr id="5" name="Text Placeholder 4"/>
          <p:cNvSpPr>
            <a:spLocks noGrp="1"/>
          </p:cNvSpPr>
          <p:nvPr>
            <p:ph type="body" sz="half" idx="2"/>
          </p:nvPr>
        </p:nvSpPr>
        <p:spPr>
          <a:xfrm>
            <a:off x="381000" y="1637569"/>
            <a:ext cx="3962400" cy="4991831"/>
          </a:xfrm>
        </p:spPr>
        <p:txBody>
          <a:bodyPr>
            <a:normAutofit fontScale="92500" lnSpcReduction="20000"/>
          </a:bodyPr>
          <a:lstStyle/>
          <a:p>
            <a:pPr marL="342900" indent="-342900">
              <a:buAutoNum type="arabicPeriod"/>
            </a:pPr>
            <a:r>
              <a:rPr lang="en-US" b="1" dirty="0"/>
              <a:t>General Characteristics </a:t>
            </a:r>
            <a:r>
              <a:rPr lang="en-US" dirty="0"/>
              <a:t>- A highly variable species that is up to six inches long.  They have a large head and a constriction at the base of the tail.  All specimens have yellow, greenish yellow, or orange on all four limbs from the base of the limb to the elbow. </a:t>
            </a:r>
            <a:r>
              <a:rPr lang="en-US" dirty="0" err="1"/>
              <a:t>Ensatinas</a:t>
            </a:r>
            <a:r>
              <a:rPr lang="en-US" dirty="0"/>
              <a:t> have four toes on the front feet, five on the rear.</a:t>
            </a:r>
            <a:endParaRPr lang="en-US" b="1" dirty="0"/>
          </a:p>
          <a:p>
            <a:pPr marL="342900" indent="-342900">
              <a:buAutoNum type="arabicPeriod"/>
            </a:pPr>
            <a:r>
              <a:rPr lang="en-US" b="1" dirty="0"/>
              <a:t>Unique Characteristics – </a:t>
            </a:r>
            <a:r>
              <a:rPr lang="en-US" dirty="0"/>
              <a:t>They are considered a “</a:t>
            </a:r>
            <a:r>
              <a:rPr lang="en-US" dirty="0">
                <a:solidFill>
                  <a:srgbClr val="00B050"/>
                </a:solidFill>
              </a:rPr>
              <a:t>ring species</a:t>
            </a:r>
            <a:r>
              <a:rPr lang="en-US" dirty="0"/>
              <a:t>”. A ring species is a connected series of neighboring populations, each of which can interbreed with closely sited related populations, but for which there exist at least two "end" populations in the series, which are too distantly related to interbreed.  There is a gap within species where no breeding occurs. </a:t>
            </a:r>
            <a:endParaRPr lang="en-US" b="1" dirty="0"/>
          </a:p>
          <a:p>
            <a:pPr marL="342900" indent="-342900">
              <a:buFont typeface="Arial" pitchFamily="34" charset="0"/>
              <a:buAutoNum type="arabicPeriod"/>
            </a:pPr>
            <a:r>
              <a:rPr lang="en-US" b="1" dirty="0"/>
              <a:t>Biogeography –</a:t>
            </a:r>
            <a:r>
              <a:rPr lang="en-US" dirty="0"/>
              <a:t> This genus is a complex of lungless salamanders </a:t>
            </a:r>
            <a:r>
              <a:rPr lang="en-US" dirty="0">
                <a:solidFill>
                  <a:srgbClr val="FF0000"/>
                </a:solidFill>
              </a:rPr>
              <a:t>found in coniferous forests, oak woodlands and chaparral </a:t>
            </a:r>
            <a:r>
              <a:rPr lang="en-US" dirty="0"/>
              <a:t>from British Columbia, through Washington, Oregon, across California (where all seven subspecies variations are located), all the way down to Baja California in Mexico.</a:t>
            </a:r>
          </a:p>
          <a:p>
            <a:pPr marL="342900" indent="-342900">
              <a:buFont typeface="Arial" pitchFamily="34" charset="0"/>
              <a:buAutoNum type="arabicPeriod"/>
            </a:pPr>
            <a:r>
              <a:rPr lang="en-US" b="1" dirty="0"/>
              <a:t>Habitat</a:t>
            </a:r>
            <a:r>
              <a:rPr lang="en-US" dirty="0"/>
              <a:t> - The </a:t>
            </a:r>
            <a:r>
              <a:rPr lang="en-US" dirty="0" err="1"/>
              <a:t>Ensatina</a:t>
            </a:r>
            <a:r>
              <a:rPr lang="en-US" dirty="0"/>
              <a:t> can usually be found </a:t>
            </a:r>
            <a:r>
              <a:rPr lang="en-US" dirty="0">
                <a:solidFill>
                  <a:srgbClr val="0070C0"/>
                </a:solidFill>
              </a:rPr>
              <a:t>under logs, brush, by or in streams and lakes, and in other moist places</a:t>
            </a:r>
            <a:r>
              <a:rPr lang="en-US" dirty="0"/>
              <a:t>. They may exude a toxic milky secretion from the tail.</a:t>
            </a:r>
          </a:p>
          <a:p>
            <a:pPr marL="342900" indent="-342900">
              <a:buFont typeface="Arial" pitchFamily="34" charset="0"/>
              <a:buAutoNum type="arabicPeriod"/>
            </a:pPr>
            <a:r>
              <a:rPr lang="en-US" b="1" dirty="0"/>
              <a:t>Diet – </a:t>
            </a:r>
            <a:r>
              <a:rPr lang="en-US" dirty="0"/>
              <a:t>Worms, insects and invertebrates</a:t>
            </a:r>
            <a:endParaRPr lang="en-US"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24601"/>
            <a:ext cx="4038600" cy="140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052" y="3352800"/>
            <a:ext cx="452889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91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5334000" cy="1066800"/>
          </a:xfrm>
        </p:spPr>
        <p:txBody>
          <a:bodyPr>
            <a:normAutofit fontScale="90000"/>
          </a:bodyPr>
          <a:lstStyle/>
          <a:p>
            <a:r>
              <a:rPr lang="en-US" sz="4000" dirty="0">
                <a:solidFill>
                  <a:srgbClr val="FFC000"/>
                </a:solidFill>
              </a:rPr>
              <a:t>California Slender Salamander </a:t>
            </a:r>
            <a:br>
              <a:rPr lang="en-US" sz="4000" dirty="0">
                <a:solidFill>
                  <a:srgbClr val="FFC000"/>
                </a:solidFill>
              </a:rPr>
            </a:br>
            <a:r>
              <a:rPr lang="en-US" sz="4000" i="1" dirty="0"/>
              <a:t>(</a:t>
            </a:r>
            <a:r>
              <a:rPr lang="en-US" sz="4000" i="1" dirty="0" err="1"/>
              <a:t>Batrachoseps</a:t>
            </a:r>
            <a:r>
              <a:rPr lang="en-US" sz="4000" i="1" dirty="0"/>
              <a:t> </a:t>
            </a:r>
            <a:r>
              <a:rPr lang="en-US" sz="4000" i="1" dirty="0" err="1"/>
              <a:t>attenuatus</a:t>
            </a:r>
            <a:r>
              <a:rPr lang="en-US" sz="4000" i="1" dirty="0"/>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fontScale="92500" lnSpcReduction="20000"/>
          </a:bodyPr>
          <a:lstStyle/>
          <a:p>
            <a:pPr marL="342900" indent="-342900">
              <a:buAutoNum type="arabicPeriod"/>
            </a:pPr>
            <a:r>
              <a:rPr lang="en-US" b="1" dirty="0"/>
              <a:t>General Characteristics </a:t>
            </a:r>
            <a:r>
              <a:rPr lang="en-US" dirty="0"/>
              <a:t>– The body and head shapes are narrow.   This organism has four toes on each foot, and the legs are very small.   There are between eighteen and twenty-one costal grooves, conspicuous in appearance, lending a worm-like character to this species.  They are a </a:t>
            </a:r>
            <a:r>
              <a:rPr lang="en-US" dirty="0" err="1">
                <a:solidFill>
                  <a:srgbClr val="FF0000"/>
                </a:solidFill>
              </a:rPr>
              <a:t>lungless</a:t>
            </a:r>
            <a:r>
              <a:rPr lang="en-US" dirty="0">
                <a:solidFill>
                  <a:srgbClr val="FF0000"/>
                </a:solidFill>
              </a:rPr>
              <a:t> salamander and breathe through their skin.</a:t>
            </a:r>
          </a:p>
          <a:p>
            <a:pPr marL="342900" indent="-342900">
              <a:buFont typeface="Arial" pitchFamily="34" charset="0"/>
              <a:buAutoNum type="arabicPeriod"/>
            </a:pPr>
            <a:r>
              <a:rPr lang="en-US" b="1" dirty="0"/>
              <a:t>Unique Characteristics – </a:t>
            </a:r>
            <a:r>
              <a:rPr lang="en-US" dirty="0"/>
              <a:t>Endemic means only in one area.  This species is considered </a:t>
            </a:r>
            <a:r>
              <a:rPr lang="en-US" dirty="0">
                <a:solidFill>
                  <a:srgbClr val="00B050"/>
                </a:solidFill>
              </a:rPr>
              <a:t>quasi-endemic</a:t>
            </a:r>
            <a:r>
              <a:rPr lang="en-US" dirty="0"/>
              <a:t> due to their limited range. </a:t>
            </a:r>
          </a:p>
          <a:p>
            <a:pPr marL="342900" indent="-342900">
              <a:buFont typeface="Arial" pitchFamily="34" charset="0"/>
              <a:buAutoNum type="arabicPeriod"/>
            </a:pPr>
            <a:r>
              <a:rPr lang="en-US" b="1" dirty="0"/>
              <a:t>Biogeography –</a:t>
            </a:r>
            <a:r>
              <a:rPr lang="en-US" dirty="0"/>
              <a:t> This genus is found primarily in </a:t>
            </a:r>
            <a:r>
              <a:rPr lang="en-US" dirty="0">
                <a:solidFill>
                  <a:srgbClr val="0070C0"/>
                </a:solidFill>
              </a:rPr>
              <a:t>coastal mountain areas of Northern California</a:t>
            </a:r>
            <a:r>
              <a:rPr lang="en-US" dirty="0"/>
              <a:t>, as well as in a limited part of the western foothills of the Sierra Nevada's, California, in patches of the northern Central Valley of California, and in extreme southwestern Oregon. </a:t>
            </a:r>
            <a:r>
              <a:rPr lang="en-US" dirty="0">
                <a:solidFill>
                  <a:srgbClr val="0070C0"/>
                </a:solidFill>
              </a:rPr>
              <a:t>They are also a local species here in southern California.</a:t>
            </a:r>
          </a:p>
          <a:p>
            <a:pPr marL="342900" indent="-342900">
              <a:buFont typeface="Arial" pitchFamily="34" charset="0"/>
              <a:buAutoNum type="arabicPeriod"/>
            </a:pPr>
            <a:r>
              <a:rPr lang="en-US" b="1" dirty="0"/>
              <a:t>Habitat</a:t>
            </a:r>
            <a:r>
              <a:rPr lang="en-US" dirty="0"/>
              <a:t> –They are found in several plant communities including California oak woodlands, redwood forests, Douglas fir forests, </a:t>
            </a:r>
            <a:r>
              <a:rPr lang="en-US" dirty="0" err="1"/>
              <a:t>montane</a:t>
            </a:r>
            <a:r>
              <a:rPr lang="en-US" dirty="0"/>
              <a:t> hardwood conifers, grasslands and riparian zones; occurrence ranges from valley floors to mid-elevation in coastal ranges. From approximately October to March, the California slender salamander seeks cover near streams and other moist environments. </a:t>
            </a:r>
            <a:r>
              <a:rPr lang="en-US" dirty="0">
                <a:solidFill>
                  <a:srgbClr val="7030A0"/>
                </a:solidFill>
              </a:rPr>
              <a:t>They are often found resting beneath leaf litter </a:t>
            </a:r>
            <a:r>
              <a:rPr lang="en-US" dirty="0"/>
              <a:t>or other woodland detritus, or beneath rotting logs or rocks providing a wet environment. </a:t>
            </a:r>
          </a:p>
          <a:p>
            <a:pPr marL="342900" indent="-342900">
              <a:buFont typeface="Arial" pitchFamily="34" charset="0"/>
              <a:buAutoNum type="arabicPeriod"/>
            </a:pPr>
            <a:r>
              <a:rPr lang="en-US" b="1" dirty="0"/>
              <a:t>Diet - </a:t>
            </a:r>
            <a:r>
              <a:rPr lang="en-US" dirty="0"/>
              <a:t>Invertebrates</a:t>
            </a:r>
            <a:endParaRPr lang="en-US" b="1"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1410" y="533400"/>
            <a:ext cx="2590799" cy="146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49" y="2286000"/>
            <a:ext cx="230632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985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fontScale="90000"/>
          </a:bodyPr>
          <a:lstStyle/>
          <a:p>
            <a:r>
              <a:rPr lang="en-US" sz="4000" dirty="0">
                <a:solidFill>
                  <a:srgbClr val="FFC000"/>
                </a:solidFill>
              </a:rPr>
              <a:t>Order: Caecilians</a:t>
            </a:r>
          </a:p>
        </p:txBody>
      </p:sp>
      <p:sp>
        <p:nvSpPr>
          <p:cNvPr id="5" name="Text Placeholder 4"/>
          <p:cNvSpPr>
            <a:spLocks noGrp="1"/>
          </p:cNvSpPr>
          <p:nvPr>
            <p:ph type="body" sz="half" idx="2"/>
          </p:nvPr>
        </p:nvSpPr>
        <p:spPr>
          <a:xfrm>
            <a:off x="228600" y="1435100"/>
            <a:ext cx="3352800" cy="5270500"/>
          </a:xfrm>
        </p:spPr>
        <p:txBody>
          <a:bodyPr>
            <a:normAutofit lnSpcReduction="10000"/>
          </a:bodyPr>
          <a:lstStyle/>
          <a:p>
            <a:pPr marL="342900" indent="-342900">
              <a:buAutoNum type="arabicPeriod"/>
            </a:pPr>
            <a:r>
              <a:rPr lang="en-US" b="1" dirty="0"/>
              <a:t>General Characteristics and structures </a:t>
            </a:r>
            <a:r>
              <a:rPr lang="en-US" dirty="0"/>
              <a:t>– </a:t>
            </a:r>
            <a:r>
              <a:rPr lang="en-US" b="1" dirty="0"/>
              <a:t>Caecilians</a:t>
            </a:r>
            <a:r>
              <a:rPr lang="en-US" dirty="0"/>
              <a:t> (meaning </a:t>
            </a:r>
            <a:r>
              <a:rPr lang="en-US" dirty="0">
                <a:solidFill>
                  <a:srgbClr val="0070C0"/>
                </a:solidFill>
              </a:rPr>
              <a:t>blind ones </a:t>
            </a:r>
            <a:r>
              <a:rPr lang="en-US" dirty="0"/>
              <a:t>in Latin) are a group of limbless, serpentine amphibians. They are also known as </a:t>
            </a:r>
            <a:r>
              <a:rPr lang="en-US" dirty="0" err="1">
                <a:solidFill>
                  <a:srgbClr val="7030A0"/>
                </a:solidFill>
              </a:rPr>
              <a:t>Apodans</a:t>
            </a:r>
            <a:r>
              <a:rPr lang="en-US" dirty="0">
                <a:solidFill>
                  <a:srgbClr val="7030A0"/>
                </a:solidFill>
              </a:rPr>
              <a:t>.  </a:t>
            </a:r>
            <a:r>
              <a:rPr lang="en-US" dirty="0"/>
              <a:t>They mostly live hidden in the ground, making them the least familiar order of amphibians. Caecilians </a:t>
            </a:r>
            <a:r>
              <a:rPr lang="en-US" dirty="0">
                <a:solidFill>
                  <a:srgbClr val="00B050"/>
                </a:solidFill>
              </a:rPr>
              <a:t>completely lack limbs</a:t>
            </a:r>
            <a:r>
              <a:rPr lang="en-US" dirty="0"/>
              <a:t>, making the smaller species resemble worms, while the larger species resemble snakes. Adapting to their underground life</a:t>
            </a:r>
            <a:r>
              <a:rPr lang="en-US" dirty="0">
                <a:solidFill>
                  <a:srgbClr val="00B050"/>
                </a:solidFill>
              </a:rPr>
              <a:t>, the eyes are small and covered by skin for protection</a:t>
            </a:r>
            <a:r>
              <a:rPr lang="en-US" dirty="0"/>
              <a:t>, which has led to the misconception that they are blind. This is not strictly true, although their sight is limited to simple dark-light perception.</a:t>
            </a:r>
          </a:p>
          <a:p>
            <a:pPr marL="342900" indent="-342900">
              <a:buAutoNum type="arabicPeriod"/>
            </a:pPr>
            <a:r>
              <a:rPr lang="en-US" b="1" dirty="0"/>
              <a:t>Evolutionary History </a:t>
            </a:r>
            <a:r>
              <a:rPr lang="en-US" dirty="0"/>
              <a:t>–Vertebrae attributed to Caecilians have been found in the </a:t>
            </a:r>
            <a:r>
              <a:rPr lang="en-US" dirty="0">
                <a:solidFill>
                  <a:srgbClr val="FFC000"/>
                </a:solidFill>
              </a:rPr>
              <a:t>Cretaceous period. </a:t>
            </a:r>
          </a:p>
          <a:p>
            <a:pPr marL="342900" indent="-342900">
              <a:buAutoNum type="arabicPeriod"/>
            </a:pPr>
            <a:r>
              <a:rPr lang="en-US" b="1" dirty="0"/>
              <a:t>Biogeography – </a:t>
            </a:r>
            <a:r>
              <a:rPr lang="en-US" dirty="0"/>
              <a:t>Caecilians are mostly distributed in the </a:t>
            </a:r>
            <a:r>
              <a:rPr lang="en-US" dirty="0">
                <a:solidFill>
                  <a:srgbClr val="FF0000"/>
                </a:solidFill>
              </a:rPr>
              <a:t>tropics of South and Central America, Africa, and southern Asia..</a:t>
            </a:r>
            <a:endParaRPr lang="en-US" b="1" dirty="0">
              <a:solidFill>
                <a:srgbClr val="FF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962400" y="39838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665216" y="16002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4876800"/>
            <a:ext cx="3478328" cy="16097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601077"/>
            <a:ext cx="2510911" cy="166804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2514600"/>
            <a:ext cx="1951816" cy="1785912"/>
          </a:xfrm>
          <a:prstGeom prst="rect">
            <a:avLst/>
          </a:prstGeom>
        </p:spPr>
      </p:pic>
      <p:sp>
        <p:nvSpPr>
          <p:cNvPr id="8" name="TextBox 7"/>
          <p:cNvSpPr txBox="1"/>
          <p:nvPr/>
        </p:nvSpPr>
        <p:spPr>
          <a:xfrm>
            <a:off x="6007303" y="4300512"/>
            <a:ext cx="2447208" cy="369332"/>
          </a:xfrm>
          <a:prstGeom prst="rect">
            <a:avLst/>
          </a:prstGeom>
          <a:noFill/>
        </p:spPr>
        <p:txBody>
          <a:bodyPr wrap="none" rtlCol="0">
            <a:spAutoFit/>
          </a:bodyPr>
          <a:lstStyle/>
          <a:p>
            <a:r>
              <a:rPr lang="en-US" dirty="0"/>
              <a:t>Earliest known Caecilian</a:t>
            </a:r>
          </a:p>
        </p:txBody>
      </p:sp>
    </p:spTree>
    <p:extLst>
      <p:ext uri="{BB962C8B-B14F-4D97-AF65-F5344CB8AC3E}">
        <p14:creationId xmlns:p14="http://schemas.microsoft.com/office/powerpoint/2010/main" val="1512249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a:bodyPr>
          <a:lstStyle/>
          <a:p>
            <a:r>
              <a:rPr lang="en-US" sz="4000" dirty="0">
                <a:solidFill>
                  <a:srgbClr val="FFC000"/>
                </a:solidFill>
              </a:rPr>
              <a:t>Order: </a:t>
            </a:r>
            <a:r>
              <a:rPr lang="en-US" sz="4000" dirty="0" err="1">
                <a:solidFill>
                  <a:srgbClr val="FFC000"/>
                </a:solidFill>
              </a:rPr>
              <a:t>Anura</a:t>
            </a:r>
            <a:endParaRPr lang="en-US" sz="4000" dirty="0">
              <a:solidFill>
                <a:srgbClr val="FFC000"/>
              </a:solidFill>
            </a:endParaRPr>
          </a:p>
        </p:txBody>
      </p:sp>
      <p:sp>
        <p:nvSpPr>
          <p:cNvPr id="5" name="Text Placeholder 4"/>
          <p:cNvSpPr>
            <a:spLocks noGrp="1"/>
          </p:cNvSpPr>
          <p:nvPr>
            <p:ph type="body" sz="half" idx="2"/>
          </p:nvPr>
        </p:nvSpPr>
        <p:spPr>
          <a:xfrm>
            <a:off x="228600" y="1435100"/>
            <a:ext cx="3429000" cy="4691063"/>
          </a:xfrm>
        </p:spPr>
        <p:txBody>
          <a:bodyPr>
            <a:normAutofit lnSpcReduction="10000"/>
          </a:bodyPr>
          <a:lstStyle/>
          <a:p>
            <a:pPr marL="342900" indent="-342900">
              <a:buAutoNum type="arabicPeriod"/>
            </a:pPr>
            <a:r>
              <a:rPr lang="en-US" b="1" dirty="0"/>
              <a:t>General Characteristics and structures </a:t>
            </a:r>
            <a:r>
              <a:rPr lang="en-US" dirty="0"/>
              <a:t>- The word </a:t>
            </a:r>
            <a:r>
              <a:rPr lang="en-US" dirty="0" err="1"/>
              <a:t>Anura</a:t>
            </a:r>
            <a:r>
              <a:rPr lang="en-US" dirty="0"/>
              <a:t> comes from a Greek word meaning </a:t>
            </a:r>
            <a:r>
              <a:rPr lang="en-US" dirty="0">
                <a:solidFill>
                  <a:srgbClr val="FF0000"/>
                </a:solidFill>
              </a:rPr>
              <a:t>“without a tail”.   </a:t>
            </a:r>
            <a:r>
              <a:rPr lang="en-US" dirty="0"/>
              <a:t>The clade consists of  </a:t>
            </a:r>
            <a:r>
              <a:rPr lang="en-US" dirty="0">
                <a:solidFill>
                  <a:srgbClr val="FF0000"/>
                </a:solidFill>
              </a:rPr>
              <a:t>Frogs and Toads</a:t>
            </a:r>
            <a:r>
              <a:rPr lang="en-US" dirty="0"/>
              <a:t>. The body plan of an adult frog is generally characterized by a stout body, protruding eyes, cleft tongue, limbs folded underneath and the absence of a tail. The skin of the frog is glandular, with secretions ranging from distasteful to toxic.</a:t>
            </a:r>
          </a:p>
          <a:p>
            <a:pPr marL="342900" indent="-342900">
              <a:buAutoNum type="arabicPeriod"/>
            </a:pPr>
            <a:r>
              <a:rPr lang="en-US" b="1" dirty="0"/>
              <a:t>Evolutionary History </a:t>
            </a:r>
            <a:r>
              <a:rPr lang="en-US" dirty="0"/>
              <a:t>– The oldest fossil "proto-frog" appeared in the </a:t>
            </a:r>
            <a:r>
              <a:rPr lang="en-US" dirty="0">
                <a:solidFill>
                  <a:srgbClr val="00B050"/>
                </a:solidFill>
              </a:rPr>
              <a:t>early Triassic </a:t>
            </a:r>
            <a:r>
              <a:rPr lang="en-US" dirty="0"/>
              <a:t>of Madagascar, but molecular clock dating suggests their origins may extend further back to the </a:t>
            </a:r>
            <a:r>
              <a:rPr lang="en-US" dirty="0">
                <a:solidFill>
                  <a:srgbClr val="00B050"/>
                </a:solidFill>
              </a:rPr>
              <a:t>Permian, 265 million years ago. </a:t>
            </a:r>
          </a:p>
          <a:p>
            <a:pPr marL="342900" indent="-342900">
              <a:buFont typeface="Arial" pitchFamily="34" charset="0"/>
              <a:buAutoNum type="arabicPeriod"/>
            </a:pPr>
            <a:r>
              <a:rPr lang="en-US" b="1" dirty="0"/>
              <a:t>Biogeography – </a:t>
            </a:r>
            <a:r>
              <a:rPr lang="en-US" dirty="0"/>
              <a:t>Frogs are widely distributed, ranging from the tropics to subarctic regions, but the greatest concentration of species diversity is found in </a:t>
            </a:r>
            <a:r>
              <a:rPr lang="en-US" dirty="0">
                <a:solidFill>
                  <a:srgbClr val="0070C0"/>
                </a:solidFill>
              </a:rPr>
              <a:t>tropical rainforests</a:t>
            </a:r>
            <a:r>
              <a:rPr lang="en-US" dirty="0"/>
              <a:t>.</a:t>
            </a:r>
          </a:p>
          <a:p>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962400" y="39838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665216" y="2035345"/>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4943475"/>
            <a:ext cx="3658145" cy="1692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502" y="304800"/>
            <a:ext cx="2364285" cy="153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5550" y="1989062"/>
            <a:ext cx="1989265" cy="179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791745" y="3886200"/>
            <a:ext cx="2971800" cy="1015663"/>
          </a:xfrm>
          <a:prstGeom prst="rect">
            <a:avLst/>
          </a:prstGeom>
        </p:spPr>
        <p:txBody>
          <a:bodyPr wrap="square">
            <a:spAutoFit/>
          </a:bodyPr>
          <a:lstStyle/>
          <a:p>
            <a:r>
              <a:rPr lang="en-US" sz="1000" dirty="0"/>
              <a:t>A bullfrog skeleton, showing elongate limb bones and extra joints. Red marks indicate bones which have been substantially elongated in frogs and joints which have become mobile. Blue indicates joints and bones which have not been modified or only somewhat elongated.</a:t>
            </a:r>
          </a:p>
        </p:txBody>
      </p:sp>
    </p:spTree>
    <p:extLst>
      <p:ext uri="{BB962C8B-B14F-4D97-AF65-F5344CB8AC3E}">
        <p14:creationId xmlns:p14="http://schemas.microsoft.com/office/powerpoint/2010/main" val="1101087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Order: </a:t>
            </a:r>
            <a:r>
              <a:rPr lang="en-US" sz="4400" dirty="0" err="1">
                <a:solidFill>
                  <a:srgbClr val="FFC000"/>
                </a:solidFill>
              </a:rPr>
              <a:t>Anura</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435100"/>
            <a:ext cx="3810000" cy="4691063"/>
          </a:xfrm>
        </p:spPr>
        <p:txBody>
          <a:bodyPr>
            <a:normAutofit/>
          </a:bodyPr>
          <a:lstStyle/>
          <a:p>
            <a:r>
              <a:rPr lang="en-US" b="1" dirty="0"/>
              <a:t>Frogs vs. Toads - </a:t>
            </a:r>
            <a:r>
              <a:rPr lang="en-US" dirty="0"/>
              <a:t>The use of the common names "frog" and "toad" has no taxonomic justification. From a classification perspective, all members of the order </a:t>
            </a:r>
            <a:r>
              <a:rPr lang="en-US" dirty="0" err="1"/>
              <a:t>Anura</a:t>
            </a:r>
            <a:r>
              <a:rPr lang="en-US" dirty="0"/>
              <a:t> are frogs, but only members of the family </a:t>
            </a:r>
            <a:r>
              <a:rPr lang="en-US" dirty="0" err="1"/>
              <a:t>Bufonidae</a:t>
            </a:r>
            <a:r>
              <a:rPr lang="en-US" dirty="0"/>
              <a:t> are considered "true toads". </a:t>
            </a:r>
          </a:p>
          <a:p>
            <a:pPr marL="342900" indent="-342900">
              <a:buAutoNum type="arabicPeriod"/>
            </a:pPr>
            <a:r>
              <a:rPr lang="en-US" b="1" dirty="0"/>
              <a:t>Frogs </a:t>
            </a:r>
            <a:r>
              <a:rPr lang="en-US" dirty="0"/>
              <a:t>– The use of the term "frog" in common names usually refers to </a:t>
            </a:r>
            <a:r>
              <a:rPr lang="en-US" dirty="0">
                <a:solidFill>
                  <a:srgbClr val="FF0000"/>
                </a:solidFill>
              </a:rPr>
              <a:t>species that are aquatic or semi-aquatic and have smooth, moist skins.</a:t>
            </a:r>
          </a:p>
          <a:p>
            <a:pPr marL="342900" indent="-342900">
              <a:buAutoNum type="arabicPeriod"/>
            </a:pPr>
            <a:r>
              <a:rPr lang="en-US" b="1" dirty="0"/>
              <a:t>Toads </a:t>
            </a:r>
            <a:r>
              <a:rPr lang="en-US" dirty="0"/>
              <a:t>– The use of the term "toad" generally refers to </a:t>
            </a:r>
            <a:r>
              <a:rPr lang="en-US" dirty="0">
                <a:solidFill>
                  <a:srgbClr val="00B050"/>
                </a:solidFill>
              </a:rPr>
              <a:t>species that are terrestrial with dry, warty skins</a:t>
            </a:r>
            <a:r>
              <a:rPr lang="en-US" dirty="0"/>
              <a:t>.</a:t>
            </a:r>
          </a:p>
          <a:p>
            <a:endParaRPr lang="en-US" dirty="0"/>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132984"/>
            <a:ext cx="2438400"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038600"/>
            <a:ext cx="2438400" cy="176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950" y="1644085"/>
            <a:ext cx="2286000" cy="152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2209800"/>
            <a:ext cx="1880394" cy="141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319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Order: </a:t>
            </a:r>
            <a:r>
              <a:rPr lang="en-US" sz="4400" dirty="0" err="1">
                <a:solidFill>
                  <a:srgbClr val="FFC000"/>
                </a:solidFill>
              </a:rPr>
              <a:t>Anura</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600200"/>
            <a:ext cx="4038600" cy="4691063"/>
          </a:xfrm>
        </p:spPr>
        <p:txBody>
          <a:bodyPr>
            <a:normAutofit fontScale="92500" lnSpcReduction="10000"/>
          </a:bodyPr>
          <a:lstStyle/>
          <a:p>
            <a:r>
              <a:rPr lang="en-US" b="1" dirty="0"/>
              <a:t>Defense – </a:t>
            </a:r>
          </a:p>
          <a:p>
            <a:pPr marL="342900" indent="-342900">
              <a:buFont typeface="+mj-lt"/>
              <a:buAutoNum type="arabicPeriod"/>
            </a:pPr>
            <a:r>
              <a:rPr lang="en-US" b="1" dirty="0"/>
              <a:t>Frogs - </a:t>
            </a:r>
            <a:r>
              <a:rPr lang="en-US" dirty="0"/>
              <a:t>The skin of many frogs contains mild toxic substances called </a:t>
            </a:r>
            <a:r>
              <a:rPr lang="en-US" dirty="0" err="1">
                <a:solidFill>
                  <a:srgbClr val="FF0000"/>
                </a:solidFill>
              </a:rPr>
              <a:t>bufotoxins</a:t>
            </a:r>
            <a:r>
              <a:rPr lang="en-US" dirty="0"/>
              <a:t> to make them unpalatable to potential predators. </a:t>
            </a:r>
          </a:p>
          <a:p>
            <a:pPr marL="342900" indent="-342900">
              <a:buFont typeface="+mj-lt"/>
              <a:buAutoNum type="arabicPeriod"/>
            </a:pPr>
            <a:r>
              <a:rPr lang="en-US" b="1" dirty="0"/>
              <a:t>Toads - </a:t>
            </a:r>
            <a:r>
              <a:rPr lang="en-US" dirty="0"/>
              <a:t>Most toads and some frogs have large poison glands, the </a:t>
            </a:r>
            <a:r>
              <a:rPr lang="en-US" dirty="0" err="1">
                <a:solidFill>
                  <a:srgbClr val="00B050"/>
                </a:solidFill>
              </a:rPr>
              <a:t>parotoid</a:t>
            </a:r>
            <a:r>
              <a:rPr lang="en-US" dirty="0">
                <a:solidFill>
                  <a:srgbClr val="00B050"/>
                </a:solidFill>
              </a:rPr>
              <a:t> glands</a:t>
            </a:r>
            <a:r>
              <a:rPr lang="en-US" dirty="0"/>
              <a:t>, located on the sides of their heads behind the eyes and other glands elsewhere on their bodies. These glands secrete mucus and a range of toxins that make frogs slippery to hold and distasteful or poisonous. If the noxious effect is immediate, the predator may cease its action and the frog may escape. If the effect develops more slowly, the predator may learn to avoid that species in future. </a:t>
            </a:r>
          </a:p>
          <a:p>
            <a:pPr marL="342900" indent="-342900">
              <a:buFont typeface="+mj-lt"/>
              <a:buAutoNum type="arabicPeriod"/>
            </a:pPr>
            <a:r>
              <a:rPr lang="en-US" b="1" dirty="0"/>
              <a:t>Poison dart frogs - </a:t>
            </a:r>
            <a:r>
              <a:rPr lang="en-US" dirty="0"/>
              <a:t>Many poison dart frogs secrete </a:t>
            </a:r>
            <a:r>
              <a:rPr lang="en-US" dirty="0">
                <a:solidFill>
                  <a:srgbClr val="0070C0"/>
                </a:solidFill>
              </a:rPr>
              <a:t>alkaloid toxins </a:t>
            </a:r>
            <a:r>
              <a:rPr lang="en-US" dirty="0"/>
              <a:t>through their skin. Alkaloids in the skin glands of poison frogs serve as a chemical defense against predation, and they are therefore able to be active alongside potential predators during the day.  It is argued that dart frogs do not synthesize their poisons, but obtain the chemicals from </a:t>
            </a:r>
            <a:r>
              <a:rPr lang="en-US" dirty="0">
                <a:solidFill>
                  <a:srgbClr val="0070C0"/>
                </a:solidFill>
              </a:rPr>
              <a:t>arthropod prey items</a:t>
            </a:r>
            <a:r>
              <a:rPr lang="en-US" dirty="0"/>
              <a:t>, such as ants, centipedes and mites. Poisonous frogs tend to advertise their toxicity with bright colors, an adaptive strategy known as </a:t>
            </a:r>
            <a:r>
              <a:rPr lang="en-US" dirty="0" err="1">
                <a:solidFill>
                  <a:srgbClr val="0070C0"/>
                </a:solidFill>
              </a:rPr>
              <a:t>aposematism</a:t>
            </a:r>
            <a:r>
              <a:rPr lang="en-US" dirty="0"/>
              <a:t>.</a:t>
            </a:r>
          </a:p>
          <a:p>
            <a:endParaRPr lang="en-US" dirty="0"/>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2625" y="4495800"/>
            <a:ext cx="2286000" cy="152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184042"/>
            <a:ext cx="22860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20644" y="2996155"/>
            <a:ext cx="1099131" cy="646331"/>
          </a:xfrm>
          <a:prstGeom prst="rect">
            <a:avLst/>
          </a:prstGeom>
          <a:noFill/>
        </p:spPr>
        <p:txBody>
          <a:bodyPr wrap="square" rtlCol="0">
            <a:spAutoFit/>
          </a:bodyPr>
          <a:lstStyle/>
          <a:p>
            <a:r>
              <a:rPr lang="en-US" dirty="0" err="1"/>
              <a:t>Parotoid</a:t>
            </a:r>
            <a:r>
              <a:rPr lang="en-US" dirty="0"/>
              <a:t> Gland</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044684"/>
            <a:ext cx="1238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094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Order: </a:t>
            </a:r>
            <a:r>
              <a:rPr lang="en-US" sz="4400" dirty="0" err="1">
                <a:solidFill>
                  <a:srgbClr val="FFC000"/>
                </a:solidFill>
              </a:rPr>
              <a:t>Anura</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600200"/>
            <a:ext cx="2952750" cy="4691063"/>
          </a:xfrm>
        </p:spPr>
        <p:txBody>
          <a:bodyPr>
            <a:normAutofit fontScale="92500" lnSpcReduction="10000"/>
          </a:bodyPr>
          <a:lstStyle/>
          <a:p>
            <a:r>
              <a:rPr lang="en-US" b="1" dirty="0"/>
              <a:t> Features</a:t>
            </a:r>
          </a:p>
          <a:p>
            <a:pPr marL="342900" indent="-342900">
              <a:buFont typeface="+mj-lt"/>
              <a:buAutoNum type="arabicPeriod"/>
            </a:pPr>
            <a:r>
              <a:rPr lang="en-US" b="1" dirty="0"/>
              <a:t>External Features - </a:t>
            </a:r>
            <a:r>
              <a:rPr lang="en-US" dirty="0"/>
              <a:t>The tongue is attached to </a:t>
            </a:r>
            <a:r>
              <a:rPr lang="en-US" dirty="0">
                <a:solidFill>
                  <a:srgbClr val="FF0000"/>
                </a:solidFill>
              </a:rPr>
              <a:t>the front of the mouth</a:t>
            </a:r>
            <a:r>
              <a:rPr lang="en-US" dirty="0"/>
              <a:t>.  The </a:t>
            </a:r>
            <a:r>
              <a:rPr lang="en-US" dirty="0">
                <a:solidFill>
                  <a:srgbClr val="FF0000"/>
                </a:solidFill>
              </a:rPr>
              <a:t>tympanic membrane </a:t>
            </a:r>
            <a:r>
              <a:rPr lang="en-US" dirty="0"/>
              <a:t>is an area of tight skin that acts like an eardrum.  The eyes have eyelids and a </a:t>
            </a:r>
            <a:r>
              <a:rPr lang="en-US" dirty="0">
                <a:solidFill>
                  <a:srgbClr val="FF0000"/>
                </a:solidFill>
              </a:rPr>
              <a:t>nictitating membrane </a:t>
            </a:r>
            <a:r>
              <a:rPr lang="en-US" dirty="0"/>
              <a:t>(a transparent membrane). </a:t>
            </a:r>
          </a:p>
          <a:p>
            <a:pPr marL="342900" indent="-342900">
              <a:buFont typeface="+mj-lt"/>
              <a:buAutoNum type="arabicPeriod"/>
            </a:pPr>
            <a:r>
              <a:rPr lang="en-US" b="1" dirty="0"/>
              <a:t>Internal Features - </a:t>
            </a:r>
            <a:r>
              <a:rPr lang="en-US" dirty="0"/>
              <a:t>The three functions of the skull of an amphibian are </a:t>
            </a:r>
            <a:r>
              <a:rPr lang="en-US" dirty="0">
                <a:solidFill>
                  <a:srgbClr val="00B050"/>
                </a:solidFill>
              </a:rPr>
              <a:t>1) protection of the nervous system, 2) feeding apparatus, and 3) a means for respiration.  </a:t>
            </a:r>
            <a:r>
              <a:rPr lang="en-US" dirty="0"/>
              <a:t>The skeletal system is </a:t>
            </a:r>
            <a:r>
              <a:rPr lang="en-US" dirty="0">
                <a:solidFill>
                  <a:srgbClr val="0070C0"/>
                </a:solidFill>
              </a:rPr>
              <a:t>not as flexible as the fish because it has become a rigid frame of transmitting force from the hind limbs to the body</a:t>
            </a:r>
            <a:r>
              <a:rPr lang="en-US" dirty="0"/>
              <a:t>. The appendicular skeleton is now more modified.  The pectoral girdle </a:t>
            </a:r>
            <a:r>
              <a:rPr lang="en-US" dirty="0">
                <a:solidFill>
                  <a:srgbClr val="7030A0"/>
                </a:solidFill>
              </a:rPr>
              <a:t>absorbs shock </a:t>
            </a:r>
            <a:r>
              <a:rPr lang="en-US" dirty="0"/>
              <a:t>during landings. The pelvic girdle is </a:t>
            </a:r>
            <a:r>
              <a:rPr lang="en-US" dirty="0">
                <a:solidFill>
                  <a:srgbClr val="FFC000"/>
                </a:solidFill>
              </a:rPr>
              <a:t>modified for jumping</a:t>
            </a:r>
            <a:r>
              <a:rPr lang="en-US" dirty="0"/>
              <a:t>.   The sacral hump is made from the </a:t>
            </a:r>
            <a:r>
              <a:rPr lang="en-US" dirty="0" err="1"/>
              <a:t>protusion</a:t>
            </a:r>
            <a:r>
              <a:rPr lang="en-US" dirty="0"/>
              <a:t> of the pelvic girdle.  </a:t>
            </a:r>
            <a:r>
              <a:rPr lang="en-US" dirty="0">
                <a:solidFill>
                  <a:srgbClr val="FFC000"/>
                </a:solidFill>
              </a:rPr>
              <a:t>Frogs lack ribs </a:t>
            </a:r>
            <a:r>
              <a:rPr lang="en-US" dirty="0"/>
              <a:t>(except a few primitive ones). </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033479"/>
            <a:ext cx="2440315" cy="285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0200"/>
            <a:ext cx="256716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31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solidFill>
                  <a:srgbClr val="3399FF"/>
                </a:solidFill>
              </a:rPr>
              <a:t>Class: Amphibia (Internal)</a:t>
            </a:r>
          </a:p>
        </p:txBody>
      </p:sp>
      <p:sp>
        <p:nvSpPr>
          <p:cNvPr id="61443" name="Rectangle 3"/>
          <p:cNvSpPr>
            <a:spLocks noGrp="1" noChangeArrowheads="1"/>
          </p:cNvSpPr>
          <p:nvPr>
            <p:ph type="body" sz="half" idx="1"/>
          </p:nvPr>
        </p:nvSpPr>
        <p:spPr/>
        <p:txBody>
          <a:bodyPr/>
          <a:lstStyle/>
          <a:p>
            <a:pPr eaLnBrk="1" hangingPunct="1">
              <a:buFontTx/>
              <a:buNone/>
            </a:pPr>
            <a:r>
              <a:rPr lang="en-US" sz="2800"/>
              <a:t>	</a:t>
            </a:r>
            <a:endParaRPr lang="en-US" sz="2000"/>
          </a:p>
        </p:txBody>
      </p:sp>
      <p:graphicFrame>
        <p:nvGraphicFramePr>
          <p:cNvPr id="136250" name="Group 58"/>
          <p:cNvGraphicFramePr>
            <a:graphicFrameLocks noGrp="1"/>
          </p:cNvGraphicFramePr>
          <p:nvPr>
            <p:ph sz="half" idx="2"/>
          </p:nvPr>
        </p:nvGraphicFramePr>
        <p:xfrm>
          <a:off x="685800" y="1600200"/>
          <a:ext cx="8001000" cy="4389444"/>
        </p:xfrm>
        <a:graphic>
          <a:graphicData uri="http://schemas.openxmlformats.org/drawingml/2006/table">
            <a:tbl>
              <a:tblPr/>
              <a:tblGrid>
                <a:gridCol w="1676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3657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System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Structure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Function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3657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Muscular</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Muscles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Contractions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65787">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Digestive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Stomach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Chemical Digestion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Intestine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Absorption of nutrients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Liver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Storage, conversion, removes toxins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Gall Bladder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Store Bile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Pancreas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Secretes enzymes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Spleen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Immune response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365787">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Excretory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Kidneys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Filtration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Urinary Bladder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Holds Urine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9"/>
                  </a:ext>
                </a:extLst>
              </a:tr>
              <a:tr h="365787">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Circulatory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Atrium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Pumps blood into ventricle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0"/>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Ventricle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Pumps blood into body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1"/>
                  </a:ext>
                </a:extLst>
              </a:tr>
            </a:tbl>
          </a:graphicData>
        </a:graphic>
      </p:graphicFrame>
      <p:sp>
        <p:nvSpPr>
          <p:cNvPr id="6149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22608C-9B71-495C-9C1F-2D24A8D94E19}" type="slidenum">
              <a:rPr lang="en-US" smtClean="0"/>
              <a:pPr eaLnBrk="1" hangingPunct="1"/>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solidFill>
                  <a:srgbClr val="3399FF"/>
                </a:solidFill>
              </a:rPr>
              <a:t>Class: Amphibia (Internal)</a:t>
            </a:r>
          </a:p>
        </p:txBody>
      </p:sp>
      <p:sp>
        <p:nvSpPr>
          <p:cNvPr id="62467" name="Rectangle 3"/>
          <p:cNvSpPr>
            <a:spLocks noGrp="1" noChangeArrowheads="1"/>
          </p:cNvSpPr>
          <p:nvPr>
            <p:ph type="body" sz="half" idx="1"/>
          </p:nvPr>
        </p:nvSpPr>
        <p:spPr/>
        <p:txBody>
          <a:bodyPr/>
          <a:lstStyle/>
          <a:p>
            <a:pPr eaLnBrk="1" hangingPunct="1">
              <a:buFontTx/>
              <a:buNone/>
            </a:pPr>
            <a:r>
              <a:rPr lang="en-US" sz="2800"/>
              <a:t>	</a:t>
            </a:r>
            <a:endParaRPr lang="en-US" sz="2000"/>
          </a:p>
        </p:txBody>
      </p:sp>
      <p:graphicFrame>
        <p:nvGraphicFramePr>
          <p:cNvPr id="137277" name="Group 61"/>
          <p:cNvGraphicFramePr>
            <a:graphicFrameLocks noGrp="1"/>
          </p:cNvGraphicFramePr>
          <p:nvPr>
            <p:ph sz="half" idx="2"/>
          </p:nvPr>
        </p:nvGraphicFramePr>
        <p:xfrm>
          <a:off x="685800" y="1600200"/>
          <a:ext cx="8001000" cy="3565908"/>
        </p:xfrm>
        <a:graphic>
          <a:graphicData uri="http://schemas.openxmlformats.org/drawingml/2006/table">
            <a:tbl>
              <a:tblPr/>
              <a:tblGrid>
                <a:gridCol w="1676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365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System</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Structure</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Function</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365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Respiratory</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Lungs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Gas Exchange</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65694">
                <a:tc row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Nervous</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Cerebrum</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 Thought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36569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Olfactory Lobe</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For smell</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36569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Optic Lobe</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For sight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6399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Medulla Oblongata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Sends messages between brain and SC</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36569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Spinal Cord</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Transports signals</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3656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Reproductive</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Ovaries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Produce Eggs</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36569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Testis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Produce Sperm</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bl>
          </a:graphicData>
        </a:graphic>
      </p:graphicFrame>
      <p:sp>
        <p:nvSpPr>
          <p:cNvPr id="625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4EA943-038D-4A9A-9C8D-917C537C9937}" type="slidenum">
              <a:rPr lang="en-US" smtClean="0"/>
              <a:pPr eaLnBrk="1" hangingPunct="1"/>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Western </a:t>
            </a:r>
            <a:r>
              <a:rPr lang="en-US" sz="4000" dirty="0" err="1">
                <a:solidFill>
                  <a:srgbClr val="FFC000"/>
                </a:solidFill>
              </a:rPr>
              <a:t>Spadefoot</a:t>
            </a:r>
            <a:r>
              <a:rPr lang="en-US" sz="4000" dirty="0">
                <a:solidFill>
                  <a:srgbClr val="FFC000"/>
                </a:solidFill>
              </a:rPr>
              <a:t> Toad</a:t>
            </a:r>
            <a:br>
              <a:rPr lang="en-US" sz="4000" dirty="0">
                <a:solidFill>
                  <a:srgbClr val="FFC000"/>
                </a:solidFill>
              </a:rPr>
            </a:br>
            <a:r>
              <a:rPr lang="en-US" sz="4000" i="1" dirty="0"/>
              <a:t>(</a:t>
            </a:r>
            <a:r>
              <a:rPr lang="en-US" sz="4000" i="1" dirty="0" err="1"/>
              <a:t>Spea</a:t>
            </a:r>
            <a:r>
              <a:rPr lang="en-US" sz="4000" i="1" dirty="0"/>
              <a:t> </a:t>
            </a:r>
            <a:r>
              <a:rPr lang="en-US" sz="4000" i="1" dirty="0" err="1"/>
              <a:t>hammondii</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lnSpcReduction="10000"/>
          </a:bodyPr>
          <a:lstStyle/>
          <a:p>
            <a:pPr marL="342900" indent="-342900">
              <a:buAutoNum type="arabicPeriod"/>
            </a:pPr>
            <a:r>
              <a:rPr lang="en-US" b="1" dirty="0"/>
              <a:t>General Characteristics </a:t>
            </a:r>
            <a:r>
              <a:rPr lang="en-US" dirty="0"/>
              <a:t>– The American </a:t>
            </a:r>
            <a:r>
              <a:rPr lang="en-US" dirty="0" err="1"/>
              <a:t>spadefoot</a:t>
            </a:r>
            <a:r>
              <a:rPr lang="en-US" dirty="0"/>
              <a:t> toads have a typical shape similar to most </a:t>
            </a:r>
            <a:r>
              <a:rPr lang="en-US" dirty="0" err="1">
                <a:solidFill>
                  <a:srgbClr val="FF0000"/>
                </a:solidFill>
              </a:rPr>
              <a:t>fossorial</a:t>
            </a:r>
            <a:r>
              <a:rPr lang="en-US" dirty="0">
                <a:solidFill>
                  <a:srgbClr val="FF0000"/>
                </a:solidFill>
              </a:rPr>
              <a:t> (or burrowing) frogs. </a:t>
            </a:r>
            <a:r>
              <a:rPr lang="en-US" dirty="0"/>
              <a:t>They are round, with short legs and protruding eyes. </a:t>
            </a:r>
          </a:p>
          <a:p>
            <a:pPr marL="342900" indent="-342900">
              <a:buFont typeface="Arial" pitchFamily="34" charset="0"/>
              <a:buAutoNum type="arabicPeriod"/>
            </a:pPr>
            <a:r>
              <a:rPr lang="en-US" b="1" dirty="0"/>
              <a:t>Unique Characteristics – </a:t>
            </a:r>
            <a:r>
              <a:rPr lang="en-US" dirty="0"/>
              <a:t>As suggested by their name, these frogs have hard, </a:t>
            </a:r>
            <a:r>
              <a:rPr lang="en-US" dirty="0">
                <a:solidFill>
                  <a:srgbClr val="00B050"/>
                </a:solidFill>
              </a:rPr>
              <a:t>keratinous protrusions </a:t>
            </a:r>
            <a:r>
              <a:rPr lang="en-US" dirty="0"/>
              <a:t>present on their feet, which help them to dig. Like most burrowing frogs, they will dig backwards into the ground.</a:t>
            </a:r>
            <a:endParaRPr lang="en-US" b="1" dirty="0"/>
          </a:p>
          <a:p>
            <a:pPr marL="342900" indent="-342900">
              <a:buAutoNum type="arabicPeriod"/>
            </a:pPr>
            <a:r>
              <a:rPr lang="en-US" b="1" dirty="0"/>
              <a:t>Biogeography </a:t>
            </a:r>
            <a:r>
              <a:rPr lang="en-US" dirty="0"/>
              <a:t>– </a:t>
            </a:r>
            <a:r>
              <a:rPr lang="en-US" dirty="0">
                <a:solidFill>
                  <a:srgbClr val="0070C0"/>
                </a:solidFill>
              </a:rPr>
              <a:t>They are native to southern Canada and the USA south to southern Mexico.</a:t>
            </a:r>
          </a:p>
          <a:p>
            <a:pPr marL="342900" indent="-342900">
              <a:buAutoNum type="arabicPeriod"/>
            </a:pPr>
            <a:r>
              <a:rPr lang="en-US" b="1" dirty="0"/>
              <a:t>Habitat</a:t>
            </a:r>
            <a:r>
              <a:rPr lang="en-US" dirty="0"/>
              <a:t> - Spadefoot toads are generally found </a:t>
            </a:r>
            <a:r>
              <a:rPr lang="en-US" dirty="0">
                <a:solidFill>
                  <a:srgbClr val="7030A0"/>
                </a:solidFill>
              </a:rPr>
              <a:t>underground in arid climates,</a:t>
            </a:r>
            <a:r>
              <a:rPr lang="en-US" dirty="0"/>
              <a:t> generally beneath perennial ponds, creek beds, or other moisture-retaining areas. During years of sufficient rainfall, the toads surface to breed and lay eggs.</a:t>
            </a:r>
          </a:p>
          <a:p>
            <a:pPr marL="342900" indent="-342900">
              <a:buAutoNum type="arabicPeriod"/>
            </a:pPr>
            <a:r>
              <a:rPr lang="en-US" b="1" dirty="0"/>
              <a:t>Diet – </a:t>
            </a:r>
            <a:r>
              <a:rPr lang="en-US" dirty="0">
                <a:solidFill>
                  <a:srgbClr val="FFC000"/>
                </a:solidFill>
              </a:rPr>
              <a:t>Worms, insects and invertebrates</a:t>
            </a:r>
            <a:endParaRPr lang="en-US" b="1" dirty="0">
              <a:solidFill>
                <a:srgbClr val="FFC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422" y="503229"/>
            <a:ext cx="2438400" cy="197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572000"/>
            <a:ext cx="3722845" cy="1722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329" y="2590800"/>
            <a:ext cx="2333918" cy="178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343399" y="3365487"/>
            <a:ext cx="1099131" cy="369332"/>
          </a:xfrm>
          <a:prstGeom prst="rect">
            <a:avLst/>
          </a:prstGeom>
          <a:noFill/>
        </p:spPr>
        <p:txBody>
          <a:bodyPr wrap="square" rtlCol="0">
            <a:spAutoFit/>
          </a:bodyPr>
          <a:lstStyle/>
          <a:p>
            <a:r>
              <a:rPr lang="en-US" dirty="0"/>
              <a:t>Spade</a:t>
            </a:r>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433653"/>
            <a:ext cx="1244890" cy="28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66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err="1">
                <a:solidFill>
                  <a:srgbClr val="FFC000"/>
                </a:solidFill>
              </a:rPr>
              <a:t>Tetrapods</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435100"/>
            <a:ext cx="4038600" cy="4691063"/>
          </a:xfrm>
        </p:spPr>
        <p:txBody>
          <a:bodyPr>
            <a:normAutofit/>
          </a:bodyPr>
          <a:lstStyle/>
          <a:p>
            <a:r>
              <a:rPr lang="en-US" b="1" dirty="0"/>
              <a:t>Greater Oxygen Acquisition</a:t>
            </a:r>
          </a:p>
          <a:p>
            <a:pPr marL="342900" indent="-342900">
              <a:buAutoNum type="arabicPeriod"/>
            </a:pPr>
            <a:r>
              <a:rPr lang="en-US" b="1" dirty="0"/>
              <a:t>Lungs </a:t>
            </a:r>
            <a:r>
              <a:rPr lang="en-US" dirty="0"/>
              <a:t>– To breath air, it required an increased vascularization of the air-filled cavity </a:t>
            </a:r>
            <a:r>
              <a:rPr lang="en-US" dirty="0">
                <a:solidFill>
                  <a:srgbClr val="FF0000"/>
                </a:solidFill>
              </a:rPr>
              <a:t>(a pouch from the posterior pharynx similar to the swim bladder)</a:t>
            </a:r>
            <a:r>
              <a:rPr lang="en-US" dirty="0"/>
              <a:t>, with a rich capillary network to form a lung. </a:t>
            </a:r>
          </a:p>
          <a:p>
            <a:pPr marL="342900" indent="-342900">
              <a:buAutoNum type="arabicPeriod"/>
            </a:pPr>
            <a:r>
              <a:rPr lang="en-US" b="1" dirty="0"/>
              <a:t>Double circulatory system </a:t>
            </a:r>
            <a:r>
              <a:rPr lang="en-US" dirty="0"/>
              <a:t>– Fish have a single circuit system where the heart pumps blood directly into the gills.  The disadvantage of this system is the resistance in the gill capillaries drops the blood pressure to the body.  The double circulation system allows for </a:t>
            </a:r>
            <a:r>
              <a:rPr lang="en-US" dirty="0">
                <a:solidFill>
                  <a:srgbClr val="00B050"/>
                </a:solidFill>
              </a:rPr>
              <a:t>higher pressure with one circuit going to the lungs and another going to the body.    </a:t>
            </a:r>
          </a:p>
          <a:p>
            <a:pPr marL="342900" indent="-342900">
              <a:buAutoNum type="arabicPeriod"/>
            </a:pPr>
            <a:r>
              <a:rPr lang="en-US" b="1" dirty="0"/>
              <a:t>Nasal Openings </a:t>
            </a:r>
            <a:r>
              <a:rPr lang="en-US" dirty="0"/>
              <a:t>– The nostrils in most bony fish differ from </a:t>
            </a:r>
            <a:r>
              <a:rPr lang="en-US" dirty="0" err="1"/>
              <a:t>tetrapods</a:t>
            </a:r>
            <a:r>
              <a:rPr lang="en-US" dirty="0"/>
              <a:t>.  Bony fish have 4 external nares (2 on each side) which allows water to run across the olfactory tissue.  </a:t>
            </a:r>
            <a:r>
              <a:rPr lang="en-US" dirty="0" err="1"/>
              <a:t>Tetrapods</a:t>
            </a:r>
            <a:r>
              <a:rPr lang="en-US" dirty="0"/>
              <a:t> have </a:t>
            </a:r>
            <a:r>
              <a:rPr lang="en-US" dirty="0">
                <a:solidFill>
                  <a:srgbClr val="0070C0"/>
                </a:solidFill>
              </a:rPr>
              <a:t>two external and two internal nares in the palate.  </a:t>
            </a:r>
            <a:r>
              <a:rPr lang="en-US" dirty="0"/>
              <a:t>This allows </a:t>
            </a:r>
            <a:r>
              <a:rPr lang="en-US" dirty="0">
                <a:solidFill>
                  <a:srgbClr val="0070C0"/>
                </a:solidFill>
              </a:rPr>
              <a:t>air to be drawn in through the nose</a:t>
            </a:r>
            <a:r>
              <a:rPr lang="en-US" dirty="0"/>
              <a:t>.  </a:t>
            </a:r>
            <a:endParaRPr lang="en-US" b="1"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8595" y="2819400"/>
            <a:ext cx="1985962" cy="12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133600"/>
            <a:ext cx="1924050" cy="119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3293" y="1373422"/>
            <a:ext cx="1657847" cy="124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8849" y="4419600"/>
            <a:ext cx="164913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8595" y="4287628"/>
            <a:ext cx="1800225" cy="232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81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Red Spotted Toad</a:t>
            </a:r>
            <a:br>
              <a:rPr lang="en-US" sz="4000" dirty="0">
                <a:solidFill>
                  <a:srgbClr val="FFC000"/>
                </a:solidFill>
              </a:rPr>
            </a:br>
            <a:r>
              <a:rPr lang="en-US" sz="4000" i="1" dirty="0"/>
              <a:t>(</a:t>
            </a:r>
            <a:r>
              <a:rPr lang="en-US" sz="4000" i="1" dirty="0" err="1"/>
              <a:t>Bufo</a:t>
            </a:r>
            <a:r>
              <a:rPr lang="en-US" sz="4000" i="1" dirty="0"/>
              <a:t> </a:t>
            </a:r>
            <a:r>
              <a:rPr lang="en-US" sz="4000" i="1" dirty="0" err="1"/>
              <a:t>punctatus</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a:bodyPr>
          <a:lstStyle/>
          <a:p>
            <a:pPr marL="342900" indent="-342900">
              <a:buAutoNum type="arabicPeriod"/>
            </a:pPr>
            <a:r>
              <a:rPr lang="en-US" b="1" dirty="0"/>
              <a:t>General Characteristics </a:t>
            </a:r>
            <a:r>
              <a:rPr lang="en-US" dirty="0"/>
              <a:t>– The </a:t>
            </a:r>
            <a:r>
              <a:rPr lang="en-US" b="1" dirty="0"/>
              <a:t>Red-spotted toad</a:t>
            </a:r>
            <a:r>
              <a:rPr lang="en-US" dirty="0"/>
              <a:t> is a small toad species growing to 3.7 to 7.5 centimeters in length. It has a flattened head and body, and a light grey, olive or reddish brown dorsum with reddish or orange skin glands.   Its snout is pointed.</a:t>
            </a:r>
          </a:p>
          <a:p>
            <a:pPr marL="342900" indent="-342900">
              <a:buAutoNum type="arabicPeriod"/>
            </a:pPr>
            <a:r>
              <a:rPr lang="en-US" b="1" dirty="0"/>
              <a:t>Unique Characteristics – </a:t>
            </a:r>
            <a:r>
              <a:rPr lang="en-US" dirty="0"/>
              <a:t>It is easiest to identify these by their</a:t>
            </a:r>
            <a:r>
              <a:rPr lang="en-US" dirty="0">
                <a:solidFill>
                  <a:srgbClr val="FF0000"/>
                </a:solidFill>
              </a:rPr>
              <a:t> round </a:t>
            </a:r>
            <a:r>
              <a:rPr lang="en-US" dirty="0" err="1">
                <a:solidFill>
                  <a:srgbClr val="FF0000"/>
                </a:solidFill>
              </a:rPr>
              <a:t>parotoid</a:t>
            </a:r>
            <a:r>
              <a:rPr lang="en-US" dirty="0">
                <a:solidFill>
                  <a:srgbClr val="FF0000"/>
                </a:solidFill>
              </a:rPr>
              <a:t> glands.  </a:t>
            </a:r>
            <a:endParaRPr lang="en-US" b="1" dirty="0">
              <a:solidFill>
                <a:srgbClr val="FF0000"/>
              </a:solidFill>
            </a:endParaRPr>
          </a:p>
          <a:p>
            <a:pPr marL="342900" indent="-342900">
              <a:buAutoNum type="arabicPeriod"/>
            </a:pPr>
            <a:r>
              <a:rPr lang="en-US" b="1" dirty="0"/>
              <a:t>Biogeography </a:t>
            </a:r>
            <a:r>
              <a:rPr lang="en-US" dirty="0"/>
              <a:t>– This toad is native to </a:t>
            </a:r>
            <a:r>
              <a:rPr lang="en-US" dirty="0">
                <a:solidFill>
                  <a:srgbClr val="00B050"/>
                </a:solidFill>
              </a:rPr>
              <a:t>the southwestern United States </a:t>
            </a:r>
            <a:r>
              <a:rPr lang="en-US" dirty="0"/>
              <a:t>and northwestern Mexico, especially Baja California</a:t>
            </a:r>
          </a:p>
          <a:p>
            <a:pPr marL="342900" indent="-342900">
              <a:buAutoNum type="arabicPeriod"/>
            </a:pPr>
            <a:r>
              <a:rPr lang="en-US" b="1" dirty="0"/>
              <a:t>Habitat</a:t>
            </a:r>
            <a:r>
              <a:rPr lang="en-US" dirty="0"/>
              <a:t> - </a:t>
            </a:r>
            <a:r>
              <a:rPr lang="en-US" dirty="0">
                <a:solidFill>
                  <a:srgbClr val="0070C0"/>
                </a:solidFill>
              </a:rPr>
              <a:t>It occurs primarily along rocky streams and riverbeds, often in arid or semi-arid regions. </a:t>
            </a:r>
            <a:r>
              <a:rPr lang="en-US" dirty="0"/>
              <a:t>It is very localized on the coastal slope, but widespread in the deserts. </a:t>
            </a:r>
          </a:p>
          <a:p>
            <a:pPr marL="342900" indent="-342900">
              <a:buAutoNum type="arabicPeriod"/>
            </a:pPr>
            <a:r>
              <a:rPr lang="en-US" b="1" dirty="0"/>
              <a:t>Diet – </a:t>
            </a:r>
            <a:r>
              <a:rPr lang="en-US" dirty="0"/>
              <a:t>Insects</a:t>
            </a:r>
            <a:endParaRPr lang="en-US" b="1" dirty="0"/>
          </a:p>
          <a:p>
            <a:pPr marL="342900" indent="-342900">
              <a:buAutoNum type="arabicPeriod"/>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139952"/>
            <a:ext cx="3352800" cy="242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BerkeleyMapper - Windows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l="22367" t="10654"/>
          <a:stretch/>
        </p:blipFill>
        <p:spPr>
          <a:xfrm>
            <a:off x="5148262" y="3886200"/>
            <a:ext cx="3057525" cy="266782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00200"/>
            <a:ext cx="1243013"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901494" y="1419909"/>
            <a:ext cx="1099131" cy="646331"/>
          </a:xfrm>
          <a:prstGeom prst="rect">
            <a:avLst/>
          </a:prstGeom>
          <a:noFill/>
        </p:spPr>
        <p:txBody>
          <a:bodyPr wrap="square" rtlCol="0">
            <a:spAutoFit/>
          </a:bodyPr>
          <a:lstStyle/>
          <a:p>
            <a:r>
              <a:rPr lang="en-US" dirty="0"/>
              <a:t>Red Spots</a:t>
            </a:r>
          </a:p>
        </p:txBody>
      </p:sp>
    </p:spTree>
    <p:extLst>
      <p:ext uri="{BB962C8B-B14F-4D97-AF65-F5344CB8AC3E}">
        <p14:creationId xmlns:p14="http://schemas.microsoft.com/office/powerpoint/2010/main" val="1663254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Western Toad</a:t>
            </a:r>
            <a:br>
              <a:rPr lang="en-US" sz="4000" dirty="0">
                <a:solidFill>
                  <a:srgbClr val="FFC000"/>
                </a:solidFill>
              </a:rPr>
            </a:br>
            <a:r>
              <a:rPr lang="en-US" sz="4000" i="1" dirty="0"/>
              <a:t>(</a:t>
            </a:r>
            <a:r>
              <a:rPr lang="en-US" sz="3600" i="1" dirty="0" err="1"/>
              <a:t>Anaxyrus</a:t>
            </a:r>
            <a:r>
              <a:rPr lang="en-US" sz="3600" i="1" dirty="0"/>
              <a:t> </a:t>
            </a:r>
            <a:r>
              <a:rPr lang="en-US" sz="3600" i="1" dirty="0" err="1"/>
              <a:t>boreas</a:t>
            </a:r>
            <a:r>
              <a:rPr lang="en-US" sz="3600" i="1" dirty="0"/>
              <a:t>)</a:t>
            </a:r>
            <a:endParaRPr lang="en-US" sz="4000" i="1" dirty="0"/>
          </a:p>
        </p:txBody>
      </p:sp>
      <p:sp>
        <p:nvSpPr>
          <p:cNvPr id="5" name="Text Placeholder 4"/>
          <p:cNvSpPr>
            <a:spLocks noGrp="1"/>
          </p:cNvSpPr>
          <p:nvPr>
            <p:ph type="body" sz="half" idx="2"/>
          </p:nvPr>
        </p:nvSpPr>
        <p:spPr>
          <a:xfrm>
            <a:off x="609600" y="1637569"/>
            <a:ext cx="3429000" cy="4691063"/>
          </a:xfrm>
        </p:spPr>
        <p:txBody>
          <a:bodyPr>
            <a:normAutofit/>
          </a:bodyPr>
          <a:lstStyle/>
          <a:p>
            <a:pPr marL="342900" indent="-342900">
              <a:buAutoNum type="arabicPeriod"/>
            </a:pPr>
            <a:r>
              <a:rPr lang="en-US" sz="1600" b="1" dirty="0"/>
              <a:t>General Characteristics </a:t>
            </a:r>
            <a:r>
              <a:rPr lang="en-US" sz="1600" dirty="0"/>
              <a:t>– It is a large toad with </a:t>
            </a:r>
            <a:r>
              <a:rPr lang="en-US" sz="1600" dirty="0">
                <a:solidFill>
                  <a:srgbClr val="7030A0"/>
                </a:solidFill>
              </a:rPr>
              <a:t>a white or cream dorsal stripe,</a:t>
            </a:r>
            <a:r>
              <a:rPr lang="en-US" sz="1600" dirty="0"/>
              <a:t> and is dusky gray or greenish dorsally with skin glands concentrated within the dark blotches. </a:t>
            </a:r>
          </a:p>
          <a:p>
            <a:pPr marL="342900" indent="-342900">
              <a:buAutoNum type="arabicPeriod"/>
            </a:pPr>
            <a:r>
              <a:rPr lang="en-US" sz="1600" b="1" dirty="0"/>
              <a:t>Unique Characteristics - </a:t>
            </a:r>
            <a:r>
              <a:rPr lang="en-US" sz="1600" dirty="0">
                <a:solidFill>
                  <a:srgbClr val="00B050"/>
                </a:solidFill>
              </a:rPr>
              <a:t>Its </a:t>
            </a:r>
            <a:r>
              <a:rPr lang="en-US" sz="1600" dirty="0" err="1">
                <a:solidFill>
                  <a:srgbClr val="00B050"/>
                </a:solidFill>
              </a:rPr>
              <a:t>parotoid</a:t>
            </a:r>
            <a:r>
              <a:rPr lang="en-US" sz="1600" dirty="0">
                <a:solidFill>
                  <a:srgbClr val="00B050"/>
                </a:solidFill>
              </a:rPr>
              <a:t> glands are oval and widely separated</a:t>
            </a:r>
            <a:endParaRPr lang="en-US" sz="1600" b="1" dirty="0">
              <a:solidFill>
                <a:srgbClr val="00B050"/>
              </a:solidFill>
            </a:endParaRPr>
          </a:p>
          <a:p>
            <a:pPr marL="342900" indent="-342900">
              <a:buAutoNum type="arabicPeriod"/>
            </a:pPr>
            <a:r>
              <a:rPr lang="en-US" sz="1600" b="1" dirty="0"/>
              <a:t>Biogeography </a:t>
            </a:r>
            <a:r>
              <a:rPr lang="en-US" sz="1600" dirty="0"/>
              <a:t>– Western North America</a:t>
            </a:r>
          </a:p>
          <a:p>
            <a:pPr marL="342900" indent="-342900">
              <a:buAutoNum type="arabicPeriod"/>
            </a:pPr>
            <a:r>
              <a:rPr lang="en-US" sz="1600" b="1" dirty="0"/>
              <a:t>Habitat – </a:t>
            </a:r>
            <a:r>
              <a:rPr lang="en-US" sz="1600" dirty="0">
                <a:solidFill>
                  <a:srgbClr val="FF0000"/>
                </a:solidFill>
              </a:rPr>
              <a:t>Wet habitats in mountains or riparian areas with ponds for breeding</a:t>
            </a:r>
          </a:p>
          <a:p>
            <a:pPr marL="342900" indent="-342900">
              <a:buAutoNum type="arabicPeriod"/>
            </a:pPr>
            <a:r>
              <a:rPr lang="en-US" sz="1600" b="1" dirty="0"/>
              <a:t>Diet – </a:t>
            </a:r>
            <a:r>
              <a:rPr lang="en-US" sz="1600" dirty="0"/>
              <a:t>Insects and invertebrates</a:t>
            </a:r>
          </a:p>
        </p:txBody>
      </p:sp>
      <p:sp>
        <p:nvSpPr>
          <p:cNvPr id="8" name="TextBox 7"/>
          <p:cNvSpPr txBox="1"/>
          <p:nvPr/>
        </p:nvSpPr>
        <p:spPr>
          <a:xfrm>
            <a:off x="3886980" y="1869069"/>
            <a:ext cx="1099131" cy="646331"/>
          </a:xfrm>
          <a:prstGeom prst="rect">
            <a:avLst/>
          </a:prstGeom>
          <a:noFill/>
        </p:spPr>
        <p:txBody>
          <a:bodyPr wrap="square" rtlCol="0">
            <a:spAutoFit/>
          </a:bodyPr>
          <a:lstStyle/>
          <a:p>
            <a:r>
              <a:rPr lang="en-US" dirty="0"/>
              <a:t>Dorsal Stripe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625" y="808196"/>
            <a:ext cx="3772290" cy="251608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2032480"/>
            <a:ext cx="1389870" cy="31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032" y="3983100"/>
            <a:ext cx="3419475" cy="2519363"/>
          </a:xfrm>
          <a:prstGeom prst="rect">
            <a:avLst/>
          </a:prstGeom>
        </p:spPr>
      </p:pic>
    </p:spTree>
    <p:extLst>
      <p:ext uri="{BB962C8B-B14F-4D97-AF65-F5344CB8AC3E}">
        <p14:creationId xmlns:p14="http://schemas.microsoft.com/office/powerpoint/2010/main" val="3376614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California Tree Frog</a:t>
            </a:r>
            <a:br>
              <a:rPr lang="en-US" sz="4000" dirty="0">
                <a:solidFill>
                  <a:srgbClr val="FFC000"/>
                </a:solidFill>
              </a:rPr>
            </a:br>
            <a:r>
              <a:rPr lang="en-US" sz="4000" i="1" dirty="0"/>
              <a:t>(</a:t>
            </a:r>
            <a:r>
              <a:rPr lang="en-US" sz="4000" i="1" dirty="0" err="1"/>
              <a:t>Pseudacris</a:t>
            </a:r>
            <a:r>
              <a:rPr lang="en-US" sz="4000" i="1" dirty="0"/>
              <a:t> </a:t>
            </a:r>
            <a:r>
              <a:rPr lang="en-US" sz="4000" i="1" dirty="0" err="1"/>
              <a:t>cadaverina</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lnSpcReduction="10000"/>
          </a:bodyPr>
          <a:lstStyle/>
          <a:p>
            <a:pPr marL="342900" indent="-342900">
              <a:buAutoNum type="arabicPeriod"/>
            </a:pPr>
            <a:r>
              <a:rPr lang="en-US" b="1" dirty="0"/>
              <a:t>General Characteristics </a:t>
            </a:r>
            <a:r>
              <a:rPr lang="en-US" dirty="0"/>
              <a:t>– The </a:t>
            </a:r>
            <a:r>
              <a:rPr lang="en-US" b="1" dirty="0"/>
              <a:t>California tree frog</a:t>
            </a:r>
            <a:r>
              <a:rPr lang="en-US" dirty="0"/>
              <a:t> is a cryptically colored species of tree frog, often resembling granitic stones. It is grey or light brown on its dorsum with darker blotches, and has a whitish venter. It is yellow on the undersides of its legs, groin, and lower abdomen; males of the species have a dusky-yellow throat. The California tree frog has conspicuous toe webbing and pads, and its dorsal skin is roughened and warty</a:t>
            </a:r>
          </a:p>
          <a:p>
            <a:pPr marL="342900" indent="-342900">
              <a:buAutoNum type="arabicPeriod"/>
            </a:pPr>
            <a:r>
              <a:rPr lang="en-US" b="1" dirty="0"/>
              <a:t>Unique Characteristics – </a:t>
            </a:r>
            <a:r>
              <a:rPr lang="en-US" dirty="0"/>
              <a:t>This species usually </a:t>
            </a:r>
            <a:r>
              <a:rPr lang="en-US" dirty="0">
                <a:solidFill>
                  <a:srgbClr val="FF0000"/>
                </a:solidFill>
              </a:rPr>
              <a:t>lacks an eye stripe</a:t>
            </a:r>
            <a:r>
              <a:rPr lang="en-US" dirty="0"/>
              <a:t>.</a:t>
            </a:r>
            <a:endParaRPr lang="en-US" b="1" dirty="0"/>
          </a:p>
          <a:p>
            <a:pPr marL="342900" indent="-342900">
              <a:buAutoNum type="arabicPeriod"/>
            </a:pPr>
            <a:r>
              <a:rPr lang="en-US" b="1" dirty="0"/>
              <a:t>Biogeography </a:t>
            </a:r>
            <a:r>
              <a:rPr lang="en-US" dirty="0"/>
              <a:t>– Found from </a:t>
            </a:r>
            <a:r>
              <a:rPr lang="en-US" dirty="0">
                <a:solidFill>
                  <a:srgbClr val="00B050"/>
                </a:solidFill>
              </a:rPr>
              <a:t>desert</a:t>
            </a:r>
            <a:r>
              <a:rPr lang="en-US" dirty="0"/>
              <a:t> to </a:t>
            </a:r>
            <a:r>
              <a:rPr lang="en-US" dirty="0">
                <a:solidFill>
                  <a:srgbClr val="00B050"/>
                </a:solidFill>
              </a:rPr>
              <a:t>riparian</a:t>
            </a:r>
            <a:r>
              <a:rPr lang="en-US" dirty="0"/>
              <a:t> areas to the </a:t>
            </a:r>
            <a:r>
              <a:rPr lang="en-US" dirty="0">
                <a:solidFill>
                  <a:srgbClr val="00B050"/>
                </a:solidFill>
              </a:rPr>
              <a:t>mountain</a:t>
            </a:r>
            <a:r>
              <a:rPr lang="en-US" dirty="0"/>
              <a:t> areas near streams and washes where there are rocks and shade.</a:t>
            </a:r>
          </a:p>
          <a:p>
            <a:pPr marL="342900" indent="-342900">
              <a:buAutoNum type="arabicPeriod"/>
            </a:pPr>
            <a:r>
              <a:rPr lang="en-US" b="1" dirty="0"/>
              <a:t>Habitat</a:t>
            </a:r>
            <a:r>
              <a:rPr lang="en-US" dirty="0"/>
              <a:t> - This species is most likely to occur </a:t>
            </a:r>
            <a:r>
              <a:rPr lang="en-US" dirty="0">
                <a:solidFill>
                  <a:srgbClr val="0070C0"/>
                </a:solidFill>
              </a:rPr>
              <a:t>along streams with abundant boulders </a:t>
            </a:r>
            <a:r>
              <a:rPr lang="en-US" dirty="0"/>
              <a:t>and cobbles in their channels. Its distribution is spotty and localized.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862488"/>
            <a:ext cx="3352800" cy="2242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BerkeleyMapp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39937" t="12830"/>
          <a:stretch/>
        </p:blipFill>
        <p:spPr>
          <a:xfrm>
            <a:off x="5825607" y="4267200"/>
            <a:ext cx="2217185" cy="2425541"/>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847874" y="2410301"/>
            <a:ext cx="1448753"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22684" y="3277553"/>
            <a:ext cx="1099131" cy="646331"/>
          </a:xfrm>
          <a:prstGeom prst="rect">
            <a:avLst/>
          </a:prstGeom>
          <a:noFill/>
        </p:spPr>
        <p:txBody>
          <a:bodyPr wrap="square" rtlCol="0">
            <a:spAutoFit/>
          </a:bodyPr>
          <a:lstStyle/>
          <a:p>
            <a:r>
              <a:rPr lang="en-US" dirty="0"/>
              <a:t>No eye stripe</a:t>
            </a:r>
          </a:p>
        </p:txBody>
      </p:sp>
    </p:spTree>
    <p:extLst>
      <p:ext uri="{BB962C8B-B14F-4D97-AF65-F5344CB8AC3E}">
        <p14:creationId xmlns:p14="http://schemas.microsoft.com/office/powerpoint/2010/main" val="2279601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Pacific Tree Frog</a:t>
            </a:r>
            <a:br>
              <a:rPr lang="en-US" sz="4000" dirty="0">
                <a:solidFill>
                  <a:srgbClr val="FFC000"/>
                </a:solidFill>
              </a:rPr>
            </a:br>
            <a:r>
              <a:rPr lang="en-US" sz="4000" i="1" dirty="0"/>
              <a:t>(</a:t>
            </a:r>
            <a:r>
              <a:rPr lang="en-US" sz="4000" i="1" dirty="0" err="1"/>
              <a:t>Pseudacris</a:t>
            </a:r>
            <a:r>
              <a:rPr lang="en-US" sz="4000" i="1" dirty="0"/>
              <a:t> </a:t>
            </a:r>
            <a:r>
              <a:rPr lang="en-US" sz="4000" i="1" dirty="0" err="1"/>
              <a:t>regilla</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lnSpcReduction="10000"/>
          </a:bodyPr>
          <a:lstStyle/>
          <a:p>
            <a:pPr marL="342900" indent="-342900">
              <a:buAutoNum type="arabicPeriod"/>
            </a:pPr>
            <a:r>
              <a:rPr lang="en-US" b="1" dirty="0"/>
              <a:t>General Characteristics </a:t>
            </a:r>
            <a:r>
              <a:rPr lang="en-US" dirty="0"/>
              <a:t>– The </a:t>
            </a:r>
            <a:r>
              <a:rPr lang="en-US" b="1" dirty="0"/>
              <a:t>Pacific tree frog</a:t>
            </a:r>
            <a:r>
              <a:rPr lang="en-US" dirty="0"/>
              <a:t> comes in shades of greens or browns and can change colors over periods of hours or weeks.</a:t>
            </a:r>
          </a:p>
          <a:p>
            <a:pPr marL="342900" indent="-342900">
              <a:buAutoNum type="arabicPeriod"/>
            </a:pPr>
            <a:r>
              <a:rPr lang="en-US" b="1" dirty="0"/>
              <a:t>Unique Characteristics – </a:t>
            </a:r>
            <a:r>
              <a:rPr lang="en-US" dirty="0"/>
              <a:t>This species </a:t>
            </a:r>
            <a:r>
              <a:rPr lang="en-US" dirty="0">
                <a:solidFill>
                  <a:srgbClr val="FF0000"/>
                </a:solidFill>
              </a:rPr>
              <a:t>usually has an eye stripe.</a:t>
            </a:r>
            <a:endParaRPr lang="en-US" b="1" dirty="0">
              <a:solidFill>
                <a:srgbClr val="FF0000"/>
              </a:solidFill>
            </a:endParaRPr>
          </a:p>
          <a:p>
            <a:pPr marL="342900" indent="-342900">
              <a:buAutoNum type="arabicPeriod"/>
            </a:pPr>
            <a:r>
              <a:rPr lang="en-US" b="1" dirty="0"/>
              <a:t>Biogeography </a:t>
            </a:r>
            <a:r>
              <a:rPr lang="en-US" dirty="0"/>
              <a:t>–  Pacific tree frogs are most common on </a:t>
            </a:r>
            <a:r>
              <a:rPr lang="en-US" dirty="0">
                <a:solidFill>
                  <a:srgbClr val="00B050"/>
                </a:solidFill>
              </a:rPr>
              <a:t>the pacific coast of California, Oregon and Washington</a:t>
            </a:r>
            <a:r>
              <a:rPr lang="en-US" dirty="0"/>
              <a:t>, but they are found anywhere from Baja California all the way up to British Columbia</a:t>
            </a:r>
          </a:p>
          <a:p>
            <a:pPr marL="342900" indent="-342900">
              <a:buAutoNum type="arabicPeriod"/>
            </a:pPr>
            <a:r>
              <a:rPr lang="en-US" b="1" dirty="0"/>
              <a:t>Habitat</a:t>
            </a:r>
            <a:r>
              <a:rPr lang="en-US" dirty="0"/>
              <a:t> – This species are found upland in </a:t>
            </a:r>
            <a:r>
              <a:rPr lang="en-US" dirty="0">
                <a:solidFill>
                  <a:srgbClr val="0070C0"/>
                </a:solidFill>
              </a:rPr>
              <a:t>ponds, streams, lakes </a:t>
            </a:r>
            <a:r>
              <a:rPr lang="en-US" dirty="0"/>
              <a:t>and sometimes even further away from water: their habitat includes a wide variety of climate and vegetation from sea level to high altitudes. The Pacific tree frog makes its home in riparian habitat as well as woodlands, grassland, chaparral, pasture land, and even urban areas including back yard ponds.</a:t>
            </a:r>
          </a:p>
          <a:p>
            <a:pPr marL="342900" indent="-342900">
              <a:buAutoNum type="arabicPeriod"/>
            </a:pPr>
            <a:r>
              <a:rPr lang="en-US" b="1" dirty="0"/>
              <a:t>Diet </a:t>
            </a:r>
            <a:r>
              <a:rPr lang="en-US" dirty="0"/>
              <a:t>– </a:t>
            </a:r>
            <a:r>
              <a:rPr lang="en-US" dirty="0">
                <a:solidFill>
                  <a:schemeClr val="accent6"/>
                </a:solidFill>
              </a:rPr>
              <a:t>Insects and Invertebrates</a:t>
            </a:r>
            <a:endParaRPr lang="en-US" b="1" dirty="0">
              <a:solidFill>
                <a:schemeClr val="accent6"/>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995927"/>
            <a:ext cx="3155157" cy="237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BerkeleyMapper - Windows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l="20934" t="12783" r="5723" b="12156"/>
          <a:stretch/>
        </p:blipFill>
        <p:spPr>
          <a:xfrm>
            <a:off x="4724400" y="3886200"/>
            <a:ext cx="4114800" cy="253365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880" y="2154555"/>
            <a:ext cx="202692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38600" y="2057399"/>
            <a:ext cx="1099131" cy="646331"/>
          </a:xfrm>
          <a:prstGeom prst="rect">
            <a:avLst/>
          </a:prstGeom>
          <a:noFill/>
        </p:spPr>
        <p:txBody>
          <a:bodyPr wrap="square" rtlCol="0">
            <a:spAutoFit/>
          </a:bodyPr>
          <a:lstStyle/>
          <a:p>
            <a:r>
              <a:rPr lang="en-US" dirty="0"/>
              <a:t>Eye Stripe</a:t>
            </a:r>
          </a:p>
        </p:txBody>
      </p:sp>
    </p:spTree>
    <p:extLst>
      <p:ext uri="{BB962C8B-B14F-4D97-AF65-F5344CB8AC3E}">
        <p14:creationId xmlns:p14="http://schemas.microsoft.com/office/powerpoint/2010/main" val="2007844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American Bullfrog</a:t>
            </a:r>
            <a:br>
              <a:rPr lang="en-US" sz="4000" dirty="0">
                <a:solidFill>
                  <a:srgbClr val="FFC000"/>
                </a:solidFill>
              </a:rPr>
            </a:br>
            <a:r>
              <a:rPr lang="en-US" sz="4000" i="1" dirty="0"/>
              <a:t>(</a:t>
            </a:r>
            <a:r>
              <a:rPr lang="en-US" sz="4000" i="1" dirty="0" err="1"/>
              <a:t>Rana</a:t>
            </a:r>
            <a:r>
              <a:rPr lang="en-US" sz="4000" i="1" dirty="0"/>
              <a:t> </a:t>
            </a:r>
            <a:r>
              <a:rPr lang="en-US" sz="4000" i="1" dirty="0" err="1"/>
              <a:t>catesbeiana</a:t>
            </a:r>
            <a:r>
              <a:rPr lang="en-US" sz="4000" i="1" dirty="0"/>
              <a:t>)</a:t>
            </a:r>
          </a:p>
        </p:txBody>
      </p:sp>
      <p:sp>
        <p:nvSpPr>
          <p:cNvPr id="5" name="Text Placeholder 4"/>
          <p:cNvSpPr>
            <a:spLocks noGrp="1"/>
          </p:cNvSpPr>
          <p:nvPr>
            <p:ph type="body" sz="half" idx="2"/>
          </p:nvPr>
        </p:nvSpPr>
        <p:spPr>
          <a:xfrm>
            <a:off x="228600" y="1637569"/>
            <a:ext cx="4267200" cy="4691063"/>
          </a:xfrm>
        </p:spPr>
        <p:txBody>
          <a:bodyPr>
            <a:normAutofit fontScale="92500" lnSpcReduction="20000"/>
          </a:bodyPr>
          <a:lstStyle/>
          <a:p>
            <a:pPr marL="342900" indent="-342900">
              <a:buFont typeface="Arial" pitchFamily="34" charset="0"/>
              <a:buAutoNum type="arabicPeriod"/>
            </a:pPr>
            <a:r>
              <a:rPr lang="en-US" b="1" dirty="0"/>
              <a:t>General Characteristics </a:t>
            </a:r>
            <a:r>
              <a:rPr lang="en-US" dirty="0"/>
              <a:t>– The </a:t>
            </a:r>
            <a:r>
              <a:rPr lang="en-US" b="1" dirty="0"/>
              <a:t>American Bullfrog’s</a:t>
            </a:r>
            <a:r>
              <a:rPr lang="en-US" dirty="0"/>
              <a:t> dorsal surface of the bullfrog has an olive-green basal color. The ventral surface is off-white blotched with yellow or gray.  The eyes are prominent with brown irises and horizontal almond-shaped pupils.   This species has </a:t>
            </a:r>
            <a:r>
              <a:rPr lang="en-US" dirty="0">
                <a:solidFill>
                  <a:srgbClr val="FF0000"/>
                </a:solidFill>
              </a:rPr>
              <a:t>prominent  tympani (eardrums) </a:t>
            </a:r>
            <a:r>
              <a:rPr lang="en-US" dirty="0"/>
              <a:t>and the dorsolateral folds of skin end close to them.</a:t>
            </a:r>
          </a:p>
          <a:p>
            <a:pPr marL="342900" indent="-342900">
              <a:buAutoNum type="arabicPeriod"/>
            </a:pPr>
            <a:r>
              <a:rPr lang="en-US" b="1" dirty="0"/>
              <a:t>Unique Characteristics – </a:t>
            </a:r>
            <a:r>
              <a:rPr lang="en-US" dirty="0">
                <a:solidFill>
                  <a:srgbClr val="00B050"/>
                </a:solidFill>
              </a:rPr>
              <a:t>It is considered to be an invasive species and there is concern that it may outcompete native species of amphibians and upset the ecological balance. </a:t>
            </a:r>
          </a:p>
          <a:p>
            <a:pPr marL="342900" indent="-342900">
              <a:buAutoNum type="arabicPeriod"/>
            </a:pPr>
            <a:r>
              <a:rPr lang="en-US" b="1" dirty="0"/>
              <a:t>Biogeography </a:t>
            </a:r>
            <a:r>
              <a:rPr lang="en-US" dirty="0"/>
              <a:t>–  The bullfrog is native to the</a:t>
            </a:r>
            <a:r>
              <a:rPr lang="en-US" dirty="0">
                <a:solidFill>
                  <a:srgbClr val="0070C0"/>
                </a:solidFill>
              </a:rPr>
              <a:t> eastern half of the United States</a:t>
            </a:r>
            <a:r>
              <a:rPr lang="en-US" dirty="0"/>
              <a:t>. Its natural range extends from the Atlantic Coast to as far west as Oklahoma and Kansas.   It has been introduced into Massachusetts, Arizona, Utah, other parts of Colorado and Nebraska, Nevada, California, Oregon, Washington, and Hawaii.</a:t>
            </a:r>
          </a:p>
          <a:p>
            <a:pPr marL="342900" indent="-342900">
              <a:buAutoNum type="arabicPeriod"/>
            </a:pPr>
            <a:r>
              <a:rPr lang="en-US" b="1" dirty="0"/>
              <a:t>Habitat</a:t>
            </a:r>
            <a:r>
              <a:rPr lang="en-US" dirty="0"/>
              <a:t> –  Bullfrogs are among the largest of all frog species and, as is the case for many types of frogs</a:t>
            </a:r>
            <a:r>
              <a:rPr lang="en-US" dirty="0">
                <a:solidFill>
                  <a:srgbClr val="7030A0"/>
                </a:solidFill>
              </a:rPr>
              <a:t>, live in permanent freshwater habitats.</a:t>
            </a:r>
            <a:r>
              <a:rPr lang="en-US" dirty="0"/>
              <a:t> These include a variety of habitats, everything from ponds, rivers and lakes to reservoirs, ditches, irrigation canals and more.  Importantly, this species is able to live in both deep and shallow water. </a:t>
            </a:r>
          </a:p>
          <a:p>
            <a:pPr marL="342900" indent="-342900">
              <a:buAutoNum type="arabicPeriod"/>
            </a:pPr>
            <a:r>
              <a:rPr lang="en-US" b="1" dirty="0"/>
              <a:t>Diet </a:t>
            </a:r>
            <a:r>
              <a:rPr lang="en-US" b="1" dirty="0">
                <a:solidFill>
                  <a:schemeClr val="accent6"/>
                </a:solidFill>
              </a:rPr>
              <a:t>– </a:t>
            </a:r>
            <a:r>
              <a:rPr lang="en-US" dirty="0">
                <a:solidFill>
                  <a:schemeClr val="accent6"/>
                </a:solidFill>
              </a:rPr>
              <a:t>Small animals</a:t>
            </a:r>
            <a:endParaRPr lang="en-US" b="1" dirty="0">
              <a:solidFill>
                <a:schemeClr val="accent6"/>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533400"/>
            <a:ext cx="3886200" cy="252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701" y="4114800"/>
            <a:ext cx="4252111" cy="218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517832" y="2393632"/>
            <a:ext cx="148018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617871" y="3276599"/>
            <a:ext cx="1394405" cy="646331"/>
          </a:xfrm>
          <a:prstGeom prst="rect">
            <a:avLst/>
          </a:prstGeom>
          <a:noFill/>
        </p:spPr>
        <p:txBody>
          <a:bodyPr wrap="square" rtlCol="0">
            <a:spAutoFit/>
          </a:bodyPr>
          <a:lstStyle/>
          <a:p>
            <a:r>
              <a:rPr lang="en-US" dirty="0"/>
              <a:t>Tympanic Membrane</a:t>
            </a:r>
          </a:p>
        </p:txBody>
      </p:sp>
    </p:spTree>
    <p:extLst>
      <p:ext uri="{BB962C8B-B14F-4D97-AF65-F5344CB8AC3E}">
        <p14:creationId xmlns:p14="http://schemas.microsoft.com/office/powerpoint/2010/main" val="2439035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a:bodyPr>
          <a:lstStyle/>
          <a:p>
            <a:r>
              <a:rPr lang="en-US" sz="5400" dirty="0">
                <a:solidFill>
                  <a:srgbClr val="FFC000"/>
                </a:solidFill>
              </a:rPr>
              <a:t>Amniotes</a:t>
            </a:r>
          </a:p>
        </p:txBody>
      </p:sp>
      <p:sp>
        <p:nvSpPr>
          <p:cNvPr id="5" name="Text Placeholder 4"/>
          <p:cNvSpPr>
            <a:spLocks noGrp="1"/>
          </p:cNvSpPr>
          <p:nvPr>
            <p:ph type="body" sz="half" idx="2"/>
          </p:nvPr>
        </p:nvSpPr>
        <p:spPr>
          <a:xfrm>
            <a:off x="228600" y="1435100"/>
            <a:ext cx="3352800" cy="4965700"/>
          </a:xfrm>
        </p:spPr>
        <p:txBody>
          <a:bodyPr>
            <a:normAutofit lnSpcReduction="10000"/>
          </a:bodyPr>
          <a:lstStyle/>
          <a:p>
            <a:pPr marL="342900" indent="-342900">
              <a:buAutoNum type="arabicPeriod"/>
            </a:pPr>
            <a:r>
              <a:rPr lang="en-US" b="1" dirty="0"/>
              <a:t>General Characteristics and structures </a:t>
            </a:r>
            <a:r>
              <a:rPr lang="en-US" dirty="0"/>
              <a:t>– The </a:t>
            </a:r>
            <a:r>
              <a:rPr lang="en-US" b="1" dirty="0"/>
              <a:t>amniotes</a:t>
            </a:r>
            <a:r>
              <a:rPr lang="en-US" dirty="0"/>
              <a:t> are </a:t>
            </a:r>
            <a:r>
              <a:rPr lang="en-US" dirty="0">
                <a:solidFill>
                  <a:srgbClr val="FF0000"/>
                </a:solidFill>
              </a:rPr>
              <a:t>a group of </a:t>
            </a:r>
            <a:r>
              <a:rPr lang="en-US" dirty="0" err="1">
                <a:solidFill>
                  <a:srgbClr val="FF0000"/>
                </a:solidFill>
              </a:rPr>
              <a:t>tetrapods</a:t>
            </a:r>
            <a:r>
              <a:rPr lang="en-US" dirty="0">
                <a:solidFill>
                  <a:srgbClr val="FF0000"/>
                </a:solidFill>
              </a:rPr>
              <a:t> (four-limbed animals with backbones or spinal columns) that have an egg equipped with an amnion, an adaptation to lay eggs on land. </a:t>
            </a:r>
            <a:r>
              <a:rPr lang="en-US" dirty="0"/>
              <a:t>They include </a:t>
            </a:r>
            <a:r>
              <a:rPr lang="en-US" dirty="0" err="1">
                <a:solidFill>
                  <a:srgbClr val="FF0000"/>
                </a:solidFill>
              </a:rPr>
              <a:t>synapsids</a:t>
            </a:r>
            <a:r>
              <a:rPr lang="en-US" dirty="0">
                <a:solidFill>
                  <a:srgbClr val="FF0000"/>
                </a:solidFill>
              </a:rPr>
              <a:t> </a:t>
            </a:r>
            <a:r>
              <a:rPr lang="en-US" dirty="0"/>
              <a:t>(mammals along with their extinct kin) and </a:t>
            </a:r>
            <a:r>
              <a:rPr lang="en-US" dirty="0" err="1">
                <a:solidFill>
                  <a:srgbClr val="FF0000"/>
                </a:solidFill>
              </a:rPr>
              <a:t>sauropsids</a:t>
            </a:r>
            <a:r>
              <a:rPr lang="en-US" dirty="0"/>
              <a:t> (reptiles and birds), as well as their fossil ancestors. </a:t>
            </a:r>
            <a:r>
              <a:rPr lang="en-US" dirty="0" err="1"/>
              <a:t>Amniote</a:t>
            </a:r>
            <a:r>
              <a:rPr lang="en-US" dirty="0"/>
              <a:t> embryos, whether laid as eggs or carried by the female, are protected and aided by several extensive membranes. In </a:t>
            </a:r>
            <a:r>
              <a:rPr lang="en-US" dirty="0" err="1"/>
              <a:t>eutherian</a:t>
            </a:r>
            <a:r>
              <a:rPr lang="en-US" dirty="0"/>
              <a:t> mammals (such as humans), these membranes include the amniotic sac that surrounds the fetus. These embryonic membranes, and the lack of a larval stage, distinguish amniotes from tetrapod amphibians</a:t>
            </a:r>
          </a:p>
          <a:p>
            <a:pPr marL="342900" indent="-342900">
              <a:buFont typeface="+mj-lt"/>
              <a:buAutoNum type="arabicPeriod"/>
            </a:pPr>
            <a:r>
              <a:rPr lang="en-US" b="1" dirty="0"/>
              <a:t>Evolutionary History </a:t>
            </a:r>
            <a:r>
              <a:rPr lang="en-US" dirty="0"/>
              <a:t>– The first amniotes had evolved from amphibians  about </a:t>
            </a:r>
            <a:r>
              <a:rPr lang="en-US" dirty="0">
                <a:solidFill>
                  <a:srgbClr val="00B050"/>
                </a:solidFill>
              </a:rPr>
              <a:t>340 million years ago, in the Carboniferous geologic period</a:t>
            </a:r>
            <a:r>
              <a:rPr lang="en-US" dirty="0"/>
              <a:t>. </a:t>
            </a: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4267200" y="1066800"/>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970016" y="3366167"/>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990600"/>
            <a:ext cx="2590801" cy="125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276" y="3124200"/>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80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a:solidFill>
                  <a:srgbClr val="FFC000"/>
                </a:solidFill>
              </a:rPr>
              <a:t>Amniotes – General Characteristics</a:t>
            </a:r>
          </a:p>
        </p:txBody>
      </p:sp>
      <p:sp>
        <p:nvSpPr>
          <p:cNvPr id="5" name="Text Placeholder 4"/>
          <p:cNvSpPr>
            <a:spLocks noGrp="1"/>
          </p:cNvSpPr>
          <p:nvPr>
            <p:ph type="body" sz="half" idx="2"/>
          </p:nvPr>
        </p:nvSpPr>
        <p:spPr>
          <a:xfrm>
            <a:off x="457200" y="1752600"/>
            <a:ext cx="3810000" cy="4373563"/>
          </a:xfrm>
        </p:spPr>
        <p:txBody>
          <a:bodyPr>
            <a:normAutofit/>
          </a:bodyPr>
          <a:lstStyle/>
          <a:p>
            <a:r>
              <a:rPr lang="en-US" b="1" dirty="0"/>
              <a:t>Amniotic Egg - </a:t>
            </a:r>
            <a:r>
              <a:rPr lang="en-US" dirty="0"/>
              <a:t>The first amniotes (referred to as "basal amniotes"),  resembled small lizards and had evolved from the amphibians about 340 million years ago, in the Carboniferous geologic period. </a:t>
            </a:r>
            <a:r>
              <a:rPr lang="en-US" dirty="0">
                <a:solidFill>
                  <a:srgbClr val="FF0000"/>
                </a:solidFill>
              </a:rPr>
              <a:t>Their eggs could survive out of the water, allowing amniotes to branch out into drier environments</a:t>
            </a:r>
            <a:r>
              <a:rPr lang="en-US" dirty="0"/>
              <a:t>. The eggs could also "breathe" and cope with wastes, allowing the eggs and the amniotes themselves to evolve into larger forms.</a:t>
            </a:r>
          </a:p>
          <a:p>
            <a:r>
              <a:rPr lang="en-US" dirty="0"/>
              <a:t> </a:t>
            </a:r>
          </a:p>
          <a:p>
            <a:r>
              <a:rPr lang="en-US" dirty="0"/>
              <a:t>The amniotic egg represents a critical divergence within the vertebrates, one enabled to reproduce on dry land—free of the need to return to water for reproduction as required of the amphibians. From this point the amniotes spread across the globe, eventually to become the dominant land vertebrates.</a:t>
            </a:r>
          </a:p>
          <a:p>
            <a:endParaRPr lang="en-US" b="1" dirty="0"/>
          </a:p>
          <a:p>
            <a:endParaRPr lang="en-US" dirty="0"/>
          </a:p>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05000"/>
            <a:ext cx="4343400" cy="368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936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000"/>
                </a:solidFill>
              </a:rPr>
              <a:t>Amniotes</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3352800" cy="4525963"/>
          </a:xfrm>
        </p:spPr>
        <p:txBody>
          <a:bodyPr>
            <a:normAutofit fontScale="47500" lnSpcReduction="20000"/>
          </a:bodyPr>
          <a:lstStyle/>
          <a:p>
            <a:pPr marL="0" indent="0">
              <a:buNone/>
            </a:pPr>
            <a:r>
              <a:rPr lang="en-US" b="1" dirty="0"/>
              <a:t>Skull Development </a:t>
            </a:r>
            <a:r>
              <a:rPr lang="en-US" dirty="0"/>
              <a:t>- It was traditionally assumed that the first reptiles retained an </a:t>
            </a:r>
            <a:r>
              <a:rPr lang="en-US" dirty="0" err="1">
                <a:solidFill>
                  <a:srgbClr val="FF0000"/>
                </a:solidFill>
              </a:rPr>
              <a:t>anapsid</a:t>
            </a:r>
            <a:r>
              <a:rPr lang="en-US" dirty="0"/>
              <a:t> skull inherited from their amphibian ancestors.  This type of skull has a skull roof with only holes for the nostrils, eyes and a pineal eye. </a:t>
            </a:r>
          </a:p>
          <a:p>
            <a:pPr marL="0" indent="0">
              <a:buNone/>
            </a:pPr>
            <a:endParaRPr lang="en-US" dirty="0"/>
          </a:p>
          <a:p>
            <a:pPr marL="0" indent="0">
              <a:buNone/>
            </a:pPr>
            <a:r>
              <a:rPr lang="en-US" dirty="0"/>
              <a:t>Very shortly after the reptiles appeared, a lineage called </a:t>
            </a:r>
            <a:r>
              <a:rPr lang="en-US" dirty="0" err="1">
                <a:solidFill>
                  <a:srgbClr val="00B050"/>
                </a:solidFill>
              </a:rPr>
              <a:t>Synapsid</a:t>
            </a:r>
            <a:r>
              <a:rPr lang="en-US" dirty="0" err="1"/>
              <a:t>s</a:t>
            </a:r>
            <a:r>
              <a:rPr lang="en-US" dirty="0"/>
              <a:t> split off, characterized by a temporal opening in the skull behind each eye </a:t>
            </a:r>
            <a:r>
              <a:rPr lang="en-US" dirty="0">
                <a:solidFill>
                  <a:srgbClr val="00B050"/>
                </a:solidFill>
              </a:rPr>
              <a:t>to give room for the jaw muscle to move</a:t>
            </a:r>
            <a:r>
              <a:rPr lang="en-US" dirty="0"/>
              <a:t>. These are the "mammal-like reptiles" that later gave rise to the </a:t>
            </a:r>
            <a:r>
              <a:rPr lang="en-US" dirty="0">
                <a:solidFill>
                  <a:srgbClr val="00B050"/>
                </a:solidFill>
              </a:rPr>
              <a:t>true mammals</a:t>
            </a:r>
            <a:r>
              <a:rPr lang="en-US" dirty="0"/>
              <a:t>.   </a:t>
            </a:r>
          </a:p>
          <a:p>
            <a:pPr marL="0" indent="0">
              <a:buNone/>
            </a:pPr>
            <a:endParaRPr lang="en-US" dirty="0"/>
          </a:p>
          <a:p>
            <a:pPr marL="0" indent="0">
              <a:buNone/>
            </a:pPr>
            <a:r>
              <a:rPr lang="en-US" dirty="0"/>
              <a:t>Soon after, another group evolved a similar trait, this time with a double opening behind each eye, earning them the name</a:t>
            </a:r>
            <a:r>
              <a:rPr lang="en-US" dirty="0">
                <a:solidFill>
                  <a:srgbClr val="0070C0"/>
                </a:solidFill>
              </a:rPr>
              <a:t> </a:t>
            </a:r>
            <a:r>
              <a:rPr lang="en-US" dirty="0" err="1">
                <a:solidFill>
                  <a:srgbClr val="0070C0"/>
                </a:solidFill>
              </a:rPr>
              <a:t>Diapsids</a:t>
            </a:r>
            <a:r>
              <a:rPr lang="en-US" dirty="0">
                <a:solidFill>
                  <a:srgbClr val="0070C0"/>
                </a:solidFill>
              </a:rPr>
              <a:t> </a:t>
            </a:r>
            <a:r>
              <a:rPr lang="en-US" dirty="0"/>
              <a:t>("two arches").   The function of the holes in these groups was to lighten the skull and again give room for the jaw muscles, allowing for a more powerful bite.  </a:t>
            </a:r>
          </a:p>
          <a:p>
            <a:pPr marL="0" indent="0">
              <a:buNone/>
            </a:pPr>
            <a:endParaRPr lang="en-US" dirty="0"/>
          </a:p>
          <a:p>
            <a:pPr marL="0" indent="0">
              <a:buNone/>
            </a:pPr>
            <a:r>
              <a:rPr lang="en-US" dirty="0"/>
              <a:t>The clade </a:t>
            </a:r>
            <a:r>
              <a:rPr lang="en-US" dirty="0" err="1"/>
              <a:t>Sauropsida</a:t>
            </a:r>
            <a:r>
              <a:rPr lang="en-US" dirty="0"/>
              <a:t> includes the </a:t>
            </a:r>
            <a:r>
              <a:rPr lang="en-US" dirty="0" err="1"/>
              <a:t>Diapsids</a:t>
            </a:r>
            <a:r>
              <a:rPr lang="en-US" dirty="0"/>
              <a:t> and the </a:t>
            </a:r>
            <a:r>
              <a:rPr lang="en-US" dirty="0" err="1"/>
              <a:t>anapsid</a:t>
            </a:r>
            <a:r>
              <a:rPr lang="en-US" dirty="0"/>
              <a:t> reptiles (turtles?) and are often </a:t>
            </a:r>
            <a:r>
              <a:rPr lang="en-US" dirty="0" err="1"/>
              <a:t>classifed</a:t>
            </a:r>
            <a:r>
              <a:rPr lang="en-US" dirty="0"/>
              <a:t> as the "true reptiles"</a:t>
            </a:r>
          </a:p>
          <a:p>
            <a:pPr marL="0" indent="0">
              <a:buNone/>
            </a:pPr>
            <a:endParaRPr lang="en-US" dirty="0"/>
          </a:p>
          <a:p>
            <a:pPr marL="0" indent="0">
              <a:buNone/>
            </a:pPr>
            <a:endParaRPr lang="en-US" dirty="0"/>
          </a:p>
          <a:p>
            <a:endParaRPr lang="en-US" dirty="0"/>
          </a:p>
        </p:txBody>
      </p:sp>
      <p:sp>
        <p:nvSpPr>
          <p:cNvPr id="3" name="Content Placeholder 2"/>
          <p:cNvSpPr>
            <a:spLocks noGrp="1"/>
          </p:cNvSpPr>
          <p:nvPr>
            <p:ph sz="half" idx="2"/>
          </p:nvPr>
        </p:nvSpPr>
        <p:spPr/>
        <p:txBody>
          <a:bodyPr>
            <a:normAutofit fontScale="47500" lnSpcReduction="20000"/>
          </a:bodyPr>
          <a:lstStyle/>
          <a:p>
            <a:pPr marL="0" indent="0">
              <a:buNone/>
            </a:pP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039065"/>
            <a:ext cx="2004861"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95800" y="5257800"/>
            <a:ext cx="4572000" cy="646331"/>
          </a:xfrm>
          <a:prstGeom prst="rect">
            <a:avLst/>
          </a:prstGeom>
        </p:spPr>
        <p:txBody>
          <a:bodyPr>
            <a:spAutoFit/>
          </a:bodyPr>
          <a:lstStyle/>
          <a:p>
            <a:endParaRPr lang="en-US" dirty="0"/>
          </a:p>
          <a:p>
            <a:r>
              <a:rPr lang="en-US" dirty="0"/>
              <a:t>A = </a:t>
            </a:r>
            <a:r>
              <a:rPr lang="en-US" dirty="0" err="1"/>
              <a:t>Anapsid</a:t>
            </a:r>
            <a:r>
              <a:rPr lang="en-US" dirty="0"/>
              <a:t>,  B = </a:t>
            </a:r>
            <a:r>
              <a:rPr lang="en-US" dirty="0" err="1"/>
              <a:t>Synapsid</a:t>
            </a:r>
            <a:r>
              <a:rPr lang="en-US" dirty="0"/>
              <a:t>,  C = </a:t>
            </a:r>
            <a:r>
              <a:rPr lang="en-US" dirty="0" err="1"/>
              <a:t>Diapsid</a:t>
            </a:r>
            <a:endParaRPr lang="en-US" dirty="0"/>
          </a:p>
        </p:txBody>
      </p:sp>
      <p:sp>
        <p:nvSpPr>
          <p:cNvPr id="6" name="TextBox 5"/>
          <p:cNvSpPr txBox="1"/>
          <p:nvPr/>
        </p:nvSpPr>
        <p:spPr>
          <a:xfrm>
            <a:off x="5457825" y="2020015"/>
            <a:ext cx="457200" cy="3139321"/>
          </a:xfrm>
          <a:prstGeom prst="rect">
            <a:avLst/>
          </a:prstGeom>
          <a:noFill/>
        </p:spPr>
        <p:txBody>
          <a:bodyPr wrap="square" rtlCol="0">
            <a:spAutoFit/>
          </a:bodyPr>
          <a:lstStyle/>
          <a:p>
            <a:endParaRPr lang="en-US" dirty="0"/>
          </a:p>
          <a:p>
            <a:r>
              <a:rPr lang="en-US" dirty="0"/>
              <a:t>  </a:t>
            </a:r>
          </a:p>
          <a:p>
            <a:r>
              <a:rPr lang="en-US" dirty="0"/>
              <a:t>A</a:t>
            </a:r>
          </a:p>
          <a:p>
            <a:endParaRPr lang="en-US" dirty="0"/>
          </a:p>
          <a:p>
            <a:endParaRPr lang="en-US" dirty="0"/>
          </a:p>
          <a:p>
            <a:endParaRPr lang="en-US" dirty="0"/>
          </a:p>
          <a:p>
            <a:r>
              <a:rPr lang="en-US" dirty="0"/>
              <a:t>B</a:t>
            </a:r>
          </a:p>
          <a:p>
            <a:endParaRPr lang="en-US" dirty="0"/>
          </a:p>
          <a:p>
            <a:endParaRPr lang="en-US" dirty="0"/>
          </a:p>
          <a:p>
            <a:endParaRPr lang="en-US" dirty="0"/>
          </a:p>
          <a:p>
            <a:r>
              <a:rPr lang="en-US" dirty="0"/>
              <a:t>C</a:t>
            </a:r>
          </a:p>
        </p:txBody>
      </p:sp>
    </p:spTree>
    <p:extLst>
      <p:ext uri="{BB962C8B-B14F-4D97-AF65-F5344CB8AC3E}">
        <p14:creationId xmlns:p14="http://schemas.microsoft.com/office/powerpoint/2010/main" val="3283731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a:bodyPr>
          <a:lstStyle/>
          <a:p>
            <a:r>
              <a:rPr lang="en-US" sz="5400" dirty="0">
                <a:solidFill>
                  <a:srgbClr val="FFC000"/>
                </a:solidFill>
              </a:rPr>
              <a:t>Reptiles</a:t>
            </a:r>
          </a:p>
        </p:txBody>
      </p:sp>
      <p:sp>
        <p:nvSpPr>
          <p:cNvPr id="5" name="Text Placeholder 4"/>
          <p:cNvSpPr>
            <a:spLocks noGrp="1"/>
          </p:cNvSpPr>
          <p:nvPr>
            <p:ph type="body" sz="half" idx="2"/>
          </p:nvPr>
        </p:nvSpPr>
        <p:spPr>
          <a:xfrm>
            <a:off x="228600" y="1435100"/>
            <a:ext cx="3429000" cy="4691063"/>
          </a:xfrm>
        </p:spPr>
        <p:txBody>
          <a:bodyPr>
            <a:normAutofit fontScale="92500" lnSpcReduction="10000"/>
          </a:bodyPr>
          <a:lstStyle/>
          <a:p>
            <a:pPr marL="342900" indent="-342900">
              <a:buAutoNum type="arabicPeriod"/>
            </a:pPr>
            <a:r>
              <a:rPr lang="en-US" b="1" dirty="0"/>
              <a:t>General Characteristics and structures </a:t>
            </a:r>
            <a:r>
              <a:rPr lang="en-US" dirty="0"/>
              <a:t>– Traditionally, reptiles are members of a class called </a:t>
            </a:r>
            <a:r>
              <a:rPr lang="en-US" dirty="0" err="1"/>
              <a:t>Reptilia</a:t>
            </a:r>
            <a:r>
              <a:rPr lang="en-US" dirty="0"/>
              <a:t> comprising the amniotes that are neither birds nor mammals.  (The amniotes are the vertebrates with eggs featuring an amnion, a double membrane that permits the embryo to breathe effectively on land.) Living reptiles, in that sense, can be distinguished from other </a:t>
            </a:r>
            <a:r>
              <a:rPr lang="en-US" dirty="0" err="1"/>
              <a:t>tetrapods</a:t>
            </a:r>
            <a:r>
              <a:rPr lang="en-US" dirty="0"/>
              <a:t> in that they are </a:t>
            </a:r>
            <a:r>
              <a:rPr lang="en-US" dirty="0" err="1"/>
              <a:t>ectotherms</a:t>
            </a:r>
            <a:r>
              <a:rPr lang="en-US" dirty="0"/>
              <a:t> and bear </a:t>
            </a:r>
            <a:r>
              <a:rPr lang="en-US" dirty="0" err="1"/>
              <a:t>scutes</a:t>
            </a:r>
            <a:r>
              <a:rPr lang="en-US" dirty="0"/>
              <a:t> or scales.  The current taxonomy has divided reptiles into four separate classes.</a:t>
            </a:r>
          </a:p>
          <a:p>
            <a:pPr marL="342900" indent="-342900">
              <a:buAutoNum type="arabicPeriod"/>
            </a:pPr>
            <a:r>
              <a:rPr lang="en-US" b="1" dirty="0"/>
              <a:t>Evolutionary History </a:t>
            </a:r>
            <a:r>
              <a:rPr lang="en-US" dirty="0"/>
              <a:t>– </a:t>
            </a:r>
            <a:r>
              <a:rPr lang="en-US" dirty="0">
                <a:solidFill>
                  <a:srgbClr val="FF0000"/>
                </a:solidFill>
              </a:rPr>
              <a:t>Reptiles originated around 320-310 million years ago during the Carboniferous period,</a:t>
            </a:r>
            <a:r>
              <a:rPr lang="en-US" dirty="0"/>
              <a:t> having evolved from advanced reptile-like amphibians that became increasingly adapted to life on dry land. Many groups are extinct, including dinosaurs, pterosaurs, and aquatic groups such as the ichthyosaurs. </a:t>
            </a:r>
          </a:p>
          <a:p>
            <a:pPr marL="342900" indent="-342900">
              <a:buFont typeface="Arial" pitchFamily="34" charset="0"/>
              <a:buAutoNum type="arabicPeriod"/>
            </a:pPr>
            <a:r>
              <a:rPr lang="en-US" b="1" dirty="0"/>
              <a:t>Biogeography – </a:t>
            </a:r>
            <a:r>
              <a:rPr lang="en-US" dirty="0">
                <a:solidFill>
                  <a:srgbClr val="00B050"/>
                </a:solidFill>
              </a:rPr>
              <a:t>Modern reptiles inhabit every continent with the exception of Antarctica</a:t>
            </a:r>
          </a:p>
          <a:p>
            <a:pPr marL="342900" indent="-342900">
              <a:buAutoNum type="arabicPeriod"/>
            </a:pP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886200" y="291432"/>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589016" y="2564397"/>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771" y="228600"/>
            <a:ext cx="2590801" cy="125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0921" y="1905000"/>
            <a:ext cx="1912016" cy="1912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44254" y="2254229"/>
            <a:ext cx="2069847" cy="121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433" y="4419600"/>
            <a:ext cx="2877524" cy="179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3071" y="4695825"/>
            <a:ext cx="2133600" cy="1573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053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a:solidFill>
                  <a:srgbClr val="FFC000"/>
                </a:solidFill>
              </a:rPr>
              <a:t>Reptiles – General Characteristics</a:t>
            </a:r>
          </a:p>
        </p:txBody>
      </p:sp>
      <p:sp>
        <p:nvSpPr>
          <p:cNvPr id="5" name="Text Placeholder 4"/>
          <p:cNvSpPr>
            <a:spLocks noGrp="1"/>
          </p:cNvSpPr>
          <p:nvPr>
            <p:ph type="body" sz="half" idx="2"/>
          </p:nvPr>
        </p:nvSpPr>
        <p:spPr>
          <a:xfrm>
            <a:off x="457200" y="1752600"/>
            <a:ext cx="2667000" cy="4373563"/>
          </a:xfrm>
        </p:spPr>
        <p:txBody>
          <a:bodyPr>
            <a:normAutofit/>
          </a:bodyPr>
          <a:lstStyle/>
          <a:p>
            <a:r>
              <a:rPr lang="en-US" b="1" dirty="0"/>
              <a:t>Reptiles – </a:t>
            </a:r>
            <a:r>
              <a:rPr lang="en-US" dirty="0"/>
              <a:t>The old class of </a:t>
            </a:r>
            <a:r>
              <a:rPr lang="en-US" dirty="0" err="1"/>
              <a:t>Reptilia</a:t>
            </a:r>
            <a:r>
              <a:rPr lang="en-US" dirty="0"/>
              <a:t> has been divided into new classes.  These classes are:</a:t>
            </a:r>
          </a:p>
          <a:p>
            <a:pPr marL="342900" indent="-342900">
              <a:buFont typeface="+mj-lt"/>
              <a:buAutoNum type="arabicPeriod"/>
            </a:pPr>
            <a:r>
              <a:rPr lang="en-US" b="1" dirty="0"/>
              <a:t> </a:t>
            </a:r>
            <a:r>
              <a:rPr lang="en-US" b="1" dirty="0" err="1">
                <a:solidFill>
                  <a:srgbClr val="FF0000"/>
                </a:solidFill>
              </a:rPr>
              <a:t>Testudines</a:t>
            </a:r>
            <a:r>
              <a:rPr lang="en-US" b="1" dirty="0"/>
              <a:t> </a:t>
            </a:r>
            <a:r>
              <a:rPr lang="en-US" dirty="0"/>
              <a:t>(turtles, terrapins and tortoises): approximately 330 species</a:t>
            </a:r>
          </a:p>
          <a:p>
            <a:pPr marL="342900" indent="-342900">
              <a:buFont typeface="+mj-lt"/>
              <a:buAutoNum type="arabicPeriod"/>
            </a:pPr>
            <a:r>
              <a:rPr lang="en-US" b="1" dirty="0">
                <a:solidFill>
                  <a:srgbClr val="FF0000"/>
                </a:solidFill>
              </a:rPr>
              <a:t> </a:t>
            </a:r>
            <a:r>
              <a:rPr lang="en-US" b="1" dirty="0" err="1">
                <a:solidFill>
                  <a:srgbClr val="FF0000"/>
                </a:solidFill>
              </a:rPr>
              <a:t>Sphenodontia</a:t>
            </a:r>
            <a:r>
              <a:rPr lang="en-US" b="1" dirty="0">
                <a:solidFill>
                  <a:srgbClr val="FF0000"/>
                </a:solidFill>
              </a:rPr>
              <a:t> </a:t>
            </a:r>
            <a:r>
              <a:rPr lang="en-US" dirty="0"/>
              <a:t>(tuataras from New Zealand): 2 species</a:t>
            </a:r>
          </a:p>
          <a:p>
            <a:pPr marL="342900" indent="-342900">
              <a:buFont typeface="+mj-lt"/>
              <a:buAutoNum type="arabicPeriod"/>
            </a:pPr>
            <a:r>
              <a:rPr lang="en-US" b="1" dirty="0" err="1">
                <a:solidFill>
                  <a:srgbClr val="FF0000"/>
                </a:solidFill>
              </a:rPr>
              <a:t>Squamata</a:t>
            </a:r>
            <a:r>
              <a:rPr lang="en-US" dirty="0"/>
              <a:t> (lizards and snakes): over 9,400 species</a:t>
            </a:r>
          </a:p>
          <a:p>
            <a:pPr marL="342900" indent="-342900">
              <a:buFont typeface="+mj-lt"/>
              <a:buAutoNum type="arabicPeriod"/>
            </a:pPr>
            <a:r>
              <a:rPr lang="en-US" b="1" dirty="0" err="1">
                <a:solidFill>
                  <a:srgbClr val="FF0000"/>
                </a:solidFill>
              </a:rPr>
              <a:t>Crocodilia</a:t>
            </a:r>
            <a:r>
              <a:rPr lang="en-US" dirty="0"/>
              <a:t> (crocodiles, gavials, caimans, and alligators): 25 species</a:t>
            </a:r>
          </a:p>
          <a:p>
            <a:endParaRPr lang="en-US" dirty="0"/>
          </a:p>
          <a:p>
            <a:endParaRPr lang="en-US" dirty="0"/>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488" y="1905000"/>
            <a:ext cx="5245862" cy="411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05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err="1">
                <a:solidFill>
                  <a:srgbClr val="FFC000"/>
                </a:solidFill>
              </a:rPr>
              <a:t>Tetrapods</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435100"/>
            <a:ext cx="3810000" cy="4691063"/>
          </a:xfrm>
        </p:spPr>
        <p:txBody>
          <a:bodyPr>
            <a:normAutofit fontScale="92500" lnSpcReduction="20000"/>
          </a:bodyPr>
          <a:lstStyle/>
          <a:p>
            <a:r>
              <a:rPr lang="en-US" b="1" dirty="0"/>
              <a:t>Body Density</a:t>
            </a:r>
          </a:p>
          <a:p>
            <a:pPr marL="342900" indent="-342900">
              <a:buAutoNum type="arabicPeriod"/>
            </a:pPr>
            <a:r>
              <a:rPr lang="en-US" b="1" dirty="0"/>
              <a:t>Limbs – </a:t>
            </a:r>
            <a:r>
              <a:rPr lang="en-US" dirty="0"/>
              <a:t>This characteristic evolved in an ancestral aquatic habitat.  These animals would use the new limbs in the shallow water.  Air however is </a:t>
            </a:r>
            <a:r>
              <a:rPr lang="en-US" dirty="0">
                <a:solidFill>
                  <a:srgbClr val="FF0000"/>
                </a:solidFill>
              </a:rPr>
              <a:t>1000 times </a:t>
            </a:r>
            <a:r>
              <a:rPr lang="en-US" dirty="0"/>
              <a:t>less buoyant then water requiring animals to counter the effects of gravity.   Although very different than fins, they have homologous structures </a:t>
            </a:r>
            <a:r>
              <a:rPr lang="en-US" dirty="0">
                <a:solidFill>
                  <a:srgbClr val="FF0000"/>
                </a:solidFill>
              </a:rPr>
              <a:t>(bones – </a:t>
            </a:r>
            <a:r>
              <a:rPr lang="en-US" dirty="0" err="1">
                <a:solidFill>
                  <a:srgbClr val="FF0000"/>
                </a:solidFill>
              </a:rPr>
              <a:t>humerus</a:t>
            </a:r>
            <a:r>
              <a:rPr lang="en-US" dirty="0">
                <a:solidFill>
                  <a:srgbClr val="FF0000"/>
                </a:solidFill>
              </a:rPr>
              <a:t>, ulna and radius).  </a:t>
            </a:r>
            <a:endParaRPr lang="en-US" b="1" dirty="0">
              <a:solidFill>
                <a:srgbClr val="FF0000"/>
              </a:solidFill>
            </a:endParaRPr>
          </a:p>
          <a:p>
            <a:pPr marL="342900" indent="-342900">
              <a:buAutoNum type="arabicPeriod"/>
            </a:pPr>
            <a:r>
              <a:rPr lang="en-US" b="1" dirty="0"/>
              <a:t>Girdles – </a:t>
            </a:r>
            <a:r>
              <a:rPr lang="en-US" dirty="0"/>
              <a:t>In fish, the pectoral girdle is attached to the skull.  Early </a:t>
            </a:r>
            <a:r>
              <a:rPr lang="en-US" dirty="0" err="1"/>
              <a:t>tetrapods</a:t>
            </a:r>
            <a:r>
              <a:rPr lang="en-US" dirty="0"/>
              <a:t> developed a stronger </a:t>
            </a:r>
            <a:r>
              <a:rPr lang="en-US" dirty="0">
                <a:solidFill>
                  <a:srgbClr val="00B050"/>
                </a:solidFill>
              </a:rPr>
              <a:t>shoulder girdle, bulky limb bones and well developed muscles</a:t>
            </a:r>
            <a:r>
              <a:rPr lang="en-US" dirty="0"/>
              <a:t>.  The pelvic girdle is </a:t>
            </a:r>
            <a:r>
              <a:rPr lang="en-US" dirty="0">
                <a:solidFill>
                  <a:srgbClr val="00B050"/>
                </a:solidFill>
              </a:rPr>
              <a:t>fused to the backbone </a:t>
            </a:r>
            <a:r>
              <a:rPr lang="en-US" dirty="0"/>
              <a:t>to increase the force that can be generated by the hind legs.</a:t>
            </a:r>
            <a:endParaRPr lang="en-US" b="1" dirty="0"/>
          </a:p>
          <a:p>
            <a:pPr marL="342900" indent="-342900">
              <a:buAutoNum type="arabicPeriod"/>
            </a:pPr>
            <a:r>
              <a:rPr lang="en-US" b="1" dirty="0"/>
              <a:t>Vertebrae and Ribs </a:t>
            </a:r>
            <a:r>
              <a:rPr lang="en-US" dirty="0"/>
              <a:t>– Vertebrae have developed </a:t>
            </a:r>
            <a:r>
              <a:rPr lang="en-US" dirty="0" err="1">
                <a:solidFill>
                  <a:srgbClr val="0070C0"/>
                </a:solidFill>
              </a:rPr>
              <a:t>zygapophyses</a:t>
            </a:r>
            <a:r>
              <a:rPr lang="en-US" dirty="0">
                <a:solidFill>
                  <a:srgbClr val="0070C0"/>
                </a:solidFill>
              </a:rPr>
              <a:t> </a:t>
            </a:r>
            <a:r>
              <a:rPr lang="en-US" dirty="0"/>
              <a:t>(bony projections that brace against adjoining vertebrae) which can help support the spine in the absence of buoyant water.  The development of </a:t>
            </a:r>
            <a:r>
              <a:rPr lang="en-US" dirty="0">
                <a:solidFill>
                  <a:srgbClr val="0070C0"/>
                </a:solidFill>
              </a:rPr>
              <a:t>ribs</a:t>
            </a:r>
            <a:r>
              <a:rPr lang="en-US" dirty="0"/>
              <a:t> can also protect the lungs.</a:t>
            </a:r>
          </a:p>
          <a:p>
            <a:pPr marL="342900" indent="-342900">
              <a:buAutoNum type="arabicPeriod"/>
            </a:pPr>
            <a:r>
              <a:rPr lang="en-US" b="1" dirty="0"/>
              <a:t>Skull and Neck </a:t>
            </a:r>
            <a:r>
              <a:rPr lang="en-US" dirty="0"/>
              <a:t>– The skull has been shortened and the snout elongated.  The head becomes separated from the body by a neck (a cervical vertebrae) that allows </a:t>
            </a:r>
            <a:r>
              <a:rPr lang="en-US" dirty="0">
                <a:solidFill>
                  <a:srgbClr val="7030A0"/>
                </a:solidFill>
              </a:rPr>
              <a:t>the head to be lifted</a:t>
            </a:r>
            <a:r>
              <a:rPr lang="en-US" dirty="0"/>
              <a:t>.  A second vertebrae was then added to allow for a </a:t>
            </a:r>
            <a:r>
              <a:rPr lang="en-US" dirty="0">
                <a:solidFill>
                  <a:srgbClr val="7030A0"/>
                </a:solidFill>
              </a:rPr>
              <a:t>side to side movement</a:t>
            </a:r>
            <a:r>
              <a:rPr lang="en-US" dirty="0"/>
              <a:t>.    </a:t>
            </a:r>
            <a:r>
              <a:rPr lang="en-US" b="1" dirty="0"/>
              <a:t> </a:t>
            </a:r>
            <a:endParaRPr lang="en-US" dirty="0"/>
          </a:p>
        </p:txBody>
      </p:sp>
      <p:pic>
        <p:nvPicPr>
          <p:cNvPr id="1036"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8787" y="1455961"/>
            <a:ext cx="2286000" cy="180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342" y="1600200"/>
            <a:ext cx="233110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19060"/>
            <a:ext cx="1517827" cy="147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descr="skullls of Eustenopteron, Panderichthys and Acanthoste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421" y="4906405"/>
            <a:ext cx="3197225" cy="151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7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Testudines</a:t>
            </a:r>
            <a:r>
              <a:rPr lang="en-US" sz="4000" dirty="0">
                <a:solidFill>
                  <a:srgbClr val="FFC000"/>
                </a:solidFill>
              </a:rPr>
              <a:t> </a:t>
            </a:r>
          </a:p>
        </p:txBody>
      </p:sp>
      <p:sp>
        <p:nvSpPr>
          <p:cNvPr id="5" name="Text Placeholder 4"/>
          <p:cNvSpPr>
            <a:spLocks noGrp="1"/>
          </p:cNvSpPr>
          <p:nvPr>
            <p:ph type="body" sz="half" idx="2"/>
          </p:nvPr>
        </p:nvSpPr>
        <p:spPr>
          <a:xfrm>
            <a:off x="228600" y="1435100"/>
            <a:ext cx="3048000" cy="4691063"/>
          </a:xfrm>
        </p:spPr>
        <p:txBody>
          <a:bodyPr>
            <a:normAutofit/>
          </a:bodyPr>
          <a:lstStyle/>
          <a:p>
            <a:pPr marL="342900" indent="-342900">
              <a:buFont typeface="+mj-lt"/>
              <a:buAutoNum type="arabicPeriod"/>
            </a:pPr>
            <a:r>
              <a:rPr lang="en-US" b="1" dirty="0"/>
              <a:t>General Characteristics and structures </a:t>
            </a:r>
            <a:r>
              <a:rPr lang="en-US" dirty="0"/>
              <a:t>– </a:t>
            </a:r>
            <a:r>
              <a:rPr lang="en-US" dirty="0">
                <a:solidFill>
                  <a:srgbClr val="FF0000"/>
                </a:solidFill>
              </a:rPr>
              <a:t>Turtles are reptiles characterized by a special bony or cartilaginous shell developed from their ribs.  </a:t>
            </a:r>
            <a:r>
              <a:rPr lang="en-US" dirty="0"/>
              <a:t>Like all other extant reptiles, turtles breathe air, are </a:t>
            </a:r>
            <a:r>
              <a:rPr lang="en-US" dirty="0" err="1"/>
              <a:t>ectotherms</a:t>
            </a:r>
            <a:r>
              <a:rPr lang="en-US" dirty="0"/>
              <a:t> and do not lay eggs underwater, although many species live in or around water. The largest turtles are aquatic. </a:t>
            </a:r>
          </a:p>
          <a:p>
            <a:pPr marL="342900" indent="-342900">
              <a:buFont typeface="+mj-lt"/>
              <a:buAutoNum type="arabicPeriod"/>
            </a:pPr>
            <a:r>
              <a:rPr lang="en-US" b="1" dirty="0"/>
              <a:t>Evolutionary History </a:t>
            </a:r>
            <a:r>
              <a:rPr lang="en-US" dirty="0"/>
              <a:t>–The earliest known turtles date from </a:t>
            </a:r>
            <a:r>
              <a:rPr lang="en-US" dirty="0">
                <a:solidFill>
                  <a:srgbClr val="00B050"/>
                </a:solidFill>
              </a:rPr>
              <a:t>220 million years ago during the Triassic Period</a:t>
            </a:r>
            <a:r>
              <a:rPr lang="en-US" dirty="0"/>
              <a:t> making turtles one of the oldest reptile groups and a more ancient group than lizards, snakes or crocodiles. </a:t>
            </a:r>
          </a:p>
          <a:p>
            <a:pPr marL="342900" indent="-342900">
              <a:buAutoNum type="arabicPeriod"/>
            </a:pPr>
            <a:r>
              <a:rPr lang="en-US" b="1" dirty="0"/>
              <a:t>Biogeography – </a:t>
            </a:r>
            <a:r>
              <a:rPr lang="en-US" dirty="0"/>
              <a:t>There are approximately 330 species of turtles and are found </a:t>
            </a:r>
            <a:r>
              <a:rPr lang="en-US" dirty="0">
                <a:solidFill>
                  <a:srgbClr val="0070C0"/>
                </a:solidFill>
              </a:rPr>
              <a:t>all around the world except for polar regions.</a:t>
            </a:r>
            <a:endParaRPr lang="en-US" b="1" dirty="0">
              <a:solidFill>
                <a:srgbClr val="0070C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722564" y="304800"/>
            <a:ext cx="1519159" cy="49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425380" y="19812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239" y="4800600"/>
            <a:ext cx="4114800" cy="190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603177"/>
            <a:ext cx="3068761" cy="318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86400" y="3962400"/>
            <a:ext cx="3418747" cy="646331"/>
          </a:xfrm>
          <a:prstGeom prst="rect">
            <a:avLst/>
          </a:prstGeom>
        </p:spPr>
        <p:txBody>
          <a:bodyPr wrap="square">
            <a:spAutoFit/>
          </a:bodyPr>
          <a:lstStyle/>
          <a:p>
            <a:r>
              <a:rPr lang="en-US" dirty="0" err="1"/>
              <a:t>Odontochelys</a:t>
            </a:r>
            <a:r>
              <a:rPr lang="en-US" dirty="0"/>
              <a:t> is the oldest known turtle genus</a:t>
            </a:r>
          </a:p>
        </p:txBody>
      </p:sp>
    </p:spTree>
    <p:extLst>
      <p:ext uri="{BB962C8B-B14F-4D97-AF65-F5344CB8AC3E}">
        <p14:creationId xmlns:p14="http://schemas.microsoft.com/office/powerpoint/2010/main" val="191785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rgbClr val="FFC000"/>
                </a:solidFill>
              </a:rPr>
              <a:t>Testudines</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4114800" cy="4953000"/>
          </a:xfrm>
        </p:spPr>
        <p:txBody>
          <a:bodyPr>
            <a:normAutofit fontScale="47500" lnSpcReduction="20000"/>
          </a:bodyPr>
          <a:lstStyle/>
          <a:p>
            <a:pPr marL="0" indent="0">
              <a:buNone/>
            </a:pPr>
            <a:r>
              <a:rPr lang="en-US" sz="3400" b="1" dirty="0"/>
              <a:t>Turtle vs. Tortoise - </a:t>
            </a:r>
            <a:r>
              <a:rPr lang="en-US" sz="3400" dirty="0"/>
              <a:t>The class </a:t>
            </a:r>
            <a:r>
              <a:rPr lang="en-US" sz="3400" dirty="0" err="1"/>
              <a:t>Testudines</a:t>
            </a:r>
            <a:r>
              <a:rPr lang="en-US" sz="3400" dirty="0"/>
              <a:t> includes turtles, tortoises and terrapins. For the most part, the difference between a turtle and a tortoise is more of a matter of semantics than a strict scientific separation.  Both biologists and laypeople use the word "turtle" to mean all </a:t>
            </a:r>
            <a:r>
              <a:rPr lang="en-US" sz="3400" dirty="0" err="1"/>
              <a:t>Testudines</a:t>
            </a:r>
            <a:r>
              <a:rPr lang="en-US" sz="3400" dirty="0">
                <a:solidFill>
                  <a:srgbClr val="FF0000"/>
                </a:solidFill>
              </a:rPr>
              <a:t>. In general, the reptiles referred to as turtles live in or near the water and have adapted to swim by holding their breath underwater. The reptiles referred to as tortoises typically live primarily in arid regions and are built for storing their own water supply and walking on sandy ground.</a:t>
            </a:r>
          </a:p>
          <a:p>
            <a:endParaRPr lang="en-US" sz="3400" dirty="0"/>
          </a:p>
          <a:p>
            <a:pPr marL="0" indent="0">
              <a:buNone/>
            </a:pPr>
            <a:r>
              <a:rPr lang="en-US" sz="3400" dirty="0"/>
              <a:t>From a biological perspective, </a:t>
            </a:r>
            <a:r>
              <a:rPr lang="en-US" sz="3400" dirty="0">
                <a:solidFill>
                  <a:srgbClr val="00B050"/>
                </a:solidFill>
              </a:rPr>
              <a:t>a tortoise is a kind of a turtle, but not all turtles are tortoises</a:t>
            </a:r>
            <a:r>
              <a:rPr lang="en-US" sz="3400" dirty="0"/>
              <a:t>. Tortoises occupy their own taxonomic family, called </a:t>
            </a:r>
            <a:r>
              <a:rPr lang="en-US" sz="3400" dirty="0" err="1"/>
              <a:t>Testudinidae</a:t>
            </a:r>
            <a:r>
              <a:rPr lang="en-US" sz="3400" dirty="0"/>
              <a:t>. All types of land and aquatic turtles come in a wide range of sizes, colors and shapes. Sometimes, the name "terrapin" is used to refer to an animal that falls somewhere between a turtle and a tortoise. Terrapins live in swampy areas or begin life underwater and eventually move to dry land.</a:t>
            </a:r>
          </a:p>
          <a:p>
            <a:endParaRPr lang="en-US" dirty="0"/>
          </a:p>
          <a:p>
            <a:pPr marL="0" indent="0">
              <a:buNone/>
            </a:pPr>
            <a:endParaRPr lang="en-US" dirty="0"/>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439" y="1143000"/>
            <a:ext cx="270212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276600"/>
            <a:ext cx="2362200" cy="157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9454" y="5181600"/>
            <a:ext cx="2114098" cy="1529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457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rgbClr val="FFC000"/>
                </a:solidFill>
              </a:rPr>
              <a:t>Testudines</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3352800" cy="4525963"/>
          </a:xfrm>
        </p:spPr>
        <p:txBody>
          <a:bodyPr>
            <a:normAutofit fontScale="70000" lnSpcReduction="20000"/>
          </a:bodyPr>
          <a:lstStyle/>
          <a:p>
            <a:pPr marL="0" indent="0">
              <a:buNone/>
            </a:pPr>
            <a:r>
              <a:rPr lang="en-US" b="1" dirty="0"/>
              <a:t>Turtle Skulls - </a:t>
            </a:r>
            <a:r>
              <a:rPr lang="en-US" dirty="0"/>
              <a:t>They have been traditionally believed to be surviving reptilian </a:t>
            </a:r>
            <a:r>
              <a:rPr lang="en-US" dirty="0" err="1"/>
              <a:t>anapsids</a:t>
            </a:r>
            <a:r>
              <a:rPr lang="en-US" dirty="0"/>
              <a:t>, on the basis of their skull structure.   The rationale for this classification has been disputed, with some arguing that turtles are </a:t>
            </a:r>
            <a:r>
              <a:rPr lang="en-US" dirty="0" err="1">
                <a:solidFill>
                  <a:srgbClr val="FF0000"/>
                </a:solidFill>
              </a:rPr>
              <a:t>diapsids</a:t>
            </a:r>
            <a:r>
              <a:rPr lang="en-US" dirty="0"/>
              <a:t> that reverted to this primitive state in order </a:t>
            </a:r>
            <a:r>
              <a:rPr lang="en-US" dirty="0">
                <a:solidFill>
                  <a:srgbClr val="00B050"/>
                </a:solidFill>
              </a:rPr>
              <a:t>to improve their armor. </a:t>
            </a:r>
            <a:r>
              <a:rPr lang="en-US" dirty="0"/>
              <a:t>  Later morphological phylogenetic studies with this in mind placed turtles firmly within the </a:t>
            </a:r>
            <a:r>
              <a:rPr lang="en-US" dirty="0" err="1"/>
              <a:t>diapsids</a:t>
            </a:r>
            <a:r>
              <a:rPr lang="en-US" dirty="0"/>
              <a:t>.  All molecular studies have strongly upheld the placement of turtles within the </a:t>
            </a:r>
            <a:r>
              <a:rPr lang="en-US" dirty="0" err="1"/>
              <a:t>diapsids</a:t>
            </a:r>
            <a:r>
              <a:rPr lang="en-US" dirty="0"/>
              <a:t>.</a:t>
            </a:r>
          </a:p>
          <a:p>
            <a:endParaRPr lang="en-US" dirty="0"/>
          </a:p>
          <a:p>
            <a:endParaRPr lang="en-US" dirty="0"/>
          </a:p>
          <a:p>
            <a:pPr marL="0" indent="0">
              <a:buNone/>
            </a:pPr>
            <a:endParaRPr lang="en-US" dirty="0"/>
          </a:p>
          <a:p>
            <a:endParaRPr lang="en-US" dirty="0"/>
          </a:p>
        </p:txBody>
      </p:sp>
      <p:sp>
        <p:nvSpPr>
          <p:cNvPr id="3" name="Content Placeholder 2"/>
          <p:cNvSpPr>
            <a:spLocks noGrp="1"/>
          </p:cNvSpPr>
          <p:nvPr>
            <p:ph sz="half" idx="2"/>
          </p:nvPr>
        </p:nvSpPr>
        <p:spPr/>
        <p:txBody>
          <a:bodyPr>
            <a:normAutofit fontScale="70000" lnSpcReduction="20000"/>
          </a:bodyPr>
          <a:lstStyle/>
          <a:p>
            <a:pPr marL="0" indent="0">
              <a:buNone/>
            </a:pP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75" y="2045850"/>
            <a:ext cx="1776182" cy="270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650466" y="5257799"/>
            <a:ext cx="4572000" cy="646331"/>
          </a:xfrm>
          <a:prstGeom prst="rect">
            <a:avLst/>
          </a:prstGeom>
        </p:spPr>
        <p:txBody>
          <a:bodyPr>
            <a:spAutoFit/>
          </a:bodyPr>
          <a:lstStyle/>
          <a:p>
            <a:endParaRPr lang="en-US" dirty="0"/>
          </a:p>
          <a:p>
            <a:r>
              <a:rPr lang="en-US" dirty="0"/>
              <a:t>A = </a:t>
            </a:r>
            <a:r>
              <a:rPr lang="en-US" dirty="0" err="1"/>
              <a:t>Anapsid</a:t>
            </a:r>
            <a:r>
              <a:rPr lang="en-US" dirty="0"/>
              <a:t>,   B = </a:t>
            </a:r>
            <a:r>
              <a:rPr lang="en-US" dirty="0" err="1"/>
              <a:t>Synapsid</a:t>
            </a:r>
            <a:r>
              <a:rPr lang="en-US" dirty="0"/>
              <a:t>,   C = </a:t>
            </a:r>
            <a:r>
              <a:rPr lang="en-US" dirty="0" err="1"/>
              <a:t>Diapsid</a:t>
            </a:r>
            <a:endParaRPr lang="en-US" dirty="0"/>
          </a:p>
        </p:txBody>
      </p:sp>
      <p:sp>
        <p:nvSpPr>
          <p:cNvPr id="6" name="TextBox 5"/>
          <p:cNvSpPr txBox="1"/>
          <p:nvPr/>
        </p:nvSpPr>
        <p:spPr>
          <a:xfrm>
            <a:off x="5334000" y="2103357"/>
            <a:ext cx="457200" cy="2585323"/>
          </a:xfrm>
          <a:prstGeom prst="rect">
            <a:avLst/>
          </a:prstGeom>
          <a:noFill/>
        </p:spPr>
        <p:txBody>
          <a:bodyPr wrap="square" rtlCol="0">
            <a:spAutoFit/>
          </a:bodyPr>
          <a:lstStyle/>
          <a:p>
            <a:r>
              <a:rPr lang="en-US" dirty="0"/>
              <a:t>A</a:t>
            </a:r>
          </a:p>
          <a:p>
            <a:endParaRPr lang="en-US" dirty="0"/>
          </a:p>
          <a:p>
            <a:endParaRPr lang="en-US" dirty="0"/>
          </a:p>
          <a:p>
            <a:endParaRPr lang="en-US" dirty="0"/>
          </a:p>
          <a:p>
            <a:r>
              <a:rPr lang="en-US" dirty="0"/>
              <a:t>B</a:t>
            </a:r>
          </a:p>
          <a:p>
            <a:endParaRPr lang="en-US" dirty="0"/>
          </a:p>
          <a:p>
            <a:endParaRPr lang="en-US" dirty="0"/>
          </a:p>
          <a:p>
            <a:endParaRPr lang="en-US" dirty="0"/>
          </a:p>
          <a:p>
            <a:r>
              <a:rPr lang="en-US" dirty="0"/>
              <a:t>C</a:t>
            </a:r>
          </a:p>
        </p:txBody>
      </p:sp>
    </p:spTree>
    <p:extLst>
      <p:ext uri="{BB962C8B-B14F-4D97-AF65-F5344CB8AC3E}">
        <p14:creationId xmlns:p14="http://schemas.microsoft.com/office/powerpoint/2010/main" val="3645590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Class  </a:t>
            </a:r>
            <a:r>
              <a:rPr lang="en-US" sz="4400" dirty="0" err="1">
                <a:solidFill>
                  <a:srgbClr val="FFC000"/>
                </a:solidFill>
              </a:rPr>
              <a:t>Testudines</a:t>
            </a:r>
            <a:r>
              <a:rPr lang="en-US" sz="4400" dirty="0">
                <a:solidFill>
                  <a:srgbClr val="FFC000"/>
                </a:solidFill>
              </a:rPr>
              <a:t>  – </a:t>
            </a:r>
            <a:br>
              <a:rPr lang="en-US" sz="4400" dirty="0">
                <a:solidFill>
                  <a:srgbClr val="FFC000"/>
                </a:solidFill>
              </a:rPr>
            </a:br>
            <a:r>
              <a:rPr lang="en-US" sz="4400" dirty="0">
                <a:solidFill>
                  <a:srgbClr val="FFC000"/>
                </a:solidFill>
              </a:rPr>
              <a:t>General Characteristics</a:t>
            </a:r>
          </a:p>
        </p:txBody>
      </p:sp>
      <p:sp>
        <p:nvSpPr>
          <p:cNvPr id="5" name="Text Placeholder 4"/>
          <p:cNvSpPr>
            <a:spLocks noGrp="1"/>
          </p:cNvSpPr>
          <p:nvPr>
            <p:ph type="body" sz="half" idx="2"/>
          </p:nvPr>
        </p:nvSpPr>
        <p:spPr>
          <a:xfrm>
            <a:off x="457200" y="1600200"/>
            <a:ext cx="4343400" cy="4691063"/>
          </a:xfrm>
        </p:spPr>
        <p:txBody>
          <a:bodyPr>
            <a:normAutofit fontScale="85000" lnSpcReduction="20000"/>
          </a:bodyPr>
          <a:lstStyle/>
          <a:p>
            <a:r>
              <a:rPr lang="en-US" b="1" dirty="0"/>
              <a:t> Features</a:t>
            </a:r>
          </a:p>
          <a:p>
            <a:pPr marL="342900" indent="-342900">
              <a:buFont typeface="+mj-lt"/>
              <a:buAutoNum type="arabicPeriod"/>
            </a:pPr>
            <a:r>
              <a:rPr lang="en-US" b="1" dirty="0"/>
              <a:t>Shell </a:t>
            </a:r>
            <a:r>
              <a:rPr lang="en-US" dirty="0"/>
              <a:t>–  The upper shell of the turtle is called the </a:t>
            </a:r>
            <a:r>
              <a:rPr lang="en-US" dirty="0">
                <a:solidFill>
                  <a:srgbClr val="FF0000"/>
                </a:solidFill>
              </a:rPr>
              <a:t>carapace. </a:t>
            </a:r>
            <a:r>
              <a:rPr lang="en-US" dirty="0"/>
              <a:t>The lower shell that encases the belly is called the </a:t>
            </a:r>
            <a:r>
              <a:rPr lang="en-US" dirty="0">
                <a:solidFill>
                  <a:srgbClr val="FF0000"/>
                </a:solidFill>
              </a:rPr>
              <a:t>plastron. </a:t>
            </a:r>
            <a:r>
              <a:rPr lang="en-US" dirty="0"/>
              <a:t>The carapace and plastron are joined together on the turtle's sides by bony structures called bridges. The inner layer of a turtle's shell is made up of about 60 bones that include portions of the backbone and the ribs, meaning the turtle cannot crawl out of its shell. In most turtles, the outer layer of the shell is covered by horny scales called </a:t>
            </a:r>
            <a:r>
              <a:rPr lang="en-US" dirty="0" err="1"/>
              <a:t>scutes</a:t>
            </a:r>
            <a:r>
              <a:rPr lang="en-US" dirty="0"/>
              <a:t> that are part of its outer skin, or epidermis.</a:t>
            </a:r>
            <a:r>
              <a:rPr lang="en-US" dirty="0">
                <a:solidFill>
                  <a:srgbClr val="FF0000"/>
                </a:solidFill>
              </a:rPr>
              <a:t> </a:t>
            </a:r>
            <a:r>
              <a:rPr lang="en-US" dirty="0" err="1">
                <a:solidFill>
                  <a:srgbClr val="FF0000"/>
                </a:solidFill>
              </a:rPr>
              <a:t>Scutes</a:t>
            </a:r>
            <a:r>
              <a:rPr lang="en-US" dirty="0">
                <a:solidFill>
                  <a:srgbClr val="FF0000"/>
                </a:solidFill>
              </a:rPr>
              <a:t> </a:t>
            </a:r>
            <a:r>
              <a:rPr lang="en-US" dirty="0"/>
              <a:t>are made up of the fibrous protein keratin that also makes up the scales of other reptiles. These </a:t>
            </a:r>
            <a:r>
              <a:rPr lang="en-US" dirty="0" err="1"/>
              <a:t>scutes</a:t>
            </a:r>
            <a:r>
              <a:rPr lang="en-US" dirty="0"/>
              <a:t> overlap the seams between the shell bones and add strength to the shell. Some turtles do not have horny </a:t>
            </a:r>
            <a:r>
              <a:rPr lang="en-US" dirty="0" err="1"/>
              <a:t>scutes</a:t>
            </a:r>
            <a:r>
              <a:rPr lang="en-US" dirty="0"/>
              <a:t>. For example, the leatherback sea turtle and the soft-shelled turtles have shells covered with leathery skin, instead.</a:t>
            </a:r>
          </a:p>
          <a:p>
            <a:pPr marL="342900" indent="-342900">
              <a:buFont typeface="+mj-lt"/>
              <a:buAutoNum type="arabicPeriod"/>
            </a:pPr>
            <a:r>
              <a:rPr lang="en-US" b="1" dirty="0"/>
              <a:t>Head - </a:t>
            </a:r>
            <a:r>
              <a:rPr lang="en-US" dirty="0"/>
              <a:t>Turtles have rigid beaks, and use their jaws to cut and chew food. Instead of having teeth, the upper and lower jaws of the turtle are covered by </a:t>
            </a:r>
            <a:r>
              <a:rPr lang="en-US" dirty="0">
                <a:solidFill>
                  <a:srgbClr val="00B050"/>
                </a:solidFill>
              </a:rPr>
              <a:t>horny ridges. </a:t>
            </a:r>
            <a:r>
              <a:rPr lang="en-US" dirty="0"/>
              <a:t>Carnivorous turtles usually have knife-sharp ridges for slicing through their prey. Herbivorous turtles have serrated-edged ridges that help them cut through tough plants. They use their tongues to </a:t>
            </a:r>
            <a:r>
              <a:rPr lang="en-US" dirty="0">
                <a:solidFill>
                  <a:srgbClr val="0070C0"/>
                </a:solidFill>
              </a:rPr>
              <a:t>swallow food, </a:t>
            </a:r>
            <a:r>
              <a:rPr lang="en-US" dirty="0"/>
              <a:t>but unlike most reptiles, they cannot </a:t>
            </a:r>
            <a:r>
              <a:rPr lang="en-US" dirty="0">
                <a:solidFill>
                  <a:srgbClr val="0070C0"/>
                </a:solidFill>
              </a:rPr>
              <a:t>stick out their tongues to catch food</a:t>
            </a:r>
            <a:r>
              <a:rPr lang="en-US" dirty="0"/>
              <a:t>.</a:t>
            </a:r>
          </a:p>
          <a:p>
            <a:pPr marL="342900" indent="-342900">
              <a:buFont typeface="+mj-lt"/>
              <a:buAutoNum type="arabicPeriod"/>
            </a:pPr>
            <a:r>
              <a:rPr lang="en-US" b="1" dirty="0"/>
              <a:t>Neck Folding - </a:t>
            </a:r>
            <a:r>
              <a:rPr lang="en-US" dirty="0"/>
              <a:t>There are two main lineages:  main lineages in turtles:  </a:t>
            </a:r>
            <a:r>
              <a:rPr lang="en-US" dirty="0">
                <a:solidFill>
                  <a:srgbClr val="7030A0"/>
                </a:solidFill>
              </a:rPr>
              <a:t>the </a:t>
            </a:r>
            <a:r>
              <a:rPr lang="en-US" dirty="0" err="1">
                <a:solidFill>
                  <a:srgbClr val="7030A0"/>
                </a:solidFill>
              </a:rPr>
              <a:t>Cryptodira</a:t>
            </a:r>
            <a:r>
              <a:rPr lang="en-US" dirty="0">
                <a:solidFill>
                  <a:srgbClr val="7030A0"/>
                </a:solidFill>
              </a:rPr>
              <a:t>: "hidden-neck" turtles </a:t>
            </a:r>
            <a:r>
              <a:rPr lang="en-US" dirty="0"/>
              <a:t>that draw their necks straight within their shell and the </a:t>
            </a:r>
            <a:r>
              <a:rPr lang="en-US" dirty="0" err="1">
                <a:solidFill>
                  <a:srgbClr val="7030A0"/>
                </a:solidFill>
              </a:rPr>
              <a:t>Pleurodira</a:t>
            </a:r>
            <a:r>
              <a:rPr lang="en-US" dirty="0">
                <a:solidFill>
                  <a:srgbClr val="7030A0"/>
                </a:solidFill>
              </a:rPr>
              <a:t>: "side-neck" turtles</a:t>
            </a:r>
            <a:r>
              <a:rPr lang="en-US" dirty="0"/>
              <a:t> that cannot draw their necks into their shell, but instead fold their head/neck under the front edge of the upper shell (sideways) </a:t>
            </a:r>
          </a:p>
          <a:p>
            <a:pPr marL="342900" indent="-342900">
              <a:buFont typeface="+mj-lt"/>
              <a:buAutoNum type="arabicPeriod"/>
            </a:pP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990600"/>
            <a:ext cx="1285875"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556" y="990600"/>
            <a:ext cx="11652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895600"/>
            <a:ext cx="28051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15518"/>
            <a:ext cx="2161333"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7356" y="5105400"/>
            <a:ext cx="314642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341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673" r="12903"/>
          <a:stretch/>
        </p:blipFill>
        <p:spPr bwMode="auto">
          <a:xfrm>
            <a:off x="4114800" y="1981200"/>
            <a:ext cx="3352800" cy="201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Green Sea Turtle</a:t>
            </a:r>
            <a:br>
              <a:rPr lang="en-US" sz="4000" dirty="0">
                <a:solidFill>
                  <a:srgbClr val="FFC000"/>
                </a:solidFill>
              </a:rPr>
            </a:br>
            <a:r>
              <a:rPr lang="en-US" sz="4000" i="1" dirty="0"/>
              <a:t>(</a:t>
            </a:r>
            <a:r>
              <a:rPr lang="en-US" sz="4000" i="1" dirty="0" err="1"/>
              <a:t>Chelonia</a:t>
            </a:r>
            <a:r>
              <a:rPr lang="en-US" sz="4000" i="1" dirty="0"/>
              <a:t> </a:t>
            </a:r>
            <a:r>
              <a:rPr lang="en-US" sz="4000" i="1" dirty="0" err="1"/>
              <a:t>mydas</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fontScale="85000" lnSpcReduction="10000"/>
          </a:bodyPr>
          <a:lstStyle/>
          <a:p>
            <a:pPr marL="342900" indent="-342900">
              <a:buAutoNum type="arabicPeriod"/>
            </a:pPr>
            <a:r>
              <a:rPr lang="en-US" b="1" dirty="0"/>
              <a:t>General Characteristics </a:t>
            </a:r>
            <a:r>
              <a:rPr lang="en-US" dirty="0"/>
              <a:t>– Its appearance is that of a typical sea turtle. This species has a </a:t>
            </a:r>
            <a:r>
              <a:rPr lang="en-US" dirty="0" err="1"/>
              <a:t>dorsoventrally</a:t>
            </a:r>
            <a:r>
              <a:rPr lang="en-US" dirty="0"/>
              <a:t> flattened body, a beaked head at the end of a short neck, and paddle-like arms well-adapted for swimming.  Adult green turtles grow 5 feet long.</a:t>
            </a:r>
          </a:p>
          <a:p>
            <a:pPr marL="342900" indent="-342900">
              <a:buAutoNum type="arabicPeriod"/>
            </a:pPr>
            <a:r>
              <a:rPr lang="en-US" b="1" dirty="0"/>
              <a:t>Unique Characteristics – </a:t>
            </a:r>
            <a:r>
              <a:rPr lang="en-US" dirty="0"/>
              <a:t>The green turtle's snout is very short and its beak is unhooked. The front appendages have only a single claw.</a:t>
            </a:r>
          </a:p>
          <a:p>
            <a:pPr marL="342900" indent="-342900">
              <a:buFont typeface="Arial" pitchFamily="34" charset="0"/>
              <a:buAutoNum type="arabicPeriod"/>
            </a:pPr>
            <a:r>
              <a:rPr lang="en-US" b="1" dirty="0"/>
              <a:t>Biogeography </a:t>
            </a:r>
            <a:r>
              <a:rPr lang="en-US" dirty="0"/>
              <a:t>– Its range extends throughout </a:t>
            </a:r>
            <a:r>
              <a:rPr lang="en-US" dirty="0">
                <a:solidFill>
                  <a:srgbClr val="FF0000"/>
                </a:solidFill>
              </a:rPr>
              <a:t>tropical and subtropical seas </a:t>
            </a:r>
            <a:r>
              <a:rPr lang="en-US" dirty="0"/>
              <a:t>around the world, with two distinct populations in the Atlantic and Pacific Oceans.</a:t>
            </a:r>
          </a:p>
          <a:p>
            <a:pPr marL="342900" indent="-342900">
              <a:buAutoNum type="arabicPeriod"/>
            </a:pPr>
            <a:r>
              <a:rPr lang="en-US" b="1" dirty="0"/>
              <a:t>Habitat</a:t>
            </a:r>
            <a:r>
              <a:rPr lang="en-US" dirty="0"/>
              <a:t> - Green sea turtles move across three habitat types, depending on their life stage. </a:t>
            </a:r>
            <a:r>
              <a:rPr lang="en-US">
                <a:solidFill>
                  <a:srgbClr val="00B050"/>
                </a:solidFill>
              </a:rPr>
              <a:t>Pregnant </a:t>
            </a:r>
            <a:r>
              <a:rPr lang="en-US" dirty="0">
                <a:solidFill>
                  <a:srgbClr val="00B050"/>
                </a:solidFill>
              </a:rPr>
              <a:t>females lay their eggs on beaches. Mature turtles spend most of their time in shallow, coastal waters with lush seagrass beds. Young adults frequent inshore bays, lagoons and shoals with lush seagrass meadows. </a:t>
            </a:r>
            <a:r>
              <a:rPr lang="en-US" dirty="0"/>
              <a:t>Entire generations often migrate between one pair of feeding and nesting areas. Turtles spend most of their first five years in convergence zones within the open ocean. These young turtles are rarely seen as they swim in deep, pelagic waters.</a:t>
            </a:r>
          </a:p>
          <a:p>
            <a:pPr marL="342900" indent="-342900">
              <a:buAutoNum type="arabicPeriod"/>
            </a:pPr>
            <a:r>
              <a:rPr lang="en-US" b="1" dirty="0"/>
              <a:t>Diet – </a:t>
            </a:r>
            <a:r>
              <a:rPr lang="en-US" dirty="0">
                <a:solidFill>
                  <a:srgbClr val="0070C0"/>
                </a:solidFill>
              </a:rPr>
              <a:t>Sea grasses and algae.</a:t>
            </a:r>
            <a:endParaRPr lang="en-US" b="1" dirty="0">
              <a:solidFill>
                <a:srgbClr val="0070C0"/>
              </a:solidFill>
            </a:endParaRP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191000"/>
            <a:ext cx="4343400" cy="1889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263" y="533400"/>
            <a:ext cx="2955637" cy="2216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620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Leatherback Sea Turtle</a:t>
            </a:r>
            <a:br>
              <a:rPr lang="en-US" sz="4000" dirty="0">
                <a:solidFill>
                  <a:srgbClr val="FFC000"/>
                </a:solidFill>
              </a:rPr>
            </a:br>
            <a:r>
              <a:rPr lang="en-US" sz="4000" i="1" dirty="0"/>
              <a:t>(</a:t>
            </a:r>
            <a:r>
              <a:rPr lang="en-US" sz="4000" i="1" dirty="0" err="1"/>
              <a:t>Dermochelys</a:t>
            </a:r>
            <a:r>
              <a:rPr lang="en-US" sz="4000" i="1" dirty="0"/>
              <a:t> </a:t>
            </a:r>
            <a:r>
              <a:rPr lang="en-US" sz="4000" i="1" dirty="0" err="1"/>
              <a:t>coriacea</a:t>
            </a:r>
            <a:r>
              <a:rPr lang="en-US" sz="4000" i="1" dirty="0"/>
              <a:t>)</a:t>
            </a:r>
          </a:p>
        </p:txBody>
      </p:sp>
      <p:sp>
        <p:nvSpPr>
          <p:cNvPr id="5" name="Text Placeholder 4"/>
          <p:cNvSpPr>
            <a:spLocks noGrp="1"/>
          </p:cNvSpPr>
          <p:nvPr>
            <p:ph type="body" sz="half" idx="2"/>
          </p:nvPr>
        </p:nvSpPr>
        <p:spPr>
          <a:xfrm>
            <a:off x="381000" y="1562100"/>
            <a:ext cx="4191000" cy="4691063"/>
          </a:xfrm>
        </p:spPr>
        <p:txBody>
          <a:bodyPr>
            <a:noAutofit/>
          </a:bodyPr>
          <a:lstStyle/>
          <a:p>
            <a:pPr marL="342900" indent="-342900">
              <a:buAutoNum type="arabicPeriod"/>
            </a:pPr>
            <a:r>
              <a:rPr lang="en-US" sz="1200" b="1" dirty="0"/>
              <a:t>General Characteristics </a:t>
            </a:r>
            <a:r>
              <a:rPr lang="en-US" sz="1200" dirty="0"/>
              <a:t>– Leatherback turtles have the most hydrodynamic body design of any sea turtle, with a large, teardrop-shaped body. A large pair of front flippers power the turtles through the water. Like other sea turtles, the leatherback has flattened forelimbs adapted for swimming in the open ocean. Claws are absent from both pairs of flippers.</a:t>
            </a:r>
          </a:p>
          <a:p>
            <a:pPr marL="342900" indent="-342900">
              <a:buAutoNum type="arabicPeriod"/>
            </a:pPr>
            <a:r>
              <a:rPr lang="en-US" sz="1200" b="1" dirty="0"/>
              <a:t>Unique Characteristics –</a:t>
            </a:r>
            <a:r>
              <a:rPr lang="en-US" sz="1200" dirty="0"/>
              <a:t> It can easily be differentiated from other modern sea turtles by Its </a:t>
            </a:r>
            <a:r>
              <a:rPr lang="en-US" sz="1200" dirty="0">
                <a:solidFill>
                  <a:srgbClr val="FF0000"/>
                </a:solidFill>
              </a:rPr>
              <a:t>lack of a bony carapace. Instead of </a:t>
            </a:r>
            <a:r>
              <a:rPr lang="en-US" sz="1200" dirty="0" err="1">
                <a:solidFill>
                  <a:srgbClr val="FF0000"/>
                </a:solidFill>
              </a:rPr>
              <a:t>scutes</a:t>
            </a:r>
            <a:r>
              <a:rPr lang="en-US" sz="1200" dirty="0">
                <a:solidFill>
                  <a:srgbClr val="FF0000"/>
                </a:solidFill>
              </a:rPr>
              <a:t>, it has thick, leathery skin with embedded minuscule </a:t>
            </a:r>
            <a:r>
              <a:rPr lang="en-US" sz="1200" dirty="0" err="1">
                <a:solidFill>
                  <a:srgbClr val="FF0000"/>
                </a:solidFill>
              </a:rPr>
              <a:t>osteoderms</a:t>
            </a:r>
            <a:r>
              <a:rPr lang="en-US" sz="1200" dirty="0"/>
              <a:t>.  Seven distinct ridges rise from the carapace.</a:t>
            </a:r>
          </a:p>
          <a:p>
            <a:pPr marL="342900" indent="-342900">
              <a:buFont typeface="Arial" pitchFamily="34" charset="0"/>
              <a:buAutoNum type="arabicPeriod"/>
            </a:pPr>
            <a:r>
              <a:rPr lang="en-US" sz="1200" b="1" dirty="0"/>
              <a:t>Biogeography </a:t>
            </a:r>
            <a:r>
              <a:rPr lang="en-US" sz="1200" dirty="0"/>
              <a:t>– This species has  a </a:t>
            </a:r>
            <a:r>
              <a:rPr lang="en-US" sz="1200" dirty="0">
                <a:solidFill>
                  <a:srgbClr val="00B050"/>
                </a:solidFill>
              </a:rPr>
              <a:t>cosmopolitan global range. Of all the extant sea turtle species, it has the widest distribution,</a:t>
            </a:r>
            <a:r>
              <a:rPr lang="en-US" sz="1200" dirty="0"/>
              <a:t> reaching as far north as Alaska and Norway and as far south as the Cape of Good Hope in Africa and the southernmost tip of New Zealand. The leatherback is found in all tropical and subtropical oceans, and its range extends well into the Arctic Circle.</a:t>
            </a:r>
          </a:p>
          <a:p>
            <a:pPr marL="342900" indent="-342900">
              <a:buAutoNum type="arabicPeriod"/>
            </a:pPr>
            <a:r>
              <a:rPr lang="en-US" sz="1200" b="1" dirty="0"/>
              <a:t>Habitat</a:t>
            </a:r>
            <a:r>
              <a:rPr lang="en-US" sz="1200" dirty="0"/>
              <a:t> -Leatherback turtles can be found primarily in the </a:t>
            </a:r>
            <a:r>
              <a:rPr lang="en-US" sz="1200" dirty="0">
                <a:solidFill>
                  <a:srgbClr val="0070C0"/>
                </a:solidFill>
              </a:rPr>
              <a:t>open ocean.   </a:t>
            </a:r>
            <a:r>
              <a:rPr lang="en-US" sz="1200" dirty="0"/>
              <a:t>Leatherbacks prefer deeper water in the daytime, and shallower water at  night.  Its favored breeding beaches are mainland sites facing deep water and they seem to avoid those sites protected by coral reefs</a:t>
            </a:r>
          </a:p>
          <a:p>
            <a:pPr marL="342900" indent="-342900">
              <a:buAutoNum type="arabicPeriod"/>
            </a:pPr>
            <a:r>
              <a:rPr lang="en-US" sz="1200" b="1" dirty="0"/>
              <a:t>Diet </a:t>
            </a:r>
            <a:r>
              <a:rPr lang="en-US" sz="1200" dirty="0"/>
              <a:t>– They feed primarily on </a:t>
            </a:r>
            <a:r>
              <a:rPr lang="en-US" sz="1200" dirty="0">
                <a:solidFill>
                  <a:srgbClr val="7030A0"/>
                </a:solidFill>
              </a:rPr>
              <a:t>Sea Jellies.</a:t>
            </a:r>
          </a:p>
          <a:p>
            <a:pPr marL="342900" indent="-342900">
              <a:buAutoNum type="arabicPeriod"/>
            </a:pPr>
            <a:endParaRPr lang="en-US" sz="1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630967"/>
            <a:ext cx="4038600" cy="1771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5925" y="453674"/>
            <a:ext cx="3124200" cy="208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676525"/>
            <a:ext cx="2800350" cy="1815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160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Desert Tortoise</a:t>
            </a:r>
            <a:br>
              <a:rPr lang="en-US" sz="4000" dirty="0">
                <a:solidFill>
                  <a:srgbClr val="FFC000"/>
                </a:solidFill>
              </a:rPr>
            </a:br>
            <a:r>
              <a:rPr lang="en-US" sz="4000" i="1" dirty="0"/>
              <a:t>(</a:t>
            </a:r>
            <a:r>
              <a:rPr lang="en-US" sz="4000" i="1" dirty="0" err="1"/>
              <a:t>Gopherus</a:t>
            </a:r>
            <a:r>
              <a:rPr lang="en-US" sz="4000" i="1" dirty="0"/>
              <a:t> </a:t>
            </a:r>
            <a:r>
              <a:rPr lang="en-US" sz="4000" i="1" dirty="0" err="1"/>
              <a:t>agassizii</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fontScale="77500" lnSpcReduction="20000"/>
          </a:bodyPr>
          <a:lstStyle/>
          <a:p>
            <a:pPr marL="342900" indent="-342900">
              <a:buAutoNum type="arabicPeriod"/>
            </a:pPr>
            <a:r>
              <a:rPr lang="en-US" b="1" dirty="0"/>
              <a:t>General Characteristics </a:t>
            </a:r>
            <a:r>
              <a:rPr lang="en-US" dirty="0"/>
              <a:t>– These tortoises may attain a length of 10 to 14 inches , with males being slightly larger than females. Male tortoises have a longer </a:t>
            </a:r>
            <a:r>
              <a:rPr lang="en-US" dirty="0" err="1"/>
              <a:t>gular</a:t>
            </a:r>
            <a:r>
              <a:rPr lang="en-US" dirty="0"/>
              <a:t> horn than females and their plastron (lower shell) is concave compared to female tortoises. Their shells are high-domed, and greenish-tan to dark brown in color. Desert tortoises can grow up to 4–6" in height and weigh 8–15 lbs. The front limbs have sharp, claw-like scales and are flattened for digging. </a:t>
            </a:r>
          </a:p>
          <a:p>
            <a:pPr marL="342900" indent="-342900">
              <a:buAutoNum type="arabicPeriod"/>
            </a:pPr>
            <a:r>
              <a:rPr lang="en-US" b="1" dirty="0"/>
              <a:t>Unique Characteristics – </a:t>
            </a:r>
            <a:r>
              <a:rPr lang="en-US" dirty="0"/>
              <a:t>Desert tortoises can live in desert areas with ground temperatures exceeding 140 °F  </a:t>
            </a:r>
            <a:r>
              <a:rPr lang="en-US" dirty="0">
                <a:solidFill>
                  <a:srgbClr val="FF0000"/>
                </a:solidFill>
              </a:rPr>
              <a:t>because of their ability to dig underground burrows and escape the heat</a:t>
            </a:r>
            <a:r>
              <a:rPr lang="en-US" dirty="0"/>
              <a:t>. At least 95% of their life is spent in burrows. There, it is also protected from freezing winter weather while dormant, from November through February or March. </a:t>
            </a:r>
            <a:endParaRPr lang="en-US" b="1" dirty="0"/>
          </a:p>
          <a:p>
            <a:pPr marL="342900" indent="-342900">
              <a:buAutoNum type="arabicPeriod"/>
            </a:pPr>
            <a:r>
              <a:rPr lang="en-US" b="1" dirty="0"/>
              <a:t>Biogeography </a:t>
            </a:r>
            <a:r>
              <a:rPr lang="en-US" dirty="0"/>
              <a:t>–  They are native to </a:t>
            </a:r>
            <a:r>
              <a:rPr lang="en-US" dirty="0">
                <a:solidFill>
                  <a:srgbClr val="00B050"/>
                </a:solidFill>
              </a:rPr>
              <a:t>the Mojave desert and Sonoran desert </a:t>
            </a:r>
            <a:r>
              <a:rPr lang="en-US" dirty="0"/>
              <a:t>of the southwestern United States and northwestern Mexico and the </a:t>
            </a:r>
            <a:r>
              <a:rPr lang="en-US" dirty="0" err="1"/>
              <a:t>Sinaloan</a:t>
            </a:r>
            <a:r>
              <a:rPr lang="en-US" dirty="0"/>
              <a:t> </a:t>
            </a:r>
            <a:r>
              <a:rPr lang="en-US" dirty="0" err="1"/>
              <a:t>thornscrub</a:t>
            </a:r>
            <a:r>
              <a:rPr lang="en-US" dirty="0"/>
              <a:t> of northwestern Mexico.</a:t>
            </a:r>
          </a:p>
          <a:p>
            <a:pPr marL="342900" indent="-342900">
              <a:buAutoNum type="arabicPeriod"/>
            </a:pPr>
            <a:r>
              <a:rPr lang="en-US" b="1" dirty="0"/>
              <a:t>Habitat</a:t>
            </a:r>
            <a:r>
              <a:rPr lang="en-US" dirty="0"/>
              <a:t> – Desert tortoises inhabit </a:t>
            </a:r>
            <a:r>
              <a:rPr lang="en-US" dirty="0">
                <a:solidFill>
                  <a:srgbClr val="0070C0"/>
                </a:solidFill>
              </a:rPr>
              <a:t>semi-arid grasslands, gravelly desert washes, canyon bottoms and rocky hillsides </a:t>
            </a:r>
            <a:r>
              <a:rPr lang="en-US" dirty="0"/>
              <a:t>below 3,530 ft.</a:t>
            </a:r>
          </a:p>
          <a:p>
            <a:pPr marL="342900" indent="-342900">
              <a:buAutoNum type="arabicPeriod"/>
            </a:pPr>
            <a:r>
              <a:rPr lang="en-US" b="1" dirty="0"/>
              <a:t>Diet </a:t>
            </a:r>
            <a:r>
              <a:rPr lang="en-US" dirty="0"/>
              <a:t>– The desert tortoise is an </a:t>
            </a:r>
            <a:r>
              <a:rPr lang="en-US" dirty="0">
                <a:solidFill>
                  <a:srgbClr val="7030A0"/>
                </a:solidFill>
              </a:rPr>
              <a:t>herbivore. </a:t>
            </a:r>
            <a:r>
              <a:rPr lang="en-US" dirty="0"/>
              <a:t>Grasses form the bulk of its diet, but it also eats herbs, annual wildflowers, and new growth of cacti, as well as their fruit and flowers.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7375" y="2743200"/>
            <a:ext cx="2743200" cy="182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57200"/>
            <a:ext cx="2952750" cy="214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4876800"/>
            <a:ext cx="2650597" cy="161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144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Western Pond Turtle</a:t>
            </a:r>
            <a:br>
              <a:rPr lang="en-US" sz="4000" dirty="0">
                <a:solidFill>
                  <a:srgbClr val="FFC000"/>
                </a:solidFill>
              </a:rPr>
            </a:br>
            <a:r>
              <a:rPr lang="en-US" sz="4000" i="1" dirty="0"/>
              <a:t>(</a:t>
            </a:r>
            <a:r>
              <a:rPr lang="en-US" sz="4000" i="1" dirty="0" err="1"/>
              <a:t>Clemmys</a:t>
            </a:r>
            <a:r>
              <a:rPr lang="en-US" sz="4000" i="1" dirty="0"/>
              <a:t> </a:t>
            </a:r>
            <a:r>
              <a:rPr lang="en-US" sz="4000" i="1" dirty="0" err="1"/>
              <a:t>marmorata</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fontScale="92500" lnSpcReduction="20000"/>
          </a:bodyPr>
          <a:lstStyle/>
          <a:p>
            <a:pPr marL="342900" indent="-342900">
              <a:buAutoNum type="arabicPeriod"/>
            </a:pPr>
            <a:r>
              <a:rPr lang="en-US" b="1" dirty="0"/>
              <a:t>General Characteristics </a:t>
            </a:r>
            <a:r>
              <a:rPr lang="en-US" dirty="0"/>
              <a:t>– The dorsal color is usually dark brown or dull olive, with or without darker reticulations or streaking. The carapace is low and broad, usually widest behind the middle, and in adults is smooth, lacking a keel or serrations.</a:t>
            </a:r>
          </a:p>
          <a:p>
            <a:pPr marL="342900" indent="-342900">
              <a:buAutoNum type="arabicPeriod"/>
            </a:pPr>
            <a:r>
              <a:rPr lang="en-US" b="1" dirty="0"/>
              <a:t>Unique Characteristics – </a:t>
            </a:r>
            <a:r>
              <a:rPr lang="en-US" dirty="0"/>
              <a:t>The plastron is yellowish, sometimes with dark blotches in the centers of the </a:t>
            </a:r>
            <a:r>
              <a:rPr lang="en-US" dirty="0" err="1"/>
              <a:t>scutes</a:t>
            </a:r>
            <a:r>
              <a:rPr lang="en-US" dirty="0"/>
              <a:t>.</a:t>
            </a:r>
          </a:p>
          <a:p>
            <a:pPr marL="342900" indent="-342900">
              <a:buAutoNum type="arabicPeriod"/>
            </a:pPr>
            <a:r>
              <a:rPr lang="en-US" b="1" dirty="0"/>
              <a:t>Biogeography </a:t>
            </a:r>
            <a:r>
              <a:rPr lang="en-US" dirty="0"/>
              <a:t>– </a:t>
            </a:r>
            <a:r>
              <a:rPr lang="en-US" dirty="0">
                <a:solidFill>
                  <a:srgbClr val="FF0000"/>
                </a:solidFill>
              </a:rPr>
              <a:t>It is limited to the west coast of the United States of America and Mexico, </a:t>
            </a:r>
            <a:r>
              <a:rPr lang="en-US" dirty="0"/>
              <a:t>ranging from western Washington state to northern Baja California.</a:t>
            </a:r>
          </a:p>
          <a:p>
            <a:pPr marL="342900" indent="-342900">
              <a:buAutoNum type="arabicPeriod"/>
            </a:pPr>
            <a:r>
              <a:rPr lang="en-US" b="1" dirty="0"/>
              <a:t>Habitat</a:t>
            </a:r>
            <a:r>
              <a:rPr lang="en-US" dirty="0"/>
              <a:t> – Western pond turtles occur in both permanent and intermittent waters, including marshes, streams, rivers, </a:t>
            </a:r>
            <a:r>
              <a:rPr lang="en-US" dirty="0">
                <a:solidFill>
                  <a:srgbClr val="00B050"/>
                </a:solidFill>
              </a:rPr>
              <a:t>ponds, and lakes. </a:t>
            </a:r>
            <a:r>
              <a:rPr lang="en-US" dirty="0"/>
              <a:t>They favor habitats with large numbers of emergent logs or boulders, where they aggregate to bask. </a:t>
            </a:r>
          </a:p>
          <a:p>
            <a:pPr marL="342900" indent="-342900">
              <a:buAutoNum type="arabicPeriod"/>
            </a:pPr>
            <a:r>
              <a:rPr lang="en-US" b="1" dirty="0"/>
              <a:t>Diet </a:t>
            </a:r>
            <a:r>
              <a:rPr lang="en-US" dirty="0"/>
              <a:t>– Western pond turtles are </a:t>
            </a:r>
            <a:r>
              <a:rPr lang="en-US" dirty="0">
                <a:solidFill>
                  <a:srgbClr val="0070C0"/>
                </a:solidFill>
              </a:rPr>
              <a:t>omnivorous</a:t>
            </a:r>
            <a:r>
              <a:rPr lang="en-US" dirty="0"/>
              <a:t> and most of their animal diet includes insects, crayfish and other aquatic invertebrates. Fish, puss, tadpoles, and frogs are eaten occasionally, and carrion is eaten when available. Plant foods include filamentous algae, lily pads, </a:t>
            </a:r>
            <a:r>
              <a:rPr lang="en-US" dirty="0" err="1"/>
              <a:t>tule</a:t>
            </a:r>
            <a:r>
              <a:rPr lang="en-US" dirty="0"/>
              <a:t> and cattail roots.</a:t>
            </a:r>
          </a:p>
          <a:p>
            <a:pPr marL="342900" indent="-342900">
              <a:buAutoNum type="arabicPeriod"/>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591" y="160033"/>
            <a:ext cx="2902344" cy="243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154"/>
          <a:stretch/>
        </p:blipFill>
        <p:spPr bwMode="auto">
          <a:xfrm rot="16200000" flipV="1">
            <a:off x="6555379" y="3655420"/>
            <a:ext cx="2628900" cy="1871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43200"/>
            <a:ext cx="2077183"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4873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Red-eared Slider</a:t>
            </a:r>
            <a:br>
              <a:rPr lang="en-US" sz="4000" dirty="0">
                <a:solidFill>
                  <a:srgbClr val="FFC000"/>
                </a:solidFill>
              </a:rPr>
            </a:br>
            <a:r>
              <a:rPr lang="en-US" sz="4000" i="1" dirty="0"/>
              <a:t>(</a:t>
            </a:r>
            <a:r>
              <a:rPr lang="en-US" sz="4000" i="1" dirty="0" err="1"/>
              <a:t>Trachemys</a:t>
            </a:r>
            <a:r>
              <a:rPr lang="en-US" sz="4000" i="1" dirty="0"/>
              <a:t> </a:t>
            </a:r>
            <a:r>
              <a:rPr lang="en-US" sz="4000" i="1" dirty="0" err="1"/>
              <a:t>scripta</a:t>
            </a:r>
            <a:r>
              <a:rPr lang="en-US" sz="4000" i="1" dirty="0"/>
              <a:t> </a:t>
            </a:r>
            <a:r>
              <a:rPr lang="en-US" sz="4000" i="1" dirty="0" err="1"/>
              <a:t>elegans</a:t>
            </a:r>
            <a:r>
              <a:rPr lang="en-US" sz="4000" i="1" dirty="0"/>
              <a:t>)</a:t>
            </a:r>
          </a:p>
        </p:txBody>
      </p:sp>
      <p:sp>
        <p:nvSpPr>
          <p:cNvPr id="5" name="Text Placeholder 4"/>
          <p:cNvSpPr>
            <a:spLocks noGrp="1"/>
          </p:cNvSpPr>
          <p:nvPr>
            <p:ph type="body" sz="half" idx="2"/>
          </p:nvPr>
        </p:nvSpPr>
        <p:spPr>
          <a:xfrm>
            <a:off x="609600" y="1637569"/>
            <a:ext cx="3733800" cy="4691063"/>
          </a:xfrm>
        </p:spPr>
        <p:txBody>
          <a:bodyPr>
            <a:normAutofit fontScale="85000" lnSpcReduction="20000"/>
          </a:bodyPr>
          <a:lstStyle/>
          <a:p>
            <a:pPr marL="342900" indent="-342900">
              <a:buAutoNum type="arabicPeriod"/>
            </a:pPr>
            <a:r>
              <a:rPr lang="en-US" b="1" dirty="0"/>
              <a:t>General Characteristics </a:t>
            </a:r>
            <a:r>
              <a:rPr lang="en-US" dirty="0"/>
              <a:t>– The carapace  is oval and flattened, has a weak keel, and the rear marginal </a:t>
            </a:r>
            <a:r>
              <a:rPr lang="en-US" dirty="0" err="1"/>
              <a:t>scutes</a:t>
            </a:r>
            <a:r>
              <a:rPr lang="en-US" dirty="0"/>
              <a:t> are notched. The carapace usually consists of a dark green background with light and dark, highly variable markings. The plastron is yellow with dark, paired, irregular markings in the center of most </a:t>
            </a:r>
            <a:r>
              <a:rPr lang="en-US" dirty="0" err="1"/>
              <a:t>scutes</a:t>
            </a:r>
            <a:r>
              <a:rPr lang="en-US" dirty="0"/>
              <a:t>. The plastron is highly variable in pattern.</a:t>
            </a:r>
          </a:p>
          <a:p>
            <a:pPr marL="342900" indent="-342900">
              <a:buAutoNum type="arabicPeriod"/>
            </a:pPr>
            <a:r>
              <a:rPr lang="en-US" b="1" dirty="0"/>
              <a:t>Unique Characteristics </a:t>
            </a:r>
            <a:r>
              <a:rPr lang="en-US" dirty="0">
                <a:solidFill>
                  <a:srgbClr val="FF0000"/>
                </a:solidFill>
              </a:rPr>
              <a:t>– It is the most popular pet turtle in the United States </a:t>
            </a:r>
            <a:r>
              <a:rPr lang="en-US" dirty="0"/>
              <a:t>and also popular in the rest of the world.</a:t>
            </a:r>
          </a:p>
          <a:p>
            <a:pPr marL="342900" indent="-342900">
              <a:buAutoNum type="arabicPeriod"/>
            </a:pPr>
            <a:r>
              <a:rPr lang="en-US" b="1" dirty="0"/>
              <a:t>Biogeography </a:t>
            </a:r>
            <a:r>
              <a:rPr lang="en-US" dirty="0"/>
              <a:t>– It is native only to the </a:t>
            </a:r>
            <a:r>
              <a:rPr lang="en-US" dirty="0">
                <a:solidFill>
                  <a:srgbClr val="00B050"/>
                </a:solidFill>
              </a:rPr>
              <a:t>southern United States and northern Mexico</a:t>
            </a:r>
            <a:r>
              <a:rPr lang="en-US" dirty="0"/>
              <a:t>, but has become established in other places because of pet releases and has become an invasive species in many introduced areas, such as California, where it outcompetes the native </a:t>
            </a:r>
            <a:r>
              <a:rPr lang="en-US" dirty="0">
                <a:solidFill>
                  <a:srgbClr val="0070C0"/>
                </a:solidFill>
              </a:rPr>
              <a:t>western pond turtle</a:t>
            </a:r>
            <a:r>
              <a:rPr lang="en-US" dirty="0"/>
              <a:t>.</a:t>
            </a:r>
          </a:p>
          <a:p>
            <a:pPr marL="342900" indent="-342900">
              <a:buAutoNum type="arabicPeriod"/>
            </a:pPr>
            <a:r>
              <a:rPr lang="en-US" b="1" dirty="0"/>
              <a:t>Habitat</a:t>
            </a:r>
            <a:r>
              <a:rPr lang="en-US" dirty="0"/>
              <a:t> – Pond sliders are </a:t>
            </a:r>
            <a:r>
              <a:rPr lang="en-US" dirty="0">
                <a:solidFill>
                  <a:srgbClr val="7030A0"/>
                </a:solidFill>
              </a:rPr>
              <a:t>aquatic, and although they prefer quiet waters</a:t>
            </a:r>
            <a:r>
              <a:rPr lang="en-US" dirty="0"/>
              <a:t>, T. </a:t>
            </a:r>
            <a:r>
              <a:rPr lang="en-US" dirty="0" err="1"/>
              <a:t>elegans</a:t>
            </a:r>
            <a:r>
              <a:rPr lang="en-US" dirty="0"/>
              <a:t> is highly adaptable and can tolerate anything from brackish waters, to manmade canals, and city park ponds.  The Red-eared Slider may wander far from water, and rapidly colonize any newly available habitat.</a:t>
            </a:r>
          </a:p>
          <a:p>
            <a:pPr marL="342900" indent="-342900">
              <a:buAutoNum type="arabicPeriod"/>
            </a:pPr>
            <a:r>
              <a:rPr lang="en-US" b="1" dirty="0"/>
              <a:t>Diet </a:t>
            </a:r>
            <a:r>
              <a:rPr lang="en-US" dirty="0"/>
              <a:t>- Red-eared sliders are </a:t>
            </a:r>
            <a:r>
              <a:rPr lang="en-US" dirty="0">
                <a:solidFill>
                  <a:srgbClr val="FFC000"/>
                </a:solidFill>
              </a:rPr>
              <a:t>omnivores</a:t>
            </a:r>
            <a:r>
              <a:rPr lang="en-US" dirty="0"/>
              <a:t> and eat a variety of animal and plant materials in the wild including, but not limited to, fish, crayfish, carrion, tadpoles, snails, crickets, mealworms, wax worms, aquatic insects, and numerous aquatic plant species.</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6925" y="685800"/>
            <a:ext cx="3200400" cy="2276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047" y="3657600"/>
            <a:ext cx="3964978" cy="237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527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2631"/>
            <a:ext cx="4343400" cy="1162050"/>
          </a:xfrm>
        </p:spPr>
        <p:txBody>
          <a:bodyPr>
            <a:normAutofit fontScale="90000"/>
          </a:bodyPr>
          <a:lstStyle/>
          <a:p>
            <a:br>
              <a:rPr lang="en-US" sz="4000" dirty="0">
                <a:solidFill>
                  <a:srgbClr val="FFC000"/>
                </a:solidFill>
              </a:rPr>
            </a:br>
            <a:r>
              <a:rPr lang="en-US" sz="4000" dirty="0">
                <a:solidFill>
                  <a:srgbClr val="FFC000"/>
                </a:solidFill>
              </a:rPr>
              <a:t>Spiny </a:t>
            </a:r>
            <a:r>
              <a:rPr lang="en-US" sz="4000" dirty="0" err="1">
                <a:solidFill>
                  <a:srgbClr val="FFC000"/>
                </a:solidFill>
              </a:rPr>
              <a:t>Softshell</a:t>
            </a:r>
            <a:r>
              <a:rPr lang="en-US" sz="4000" dirty="0">
                <a:solidFill>
                  <a:srgbClr val="FFC000"/>
                </a:solidFill>
              </a:rPr>
              <a:t> Turtle</a:t>
            </a:r>
            <a:br>
              <a:rPr lang="en-US" sz="4000" dirty="0">
                <a:solidFill>
                  <a:srgbClr val="FFC000"/>
                </a:solidFill>
              </a:rPr>
            </a:br>
            <a:r>
              <a:rPr lang="en-US" sz="4000" i="1" dirty="0"/>
              <a:t>(</a:t>
            </a:r>
            <a:r>
              <a:rPr lang="en-US" sz="4000" i="1" dirty="0" err="1"/>
              <a:t>Apalone</a:t>
            </a:r>
            <a:r>
              <a:rPr lang="en-US" sz="4000" i="1" dirty="0"/>
              <a:t> </a:t>
            </a:r>
            <a:r>
              <a:rPr lang="en-US" sz="4000" i="1" dirty="0" err="1"/>
              <a:t>spinifera</a:t>
            </a:r>
            <a:r>
              <a:rPr lang="en-US" sz="4000" i="1" dirty="0"/>
              <a:t>)</a:t>
            </a:r>
          </a:p>
        </p:txBody>
      </p:sp>
      <p:sp>
        <p:nvSpPr>
          <p:cNvPr id="5" name="Text Placeholder 4"/>
          <p:cNvSpPr>
            <a:spLocks noGrp="1"/>
          </p:cNvSpPr>
          <p:nvPr>
            <p:ph type="body" sz="half" idx="2"/>
          </p:nvPr>
        </p:nvSpPr>
        <p:spPr>
          <a:xfrm>
            <a:off x="609600" y="1981200"/>
            <a:ext cx="3429000" cy="4691063"/>
          </a:xfrm>
        </p:spPr>
        <p:txBody>
          <a:bodyPr>
            <a:normAutofit lnSpcReduction="10000"/>
          </a:bodyPr>
          <a:lstStyle/>
          <a:p>
            <a:pPr marL="342900" indent="-342900">
              <a:buAutoNum type="arabicPeriod"/>
            </a:pPr>
            <a:r>
              <a:rPr lang="en-US" b="1" dirty="0"/>
              <a:t>General Characteristics </a:t>
            </a:r>
            <a:r>
              <a:rPr lang="en-US" dirty="0"/>
              <a:t>–They have a round, flat, flexible shell.  The neck is long with the nostrils open at the end of a proboscis like snout.</a:t>
            </a:r>
          </a:p>
          <a:p>
            <a:pPr marL="342900" indent="-342900">
              <a:buAutoNum type="arabicPeriod"/>
            </a:pPr>
            <a:r>
              <a:rPr lang="en-US" b="1" dirty="0"/>
              <a:t>Unique Characteristics – </a:t>
            </a:r>
            <a:r>
              <a:rPr lang="en-US" dirty="0"/>
              <a:t>They get their name from the </a:t>
            </a:r>
            <a:r>
              <a:rPr lang="en-US" dirty="0">
                <a:solidFill>
                  <a:srgbClr val="FF0000"/>
                </a:solidFill>
              </a:rPr>
              <a:t>spiny, cone-like projections on the leading edge of their carapaces, which are not </a:t>
            </a:r>
            <a:r>
              <a:rPr lang="en-US" dirty="0" err="1">
                <a:solidFill>
                  <a:srgbClr val="FF0000"/>
                </a:solidFill>
              </a:rPr>
              <a:t>scutes</a:t>
            </a:r>
            <a:r>
              <a:rPr lang="en-US" dirty="0"/>
              <a:t>.</a:t>
            </a:r>
          </a:p>
          <a:p>
            <a:pPr marL="342900" indent="-342900">
              <a:buAutoNum type="arabicPeriod"/>
            </a:pPr>
            <a:r>
              <a:rPr lang="en-US" b="1" dirty="0"/>
              <a:t>Biogeography </a:t>
            </a:r>
            <a:r>
              <a:rPr lang="en-US" dirty="0"/>
              <a:t>– The spiny </a:t>
            </a:r>
            <a:r>
              <a:rPr lang="en-US" dirty="0" err="1"/>
              <a:t>softshell</a:t>
            </a:r>
            <a:r>
              <a:rPr lang="en-US" dirty="0"/>
              <a:t> has a wide range, extending </a:t>
            </a:r>
            <a:r>
              <a:rPr lang="en-US" dirty="0">
                <a:solidFill>
                  <a:srgbClr val="92D050"/>
                </a:solidFill>
              </a:rPr>
              <a:t>throughout much of the United States</a:t>
            </a:r>
            <a:r>
              <a:rPr lang="en-US" dirty="0"/>
              <a:t>, as well as north into the Canadian provinces of Ontario and Quebec, and south into the Mexican states of Tamaulipas, Nuevo León, Coahuila and Chihuahua</a:t>
            </a:r>
          </a:p>
          <a:p>
            <a:pPr marL="342900" indent="-342900">
              <a:buAutoNum type="arabicPeriod"/>
            </a:pPr>
            <a:r>
              <a:rPr lang="en-US" b="1" dirty="0"/>
              <a:t>Habitat</a:t>
            </a:r>
            <a:r>
              <a:rPr lang="en-US" dirty="0"/>
              <a:t> -  Primarily a </a:t>
            </a:r>
            <a:r>
              <a:rPr lang="en-US" dirty="0">
                <a:solidFill>
                  <a:srgbClr val="002060"/>
                </a:solidFill>
              </a:rPr>
              <a:t>river turtle attracted to quiet water with a bottom of mud, sand or gravel</a:t>
            </a:r>
            <a:r>
              <a:rPr lang="en-US" dirty="0"/>
              <a:t>.  It will also enter ponds and canals.  </a:t>
            </a:r>
          </a:p>
          <a:p>
            <a:pPr marL="342900" indent="-342900">
              <a:buAutoNum type="arabicPeriod"/>
            </a:pPr>
            <a:r>
              <a:rPr lang="en-US" b="1" dirty="0"/>
              <a:t>Diet </a:t>
            </a:r>
            <a:r>
              <a:rPr lang="en-US" dirty="0"/>
              <a:t>–They eat </a:t>
            </a:r>
            <a:r>
              <a:rPr lang="en-US" dirty="0">
                <a:solidFill>
                  <a:srgbClr val="7030A0"/>
                </a:solidFill>
              </a:rPr>
              <a:t>earthworms and other invertebrates. </a:t>
            </a:r>
            <a:r>
              <a:rPr lang="en-US" dirty="0"/>
              <a:t>They are carnivores that </a:t>
            </a:r>
            <a:r>
              <a:rPr lang="en-US" dirty="0">
                <a:solidFill>
                  <a:schemeClr val="accent6">
                    <a:lumMod val="75000"/>
                  </a:schemeClr>
                </a:solidFill>
              </a:rPr>
              <a:t>need to be submerged </a:t>
            </a:r>
            <a:r>
              <a:rPr lang="en-US" dirty="0"/>
              <a:t>to be able to swallow food.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09600"/>
            <a:ext cx="3719513"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WWF WildFIND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1458" t="28670" r="39271" b="10823"/>
          <a:stretch/>
        </p:blipFill>
        <p:spPr>
          <a:xfrm>
            <a:off x="5181600" y="3505200"/>
            <a:ext cx="3590925" cy="2647951"/>
          </a:xfrm>
          <a:prstGeom prst="rect">
            <a:avLst/>
          </a:prstGeom>
        </p:spPr>
      </p:pic>
    </p:spTree>
    <p:extLst>
      <p:ext uri="{BB962C8B-B14F-4D97-AF65-F5344CB8AC3E}">
        <p14:creationId xmlns:p14="http://schemas.microsoft.com/office/powerpoint/2010/main" val="1763837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err="1">
                <a:solidFill>
                  <a:srgbClr val="FFC000"/>
                </a:solidFill>
              </a:rPr>
              <a:t>Tetrapods</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435100"/>
            <a:ext cx="3810000" cy="4691063"/>
          </a:xfrm>
        </p:spPr>
        <p:txBody>
          <a:bodyPr>
            <a:normAutofit/>
          </a:bodyPr>
          <a:lstStyle/>
          <a:p>
            <a:r>
              <a:rPr lang="en-US" b="1" dirty="0"/>
              <a:t>Temperature Regulation - </a:t>
            </a:r>
            <a:r>
              <a:rPr lang="en-US" dirty="0"/>
              <a:t>Air fluctuates in temperature more readily than water, so terrestrial animals must develop behavioral and physiological strategies to cope with thermal extremes.  </a:t>
            </a:r>
          </a:p>
          <a:p>
            <a:pPr marL="342900" indent="-342900">
              <a:buAutoNum type="arabicPeriod"/>
            </a:pPr>
            <a:r>
              <a:rPr lang="en-US" b="1" dirty="0"/>
              <a:t>Advantages of Terrestrially living </a:t>
            </a:r>
            <a:r>
              <a:rPr lang="en-US" dirty="0"/>
              <a:t>– The current hypothesis for the advantage </a:t>
            </a:r>
            <a:r>
              <a:rPr lang="en-US" dirty="0" err="1"/>
              <a:t>tetrapods</a:t>
            </a:r>
            <a:r>
              <a:rPr lang="en-US" dirty="0"/>
              <a:t> received by evolving a terrestrial life is </a:t>
            </a:r>
            <a:r>
              <a:rPr lang="en-US" dirty="0">
                <a:solidFill>
                  <a:srgbClr val="FF0000"/>
                </a:solidFill>
              </a:rPr>
              <a:t>it allows for an increase in metabolism and development due to higher body temperature</a:t>
            </a:r>
            <a:r>
              <a:rPr lang="en-US" dirty="0"/>
              <a:t>.</a:t>
            </a:r>
          </a:p>
          <a:p>
            <a:pPr marL="342900" indent="-342900">
              <a:buAutoNum type="arabicPeriod"/>
            </a:pPr>
            <a:r>
              <a:rPr lang="en-US" b="1" dirty="0"/>
              <a:t>Energy </a:t>
            </a:r>
            <a:r>
              <a:rPr lang="en-US" dirty="0"/>
              <a:t>– An increase of 10 degrees Celsius (from 20 degrees (water temp) to 30 degrees (air temp) would allow for </a:t>
            </a:r>
            <a:r>
              <a:rPr lang="en-US" dirty="0">
                <a:solidFill>
                  <a:srgbClr val="00B050"/>
                </a:solidFill>
              </a:rPr>
              <a:t>a doubling of their metabolic rates </a:t>
            </a:r>
            <a:r>
              <a:rPr lang="en-US" dirty="0"/>
              <a:t>which would then allow for better digestion and tissue development.    </a:t>
            </a:r>
            <a:r>
              <a:rPr lang="en-US" b="1" dirty="0"/>
              <a:t> </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447800"/>
            <a:ext cx="2819400" cy="206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274365"/>
            <a:ext cx="2819400" cy="206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5" y="3863181"/>
            <a:ext cx="4535493" cy="39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469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 Mata </a:t>
            </a:r>
            <a:r>
              <a:rPr lang="en-US" sz="4000" dirty="0" err="1">
                <a:solidFill>
                  <a:srgbClr val="FFC000"/>
                </a:solidFill>
              </a:rPr>
              <a:t>Mata</a:t>
            </a:r>
            <a:br>
              <a:rPr lang="en-US" sz="4000" dirty="0">
                <a:solidFill>
                  <a:srgbClr val="FFC000"/>
                </a:solidFill>
              </a:rPr>
            </a:br>
            <a:r>
              <a:rPr lang="en-US" sz="4000" i="1" dirty="0"/>
              <a:t>(</a:t>
            </a:r>
            <a:r>
              <a:rPr lang="en-US" sz="4000" i="1" dirty="0" err="1"/>
              <a:t>Chelus</a:t>
            </a:r>
            <a:r>
              <a:rPr lang="en-US" sz="4000" i="1" dirty="0"/>
              <a:t> </a:t>
            </a:r>
            <a:r>
              <a:rPr lang="en-US" sz="4000" i="1" dirty="0" err="1"/>
              <a:t>fimbriata</a:t>
            </a:r>
            <a:r>
              <a:rPr lang="en-US" sz="4000" i="1" dirty="0"/>
              <a:t>)</a:t>
            </a:r>
          </a:p>
        </p:txBody>
      </p:sp>
      <p:sp>
        <p:nvSpPr>
          <p:cNvPr id="5" name="Text Placeholder 4"/>
          <p:cNvSpPr>
            <a:spLocks noGrp="1"/>
          </p:cNvSpPr>
          <p:nvPr>
            <p:ph type="body" sz="half" idx="2"/>
          </p:nvPr>
        </p:nvSpPr>
        <p:spPr>
          <a:xfrm>
            <a:off x="609600" y="1637569"/>
            <a:ext cx="3886200" cy="4691063"/>
          </a:xfrm>
        </p:spPr>
        <p:txBody>
          <a:bodyPr>
            <a:normAutofit fontScale="92500" lnSpcReduction="10000"/>
          </a:bodyPr>
          <a:lstStyle/>
          <a:p>
            <a:pPr marL="342900" indent="-342900">
              <a:buAutoNum type="arabicPeriod"/>
            </a:pPr>
            <a:r>
              <a:rPr lang="en-US" b="1" dirty="0"/>
              <a:t>General Characteristics </a:t>
            </a:r>
            <a:r>
              <a:rPr lang="en-US" dirty="0"/>
              <a:t>– The </a:t>
            </a:r>
            <a:r>
              <a:rPr lang="en-US" dirty="0" err="1"/>
              <a:t>mata</a:t>
            </a:r>
            <a:r>
              <a:rPr lang="en-US" dirty="0"/>
              <a:t> </a:t>
            </a:r>
            <a:r>
              <a:rPr lang="en-US" dirty="0" err="1"/>
              <a:t>mata</a:t>
            </a:r>
            <a:r>
              <a:rPr lang="en-US" dirty="0"/>
              <a:t> is a large sedentary turtle that has a large triangular flattened head characterized with many tubercles and flaps of skin and a "horn" on its long and tubular snout.  They are the only species in this lab that are side-neck turtles (</a:t>
            </a:r>
            <a:r>
              <a:rPr lang="en-US" dirty="0" err="1"/>
              <a:t>Pleurodira</a:t>
            </a:r>
            <a:r>
              <a:rPr lang="en-US" dirty="0"/>
              <a:t>).</a:t>
            </a:r>
          </a:p>
          <a:p>
            <a:pPr marL="342900" indent="-342900">
              <a:buAutoNum type="arabicPeriod"/>
            </a:pPr>
            <a:r>
              <a:rPr lang="en-US" b="1" dirty="0"/>
              <a:t>Unique Characteristics – </a:t>
            </a:r>
            <a:r>
              <a:rPr lang="en-US" dirty="0"/>
              <a:t>The appearance of the </a:t>
            </a:r>
            <a:r>
              <a:rPr lang="en-US" dirty="0" err="1"/>
              <a:t>mata</a:t>
            </a:r>
            <a:r>
              <a:rPr lang="en-US" dirty="0"/>
              <a:t> </a:t>
            </a:r>
            <a:r>
              <a:rPr lang="en-US" dirty="0" err="1"/>
              <a:t>mata's</a:t>
            </a:r>
            <a:r>
              <a:rPr lang="en-US" dirty="0"/>
              <a:t> shell resembles</a:t>
            </a:r>
            <a:r>
              <a:rPr lang="en-US" dirty="0">
                <a:solidFill>
                  <a:srgbClr val="FF0000"/>
                </a:solidFill>
              </a:rPr>
              <a:t> a piece of bark, and its head resembles fallen leaves.</a:t>
            </a:r>
          </a:p>
          <a:p>
            <a:pPr marL="342900" indent="-342900">
              <a:buAutoNum type="arabicPeriod"/>
            </a:pPr>
            <a:r>
              <a:rPr lang="en-US" b="1" dirty="0"/>
              <a:t>Biogeography </a:t>
            </a:r>
            <a:r>
              <a:rPr lang="en-US" dirty="0"/>
              <a:t>– This species is a</a:t>
            </a:r>
            <a:r>
              <a:rPr lang="en-US" dirty="0">
                <a:solidFill>
                  <a:srgbClr val="00B050"/>
                </a:solidFill>
              </a:rPr>
              <a:t> freshwater turtle found in South America</a:t>
            </a:r>
            <a:r>
              <a:rPr lang="en-US" dirty="0"/>
              <a:t>, primarily in the Amazon.</a:t>
            </a:r>
          </a:p>
          <a:p>
            <a:pPr marL="342900" indent="-342900">
              <a:buAutoNum type="arabicPeriod"/>
            </a:pPr>
            <a:r>
              <a:rPr lang="en-US" b="1" dirty="0"/>
              <a:t>Habitat</a:t>
            </a:r>
            <a:r>
              <a:rPr lang="en-US" dirty="0"/>
              <a:t> - </a:t>
            </a:r>
            <a:r>
              <a:rPr lang="en-US" dirty="0">
                <a:solidFill>
                  <a:srgbClr val="0070C0"/>
                </a:solidFill>
              </a:rPr>
              <a:t>The </a:t>
            </a:r>
            <a:r>
              <a:rPr lang="en-US" dirty="0" err="1">
                <a:solidFill>
                  <a:srgbClr val="0070C0"/>
                </a:solidFill>
              </a:rPr>
              <a:t>mata</a:t>
            </a:r>
            <a:r>
              <a:rPr lang="en-US" dirty="0">
                <a:solidFill>
                  <a:srgbClr val="0070C0"/>
                </a:solidFill>
              </a:rPr>
              <a:t> </a:t>
            </a:r>
            <a:r>
              <a:rPr lang="en-US" dirty="0" err="1">
                <a:solidFill>
                  <a:srgbClr val="0070C0"/>
                </a:solidFill>
              </a:rPr>
              <a:t>mata</a:t>
            </a:r>
            <a:r>
              <a:rPr lang="en-US" dirty="0">
                <a:solidFill>
                  <a:srgbClr val="0070C0"/>
                </a:solidFill>
              </a:rPr>
              <a:t> inhabits slow moving, </a:t>
            </a:r>
            <a:r>
              <a:rPr lang="en-US" dirty="0" err="1">
                <a:solidFill>
                  <a:srgbClr val="0070C0"/>
                </a:solidFill>
              </a:rPr>
              <a:t>blackwater</a:t>
            </a:r>
            <a:r>
              <a:rPr lang="en-US" dirty="0">
                <a:solidFill>
                  <a:srgbClr val="0070C0"/>
                </a:solidFill>
              </a:rPr>
              <a:t> streams, stagnant pools, marshes, and swamps</a:t>
            </a:r>
            <a:r>
              <a:rPr lang="en-US" dirty="0"/>
              <a:t>. The </a:t>
            </a:r>
            <a:r>
              <a:rPr lang="en-US" dirty="0" err="1"/>
              <a:t>mata</a:t>
            </a:r>
            <a:r>
              <a:rPr lang="en-US" dirty="0"/>
              <a:t> </a:t>
            </a:r>
            <a:r>
              <a:rPr lang="en-US" dirty="0" err="1"/>
              <a:t>mata</a:t>
            </a:r>
            <a:r>
              <a:rPr lang="en-US" dirty="0"/>
              <a:t> is strictly an aquatic species but it prefers standing in shallow water where its snout can reach the surface to breathe.</a:t>
            </a:r>
          </a:p>
          <a:p>
            <a:pPr marL="342900" indent="-342900">
              <a:buAutoNum type="arabicPeriod"/>
            </a:pPr>
            <a:r>
              <a:rPr lang="en-US" b="1" dirty="0"/>
              <a:t>Diet </a:t>
            </a:r>
            <a:r>
              <a:rPr lang="en-US" dirty="0"/>
              <a:t>- The </a:t>
            </a:r>
            <a:r>
              <a:rPr lang="en-US" dirty="0" err="1"/>
              <a:t>mata</a:t>
            </a:r>
            <a:r>
              <a:rPr lang="en-US" dirty="0"/>
              <a:t> </a:t>
            </a:r>
            <a:r>
              <a:rPr lang="en-US" dirty="0" err="1"/>
              <a:t>mata</a:t>
            </a:r>
            <a:r>
              <a:rPr lang="en-US" dirty="0"/>
              <a:t> eats fish by thrusting out its head and opens its large mouth as wide as possible, creating a low-pressure vacuum that sucks the prey into its mouth, known as </a:t>
            </a:r>
            <a:r>
              <a:rPr lang="en-US" dirty="0">
                <a:solidFill>
                  <a:srgbClr val="7030A0"/>
                </a:solidFill>
              </a:rPr>
              <a:t>suction feeding. </a:t>
            </a:r>
            <a:r>
              <a:rPr lang="en-US" dirty="0"/>
              <a:t> The </a:t>
            </a:r>
            <a:r>
              <a:rPr lang="en-US" dirty="0" err="1"/>
              <a:t>mata</a:t>
            </a:r>
            <a:r>
              <a:rPr lang="en-US" dirty="0"/>
              <a:t> </a:t>
            </a:r>
            <a:r>
              <a:rPr lang="en-US" dirty="0" err="1"/>
              <a:t>mata</a:t>
            </a:r>
            <a:r>
              <a:rPr lang="en-US" dirty="0"/>
              <a:t> snaps its mouth shut, the water is slowly expelled, and the fish is swallowed whole; the </a:t>
            </a:r>
            <a:r>
              <a:rPr lang="en-US" dirty="0" err="1"/>
              <a:t>mata</a:t>
            </a:r>
            <a:r>
              <a:rPr lang="en-US" dirty="0"/>
              <a:t> </a:t>
            </a:r>
            <a:r>
              <a:rPr lang="en-US" dirty="0" err="1"/>
              <a:t>mata</a:t>
            </a:r>
            <a:r>
              <a:rPr lang="en-US" dirty="0"/>
              <a:t> </a:t>
            </a:r>
            <a:r>
              <a:rPr lang="en-US" dirty="0">
                <a:solidFill>
                  <a:srgbClr val="7030A0"/>
                </a:solidFill>
              </a:rPr>
              <a:t>cannot chew </a:t>
            </a:r>
            <a:r>
              <a:rPr lang="en-US" dirty="0"/>
              <a:t>due to the way its mouth is constructed.</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787083"/>
            <a:ext cx="2590800" cy="173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678050"/>
            <a:ext cx="3074981" cy="395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787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Spenodontia</a:t>
            </a:r>
            <a:r>
              <a:rPr lang="en-US" sz="4000" dirty="0">
                <a:solidFill>
                  <a:srgbClr val="FFC000"/>
                </a:solidFill>
              </a:rPr>
              <a:t> </a:t>
            </a:r>
          </a:p>
        </p:txBody>
      </p:sp>
      <p:sp>
        <p:nvSpPr>
          <p:cNvPr id="5" name="Text Placeholder 4"/>
          <p:cNvSpPr>
            <a:spLocks noGrp="1"/>
          </p:cNvSpPr>
          <p:nvPr>
            <p:ph type="body" sz="half" idx="2"/>
          </p:nvPr>
        </p:nvSpPr>
        <p:spPr>
          <a:xfrm>
            <a:off x="228600" y="1435100"/>
            <a:ext cx="3048000" cy="4691063"/>
          </a:xfrm>
        </p:spPr>
        <p:txBody>
          <a:bodyPr>
            <a:normAutofit fontScale="92500" lnSpcReduction="10000"/>
          </a:bodyPr>
          <a:lstStyle/>
          <a:p>
            <a:pPr marL="342900" indent="-342900">
              <a:buAutoNum type="arabicPeriod"/>
            </a:pPr>
            <a:r>
              <a:rPr lang="en-US" b="1" dirty="0"/>
              <a:t>General Characteristics and structures </a:t>
            </a:r>
            <a:r>
              <a:rPr lang="en-US" dirty="0"/>
              <a:t>– Tuatara are greenish brown and gray, and measure up to 31 inches from head to tail-tip and weigh up to 3 lbs. They have a spiny crest along the back, especially pronounced in males. Their dentition, in </a:t>
            </a:r>
            <a:r>
              <a:rPr lang="en-US" dirty="0">
                <a:solidFill>
                  <a:srgbClr val="FF0000"/>
                </a:solidFill>
              </a:rPr>
              <a:t>which two rows of teeth in the upper jaw overlap one row on the lower jaw, is unique among living species.</a:t>
            </a:r>
            <a:r>
              <a:rPr lang="en-US" dirty="0"/>
              <a:t> They are further unusual in having a pronounced photoreceptive eye dubbed the "third eye“</a:t>
            </a:r>
            <a:r>
              <a:rPr lang="en-US" dirty="0">
                <a:solidFill>
                  <a:srgbClr val="FF0000"/>
                </a:solidFill>
              </a:rPr>
              <a:t> which has a lens</a:t>
            </a:r>
            <a:r>
              <a:rPr lang="en-US" dirty="0"/>
              <a:t>, whose current function is a subject of ongoing research, but is thought to be involved in setting circadian and seasonal cycles. They are able to hear, </a:t>
            </a:r>
            <a:r>
              <a:rPr lang="en-US" dirty="0">
                <a:solidFill>
                  <a:srgbClr val="FF0000"/>
                </a:solidFill>
              </a:rPr>
              <a:t>although no external ear is present.</a:t>
            </a:r>
          </a:p>
          <a:p>
            <a:pPr marL="342900" indent="-342900">
              <a:buAutoNum type="arabicPeriod"/>
            </a:pPr>
            <a:r>
              <a:rPr lang="en-US" b="1" dirty="0"/>
              <a:t>Evolutionary History </a:t>
            </a:r>
            <a:r>
              <a:rPr lang="en-US" dirty="0"/>
              <a:t>–  They appeared in the fossil </a:t>
            </a:r>
            <a:r>
              <a:rPr lang="en-US" dirty="0">
                <a:solidFill>
                  <a:srgbClr val="00B050"/>
                </a:solidFill>
              </a:rPr>
              <a:t>record 220 million years ago during the late Triassic</a:t>
            </a:r>
          </a:p>
          <a:p>
            <a:pPr marL="342900" indent="-342900">
              <a:buAutoNum type="arabicPeriod"/>
            </a:pPr>
            <a:r>
              <a:rPr lang="en-US" b="1" dirty="0"/>
              <a:t>Biogeography – </a:t>
            </a:r>
            <a:r>
              <a:rPr lang="en-US" dirty="0"/>
              <a:t>They are found on the </a:t>
            </a:r>
            <a:r>
              <a:rPr lang="en-US" dirty="0">
                <a:solidFill>
                  <a:srgbClr val="0070C0"/>
                </a:solidFill>
              </a:rPr>
              <a:t>islands off New Zealand.</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722564" y="304800"/>
            <a:ext cx="1519159" cy="49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425380" y="19812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193" y="4775835"/>
            <a:ext cx="3657600" cy="169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219200"/>
            <a:ext cx="312420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121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Squamata</a:t>
            </a:r>
            <a:r>
              <a:rPr lang="en-US" sz="4000" dirty="0">
                <a:solidFill>
                  <a:srgbClr val="FFC000"/>
                </a:solidFill>
              </a:rPr>
              <a:t> </a:t>
            </a:r>
          </a:p>
        </p:txBody>
      </p:sp>
      <p:sp>
        <p:nvSpPr>
          <p:cNvPr id="5" name="Text Placeholder 4"/>
          <p:cNvSpPr>
            <a:spLocks noGrp="1"/>
          </p:cNvSpPr>
          <p:nvPr>
            <p:ph type="body" sz="half" idx="2"/>
          </p:nvPr>
        </p:nvSpPr>
        <p:spPr>
          <a:xfrm>
            <a:off x="228600" y="1435100"/>
            <a:ext cx="3048000" cy="4691063"/>
          </a:xfrm>
        </p:spPr>
        <p:txBody>
          <a:bodyPr>
            <a:normAutofit lnSpcReduction="10000"/>
          </a:bodyPr>
          <a:lstStyle/>
          <a:p>
            <a:pPr marL="342900" indent="-342900">
              <a:buAutoNum type="arabicPeriod"/>
            </a:pPr>
            <a:r>
              <a:rPr lang="en-US" b="1" dirty="0"/>
              <a:t>General Characteristics and structures </a:t>
            </a:r>
            <a:r>
              <a:rPr lang="en-US" dirty="0"/>
              <a:t>– The </a:t>
            </a:r>
            <a:r>
              <a:rPr lang="en-US" dirty="0" err="1"/>
              <a:t>Squamata</a:t>
            </a:r>
            <a:r>
              <a:rPr lang="en-US" dirty="0"/>
              <a:t>, or the scaled reptiles, are the largest recent order of reptiles, comprising all lizards and snakes. Members of this class are distinguished </a:t>
            </a:r>
            <a:r>
              <a:rPr lang="en-US" dirty="0">
                <a:solidFill>
                  <a:srgbClr val="FF0000"/>
                </a:solidFill>
              </a:rPr>
              <a:t>by their skin, which bear horny scales or shields. They also possess movable quadrate bones, making it possible to move the upper jaw relative to the braincase.</a:t>
            </a:r>
          </a:p>
          <a:p>
            <a:pPr marL="342900" indent="-342900">
              <a:buAutoNum type="arabicPeriod"/>
            </a:pPr>
            <a:r>
              <a:rPr lang="en-US" b="1" dirty="0"/>
              <a:t>Evolutionary History </a:t>
            </a:r>
            <a:r>
              <a:rPr lang="en-US" dirty="0"/>
              <a:t>–</a:t>
            </a:r>
            <a:r>
              <a:rPr lang="en-US" dirty="0" err="1"/>
              <a:t>Squamate</a:t>
            </a:r>
            <a:r>
              <a:rPr lang="en-US" dirty="0"/>
              <a:t> fossils first appear in </a:t>
            </a:r>
            <a:r>
              <a:rPr lang="en-US" dirty="0">
                <a:solidFill>
                  <a:srgbClr val="00B050"/>
                </a:solidFill>
              </a:rPr>
              <a:t>the middle Jurassic period, but a mitochondrial phylogeny suggests they evolved in the late Permian.</a:t>
            </a:r>
          </a:p>
          <a:p>
            <a:pPr marL="342900" indent="-342900">
              <a:buAutoNum type="arabicPeriod"/>
            </a:pPr>
            <a:r>
              <a:rPr lang="en-US" b="1" dirty="0"/>
              <a:t>Biogeography –  </a:t>
            </a:r>
            <a:r>
              <a:rPr lang="en-US" dirty="0"/>
              <a:t>Members of </a:t>
            </a:r>
            <a:r>
              <a:rPr lang="en-US" dirty="0" err="1"/>
              <a:t>Squamata</a:t>
            </a:r>
            <a:r>
              <a:rPr lang="en-US" dirty="0"/>
              <a:t> can be found on </a:t>
            </a:r>
            <a:r>
              <a:rPr lang="en-US" dirty="0">
                <a:solidFill>
                  <a:srgbClr val="0070C0"/>
                </a:solidFill>
              </a:rPr>
              <a:t>all continents except for Antarctica </a:t>
            </a:r>
            <a:r>
              <a:rPr lang="en-US" dirty="0"/>
              <a:t>and live in a wide variety of habitats.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722564" y="304800"/>
            <a:ext cx="1519159" cy="49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423669" y="219727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876800"/>
            <a:ext cx="3911093" cy="180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33400"/>
            <a:ext cx="3429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62112" y="3425309"/>
            <a:ext cx="3443763" cy="369332"/>
          </a:xfrm>
          <a:prstGeom prst="rect">
            <a:avLst/>
          </a:prstGeom>
        </p:spPr>
        <p:txBody>
          <a:bodyPr wrap="none">
            <a:spAutoFit/>
          </a:bodyPr>
          <a:lstStyle/>
          <a:p>
            <a:r>
              <a:rPr lang="it-IT" i="1" dirty="0"/>
              <a:t>Slavoia darevskii, </a:t>
            </a:r>
            <a:r>
              <a:rPr lang="it-IT" dirty="0"/>
              <a:t>a fossil squamate</a:t>
            </a:r>
            <a:endParaRPr lang="en-US" dirty="0"/>
          </a:p>
        </p:txBody>
      </p:sp>
    </p:spTree>
    <p:extLst>
      <p:ext uri="{BB962C8B-B14F-4D97-AF65-F5344CB8AC3E}">
        <p14:creationId xmlns:p14="http://schemas.microsoft.com/office/powerpoint/2010/main" val="203971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FFC000"/>
                </a:solidFill>
              </a:rPr>
              <a:t>Squamata</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4114800" cy="4953000"/>
          </a:xfrm>
        </p:spPr>
        <p:txBody>
          <a:bodyPr>
            <a:normAutofit/>
          </a:bodyPr>
          <a:lstStyle/>
          <a:p>
            <a:pPr marL="0" indent="0">
              <a:buNone/>
            </a:pPr>
            <a:r>
              <a:rPr lang="en-US" sz="1200" b="1" dirty="0" err="1"/>
              <a:t>Squamata</a:t>
            </a:r>
            <a:r>
              <a:rPr lang="en-US" sz="1200" b="1" dirty="0"/>
              <a:t> – </a:t>
            </a:r>
            <a:r>
              <a:rPr lang="en-US" sz="1200" dirty="0"/>
              <a:t>Traditionally the </a:t>
            </a:r>
            <a:r>
              <a:rPr lang="en-US" sz="1200" dirty="0" err="1"/>
              <a:t>Squamata</a:t>
            </a:r>
            <a:r>
              <a:rPr lang="en-US" sz="1200" dirty="0"/>
              <a:t> have been divided into two major subgroups, the lizards, subclass </a:t>
            </a:r>
            <a:r>
              <a:rPr lang="en-US" sz="1200" dirty="0" err="1"/>
              <a:t>Sauria</a:t>
            </a:r>
            <a:r>
              <a:rPr lang="en-US" sz="1200" dirty="0"/>
              <a:t>, and the snakes, subclass: </a:t>
            </a:r>
            <a:r>
              <a:rPr lang="en-US" sz="1200" dirty="0" err="1"/>
              <a:t>Serpentes</a:t>
            </a:r>
            <a:r>
              <a:rPr lang="en-US" sz="1200" dirty="0"/>
              <a:t>. The latter group is basically a series of limbless lizards, and it is certain that snakes are derived from some saurian ancestor. There are many different legless lizards, and it has been suggested that more than one line has evolved to produce those species currently grouped together as snakes.</a:t>
            </a:r>
          </a:p>
          <a:p>
            <a:pPr marL="0" indent="0">
              <a:buNone/>
            </a:pPr>
            <a:endParaRPr lang="en-US" sz="1200" dirty="0"/>
          </a:p>
          <a:p>
            <a:pPr marL="514350" indent="-514350">
              <a:buFont typeface="+mj-lt"/>
              <a:buAutoNum type="arabicPeriod"/>
            </a:pPr>
            <a:r>
              <a:rPr lang="en-US" sz="1200" b="1" dirty="0"/>
              <a:t>Lizards </a:t>
            </a:r>
            <a:r>
              <a:rPr lang="en-US" sz="1200" dirty="0"/>
              <a:t>– </a:t>
            </a:r>
            <a:r>
              <a:rPr lang="en-US" sz="1200" dirty="0">
                <a:solidFill>
                  <a:srgbClr val="FF0000"/>
                </a:solidFill>
              </a:rPr>
              <a:t>The majority of lizards have 4 limbs, a tail, external ears and moveable eyelids.  </a:t>
            </a:r>
            <a:r>
              <a:rPr lang="en-US" sz="1200" dirty="0"/>
              <a:t>They are mostly insectivorous, but a few feed on plants while others, feed on larger prey including birds and mammals. </a:t>
            </a:r>
          </a:p>
          <a:p>
            <a:pPr marL="514350" indent="-514350">
              <a:buFont typeface="+mj-lt"/>
              <a:buAutoNum type="arabicPeriod"/>
            </a:pPr>
            <a:r>
              <a:rPr lang="en-US" sz="1200" b="1" dirty="0"/>
              <a:t>Snakes </a:t>
            </a:r>
            <a:r>
              <a:rPr lang="en-US" sz="1200" b="1" dirty="0">
                <a:solidFill>
                  <a:srgbClr val="0070C0"/>
                </a:solidFill>
              </a:rPr>
              <a:t>- </a:t>
            </a:r>
            <a:r>
              <a:rPr lang="en-US" sz="1200" dirty="0">
                <a:solidFill>
                  <a:srgbClr val="0070C0"/>
                </a:solidFill>
              </a:rPr>
              <a:t>Snakes are basically specialized, limbless lizards</a:t>
            </a:r>
            <a:r>
              <a:rPr lang="en-US" sz="1200" dirty="0"/>
              <a:t> which probably evolved from burrowing forms but have now returned from subterranean habitats to occupy terrestrial, arboreal, and aquatic situations. The following characteristics are typical of all serpents. </a:t>
            </a:r>
            <a:r>
              <a:rPr lang="en-US" sz="1200" dirty="0">
                <a:solidFill>
                  <a:srgbClr val="0070C0"/>
                </a:solidFill>
              </a:rPr>
              <a:t>There is no temporal arch so that the lower jaw and quadrate are very loosely attached to the skull</a:t>
            </a:r>
            <a:r>
              <a:rPr lang="en-US" sz="1200" dirty="0"/>
              <a:t>. This gives the jaw even greater motility than is the case in lizards. </a:t>
            </a:r>
            <a:r>
              <a:rPr lang="en-US" sz="1200" dirty="0">
                <a:solidFill>
                  <a:srgbClr val="0070C0"/>
                </a:solidFill>
              </a:rPr>
              <a:t>The body is elongate with 100–200 or more vertebrae, and the internal organs are elongate and reduced. A spectacle covers the eye which means they have no moveable eyelids.  They lack external ears.</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52600"/>
            <a:ext cx="2932264" cy="194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5500" y="4038600"/>
            <a:ext cx="1789264"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406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000"/>
                </a:solidFill>
              </a:rPr>
              <a:t>Lizards</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3886200" cy="4953000"/>
          </a:xfrm>
        </p:spPr>
        <p:txBody>
          <a:bodyPr>
            <a:normAutofit/>
          </a:bodyPr>
          <a:lstStyle/>
          <a:p>
            <a:r>
              <a:rPr lang="en-US" sz="1200" b="1" dirty="0" err="1"/>
              <a:t>Autotomy</a:t>
            </a:r>
            <a:r>
              <a:rPr lang="en-US" sz="1200" b="1" dirty="0"/>
              <a:t> – </a:t>
            </a:r>
            <a:r>
              <a:rPr lang="en-US" sz="1200" dirty="0"/>
              <a:t>Many species of lizards are capable of tail </a:t>
            </a:r>
            <a:r>
              <a:rPr lang="en-US" sz="1200" dirty="0" err="1"/>
              <a:t>autotomy</a:t>
            </a:r>
            <a:r>
              <a:rPr lang="en-US" sz="1200" dirty="0"/>
              <a:t> or </a:t>
            </a:r>
            <a:r>
              <a:rPr lang="en-US" sz="1200" b="1" dirty="0">
                <a:solidFill>
                  <a:srgbClr val="FF0000"/>
                </a:solidFill>
              </a:rPr>
              <a:t>self amputation</a:t>
            </a:r>
            <a:r>
              <a:rPr lang="en-US" sz="1200" dirty="0">
                <a:solidFill>
                  <a:srgbClr val="FF0000"/>
                </a:solidFill>
              </a:rPr>
              <a:t> </a:t>
            </a:r>
            <a:r>
              <a:rPr lang="en-US" sz="1200" dirty="0"/>
              <a:t>which is the act whereby an animal severs one or more of its own appendages, usually as a self-defense mechanism designed to elude a predator's grasp. The animal can partially regenerate its tail over a period of weeks. The new section will contain cartilage rather than bone, and the skin may be distinctly discolored compared to the rest of the body. The technical term for this ability to drop the tail is </a:t>
            </a:r>
            <a:r>
              <a:rPr lang="en-US" sz="1200" i="1" dirty="0"/>
              <a:t>caudal </a:t>
            </a:r>
            <a:r>
              <a:rPr lang="en-US" sz="1200" i="1" dirty="0" err="1"/>
              <a:t>autotomy</a:t>
            </a:r>
            <a:r>
              <a:rPr lang="en-US" sz="1200" dirty="0"/>
              <a:t>.</a:t>
            </a:r>
          </a:p>
          <a:p>
            <a:r>
              <a:rPr lang="en-US" sz="1200" dirty="0" err="1"/>
              <a:t>Autotomy</a:t>
            </a:r>
            <a:r>
              <a:rPr lang="en-US" sz="1200" dirty="0"/>
              <a:t> in lizards is enabled by special zones of weakness at regular intervals in the vertebrae posterior to the vent. Essentially</a:t>
            </a:r>
            <a:r>
              <a:rPr lang="en-US" sz="1200" dirty="0">
                <a:solidFill>
                  <a:srgbClr val="00B050"/>
                </a:solidFill>
              </a:rPr>
              <a:t>, the lizard contracts a muscle to fracture a vertebra rather than break the tail between two vertebrae. Sphincter muscles in the tail then contract around the caudal artery to minimize bleeding.</a:t>
            </a:r>
          </a:p>
          <a:p>
            <a:pPr marL="0" indent="0">
              <a:buNone/>
            </a:pPr>
            <a:endParaRPr lang="en-US" sz="12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5181600"/>
            <a:ext cx="30480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752600"/>
            <a:ext cx="259025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909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a:bodyPr>
          <a:lstStyle/>
          <a:p>
            <a:r>
              <a:rPr lang="en-US" sz="4000" dirty="0">
                <a:solidFill>
                  <a:srgbClr val="FFC000"/>
                </a:solidFill>
              </a:rPr>
              <a:t>Family: </a:t>
            </a:r>
            <a:r>
              <a:rPr lang="en-US" sz="4000" dirty="0" err="1">
                <a:solidFill>
                  <a:srgbClr val="FFC000"/>
                </a:solidFill>
              </a:rPr>
              <a:t>Agamidae</a:t>
            </a:r>
            <a:endParaRPr lang="en-US" sz="4000" i="1" dirty="0"/>
          </a:p>
        </p:txBody>
      </p:sp>
      <p:sp>
        <p:nvSpPr>
          <p:cNvPr id="5" name="Text Placeholder 4"/>
          <p:cNvSpPr>
            <a:spLocks noGrp="1"/>
          </p:cNvSpPr>
          <p:nvPr>
            <p:ph type="body" sz="half" idx="2"/>
          </p:nvPr>
        </p:nvSpPr>
        <p:spPr>
          <a:xfrm>
            <a:off x="609600" y="1637569"/>
            <a:ext cx="3429000" cy="4691063"/>
          </a:xfrm>
        </p:spPr>
        <p:txBody>
          <a:bodyPr>
            <a:normAutofit fontScale="92500"/>
          </a:bodyPr>
          <a:lstStyle/>
          <a:p>
            <a:pPr marL="342900" indent="-342900">
              <a:buAutoNum type="arabicPeriod"/>
            </a:pPr>
            <a:r>
              <a:rPr lang="en-US" b="1" dirty="0"/>
              <a:t>General Characteristics </a:t>
            </a:r>
            <a:r>
              <a:rPr lang="en-US" dirty="0"/>
              <a:t>–  This Old World Lizard family can be described as lizards that usually have well-developed, strong legs.  They cannot regenerate their tails. These lizards are often called dragons or dragon lizards. </a:t>
            </a:r>
            <a:r>
              <a:rPr lang="en-US" dirty="0">
                <a:solidFill>
                  <a:srgbClr val="FF0000"/>
                </a:solidFill>
              </a:rPr>
              <a:t>Bearded dragons will expand their scales around their neck when threatened. This species also displays a hand-waving gesture, thought to draw an attack from any predator that may be in the area, </a:t>
            </a:r>
            <a:r>
              <a:rPr lang="en-US" dirty="0"/>
              <a:t>however this can also be used as a form of communication between the species.</a:t>
            </a:r>
          </a:p>
          <a:p>
            <a:pPr marL="342900" indent="-342900">
              <a:buAutoNum type="arabicPeriod"/>
            </a:pPr>
            <a:r>
              <a:rPr lang="en-US" b="1" dirty="0"/>
              <a:t>Unique Characteristics – </a:t>
            </a:r>
            <a:r>
              <a:rPr lang="en-US" dirty="0"/>
              <a:t>One of the key distinguishing features of the </a:t>
            </a:r>
            <a:r>
              <a:rPr lang="en-US" dirty="0" err="1"/>
              <a:t>agamids</a:t>
            </a:r>
            <a:r>
              <a:rPr lang="en-US" dirty="0"/>
              <a:t> is </a:t>
            </a:r>
            <a:r>
              <a:rPr lang="en-US" dirty="0">
                <a:solidFill>
                  <a:srgbClr val="00B050"/>
                </a:solidFill>
              </a:rPr>
              <a:t>their teeth, which are borne on the outer rim of the mouth </a:t>
            </a:r>
            <a:r>
              <a:rPr lang="en-US" dirty="0"/>
              <a:t>(</a:t>
            </a:r>
            <a:r>
              <a:rPr lang="en-US" dirty="0" err="1"/>
              <a:t>acrodont</a:t>
            </a:r>
            <a:r>
              <a:rPr lang="en-US" dirty="0"/>
              <a:t>), rather than on the inner side of the jaws. (shared with chameleons).</a:t>
            </a:r>
          </a:p>
          <a:p>
            <a:pPr marL="342900" indent="-342900">
              <a:buAutoNum type="arabicPeriod"/>
            </a:pPr>
            <a:r>
              <a:rPr lang="en-US" b="1" dirty="0"/>
              <a:t>Biogeography </a:t>
            </a:r>
            <a:r>
              <a:rPr lang="en-US" dirty="0"/>
              <a:t>–  These lizards include more than 300 species in </a:t>
            </a:r>
            <a:r>
              <a:rPr lang="en-US" dirty="0">
                <a:solidFill>
                  <a:srgbClr val="0070C0"/>
                </a:solidFill>
              </a:rPr>
              <a:t>Africa, Asia, Australia, and a few in Southern Europe</a:t>
            </a:r>
            <a:r>
              <a:rPr lang="en-US" dirty="0"/>
              <a:t>.  </a:t>
            </a:r>
          </a:p>
        </p:txBody>
      </p:sp>
      <p:pic>
        <p:nvPicPr>
          <p:cNvPr id="1434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2" t="11619" r="-962"/>
          <a:stretch/>
        </p:blipFill>
        <p:spPr bwMode="auto">
          <a:xfrm>
            <a:off x="4419600" y="840105"/>
            <a:ext cx="2971800" cy="210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2590800"/>
            <a:ext cx="2104452" cy="1398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4267200"/>
            <a:ext cx="41148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246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Chameleonidae</a:t>
            </a:r>
            <a:endParaRPr lang="en-US" sz="4000" i="1" dirty="0"/>
          </a:p>
        </p:txBody>
      </p:sp>
      <p:sp>
        <p:nvSpPr>
          <p:cNvPr id="5" name="Text Placeholder 4"/>
          <p:cNvSpPr>
            <a:spLocks noGrp="1"/>
          </p:cNvSpPr>
          <p:nvPr>
            <p:ph type="body" sz="half" idx="2"/>
          </p:nvPr>
        </p:nvSpPr>
        <p:spPr>
          <a:xfrm>
            <a:off x="609600" y="1637569"/>
            <a:ext cx="3810000" cy="4691063"/>
          </a:xfrm>
        </p:spPr>
        <p:txBody>
          <a:bodyPr>
            <a:normAutofit fontScale="85000" lnSpcReduction="20000"/>
          </a:bodyPr>
          <a:lstStyle/>
          <a:p>
            <a:pPr marL="342900" indent="-342900">
              <a:buFont typeface="Arial" pitchFamily="34" charset="0"/>
              <a:buAutoNum type="arabicPeriod"/>
            </a:pPr>
            <a:r>
              <a:rPr lang="en-US" b="1" dirty="0"/>
              <a:t>General Characteristics </a:t>
            </a:r>
            <a:r>
              <a:rPr lang="en-US" dirty="0"/>
              <a:t>– Many Chameleons have head or facial ornamentation.  They have long tongues and lack ears.  They may have a prehensile tail.  Chameleons are </a:t>
            </a:r>
            <a:r>
              <a:rPr lang="en-US" dirty="0" err="1">
                <a:solidFill>
                  <a:srgbClr val="00B050"/>
                </a:solidFill>
              </a:rPr>
              <a:t>didactyl</a:t>
            </a:r>
            <a:r>
              <a:rPr lang="en-US" dirty="0">
                <a:solidFill>
                  <a:srgbClr val="00B050"/>
                </a:solidFill>
              </a:rPr>
              <a:t>: </a:t>
            </a:r>
            <a:r>
              <a:rPr lang="en-US" dirty="0"/>
              <a:t>(on each foot the five toes are fused into a group of two and a group of three, giving the foot a tongs-like appearance). Their eyes are the most distinctive among the reptiles. </a:t>
            </a:r>
            <a:r>
              <a:rPr lang="en-US" dirty="0">
                <a:solidFill>
                  <a:srgbClr val="0070C0"/>
                </a:solidFill>
              </a:rPr>
              <a:t>The upper and lower eyelids are joined, with only a pinhole large enough for the pupil to see through. They can rotate and focus separately to observe two different objects simultaneously. </a:t>
            </a:r>
            <a:r>
              <a:rPr lang="en-US" dirty="0"/>
              <a:t>Chameleons have </a:t>
            </a:r>
            <a:r>
              <a:rPr lang="en-US" dirty="0">
                <a:solidFill>
                  <a:srgbClr val="FF0000"/>
                </a:solidFill>
              </a:rPr>
              <a:t>very long tongues (sometimes longer than their own body length) which they are capable of rapidly extending out of the mouth</a:t>
            </a:r>
            <a:r>
              <a:rPr lang="en-US" dirty="0"/>
              <a:t>. </a:t>
            </a:r>
            <a:endParaRPr lang="en-US" b="1" dirty="0"/>
          </a:p>
          <a:p>
            <a:pPr marL="342900" indent="-342900">
              <a:buFont typeface="Arial" pitchFamily="34" charset="0"/>
              <a:buAutoNum type="arabicPeriod"/>
            </a:pPr>
            <a:r>
              <a:rPr lang="en-US" b="1" dirty="0"/>
              <a:t>Unique Characteristics –  </a:t>
            </a:r>
            <a:r>
              <a:rPr lang="en-US" dirty="0"/>
              <a:t>Some chameleon species are able to change their skin coloration. Different chameleon species are able to vary their coloration and pattern through combinations of pink, blue, red, orange, green, black, brown, light blue, yellow, turquoise and purple.</a:t>
            </a:r>
            <a:r>
              <a:rPr lang="en-US" baseline="30000" dirty="0"/>
              <a:t> </a:t>
            </a:r>
            <a:r>
              <a:rPr lang="en-US" dirty="0"/>
              <a:t> Color change in chameleons has functions in </a:t>
            </a:r>
            <a:r>
              <a:rPr lang="en-US" dirty="0">
                <a:solidFill>
                  <a:srgbClr val="7030A0"/>
                </a:solidFill>
              </a:rPr>
              <a:t>social signaling</a:t>
            </a:r>
            <a:r>
              <a:rPr lang="en-US" dirty="0"/>
              <a:t>, in reactions to temperature and other conditions, as well as in camouflage.</a:t>
            </a:r>
            <a:endParaRPr lang="en-US" b="1" dirty="0"/>
          </a:p>
          <a:p>
            <a:pPr marL="342900" indent="-342900">
              <a:buAutoNum type="arabicPeriod"/>
            </a:pPr>
            <a:r>
              <a:rPr lang="en-US" b="1" dirty="0"/>
              <a:t>Biogeography </a:t>
            </a:r>
            <a:r>
              <a:rPr lang="en-US" dirty="0"/>
              <a:t>–  Uniquely adapted for climbing and visual hunting, they are found in </a:t>
            </a:r>
            <a:r>
              <a:rPr lang="en-US" dirty="0">
                <a:solidFill>
                  <a:srgbClr val="FFC000"/>
                </a:solidFill>
              </a:rPr>
              <a:t>warm habitats that vary from rain forest to desert conditions--in Africa, Madagascar, and southern Europe, </a:t>
            </a:r>
            <a:r>
              <a:rPr lang="en-US" dirty="0"/>
              <a:t>and across south Asia as far as Sri Lanka. They have also been introduced to Hawaii, California, and Florida.</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4944" y="850902"/>
            <a:ext cx="2384048" cy="168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271" y="2743200"/>
            <a:ext cx="2162592" cy="1465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5063" y="4495800"/>
            <a:ext cx="3733800" cy="210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338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Polychrotidae</a:t>
            </a:r>
            <a:br>
              <a:rPr lang="en-US" sz="4000" dirty="0">
                <a:solidFill>
                  <a:srgbClr val="FFC000"/>
                </a:solidFill>
              </a:rPr>
            </a:br>
            <a:r>
              <a:rPr lang="en-US" sz="4000" dirty="0">
                <a:solidFill>
                  <a:srgbClr val="FFC000"/>
                </a:solidFill>
              </a:rPr>
              <a:t>Green Anole</a:t>
            </a:r>
            <a:endParaRPr lang="en-US" sz="4000" i="1" dirty="0"/>
          </a:p>
        </p:txBody>
      </p:sp>
      <p:sp>
        <p:nvSpPr>
          <p:cNvPr id="5" name="Text Placeholder 4"/>
          <p:cNvSpPr>
            <a:spLocks noGrp="1"/>
          </p:cNvSpPr>
          <p:nvPr>
            <p:ph type="body" sz="half" idx="2"/>
          </p:nvPr>
        </p:nvSpPr>
        <p:spPr>
          <a:xfrm>
            <a:off x="609600" y="1637569"/>
            <a:ext cx="3810000" cy="4691063"/>
          </a:xfrm>
        </p:spPr>
        <p:txBody>
          <a:bodyPr>
            <a:normAutofit fontScale="92500" lnSpcReduction="10000"/>
          </a:bodyPr>
          <a:lstStyle/>
          <a:p>
            <a:pPr marL="342900" indent="-342900">
              <a:buFont typeface="Arial" pitchFamily="34" charset="0"/>
              <a:buAutoNum type="arabicPeriod"/>
            </a:pPr>
            <a:r>
              <a:rPr lang="en-US" b="1" dirty="0"/>
              <a:t>General Characteristics </a:t>
            </a:r>
            <a:r>
              <a:rPr lang="en-US" dirty="0"/>
              <a:t>– A large majority of the </a:t>
            </a:r>
            <a:r>
              <a:rPr lang="en-US" dirty="0">
                <a:solidFill>
                  <a:srgbClr val="FF0000"/>
                </a:solidFill>
              </a:rPr>
              <a:t>Anoles</a:t>
            </a:r>
            <a:r>
              <a:rPr lang="en-US" dirty="0"/>
              <a:t> sport a green coloration. As their name suggests, these lizards are emerald green in color, but can change to brown. Both males and females have a pink throat fan (a.k.a. </a:t>
            </a:r>
            <a:r>
              <a:rPr lang="en-US" dirty="0">
                <a:solidFill>
                  <a:srgbClr val="FF0000"/>
                </a:solidFill>
              </a:rPr>
              <a:t>dewlap), which is used as a means for inter- and intraspecific communication. </a:t>
            </a:r>
            <a:r>
              <a:rPr lang="en-US" dirty="0"/>
              <a:t>Their toes are expanded at the tips to accommodate adhesive toe pads, which aid them in climbing smooth surfaces where claws cannot be used.</a:t>
            </a:r>
          </a:p>
          <a:p>
            <a:pPr marL="342900" indent="-342900">
              <a:buFont typeface="Arial" pitchFamily="34" charset="0"/>
              <a:buAutoNum type="arabicPeriod"/>
            </a:pPr>
            <a:r>
              <a:rPr lang="en-US" b="1" dirty="0"/>
              <a:t>Unique Characteristics – </a:t>
            </a:r>
            <a:r>
              <a:rPr lang="en-US" dirty="0"/>
              <a:t>Anole lizards are frequently and incorrectly called </a:t>
            </a:r>
            <a:r>
              <a:rPr lang="en-US" dirty="0">
                <a:solidFill>
                  <a:srgbClr val="00B050"/>
                </a:solidFill>
              </a:rPr>
              <a:t>American chameleons or geckos</a:t>
            </a:r>
            <a:r>
              <a:rPr lang="en-US" dirty="0"/>
              <a:t>, although they are not closely related to either of those groups. In fact, they are more closely related to iguanas. These misconceptions are likely due to their </a:t>
            </a:r>
            <a:r>
              <a:rPr lang="en-US" dirty="0">
                <a:solidFill>
                  <a:srgbClr val="00B050"/>
                </a:solidFill>
              </a:rPr>
              <a:t>ability to alter their skin color and run up walls.</a:t>
            </a:r>
          </a:p>
          <a:p>
            <a:pPr marL="342900" indent="-342900">
              <a:buFont typeface="Arial" pitchFamily="34" charset="0"/>
              <a:buAutoNum type="arabicPeriod"/>
            </a:pPr>
            <a:r>
              <a:rPr lang="en-US" b="1" dirty="0"/>
              <a:t>Biogeography </a:t>
            </a:r>
            <a:r>
              <a:rPr lang="en-US" dirty="0"/>
              <a:t>–  Anoles are small and common lizards that can be found </a:t>
            </a:r>
            <a:r>
              <a:rPr lang="en-US" dirty="0">
                <a:solidFill>
                  <a:srgbClr val="002060"/>
                </a:solidFill>
              </a:rPr>
              <a:t>throughout the southeastern United States</a:t>
            </a:r>
            <a:r>
              <a:rPr lang="en-US" dirty="0"/>
              <a:t>, the Caribbean, and various other regions of the Western world.  </a:t>
            </a:r>
            <a:r>
              <a:rPr lang="en-US" dirty="0">
                <a:solidFill>
                  <a:srgbClr val="002060"/>
                </a:solidFill>
              </a:rPr>
              <a:t>They are widespread due to the pet trade and eggs in imported plants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762000"/>
            <a:ext cx="3505200" cy="16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019425"/>
            <a:ext cx="25050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144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a:bodyPr>
          <a:lstStyle/>
          <a:p>
            <a:r>
              <a:rPr lang="en-US" sz="4000" dirty="0">
                <a:solidFill>
                  <a:srgbClr val="FFC000"/>
                </a:solidFill>
              </a:rPr>
              <a:t>Family: </a:t>
            </a:r>
            <a:r>
              <a:rPr lang="en-US" sz="4000" dirty="0" err="1">
                <a:solidFill>
                  <a:srgbClr val="FFC000"/>
                </a:solidFill>
              </a:rPr>
              <a:t>Geckonidae</a:t>
            </a:r>
            <a:endParaRPr lang="en-US" sz="4000" i="1" dirty="0"/>
          </a:p>
        </p:txBody>
      </p:sp>
      <p:sp>
        <p:nvSpPr>
          <p:cNvPr id="5" name="Text Placeholder 4"/>
          <p:cNvSpPr>
            <a:spLocks noGrp="1"/>
          </p:cNvSpPr>
          <p:nvPr>
            <p:ph type="body" sz="half" idx="2"/>
          </p:nvPr>
        </p:nvSpPr>
        <p:spPr>
          <a:xfrm>
            <a:off x="609600" y="1637569"/>
            <a:ext cx="4343400" cy="4691063"/>
          </a:xfrm>
        </p:spPr>
        <p:txBody>
          <a:bodyPr>
            <a:normAutofit/>
          </a:bodyPr>
          <a:lstStyle/>
          <a:p>
            <a:pPr marL="342900" indent="-342900">
              <a:buAutoNum type="arabicPeriod"/>
            </a:pPr>
            <a:r>
              <a:rPr lang="en-US" b="1" dirty="0"/>
              <a:t>General Characteristics </a:t>
            </a:r>
            <a:r>
              <a:rPr lang="en-US" dirty="0"/>
              <a:t>– Most gecko species can lose their tails in defense. Many species are well known for their </a:t>
            </a:r>
            <a:r>
              <a:rPr lang="en-US" dirty="0">
                <a:solidFill>
                  <a:srgbClr val="FF0000"/>
                </a:solidFill>
              </a:rPr>
              <a:t>specialized toe pads that enable them to climb smooth and vertical surfaces</a:t>
            </a:r>
            <a:r>
              <a:rPr lang="en-US" dirty="0"/>
              <a:t>, and even cross indoor ceilings with ease. Unlike most lizards, geckos are usually nocturnal and are great climbers.</a:t>
            </a:r>
          </a:p>
          <a:p>
            <a:pPr marL="342900" indent="-342900">
              <a:buAutoNum type="arabicPeriod"/>
            </a:pPr>
            <a:r>
              <a:rPr lang="en-US" b="1" dirty="0"/>
              <a:t>Unique Characteristics – </a:t>
            </a:r>
            <a:r>
              <a:rPr lang="en-US" dirty="0"/>
              <a:t>All geckos </a:t>
            </a:r>
            <a:r>
              <a:rPr lang="en-US" dirty="0">
                <a:solidFill>
                  <a:srgbClr val="00B050"/>
                </a:solidFill>
              </a:rPr>
              <a:t>lack eyelids and instead have a transparent membrane, which they lick to clean.</a:t>
            </a:r>
          </a:p>
          <a:p>
            <a:pPr marL="342900" indent="-342900">
              <a:buAutoNum type="arabicPeriod"/>
            </a:pPr>
            <a:r>
              <a:rPr lang="en-US" b="1" dirty="0"/>
              <a:t>Biogeography </a:t>
            </a:r>
            <a:r>
              <a:rPr lang="en-US" dirty="0"/>
              <a:t>–  Geckos are lizards found in </a:t>
            </a:r>
            <a:r>
              <a:rPr lang="en-US" dirty="0">
                <a:solidFill>
                  <a:srgbClr val="0070C0"/>
                </a:solidFill>
              </a:rPr>
              <a:t>warm climates throughout the world. </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599" y="4876800"/>
            <a:ext cx="1530985" cy="160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838200"/>
            <a:ext cx="3548063"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429000"/>
            <a:ext cx="2611324" cy="170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448308"/>
            <a:ext cx="38100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13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Corytophanidae</a:t>
            </a:r>
            <a:endParaRPr lang="en-US" sz="4000" i="1" dirty="0"/>
          </a:p>
        </p:txBody>
      </p:sp>
      <p:sp>
        <p:nvSpPr>
          <p:cNvPr id="5" name="Text Placeholder 4"/>
          <p:cNvSpPr>
            <a:spLocks noGrp="1"/>
          </p:cNvSpPr>
          <p:nvPr>
            <p:ph type="body" sz="half" idx="2"/>
          </p:nvPr>
        </p:nvSpPr>
        <p:spPr>
          <a:xfrm>
            <a:off x="609600" y="1637569"/>
            <a:ext cx="4343400" cy="4691063"/>
          </a:xfrm>
        </p:spPr>
        <p:txBody>
          <a:bodyPr>
            <a:normAutofit/>
          </a:bodyPr>
          <a:lstStyle/>
          <a:p>
            <a:pPr marL="342900" indent="-342900">
              <a:buAutoNum type="arabicPeriod"/>
            </a:pPr>
            <a:r>
              <a:rPr lang="en-US" b="1" dirty="0"/>
              <a:t>General Characteristics </a:t>
            </a:r>
            <a:r>
              <a:rPr lang="en-US" dirty="0"/>
              <a:t>– They are all thin, long-tailed lizards, with long limbs, and relatively small size (9-20 cm snout-vent length). In </a:t>
            </a:r>
            <a:r>
              <a:rPr lang="en-US" dirty="0" err="1"/>
              <a:t>Basiliscus</a:t>
            </a:r>
            <a:r>
              <a:rPr lang="en-US" dirty="0"/>
              <a:t>, only the males have crests (and males grow faster than females after their first year of life). Together with the other seven families previously placed in </a:t>
            </a:r>
            <a:r>
              <a:rPr lang="en-US" dirty="0" err="1"/>
              <a:t>Iguanidae</a:t>
            </a:r>
            <a:r>
              <a:rPr lang="en-US" dirty="0"/>
              <a:t>, </a:t>
            </a:r>
            <a:r>
              <a:rPr lang="en-US" dirty="0" err="1"/>
              <a:t>corytophanids</a:t>
            </a:r>
            <a:r>
              <a:rPr lang="en-US" dirty="0"/>
              <a:t> have </a:t>
            </a:r>
            <a:r>
              <a:rPr lang="en-US" dirty="0" err="1"/>
              <a:t>pleurodont</a:t>
            </a:r>
            <a:r>
              <a:rPr lang="en-US" dirty="0"/>
              <a:t> teeth, which distinguishes them from other members of the </a:t>
            </a:r>
            <a:r>
              <a:rPr lang="en-US" dirty="0" err="1"/>
              <a:t>Iguania</a:t>
            </a:r>
            <a:r>
              <a:rPr lang="en-US" dirty="0"/>
              <a:t> (</a:t>
            </a:r>
            <a:r>
              <a:rPr lang="en-US" dirty="0" err="1"/>
              <a:t>agamids</a:t>
            </a:r>
            <a:r>
              <a:rPr lang="en-US" dirty="0"/>
              <a:t> and </a:t>
            </a:r>
            <a:r>
              <a:rPr lang="en-US" dirty="0" err="1"/>
              <a:t>chamaeleons</a:t>
            </a:r>
            <a:r>
              <a:rPr lang="en-US" dirty="0"/>
              <a:t>). </a:t>
            </a:r>
          </a:p>
          <a:p>
            <a:pPr marL="342900" indent="-342900">
              <a:buAutoNum type="arabicPeriod"/>
            </a:pPr>
            <a:r>
              <a:rPr lang="en-US" b="1" dirty="0"/>
              <a:t>Unique Characteristics – </a:t>
            </a:r>
            <a:r>
              <a:rPr lang="en-US" dirty="0"/>
              <a:t>The common name for lizards of the genus </a:t>
            </a:r>
            <a:r>
              <a:rPr lang="en-US" dirty="0" err="1"/>
              <a:t>Basiliscus</a:t>
            </a:r>
            <a:r>
              <a:rPr lang="en-US" dirty="0"/>
              <a:t>, </a:t>
            </a:r>
            <a:r>
              <a:rPr lang="en-US" dirty="0">
                <a:solidFill>
                  <a:srgbClr val="FF0000"/>
                </a:solidFill>
              </a:rPr>
              <a:t>Jesus Christ lizards, alludes to an escape behavior in which they run </a:t>
            </a:r>
            <a:r>
              <a:rPr lang="en-US" dirty="0" err="1">
                <a:solidFill>
                  <a:srgbClr val="FF0000"/>
                </a:solidFill>
              </a:rPr>
              <a:t>bipedally</a:t>
            </a:r>
            <a:r>
              <a:rPr lang="en-US" dirty="0">
                <a:solidFill>
                  <a:srgbClr val="FF0000"/>
                </a:solidFill>
              </a:rPr>
              <a:t> on the surface of water. </a:t>
            </a:r>
            <a:r>
              <a:rPr lang="en-US" dirty="0"/>
              <a:t>This is made possible by the presence of enlarged, </a:t>
            </a:r>
            <a:r>
              <a:rPr lang="en-US" dirty="0" err="1"/>
              <a:t>squarish</a:t>
            </a:r>
            <a:r>
              <a:rPr lang="en-US" dirty="0"/>
              <a:t>, fringed scales on their toes, as well as highly </a:t>
            </a:r>
            <a:r>
              <a:rPr lang="en-US" dirty="0" err="1"/>
              <a:t>muscularized</a:t>
            </a:r>
            <a:r>
              <a:rPr lang="en-US" dirty="0"/>
              <a:t> legs.</a:t>
            </a:r>
          </a:p>
          <a:p>
            <a:pPr marL="342900" indent="-342900">
              <a:buAutoNum type="arabicPeriod"/>
            </a:pPr>
            <a:r>
              <a:rPr lang="en-US" b="1" dirty="0"/>
              <a:t>Biogeography </a:t>
            </a:r>
            <a:r>
              <a:rPr lang="en-US" dirty="0"/>
              <a:t>– </a:t>
            </a:r>
            <a:r>
              <a:rPr lang="en-US" dirty="0" err="1"/>
              <a:t>Corytophanid</a:t>
            </a:r>
            <a:r>
              <a:rPr lang="en-US" dirty="0"/>
              <a:t> lizards range from </a:t>
            </a:r>
            <a:r>
              <a:rPr lang="en-US" dirty="0">
                <a:solidFill>
                  <a:srgbClr val="00B050"/>
                </a:solidFill>
              </a:rPr>
              <a:t>rainforests to dry scrub forests</a:t>
            </a:r>
            <a:r>
              <a:rPr lang="en-US" dirty="0"/>
              <a:t>. Some species are highly arboreal, living in the forest canopy. By contrast, </a:t>
            </a:r>
            <a:r>
              <a:rPr lang="en-US" dirty="0" err="1"/>
              <a:t>Basiliscus</a:t>
            </a:r>
            <a:r>
              <a:rPr lang="en-US" dirty="0"/>
              <a:t> tends to forage on the forest floor, often near water.</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762000"/>
            <a:ext cx="2447925" cy="248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525" y="3426368"/>
            <a:ext cx="1828800" cy="126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76800"/>
            <a:ext cx="2714625" cy="152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89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err="1">
                <a:solidFill>
                  <a:srgbClr val="FFC000"/>
                </a:solidFill>
              </a:rPr>
              <a:t>Tetrapods</a:t>
            </a:r>
            <a:r>
              <a:rPr lang="en-US" sz="4400" dirty="0">
                <a:solidFill>
                  <a:srgbClr val="FFC000"/>
                </a:solidFill>
              </a:rPr>
              <a:t> – Evolutionary History </a:t>
            </a:r>
          </a:p>
        </p:txBody>
      </p:sp>
      <p:sp>
        <p:nvSpPr>
          <p:cNvPr id="5" name="Text Placeholder 4"/>
          <p:cNvSpPr>
            <a:spLocks noGrp="1"/>
          </p:cNvSpPr>
          <p:nvPr>
            <p:ph type="body" sz="half" idx="2"/>
          </p:nvPr>
        </p:nvSpPr>
        <p:spPr>
          <a:xfrm>
            <a:off x="395785" y="1465807"/>
            <a:ext cx="3810000" cy="4691063"/>
          </a:xfrm>
        </p:spPr>
        <p:txBody>
          <a:bodyPr>
            <a:noAutofit/>
          </a:bodyPr>
          <a:lstStyle/>
          <a:p>
            <a:r>
              <a:rPr lang="en-US" sz="1800" b="1" dirty="0"/>
              <a:t>“</a:t>
            </a:r>
            <a:r>
              <a:rPr lang="en-US" sz="1800" b="1" dirty="0" err="1"/>
              <a:t>Fishapod</a:t>
            </a:r>
            <a:r>
              <a:rPr lang="en-US" sz="1800" b="1" dirty="0"/>
              <a:t>” – </a:t>
            </a:r>
            <a:r>
              <a:rPr lang="en-US" sz="1800" b="1" i="1" dirty="0" err="1">
                <a:solidFill>
                  <a:srgbClr val="FF0000"/>
                </a:solidFill>
              </a:rPr>
              <a:t>Tiktaalik</a:t>
            </a:r>
            <a:r>
              <a:rPr lang="en-US" sz="1800" b="1" i="1" dirty="0"/>
              <a:t> </a:t>
            </a:r>
            <a:r>
              <a:rPr lang="en-US" sz="1800" b="1" dirty="0"/>
              <a:t>(375 </a:t>
            </a:r>
            <a:r>
              <a:rPr lang="en-US" sz="1800" b="1" dirty="0" err="1"/>
              <a:t>mya</a:t>
            </a:r>
            <a:r>
              <a:rPr lang="en-US" sz="1800" b="1" dirty="0"/>
              <a:t>)</a:t>
            </a:r>
          </a:p>
          <a:p>
            <a:r>
              <a:rPr lang="en-US" sz="1800" dirty="0"/>
              <a:t>A fish with tetrapod features, this animal probably could not walk on land but could lift itself out of the water.  </a:t>
            </a:r>
          </a:p>
          <a:p>
            <a:endParaRPr lang="en-US" sz="1800" dirty="0"/>
          </a:p>
          <a:p>
            <a:pPr marL="342900" indent="-342900">
              <a:buAutoNum type="arabicPeriod"/>
            </a:pPr>
            <a:r>
              <a:rPr lang="en-US" sz="1800" b="1" dirty="0"/>
              <a:t>Fish Characteristics</a:t>
            </a:r>
          </a:p>
          <a:p>
            <a:pPr lvl="1"/>
            <a:r>
              <a:rPr lang="en-US" sz="1800" b="1" dirty="0">
                <a:solidFill>
                  <a:srgbClr val="00B050"/>
                </a:solidFill>
              </a:rPr>
              <a:t>Scales</a:t>
            </a:r>
          </a:p>
          <a:p>
            <a:pPr lvl="1"/>
            <a:r>
              <a:rPr lang="en-US" sz="1800" b="1" dirty="0">
                <a:solidFill>
                  <a:srgbClr val="00B050"/>
                </a:solidFill>
              </a:rPr>
              <a:t>Fins</a:t>
            </a:r>
          </a:p>
          <a:p>
            <a:pPr lvl="1"/>
            <a:r>
              <a:rPr lang="en-US" sz="1800" b="1" dirty="0">
                <a:solidFill>
                  <a:srgbClr val="00B050"/>
                </a:solidFill>
              </a:rPr>
              <a:t>Gills and lungs</a:t>
            </a:r>
          </a:p>
          <a:p>
            <a:pPr marL="342900" indent="-342900">
              <a:buAutoNum type="arabicPeriod"/>
            </a:pPr>
            <a:r>
              <a:rPr lang="en-US" sz="1800" b="1" dirty="0"/>
              <a:t>Tetrapod Characteristics</a:t>
            </a:r>
          </a:p>
          <a:p>
            <a:pPr lvl="1"/>
            <a:r>
              <a:rPr lang="en-US" sz="1800" b="1" dirty="0">
                <a:solidFill>
                  <a:srgbClr val="0070C0"/>
                </a:solidFill>
              </a:rPr>
              <a:t>Neck</a:t>
            </a:r>
          </a:p>
          <a:p>
            <a:pPr lvl="1"/>
            <a:r>
              <a:rPr lang="en-US" sz="1800" b="1" dirty="0">
                <a:solidFill>
                  <a:srgbClr val="0070C0"/>
                </a:solidFill>
              </a:rPr>
              <a:t>Ribs</a:t>
            </a:r>
          </a:p>
          <a:p>
            <a:pPr lvl="1"/>
            <a:r>
              <a:rPr lang="en-US" sz="1800" b="1" dirty="0">
                <a:solidFill>
                  <a:srgbClr val="0070C0"/>
                </a:solidFill>
              </a:rPr>
              <a:t>Fin skeleton</a:t>
            </a:r>
          </a:p>
          <a:p>
            <a:pPr lvl="1"/>
            <a:r>
              <a:rPr lang="en-US" sz="1800" b="1" dirty="0">
                <a:solidFill>
                  <a:srgbClr val="0070C0"/>
                </a:solidFill>
              </a:rPr>
              <a:t>Flat skull</a:t>
            </a:r>
          </a:p>
          <a:p>
            <a:pPr lvl="1"/>
            <a:r>
              <a:rPr lang="en-US" sz="1800" b="1" dirty="0">
                <a:solidFill>
                  <a:srgbClr val="0070C0"/>
                </a:solidFill>
              </a:rPr>
              <a:t>Eyes on top of skull</a:t>
            </a:r>
            <a:endParaRPr lang="en-US" sz="1800" dirty="0">
              <a:solidFill>
                <a:srgbClr val="0070C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981200"/>
            <a:ext cx="488135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733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5"/>
            <a:ext cx="5257800" cy="1162050"/>
          </a:xfrm>
        </p:spPr>
        <p:txBody>
          <a:bodyPr>
            <a:normAutofit/>
          </a:bodyPr>
          <a:lstStyle/>
          <a:p>
            <a:r>
              <a:rPr lang="en-US" sz="4000" dirty="0">
                <a:solidFill>
                  <a:srgbClr val="FFC000"/>
                </a:solidFill>
              </a:rPr>
              <a:t>Family: </a:t>
            </a:r>
            <a:r>
              <a:rPr lang="en-US" sz="4000" dirty="0" err="1">
                <a:solidFill>
                  <a:srgbClr val="FFC000"/>
                </a:solidFill>
              </a:rPr>
              <a:t>Scincidae</a:t>
            </a:r>
            <a:endParaRPr lang="en-US" sz="4000" i="1" dirty="0"/>
          </a:p>
        </p:txBody>
      </p:sp>
      <p:sp>
        <p:nvSpPr>
          <p:cNvPr id="5" name="Text Placeholder 4"/>
          <p:cNvSpPr>
            <a:spLocks noGrp="1"/>
          </p:cNvSpPr>
          <p:nvPr>
            <p:ph type="body" sz="half" idx="2"/>
          </p:nvPr>
        </p:nvSpPr>
        <p:spPr>
          <a:xfrm>
            <a:off x="609600" y="1524000"/>
            <a:ext cx="4343400" cy="4691063"/>
          </a:xfrm>
        </p:spPr>
        <p:txBody>
          <a:bodyPr>
            <a:normAutofit/>
          </a:bodyPr>
          <a:lstStyle/>
          <a:p>
            <a:pPr marL="342900" indent="-342900">
              <a:buAutoNum type="arabicPeriod"/>
            </a:pPr>
            <a:r>
              <a:rPr lang="en-US" b="1" dirty="0"/>
              <a:t>General Characteristics </a:t>
            </a:r>
            <a:r>
              <a:rPr lang="en-US" dirty="0"/>
              <a:t>– Skinks look roughly like true lizards, but most species have no pronounced neck and their legs are relatively small.  </a:t>
            </a:r>
          </a:p>
          <a:p>
            <a:pPr marL="342900" indent="-342900">
              <a:buAutoNum type="arabicPeriod"/>
            </a:pPr>
            <a:r>
              <a:rPr lang="en-US" b="1" dirty="0"/>
              <a:t>Unique Characteristics – </a:t>
            </a:r>
            <a:r>
              <a:rPr lang="en-US" dirty="0"/>
              <a:t> Most species of skinks have long</a:t>
            </a:r>
            <a:r>
              <a:rPr lang="en-US" dirty="0">
                <a:solidFill>
                  <a:srgbClr val="FF0000"/>
                </a:solidFill>
              </a:rPr>
              <a:t>, tapering tails they can shed if a predator grabs the tail</a:t>
            </a:r>
            <a:r>
              <a:rPr lang="en-US" dirty="0"/>
              <a:t>. Such species generally can regenerate the lost part of a tail, though imperfectly</a:t>
            </a:r>
          </a:p>
          <a:p>
            <a:pPr marL="342900" indent="-342900">
              <a:buAutoNum type="arabicPeriod"/>
            </a:pPr>
            <a:r>
              <a:rPr lang="en-US" b="1" dirty="0"/>
              <a:t>Biogeography – </a:t>
            </a:r>
            <a:r>
              <a:rPr lang="en-US" dirty="0"/>
              <a:t>Skinks are cosmopolitan meaning they are found in a </a:t>
            </a:r>
            <a:r>
              <a:rPr lang="en-US" dirty="0">
                <a:solidFill>
                  <a:srgbClr val="0070C0"/>
                </a:solidFill>
              </a:rPr>
              <a:t>variety of habitats worldwide.  </a:t>
            </a:r>
            <a:r>
              <a:rPr lang="en-US" dirty="0"/>
              <a:t>They are strong burrowers and </a:t>
            </a:r>
            <a:r>
              <a:rPr lang="en-US" dirty="0">
                <a:solidFill>
                  <a:srgbClr val="00B050"/>
                </a:solidFill>
              </a:rPr>
              <a:t>spend much of their time underground.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999" y="609600"/>
            <a:ext cx="3305015" cy="24787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214" y="3847760"/>
            <a:ext cx="3352800" cy="2514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4291920"/>
            <a:ext cx="2958523" cy="1905000"/>
          </a:xfrm>
          <a:prstGeom prst="rect">
            <a:avLst/>
          </a:prstGeom>
        </p:spPr>
      </p:pic>
    </p:spTree>
    <p:extLst>
      <p:ext uri="{BB962C8B-B14F-4D97-AF65-F5344CB8AC3E}">
        <p14:creationId xmlns:p14="http://schemas.microsoft.com/office/powerpoint/2010/main" val="1775003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5257800" cy="1162050"/>
          </a:xfrm>
        </p:spPr>
        <p:txBody>
          <a:bodyPr>
            <a:normAutofit fontScale="90000"/>
          </a:bodyPr>
          <a:lstStyle/>
          <a:p>
            <a:br>
              <a:rPr lang="en-US" sz="4000" dirty="0">
                <a:solidFill>
                  <a:srgbClr val="FFC000"/>
                </a:solidFill>
              </a:rPr>
            </a:br>
            <a:r>
              <a:rPr lang="en-US" sz="4000" dirty="0">
                <a:solidFill>
                  <a:srgbClr val="FFC000"/>
                </a:solidFill>
              </a:rPr>
              <a:t>Western Skink</a:t>
            </a:r>
            <a:br>
              <a:rPr lang="en-US" sz="4000" dirty="0">
                <a:solidFill>
                  <a:srgbClr val="FFC000"/>
                </a:solidFill>
              </a:rPr>
            </a:br>
            <a:r>
              <a:rPr lang="en-US" sz="4000" dirty="0">
                <a:solidFill>
                  <a:srgbClr val="FFC000"/>
                </a:solidFill>
              </a:rPr>
              <a:t>(</a:t>
            </a:r>
            <a:r>
              <a:rPr lang="en-US" sz="4000" i="1" dirty="0" err="1">
                <a:solidFill>
                  <a:srgbClr val="FFC000"/>
                </a:solidFill>
              </a:rPr>
              <a:t>Eumeces</a:t>
            </a:r>
            <a:r>
              <a:rPr lang="en-US" sz="4000" i="1" dirty="0">
                <a:solidFill>
                  <a:srgbClr val="FFC000"/>
                </a:solidFill>
              </a:rPr>
              <a:t> </a:t>
            </a:r>
            <a:r>
              <a:rPr lang="en-US" sz="4000" i="1" dirty="0" err="1">
                <a:solidFill>
                  <a:srgbClr val="FFC000"/>
                </a:solidFill>
              </a:rPr>
              <a:t>skiltonianus</a:t>
            </a:r>
            <a:r>
              <a:rPr lang="en-US" sz="4000" dirty="0">
                <a:solidFill>
                  <a:srgbClr val="FFC000"/>
                </a:solidFill>
              </a:rPr>
              <a:t>)</a:t>
            </a:r>
            <a:endParaRPr lang="en-US" sz="4000" i="1" dirty="0"/>
          </a:p>
        </p:txBody>
      </p:sp>
      <p:sp>
        <p:nvSpPr>
          <p:cNvPr id="5" name="Text Placeholder 4"/>
          <p:cNvSpPr>
            <a:spLocks noGrp="1"/>
          </p:cNvSpPr>
          <p:nvPr>
            <p:ph type="body" sz="half" idx="2"/>
          </p:nvPr>
        </p:nvSpPr>
        <p:spPr>
          <a:xfrm>
            <a:off x="609600" y="2095500"/>
            <a:ext cx="4343400" cy="4691063"/>
          </a:xfrm>
        </p:spPr>
        <p:txBody>
          <a:bodyPr>
            <a:normAutofit/>
          </a:bodyPr>
          <a:lstStyle/>
          <a:p>
            <a:pPr marL="342900" indent="-342900">
              <a:buAutoNum type="arabicPeriod"/>
            </a:pPr>
            <a:r>
              <a:rPr lang="en-US" b="1" dirty="0"/>
              <a:t>General Characteristics </a:t>
            </a:r>
            <a:r>
              <a:rPr lang="en-US" dirty="0"/>
              <a:t>– Skinks look roughly like true lizards, but most species have no pronounced neck and their legs are relatively small.  </a:t>
            </a:r>
          </a:p>
          <a:p>
            <a:pPr marL="342900" indent="-342900">
              <a:buAutoNum type="arabicPeriod"/>
            </a:pPr>
            <a:r>
              <a:rPr lang="en-US" b="1" dirty="0"/>
              <a:t>Unique Characteristics –</a:t>
            </a:r>
            <a:r>
              <a:rPr lang="en-US" dirty="0"/>
              <a:t> Juvenile Western Skinks (</a:t>
            </a:r>
            <a:r>
              <a:rPr lang="en-US" i="1" dirty="0" err="1"/>
              <a:t>Eumeces</a:t>
            </a:r>
            <a:r>
              <a:rPr lang="en-US" i="1" dirty="0"/>
              <a:t> </a:t>
            </a:r>
            <a:r>
              <a:rPr lang="en-US" i="1" dirty="0" err="1"/>
              <a:t>skiltonianus</a:t>
            </a:r>
            <a:r>
              <a:rPr lang="en-US" dirty="0"/>
              <a:t>) </a:t>
            </a:r>
            <a:r>
              <a:rPr lang="en-US" dirty="0">
                <a:solidFill>
                  <a:srgbClr val="00B050"/>
                </a:solidFill>
              </a:rPr>
              <a:t>have a bright blue tail which tends to attract predators to the tail so that the lizard can escape.</a:t>
            </a:r>
          </a:p>
          <a:p>
            <a:pPr marL="342900" indent="-342900">
              <a:buAutoNum type="arabicPeriod"/>
            </a:pPr>
            <a:r>
              <a:rPr lang="en-US" b="1" dirty="0"/>
              <a:t>Biogeography </a:t>
            </a:r>
            <a:r>
              <a:rPr lang="en-US" dirty="0"/>
              <a:t>–  </a:t>
            </a:r>
            <a:r>
              <a:rPr lang="en-US" dirty="0">
                <a:solidFill>
                  <a:srgbClr val="0070C0"/>
                </a:solidFill>
              </a:rPr>
              <a:t>It is a common but secretive species whose range extends throughout the Western U.S. (</a:t>
            </a:r>
            <a:r>
              <a:rPr lang="en-US" dirty="0"/>
              <a:t>Washington, Oregon, Nevada, Utah, and Wyoming and into western Montana and northern Arizona).  It is widespread in northern California but restricted to the coast in central and southern California. Found in a variety of habitats, this lizard is most common in early successional stages or open areas of late successional stages.</a:t>
            </a:r>
          </a:p>
          <a:p>
            <a:pPr marL="342900" indent="-342900">
              <a:buAutoNum type="arabicPeriod"/>
            </a:pPr>
            <a:r>
              <a:rPr lang="en-US" b="1" dirty="0"/>
              <a:t>Diet</a:t>
            </a:r>
            <a:r>
              <a:rPr lang="en-US" dirty="0"/>
              <a:t> – They prey upon </a:t>
            </a:r>
            <a:r>
              <a:rPr lang="en-US" dirty="0">
                <a:solidFill>
                  <a:srgbClr val="7030A0"/>
                </a:solidFill>
              </a:rPr>
              <a:t>small invertebrates </a:t>
            </a:r>
            <a:r>
              <a:rPr lang="en-US" dirty="0"/>
              <a:t>including spiders, a variety of insects and sow bugs.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38200"/>
            <a:ext cx="23717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581400"/>
            <a:ext cx="3429000" cy="257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775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a:bodyPr>
          <a:lstStyle/>
          <a:p>
            <a:r>
              <a:rPr lang="en-US" sz="4000" dirty="0">
                <a:solidFill>
                  <a:srgbClr val="FFC000"/>
                </a:solidFill>
              </a:rPr>
              <a:t>Family: </a:t>
            </a:r>
            <a:r>
              <a:rPr lang="en-US" sz="4000" dirty="0" err="1">
                <a:solidFill>
                  <a:srgbClr val="FFC000"/>
                </a:solidFill>
              </a:rPr>
              <a:t>Iguanidae</a:t>
            </a:r>
            <a:endParaRPr lang="en-US" sz="4000" i="1" dirty="0"/>
          </a:p>
        </p:txBody>
      </p:sp>
      <p:sp>
        <p:nvSpPr>
          <p:cNvPr id="5" name="Text Placeholder 4"/>
          <p:cNvSpPr>
            <a:spLocks noGrp="1"/>
          </p:cNvSpPr>
          <p:nvPr>
            <p:ph type="body" sz="half" idx="2"/>
          </p:nvPr>
        </p:nvSpPr>
        <p:spPr>
          <a:xfrm>
            <a:off x="609600" y="1637569"/>
            <a:ext cx="4343400" cy="4691063"/>
          </a:xfrm>
        </p:spPr>
        <p:txBody>
          <a:bodyPr>
            <a:normAutofit/>
          </a:bodyPr>
          <a:lstStyle/>
          <a:p>
            <a:pPr marL="342900" indent="-342900">
              <a:buAutoNum type="arabicPeriod"/>
            </a:pPr>
            <a:r>
              <a:rPr lang="en-US" b="1" dirty="0"/>
              <a:t>General Characteristics </a:t>
            </a:r>
            <a:r>
              <a:rPr lang="en-US" dirty="0"/>
              <a:t>– </a:t>
            </a:r>
            <a:r>
              <a:rPr lang="en-US" dirty="0">
                <a:solidFill>
                  <a:srgbClr val="FF0000"/>
                </a:solidFill>
              </a:rPr>
              <a:t>This group of relatively large, dry-adapted lizards </a:t>
            </a:r>
            <a:r>
              <a:rPr lang="en-US" dirty="0"/>
              <a:t>is undergoing much systematic revision, and as defined here is equivalent to the previously identified subfamily </a:t>
            </a:r>
            <a:r>
              <a:rPr lang="en-US" dirty="0" err="1"/>
              <a:t>Iguaninae</a:t>
            </a:r>
            <a:r>
              <a:rPr lang="en-US" dirty="0"/>
              <a:t> . Under this strict classification, there are eight iguanid genera, and approximately 35 species currently recognized.</a:t>
            </a:r>
          </a:p>
          <a:p>
            <a:pPr marL="342900" indent="-342900">
              <a:buAutoNum type="arabicPeriod"/>
            </a:pPr>
            <a:r>
              <a:rPr lang="en-US" b="1" dirty="0"/>
              <a:t>Unique Characteristics – </a:t>
            </a:r>
            <a:r>
              <a:rPr lang="en-US" dirty="0"/>
              <a:t>The true iguanas are among the largest of the </a:t>
            </a:r>
            <a:r>
              <a:rPr lang="en-US" dirty="0" err="1"/>
              <a:t>iguanians</a:t>
            </a:r>
            <a:r>
              <a:rPr lang="en-US" dirty="0"/>
              <a:t>, ranging from the Desert Iguana to the much larger Green Iguana. Iguanids have </a:t>
            </a:r>
            <a:r>
              <a:rPr lang="en-US" dirty="0" err="1">
                <a:solidFill>
                  <a:srgbClr val="FF0000"/>
                </a:solidFill>
              </a:rPr>
              <a:t>pleurodont</a:t>
            </a:r>
            <a:r>
              <a:rPr lang="en-US" dirty="0">
                <a:solidFill>
                  <a:srgbClr val="FF0000"/>
                </a:solidFill>
              </a:rPr>
              <a:t> teeth (the teeth that are fused (</a:t>
            </a:r>
            <a:r>
              <a:rPr lang="en-US" dirty="0" err="1">
                <a:solidFill>
                  <a:srgbClr val="FF0000"/>
                </a:solidFill>
              </a:rPr>
              <a:t>ankylosed</a:t>
            </a:r>
            <a:r>
              <a:rPr lang="en-US" dirty="0">
                <a:solidFill>
                  <a:srgbClr val="FF0000"/>
                </a:solidFill>
              </a:rPr>
              <a:t>) by their sides to the inner surface of the jaw bones)</a:t>
            </a:r>
            <a:r>
              <a:rPr lang="en-US" dirty="0"/>
              <a:t>, which distinguishes them from other members previous included in this family (</a:t>
            </a:r>
            <a:r>
              <a:rPr lang="en-US" dirty="0" err="1"/>
              <a:t>agamids</a:t>
            </a:r>
            <a:r>
              <a:rPr lang="en-US" dirty="0"/>
              <a:t> and </a:t>
            </a:r>
            <a:r>
              <a:rPr lang="en-US" dirty="0" err="1"/>
              <a:t>chamaeleons</a:t>
            </a:r>
            <a:r>
              <a:rPr lang="en-US" dirty="0"/>
              <a:t>).</a:t>
            </a:r>
          </a:p>
          <a:p>
            <a:pPr marL="342900" indent="-342900">
              <a:buAutoNum type="arabicPeriod"/>
            </a:pPr>
            <a:r>
              <a:rPr lang="en-US" b="1" dirty="0"/>
              <a:t>Biogeography </a:t>
            </a:r>
            <a:r>
              <a:rPr lang="en-US" dirty="0"/>
              <a:t>–  Iguanids may be </a:t>
            </a:r>
            <a:r>
              <a:rPr lang="en-US" dirty="0">
                <a:solidFill>
                  <a:srgbClr val="0070C0"/>
                </a:solidFill>
              </a:rPr>
              <a:t>terrestrial, rock-dwelling, or arboreal. </a:t>
            </a:r>
            <a:r>
              <a:rPr lang="en-US" dirty="0"/>
              <a:t>Arboreal species leave the trees only rarely, often to lay eggs. Many iguanids are adapted for arid landscapes.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733800"/>
            <a:ext cx="3505200" cy="224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43217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122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Chuckwalla</a:t>
            </a:r>
            <a:br>
              <a:rPr lang="en-US" sz="4000" dirty="0">
                <a:solidFill>
                  <a:srgbClr val="FFC000"/>
                </a:solidFill>
              </a:rPr>
            </a:br>
            <a:r>
              <a:rPr lang="en-US" sz="4000" i="1" dirty="0"/>
              <a:t>(</a:t>
            </a:r>
            <a:r>
              <a:rPr lang="en-US" sz="4000" i="1" dirty="0" err="1"/>
              <a:t>Sauromalus</a:t>
            </a:r>
            <a:r>
              <a:rPr lang="en-US" sz="4000" i="1" dirty="0"/>
              <a:t> </a:t>
            </a:r>
            <a:r>
              <a:rPr lang="en-US" sz="4000" i="1" dirty="0" err="1"/>
              <a:t>ater</a:t>
            </a:r>
            <a:r>
              <a:rPr lang="en-US" sz="4000" i="1" dirty="0"/>
              <a:t>)</a:t>
            </a:r>
          </a:p>
        </p:txBody>
      </p:sp>
      <p:sp>
        <p:nvSpPr>
          <p:cNvPr id="5" name="Text Placeholder 4"/>
          <p:cNvSpPr>
            <a:spLocks noGrp="1"/>
          </p:cNvSpPr>
          <p:nvPr>
            <p:ph type="body" sz="half" idx="2"/>
          </p:nvPr>
        </p:nvSpPr>
        <p:spPr>
          <a:xfrm>
            <a:off x="609600" y="1637569"/>
            <a:ext cx="3733800" cy="4691063"/>
          </a:xfrm>
        </p:spPr>
        <p:txBody>
          <a:bodyPr>
            <a:normAutofit fontScale="85000" lnSpcReduction="10000"/>
          </a:bodyPr>
          <a:lstStyle/>
          <a:p>
            <a:pPr marL="342900" indent="-342900">
              <a:buAutoNum type="arabicPeriod"/>
            </a:pPr>
            <a:r>
              <a:rPr lang="en-US" b="1" dirty="0"/>
              <a:t>General Characteristics </a:t>
            </a:r>
            <a:r>
              <a:rPr lang="en-US" dirty="0"/>
              <a:t>– Chuckwallas are a stocky wide-bodied lizard with a flattened midsection and prominent belly. Their tails are thick, tapering to a blunt tip.  Loose folds of skin characterize the neck and sides of the body, which is covered in small, coarsely granular scales. </a:t>
            </a:r>
          </a:p>
          <a:p>
            <a:pPr marL="342900" indent="-342900">
              <a:buAutoNum type="arabicPeriod"/>
            </a:pPr>
            <a:r>
              <a:rPr lang="en-US" b="1" dirty="0"/>
              <a:t>Unique Characteristics - </a:t>
            </a:r>
            <a:r>
              <a:rPr lang="en-US" dirty="0"/>
              <a:t>Harmless to humans, these lizards are known to run from potential threats.  When disturbed, a chuckwalla will </a:t>
            </a:r>
            <a:r>
              <a:rPr lang="en-US" dirty="0">
                <a:solidFill>
                  <a:srgbClr val="FF0000"/>
                </a:solidFill>
              </a:rPr>
              <a:t>wedge itself into a tight rock crevice and gulp air to inflate its lungs in order to distend their bodies making them difficult to remove from the rocks.  </a:t>
            </a:r>
          </a:p>
          <a:p>
            <a:pPr marL="342900" indent="-342900">
              <a:buAutoNum type="arabicPeriod"/>
            </a:pPr>
            <a:r>
              <a:rPr lang="en-US" b="1" dirty="0"/>
              <a:t>Biogeography </a:t>
            </a:r>
            <a:r>
              <a:rPr lang="en-US" dirty="0"/>
              <a:t>– The genus </a:t>
            </a:r>
            <a:r>
              <a:rPr lang="en-US" dirty="0" err="1"/>
              <a:t>Sauromalus</a:t>
            </a:r>
            <a:r>
              <a:rPr lang="en-US" dirty="0"/>
              <a:t> has a wide distribution in biomes of the</a:t>
            </a:r>
            <a:r>
              <a:rPr lang="en-US" dirty="0">
                <a:solidFill>
                  <a:srgbClr val="00B050"/>
                </a:solidFill>
              </a:rPr>
              <a:t> Sonoran and Mojave Desert. </a:t>
            </a:r>
            <a:r>
              <a:rPr lang="en-US" dirty="0"/>
              <a:t> The common chuckwalla is the species with the greatest range, found from southern California east to southern Nevada and Utah, western Arizona and south to Baja California and northwestern Mexico</a:t>
            </a:r>
          </a:p>
          <a:p>
            <a:pPr marL="342900" indent="-342900">
              <a:buAutoNum type="arabicPeriod"/>
            </a:pPr>
            <a:r>
              <a:rPr lang="en-US" b="1" dirty="0"/>
              <a:t>Habitat</a:t>
            </a:r>
            <a:r>
              <a:rPr lang="en-US" dirty="0"/>
              <a:t> –Chuckwallas prefer </a:t>
            </a:r>
            <a:r>
              <a:rPr lang="en-US" dirty="0">
                <a:solidFill>
                  <a:srgbClr val="0070C0"/>
                </a:solidFill>
              </a:rPr>
              <a:t>lava flows and rocky areas. </a:t>
            </a:r>
            <a:r>
              <a:rPr lang="en-US" dirty="0"/>
              <a:t>These areas are typically vegetated by creosote bush and other such drought-tolerant scrub.</a:t>
            </a:r>
          </a:p>
          <a:p>
            <a:pPr marL="342900" indent="-342900">
              <a:buAutoNum type="arabicPeriod"/>
            </a:pPr>
            <a:r>
              <a:rPr lang="en-US" b="1" dirty="0"/>
              <a:t>Diet </a:t>
            </a:r>
            <a:r>
              <a:rPr lang="en-US" dirty="0"/>
              <a:t>- Primarily </a:t>
            </a:r>
            <a:r>
              <a:rPr lang="en-US" dirty="0">
                <a:solidFill>
                  <a:srgbClr val="7030A0"/>
                </a:solidFill>
              </a:rPr>
              <a:t>herbivorous</a:t>
            </a:r>
            <a:r>
              <a:rPr lang="en-US" dirty="0"/>
              <a:t>, chuckwallas feed on leaves, fruit and flowers of annuals and perennial plants; insects represent a supplementary prey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609600"/>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3733800"/>
            <a:ext cx="2590800" cy="2461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19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Desert Iguana</a:t>
            </a:r>
            <a:br>
              <a:rPr lang="en-US" sz="4000" dirty="0">
                <a:solidFill>
                  <a:srgbClr val="FFC000"/>
                </a:solidFill>
              </a:rPr>
            </a:br>
            <a:r>
              <a:rPr lang="en-US" sz="4000" i="1" dirty="0"/>
              <a:t>(</a:t>
            </a:r>
            <a:r>
              <a:rPr lang="en-US" sz="4000" i="1" dirty="0" err="1"/>
              <a:t>Dipsosaurus</a:t>
            </a:r>
            <a:r>
              <a:rPr lang="en-US" sz="4000" i="1" dirty="0"/>
              <a:t> </a:t>
            </a:r>
            <a:r>
              <a:rPr lang="en-US" sz="4000" i="1" dirty="0" err="1"/>
              <a:t>dorsalis</a:t>
            </a:r>
            <a:r>
              <a:rPr lang="en-US" sz="4000" i="1" dirty="0"/>
              <a:t>)</a:t>
            </a:r>
          </a:p>
        </p:txBody>
      </p:sp>
      <p:sp>
        <p:nvSpPr>
          <p:cNvPr id="5" name="Text Placeholder 4"/>
          <p:cNvSpPr>
            <a:spLocks noGrp="1"/>
          </p:cNvSpPr>
          <p:nvPr>
            <p:ph type="body" sz="half" idx="2"/>
          </p:nvPr>
        </p:nvSpPr>
        <p:spPr>
          <a:xfrm>
            <a:off x="609600" y="1637569"/>
            <a:ext cx="4191000" cy="4691063"/>
          </a:xfrm>
        </p:spPr>
        <p:txBody>
          <a:bodyPr>
            <a:normAutofit fontScale="85000" lnSpcReduction="20000"/>
          </a:bodyPr>
          <a:lstStyle/>
          <a:p>
            <a:pPr marL="342900" indent="-342900">
              <a:buAutoNum type="arabicPeriod"/>
            </a:pPr>
            <a:r>
              <a:rPr lang="en-US" b="1" dirty="0"/>
              <a:t>General Characteristics </a:t>
            </a:r>
            <a:r>
              <a:rPr lang="en-US" dirty="0"/>
              <a:t>– The desert iguana is a blunt, medium-sized lizard which grows to 16 inches including the tail.  They are pale gray-tan to cream in color with a light brown reticulated pattern on their backs and sides. Down the center of the back is a row of slightly-enlarged, keeled dorsal scales that become slightly larger as you move down the back. The reticulated pattern gives way to brown spots near the back legs, turning into stripes along the tail. The tail is usually around 1½ times longer than the body from snout to vent. The belly is pale. During the breeding season, the sides become pinkish in both sexes.</a:t>
            </a:r>
          </a:p>
          <a:p>
            <a:pPr marL="342900" indent="-342900">
              <a:buAutoNum type="arabicPeriod"/>
            </a:pPr>
            <a:r>
              <a:rPr lang="en-US" b="1" dirty="0"/>
              <a:t>Unique Characteristics </a:t>
            </a:r>
            <a:r>
              <a:rPr lang="en-US" b="1" dirty="0">
                <a:solidFill>
                  <a:srgbClr val="FF0000"/>
                </a:solidFill>
              </a:rPr>
              <a:t>–  </a:t>
            </a:r>
            <a:r>
              <a:rPr lang="en-US" dirty="0">
                <a:solidFill>
                  <a:srgbClr val="FF0000"/>
                </a:solidFill>
              </a:rPr>
              <a:t>These lizards can withstand high temperatures and are out and about after other lizards have retreated into their burrows. They are capable of tolerating body temperatures of 42 °C (108 °F) which is higher than any known vertebrate. </a:t>
            </a:r>
            <a:r>
              <a:rPr lang="en-US" dirty="0"/>
              <a:t> They burrow extensively, and will often climb into shrubs for shelter and defense. Their burrows are usually constructed in the mounds of sand that accumulate around the bases of bushes like the creosote.</a:t>
            </a:r>
          </a:p>
          <a:p>
            <a:pPr marL="342900" indent="-342900">
              <a:buAutoNum type="arabicPeriod"/>
            </a:pPr>
            <a:r>
              <a:rPr lang="en-US" b="1" dirty="0"/>
              <a:t>Biogeography </a:t>
            </a:r>
            <a:r>
              <a:rPr lang="en-US" dirty="0"/>
              <a:t>– The desert iguana is one of the most common lizards of the </a:t>
            </a:r>
            <a:r>
              <a:rPr lang="en-US" dirty="0">
                <a:solidFill>
                  <a:srgbClr val="00B050"/>
                </a:solidFill>
              </a:rPr>
              <a:t>Sonoran and Mojave deserts </a:t>
            </a:r>
            <a:r>
              <a:rPr lang="en-US" dirty="0"/>
              <a:t>of the southwestern United States and northwestern Mexico. They also occur on several Gulf of California islands.</a:t>
            </a:r>
          </a:p>
          <a:p>
            <a:pPr marL="342900" indent="-342900">
              <a:buAutoNum type="arabicPeriod"/>
            </a:pPr>
            <a:r>
              <a:rPr lang="en-US" b="1" dirty="0"/>
              <a:t>Habitat</a:t>
            </a:r>
            <a:r>
              <a:rPr lang="en-US" dirty="0"/>
              <a:t> – Their preferred habitat is largely contained within the range of the </a:t>
            </a:r>
            <a:r>
              <a:rPr lang="en-US" dirty="0">
                <a:solidFill>
                  <a:srgbClr val="0070C0"/>
                </a:solidFill>
              </a:rPr>
              <a:t>desert scrubland </a:t>
            </a:r>
            <a:r>
              <a:rPr lang="en-US" dirty="0"/>
              <a:t>below 3,300 feet</a:t>
            </a:r>
          </a:p>
          <a:p>
            <a:pPr marL="342900" indent="-342900">
              <a:buAutoNum type="arabicPeriod"/>
            </a:pPr>
            <a:r>
              <a:rPr lang="en-US" b="1" dirty="0"/>
              <a:t>Diet </a:t>
            </a:r>
            <a:r>
              <a:rPr lang="en-US" dirty="0"/>
              <a:t>- Desert iguanas are primarily </a:t>
            </a:r>
            <a:r>
              <a:rPr lang="en-US" dirty="0">
                <a:solidFill>
                  <a:srgbClr val="7030A0"/>
                </a:solidFill>
              </a:rPr>
              <a:t>herbivorous</a:t>
            </a:r>
            <a:r>
              <a:rPr lang="en-US" dirty="0"/>
              <a:t>, eating buds, fruits and leaves of many annual and perennial plants.[4] They are especially attracted to the yellow flowers of the creosote bush</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57200"/>
            <a:ext cx="3438091"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891" y="3276600"/>
            <a:ext cx="3429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924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Green Iguana</a:t>
            </a:r>
            <a:br>
              <a:rPr lang="en-US" sz="4000" dirty="0">
                <a:solidFill>
                  <a:srgbClr val="FFC000"/>
                </a:solidFill>
              </a:rPr>
            </a:br>
            <a:r>
              <a:rPr lang="en-US" sz="4000" i="1" dirty="0"/>
              <a:t>(Iguana iguana)</a:t>
            </a:r>
          </a:p>
        </p:txBody>
      </p:sp>
      <p:sp>
        <p:nvSpPr>
          <p:cNvPr id="5" name="Text Placeholder 4"/>
          <p:cNvSpPr>
            <a:spLocks noGrp="1"/>
          </p:cNvSpPr>
          <p:nvPr>
            <p:ph type="body" sz="half" idx="2"/>
          </p:nvPr>
        </p:nvSpPr>
        <p:spPr>
          <a:xfrm>
            <a:off x="609600" y="1637569"/>
            <a:ext cx="3733800" cy="4691063"/>
          </a:xfrm>
        </p:spPr>
        <p:txBody>
          <a:bodyPr>
            <a:normAutofit lnSpcReduction="10000"/>
          </a:bodyPr>
          <a:lstStyle/>
          <a:p>
            <a:pPr marL="342900" indent="-342900">
              <a:buAutoNum type="arabicPeriod"/>
            </a:pPr>
            <a:r>
              <a:rPr lang="en-US" b="1" dirty="0"/>
              <a:t>General Characteristics </a:t>
            </a:r>
            <a:r>
              <a:rPr lang="en-US" dirty="0"/>
              <a:t>– The Green Iguana or Common Iguana (Iguana iguana) is a large, arboreal herbivorous species of lizard.</a:t>
            </a:r>
          </a:p>
          <a:p>
            <a:pPr marL="342900" indent="-342900">
              <a:buAutoNum type="arabicPeriod"/>
            </a:pPr>
            <a:r>
              <a:rPr lang="en-US" b="1" dirty="0"/>
              <a:t>Unique Characteristics –  </a:t>
            </a:r>
            <a:r>
              <a:rPr lang="en-US" dirty="0"/>
              <a:t>The Green Iguana's popularity in </a:t>
            </a:r>
            <a:r>
              <a:rPr lang="en-US" dirty="0">
                <a:solidFill>
                  <a:srgbClr val="FF0000"/>
                </a:solidFill>
              </a:rPr>
              <a:t>the pet trade and as a food source </a:t>
            </a:r>
            <a:r>
              <a:rPr lang="en-US" dirty="0"/>
              <a:t>in Latin America make them widely introduced into other areas and are often called a “disposable pet” due to the fact </a:t>
            </a:r>
            <a:r>
              <a:rPr lang="en-US" dirty="0">
                <a:solidFill>
                  <a:srgbClr val="00B050"/>
                </a:solidFill>
              </a:rPr>
              <a:t>many owners release them when they become to difficult to handle</a:t>
            </a:r>
            <a:r>
              <a:rPr lang="en-US" dirty="0"/>
              <a:t>.</a:t>
            </a:r>
          </a:p>
          <a:p>
            <a:pPr marL="342900" indent="-342900">
              <a:buAutoNum type="arabicPeriod"/>
            </a:pPr>
            <a:r>
              <a:rPr lang="en-US" b="1" dirty="0"/>
              <a:t>Biogeography </a:t>
            </a:r>
            <a:r>
              <a:rPr lang="en-US" dirty="0"/>
              <a:t>– The native range of the Green Iguana extends from </a:t>
            </a:r>
            <a:r>
              <a:rPr lang="en-US" dirty="0">
                <a:solidFill>
                  <a:schemeClr val="accent6"/>
                </a:solidFill>
              </a:rPr>
              <a:t>central and northern South America </a:t>
            </a:r>
            <a:r>
              <a:rPr lang="en-US" dirty="0"/>
              <a:t>(from southern Mexico to central Brazil, Paraguay, and Bolivia and the Caribbean)</a:t>
            </a:r>
          </a:p>
          <a:p>
            <a:pPr marL="342900" indent="-342900">
              <a:buAutoNum type="arabicPeriod"/>
            </a:pPr>
            <a:r>
              <a:rPr lang="en-US" b="1" dirty="0"/>
              <a:t>Habitat</a:t>
            </a:r>
            <a:r>
              <a:rPr lang="en-US" dirty="0"/>
              <a:t> – Green Iguanas are diurnal, </a:t>
            </a:r>
            <a:r>
              <a:rPr lang="en-US" dirty="0">
                <a:solidFill>
                  <a:srgbClr val="7030A0"/>
                </a:solidFill>
              </a:rPr>
              <a:t>arboreal, and are often found near water</a:t>
            </a:r>
          </a:p>
          <a:p>
            <a:pPr marL="342900" indent="-342900">
              <a:buAutoNum type="arabicPeriod"/>
            </a:pPr>
            <a:r>
              <a:rPr lang="en-US" b="1" dirty="0"/>
              <a:t>Diet </a:t>
            </a:r>
            <a:r>
              <a:rPr lang="en-US" dirty="0"/>
              <a:t>- Green Iguanas are primarily </a:t>
            </a:r>
            <a:r>
              <a:rPr lang="en-US" dirty="0">
                <a:solidFill>
                  <a:srgbClr val="FFC000"/>
                </a:solidFill>
              </a:rPr>
              <a:t>herbivores</a:t>
            </a:r>
            <a:r>
              <a:rPr lang="en-US" dirty="0"/>
              <a:t>, feeding on leaves, flowers, fruit, and growing shoots of upwards of 100 different species of plant.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57200"/>
            <a:ext cx="3505200" cy="233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612" y="3200400"/>
            <a:ext cx="3305175" cy="267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181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Marine Iguana</a:t>
            </a:r>
            <a:br>
              <a:rPr lang="en-US" sz="4000" dirty="0">
                <a:solidFill>
                  <a:srgbClr val="FFC000"/>
                </a:solidFill>
              </a:rPr>
            </a:br>
            <a:r>
              <a:rPr lang="en-US" sz="4000" i="1" dirty="0"/>
              <a:t>(</a:t>
            </a:r>
            <a:r>
              <a:rPr lang="en-US" sz="4000" i="1" dirty="0" err="1"/>
              <a:t>Amblyrhynchus</a:t>
            </a:r>
            <a:r>
              <a:rPr lang="en-US" sz="4000" i="1" dirty="0"/>
              <a:t> </a:t>
            </a:r>
            <a:r>
              <a:rPr lang="en-US" sz="4000" i="1" dirty="0" err="1"/>
              <a:t>cristatus</a:t>
            </a:r>
            <a:r>
              <a:rPr lang="en-US" sz="4000" i="1" dirty="0"/>
              <a:t>)</a:t>
            </a:r>
          </a:p>
        </p:txBody>
      </p:sp>
      <p:sp>
        <p:nvSpPr>
          <p:cNvPr id="5" name="Text Placeholder 4"/>
          <p:cNvSpPr>
            <a:spLocks noGrp="1"/>
          </p:cNvSpPr>
          <p:nvPr>
            <p:ph type="body" sz="half" idx="2"/>
          </p:nvPr>
        </p:nvSpPr>
        <p:spPr>
          <a:xfrm>
            <a:off x="609600" y="1637569"/>
            <a:ext cx="4343400" cy="4691063"/>
          </a:xfrm>
        </p:spPr>
        <p:txBody>
          <a:bodyPr>
            <a:normAutofit fontScale="85000" lnSpcReduction="20000"/>
          </a:bodyPr>
          <a:lstStyle/>
          <a:p>
            <a:pPr marL="342900" indent="-342900">
              <a:buAutoNum type="arabicPeriod"/>
            </a:pPr>
            <a:r>
              <a:rPr lang="en-US" b="1" dirty="0"/>
              <a:t>General Characteristics </a:t>
            </a:r>
            <a:r>
              <a:rPr lang="en-US" dirty="0"/>
              <a:t>–This </a:t>
            </a:r>
            <a:r>
              <a:rPr lang="en-US" dirty="0" err="1"/>
              <a:t>Iquana</a:t>
            </a:r>
            <a:r>
              <a:rPr lang="en-US" dirty="0"/>
              <a:t> is often black but not always; the young have a lighter colored dorsal stripe, and some adult specimens are grey, and adult males vary in color with the season. Dark tones allow the lizards to </a:t>
            </a:r>
            <a:r>
              <a:rPr lang="en-US" dirty="0">
                <a:solidFill>
                  <a:srgbClr val="FF0000"/>
                </a:solidFill>
              </a:rPr>
              <a:t>rapidly absorb heat to minimize the period of lethargy after emerging from the water.</a:t>
            </a:r>
          </a:p>
          <a:p>
            <a:pPr marL="342900" indent="-342900">
              <a:buAutoNum type="arabicPeriod"/>
            </a:pPr>
            <a:r>
              <a:rPr lang="en-US" b="1" dirty="0"/>
              <a:t>Unique Characteristics –  </a:t>
            </a:r>
            <a:r>
              <a:rPr lang="en-US" dirty="0"/>
              <a:t>The marine iguana is an iguana found only on the Galápagos Islands that has the ability, unique among modern lizards, </a:t>
            </a:r>
            <a:r>
              <a:rPr lang="en-US" dirty="0">
                <a:solidFill>
                  <a:srgbClr val="00B050"/>
                </a:solidFill>
              </a:rPr>
              <a:t>to live and forage in the sea, making it a marine reptile.</a:t>
            </a:r>
            <a:r>
              <a:rPr lang="en-US" dirty="0"/>
              <a:t> Marine iguanas have been found to change their size to adapt to varying food conditions. During an El Niño cycle in which food diminished for two years, some were found to decrease their length by as much as 20%. When food supply returned to normal, iguana size followed suit. It is speculated that the bones of the iguanas actually shorten as shrinkage of connective tissue could only account for a 10% change in length.  Research suggests iguanas secrete a stress hormone that induces decreased skeletal size.</a:t>
            </a:r>
          </a:p>
          <a:p>
            <a:pPr marL="342900" indent="-342900">
              <a:buAutoNum type="arabicPeriod"/>
            </a:pPr>
            <a:r>
              <a:rPr lang="en-US" b="1" dirty="0"/>
              <a:t>Biogeography </a:t>
            </a:r>
            <a:r>
              <a:rPr lang="en-US" dirty="0"/>
              <a:t>– </a:t>
            </a:r>
            <a:r>
              <a:rPr lang="en-US" dirty="0">
                <a:solidFill>
                  <a:srgbClr val="C00000"/>
                </a:solidFill>
              </a:rPr>
              <a:t>Galapagos Islands.</a:t>
            </a:r>
          </a:p>
          <a:p>
            <a:pPr marL="342900" indent="-342900">
              <a:buAutoNum type="arabicPeriod"/>
            </a:pPr>
            <a:r>
              <a:rPr lang="en-US" b="1" dirty="0"/>
              <a:t>Habitat</a:t>
            </a:r>
            <a:r>
              <a:rPr lang="en-US" dirty="0"/>
              <a:t> – It mainly lives on the </a:t>
            </a:r>
            <a:r>
              <a:rPr lang="en-US" dirty="0">
                <a:solidFill>
                  <a:srgbClr val="FFC000"/>
                </a:solidFill>
              </a:rPr>
              <a:t>rocky shore</a:t>
            </a:r>
            <a:r>
              <a:rPr lang="en-US" dirty="0"/>
              <a:t>, but can also be spotted in marshes and mangrove beaches.</a:t>
            </a:r>
          </a:p>
          <a:p>
            <a:pPr marL="342900" indent="-342900">
              <a:buAutoNum type="arabicPeriod"/>
            </a:pPr>
            <a:r>
              <a:rPr lang="en-US" b="1" dirty="0"/>
              <a:t>Diet </a:t>
            </a:r>
            <a:r>
              <a:rPr lang="en-US" dirty="0"/>
              <a:t>-Its diet consists of </a:t>
            </a:r>
            <a:r>
              <a:rPr lang="en-US" dirty="0">
                <a:solidFill>
                  <a:srgbClr val="0070C0"/>
                </a:solidFill>
              </a:rPr>
              <a:t>seaweed and algae</a:t>
            </a:r>
            <a:r>
              <a:rPr lang="en-US" dirty="0"/>
              <a:t>.  As an ectothermic animal, the marine iguana can spend only a limited time in cold water diving for algae. Dives of more than 15 m may last up to half an hour.  Afterwards it basks in the sun to warm up. Until it can do so it is unable to move effectively, making it vulnerable to predation.</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609600"/>
            <a:ext cx="3284483"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426" y="3505200"/>
            <a:ext cx="3629482" cy="2914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746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5257800" cy="1162050"/>
          </a:xfrm>
        </p:spPr>
        <p:txBody>
          <a:bodyPr>
            <a:normAutofit fontScale="90000"/>
          </a:bodyPr>
          <a:lstStyle/>
          <a:p>
            <a:r>
              <a:rPr lang="en-US" sz="4000" dirty="0">
                <a:solidFill>
                  <a:srgbClr val="FFC000"/>
                </a:solidFill>
              </a:rPr>
              <a:t>Family: </a:t>
            </a:r>
            <a:r>
              <a:rPr lang="en-US" sz="4000" dirty="0" err="1">
                <a:solidFill>
                  <a:srgbClr val="FFC000"/>
                </a:solidFill>
              </a:rPr>
              <a:t>Phrynosomatidae</a:t>
            </a:r>
            <a:endParaRPr lang="en-US" sz="4000" i="1" dirty="0"/>
          </a:p>
        </p:txBody>
      </p:sp>
      <p:sp>
        <p:nvSpPr>
          <p:cNvPr id="5" name="Text Placeholder 4"/>
          <p:cNvSpPr>
            <a:spLocks noGrp="1"/>
          </p:cNvSpPr>
          <p:nvPr>
            <p:ph type="body" sz="half" idx="2"/>
          </p:nvPr>
        </p:nvSpPr>
        <p:spPr>
          <a:xfrm>
            <a:off x="609600" y="1371600"/>
            <a:ext cx="4343400" cy="4691063"/>
          </a:xfrm>
        </p:spPr>
        <p:txBody>
          <a:bodyPr>
            <a:normAutofit/>
          </a:bodyPr>
          <a:lstStyle/>
          <a:p>
            <a:pPr marL="342900" indent="-342900">
              <a:buAutoNum type="arabicPeriod"/>
            </a:pPr>
            <a:r>
              <a:rPr lang="en-US" b="1" dirty="0"/>
              <a:t>General Characteristics </a:t>
            </a:r>
            <a:r>
              <a:rPr lang="en-US" dirty="0"/>
              <a:t>–  These lizards are a diverse family of lizards, Many members of the group are adapted to </a:t>
            </a:r>
            <a:r>
              <a:rPr lang="en-US" dirty="0">
                <a:solidFill>
                  <a:srgbClr val="FF0000"/>
                </a:solidFill>
              </a:rPr>
              <a:t>life in hot, sandy deserts</a:t>
            </a:r>
            <a:r>
              <a:rPr lang="en-US" dirty="0"/>
              <a:t>, although the spiny lizards prefer rocky deserts or even relatively moist forest edges, and the short-horned lizard lives in prairie or sagebrush environments. </a:t>
            </a:r>
          </a:p>
          <a:p>
            <a:pPr marL="342900" indent="-342900">
              <a:buAutoNum type="arabicPeriod"/>
            </a:pPr>
            <a:r>
              <a:rPr lang="en-US" b="1" dirty="0"/>
              <a:t>Unique Characteristics </a:t>
            </a:r>
            <a:r>
              <a:rPr lang="en-US" dirty="0"/>
              <a:t>–  The group includes both </a:t>
            </a:r>
            <a:r>
              <a:rPr lang="en-US" dirty="0">
                <a:solidFill>
                  <a:srgbClr val="0070C0"/>
                </a:solidFill>
              </a:rPr>
              <a:t>egg-laying and viviparous species</a:t>
            </a:r>
            <a:r>
              <a:rPr lang="en-US" dirty="0"/>
              <a:t>, with the latter being more common in species living at high elevations</a:t>
            </a:r>
          </a:p>
          <a:p>
            <a:pPr marL="342900" indent="-342900">
              <a:buAutoNum type="arabicPeriod"/>
            </a:pPr>
            <a:r>
              <a:rPr lang="en-US" b="1" dirty="0"/>
              <a:t>Biogeography </a:t>
            </a:r>
            <a:r>
              <a:rPr lang="en-US" dirty="0"/>
              <a:t>–  Members of group are found </a:t>
            </a:r>
            <a:r>
              <a:rPr lang="en-US" dirty="0">
                <a:solidFill>
                  <a:srgbClr val="00B050"/>
                </a:solidFill>
              </a:rPr>
              <a:t>throughout most of the continental United States, all of Mexico, and in northern Central America</a:t>
            </a:r>
            <a:r>
              <a:rPr lang="en-US" dirty="0"/>
              <a:t>.  They are found from Panama to the extreme south of Canada. </a:t>
            </a:r>
          </a:p>
          <a:p>
            <a:pPr marL="342900" indent="-342900">
              <a:buAutoNum type="arabicPeriod"/>
            </a:pP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954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4038599"/>
            <a:ext cx="2667000" cy="181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793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Zebra-tailed Lizard</a:t>
            </a:r>
            <a:br>
              <a:rPr lang="en-US" sz="4000" dirty="0">
                <a:solidFill>
                  <a:srgbClr val="FFC000"/>
                </a:solidFill>
              </a:rPr>
            </a:br>
            <a:r>
              <a:rPr lang="en-US" sz="4000" i="1" dirty="0"/>
              <a:t>(</a:t>
            </a:r>
            <a:r>
              <a:rPr lang="en-US" sz="4000" i="1" dirty="0" err="1"/>
              <a:t>Callisaurus</a:t>
            </a:r>
            <a:r>
              <a:rPr lang="en-US" sz="4000" i="1" dirty="0"/>
              <a:t> sp.)</a:t>
            </a:r>
          </a:p>
        </p:txBody>
      </p:sp>
      <p:sp>
        <p:nvSpPr>
          <p:cNvPr id="5" name="Text Placeholder 4"/>
          <p:cNvSpPr>
            <a:spLocks noGrp="1"/>
          </p:cNvSpPr>
          <p:nvPr>
            <p:ph type="body" sz="half" idx="2"/>
          </p:nvPr>
        </p:nvSpPr>
        <p:spPr>
          <a:xfrm>
            <a:off x="609600" y="1637569"/>
            <a:ext cx="4343400" cy="4691063"/>
          </a:xfrm>
        </p:spPr>
        <p:txBody>
          <a:bodyPr>
            <a:normAutofit fontScale="92500" lnSpcReduction="20000"/>
          </a:bodyPr>
          <a:lstStyle/>
          <a:p>
            <a:pPr marL="342900" indent="-342900">
              <a:buAutoNum type="arabicPeriod"/>
            </a:pPr>
            <a:r>
              <a:rPr lang="en-US" b="1" dirty="0"/>
              <a:t>General Characteristics </a:t>
            </a:r>
            <a:r>
              <a:rPr lang="en-US" dirty="0"/>
              <a:t>– These lizards are grey to sandy brown, usually with series of paired dark gray spots down their backs, becoming black bands on the tails. The underside of tail is white with black bands. Males have a pair of black blotches on their sides, extending to blue patches on their bellies. Females have no blue patches, and the black bars are either faint or completely absent.</a:t>
            </a:r>
          </a:p>
          <a:p>
            <a:pPr marL="342900" indent="-342900">
              <a:buAutoNum type="arabicPeriod"/>
            </a:pPr>
            <a:r>
              <a:rPr lang="en-US" b="1" dirty="0"/>
              <a:t>Unique Characteristics – </a:t>
            </a:r>
            <a:r>
              <a:rPr lang="en-US" dirty="0"/>
              <a:t>They are diurnal and alert. They rise early and are active in all but the hottest weather. </a:t>
            </a:r>
            <a:r>
              <a:rPr lang="en-US" dirty="0">
                <a:solidFill>
                  <a:srgbClr val="FF0000"/>
                </a:solidFill>
              </a:rPr>
              <a:t>During the hottest times of day, lizards may stand alternately on two legs, switching to the opposite two as needed in a kind of dance. </a:t>
            </a:r>
            <a:r>
              <a:rPr lang="en-US" dirty="0">
                <a:solidFill>
                  <a:srgbClr val="00B050"/>
                </a:solidFill>
              </a:rPr>
              <a:t>When threatened they will run swiftly with their toes curled up and tails raised over their backs exposing the stripes</a:t>
            </a:r>
            <a:r>
              <a:rPr lang="en-US" dirty="0">
                <a:solidFill>
                  <a:srgbClr val="FF0000"/>
                </a:solidFill>
              </a:rPr>
              <a:t>.</a:t>
            </a:r>
          </a:p>
          <a:p>
            <a:pPr marL="342900" indent="-342900">
              <a:buAutoNum type="arabicPeriod"/>
            </a:pPr>
            <a:r>
              <a:rPr lang="en-US" b="1" dirty="0"/>
              <a:t>Biogeography </a:t>
            </a:r>
            <a:r>
              <a:rPr lang="en-US" dirty="0"/>
              <a:t>–The zebra-tailed lizard is common and widely distributed throughout</a:t>
            </a:r>
            <a:r>
              <a:rPr lang="en-US" dirty="0">
                <a:solidFill>
                  <a:srgbClr val="0070C0"/>
                </a:solidFill>
              </a:rPr>
              <a:t> the southwestern United States</a:t>
            </a:r>
            <a:r>
              <a:rPr lang="en-US" dirty="0"/>
              <a:t>, ranging from the Mojave and Colorado deserts north into the southern Great Basin. </a:t>
            </a:r>
          </a:p>
          <a:p>
            <a:pPr marL="342900" indent="-342900">
              <a:buAutoNum type="arabicPeriod"/>
            </a:pPr>
            <a:r>
              <a:rPr lang="en-US" b="1" dirty="0"/>
              <a:t>Habitat</a:t>
            </a:r>
            <a:r>
              <a:rPr lang="en-US" dirty="0"/>
              <a:t> – They live </a:t>
            </a:r>
            <a:r>
              <a:rPr lang="en-US" dirty="0">
                <a:solidFill>
                  <a:srgbClr val="7030A0"/>
                </a:solidFill>
              </a:rPr>
              <a:t>in open desert </a:t>
            </a:r>
            <a:r>
              <a:rPr lang="en-US" dirty="0"/>
              <a:t>with fairly hard-packed soil, scattered vegetation and scattered rocks, typically flats, washes and plains.</a:t>
            </a:r>
          </a:p>
          <a:p>
            <a:pPr marL="342900" indent="-342900">
              <a:buAutoNum type="arabicPeriod"/>
            </a:pPr>
            <a:r>
              <a:rPr lang="en-US" b="1" dirty="0"/>
              <a:t>Diet </a:t>
            </a:r>
            <a:r>
              <a:rPr lang="en-US" dirty="0"/>
              <a:t>- It feeds on a variety of prey from </a:t>
            </a:r>
            <a:r>
              <a:rPr lang="en-US" dirty="0">
                <a:solidFill>
                  <a:srgbClr val="FFC000"/>
                </a:solidFill>
              </a:rPr>
              <a:t>insects</a:t>
            </a:r>
            <a:r>
              <a:rPr lang="en-US" dirty="0"/>
              <a:t>, such as moths, ants and bees,</a:t>
            </a:r>
            <a:r>
              <a:rPr lang="en-US" dirty="0">
                <a:solidFill>
                  <a:srgbClr val="FFC000"/>
                </a:solidFill>
              </a:rPr>
              <a:t> as well as spiders and other smaller lizards. </a:t>
            </a:r>
            <a:r>
              <a:rPr lang="en-US" dirty="0"/>
              <a:t>Its diet occasionally includes vegetation, such as spring buds and flowers.</a:t>
            </a:r>
          </a:p>
          <a:p>
            <a:pPr marL="342900" indent="-342900">
              <a:buAutoNum type="arabicPeriod"/>
            </a:pP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6096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WWF WildFINDER - Windows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l="11020" t="25266" r="9659" b="2547"/>
          <a:stretch/>
        </p:blipFill>
        <p:spPr>
          <a:xfrm>
            <a:off x="5610225" y="3352800"/>
            <a:ext cx="3305175" cy="2322137"/>
          </a:xfrm>
          <a:prstGeom prst="rect">
            <a:avLst/>
          </a:prstGeom>
        </p:spPr>
      </p:pic>
    </p:spTree>
    <p:extLst>
      <p:ext uri="{BB962C8B-B14F-4D97-AF65-F5344CB8AC3E}">
        <p14:creationId xmlns:p14="http://schemas.microsoft.com/office/powerpoint/2010/main" val="14113614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228600"/>
            <a:ext cx="4953000" cy="1162050"/>
          </a:xfrm>
        </p:spPr>
        <p:txBody>
          <a:bodyPr>
            <a:normAutofit fontScale="90000"/>
          </a:bodyPr>
          <a:lstStyle/>
          <a:p>
            <a:r>
              <a:rPr lang="en-US" sz="4000" dirty="0">
                <a:solidFill>
                  <a:srgbClr val="FFC000"/>
                </a:solidFill>
              </a:rPr>
              <a:t>Western Fence Lizard</a:t>
            </a:r>
            <a:br>
              <a:rPr lang="en-US" sz="4000" dirty="0">
                <a:solidFill>
                  <a:srgbClr val="FFC000"/>
                </a:solidFill>
              </a:rPr>
            </a:br>
            <a:r>
              <a:rPr lang="en-US" sz="4000" i="1" dirty="0"/>
              <a:t>(</a:t>
            </a:r>
            <a:r>
              <a:rPr lang="en-US" sz="4000" i="1" dirty="0" err="1"/>
              <a:t>Sceloporus</a:t>
            </a:r>
            <a:r>
              <a:rPr lang="en-US" sz="4000" i="1" dirty="0"/>
              <a:t> </a:t>
            </a:r>
            <a:r>
              <a:rPr lang="en-US" sz="4000" i="1" dirty="0" err="1"/>
              <a:t>occidentalis</a:t>
            </a:r>
            <a:r>
              <a:rPr lang="en-US" sz="4000" i="1" dirty="0"/>
              <a:t>)</a:t>
            </a:r>
          </a:p>
        </p:txBody>
      </p:sp>
      <p:sp>
        <p:nvSpPr>
          <p:cNvPr id="5" name="Text Placeholder 4"/>
          <p:cNvSpPr>
            <a:spLocks noGrp="1"/>
          </p:cNvSpPr>
          <p:nvPr>
            <p:ph type="body" sz="half" idx="2"/>
          </p:nvPr>
        </p:nvSpPr>
        <p:spPr>
          <a:xfrm>
            <a:off x="609600" y="1637569"/>
            <a:ext cx="4343400" cy="4691063"/>
          </a:xfrm>
        </p:spPr>
        <p:txBody>
          <a:bodyPr>
            <a:normAutofit fontScale="92500" lnSpcReduction="20000"/>
          </a:bodyPr>
          <a:lstStyle/>
          <a:p>
            <a:pPr marL="342900" indent="-342900">
              <a:buAutoNum type="arabicPeriod"/>
            </a:pPr>
            <a:r>
              <a:rPr lang="en-US" b="1" dirty="0"/>
              <a:t>General Characteristics </a:t>
            </a:r>
            <a:r>
              <a:rPr lang="en-US" dirty="0"/>
              <a:t>– The Western Fence Lizard is a common lizard of California and the surrounding area. They are brown to black in color and have black stripes on their backs, but their most distinguishing characteristic is their bright blue bellies. The ventral sides of the limbs are yellow. These lizards also have blue patches on their throats. This bright coloration is faint or absent in both females and juveniles.</a:t>
            </a:r>
          </a:p>
          <a:p>
            <a:pPr marL="342900" indent="-342900">
              <a:buAutoNum type="arabicPeriod"/>
            </a:pPr>
            <a:r>
              <a:rPr lang="en-US" b="1" dirty="0"/>
              <a:t>Unique Characteristics – </a:t>
            </a:r>
            <a:r>
              <a:rPr lang="en-US" dirty="0"/>
              <a:t>Because the ventral abdomen of an adult is characteristically blue, it is also known as the </a:t>
            </a:r>
            <a:r>
              <a:rPr lang="en-US" dirty="0">
                <a:solidFill>
                  <a:srgbClr val="FF0000"/>
                </a:solidFill>
              </a:rPr>
              <a:t>blue-belly.</a:t>
            </a:r>
          </a:p>
          <a:p>
            <a:pPr marL="342900" indent="-342900">
              <a:buAutoNum type="arabicPeriod"/>
            </a:pPr>
            <a:r>
              <a:rPr lang="en-US" b="1" dirty="0"/>
              <a:t>Biogeography </a:t>
            </a:r>
            <a:r>
              <a:rPr lang="en-US" dirty="0"/>
              <a:t>– Although </a:t>
            </a:r>
            <a:r>
              <a:rPr lang="en-US" dirty="0">
                <a:solidFill>
                  <a:srgbClr val="00B050"/>
                </a:solidFill>
              </a:rPr>
              <a:t>California is the heart of the range of this lizard, it is also found in eastern and southwestern Oregon (some populations are found even north of Seattle, WA)</a:t>
            </a:r>
            <a:r>
              <a:rPr lang="en-US" dirty="0"/>
              <a:t>, as well as in the Columbia River Gorge, southwestern Idaho, Nevada, western Utah, northwestern Baja California, and some of the islands off the coast of both California and Baja California.</a:t>
            </a:r>
          </a:p>
          <a:p>
            <a:pPr marL="342900" indent="-342900">
              <a:buAutoNum type="arabicPeriod"/>
            </a:pPr>
            <a:r>
              <a:rPr lang="en-US" b="1" dirty="0"/>
              <a:t>Habitat</a:t>
            </a:r>
            <a:r>
              <a:rPr lang="en-US" dirty="0"/>
              <a:t> – The western fence lizard occupies a variety of habitats. It is found </a:t>
            </a:r>
            <a:r>
              <a:rPr lang="en-US" dirty="0">
                <a:solidFill>
                  <a:srgbClr val="0070C0"/>
                </a:solidFill>
              </a:rPr>
              <a:t>in grassland, broken chaparral, sagebrush, woodland, coniferous forest, and farmland, </a:t>
            </a:r>
            <a:r>
              <a:rPr lang="en-US" dirty="0"/>
              <a:t>and occupies elevations from sea level to 10,800 ft. They generally avoid the harsh desert.</a:t>
            </a:r>
          </a:p>
          <a:p>
            <a:pPr marL="342900" indent="-342900">
              <a:buAutoNum type="arabicPeriod"/>
            </a:pPr>
            <a:r>
              <a:rPr lang="en-US" b="1" dirty="0"/>
              <a:t>Diet </a:t>
            </a:r>
            <a:r>
              <a:rPr lang="en-US" dirty="0"/>
              <a:t>- Its diet consists </a:t>
            </a:r>
            <a:r>
              <a:rPr lang="en-US" dirty="0">
                <a:solidFill>
                  <a:schemeClr val="accent6"/>
                </a:solidFill>
              </a:rPr>
              <a:t>of insects and various other arthropods.</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219490" y="552911"/>
            <a:ext cx="2135378" cy="1486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5875" y="522287"/>
            <a:ext cx="2276475" cy="154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743200"/>
            <a:ext cx="3467100" cy="355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163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fontScale="90000"/>
          </a:bodyPr>
          <a:lstStyle/>
          <a:p>
            <a:r>
              <a:rPr lang="en-US" sz="5400" dirty="0">
                <a:solidFill>
                  <a:srgbClr val="FFC000"/>
                </a:solidFill>
              </a:rPr>
              <a:t>Amphibians</a:t>
            </a:r>
          </a:p>
        </p:txBody>
      </p:sp>
      <p:sp>
        <p:nvSpPr>
          <p:cNvPr id="5" name="Text Placeholder 4"/>
          <p:cNvSpPr>
            <a:spLocks noGrp="1"/>
          </p:cNvSpPr>
          <p:nvPr>
            <p:ph type="body" sz="half" idx="2"/>
          </p:nvPr>
        </p:nvSpPr>
        <p:spPr>
          <a:xfrm>
            <a:off x="228600" y="1435100"/>
            <a:ext cx="3429000" cy="4691063"/>
          </a:xfrm>
        </p:spPr>
        <p:txBody>
          <a:bodyPr>
            <a:normAutofit lnSpcReduction="10000"/>
          </a:bodyPr>
          <a:lstStyle/>
          <a:p>
            <a:pPr marL="342900" indent="-342900">
              <a:buAutoNum type="arabicPeriod"/>
            </a:pPr>
            <a:r>
              <a:rPr lang="en-US" b="1" dirty="0"/>
              <a:t>General Characteristics and structures </a:t>
            </a:r>
            <a:r>
              <a:rPr lang="en-US" dirty="0"/>
              <a:t>- The word amphibian comes from an ancient Greek word meaning </a:t>
            </a:r>
            <a:r>
              <a:rPr lang="en-US" dirty="0">
                <a:solidFill>
                  <a:srgbClr val="FF0000"/>
                </a:solidFill>
              </a:rPr>
              <a:t>“both kinds of life” </a:t>
            </a:r>
            <a:r>
              <a:rPr lang="en-US" dirty="0"/>
              <a:t>which refers to the ability to live on both land and water.   The clade consists of  ectothermic vertebrates with a </a:t>
            </a:r>
            <a:r>
              <a:rPr lang="en-US" dirty="0" err="1">
                <a:solidFill>
                  <a:srgbClr val="00B050"/>
                </a:solidFill>
              </a:rPr>
              <a:t>mesolecithal</a:t>
            </a:r>
            <a:r>
              <a:rPr lang="en-US" dirty="0"/>
              <a:t> (jelly-like) egg which requires water or moist terrestrial surfaces.  They have four limbs with the forelimbs usually with four digits.  The skin is </a:t>
            </a:r>
            <a:r>
              <a:rPr lang="en-US" dirty="0">
                <a:solidFill>
                  <a:srgbClr val="00B050"/>
                </a:solidFill>
              </a:rPr>
              <a:t>smooth, moist and glandular </a:t>
            </a:r>
            <a:r>
              <a:rPr lang="en-US" dirty="0"/>
              <a:t>which allows for </a:t>
            </a:r>
            <a:r>
              <a:rPr lang="en-US" dirty="0">
                <a:solidFill>
                  <a:srgbClr val="00B050"/>
                </a:solidFill>
              </a:rPr>
              <a:t>cutaneous respiration and the release of toxins.  </a:t>
            </a:r>
          </a:p>
          <a:p>
            <a:pPr marL="342900" indent="-342900">
              <a:buAutoNum type="arabicPeriod"/>
            </a:pPr>
            <a:r>
              <a:rPr lang="en-US" b="1" dirty="0"/>
              <a:t>Evolutionary History </a:t>
            </a:r>
            <a:r>
              <a:rPr lang="en-US" dirty="0"/>
              <a:t>– Amphibians  appear in the fossil record about </a:t>
            </a:r>
            <a:r>
              <a:rPr lang="en-US" dirty="0">
                <a:solidFill>
                  <a:srgbClr val="0070C0"/>
                </a:solidFill>
              </a:rPr>
              <a:t>365 MYA during the Devonian Period </a:t>
            </a:r>
            <a:r>
              <a:rPr lang="en-US" dirty="0"/>
              <a:t>evolving from a lobe-Finned fish but modern amphibian fossils date from the </a:t>
            </a:r>
            <a:r>
              <a:rPr lang="en-US" dirty="0">
                <a:solidFill>
                  <a:srgbClr val="0070C0"/>
                </a:solidFill>
              </a:rPr>
              <a:t>early Jurassic.</a:t>
            </a:r>
          </a:p>
          <a:p>
            <a:pPr marL="342900" indent="-342900">
              <a:buAutoNum type="arabicPeriod"/>
            </a:pPr>
            <a:r>
              <a:rPr lang="en-US" b="1" dirty="0"/>
              <a:t>Biogeography – </a:t>
            </a:r>
            <a:r>
              <a:rPr lang="en-US" dirty="0">
                <a:solidFill>
                  <a:srgbClr val="7030A0"/>
                </a:solidFill>
              </a:rPr>
              <a:t>Amphibians are found on every continent but Antarctica</a:t>
            </a:r>
            <a:r>
              <a:rPr lang="en-US" dirty="0"/>
              <a:t>.</a:t>
            </a: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886200" y="291432"/>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589016" y="31242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2384"/>
            <a:ext cx="2915479" cy="141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mcooper\Desktop\cart_global_divers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977" y="3886200"/>
            <a:ext cx="3231419" cy="198943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1450" y="2166759"/>
            <a:ext cx="1366837" cy="127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8939" y="2146578"/>
            <a:ext cx="1754982" cy="131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http://upload.wikimedia.org/wikipedia/commons/1/17/Fossilised_fro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6527" y="4632287"/>
            <a:ext cx="1707182" cy="146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581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Side-blotched Lizard</a:t>
            </a:r>
            <a:br>
              <a:rPr lang="en-US" sz="4000" dirty="0">
                <a:solidFill>
                  <a:srgbClr val="FFC000"/>
                </a:solidFill>
              </a:rPr>
            </a:br>
            <a:r>
              <a:rPr lang="en-US" sz="4000" i="1" dirty="0"/>
              <a:t>(</a:t>
            </a:r>
            <a:r>
              <a:rPr lang="en-US" sz="4000" i="1" dirty="0" err="1"/>
              <a:t>Uta</a:t>
            </a:r>
            <a:r>
              <a:rPr lang="en-US" sz="4000" i="1" dirty="0"/>
              <a:t> sp.)</a:t>
            </a:r>
          </a:p>
        </p:txBody>
      </p:sp>
      <p:sp>
        <p:nvSpPr>
          <p:cNvPr id="5" name="Text Placeholder 4"/>
          <p:cNvSpPr>
            <a:spLocks noGrp="1"/>
          </p:cNvSpPr>
          <p:nvPr>
            <p:ph type="body" sz="half" idx="2"/>
          </p:nvPr>
        </p:nvSpPr>
        <p:spPr>
          <a:xfrm>
            <a:off x="609600" y="1637569"/>
            <a:ext cx="4343400" cy="4691063"/>
          </a:xfrm>
        </p:spPr>
        <p:txBody>
          <a:bodyPr>
            <a:normAutofit fontScale="92500" lnSpcReduction="20000"/>
          </a:bodyPr>
          <a:lstStyle/>
          <a:p>
            <a:pPr marL="342900" indent="-342900">
              <a:buAutoNum type="arabicPeriod"/>
            </a:pPr>
            <a:r>
              <a:rPr lang="en-US" b="1" dirty="0"/>
              <a:t>General Characteristics </a:t>
            </a:r>
            <a:r>
              <a:rPr lang="en-US" dirty="0"/>
              <a:t>– Side-blotched lizards are lizards of the genus </a:t>
            </a:r>
            <a:r>
              <a:rPr lang="en-US" dirty="0" err="1"/>
              <a:t>Uta</a:t>
            </a:r>
            <a:r>
              <a:rPr lang="en-US" dirty="0"/>
              <a:t>. They are some of the most abundant and commonly observed lizards in the deserts of western North America. They commonly grow to six inches including the tail, with the males normally being the larger sex. </a:t>
            </a:r>
          </a:p>
          <a:p>
            <a:pPr marL="342900" indent="-342900">
              <a:buAutoNum type="arabicPeriod"/>
            </a:pPr>
            <a:r>
              <a:rPr lang="en-US" b="1" dirty="0"/>
              <a:t>Unique Characteristics – </a:t>
            </a:r>
            <a:r>
              <a:rPr lang="en-US" dirty="0"/>
              <a:t>Males often have bright throat colors. Orange-throated males establish large territories and accommodate multiple females. Yellow stripe-throated males (sneakers) stay on the fringes of orange-throated lizard territories and mate with their females while the orange-throat is absent, as the territory to defend is large. Blue-throated males defend a small territory large enough for one female. They can fend off the yellow stripe-throated males but they can not withstand attacks by orange-throated males.</a:t>
            </a:r>
          </a:p>
          <a:p>
            <a:pPr marL="342900" indent="-342900">
              <a:buAutoNum type="arabicPeriod"/>
            </a:pPr>
            <a:r>
              <a:rPr lang="en-US" b="1" dirty="0"/>
              <a:t>Biogeography </a:t>
            </a:r>
            <a:r>
              <a:rPr lang="en-US" dirty="0"/>
              <a:t>– </a:t>
            </a:r>
            <a:r>
              <a:rPr lang="en-US" dirty="0">
                <a:solidFill>
                  <a:srgbClr val="FF0000"/>
                </a:solidFill>
              </a:rPr>
              <a:t>They common to abundant throughout arid and semi-arid regions of the west, excluding most of northern California.  </a:t>
            </a:r>
          </a:p>
          <a:p>
            <a:pPr marL="342900" indent="-342900">
              <a:buAutoNum type="arabicPeriod"/>
            </a:pPr>
            <a:r>
              <a:rPr lang="en-US" b="1" dirty="0"/>
              <a:t>Habitat</a:t>
            </a:r>
            <a:r>
              <a:rPr lang="en-US" dirty="0"/>
              <a:t> – They prefer </a:t>
            </a:r>
            <a:r>
              <a:rPr lang="en-US" dirty="0">
                <a:solidFill>
                  <a:srgbClr val="00B050"/>
                </a:solidFill>
              </a:rPr>
              <a:t>open </a:t>
            </a:r>
            <a:r>
              <a:rPr lang="en-US" dirty="0"/>
              <a:t>habitats including desert cactus scrub, coastal scrub, chaparral, grass, juniper, </a:t>
            </a:r>
            <a:r>
              <a:rPr lang="en-US" dirty="0" err="1"/>
              <a:t>pinyon</a:t>
            </a:r>
            <a:r>
              <a:rPr lang="en-US" dirty="0"/>
              <a:t> pine-juniper, Joshua tree and valley-foothill. </a:t>
            </a:r>
          </a:p>
          <a:p>
            <a:pPr marL="342900" indent="-342900">
              <a:buAutoNum type="arabicPeriod"/>
            </a:pPr>
            <a:r>
              <a:rPr lang="en-US" b="1" dirty="0"/>
              <a:t>Diet </a:t>
            </a:r>
            <a:r>
              <a:rPr lang="en-US" dirty="0"/>
              <a:t>– These lizards were found to consume diets largely based upon </a:t>
            </a:r>
            <a:r>
              <a:rPr lang="en-US" dirty="0">
                <a:solidFill>
                  <a:srgbClr val="0070C0"/>
                </a:solidFill>
              </a:rPr>
              <a:t>arthropod populations </a:t>
            </a:r>
            <a:r>
              <a:rPr lang="en-US" dirty="0"/>
              <a:t>within the area, within a given season.</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3810000"/>
            <a:ext cx="312420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85800"/>
            <a:ext cx="3009900" cy="2008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534025" y="3251716"/>
            <a:ext cx="1394405" cy="369332"/>
          </a:xfrm>
          <a:prstGeom prst="rect">
            <a:avLst/>
          </a:prstGeom>
          <a:noFill/>
        </p:spPr>
        <p:txBody>
          <a:bodyPr wrap="square" rtlCol="0">
            <a:spAutoFit/>
          </a:bodyPr>
          <a:lstStyle/>
          <a:p>
            <a:r>
              <a:rPr lang="en-US" dirty="0"/>
              <a:t>Side Blotch</a:t>
            </a:r>
          </a:p>
        </p:txBody>
      </p:sp>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477" y="1800741"/>
            <a:ext cx="28575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175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Horned Lizard</a:t>
            </a:r>
            <a:br>
              <a:rPr lang="en-US" sz="4000" dirty="0">
                <a:solidFill>
                  <a:srgbClr val="FFC000"/>
                </a:solidFill>
              </a:rPr>
            </a:br>
            <a:r>
              <a:rPr lang="en-US" sz="4000" i="1" dirty="0"/>
              <a:t>(</a:t>
            </a:r>
            <a:r>
              <a:rPr lang="en-US" sz="4000" i="1" dirty="0" err="1"/>
              <a:t>Phrynosoma</a:t>
            </a:r>
            <a:r>
              <a:rPr lang="en-US" sz="4000" i="1" dirty="0"/>
              <a:t> sp.)</a:t>
            </a:r>
          </a:p>
        </p:txBody>
      </p:sp>
      <p:sp>
        <p:nvSpPr>
          <p:cNvPr id="5" name="Text Placeholder 4"/>
          <p:cNvSpPr>
            <a:spLocks noGrp="1"/>
          </p:cNvSpPr>
          <p:nvPr>
            <p:ph type="body" sz="half" idx="2"/>
          </p:nvPr>
        </p:nvSpPr>
        <p:spPr>
          <a:xfrm>
            <a:off x="609600" y="1637569"/>
            <a:ext cx="4572000" cy="4691063"/>
          </a:xfrm>
        </p:spPr>
        <p:txBody>
          <a:bodyPr>
            <a:normAutofit fontScale="85000" lnSpcReduction="20000"/>
          </a:bodyPr>
          <a:lstStyle/>
          <a:p>
            <a:pPr marL="342900" indent="-342900">
              <a:buAutoNum type="arabicPeriod"/>
            </a:pPr>
            <a:r>
              <a:rPr lang="en-US" b="1" dirty="0"/>
              <a:t>General Characteristics </a:t>
            </a:r>
            <a:r>
              <a:rPr lang="en-US" dirty="0"/>
              <a:t>– The horned lizard is popularly called a "horned toad", "</a:t>
            </a:r>
            <a:r>
              <a:rPr lang="en-US" dirty="0">
                <a:solidFill>
                  <a:srgbClr val="FF0000"/>
                </a:solidFill>
              </a:rPr>
              <a:t>horny toad", </a:t>
            </a:r>
            <a:r>
              <a:rPr lang="en-US" dirty="0"/>
              <a:t>or "horned frog", but it is neither a toad nor a frog. The popular names come from the lizard's rounded body and blunt snout, which make it resemble a toad or frog.</a:t>
            </a:r>
          </a:p>
          <a:p>
            <a:pPr marL="342900" indent="-342900">
              <a:buAutoNum type="arabicPeriod"/>
            </a:pPr>
            <a:r>
              <a:rPr lang="en-US" b="1" dirty="0"/>
              <a:t>Unique Characteristics – </a:t>
            </a:r>
            <a:r>
              <a:rPr lang="en-US" dirty="0"/>
              <a:t>Horned lizards use a wide variety of means to avoid predation. Their coloration generally serves as </a:t>
            </a:r>
            <a:r>
              <a:rPr lang="en-US" dirty="0">
                <a:solidFill>
                  <a:srgbClr val="00B050"/>
                </a:solidFill>
              </a:rPr>
              <a:t>camouflage</a:t>
            </a:r>
            <a:r>
              <a:rPr lang="en-US" dirty="0"/>
              <a:t>. When threatened, their first defense is to remain still to avoid detection. If approached too closely, they generally </a:t>
            </a:r>
            <a:r>
              <a:rPr lang="en-US" dirty="0">
                <a:solidFill>
                  <a:srgbClr val="00B050"/>
                </a:solidFill>
              </a:rPr>
              <a:t>run in short bursts and stop abruptly to confuse the predator's visual acuity</a:t>
            </a:r>
            <a:r>
              <a:rPr lang="en-US" dirty="0"/>
              <a:t>. If this fails, they </a:t>
            </a:r>
            <a:r>
              <a:rPr lang="en-US" dirty="0">
                <a:solidFill>
                  <a:srgbClr val="00B050"/>
                </a:solidFill>
              </a:rPr>
              <a:t>puff up their bodies to cause them to appear more horned and larger, so more difficult to swallow</a:t>
            </a:r>
            <a:r>
              <a:rPr lang="en-US" dirty="0"/>
              <a:t>. At least four species are also able to </a:t>
            </a:r>
            <a:r>
              <a:rPr lang="en-US" dirty="0">
                <a:solidFill>
                  <a:srgbClr val="00B050"/>
                </a:solidFill>
              </a:rPr>
              <a:t>squirt an aimed stream of blood from the corners of the eyes</a:t>
            </a:r>
            <a:r>
              <a:rPr lang="en-US" dirty="0"/>
              <a:t> for a distance of up to five feet. </a:t>
            </a:r>
            <a:r>
              <a:rPr lang="en-US" dirty="0">
                <a:solidFill>
                  <a:srgbClr val="0070C0"/>
                </a:solidFill>
              </a:rPr>
              <a:t>They do this by restricting the blood flow leaving the head, thereby increasing blood pressure and rupturing tiny vessels around the eyelids</a:t>
            </a:r>
            <a:r>
              <a:rPr lang="en-US" dirty="0"/>
              <a:t>. This not only confuses predators, but also the blood tastes foul to canine and feline predators. Horned lizards also do a behavior called “rain harvesting” in which </a:t>
            </a:r>
            <a:r>
              <a:rPr lang="en-US" dirty="0">
                <a:solidFill>
                  <a:srgbClr val="7030A0"/>
                </a:solidFill>
              </a:rPr>
              <a:t>they arch there body during and use scales to channel raindrops from their body towards there mouth.</a:t>
            </a:r>
          </a:p>
          <a:p>
            <a:pPr marL="342900" indent="-342900">
              <a:buAutoNum type="arabicPeriod"/>
            </a:pPr>
            <a:r>
              <a:rPr lang="en-US" b="1" dirty="0"/>
              <a:t>Biogeography </a:t>
            </a:r>
            <a:r>
              <a:rPr lang="en-US" dirty="0"/>
              <a:t>– Horned Lizards are found only in th</a:t>
            </a:r>
            <a:r>
              <a:rPr lang="en-US" dirty="0">
                <a:solidFill>
                  <a:srgbClr val="FFC000"/>
                </a:solidFill>
              </a:rPr>
              <a:t>e western portions of the United States and Mexico. </a:t>
            </a:r>
            <a:r>
              <a:rPr lang="en-US" dirty="0"/>
              <a:t>They range from Arkansas to the Pacific Coast, and from British Columbia south to Guatemala. </a:t>
            </a:r>
          </a:p>
          <a:p>
            <a:pPr marL="342900" indent="-342900">
              <a:buAutoNum type="arabicPeriod"/>
            </a:pPr>
            <a:r>
              <a:rPr lang="en-US" b="1" dirty="0"/>
              <a:t>Habitat</a:t>
            </a:r>
            <a:r>
              <a:rPr lang="en-US" dirty="0"/>
              <a:t> – These lizards are creatures of </a:t>
            </a:r>
            <a:r>
              <a:rPr lang="en-US" dirty="0">
                <a:solidFill>
                  <a:schemeClr val="accent6">
                    <a:lumMod val="75000"/>
                  </a:schemeClr>
                </a:solidFill>
              </a:rPr>
              <a:t>hot, dry, sandy environments.</a:t>
            </a:r>
          </a:p>
          <a:p>
            <a:pPr marL="342900" indent="-342900">
              <a:buAutoNum type="arabicPeriod"/>
            </a:pPr>
            <a:r>
              <a:rPr lang="en-US" b="1" dirty="0"/>
              <a:t>Diet </a:t>
            </a:r>
            <a:r>
              <a:rPr lang="en-US" dirty="0"/>
              <a:t>- . Horned lizards are </a:t>
            </a:r>
            <a:r>
              <a:rPr lang="en-US" dirty="0" err="1">
                <a:solidFill>
                  <a:schemeClr val="accent4">
                    <a:lumMod val="75000"/>
                  </a:schemeClr>
                </a:solidFill>
              </a:rPr>
              <a:t>myrmecophagous</a:t>
            </a:r>
            <a:r>
              <a:rPr lang="en-US" dirty="0">
                <a:solidFill>
                  <a:schemeClr val="accent4">
                    <a:lumMod val="75000"/>
                  </a:schemeClr>
                </a:solidFill>
              </a:rPr>
              <a:t> (ant eaters).  </a:t>
            </a:r>
            <a:r>
              <a:rPr lang="en-US" dirty="0"/>
              <a:t>They have specialized teeth for eating ants and an enlarged stomach that allows to better digest ant meals. </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556" y="2971800"/>
            <a:ext cx="3367087" cy="344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556" y="304800"/>
            <a:ext cx="3307557" cy="248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1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6858000" cy="1162050"/>
          </a:xfrm>
        </p:spPr>
        <p:txBody>
          <a:bodyPr>
            <a:normAutofit fontScale="90000"/>
          </a:bodyPr>
          <a:lstStyle/>
          <a:p>
            <a:r>
              <a:rPr lang="en-US" sz="4000" dirty="0">
                <a:solidFill>
                  <a:srgbClr val="FFC000"/>
                </a:solidFill>
              </a:rPr>
              <a:t>Family: </a:t>
            </a:r>
            <a:r>
              <a:rPr lang="en-US" sz="4000" dirty="0" err="1">
                <a:solidFill>
                  <a:srgbClr val="FFC000"/>
                </a:solidFill>
              </a:rPr>
              <a:t>Anguidae</a:t>
            </a:r>
            <a:r>
              <a:rPr lang="en-US" sz="4000" dirty="0">
                <a:solidFill>
                  <a:srgbClr val="FFC000"/>
                </a:solidFill>
              </a:rPr>
              <a:t> –</a:t>
            </a:r>
            <a:br>
              <a:rPr lang="en-US" sz="4000" dirty="0">
                <a:solidFill>
                  <a:srgbClr val="FFC000"/>
                </a:solidFill>
              </a:rPr>
            </a:br>
            <a:r>
              <a:rPr lang="en-US" sz="4000" dirty="0">
                <a:solidFill>
                  <a:srgbClr val="FFC000"/>
                </a:solidFill>
              </a:rPr>
              <a:t>The Southern Alligator Lizard (</a:t>
            </a:r>
            <a:r>
              <a:rPr lang="en-US" sz="4000" i="1" dirty="0" err="1">
                <a:solidFill>
                  <a:srgbClr val="FFC000"/>
                </a:solidFill>
              </a:rPr>
              <a:t>Elgaria</a:t>
            </a:r>
            <a:r>
              <a:rPr lang="en-US" sz="4000" i="1" dirty="0">
                <a:solidFill>
                  <a:srgbClr val="FFC000"/>
                </a:solidFill>
              </a:rPr>
              <a:t> </a:t>
            </a:r>
            <a:r>
              <a:rPr lang="en-US" sz="4000" i="1" dirty="0" err="1">
                <a:solidFill>
                  <a:srgbClr val="FFC000"/>
                </a:solidFill>
              </a:rPr>
              <a:t>multicarinata</a:t>
            </a:r>
            <a:r>
              <a:rPr lang="en-US" sz="4000" dirty="0">
                <a:solidFill>
                  <a:srgbClr val="FFC000"/>
                </a:solidFill>
              </a:rPr>
              <a:t>)  </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609600" y="1905000"/>
            <a:ext cx="3733800" cy="4691063"/>
          </a:xfrm>
        </p:spPr>
        <p:txBody>
          <a:bodyPr>
            <a:normAutofit fontScale="85000" lnSpcReduction="20000"/>
          </a:bodyPr>
          <a:lstStyle/>
          <a:p>
            <a:pPr marL="342900" indent="-342900">
              <a:buAutoNum type="arabicPeriod"/>
            </a:pPr>
            <a:r>
              <a:rPr lang="en-US" b="1" dirty="0"/>
              <a:t>General Characteristics </a:t>
            </a:r>
            <a:r>
              <a:rPr lang="en-US" dirty="0"/>
              <a:t>– </a:t>
            </a:r>
            <a:r>
              <a:rPr lang="en-US" dirty="0" err="1"/>
              <a:t>Anguidae</a:t>
            </a:r>
            <a:r>
              <a:rPr lang="en-US" dirty="0"/>
              <a:t> is a large and diverse family of lizards native to the northern hemisphere. The group includes the slowworms, glass lizards, and alligator lizards, among others. The Southern Alligator Lizard is a lizard native to the Pacific coast of North America. </a:t>
            </a:r>
          </a:p>
          <a:p>
            <a:pPr marL="342900" indent="-342900">
              <a:buAutoNum type="arabicPeriod"/>
            </a:pPr>
            <a:r>
              <a:rPr lang="en-US" b="1" dirty="0"/>
              <a:t>Unique Characteristics – </a:t>
            </a:r>
            <a:r>
              <a:rPr lang="en-US" dirty="0"/>
              <a:t>They have hard </a:t>
            </a:r>
            <a:r>
              <a:rPr lang="en-US" dirty="0" err="1"/>
              <a:t>osteoderms</a:t>
            </a:r>
            <a:r>
              <a:rPr lang="en-US" dirty="0"/>
              <a:t> beneath their scales, and many of the species have reduced or absent limbs, giving them a snake-like appearance, although others are fully limbed. The Southern Alligator Lizard has a long prehensile tail, up to twice the length of its body. Like many lizards, however, it can drop its tail if attacked, possibly giving it a chance to flee; the tail will regenerate, but will never be as long or richly colored as the original.</a:t>
            </a:r>
          </a:p>
          <a:p>
            <a:pPr marL="342900" indent="-342900">
              <a:buAutoNum type="arabicPeriod"/>
            </a:pPr>
            <a:r>
              <a:rPr lang="en-US" b="1" dirty="0"/>
              <a:t>Biogeography </a:t>
            </a:r>
            <a:r>
              <a:rPr lang="en-US" dirty="0"/>
              <a:t>–  </a:t>
            </a:r>
            <a:r>
              <a:rPr lang="en-US" dirty="0" err="1"/>
              <a:t>Anguids</a:t>
            </a:r>
            <a:r>
              <a:rPr lang="en-US" dirty="0"/>
              <a:t> are carnivorous or insectivorous, and inhabit a wide range of different habitats. The group includes both egg-laying and viviparous species. Most species are terrestrial, although some climb trees.  The Southern Alligator Lizard  is </a:t>
            </a:r>
            <a:r>
              <a:rPr lang="en-US" dirty="0">
                <a:solidFill>
                  <a:srgbClr val="FF0000"/>
                </a:solidFill>
              </a:rPr>
              <a:t>common throughout Southern California and can be found in grasslands, chaparral, and forests as well as urban areas</a:t>
            </a:r>
            <a:r>
              <a:rPr lang="en-US" dirty="0"/>
              <a:t>. In dry climates, it is likely to be found in moist areas or near streams.  </a:t>
            </a:r>
          </a:p>
          <a:p>
            <a:pPr marL="342900" indent="-342900">
              <a:buAutoNum type="arabicPeriod"/>
            </a:pPr>
            <a:r>
              <a:rPr lang="en-US" b="1" dirty="0"/>
              <a:t>Diet</a:t>
            </a:r>
            <a:r>
              <a:rPr lang="en-US" dirty="0"/>
              <a:t> - In the wild they eat </a:t>
            </a:r>
            <a:r>
              <a:rPr lang="en-US" dirty="0">
                <a:solidFill>
                  <a:srgbClr val="7030A0"/>
                </a:solidFill>
              </a:rPr>
              <a:t>small arthropods and small animals </a:t>
            </a:r>
            <a:r>
              <a:rPr lang="en-US" dirty="0"/>
              <a:t>(lizards, small mammals and occasionally young birds and eggs)</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381000"/>
            <a:ext cx="2710218" cy="181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95600"/>
            <a:ext cx="3009900" cy="308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935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Anniellidae</a:t>
            </a:r>
            <a:br>
              <a:rPr lang="en-US" sz="4000" dirty="0">
                <a:solidFill>
                  <a:srgbClr val="FFC000"/>
                </a:solidFill>
              </a:rPr>
            </a:br>
            <a:r>
              <a:rPr lang="en-US" sz="4000" dirty="0">
                <a:solidFill>
                  <a:srgbClr val="FFC000"/>
                </a:solidFill>
              </a:rPr>
              <a:t>California Legless Lizard (</a:t>
            </a:r>
            <a:r>
              <a:rPr lang="en-US" sz="4000" i="1" dirty="0" err="1">
                <a:solidFill>
                  <a:srgbClr val="FFC000"/>
                </a:solidFill>
              </a:rPr>
              <a:t>Anniella</a:t>
            </a:r>
            <a:r>
              <a:rPr lang="en-US" sz="4000" i="1" dirty="0">
                <a:solidFill>
                  <a:srgbClr val="FFC000"/>
                </a:solidFill>
              </a:rPr>
              <a:t> </a:t>
            </a:r>
            <a:r>
              <a:rPr lang="en-US" sz="4000" i="1" dirty="0" err="1">
                <a:solidFill>
                  <a:srgbClr val="FFC000"/>
                </a:solidFill>
              </a:rPr>
              <a:t>pulchra</a:t>
            </a:r>
            <a:r>
              <a:rPr lang="en-US" sz="4000" i="1" dirty="0">
                <a:solidFill>
                  <a:srgbClr val="FFC000"/>
                </a:solidFill>
              </a:rPr>
              <a:t>)</a:t>
            </a:r>
            <a:endParaRPr lang="en-US" sz="4000" i="1" dirty="0"/>
          </a:p>
        </p:txBody>
      </p:sp>
      <p:sp>
        <p:nvSpPr>
          <p:cNvPr id="5" name="Text Placeholder 4"/>
          <p:cNvSpPr>
            <a:spLocks noGrp="1"/>
          </p:cNvSpPr>
          <p:nvPr>
            <p:ph type="body" sz="half" idx="2"/>
          </p:nvPr>
        </p:nvSpPr>
        <p:spPr>
          <a:xfrm>
            <a:off x="609600" y="1981200"/>
            <a:ext cx="3810000" cy="4691063"/>
          </a:xfrm>
        </p:spPr>
        <p:txBody>
          <a:bodyPr>
            <a:normAutofit fontScale="92500" lnSpcReduction="20000"/>
          </a:bodyPr>
          <a:lstStyle/>
          <a:p>
            <a:pPr marL="342900" indent="-342900">
              <a:buFont typeface="Arial" pitchFamily="34" charset="0"/>
              <a:buAutoNum type="arabicPeriod"/>
            </a:pPr>
            <a:r>
              <a:rPr lang="en-US" b="1" dirty="0"/>
              <a:t>General Characteristics </a:t>
            </a:r>
            <a:r>
              <a:rPr lang="en-US" dirty="0"/>
              <a:t>– A small slender lizard with no legs, a shovel-shaped snout, smooth shiny scales, and a blunt tail. Sometimes confused for a snake, (which has no eyelids) but on close observation the </a:t>
            </a:r>
            <a:r>
              <a:rPr lang="en-US" dirty="0">
                <a:solidFill>
                  <a:srgbClr val="FF0000"/>
                </a:solidFill>
              </a:rPr>
              <a:t>presence of eyelids is apparent when this lizard blinks. </a:t>
            </a:r>
          </a:p>
          <a:p>
            <a:pPr marL="342900" indent="-342900">
              <a:buFont typeface="Arial" pitchFamily="34" charset="0"/>
              <a:buAutoNum type="arabicPeriod"/>
            </a:pPr>
            <a:r>
              <a:rPr lang="en-US" b="1" dirty="0"/>
              <a:t>Unique Characteristics –</a:t>
            </a:r>
            <a:r>
              <a:rPr lang="en-US" b="1" dirty="0">
                <a:solidFill>
                  <a:srgbClr val="0070C0"/>
                </a:solidFill>
              </a:rPr>
              <a:t> </a:t>
            </a:r>
            <a:r>
              <a:rPr lang="en-US" dirty="0">
                <a:solidFill>
                  <a:srgbClr val="0070C0"/>
                </a:solidFill>
              </a:rPr>
              <a:t>Does not bask in direct sunlight. </a:t>
            </a:r>
            <a:r>
              <a:rPr lang="en-US" dirty="0"/>
              <a:t>Tolerance of low temperatures allows activity in cool conditions.  Lives mostly underground, burrowing in loose sandy soil. Forages in loose soil, sand, and leaf litter during the day. Sometimes found on the surface at dusk and at night. Apparently active mostly during the morning and evening when they forage beneath the surface of loose soil or leaf litter which has been warmed by the sun. </a:t>
            </a:r>
          </a:p>
          <a:p>
            <a:pPr marL="342900" indent="-342900">
              <a:buFont typeface="Arial" pitchFamily="34" charset="0"/>
              <a:buAutoNum type="arabicPeriod"/>
            </a:pPr>
            <a:r>
              <a:rPr lang="en-US" b="1" dirty="0"/>
              <a:t>Biogeography </a:t>
            </a:r>
            <a:r>
              <a:rPr lang="en-US" dirty="0"/>
              <a:t>–  </a:t>
            </a:r>
            <a:r>
              <a:rPr lang="en-US" dirty="0">
                <a:solidFill>
                  <a:srgbClr val="00B050"/>
                </a:solidFill>
              </a:rPr>
              <a:t>They live in loose, sandy soils or leaf litter, typically in sand dunes along the coast.</a:t>
            </a:r>
            <a:r>
              <a:rPr lang="en-US" dirty="0"/>
              <a:t> They are found from Contra Costa County in northern California, all the way south to Baja California, although occurrences are often scattered. They require moisture to aid in shedding their skin. </a:t>
            </a:r>
          </a:p>
          <a:p>
            <a:pPr marL="342900" indent="-342900">
              <a:buFont typeface="Arial" pitchFamily="34" charset="0"/>
              <a:buAutoNum type="arabicPeriod"/>
            </a:pPr>
            <a:r>
              <a:rPr lang="en-US" b="1" dirty="0"/>
              <a:t>Diet</a:t>
            </a:r>
            <a:r>
              <a:rPr lang="en-US" dirty="0"/>
              <a:t> - </a:t>
            </a:r>
            <a:r>
              <a:rPr lang="en-US" dirty="0">
                <a:solidFill>
                  <a:srgbClr val="7030A0"/>
                </a:solidFill>
              </a:rPr>
              <a:t>Eats primarily larval insects and other invertebrates, (</a:t>
            </a:r>
            <a:r>
              <a:rPr lang="en-US" dirty="0"/>
              <a:t>beetles, termites, and spiders). Conceals itself beneath leaf litter or substrate then ambushes its prey.</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575" y="2438400"/>
            <a:ext cx="36957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762000"/>
            <a:ext cx="2209800" cy="147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7356" y="4038600"/>
            <a:ext cx="2624137" cy="2386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413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Crotaphytidae</a:t>
            </a:r>
            <a:br>
              <a:rPr lang="en-US" sz="4000" dirty="0">
                <a:solidFill>
                  <a:srgbClr val="FFC000"/>
                </a:solidFill>
              </a:rPr>
            </a:br>
            <a:r>
              <a:rPr lang="en-US" sz="4000" dirty="0">
                <a:solidFill>
                  <a:srgbClr val="FFC000"/>
                </a:solidFill>
              </a:rPr>
              <a:t>Blunt-nosed Leopard Lizard</a:t>
            </a:r>
            <a:br>
              <a:rPr lang="en-US" sz="4000" dirty="0">
                <a:solidFill>
                  <a:srgbClr val="FFC000"/>
                </a:solidFill>
              </a:rPr>
            </a:br>
            <a:r>
              <a:rPr lang="en-US" sz="4000" dirty="0">
                <a:solidFill>
                  <a:srgbClr val="FFC000"/>
                </a:solidFill>
              </a:rPr>
              <a:t>(</a:t>
            </a:r>
            <a:r>
              <a:rPr lang="en-US" sz="4000" i="1" dirty="0" err="1">
                <a:solidFill>
                  <a:srgbClr val="FFC000"/>
                </a:solidFill>
              </a:rPr>
              <a:t>Gambelia</a:t>
            </a:r>
            <a:r>
              <a:rPr lang="en-US" sz="4000" i="1" dirty="0">
                <a:solidFill>
                  <a:srgbClr val="FFC000"/>
                </a:solidFill>
              </a:rPr>
              <a:t> </a:t>
            </a:r>
            <a:r>
              <a:rPr lang="en-US" sz="4000" i="1" dirty="0" err="1">
                <a:solidFill>
                  <a:srgbClr val="FFC000"/>
                </a:solidFill>
              </a:rPr>
              <a:t>sila</a:t>
            </a:r>
            <a:r>
              <a:rPr lang="en-US" sz="4000" dirty="0">
                <a:solidFill>
                  <a:srgbClr val="FFC000"/>
                </a:solidFill>
              </a:rPr>
              <a:t>)</a:t>
            </a:r>
            <a:endParaRPr lang="en-US" sz="4000" i="1" dirty="0"/>
          </a:p>
        </p:txBody>
      </p:sp>
      <p:sp>
        <p:nvSpPr>
          <p:cNvPr id="5" name="Text Placeholder 4"/>
          <p:cNvSpPr>
            <a:spLocks noGrp="1"/>
          </p:cNvSpPr>
          <p:nvPr>
            <p:ph type="body" sz="half" idx="2"/>
          </p:nvPr>
        </p:nvSpPr>
        <p:spPr>
          <a:xfrm>
            <a:off x="609600" y="1981200"/>
            <a:ext cx="3581400" cy="4691063"/>
          </a:xfrm>
        </p:spPr>
        <p:txBody>
          <a:bodyPr>
            <a:normAutofit fontScale="92500" lnSpcReduction="20000"/>
          </a:bodyPr>
          <a:lstStyle/>
          <a:p>
            <a:pPr marL="342900" indent="-342900">
              <a:buFont typeface="Arial" pitchFamily="34" charset="0"/>
              <a:buAutoNum type="arabicPeriod"/>
            </a:pPr>
            <a:r>
              <a:rPr lang="en-US" b="1" dirty="0"/>
              <a:t>General Characteristics </a:t>
            </a:r>
            <a:r>
              <a:rPr lang="en-US" dirty="0"/>
              <a:t>– The blunt-nosed leopard lizard (</a:t>
            </a:r>
            <a:r>
              <a:rPr lang="en-US" dirty="0" err="1"/>
              <a:t>Gambelia</a:t>
            </a:r>
            <a:r>
              <a:rPr lang="en-US" dirty="0"/>
              <a:t> </a:t>
            </a:r>
            <a:r>
              <a:rPr lang="en-US" dirty="0" err="1"/>
              <a:t>sila</a:t>
            </a:r>
            <a:r>
              <a:rPr lang="en-US" dirty="0"/>
              <a:t>) is a relatively large lizard.  It has a long, regenerative tail, long, powerful hind limbs, and a short, blunt snout.</a:t>
            </a:r>
          </a:p>
          <a:p>
            <a:pPr marL="342900" indent="-342900">
              <a:buFont typeface="Arial" pitchFamily="34" charset="0"/>
              <a:buAutoNum type="arabicPeriod"/>
            </a:pPr>
            <a:r>
              <a:rPr lang="en-US" b="1" dirty="0"/>
              <a:t>Unique Characteristics – </a:t>
            </a:r>
            <a:r>
              <a:rPr lang="en-US" dirty="0"/>
              <a:t>The Blunt-nosed leopard lizard along with other small terrestrial vertebrates are </a:t>
            </a:r>
            <a:r>
              <a:rPr lang="en-US" dirty="0">
                <a:solidFill>
                  <a:srgbClr val="FF0000"/>
                </a:solidFill>
              </a:rPr>
              <a:t>declining due to the ecological changes of the San Joaquin Valley as it is hypothesized that the invasive plants are altering vegetative structure.</a:t>
            </a:r>
          </a:p>
          <a:p>
            <a:pPr marL="342900" indent="-342900">
              <a:buFont typeface="Arial" pitchFamily="34" charset="0"/>
              <a:buAutoNum type="arabicPeriod"/>
            </a:pPr>
            <a:r>
              <a:rPr lang="en-US" b="1" dirty="0"/>
              <a:t>Biogeography </a:t>
            </a:r>
            <a:r>
              <a:rPr lang="en-US" dirty="0"/>
              <a:t>– </a:t>
            </a:r>
            <a:r>
              <a:rPr lang="en-US" i="1" dirty="0" err="1"/>
              <a:t>Gambelia</a:t>
            </a:r>
            <a:r>
              <a:rPr lang="en-US" i="1" dirty="0"/>
              <a:t> </a:t>
            </a:r>
            <a:r>
              <a:rPr lang="en-US" i="1" dirty="0" err="1"/>
              <a:t>sila</a:t>
            </a:r>
            <a:r>
              <a:rPr lang="en-US" i="1" dirty="0"/>
              <a:t> </a:t>
            </a:r>
            <a:r>
              <a:rPr lang="en-US" dirty="0"/>
              <a:t>is found primarily </a:t>
            </a:r>
            <a:r>
              <a:rPr lang="en-US" dirty="0">
                <a:solidFill>
                  <a:srgbClr val="00B050"/>
                </a:solidFill>
              </a:rPr>
              <a:t>in Southern California in the San </a:t>
            </a:r>
            <a:r>
              <a:rPr lang="en-US" dirty="0" err="1">
                <a:solidFill>
                  <a:srgbClr val="00B050"/>
                </a:solidFill>
              </a:rPr>
              <a:t>Joaqin</a:t>
            </a:r>
            <a:r>
              <a:rPr lang="en-US" dirty="0">
                <a:solidFill>
                  <a:srgbClr val="00B050"/>
                </a:solidFill>
              </a:rPr>
              <a:t> Valley </a:t>
            </a:r>
            <a:r>
              <a:rPr lang="en-US" dirty="0"/>
              <a:t>and adjacent foot hills Currently </a:t>
            </a:r>
            <a:r>
              <a:rPr lang="en-US" dirty="0" err="1"/>
              <a:t>Gambelia</a:t>
            </a:r>
            <a:r>
              <a:rPr lang="en-US" dirty="0"/>
              <a:t> </a:t>
            </a:r>
            <a:r>
              <a:rPr lang="en-US" dirty="0" err="1"/>
              <a:t>sila</a:t>
            </a:r>
            <a:r>
              <a:rPr lang="en-US" dirty="0"/>
              <a:t> can only be found in isolated sections of undeveloped land in San </a:t>
            </a:r>
            <a:r>
              <a:rPr lang="en-US" dirty="0" err="1"/>
              <a:t>Joaqin</a:t>
            </a:r>
            <a:r>
              <a:rPr lang="en-US" dirty="0"/>
              <a:t> Valley. </a:t>
            </a:r>
          </a:p>
          <a:p>
            <a:pPr marL="342900" indent="-342900">
              <a:buFont typeface="Arial" pitchFamily="34" charset="0"/>
              <a:buAutoNum type="arabicPeriod"/>
            </a:pPr>
            <a:r>
              <a:rPr lang="en-US" b="1" dirty="0"/>
              <a:t>Diet</a:t>
            </a:r>
            <a:r>
              <a:rPr lang="en-US" dirty="0"/>
              <a:t> - The diet of the </a:t>
            </a:r>
            <a:r>
              <a:rPr lang="en-US" dirty="0" err="1"/>
              <a:t>Gambelia</a:t>
            </a:r>
            <a:r>
              <a:rPr lang="en-US" dirty="0"/>
              <a:t> </a:t>
            </a:r>
            <a:r>
              <a:rPr lang="en-US" dirty="0" err="1"/>
              <a:t>Sila</a:t>
            </a:r>
            <a:r>
              <a:rPr lang="en-US" dirty="0"/>
              <a:t> mainly consists of </a:t>
            </a:r>
            <a:r>
              <a:rPr lang="en-US" dirty="0">
                <a:solidFill>
                  <a:srgbClr val="0070C0"/>
                </a:solidFill>
              </a:rPr>
              <a:t>an assortment of invertebrates and other lizards</a:t>
            </a:r>
            <a:r>
              <a:rPr lang="en-US" dirty="0"/>
              <a:t>. The insects that it normally preys on are: grasshoppers, beetles, bees, wasps and ants. The blunt nose lizard is also know to eat other species of lizard, and sometimes eats its own offspring. It is a very agile predator, with the ability to leap 60 centimeters making it very easy to catch its prey</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1600200"/>
            <a:ext cx="3581400" cy="238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343400"/>
            <a:ext cx="2590800" cy="235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996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Teiidae</a:t>
            </a:r>
            <a:br>
              <a:rPr lang="en-US" sz="4000" dirty="0">
                <a:solidFill>
                  <a:srgbClr val="FFC000"/>
                </a:solidFill>
              </a:rPr>
            </a:br>
            <a:r>
              <a:rPr lang="en-US" sz="4000" dirty="0">
                <a:solidFill>
                  <a:srgbClr val="FFC000"/>
                </a:solidFill>
              </a:rPr>
              <a:t>Western Whiptail Lizard</a:t>
            </a:r>
            <a:br>
              <a:rPr lang="en-US" sz="4000" dirty="0">
                <a:solidFill>
                  <a:srgbClr val="FFC000"/>
                </a:solidFill>
              </a:rPr>
            </a:br>
            <a:r>
              <a:rPr lang="en-US" sz="4000" dirty="0">
                <a:solidFill>
                  <a:srgbClr val="FFC000"/>
                </a:solidFill>
              </a:rPr>
              <a:t>(</a:t>
            </a:r>
            <a:r>
              <a:rPr lang="en-US" sz="4000" i="1" dirty="0" err="1">
                <a:solidFill>
                  <a:srgbClr val="FFC000"/>
                </a:solidFill>
              </a:rPr>
              <a:t>Aspidoscelis</a:t>
            </a:r>
            <a:r>
              <a:rPr lang="en-US" sz="4000" i="1" dirty="0">
                <a:solidFill>
                  <a:srgbClr val="FFC000"/>
                </a:solidFill>
              </a:rPr>
              <a:t> </a:t>
            </a:r>
            <a:r>
              <a:rPr lang="en-US" sz="4000" i="1" dirty="0" err="1">
                <a:solidFill>
                  <a:srgbClr val="FFC000"/>
                </a:solidFill>
              </a:rPr>
              <a:t>tigris</a:t>
            </a:r>
            <a:r>
              <a:rPr lang="en-US" sz="4000" dirty="0">
                <a:solidFill>
                  <a:srgbClr val="FFC000"/>
                </a:solidFill>
              </a:rPr>
              <a:t>)</a:t>
            </a:r>
            <a:endParaRPr lang="en-US" sz="4000" i="1" dirty="0"/>
          </a:p>
        </p:txBody>
      </p:sp>
      <p:sp>
        <p:nvSpPr>
          <p:cNvPr id="5" name="Text Placeholder 4"/>
          <p:cNvSpPr>
            <a:spLocks noGrp="1"/>
          </p:cNvSpPr>
          <p:nvPr>
            <p:ph type="body" sz="half" idx="2"/>
          </p:nvPr>
        </p:nvSpPr>
        <p:spPr>
          <a:xfrm>
            <a:off x="609600" y="1981200"/>
            <a:ext cx="3810000" cy="4691063"/>
          </a:xfrm>
        </p:spPr>
        <p:txBody>
          <a:bodyPr>
            <a:normAutofit fontScale="92500" lnSpcReduction="20000"/>
          </a:bodyPr>
          <a:lstStyle/>
          <a:p>
            <a:pPr marL="342900" indent="-342900">
              <a:buFont typeface="Arial" pitchFamily="34" charset="0"/>
              <a:buAutoNum type="arabicPeriod"/>
            </a:pPr>
            <a:r>
              <a:rPr lang="en-US" b="1" dirty="0"/>
              <a:t>General Characteristics </a:t>
            </a:r>
            <a:r>
              <a:rPr lang="en-US" dirty="0"/>
              <a:t>– It is a small lizard (adults average 25 to 35 cm - about a foot - in length).  They have an extremely long tail.</a:t>
            </a:r>
          </a:p>
          <a:p>
            <a:pPr marL="342900" indent="-342900">
              <a:buFont typeface="Arial" pitchFamily="34" charset="0"/>
              <a:buAutoNum type="arabicPeriod"/>
            </a:pPr>
            <a:r>
              <a:rPr lang="en-US" b="1" dirty="0"/>
              <a:t>Unique Characteristics – </a:t>
            </a:r>
            <a:r>
              <a:rPr lang="en-US" dirty="0"/>
              <a:t>In some of the Whiptail species, there are no males, and they reproduce through parthenogenesis. Those species without males are now known to originate through hybridization, or interspecific breeding. Occasionally, a mating between a female of one species and a male of another produces a </a:t>
            </a:r>
            <a:r>
              <a:rPr lang="en-US" dirty="0" err="1">
                <a:solidFill>
                  <a:srgbClr val="FF0000"/>
                </a:solidFill>
              </a:rPr>
              <a:t>parthenogen</a:t>
            </a:r>
            <a:r>
              <a:rPr lang="en-US" dirty="0"/>
              <a:t>, a female that is able to produce viable eggs that are genetically identical to her own cells. The lizards that hatch from these eggs are thus also </a:t>
            </a:r>
            <a:r>
              <a:rPr lang="en-US" dirty="0" err="1"/>
              <a:t>parthenogens</a:t>
            </a:r>
            <a:r>
              <a:rPr lang="en-US" dirty="0"/>
              <a:t> that can again produce identical eggs, resulting in an asexual, clonal population.</a:t>
            </a:r>
          </a:p>
          <a:p>
            <a:pPr marL="342900" indent="-342900">
              <a:buFont typeface="Arial" pitchFamily="34" charset="0"/>
              <a:buAutoNum type="arabicPeriod"/>
            </a:pPr>
            <a:r>
              <a:rPr lang="en-US" b="1" dirty="0"/>
              <a:t>Biogeography </a:t>
            </a:r>
            <a:r>
              <a:rPr lang="en-US" dirty="0"/>
              <a:t>– </a:t>
            </a:r>
            <a:r>
              <a:rPr lang="en-US" dirty="0">
                <a:solidFill>
                  <a:srgbClr val="0070C0"/>
                </a:solidFill>
              </a:rPr>
              <a:t>It ranges throughout most of the southwestern United States</a:t>
            </a:r>
            <a:r>
              <a:rPr lang="en-US" dirty="0"/>
              <a:t>. It lives in a wide variety of habitats, </a:t>
            </a:r>
            <a:r>
              <a:rPr lang="en-US" dirty="0">
                <a:solidFill>
                  <a:srgbClr val="00B050"/>
                </a:solidFill>
              </a:rPr>
              <a:t>including deserts and semiarid </a:t>
            </a:r>
            <a:r>
              <a:rPr lang="en-US" dirty="0" err="1">
                <a:solidFill>
                  <a:srgbClr val="00B050"/>
                </a:solidFill>
              </a:rPr>
              <a:t>shrubland</a:t>
            </a:r>
            <a:r>
              <a:rPr lang="en-US" dirty="0">
                <a:solidFill>
                  <a:srgbClr val="00B050"/>
                </a:solidFill>
              </a:rPr>
              <a:t>, </a:t>
            </a:r>
            <a:r>
              <a:rPr lang="en-US" dirty="0"/>
              <a:t>usually in areas with sparse vegetation</a:t>
            </a:r>
            <a:r>
              <a:rPr lang="en-US" dirty="0">
                <a:solidFill>
                  <a:srgbClr val="00B050"/>
                </a:solidFill>
              </a:rPr>
              <a:t>;</a:t>
            </a:r>
            <a:r>
              <a:rPr lang="en-US" dirty="0"/>
              <a:t> also woodland, open dry forest, and riparian growth. It lives in burrows.</a:t>
            </a:r>
          </a:p>
          <a:p>
            <a:pPr marL="342900" indent="-342900">
              <a:buFont typeface="Arial" pitchFamily="34" charset="0"/>
              <a:buAutoNum type="arabicPeriod"/>
            </a:pPr>
            <a:r>
              <a:rPr lang="en-US" b="1" dirty="0"/>
              <a:t>Diet</a:t>
            </a:r>
            <a:r>
              <a:rPr lang="en-US" dirty="0"/>
              <a:t> - are all terrestrial and diurnal, and are primarily </a:t>
            </a:r>
            <a:r>
              <a:rPr lang="en-US" dirty="0">
                <a:solidFill>
                  <a:srgbClr val="7030A0"/>
                </a:solidFill>
              </a:rPr>
              <a:t>carnivorous or insectivorous</a:t>
            </a:r>
            <a:r>
              <a:rPr lang="en-US" dirty="0"/>
              <a:t>, although some will include a small amount of plant matter in their diet.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00"/>
            <a:ext cx="3829920"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WWF WildFIND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5937" t="27298" r="35729" b="9622"/>
          <a:stretch/>
        </p:blipFill>
        <p:spPr>
          <a:xfrm>
            <a:off x="5867400" y="4191000"/>
            <a:ext cx="2286000" cy="2261153"/>
          </a:xfrm>
          <a:prstGeom prst="rect">
            <a:avLst/>
          </a:prstGeom>
        </p:spPr>
      </p:pic>
    </p:spTree>
    <p:extLst>
      <p:ext uri="{BB962C8B-B14F-4D97-AF65-F5344CB8AC3E}">
        <p14:creationId xmlns:p14="http://schemas.microsoft.com/office/powerpoint/2010/main" val="864503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Helodermatidae</a:t>
            </a:r>
            <a:endParaRPr lang="en-US" sz="4000" i="1" dirty="0"/>
          </a:p>
        </p:txBody>
      </p:sp>
      <p:sp>
        <p:nvSpPr>
          <p:cNvPr id="5" name="Text Placeholder 4"/>
          <p:cNvSpPr>
            <a:spLocks noGrp="1"/>
          </p:cNvSpPr>
          <p:nvPr>
            <p:ph type="body" sz="half" idx="2"/>
          </p:nvPr>
        </p:nvSpPr>
        <p:spPr>
          <a:xfrm>
            <a:off x="609599" y="1637569"/>
            <a:ext cx="3971925" cy="4691063"/>
          </a:xfrm>
        </p:spPr>
        <p:txBody>
          <a:bodyPr>
            <a:normAutofit/>
          </a:bodyPr>
          <a:lstStyle/>
          <a:p>
            <a:pPr marL="342900" indent="-342900">
              <a:buAutoNum type="arabicPeriod"/>
            </a:pPr>
            <a:r>
              <a:rPr lang="en-US" b="1" dirty="0"/>
              <a:t>General Characteristics </a:t>
            </a:r>
            <a:r>
              <a:rPr lang="en-US" dirty="0"/>
              <a:t>– Members of the family are venomous.  </a:t>
            </a:r>
            <a:r>
              <a:rPr lang="en-US" dirty="0">
                <a:solidFill>
                  <a:srgbClr val="FF0000"/>
                </a:solidFill>
              </a:rPr>
              <a:t>Venom glands are located in the lower jaw</a:t>
            </a:r>
            <a:r>
              <a:rPr lang="en-US" dirty="0"/>
              <a:t>, unlike snakes' venom glands, which are located in the upper jaw. Also, unlike snakes, </a:t>
            </a:r>
            <a:r>
              <a:rPr lang="en-US" dirty="0" err="1">
                <a:solidFill>
                  <a:srgbClr val="FF0000"/>
                </a:solidFill>
              </a:rPr>
              <a:t>helodermatids</a:t>
            </a:r>
            <a:r>
              <a:rPr lang="en-US" dirty="0">
                <a:solidFill>
                  <a:srgbClr val="FF0000"/>
                </a:solidFill>
              </a:rPr>
              <a:t> lack the musculature to inject venom</a:t>
            </a:r>
            <a:r>
              <a:rPr lang="en-US" dirty="0"/>
              <a:t>.</a:t>
            </a:r>
          </a:p>
          <a:p>
            <a:pPr marL="342900" indent="-342900">
              <a:buAutoNum type="arabicPeriod"/>
            </a:pPr>
            <a:r>
              <a:rPr lang="en-US" b="1" dirty="0"/>
              <a:t>Unique Characteristics </a:t>
            </a:r>
            <a:r>
              <a:rPr lang="en-US" b="1" dirty="0">
                <a:solidFill>
                  <a:srgbClr val="00B050"/>
                </a:solidFill>
              </a:rPr>
              <a:t>–</a:t>
            </a:r>
            <a:r>
              <a:rPr lang="en-US" dirty="0">
                <a:solidFill>
                  <a:srgbClr val="00B050"/>
                </a:solidFill>
              </a:rPr>
              <a:t>The venom is typically used only in defense, rather than in subduing prey, and the lizard must chew on its victim to work the venom into the flesh</a:t>
            </a:r>
          </a:p>
          <a:p>
            <a:pPr marL="342900" indent="-342900">
              <a:buAutoNum type="arabicPeriod"/>
            </a:pPr>
            <a:r>
              <a:rPr lang="en-US" dirty="0"/>
              <a:t> </a:t>
            </a:r>
            <a:r>
              <a:rPr lang="en-US" b="1" dirty="0"/>
              <a:t>Biogeography </a:t>
            </a:r>
            <a:r>
              <a:rPr lang="en-US" dirty="0"/>
              <a:t>–  These lizards include only two species the </a:t>
            </a:r>
            <a:r>
              <a:rPr lang="en-US" dirty="0">
                <a:solidFill>
                  <a:srgbClr val="FFC000"/>
                </a:solidFill>
              </a:rPr>
              <a:t>Gila monster and the Mexican Beaded Lizard</a:t>
            </a:r>
            <a:r>
              <a:rPr lang="en-US" dirty="0"/>
              <a:t>.  The third lizard found to be venomous is the </a:t>
            </a:r>
            <a:r>
              <a:rPr lang="en-US" dirty="0">
                <a:solidFill>
                  <a:srgbClr val="0070C0"/>
                </a:solidFill>
              </a:rPr>
              <a:t>Komodo Dragon</a:t>
            </a:r>
            <a:r>
              <a:rPr lang="en-US" dirty="0"/>
              <a:t>.</a:t>
            </a:r>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838200"/>
            <a:ext cx="35814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37" y="3733800"/>
            <a:ext cx="260032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762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000"/>
                </a:solidFill>
              </a:rPr>
              <a:t>Snakes</a:t>
            </a:r>
            <a:r>
              <a:rPr lang="en-US" sz="4400" dirty="0">
                <a:solidFill>
                  <a:srgbClr val="FFC000"/>
                </a:solidFill>
              </a:rPr>
              <a:t> – General Characteristics</a:t>
            </a:r>
          </a:p>
        </p:txBody>
      </p:sp>
      <p:sp>
        <p:nvSpPr>
          <p:cNvPr id="5" name="Text Placeholder 4"/>
          <p:cNvSpPr>
            <a:spLocks noGrp="1"/>
          </p:cNvSpPr>
          <p:nvPr>
            <p:ph sz="half" idx="1"/>
          </p:nvPr>
        </p:nvSpPr>
        <p:spPr>
          <a:xfrm>
            <a:off x="457200" y="1295400"/>
            <a:ext cx="3505200" cy="4953000"/>
          </a:xfrm>
        </p:spPr>
        <p:txBody>
          <a:bodyPr>
            <a:normAutofit fontScale="92500" lnSpcReduction="20000"/>
          </a:bodyPr>
          <a:lstStyle/>
          <a:p>
            <a:pPr>
              <a:buFont typeface="+mj-lt"/>
              <a:buAutoNum type="arabicPeriod"/>
            </a:pPr>
            <a:r>
              <a:rPr lang="en-US" sz="1400" b="1" dirty="0"/>
              <a:t>General Characteristics and Structures–  </a:t>
            </a:r>
            <a:r>
              <a:rPr lang="en-US" sz="1400" dirty="0"/>
              <a:t>Snakes are elongate, legless, carnivorous reptiles of the suborder </a:t>
            </a:r>
            <a:r>
              <a:rPr lang="en-US" sz="1400" dirty="0" err="1"/>
              <a:t>Serpentes</a:t>
            </a:r>
            <a:r>
              <a:rPr lang="en-US" sz="1400" dirty="0"/>
              <a:t> that can be distinguished from legless lizards by their </a:t>
            </a:r>
            <a:r>
              <a:rPr lang="en-US" sz="1400" dirty="0">
                <a:solidFill>
                  <a:srgbClr val="FF0000"/>
                </a:solidFill>
              </a:rPr>
              <a:t>lack of eyelids and external ears. </a:t>
            </a:r>
            <a:r>
              <a:rPr lang="en-US" sz="1400" dirty="0"/>
              <a:t>Like all </a:t>
            </a:r>
            <a:r>
              <a:rPr lang="en-US" sz="1400" dirty="0" err="1"/>
              <a:t>squamates</a:t>
            </a:r>
            <a:r>
              <a:rPr lang="en-US" sz="1400" dirty="0"/>
              <a:t>, snakes are ectothermic, </a:t>
            </a:r>
            <a:r>
              <a:rPr lang="en-US" sz="1400" dirty="0" err="1"/>
              <a:t>amniote</a:t>
            </a:r>
            <a:r>
              <a:rPr lang="en-US" sz="1400" dirty="0"/>
              <a:t> vertebrates covered in overlapping scales. Many species of snakes have skulls </a:t>
            </a:r>
            <a:r>
              <a:rPr lang="en-US" sz="1400" dirty="0">
                <a:solidFill>
                  <a:srgbClr val="00B050"/>
                </a:solidFill>
              </a:rPr>
              <a:t>with a more mobile quadrate bone than their lizard ancestors, enabling them to swallow prey much larger than their heads with their highly mobile jaws</a:t>
            </a:r>
            <a:r>
              <a:rPr lang="en-US" sz="1400" dirty="0"/>
              <a:t>. To accommodate their narrow bodies, snakes' paired organs (such as kidneys) appear one in front of the other instead of side by side, and most have only one functional lung. Some species retain a pelvic girdle with a pair of vestigial claws on either side of the cloaca.</a:t>
            </a:r>
          </a:p>
          <a:p>
            <a:pPr>
              <a:buFont typeface="+mj-lt"/>
              <a:buAutoNum type="arabicPeriod"/>
            </a:pPr>
            <a:r>
              <a:rPr lang="en-US" sz="1400" b="1" dirty="0"/>
              <a:t>Evolutionary History </a:t>
            </a:r>
            <a:r>
              <a:rPr lang="en-US" sz="1400" dirty="0"/>
              <a:t>- There is fossil evidence to suggest that snakes may have evolved </a:t>
            </a:r>
            <a:r>
              <a:rPr lang="en-US" sz="1400" dirty="0">
                <a:solidFill>
                  <a:srgbClr val="0070C0"/>
                </a:solidFill>
              </a:rPr>
              <a:t>from burrowing lizards during the Cretaceous Period</a:t>
            </a:r>
            <a:r>
              <a:rPr lang="en-US" sz="1400" dirty="0"/>
              <a:t>.</a:t>
            </a:r>
          </a:p>
          <a:p>
            <a:pPr>
              <a:buFont typeface="+mj-lt"/>
              <a:buAutoNum type="arabicPeriod"/>
            </a:pPr>
            <a:r>
              <a:rPr lang="en-US" sz="1400" b="1" dirty="0"/>
              <a:t>Biogeography</a:t>
            </a:r>
            <a:r>
              <a:rPr lang="en-US" sz="1400" dirty="0"/>
              <a:t> - There are over 2,900 species of snakes ranging as far northward as the Arctic Circle in Scandinavia and southward through Australia.  </a:t>
            </a:r>
            <a:r>
              <a:rPr lang="en-US" sz="1400" dirty="0">
                <a:solidFill>
                  <a:srgbClr val="7030A0"/>
                </a:solidFill>
              </a:rPr>
              <a:t>Snakes can be found on every continent (with the exception of Antarctica) and in the sea.</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4" y="1447800"/>
            <a:ext cx="1584325" cy="512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2559976"/>
            <a:ext cx="622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9729" y="4572000"/>
            <a:ext cx="3009900" cy="152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235" y="1331664"/>
            <a:ext cx="1626887" cy="300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638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000"/>
                </a:solidFill>
              </a:rPr>
              <a:t>Snakes</a:t>
            </a:r>
            <a:r>
              <a:rPr lang="en-US" sz="4400" dirty="0">
                <a:solidFill>
                  <a:srgbClr val="FFC000"/>
                </a:solidFill>
              </a:rPr>
              <a:t> – General Characteristics</a:t>
            </a:r>
          </a:p>
        </p:txBody>
      </p:sp>
      <p:sp>
        <p:nvSpPr>
          <p:cNvPr id="5" name="Text Placeholder 4"/>
          <p:cNvSpPr>
            <a:spLocks noGrp="1"/>
          </p:cNvSpPr>
          <p:nvPr>
            <p:ph sz="half" idx="1"/>
          </p:nvPr>
        </p:nvSpPr>
        <p:spPr>
          <a:xfrm>
            <a:off x="457200" y="1295400"/>
            <a:ext cx="3505200" cy="4953000"/>
          </a:xfrm>
        </p:spPr>
        <p:txBody>
          <a:bodyPr>
            <a:normAutofit/>
          </a:bodyPr>
          <a:lstStyle/>
          <a:p>
            <a:pPr>
              <a:buFont typeface="+mj-lt"/>
              <a:buAutoNum type="arabicPeriod"/>
            </a:pPr>
            <a:r>
              <a:rPr lang="en-US" sz="1400" b="1" dirty="0"/>
              <a:t>Jacobson’s (</a:t>
            </a:r>
            <a:r>
              <a:rPr lang="en-US" sz="1400" b="1" dirty="0" err="1"/>
              <a:t>Vomeronasal</a:t>
            </a:r>
            <a:r>
              <a:rPr lang="en-US" sz="1400" b="1" dirty="0"/>
              <a:t>) Organ </a:t>
            </a:r>
            <a:r>
              <a:rPr lang="en-US" sz="1400" dirty="0"/>
              <a:t>– It is an organ of chemoreception that is part of the olfactory system of amphibians, reptiles, and mammals, although it does not occur in all tetrapod groups. </a:t>
            </a:r>
            <a:r>
              <a:rPr lang="en-US" sz="1400" dirty="0">
                <a:solidFill>
                  <a:srgbClr val="FF0000"/>
                </a:solidFill>
              </a:rPr>
              <a:t>It is a patch of sensory cells within the main nasal chamber that detects heavy moisture-borne odor particles. Airborne odors, in contrast, are detected by the olfactory sensory cells located in the main nasal chambers.</a:t>
            </a:r>
            <a:endParaRPr lang="en-US" sz="1400" b="1" dirty="0">
              <a:solidFill>
                <a:srgbClr val="FF0000"/>
              </a:solidFill>
            </a:endParaRPr>
          </a:p>
          <a:p>
            <a:pPr>
              <a:buFont typeface="+mj-lt"/>
              <a:buAutoNum type="arabicPeriod"/>
            </a:pPr>
            <a:r>
              <a:rPr lang="en-US" sz="1400" b="1" dirty="0" err="1"/>
              <a:t>Loreal</a:t>
            </a:r>
            <a:r>
              <a:rPr lang="en-US" sz="1400" b="1" dirty="0"/>
              <a:t> Pits </a:t>
            </a:r>
            <a:r>
              <a:rPr lang="en-US" sz="1400" dirty="0"/>
              <a:t>- Pit vipers have a distinct pit,  </a:t>
            </a:r>
            <a:r>
              <a:rPr lang="en-US" sz="1400" dirty="0">
                <a:solidFill>
                  <a:srgbClr val="00B050"/>
                </a:solidFill>
              </a:rPr>
              <a:t>a temperature-sensitive structure</a:t>
            </a:r>
            <a:r>
              <a:rPr lang="en-US" sz="1400" dirty="0"/>
              <a:t>, on each side of the face between the eyes and nostrils, which helps them locate prey.   To the right is a picture generated by a computer to demonstrate how a snake might thermally visualize a rat.</a:t>
            </a:r>
          </a:p>
          <a:p>
            <a:pPr>
              <a:buFont typeface="+mj-lt"/>
              <a:buAutoNum type="arabicPeriod"/>
            </a:pPr>
            <a:endParaRPr lang="en-US" sz="1400" dirty="0"/>
          </a:p>
          <a:p>
            <a:pPr>
              <a:buFont typeface="+mj-lt"/>
              <a:buAutoNum type="arabicPeriod"/>
            </a:pPr>
            <a:endParaRPr lang="en-US" sz="1400" dirty="0"/>
          </a:p>
          <a:p>
            <a:pPr>
              <a:buFont typeface="+mj-lt"/>
              <a:buAutoNum type="arabicPeriod"/>
            </a:pPr>
            <a:endParaRPr lang="en-US" sz="1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95400"/>
            <a:ext cx="28289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267200"/>
            <a:ext cx="2486025" cy="168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4545612"/>
            <a:ext cx="20574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383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Elapsidae</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609600" y="1600200"/>
            <a:ext cx="3810000" cy="4691063"/>
          </a:xfrm>
        </p:spPr>
        <p:txBody>
          <a:bodyPr>
            <a:normAutofit/>
          </a:bodyPr>
          <a:lstStyle/>
          <a:p>
            <a:pPr marL="342900" indent="-342900">
              <a:buFont typeface="Arial" pitchFamily="34" charset="0"/>
              <a:buAutoNum type="arabicPeriod"/>
            </a:pPr>
            <a:r>
              <a:rPr lang="en-US" b="1" dirty="0"/>
              <a:t>General Characteristics </a:t>
            </a:r>
            <a:r>
              <a:rPr lang="en-US" dirty="0"/>
              <a:t>–  Most </a:t>
            </a:r>
            <a:r>
              <a:rPr lang="en-US" dirty="0" err="1"/>
              <a:t>Elapsids</a:t>
            </a:r>
            <a:r>
              <a:rPr lang="en-US" dirty="0"/>
              <a:t> have long, slender bodies with smooth scales. This family </a:t>
            </a:r>
            <a:r>
              <a:rPr lang="en-US" dirty="0">
                <a:solidFill>
                  <a:srgbClr val="FF0000"/>
                </a:solidFill>
              </a:rPr>
              <a:t>includes cobras, adders, mambas and more.</a:t>
            </a:r>
          </a:p>
          <a:p>
            <a:pPr marL="342900" indent="-342900">
              <a:buFont typeface="Arial" pitchFamily="34" charset="0"/>
              <a:buAutoNum type="arabicPeriod"/>
            </a:pPr>
            <a:r>
              <a:rPr lang="en-US" b="1" dirty="0"/>
              <a:t>Unique Characteristics </a:t>
            </a:r>
            <a:r>
              <a:rPr lang="en-US" dirty="0"/>
              <a:t>– All elapids are characterized by </a:t>
            </a:r>
            <a:r>
              <a:rPr lang="en-US" dirty="0">
                <a:solidFill>
                  <a:srgbClr val="00B050"/>
                </a:solidFill>
              </a:rPr>
              <a:t>hollow, fixed fangs through which they inject venom from glands located towards the rear of the upper jaws</a:t>
            </a:r>
            <a:r>
              <a:rPr lang="en-US" dirty="0"/>
              <a:t>. Their venom is mainly </a:t>
            </a:r>
            <a:r>
              <a:rPr lang="en-US" dirty="0">
                <a:solidFill>
                  <a:srgbClr val="0070C0"/>
                </a:solidFill>
              </a:rPr>
              <a:t>neurotoxic</a:t>
            </a:r>
            <a:r>
              <a:rPr lang="en-US" dirty="0"/>
              <a:t>, although many of them also possess several other types of toxins, including </a:t>
            </a:r>
            <a:r>
              <a:rPr lang="en-US" dirty="0" err="1"/>
              <a:t>cardiotoxins</a:t>
            </a:r>
            <a:r>
              <a:rPr lang="en-US" dirty="0"/>
              <a:t> and </a:t>
            </a:r>
            <a:r>
              <a:rPr lang="en-US" dirty="0" err="1"/>
              <a:t>cytotoxins</a:t>
            </a:r>
            <a:r>
              <a:rPr lang="en-US" dirty="0"/>
              <a:t>. </a:t>
            </a:r>
            <a:endParaRPr lang="en-US" b="1" dirty="0"/>
          </a:p>
          <a:p>
            <a:pPr marL="342900" indent="-342900">
              <a:buFont typeface="Arial" pitchFamily="34" charset="0"/>
              <a:buAutoNum type="arabicPeriod"/>
            </a:pPr>
            <a:r>
              <a:rPr lang="en-US" b="1" dirty="0"/>
              <a:t>Biogeography</a:t>
            </a:r>
            <a:r>
              <a:rPr lang="en-US" dirty="0"/>
              <a:t> - The </a:t>
            </a:r>
            <a:r>
              <a:rPr lang="en-US" dirty="0" err="1"/>
              <a:t>Elapidae</a:t>
            </a:r>
            <a:r>
              <a:rPr lang="en-US" dirty="0"/>
              <a:t> are a family of venomous snakes </a:t>
            </a:r>
            <a:r>
              <a:rPr lang="en-US" dirty="0">
                <a:solidFill>
                  <a:srgbClr val="7030A0"/>
                </a:solidFill>
              </a:rPr>
              <a:t>found in tropical and subtropical regions around the world </a:t>
            </a:r>
            <a:r>
              <a:rPr lang="en-US" dirty="0"/>
              <a:t>terrestrially in Asia, Australia, Africa, North America, and South America, and aquatically in the Pacific and Indian Oceans.</a:t>
            </a:r>
          </a:p>
          <a:p>
            <a:pPr marL="342900" indent="-342900">
              <a:buFont typeface="Arial" pitchFamily="34" charset="0"/>
              <a:buAutoNum type="arabicPeriod"/>
            </a:pPr>
            <a:r>
              <a:rPr lang="en-US" b="1" dirty="0"/>
              <a:t>Diet</a:t>
            </a:r>
            <a:r>
              <a:rPr lang="en-US" dirty="0"/>
              <a:t> -Most are </a:t>
            </a:r>
            <a:r>
              <a:rPr lang="en-US" dirty="0">
                <a:solidFill>
                  <a:srgbClr val="FFC000"/>
                </a:solidFill>
              </a:rPr>
              <a:t>active hunters </a:t>
            </a:r>
            <a:r>
              <a:rPr lang="en-US" dirty="0"/>
              <a:t>(as opposed to ambush predators).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914400"/>
            <a:ext cx="2514600" cy="1955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05200"/>
            <a:ext cx="36576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705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Class: </a:t>
            </a:r>
            <a:r>
              <a:rPr lang="en-US" sz="4400" dirty="0" err="1">
                <a:solidFill>
                  <a:srgbClr val="FFC000"/>
                </a:solidFill>
              </a:rPr>
              <a:t>Amphibia</a:t>
            </a:r>
            <a:r>
              <a:rPr lang="en-US" sz="4400" dirty="0">
                <a:solidFill>
                  <a:srgbClr val="FFC000"/>
                </a:solidFill>
              </a:rPr>
              <a:t> – </a:t>
            </a:r>
            <a:br>
              <a:rPr lang="en-US" sz="4400" dirty="0">
                <a:solidFill>
                  <a:srgbClr val="FFC000"/>
                </a:solidFill>
              </a:rPr>
            </a:br>
            <a:r>
              <a:rPr lang="en-US" sz="4400" dirty="0">
                <a:solidFill>
                  <a:srgbClr val="FFC000"/>
                </a:solidFill>
              </a:rPr>
              <a:t>General Characteristics</a:t>
            </a:r>
          </a:p>
        </p:txBody>
      </p:sp>
      <p:sp>
        <p:nvSpPr>
          <p:cNvPr id="5" name="Text Placeholder 4"/>
          <p:cNvSpPr>
            <a:spLocks noGrp="1"/>
          </p:cNvSpPr>
          <p:nvPr>
            <p:ph type="body" sz="half" idx="2"/>
          </p:nvPr>
        </p:nvSpPr>
        <p:spPr>
          <a:xfrm>
            <a:off x="457200" y="1752600"/>
            <a:ext cx="3810000" cy="4373563"/>
          </a:xfrm>
        </p:spPr>
        <p:txBody>
          <a:bodyPr>
            <a:normAutofit/>
          </a:bodyPr>
          <a:lstStyle/>
          <a:p>
            <a:r>
              <a:rPr lang="en-US" b="1" dirty="0"/>
              <a:t>Poisonous vs. Venomous - </a:t>
            </a:r>
            <a:r>
              <a:rPr lang="en-US" dirty="0"/>
              <a:t>Both venomous and poisonous animals produce a toxin that is injurious or even lethal to another organism. The real difference between the two terms involves </a:t>
            </a:r>
            <a:r>
              <a:rPr lang="en-US" dirty="0">
                <a:solidFill>
                  <a:srgbClr val="FF0000"/>
                </a:solidFill>
              </a:rPr>
              <a:t>how that toxin is delivered.</a:t>
            </a:r>
          </a:p>
          <a:p>
            <a:pPr marL="342900" indent="-342900">
              <a:buFont typeface="+mj-lt"/>
              <a:buAutoNum type="arabicPeriod"/>
            </a:pPr>
            <a:r>
              <a:rPr lang="en-US" b="1" dirty="0"/>
              <a:t>Poisonous </a:t>
            </a:r>
            <a:r>
              <a:rPr lang="en-US" dirty="0"/>
              <a:t>– The Poisonous organisms </a:t>
            </a:r>
            <a:r>
              <a:rPr lang="en-US" dirty="0">
                <a:solidFill>
                  <a:srgbClr val="00B050"/>
                </a:solidFill>
              </a:rPr>
              <a:t>do not deliver their toxins directly</a:t>
            </a:r>
            <a:r>
              <a:rPr lang="en-US" dirty="0"/>
              <a:t>. The entire body, or large parts of it, may contain the poisonous substance. These organisms may be harmful when eaten or touched.  </a:t>
            </a:r>
          </a:p>
          <a:p>
            <a:pPr marL="342900" indent="-342900">
              <a:buFont typeface="+mj-lt"/>
              <a:buAutoNum type="arabicPeriod"/>
            </a:pPr>
            <a:r>
              <a:rPr lang="en-US" b="1" dirty="0"/>
              <a:t>Venomous </a:t>
            </a:r>
            <a:r>
              <a:rPr lang="en-US" dirty="0"/>
              <a:t>– The Venomous organisms </a:t>
            </a:r>
            <a:r>
              <a:rPr lang="en-US" dirty="0">
                <a:solidFill>
                  <a:srgbClr val="0070C0"/>
                </a:solidFill>
              </a:rPr>
              <a:t>deliver or inject venom into other organisms, using a specialized apparatus of some kind </a:t>
            </a:r>
            <a:r>
              <a:rPr lang="en-US" dirty="0"/>
              <a:t>(usually fangs or a stinger). The venom is produced in a gland attached to this apparatus. </a:t>
            </a:r>
          </a:p>
          <a:p>
            <a:endParaRPr lang="en-US" dirty="0"/>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8600"/>
            <a:ext cx="228600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2365017" cy="159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448175"/>
            <a:ext cx="23622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8025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King Cobra</a:t>
            </a:r>
            <a:br>
              <a:rPr lang="en-US" sz="4000" dirty="0">
                <a:solidFill>
                  <a:srgbClr val="FFC000"/>
                </a:solidFill>
              </a:rPr>
            </a:br>
            <a:r>
              <a:rPr lang="en-US" sz="4000" i="1" dirty="0"/>
              <a:t>(</a:t>
            </a:r>
            <a:r>
              <a:rPr lang="en-US" sz="4000" i="1" dirty="0" err="1"/>
              <a:t>Ophiophagus</a:t>
            </a:r>
            <a:r>
              <a:rPr lang="en-US" sz="4000" i="1" dirty="0"/>
              <a:t> </a:t>
            </a:r>
            <a:r>
              <a:rPr lang="en-US" sz="4000" i="1" dirty="0" err="1"/>
              <a:t>hannah</a:t>
            </a:r>
            <a:r>
              <a:rPr lang="en-US" sz="4000" i="1" dirty="0"/>
              <a:t>)</a:t>
            </a:r>
          </a:p>
        </p:txBody>
      </p:sp>
      <p:sp>
        <p:nvSpPr>
          <p:cNvPr id="5" name="Text Placeholder 4"/>
          <p:cNvSpPr>
            <a:spLocks noGrp="1"/>
          </p:cNvSpPr>
          <p:nvPr>
            <p:ph type="body" sz="half" idx="2"/>
          </p:nvPr>
        </p:nvSpPr>
        <p:spPr>
          <a:xfrm>
            <a:off x="609600" y="1637569"/>
            <a:ext cx="4572000" cy="4691063"/>
          </a:xfrm>
        </p:spPr>
        <p:txBody>
          <a:bodyPr>
            <a:normAutofit lnSpcReduction="10000"/>
          </a:bodyPr>
          <a:lstStyle/>
          <a:p>
            <a:pPr marL="342900" indent="-342900">
              <a:buAutoNum type="arabicPeriod"/>
            </a:pPr>
            <a:r>
              <a:rPr lang="en-US" b="1" dirty="0"/>
              <a:t>General Characteristics </a:t>
            </a:r>
            <a:r>
              <a:rPr lang="en-US" dirty="0"/>
              <a:t>– The king cobra is the </a:t>
            </a:r>
            <a:r>
              <a:rPr lang="en-US" dirty="0">
                <a:solidFill>
                  <a:srgbClr val="FF0000"/>
                </a:solidFill>
              </a:rPr>
              <a:t>world's longest venomous snake,</a:t>
            </a:r>
            <a:r>
              <a:rPr lang="en-US" dirty="0"/>
              <a:t> with a length up to 18.8 feet. Although its venom is not extremely toxic, it injects a large amount of venom with every bite.  A typical bite contains enough venom to kill </a:t>
            </a:r>
            <a:r>
              <a:rPr lang="en-US" dirty="0">
                <a:solidFill>
                  <a:srgbClr val="00B050"/>
                </a:solidFill>
              </a:rPr>
              <a:t>20 people</a:t>
            </a:r>
            <a:r>
              <a:rPr lang="en-US" dirty="0"/>
              <a:t>.  The skin of this snake is either olive-green, tan, or black, and it has faint, pale yellow cross bands down the length of the body. The belly is cream or pale yellow, and the scales are smooth.</a:t>
            </a:r>
          </a:p>
          <a:p>
            <a:pPr marL="342900" indent="-342900">
              <a:buAutoNum type="arabicPeriod"/>
            </a:pPr>
            <a:r>
              <a:rPr lang="en-US" b="1" dirty="0"/>
              <a:t>Unique Characteristics – </a:t>
            </a:r>
            <a:r>
              <a:rPr lang="en-US" dirty="0"/>
              <a:t>When confronted,</a:t>
            </a:r>
            <a:r>
              <a:rPr lang="en-US" dirty="0">
                <a:solidFill>
                  <a:srgbClr val="FF3300"/>
                </a:solidFill>
              </a:rPr>
              <a:t> it rears up the anterior portion (usually one-third) of its body when extending the neck (hood), showing the fangs and hissing loudly.  </a:t>
            </a:r>
            <a:r>
              <a:rPr lang="en-US" dirty="0"/>
              <a:t>It can be easily irritated by closely approaching objects or sudden movements. When raising its body, the king cobra can still move forward to strike with a long distance and people may misjudge the safe zone.</a:t>
            </a:r>
          </a:p>
          <a:p>
            <a:pPr marL="342900" indent="-342900">
              <a:buAutoNum type="arabicPeriod"/>
            </a:pPr>
            <a:r>
              <a:rPr lang="en-US" b="1" dirty="0"/>
              <a:t>Biogeography </a:t>
            </a:r>
            <a:r>
              <a:rPr lang="en-US" dirty="0"/>
              <a:t>– It is found from </a:t>
            </a:r>
            <a:r>
              <a:rPr lang="en-US" dirty="0">
                <a:solidFill>
                  <a:srgbClr val="00B050"/>
                </a:solidFill>
              </a:rPr>
              <a:t>India through Southeast Asia to Indonesia and the Philippines</a:t>
            </a:r>
          </a:p>
          <a:p>
            <a:pPr marL="342900" indent="-342900">
              <a:buAutoNum type="arabicPeriod"/>
            </a:pPr>
            <a:r>
              <a:rPr lang="en-US" b="1" dirty="0"/>
              <a:t>Habitat</a:t>
            </a:r>
            <a:r>
              <a:rPr lang="en-US" dirty="0"/>
              <a:t> – </a:t>
            </a:r>
            <a:r>
              <a:rPr lang="en-US" dirty="0">
                <a:solidFill>
                  <a:srgbClr val="0070C0"/>
                </a:solidFill>
              </a:rPr>
              <a:t>Forests</a:t>
            </a:r>
          </a:p>
          <a:p>
            <a:pPr marL="342900" indent="-342900">
              <a:buAutoNum type="arabicPeriod"/>
            </a:pPr>
            <a:r>
              <a:rPr lang="en-US" b="1" dirty="0"/>
              <a:t>Diet </a:t>
            </a:r>
            <a:r>
              <a:rPr lang="en-US" dirty="0"/>
              <a:t>-  This species preys chiefly on </a:t>
            </a:r>
            <a:r>
              <a:rPr lang="en-US" dirty="0">
                <a:solidFill>
                  <a:srgbClr val="FFC000"/>
                </a:solidFill>
              </a:rPr>
              <a:t>other snakes.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533400"/>
            <a:ext cx="2913189"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648200"/>
            <a:ext cx="3505200" cy="162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746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err="1">
                <a:solidFill>
                  <a:srgbClr val="FFC000"/>
                </a:solidFill>
              </a:rPr>
              <a:t>Taipan</a:t>
            </a:r>
            <a:br>
              <a:rPr lang="en-US" sz="4000" dirty="0">
                <a:solidFill>
                  <a:srgbClr val="FFC000"/>
                </a:solidFill>
              </a:rPr>
            </a:br>
            <a:r>
              <a:rPr lang="en-US" sz="4000" i="1" dirty="0"/>
              <a:t>(</a:t>
            </a:r>
            <a:r>
              <a:rPr lang="en-US" sz="4000" i="1" dirty="0" err="1"/>
              <a:t>Oxyuranus</a:t>
            </a:r>
            <a:r>
              <a:rPr lang="en-US" sz="4000" i="1" dirty="0"/>
              <a:t> sp.)</a:t>
            </a:r>
          </a:p>
        </p:txBody>
      </p:sp>
      <p:sp>
        <p:nvSpPr>
          <p:cNvPr id="5" name="Text Placeholder 4"/>
          <p:cNvSpPr>
            <a:spLocks noGrp="1"/>
          </p:cNvSpPr>
          <p:nvPr>
            <p:ph type="body" sz="half" idx="2"/>
          </p:nvPr>
        </p:nvSpPr>
        <p:spPr>
          <a:xfrm>
            <a:off x="609600" y="1637569"/>
            <a:ext cx="4572000" cy="4691063"/>
          </a:xfrm>
        </p:spPr>
        <p:txBody>
          <a:bodyPr>
            <a:normAutofit/>
          </a:bodyPr>
          <a:lstStyle/>
          <a:p>
            <a:pPr marL="342900" indent="-342900">
              <a:buAutoNum type="arabicPeriod"/>
            </a:pPr>
            <a:r>
              <a:rPr lang="en-US" b="1" dirty="0"/>
              <a:t>General Characteristics </a:t>
            </a:r>
            <a:r>
              <a:rPr lang="en-US" dirty="0"/>
              <a:t>– The </a:t>
            </a:r>
            <a:r>
              <a:rPr lang="en-US" dirty="0" err="1"/>
              <a:t>Taipan</a:t>
            </a:r>
            <a:r>
              <a:rPr lang="en-US" dirty="0"/>
              <a:t> is a genus of large, fast-moving and highly venomous Australasian snakes.  </a:t>
            </a:r>
          </a:p>
          <a:p>
            <a:pPr marL="342900" indent="-342900">
              <a:buAutoNum type="arabicPeriod"/>
            </a:pPr>
            <a:r>
              <a:rPr lang="en-US" b="1" dirty="0"/>
              <a:t>Unique Characteristics – </a:t>
            </a:r>
            <a:r>
              <a:rPr lang="en-US" dirty="0"/>
              <a:t>Species of this genus possess highly </a:t>
            </a:r>
            <a:r>
              <a:rPr lang="en-US" dirty="0">
                <a:solidFill>
                  <a:srgbClr val="FF0000"/>
                </a:solidFill>
              </a:rPr>
              <a:t>neurotoxic venom </a:t>
            </a:r>
            <a:r>
              <a:rPr lang="en-US" dirty="0"/>
              <a:t>with some other toxic constituents which have multiple effects on victims. The venom is known to paralyze victim's nervous system and clot the blood which then blocks blood vessels and uses up clotting factors. Members of this genus are considered to be among the most venomous land snakes. One bite contains enough venom </a:t>
            </a:r>
            <a:r>
              <a:rPr lang="en-US" dirty="0">
                <a:solidFill>
                  <a:srgbClr val="FFC000"/>
                </a:solidFill>
              </a:rPr>
              <a:t>to kill 100 people.</a:t>
            </a:r>
          </a:p>
          <a:p>
            <a:pPr marL="342900" indent="-342900">
              <a:buAutoNum type="arabicPeriod"/>
            </a:pPr>
            <a:r>
              <a:rPr lang="en-US" b="1" dirty="0"/>
              <a:t>Biogeography </a:t>
            </a:r>
            <a:r>
              <a:rPr lang="en-US" dirty="0"/>
              <a:t>– </a:t>
            </a:r>
            <a:r>
              <a:rPr lang="en-US" dirty="0">
                <a:solidFill>
                  <a:srgbClr val="00B050"/>
                </a:solidFill>
              </a:rPr>
              <a:t>Australia</a:t>
            </a:r>
          </a:p>
          <a:p>
            <a:pPr marL="342900" indent="-342900">
              <a:buAutoNum type="arabicPeriod"/>
            </a:pPr>
            <a:r>
              <a:rPr lang="en-US" b="1" dirty="0"/>
              <a:t>Habitat</a:t>
            </a:r>
            <a:r>
              <a:rPr lang="en-US" dirty="0"/>
              <a:t> – </a:t>
            </a:r>
            <a:r>
              <a:rPr lang="en-US" dirty="0">
                <a:solidFill>
                  <a:srgbClr val="0070C0"/>
                </a:solidFill>
              </a:rPr>
              <a:t>Desert scrub to subtropical</a:t>
            </a:r>
          </a:p>
          <a:p>
            <a:pPr marL="342900" indent="-342900">
              <a:buAutoNum type="arabicPeriod"/>
            </a:pPr>
            <a:r>
              <a:rPr lang="en-US" b="1" dirty="0"/>
              <a:t>Diet </a:t>
            </a:r>
            <a:r>
              <a:rPr lang="en-US" dirty="0"/>
              <a:t>- Their diets consist primarily of </a:t>
            </a:r>
            <a:r>
              <a:rPr lang="en-US" dirty="0">
                <a:solidFill>
                  <a:srgbClr val="7030A0"/>
                </a:solidFill>
              </a:rPr>
              <a:t>small mammals</a:t>
            </a:r>
            <a:r>
              <a:rPr lang="en-US" dirty="0"/>
              <a:t>, especially rats and bandicoots.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81000"/>
            <a:ext cx="3200400" cy="1538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209800"/>
            <a:ext cx="2895600" cy="190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350" y="4495800"/>
            <a:ext cx="257175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633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a:bodyPr>
          <a:lstStyle/>
          <a:p>
            <a:r>
              <a:rPr lang="en-US" sz="4000" dirty="0">
                <a:solidFill>
                  <a:srgbClr val="FFC000"/>
                </a:solidFill>
              </a:rPr>
              <a:t>Sea Snake</a:t>
            </a:r>
            <a:endParaRPr lang="en-US" sz="4000" i="1" dirty="0"/>
          </a:p>
        </p:txBody>
      </p:sp>
      <p:sp>
        <p:nvSpPr>
          <p:cNvPr id="5" name="Text Placeholder 4"/>
          <p:cNvSpPr>
            <a:spLocks noGrp="1"/>
          </p:cNvSpPr>
          <p:nvPr>
            <p:ph type="body" sz="half" idx="2"/>
          </p:nvPr>
        </p:nvSpPr>
        <p:spPr>
          <a:xfrm>
            <a:off x="609600" y="1637569"/>
            <a:ext cx="4572000" cy="4691063"/>
          </a:xfrm>
        </p:spPr>
        <p:txBody>
          <a:bodyPr>
            <a:normAutofit/>
          </a:bodyPr>
          <a:lstStyle/>
          <a:p>
            <a:pPr marL="342900" indent="-342900">
              <a:buAutoNum type="arabicPeriod"/>
            </a:pPr>
            <a:r>
              <a:rPr lang="en-US" b="1" dirty="0"/>
              <a:t>General Characteristics </a:t>
            </a:r>
            <a:r>
              <a:rPr lang="en-US" dirty="0"/>
              <a:t>– Though they evolved from terrestrial ancestors, most are </a:t>
            </a:r>
            <a:r>
              <a:rPr lang="en-US" dirty="0">
                <a:solidFill>
                  <a:srgbClr val="FF0000"/>
                </a:solidFill>
              </a:rPr>
              <a:t>extensively adapted to a fully aquatic life and are unable to move on land</a:t>
            </a:r>
            <a:r>
              <a:rPr lang="en-US" dirty="0"/>
              <a:t>. All have </a:t>
            </a:r>
            <a:r>
              <a:rPr lang="en-US" dirty="0">
                <a:solidFill>
                  <a:srgbClr val="00B050"/>
                </a:solidFill>
              </a:rPr>
              <a:t>paddle-like tails and many have laterally compressed bodies that give them an eel-like appearance</a:t>
            </a:r>
            <a:r>
              <a:rPr lang="en-US" dirty="0"/>
              <a:t>. Unlike fish, they do not have gills and must surface regularly to breathe. They are among the most completely aquatic of all air-breathing vertebrates. </a:t>
            </a:r>
          </a:p>
          <a:p>
            <a:pPr marL="342900" indent="-342900">
              <a:buAutoNum type="arabicPeriod"/>
            </a:pPr>
            <a:r>
              <a:rPr lang="en-US" b="1" dirty="0"/>
              <a:t>Unique Characteristics – </a:t>
            </a:r>
            <a:r>
              <a:rPr lang="en-US" dirty="0"/>
              <a:t>Among this group are species with some of the most potent venoms of all snakes. Some have gentle dispositions and bite only when provoked, but others are much more aggressive.</a:t>
            </a:r>
          </a:p>
          <a:p>
            <a:pPr marL="342900" indent="-342900">
              <a:buAutoNum type="arabicPeriod"/>
            </a:pPr>
            <a:r>
              <a:rPr lang="en-US" b="1" dirty="0"/>
              <a:t>Biogeography </a:t>
            </a:r>
            <a:r>
              <a:rPr lang="en-US" dirty="0"/>
              <a:t>– </a:t>
            </a:r>
            <a:r>
              <a:rPr lang="en-US" dirty="0">
                <a:solidFill>
                  <a:srgbClr val="0070C0"/>
                </a:solidFill>
              </a:rPr>
              <a:t>It is found from India through Southeast Asia to Indonesia and the Philippines</a:t>
            </a:r>
          </a:p>
          <a:p>
            <a:pPr marL="342900" indent="-342900">
              <a:buAutoNum type="arabicPeriod"/>
            </a:pPr>
            <a:r>
              <a:rPr lang="en-US" b="1" dirty="0"/>
              <a:t>Habitat</a:t>
            </a:r>
            <a:r>
              <a:rPr lang="en-US" dirty="0"/>
              <a:t> – They are found in </a:t>
            </a:r>
            <a:r>
              <a:rPr lang="en-US" dirty="0">
                <a:solidFill>
                  <a:srgbClr val="7030A0"/>
                </a:solidFill>
              </a:rPr>
              <a:t>warm coastal waters </a:t>
            </a:r>
            <a:r>
              <a:rPr lang="en-US" dirty="0"/>
              <a:t>from the Indian Ocean to the Pacific.</a:t>
            </a:r>
          </a:p>
          <a:p>
            <a:pPr marL="342900" indent="-342900">
              <a:buAutoNum type="arabicPeriod"/>
            </a:pPr>
            <a:r>
              <a:rPr lang="en-US" b="1" dirty="0"/>
              <a:t>Diet </a:t>
            </a:r>
            <a:r>
              <a:rPr lang="en-US" dirty="0"/>
              <a:t>-  They feed on </a:t>
            </a:r>
            <a:r>
              <a:rPr lang="en-US" dirty="0">
                <a:solidFill>
                  <a:srgbClr val="FFC000"/>
                </a:solidFill>
              </a:rPr>
              <a:t>small fish</a:t>
            </a:r>
            <a:r>
              <a:rPr lang="en-US" dirty="0"/>
              <a:t>.</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8312" y="4267200"/>
            <a:ext cx="3048000" cy="1592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758112"/>
            <a:ext cx="2257425" cy="276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46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6096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Boidae</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609600" y="1295401"/>
            <a:ext cx="4267200" cy="3505200"/>
          </a:xfrm>
        </p:spPr>
        <p:txBody>
          <a:bodyPr>
            <a:normAutofit fontScale="85000" lnSpcReduction="10000"/>
          </a:bodyPr>
          <a:lstStyle/>
          <a:p>
            <a:pPr marL="342900" indent="-342900">
              <a:buFont typeface="Arial" pitchFamily="34" charset="0"/>
              <a:buAutoNum type="arabicPeriod"/>
            </a:pPr>
            <a:r>
              <a:rPr lang="en-US" b="1" dirty="0"/>
              <a:t>General Characteristics – </a:t>
            </a:r>
            <a:r>
              <a:rPr lang="en-US" dirty="0"/>
              <a:t>The </a:t>
            </a:r>
            <a:r>
              <a:rPr lang="en-US" dirty="0" err="1"/>
              <a:t>Boidae</a:t>
            </a:r>
            <a:r>
              <a:rPr lang="en-US" dirty="0"/>
              <a:t> are a family of </a:t>
            </a:r>
            <a:r>
              <a:rPr lang="en-US" dirty="0">
                <a:solidFill>
                  <a:srgbClr val="FF0000"/>
                </a:solidFill>
              </a:rPr>
              <a:t>nonvenomous </a:t>
            </a:r>
            <a:r>
              <a:rPr lang="en-US" dirty="0"/>
              <a:t>snakes. Relatively primitive snakes, adults are medium to large in size, with females usually larger than the males.  </a:t>
            </a:r>
            <a:r>
              <a:rPr lang="en-US" dirty="0">
                <a:solidFill>
                  <a:srgbClr val="FFC000"/>
                </a:solidFill>
              </a:rPr>
              <a:t>This includes the Anaconda from America and the Rock Python from Africa.</a:t>
            </a:r>
          </a:p>
          <a:p>
            <a:pPr marL="342900" indent="-342900">
              <a:buFont typeface="Arial" pitchFamily="34" charset="0"/>
              <a:buAutoNum type="arabicPeriod"/>
            </a:pPr>
            <a:r>
              <a:rPr lang="en-US" b="1" dirty="0"/>
              <a:t> Unique Characteristics – </a:t>
            </a:r>
            <a:r>
              <a:rPr lang="en-US" dirty="0">
                <a:solidFill>
                  <a:srgbClr val="00B050"/>
                </a:solidFill>
              </a:rPr>
              <a:t>Nearly all have a relatively rigid lower jaw with a coronoid element, as well as a vestigial pelvic girdle with hind limbs that are partially visible as a pair of spurs.</a:t>
            </a:r>
          </a:p>
          <a:p>
            <a:pPr marL="342900" indent="-342900">
              <a:buFont typeface="Arial" pitchFamily="34" charset="0"/>
              <a:buAutoNum type="arabicPeriod"/>
            </a:pPr>
            <a:r>
              <a:rPr lang="en-US" b="1" dirty="0"/>
              <a:t>Biogeography</a:t>
            </a:r>
            <a:r>
              <a:rPr lang="en-US" dirty="0"/>
              <a:t> – They are found in America, Africa, Europe, Asia and some Pacific Islands.</a:t>
            </a:r>
          </a:p>
          <a:p>
            <a:pPr marL="342900" indent="-342900">
              <a:buFont typeface="Arial" pitchFamily="34" charset="0"/>
              <a:buAutoNum type="arabicPeriod"/>
            </a:pPr>
            <a:r>
              <a:rPr lang="en-US" b="1" dirty="0"/>
              <a:t>Diet</a:t>
            </a:r>
            <a:r>
              <a:rPr lang="en-US" dirty="0"/>
              <a:t> - Larger specimens </a:t>
            </a:r>
            <a:r>
              <a:rPr lang="en-US" dirty="0">
                <a:solidFill>
                  <a:srgbClr val="0070C0"/>
                </a:solidFill>
              </a:rPr>
              <a:t>usually eat animals about the size of a house cat, but larger food items are not unknown</a:t>
            </a:r>
            <a:r>
              <a:rPr lang="en-US" dirty="0"/>
              <a:t>: the diet of the common anaconda, is known to include </a:t>
            </a:r>
            <a:r>
              <a:rPr lang="en-US" dirty="0" err="1"/>
              <a:t>subadult</a:t>
            </a:r>
            <a:r>
              <a:rPr lang="en-US" dirty="0"/>
              <a:t> tapirs. Prey is swallowed whole, and may take several days or even weeks to fully digest. Despite their intimidating size and muscular power, they are generally not dangerous to humans.  Contrary to popular belief, even the larger species do not crush their prey to death; in fact, prey is not even noticeably deformed before it is swallowed.</a:t>
            </a:r>
          </a:p>
          <a:p>
            <a:pPr marL="342900" indent="-342900">
              <a:buFont typeface="Arial" pitchFamily="34" charset="0"/>
              <a:buAutoNum type="arabicPeriod"/>
            </a:pP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750689"/>
            <a:ext cx="3657600" cy="200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825" y="2971800"/>
            <a:ext cx="3411969" cy="2225654"/>
          </a:xfrm>
          <a:prstGeom prst="rect">
            <a:avLst/>
          </a:prstGeom>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609600"/>
            <a:ext cx="3390900" cy="190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227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Rosy Boa</a:t>
            </a:r>
            <a:br>
              <a:rPr lang="en-US" sz="4000" dirty="0">
                <a:solidFill>
                  <a:srgbClr val="FFC000"/>
                </a:solidFill>
              </a:rPr>
            </a:br>
            <a:r>
              <a:rPr lang="en-US" sz="4000" i="1" dirty="0">
                <a:solidFill>
                  <a:srgbClr val="FFC000"/>
                </a:solidFill>
              </a:rPr>
              <a:t>(</a:t>
            </a:r>
            <a:r>
              <a:rPr lang="en-US" sz="4000" i="1" dirty="0" err="1">
                <a:solidFill>
                  <a:srgbClr val="FFC000"/>
                </a:solidFill>
              </a:rPr>
              <a:t>Lichanura</a:t>
            </a:r>
            <a:r>
              <a:rPr lang="en-US" sz="4000" i="1" dirty="0">
                <a:solidFill>
                  <a:srgbClr val="FFC000"/>
                </a:solidFill>
              </a:rPr>
              <a:t> </a:t>
            </a:r>
            <a:r>
              <a:rPr lang="en-US" sz="4000" i="1" dirty="0" err="1">
                <a:solidFill>
                  <a:srgbClr val="FFC000"/>
                </a:solidFill>
              </a:rPr>
              <a:t>trivirgata</a:t>
            </a:r>
            <a:r>
              <a:rPr lang="en-US" sz="4000" i="1" dirty="0">
                <a:solidFill>
                  <a:srgbClr val="FFC000"/>
                </a:solidFill>
              </a:rPr>
              <a:t>)</a:t>
            </a:r>
          </a:p>
        </p:txBody>
      </p:sp>
      <p:sp>
        <p:nvSpPr>
          <p:cNvPr id="5" name="Text Placeholder 4"/>
          <p:cNvSpPr>
            <a:spLocks noGrp="1"/>
          </p:cNvSpPr>
          <p:nvPr>
            <p:ph type="body" sz="half" idx="2"/>
          </p:nvPr>
        </p:nvSpPr>
        <p:spPr>
          <a:xfrm>
            <a:off x="609600" y="1637569"/>
            <a:ext cx="4572000" cy="4691063"/>
          </a:xfrm>
        </p:spPr>
        <p:txBody>
          <a:bodyPr>
            <a:normAutofit lnSpcReduction="10000"/>
          </a:bodyPr>
          <a:lstStyle/>
          <a:p>
            <a:pPr marL="342900" indent="-342900">
              <a:buAutoNum type="arabicPeriod"/>
            </a:pPr>
            <a:r>
              <a:rPr lang="en-US" b="1" dirty="0"/>
              <a:t>General Characteristics </a:t>
            </a:r>
            <a:r>
              <a:rPr lang="en-US" dirty="0"/>
              <a:t>–  Coloration in Rosy Boas is highly variable. The common name is derived from the </a:t>
            </a:r>
            <a:r>
              <a:rPr lang="en-US" dirty="0">
                <a:solidFill>
                  <a:schemeClr val="accent1"/>
                </a:solidFill>
              </a:rPr>
              <a:t>rosy or salmon coloration that is common on the belly of Rosy Boas.</a:t>
            </a:r>
            <a:r>
              <a:rPr lang="en-US" dirty="0"/>
              <a:t> Almost all Rosy Boas have at least some trace of three longitudinal stripes, one down the center of the back, and two on the lower sides</a:t>
            </a:r>
          </a:p>
          <a:p>
            <a:pPr marL="342900" indent="-342900">
              <a:buAutoNum type="arabicPeriod"/>
            </a:pPr>
            <a:r>
              <a:rPr lang="en-US" b="1" dirty="0"/>
              <a:t>Unique Characteristics – </a:t>
            </a:r>
            <a:r>
              <a:rPr lang="en-US" dirty="0"/>
              <a:t>Rosy Boas are extremely docile when encountered by humans. </a:t>
            </a:r>
            <a:r>
              <a:rPr lang="en-US" dirty="0">
                <a:solidFill>
                  <a:srgbClr val="FF0000"/>
                </a:solidFill>
              </a:rPr>
              <a:t>When disturbed they usually roll into a compact ball with the head in the center</a:t>
            </a:r>
            <a:r>
              <a:rPr lang="en-US" dirty="0"/>
              <a:t>.   The species is not prone to bite in defense, and when human bites have occurred they have usually been the result of a feeding response with a captive animal. </a:t>
            </a:r>
          </a:p>
          <a:p>
            <a:pPr marL="342900" indent="-342900">
              <a:buAutoNum type="arabicPeriod"/>
            </a:pPr>
            <a:r>
              <a:rPr lang="en-US" b="1" dirty="0"/>
              <a:t>Biogeography </a:t>
            </a:r>
            <a:r>
              <a:rPr lang="en-US" dirty="0"/>
              <a:t>– The Rosy Boa is found in the </a:t>
            </a:r>
            <a:r>
              <a:rPr lang="en-US" dirty="0">
                <a:solidFill>
                  <a:srgbClr val="00B050"/>
                </a:solidFill>
              </a:rPr>
              <a:t>southwestern United States </a:t>
            </a:r>
            <a:r>
              <a:rPr lang="en-US" dirty="0"/>
              <a:t>in the states of California and Arizona, and northwestern Mexico in the states of Baja California and Sonora. In California, </a:t>
            </a:r>
          </a:p>
          <a:p>
            <a:pPr marL="342900" indent="-342900">
              <a:buAutoNum type="arabicPeriod"/>
            </a:pPr>
            <a:r>
              <a:rPr lang="en-US" b="1" dirty="0"/>
              <a:t>Habitat</a:t>
            </a:r>
            <a:r>
              <a:rPr lang="en-US" dirty="0"/>
              <a:t> – Rosy Boas spend most of their lives concealed </a:t>
            </a:r>
            <a:r>
              <a:rPr lang="en-US" dirty="0">
                <a:solidFill>
                  <a:srgbClr val="FFC000"/>
                </a:solidFill>
              </a:rPr>
              <a:t>beneath rocks and in crevices</a:t>
            </a:r>
            <a:r>
              <a:rPr lang="en-US" dirty="0"/>
              <a:t> to escape the elements and natural predators. Granite outcroppings are the most common geologic association inhabited by the Rosy Boa</a:t>
            </a:r>
          </a:p>
          <a:p>
            <a:pPr marL="342900" indent="-342900">
              <a:buAutoNum type="arabicPeriod"/>
            </a:pPr>
            <a:r>
              <a:rPr lang="en-US" b="1" dirty="0"/>
              <a:t>Diet </a:t>
            </a:r>
            <a:r>
              <a:rPr lang="en-US" dirty="0"/>
              <a:t>- These snakes forage mainly for </a:t>
            </a:r>
            <a:r>
              <a:rPr lang="en-US" dirty="0">
                <a:solidFill>
                  <a:srgbClr val="7030A0"/>
                </a:solidFill>
              </a:rPr>
              <a:t>small mammals</a:t>
            </a:r>
            <a:r>
              <a:rPr lang="en-US" dirty="0"/>
              <a:t>.</a:t>
            </a: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609600"/>
            <a:ext cx="3390900" cy="190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WWF WildFIND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3437" t="42895" r="34375" b="1304"/>
          <a:stretch/>
        </p:blipFill>
        <p:spPr>
          <a:xfrm>
            <a:off x="5353050" y="3048000"/>
            <a:ext cx="3505200" cy="2786849"/>
          </a:xfrm>
          <a:prstGeom prst="rect">
            <a:avLst/>
          </a:prstGeom>
        </p:spPr>
      </p:pic>
    </p:spTree>
    <p:extLst>
      <p:ext uri="{BB962C8B-B14F-4D97-AF65-F5344CB8AC3E}">
        <p14:creationId xmlns:p14="http://schemas.microsoft.com/office/powerpoint/2010/main" val="30290834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Green Anaconda</a:t>
            </a:r>
            <a:br>
              <a:rPr lang="en-US" sz="4000" dirty="0">
                <a:solidFill>
                  <a:srgbClr val="FFC000"/>
                </a:solidFill>
              </a:rPr>
            </a:br>
            <a:r>
              <a:rPr lang="en-US" sz="4000" i="1" dirty="0">
                <a:solidFill>
                  <a:srgbClr val="FFC000"/>
                </a:solidFill>
              </a:rPr>
              <a:t>(</a:t>
            </a:r>
            <a:r>
              <a:rPr lang="en-US" sz="4000" i="1" dirty="0" err="1">
                <a:solidFill>
                  <a:srgbClr val="FFC000"/>
                </a:solidFill>
              </a:rPr>
              <a:t>Eunectes</a:t>
            </a:r>
            <a:r>
              <a:rPr lang="en-US" sz="4000" i="1" dirty="0">
                <a:solidFill>
                  <a:srgbClr val="FFC000"/>
                </a:solidFill>
              </a:rPr>
              <a:t> </a:t>
            </a:r>
            <a:r>
              <a:rPr lang="en-US" sz="4000" i="1" dirty="0" err="1">
                <a:solidFill>
                  <a:srgbClr val="FFC000"/>
                </a:solidFill>
              </a:rPr>
              <a:t>murinus</a:t>
            </a:r>
            <a:r>
              <a:rPr lang="en-US" sz="4000" i="1" dirty="0">
                <a:solidFill>
                  <a:srgbClr val="FFC000"/>
                </a:solidFill>
              </a:rPr>
              <a:t>)</a:t>
            </a:r>
            <a:r>
              <a:rPr lang="en-US" sz="3600" i="1" dirty="0"/>
              <a:t> </a:t>
            </a:r>
            <a:endParaRPr lang="en-US" sz="4000" i="1" dirty="0">
              <a:solidFill>
                <a:srgbClr val="FFC000"/>
              </a:solidFill>
            </a:endParaRPr>
          </a:p>
        </p:txBody>
      </p:sp>
      <p:sp>
        <p:nvSpPr>
          <p:cNvPr id="5" name="Text Placeholder 4"/>
          <p:cNvSpPr>
            <a:spLocks noGrp="1"/>
          </p:cNvSpPr>
          <p:nvPr>
            <p:ph type="body" sz="half" idx="2"/>
          </p:nvPr>
        </p:nvSpPr>
        <p:spPr>
          <a:xfrm>
            <a:off x="609600" y="1637569"/>
            <a:ext cx="4572000" cy="4691063"/>
          </a:xfrm>
        </p:spPr>
        <p:txBody>
          <a:bodyPr>
            <a:normAutofit/>
          </a:bodyPr>
          <a:lstStyle/>
          <a:p>
            <a:pPr marL="342900" indent="-342900">
              <a:buAutoNum type="arabicPeriod"/>
            </a:pPr>
            <a:r>
              <a:rPr lang="en-US" b="1" dirty="0"/>
              <a:t>General Characteristics </a:t>
            </a:r>
            <a:r>
              <a:rPr lang="en-US" dirty="0"/>
              <a:t>– More typical mature specimens reportedly can range up to 5 m (16.4 </a:t>
            </a:r>
            <a:r>
              <a:rPr lang="en-US" dirty="0" err="1"/>
              <a:t>ft</a:t>
            </a:r>
            <a:r>
              <a:rPr lang="en-US" dirty="0"/>
              <a:t>), with the females, at around a mean length of 4.6 m (15.1 </a:t>
            </a:r>
            <a:r>
              <a:rPr lang="en-US" dirty="0" err="1"/>
              <a:t>ft</a:t>
            </a:r>
            <a:r>
              <a:rPr lang="en-US" dirty="0"/>
              <a:t>), being generally much larger in adulthood than the male, which averages around 3 m (9.8 </a:t>
            </a:r>
            <a:r>
              <a:rPr lang="en-US" dirty="0" err="1"/>
              <a:t>ft</a:t>
            </a:r>
            <a:r>
              <a:rPr lang="en-US" dirty="0"/>
              <a:t>).Weights are less well studied, though will reportedly range from 30 to 70 kg (66 to 154 </a:t>
            </a:r>
            <a:r>
              <a:rPr lang="en-US" dirty="0" err="1"/>
              <a:t>lb</a:t>
            </a:r>
            <a:r>
              <a:rPr lang="en-US" dirty="0"/>
              <a:t>) in an average-range adult.</a:t>
            </a:r>
            <a:r>
              <a:rPr lang="en-US" baseline="30000" dirty="0"/>
              <a:t> </a:t>
            </a:r>
            <a:r>
              <a:rPr lang="en-US" dirty="0"/>
              <a:t> </a:t>
            </a:r>
          </a:p>
          <a:p>
            <a:pPr marL="342900" indent="-342900">
              <a:buAutoNum type="arabicPeriod"/>
            </a:pPr>
            <a:r>
              <a:rPr lang="en-US" b="1" dirty="0"/>
              <a:t>Unique Characteristics – </a:t>
            </a:r>
            <a:r>
              <a:rPr lang="en-US" dirty="0"/>
              <a:t>The green anaconda is the </a:t>
            </a:r>
            <a:r>
              <a:rPr lang="en-US" dirty="0">
                <a:solidFill>
                  <a:srgbClr val="FF0000"/>
                </a:solidFill>
              </a:rPr>
              <a:t>world's heaviest </a:t>
            </a:r>
            <a:r>
              <a:rPr lang="en-US" dirty="0"/>
              <a:t>and one of the world's longest snakes</a:t>
            </a:r>
            <a:endParaRPr lang="en-US" b="1" dirty="0"/>
          </a:p>
          <a:p>
            <a:pPr marL="342900" indent="-342900">
              <a:buAutoNum type="arabicPeriod"/>
            </a:pPr>
            <a:r>
              <a:rPr lang="en-US" b="1" dirty="0"/>
              <a:t>Biogeography </a:t>
            </a:r>
            <a:r>
              <a:rPr lang="en-US" dirty="0"/>
              <a:t>–  It is the largest snake native </a:t>
            </a:r>
            <a:r>
              <a:rPr lang="en-US" dirty="0">
                <a:solidFill>
                  <a:srgbClr val="00B050"/>
                </a:solidFill>
              </a:rPr>
              <a:t>to South America</a:t>
            </a:r>
          </a:p>
          <a:p>
            <a:pPr marL="342900" indent="-342900">
              <a:buAutoNum type="arabicPeriod"/>
            </a:pPr>
            <a:r>
              <a:rPr lang="en-US" b="1" dirty="0"/>
              <a:t>Habitat</a:t>
            </a:r>
            <a:r>
              <a:rPr lang="en-US" dirty="0"/>
              <a:t> – </a:t>
            </a:r>
            <a:r>
              <a:rPr lang="en-US" dirty="0">
                <a:solidFill>
                  <a:srgbClr val="7030A0"/>
                </a:solidFill>
              </a:rPr>
              <a:t>Primarily aquatic</a:t>
            </a:r>
          </a:p>
          <a:p>
            <a:pPr marL="342900" indent="-342900">
              <a:buAutoNum type="arabicPeriod"/>
            </a:pPr>
            <a:r>
              <a:rPr lang="en-US" b="1" dirty="0"/>
              <a:t>Diet </a:t>
            </a:r>
            <a:r>
              <a:rPr lang="en-US" dirty="0"/>
              <a:t>- These snakes forage mainly on </a:t>
            </a:r>
            <a:r>
              <a:rPr lang="en-US" dirty="0">
                <a:solidFill>
                  <a:srgbClr val="0070C0"/>
                </a:solidFill>
              </a:rPr>
              <a:t>fish, birds, mammals and reptiles</a:t>
            </a:r>
            <a:r>
              <a:rPr lang="en-US" dirty="0"/>
              <a:t> but large snakes will eat tapirs, deer, capybaras, and </a:t>
            </a:r>
            <a:r>
              <a:rPr lang="en-US" dirty="0" err="1"/>
              <a:t>caimens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762000"/>
            <a:ext cx="3411969" cy="22256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938" y="3657600"/>
            <a:ext cx="2620892" cy="2315121"/>
          </a:xfrm>
          <a:prstGeom prst="rect">
            <a:avLst/>
          </a:prstGeom>
        </p:spPr>
      </p:pic>
    </p:spTree>
    <p:extLst>
      <p:ext uri="{BB962C8B-B14F-4D97-AF65-F5344CB8AC3E}">
        <p14:creationId xmlns:p14="http://schemas.microsoft.com/office/powerpoint/2010/main" val="983155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6096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Pythonidae</a:t>
            </a:r>
            <a:br>
              <a:rPr lang="en-US" sz="4000" dirty="0">
                <a:solidFill>
                  <a:srgbClr val="FFC000"/>
                </a:solidFill>
              </a:rPr>
            </a:br>
            <a:endParaRPr lang="en-US" sz="4000" i="1" dirty="0">
              <a:solidFill>
                <a:srgbClr val="7030A0"/>
              </a:solidFill>
            </a:endParaRPr>
          </a:p>
        </p:txBody>
      </p:sp>
      <p:sp>
        <p:nvSpPr>
          <p:cNvPr id="5" name="Text Placeholder 4"/>
          <p:cNvSpPr>
            <a:spLocks noGrp="1"/>
          </p:cNvSpPr>
          <p:nvPr>
            <p:ph type="body" sz="half" idx="2"/>
          </p:nvPr>
        </p:nvSpPr>
        <p:spPr>
          <a:xfrm>
            <a:off x="609600" y="1295401"/>
            <a:ext cx="4267200" cy="3505200"/>
          </a:xfrm>
        </p:spPr>
        <p:txBody>
          <a:bodyPr>
            <a:normAutofit fontScale="92500" lnSpcReduction="20000"/>
          </a:bodyPr>
          <a:lstStyle/>
          <a:p>
            <a:pPr marL="342900" indent="-342900">
              <a:buFont typeface="Arial" pitchFamily="34" charset="0"/>
              <a:buAutoNum type="arabicPeriod"/>
            </a:pPr>
            <a:r>
              <a:rPr lang="en-US" b="1" dirty="0"/>
              <a:t>General Characteristics – </a:t>
            </a:r>
            <a:r>
              <a:rPr lang="en-US" dirty="0"/>
              <a:t>The </a:t>
            </a:r>
            <a:r>
              <a:rPr lang="en-US" b="1" dirty="0" err="1"/>
              <a:t>Pythonidae</a:t>
            </a:r>
            <a:r>
              <a:rPr lang="en-US" dirty="0"/>
              <a:t>, commonly known simply as </a:t>
            </a:r>
            <a:r>
              <a:rPr lang="en-US" b="1" dirty="0"/>
              <a:t>pythons</a:t>
            </a:r>
            <a:r>
              <a:rPr lang="en-US" dirty="0"/>
              <a:t>, from the Greek word </a:t>
            </a:r>
            <a:r>
              <a:rPr lang="en-US" i="1" dirty="0"/>
              <a:t>python</a:t>
            </a:r>
            <a:r>
              <a:rPr lang="en-US" dirty="0"/>
              <a:t>, are a family of </a:t>
            </a:r>
            <a:r>
              <a:rPr lang="en-US" dirty="0">
                <a:solidFill>
                  <a:srgbClr val="FF0000"/>
                </a:solidFill>
              </a:rPr>
              <a:t>nonvenomous </a:t>
            </a:r>
            <a:r>
              <a:rPr lang="en-US" dirty="0"/>
              <a:t>snakes found in Africa, Asia, and Australia. Among its members are some of the largest snakes in the world. </a:t>
            </a:r>
            <a:r>
              <a:rPr lang="en-US" dirty="0">
                <a:solidFill>
                  <a:srgbClr val="92D050"/>
                </a:solidFill>
              </a:rPr>
              <a:t>It includes the Rock Python </a:t>
            </a:r>
          </a:p>
          <a:p>
            <a:pPr marL="342900" indent="-342900">
              <a:buFont typeface="Arial" pitchFamily="34" charset="0"/>
              <a:buAutoNum type="arabicPeriod"/>
            </a:pPr>
            <a:r>
              <a:rPr lang="en-US" b="1" dirty="0"/>
              <a:t>Unique Characteristics – </a:t>
            </a:r>
            <a:r>
              <a:rPr lang="en-US" dirty="0"/>
              <a:t>Pythons differ from Boas in that </a:t>
            </a:r>
            <a:r>
              <a:rPr lang="en-US" dirty="0">
                <a:solidFill>
                  <a:srgbClr val="0070C0"/>
                </a:solidFill>
              </a:rPr>
              <a:t>they lay eggs in stead of giving birth to live young. Furthermore Pythons have heat sensors which most of the Boas lack.</a:t>
            </a:r>
          </a:p>
          <a:p>
            <a:pPr marL="342900" indent="-342900">
              <a:buFont typeface="Arial" pitchFamily="34" charset="0"/>
              <a:buAutoNum type="arabicPeriod"/>
            </a:pPr>
            <a:r>
              <a:rPr lang="en-US" b="1" dirty="0"/>
              <a:t>Biogeography</a:t>
            </a:r>
            <a:r>
              <a:rPr lang="en-US" dirty="0"/>
              <a:t> – They are found in </a:t>
            </a:r>
            <a:r>
              <a:rPr lang="en-US" dirty="0">
                <a:solidFill>
                  <a:srgbClr val="7030A0"/>
                </a:solidFill>
              </a:rPr>
              <a:t>Asia, Africa and introduced to the U.S.</a:t>
            </a:r>
          </a:p>
          <a:p>
            <a:pPr marL="342900" indent="-342900">
              <a:buFont typeface="Arial" pitchFamily="34" charset="0"/>
              <a:buAutoNum type="arabicPeriod"/>
            </a:pPr>
            <a:r>
              <a:rPr lang="en-US" b="1" dirty="0"/>
              <a:t>Diet</a:t>
            </a:r>
            <a:r>
              <a:rPr lang="en-US" dirty="0"/>
              <a:t> - </a:t>
            </a:r>
            <a:r>
              <a:rPr lang="en-US" dirty="0">
                <a:solidFill>
                  <a:srgbClr val="FF0000"/>
                </a:solidFill>
              </a:rPr>
              <a:t>Larger specimens usually eat animals about the size of a house cat, but larger food items are known</a:t>
            </a:r>
            <a:r>
              <a:rPr lang="en-US" dirty="0"/>
              <a:t>; some large Asian species have been known to take down adult deer, and the African rock python, </a:t>
            </a:r>
            <a:r>
              <a:rPr lang="en-US" i="1" dirty="0"/>
              <a:t>Python </a:t>
            </a:r>
            <a:r>
              <a:rPr lang="en-US" i="1" dirty="0" err="1"/>
              <a:t>sebae</a:t>
            </a:r>
            <a:r>
              <a:rPr lang="en-US" dirty="0"/>
              <a:t>, has been known to eat antelope. All prey is swallowed whole, and may take several days or even weeks to fully digest.</a:t>
            </a:r>
          </a:p>
          <a:p>
            <a:endParaRPr lang="en-US" dirty="0"/>
          </a:p>
          <a:p>
            <a:pPr marL="342900" indent="-342900">
              <a:buFont typeface="Arial" pitchFamily="34" charset="0"/>
              <a:buAutoNum type="arabicPeriod"/>
            </a:pPr>
            <a:endParaRPr lang="en-US" dirty="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04800"/>
            <a:ext cx="248602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3733800"/>
            <a:ext cx="2638425" cy="1705082"/>
          </a:xfrm>
          <a:prstGeom prst="rect">
            <a:avLst/>
          </a:prstGeom>
        </p:spPr>
      </p:pic>
    </p:spTree>
    <p:extLst>
      <p:ext uri="{BB962C8B-B14F-4D97-AF65-F5344CB8AC3E}">
        <p14:creationId xmlns:p14="http://schemas.microsoft.com/office/powerpoint/2010/main" val="3115530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Rock Python</a:t>
            </a:r>
            <a:br>
              <a:rPr lang="en-US" sz="4000" dirty="0">
                <a:solidFill>
                  <a:srgbClr val="FFC000"/>
                </a:solidFill>
              </a:rPr>
            </a:br>
            <a:r>
              <a:rPr lang="en-US" sz="4000" i="1" dirty="0">
                <a:solidFill>
                  <a:srgbClr val="FFC000"/>
                </a:solidFill>
              </a:rPr>
              <a:t>(Python </a:t>
            </a:r>
            <a:r>
              <a:rPr lang="en-US" sz="4000" i="1" dirty="0" err="1">
                <a:solidFill>
                  <a:srgbClr val="FFC000"/>
                </a:solidFill>
              </a:rPr>
              <a:t>sebae</a:t>
            </a:r>
            <a:r>
              <a:rPr lang="en-US" sz="4000" i="1" dirty="0">
                <a:solidFill>
                  <a:srgbClr val="FFC000"/>
                </a:solidFill>
              </a:rPr>
              <a:t>)</a:t>
            </a:r>
            <a:r>
              <a:rPr lang="en-US" sz="3600" i="1" dirty="0"/>
              <a:t> </a:t>
            </a:r>
            <a:endParaRPr lang="en-US" sz="4000" i="1" dirty="0">
              <a:solidFill>
                <a:srgbClr val="FFC000"/>
              </a:solidFill>
            </a:endParaRPr>
          </a:p>
        </p:txBody>
      </p:sp>
      <p:sp>
        <p:nvSpPr>
          <p:cNvPr id="5" name="Text Placeholder 4"/>
          <p:cNvSpPr>
            <a:spLocks noGrp="1"/>
          </p:cNvSpPr>
          <p:nvPr>
            <p:ph type="body" sz="half" idx="2"/>
          </p:nvPr>
        </p:nvSpPr>
        <p:spPr>
          <a:xfrm>
            <a:off x="609600" y="1637569"/>
            <a:ext cx="4572000" cy="4691063"/>
          </a:xfrm>
        </p:spPr>
        <p:txBody>
          <a:bodyPr>
            <a:normAutofit/>
          </a:bodyPr>
          <a:lstStyle/>
          <a:p>
            <a:pPr marL="342900" indent="-342900">
              <a:buAutoNum type="arabicPeriod"/>
            </a:pPr>
            <a:r>
              <a:rPr lang="en-US" b="1" dirty="0"/>
              <a:t>General Characteristics </a:t>
            </a:r>
            <a:r>
              <a:rPr lang="en-US" dirty="0"/>
              <a:t>– It is one of the world's largest snakes,</a:t>
            </a:r>
            <a:r>
              <a:rPr lang="en-US" baseline="30000" dirty="0"/>
              <a:t> </a:t>
            </a:r>
            <a:r>
              <a:rPr lang="en-US" dirty="0"/>
              <a:t>the typical African rock python adult measures 3 to 3.53 m (9 </a:t>
            </a:r>
            <a:r>
              <a:rPr lang="en-US" dirty="0" err="1"/>
              <a:t>ft</a:t>
            </a:r>
            <a:r>
              <a:rPr lang="en-US" dirty="0"/>
              <a:t> 10 in to 11 </a:t>
            </a:r>
            <a:r>
              <a:rPr lang="en-US" dirty="0" err="1"/>
              <a:t>ft</a:t>
            </a:r>
            <a:r>
              <a:rPr lang="en-US" dirty="0"/>
              <a:t> 7 in), with only unusually large specimens likely to exceed 4.8 m (15 </a:t>
            </a:r>
            <a:r>
              <a:rPr lang="en-US" dirty="0" err="1"/>
              <a:t>ft</a:t>
            </a:r>
            <a:r>
              <a:rPr lang="en-US" dirty="0"/>
              <a:t> 9 in). Weights are reportedly in the range of 44 to 55 kg (97 to 121 </a:t>
            </a:r>
            <a:r>
              <a:rPr lang="en-US" dirty="0" err="1"/>
              <a:t>lb</a:t>
            </a:r>
            <a:r>
              <a:rPr lang="en-US" dirty="0"/>
              <a:t>), per one study adults are expected to weigh only up to 32.2 kg (71 </a:t>
            </a:r>
            <a:r>
              <a:rPr lang="en-US" dirty="0" err="1"/>
              <a:t>lb</a:t>
            </a:r>
            <a:r>
              <a:rPr lang="en-US" dirty="0"/>
              <a:t>). </a:t>
            </a:r>
          </a:p>
          <a:p>
            <a:pPr marL="342900" indent="-342900">
              <a:buAutoNum type="arabicPeriod"/>
            </a:pPr>
            <a:r>
              <a:rPr lang="en-US" b="1" dirty="0"/>
              <a:t>Unique Characteristics – </a:t>
            </a:r>
            <a:r>
              <a:rPr lang="en-US" dirty="0">
                <a:solidFill>
                  <a:srgbClr val="FF0000"/>
                </a:solidFill>
              </a:rPr>
              <a:t>Africa's largest snake species</a:t>
            </a:r>
            <a:endParaRPr lang="en-US" b="1" dirty="0"/>
          </a:p>
          <a:p>
            <a:pPr marL="342900" indent="-342900">
              <a:buAutoNum type="arabicPeriod"/>
            </a:pPr>
            <a:r>
              <a:rPr lang="en-US" b="1" dirty="0"/>
              <a:t>Biogeography </a:t>
            </a:r>
            <a:r>
              <a:rPr lang="en-US" dirty="0"/>
              <a:t>–  It is the largest snake native </a:t>
            </a:r>
            <a:r>
              <a:rPr lang="en-US" dirty="0">
                <a:solidFill>
                  <a:srgbClr val="00B050"/>
                </a:solidFill>
              </a:rPr>
              <a:t>to Africa</a:t>
            </a:r>
          </a:p>
          <a:p>
            <a:pPr marL="342900" indent="-342900">
              <a:buAutoNum type="arabicPeriod"/>
            </a:pPr>
            <a:r>
              <a:rPr lang="en-US" b="1" dirty="0"/>
              <a:t>Habitat</a:t>
            </a:r>
            <a:r>
              <a:rPr lang="en-US" dirty="0"/>
              <a:t> – It inhabits a wide range of habitats, including </a:t>
            </a:r>
            <a:r>
              <a:rPr lang="en-US" dirty="0">
                <a:solidFill>
                  <a:srgbClr val="0070C0"/>
                </a:solidFill>
              </a:rPr>
              <a:t>forest, savanna, grassland, semi-desert, and rocky areas but usually near water</a:t>
            </a:r>
            <a:r>
              <a:rPr lang="en-US" dirty="0"/>
              <a:t>.</a:t>
            </a:r>
            <a:endParaRPr lang="en-US" dirty="0">
              <a:solidFill>
                <a:srgbClr val="7030A0"/>
              </a:solidFill>
            </a:endParaRPr>
          </a:p>
          <a:p>
            <a:pPr marL="342900" indent="-342900">
              <a:buAutoNum type="arabicPeriod"/>
            </a:pPr>
            <a:r>
              <a:rPr lang="en-US" b="1" dirty="0"/>
              <a:t>Diet </a:t>
            </a:r>
            <a:r>
              <a:rPr lang="en-US" dirty="0"/>
              <a:t>- The African rock python feeds on a variety of </a:t>
            </a:r>
            <a:r>
              <a:rPr lang="en-US" dirty="0">
                <a:solidFill>
                  <a:srgbClr val="7030A0"/>
                </a:solidFill>
              </a:rPr>
              <a:t>large rodents, monkeys, warthog, antelopes, fruit bats, monitor lizards and even crocodiles</a:t>
            </a:r>
            <a:r>
              <a:rPr lang="en-US" dirty="0"/>
              <a:t> in forest areas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457200"/>
            <a:ext cx="2463800" cy="328609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450" y="4267200"/>
            <a:ext cx="1866900" cy="1943100"/>
          </a:xfrm>
          <a:prstGeom prst="rect">
            <a:avLst/>
          </a:prstGeom>
        </p:spPr>
      </p:pic>
    </p:spTree>
    <p:extLst>
      <p:ext uri="{BB962C8B-B14F-4D97-AF65-F5344CB8AC3E}">
        <p14:creationId xmlns:p14="http://schemas.microsoft.com/office/powerpoint/2010/main" val="12677486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Colubridae</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609600" y="1600200"/>
            <a:ext cx="3581400" cy="4691063"/>
          </a:xfrm>
        </p:spPr>
        <p:txBody>
          <a:bodyPr>
            <a:normAutofit/>
          </a:bodyPr>
          <a:lstStyle/>
          <a:p>
            <a:pPr marL="342900" indent="-342900">
              <a:buFont typeface="Arial" pitchFamily="34" charset="0"/>
              <a:buAutoNum type="arabicPeriod"/>
            </a:pPr>
            <a:r>
              <a:rPr lang="en-US" b="1" dirty="0"/>
              <a:t>General Characteristics and Structures – </a:t>
            </a:r>
            <a:r>
              <a:rPr lang="en-US" dirty="0" err="1"/>
              <a:t>Colubridae</a:t>
            </a:r>
            <a:r>
              <a:rPr lang="en-US" dirty="0"/>
              <a:t> is the largest snake family, and includes about two-thirds of all current snake species.  While most </a:t>
            </a:r>
            <a:r>
              <a:rPr lang="en-US" dirty="0" err="1"/>
              <a:t>colubrids</a:t>
            </a:r>
            <a:r>
              <a:rPr lang="en-US" dirty="0"/>
              <a:t> are </a:t>
            </a:r>
            <a:r>
              <a:rPr lang="en-US" dirty="0">
                <a:solidFill>
                  <a:srgbClr val="FF0000"/>
                </a:solidFill>
              </a:rPr>
              <a:t>nonvenomous</a:t>
            </a:r>
            <a:r>
              <a:rPr lang="en-US" dirty="0"/>
              <a:t> (or have venom that is not known to be harmful to humans) and are mostly harmless, a few groups have caused human fatalities.  Some of the </a:t>
            </a:r>
            <a:r>
              <a:rPr lang="en-US" dirty="0" err="1"/>
              <a:t>colubrids</a:t>
            </a:r>
            <a:r>
              <a:rPr lang="en-US" dirty="0"/>
              <a:t> are described as </a:t>
            </a:r>
            <a:r>
              <a:rPr lang="en-US" dirty="0" err="1"/>
              <a:t>opisthoglyphous</a:t>
            </a:r>
            <a:r>
              <a:rPr lang="en-US" dirty="0"/>
              <a:t> or </a:t>
            </a:r>
            <a:r>
              <a:rPr lang="en-US" dirty="0">
                <a:solidFill>
                  <a:srgbClr val="00B050"/>
                </a:solidFill>
              </a:rPr>
              <a:t>rear-fanged snakes meaning they have elongated, grooved teeth located in the back of the upper jaw.</a:t>
            </a:r>
          </a:p>
          <a:p>
            <a:pPr marL="342900" indent="-342900">
              <a:buFont typeface="Arial" pitchFamily="34" charset="0"/>
              <a:buAutoNum type="arabicPeriod"/>
            </a:pPr>
            <a:r>
              <a:rPr lang="en-US" b="1" dirty="0"/>
              <a:t>Evolutionary History -  </a:t>
            </a:r>
            <a:r>
              <a:rPr lang="en-US" dirty="0"/>
              <a:t>The earliest species of the family date back to the </a:t>
            </a:r>
            <a:r>
              <a:rPr lang="en-US" dirty="0">
                <a:solidFill>
                  <a:srgbClr val="0070C0"/>
                </a:solidFill>
              </a:rPr>
              <a:t>Oligocene epoch.</a:t>
            </a:r>
            <a:endParaRPr lang="en-US" b="1" dirty="0">
              <a:solidFill>
                <a:srgbClr val="0070C0"/>
              </a:solidFill>
            </a:endParaRPr>
          </a:p>
          <a:p>
            <a:pPr marL="342900" indent="-342900">
              <a:buFont typeface="Arial" pitchFamily="34" charset="0"/>
              <a:buAutoNum type="arabicPeriod"/>
            </a:pPr>
            <a:r>
              <a:rPr lang="en-US" b="1" dirty="0"/>
              <a:t>Biogeography</a:t>
            </a:r>
            <a:r>
              <a:rPr lang="en-US" dirty="0"/>
              <a:t> - </a:t>
            </a:r>
            <a:r>
              <a:rPr lang="en-US" dirty="0" err="1"/>
              <a:t>Colubrid</a:t>
            </a:r>
            <a:r>
              <a:rPr lang="en-US" dirty="0"/>
              <a:t> species are </a:t>
            </a:r>
            <a:r>
              <a:rPr lang="en-US" dirty="0">
                <a:solidFill>
                  <a:srgbClr val="7030A0"/>
                </a:solidFill>
              </a:rPr>
              <a:t>found on every continent except Antarctica</a:t>
            </a:r>
            <a:r>
              <a:rPr lang="en-US" dirty="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476240"/>
            <a:ext cx="2590800" cy="136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15" y="1371600"/>
            <a:ext cx="1595460" cy="516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797550" y="1981200"/>
            <a:ext cx="603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7" y="4482053"/>
            <a:ext cx="2740025" cy="126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2497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5334000" cy="1066800"/>
          </a:xfrm>
        </p:spPr>
        <p:txBody>
          <a:bodyPr>
            <a:normAutofit fontScale="90000"/>
          </a:bodyPr>
          <a:lstStyle/>
          <a:p>
            <a:r>
              <a:rPr lang="en-US" sz="4000" dirty="0">
                <a:solidFill>
                  <a:srgbClr val="FFC000"/>
                </a:solidFill>
              </a:rPr>
              <a:t>Ring-necked Snake </a:t>
            </a:r>
            <a:br>
              <a:rPr lang="en-US" sz="4000" dirty="0">
                <a:solidFill>
                  <a:srgbClr val="FFC000"/>
                </a:solidFill>
              </a:rPr>
            </a:br>
            <a:r>
              <a:rPr lang="en-US" sz="4000" i="1" dirty="0">
                <a:solidFill>
                  <a:srgbClr val="FFC000"/>
                </a:solidFill>
              </a:rPr>
              <a:t>(</a:t>
            </a:r>
            <a:r>
              <a:rPr lang="en-US" sz="4000" i="1" dirty="0" err="1">
                <a:solidFill>
                  <a:srgbClr val="FFC000"/>
                </a:solidFill>
              </a:rPr>
              <a:t>Diadophis</a:t>
            </a:r>
            <a:r>
              <a:rPr lang="en-US" sz="4000" i="1" dirty="0">
                <a:solidFill>
                  <a:srgbClr val="FFC000"/>
                </a:solidFill>
              </a:rPr>
              <a:t> </a:t>
            </a:r>
            <a:r>
              <a:rPr lang="en-US" sz="4000" i="1" dirty="0" err="1">
                <a:solidFill>
                  <a:srgbClr val="FFC000"/>
                </a:solidFill>
              </a:rPr>
              <a:t>punctatus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lnSpcReduction="10000"/>
          </a:bodyPr>
          <a:lstStyle/>
          <a:p>
            <a:pPr marL="342900" indent="-342900">
              <a:buAutoNum type="arabicPeriod"/>
            </a:pPr>
            <a:r>
              <a:rPr lang="en-US" b="1" dirty="0"/>
              <a:t>General Characteristics </a:t>
            </a:r>
            <a:r>
              <a:rPr lang="en-US" dirty="0"/>
              <a:t>– Ring-necked snakes are secretive, nocturnal snakes, so are rarely seen during the day time. They are </a:t>
            </a:r>
            <a:r>
              <a:rPr lang="en-US" dirty="0">
                <a:solidFill>
                  <a:srgbClr val="FF0000"/>
                </a:solidFill>
              </a:rPr>
              <a:t>slightly venomous, but their nonaggressive nature and small, rear-facing fangs pose little threat to humans who wish to handle them</a:t>
            </a:r>
            <a:r>
              <a:rPr lang="en-US" dirty="0"/>
              <a:t>. </a:t>
            </a:r>
          </a:p>
          <a:p>
            <a:pPr marL="342900" indent="-342900">
              <a:buAutoNum type="arabicPeriod"/>
            </a:pPr>
            <a:r>
              <a:rPr lang="en-US" b="1" dirty="0"/>
              <a:t>Unique Characteristics – </a:t>
            </a:r>
            <a:r>
              <a:rPr lang="en-US" dirty="0"/>
              <a:t>They are best known for their </a:t>
            </a:r>
            <a:r>
              <a:rPr lang="en-US" dirty="0">
                <a:solidFill>
                  <a:srgbClr val="00B050"/>
                </a:solidFill>
              </a:rPr>
              <a:t>unique defense posture of curling up their tails, exposing their bright red-orange posterior, ventral surface when threatened.</a:t>
            </a:r>
          </a:p>
          <a:p>
            <a:pPr marL="342900" indent="-342900">
              <a:buAutoNum type="arabicPeriod"/>
            </a:pPr>
            <a:r>
              <a:rPr lang="en-US" b="1" dirty="0"/>
              <a:t>Biogeography – </a:t>
            </a:r>
            <a:r>
              <a:rPr lang="en-US" dirty="0">
                <a:solidFill>
                  <a:srgbClr val="0070C0"/>
                </a:solidFill>
              </a:rPr>
              <a:t>They are found throughout much of the United States, central Mexico, and southeastern Canada</a:t>
            </a:r>
            <a:endParaRPr lang="en-US" b="1" dirty="0">
              <a:solidFill>
                <a:srgbClr val="0070C0"/>
              </a:solidFill>
            </a:endParaRPr>
          </a:p>
          <a:p>
            <a:pPr marL="342900" indent="-342900">
              <a:buAutoNum type="arabicPeriod"/>
            </a:pPr>
            <a:r>
              <a:rPr lang="en-US" b="1" dirty="0"/>
              <a:t>Habitat</a:t>
            </a:r>
            <a:r>
              <a:rPr lang="en-US" dirty="0"/>
              <a:t> – Ring-necked snakes occur in a wide variety of habitats. </a:t>
            </a:r>
            <a:r>
              <a:rPr lang="en-US" dirty="0">
                <a:solidFill>
                  <a:srgbClr val="7030A0"/>
                </a:solidFill>
              </a:rPr>
              <a:t>Preference seems to be determined by areas with abundant cover and denning locations.   </a:t>
            </a:r>
            <a:r>
              <a:rPr lang="en-US" dirty="0"/>
              <a:t>Northern and western species are found within open woodlands near rocky hillsides, or in wetter environments with abundant cover or woody debris.   Southern species exist primarily within riparian and wet environments, especially in more arid habitats</a:t>
            </a:r>
          </a:p>
          <a:p>
            <a:pPr marL="342900" indent="-342900">
              <a:buAutoNum type="arabicPeriod"/>
            </a:pPr>
            <a:r>
              <a:rPr lang="en-US" b="1" dirty="0"/>
              <a:t>Diet - </a:t>
            </a:r>
            <a:r>
              <a:rPr lang="en-US" dirty="0"/>
              <a:t>The diet of the ring-necked snake consists </a:t>
            </a:r>
            <a:r>
              <a:rPr lang="en-US" dirty="0">
                <a:solidFill>
                  <a:srgbClr val="FFC000"/>
                </a:solidFill>
              </a:rPr>
              <a:t>primarily of smaller salamanders, worms, and slugs</a:t>
            </a:r>
            <a:r>
              <a:rPr lang="en-US" dirty="0"/>
              <a:t>, but they also sometimes eat lizards, frogs, and some juvenile snakes of other species.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09600"/>
            <a:ext cx="3048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Ringneck Snake - Diadophis punctatus - Maps - Encyclopedia of Lif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1273" t="33260" r="55801"/>
          <a:stretch/>
        </p:blipFill>
        <p:spPr>
          <a:xfrm>
            <a:off x="5434700" y="3048000"/>
            <a:ext cx="3456199" cy="3758053"/>
          </a:xfrm>
          <a:prstGeom prst="rect">
            <a:avLst/>
          </a:prstGeom>
        </p:spPr>
      </p:pic>
    </p:spTree>
    <p:extLst>
      <p:ext uri="{BB962C8B-B14F-4D97-AF65-F5344CB8AC3E}">
        <p14:creationId xmlns:p14="http://schemas.microsoft.com/office/powerpoint/2010/main" val="1533359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018" y="4182313"/>
            <a:ext cx="477018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273050"/>
            <a:ext cx="3352800" cy="1162050"/>
          </a:xfrm>
        </p:spPr>
        <p:txBody>
          <a:bodyPr>
            <a:normAutofit/>
          </a:bodyPr>
          <a:lstStyle/>
          <a:p>
            <a:r>
              <a:rPr lang="en-US" sz="4000" dirty="0">
                <a:solidFill>
                  <a:srgbClr val="FFC000"/>
                </a:solidFill>
              </a:rPr>
              <a:t>Order: </a:t>
            </a:r>
            <a:r>
              <a:rPr lang="en-US" sz="4000" dirty="0" err="1">
                <a:solidFill>
                  <a:srgbClr val="FFC000"/>
                </a:solidFill>
              </a:rPr>
              <a:t>Urodela</a:t>
            </a:r>
            <a:endParaRPr lang="en-US" sz="4000" dirty="0">
              <a:solidFill>
                <a:srgbClr val="FFC000"/>
              </a:solidFill>
            </a:endParaRPr>
          </a:p>
        </p:txBody>
      </p:sp>
      <p:sp>
        <p:nvSpPr>
          <p:cNvPr id="5" name="Text Placeholder 4"/>
          <p:cNvSpPr>
            <a:spLocks noGrp="1"/>
          </p:cNvSpPr>
          <p:nvPr>
            <p:ph type="body" sz="half" idx="2"/>
          </p:nvPr>
        </p:nvSpPr>
        <p:spPr>
          <a:xfrm>
            <a:off x="228600" y="1435100"/>
            <a:ext cx="3429000" cy="4691063"/>
          </a:xfrm>
        </p:spPr>
        <p:txBody>
          <a:bodyPr>
            <a:normAutofit lnSpcReduction="10000"/>
          </a:bodyPr>
          <a:lstStyle/>
          <a:p>
            <a:pPr marL="342900" indent="-342900">
              <a:buAutoNum type="arabicPeriod"/>
            </a:pPr>
            <a:r>
              <a:rPr lang="en-US" b="1" dirty="0"/>
              <a:t>General Characteristics and structures </a:t>
            </a:r>
            <a:r>
              <a:rPr lang="en-US" dirty="0"/>
              <a:t>- The word </a:t>
            </a:r>
            <a:r>
              <a:rPr lang="en-US" dirty="0" err="1"/>
              <a:t>Urodela</a:t>
            </a:r>
            <a:r>
              <a:rPr lang="en-US" dirty="0"/>
              <a:t> comes from a Greek word meaning </a:t>
            </a:r>
            <a:r>
              <a:rPr lang="en-US" dirty="0">
                <a:solidFill>
                  <a:srgbClr val="FF0000"/>
                </a:solidFill>
              </a:rPr>
              <a:t>“evident tail”.   </a:t>
            </a:r>
            <a:r>
              <a:rPr lang="en-US" dirty="0"/>
              <a:t>(Lumped with the extinct salamanders, they are sometime placed in a clade named </a:t>
            </a:r>
            <a:r>
              <a:rPr lang="en-US" dirty="0" err="1"/>
              <a:t>Caudata</a:t>
            </a:r>
            <a:r>
              <a:rPr lang="en-US" dirty="0"/>
              <a:t> which is Latin meaning “Tail”).  The clade consists of  salamanders and newts.  Most have </a:t>
            </a:r>
            <a:r>
              <a:rPr lang="en-US" dirty="0">
                <a:solidFill>
                  <a:srgbClr val="00B050"/>
                </a:solidFill>
              </a:rPr>
              <a:t>limbs set at right angles to the trunk</a:t>
            </a:r>
            <a:r>
              <a:rPr lang="en-US" dirty="0"/>
              <a:t> with fore and hind limbs of equal size.  They are </a:t>
            </a:r>
            <a:r>
              <a:rPr lang="en-US" dirty="0">
                <a:solidFill>
                  <a:srgbClr val="002060"/>
                </a:solidFill>
              </a:rPr>
              <a:t>carnivorous</a:t>
            </a:r>
            <a:r>
              <a:rPr lang="en-US" dirty="0"/>
              <a:t> as both larvae and adults, preying on worms, small arthropods and mollusks.   </a:t>
            </a:r>
          </a:p>
          <a:p>
            <a:pPr marL="342900" indent="-342900">
              <a:buAutoNum type="arabicPeriod"/>
            </a:pPr>
            <a:r>
              <a:rPr lang="en-US" b="1" dirty="0"/>
              <a:t>Evolutionary History </a:t>
            </a:r>
            <a:r>
              <a:rPr lang="en-US" dirty="0"/>
              <a:t>– Modern Salamanders  appear in the fossil record during the </a:t>
            </a:r>
            <a:r>
              <a:rPr lang="en-US" dirty="0">
                <a:solidFill>
                  <a:srgbClr val="7030A0"/>
                </a:solidFill>
              </a:rPr>
              <a:t>early Jurassic.</a:t>
            </a:r>
          </a:p>
          <a:p>
            <a:pPr marL="342900" indent="-342900">
              <a:buAutoNum type="arabicPeriod"/>
            </a:pPr>
            <a:r>
              <a:rPr lang="en-US" b="1" dirty="0"/>
              <a:t>Biogeography – </a:t>
            </a:r>
            <a:r>
              <a:rPr lang="en-US" dirty="0"/>
              <a:t>There are approximately 553 species of salamanders and are found </a:t>
            </a:r>
            <a:r>
              <a:rPr lang="en-US" dirty="0">
                <a:solidFill>
                  <a:schemeClr val="accent6">
                    <a:lumMod val="75000"/>
                  </a:schemeClr>
                </a:solidFill>
              </a:rPr>
              <a:t>in the northern temperate regions of the world and in the tropical areas of Central and Northern South America</a:t>
            </a:r>
            <a:r>
              <a:rPr lang="en-US" dirty="0"/>
              <a:t>.</a:t>
            </a:r>
            <a:endParaRPr lang="en-US"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0" t="11118" r="56348" b="-11118"/>
          <a:stretch/>
        </p:blipFill>
        <p:spPr bwMode="auto">
          <a:xfrm>
            <a:off x="3962400" y="39838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665216" y="18288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0070" y="762001"/>
            <a:ext cx="2028075" cy="117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9801" y="857250"/>
            <a:ext cx="12954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0258" y="2286000"/>
            <a:ext cx="2237243" cy="150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773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5334000" cy="1066800"/>
          </a:xfrm>
        </p:spPr>
        <p:txBody>
          <a:bodyPr>
            <a:normAutofit fontScale="90000"/>
          </a:bodyPr>
          <a:lstStyle/>
          <a:p>
            <a:r>
              <a:rPr lang="en-US" sz="4000" dirty="0">
                <a:solidFill>
                  <a:srgbClr val="FFC000"/>
                </a:solidFill>
              </a:rPr>
              <a:t> </a:t>
            </a:r>
            <a:r>
              <a:rPr lang="en-US" sz="4000" dirty="0" err="1">
                <a:solidFill>
                  <a:srgbClr val="FFC000"/>
                </a:solidFill>
              </a:rPr>
              <a:t>Coachwhip</a:t>
            </a:r>
            <a:br>
              <a:rPr lang="en-US" sz="4000" dirty="0">
                <a:solidFill>
                  <a:srgbClr val="FFC000"/>
                </a:solidFill>
              </a:rPr>
            </a:br>
            <a:r>
              <a:rPr lang="en-US" sz="4000" i="1" dirty="0">
                <a:solidFill>
                  <a:srgbClr val="FFC000"/>
                </a:solidFill>
              </a:rPr>
              <a:t>(</a:t>
            </a:r>
            <a:r>
              <a:rPr lang="en-US" sz="4000" i="1" dirty="0" err="1">
                <a:solidFill>
                  <a:srgbClr val="FFC000"/>
                </a:solidFill>
              </a:rPr>
              <a:t>Masticophis</a:t>
            </a:r>
            <a:r>
              <a:rPr lang="en-US" sz="4000" i="1" dirty="0">
                <a:solidFill>
                  <a:srgbClr val="FFC000"/>
                </a:solidFill>
              </a:rPr>
              <a:t> flagellum)</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a:bodyPr>
          <a:lstStyle/>
          <a:p>
            <a:pPr marL="342900" indent="-342900">
              <a:buAutoNum type="arabicPeriod"/>
            </a:pPr>
            <a:r>
              <a:rPr lang="en-US" b="1" dirty="0"/>
              <a:t>General Characteristics </a:t>
            </a:r>
            <a:r>
              <a:rPr lang="en-US" dirty="0"/>
              <a:t>– </a:t>
            </a:r>
            <a:r>
              <a:rPr lang="en-US" dirty="0" err="1"/>
              <a:t>Coachwhips</a:t>
            </a:r>
            <a:r>
              <a:rPr lang="en-US" dirty="0"/>
              <a:t> are thin-bodied snakes with small heads and large eyes with round pupils. They vary greatly in color, but most reflect a proper camouflage for their natural habitat. </a:t>
            </a:r>
          </a:p>
          <a:p>
            <a:pPr marL="342900" indent="-342900">
              <a:buAutoNum type="arabicPeriod"/>
            </a:pPr>
            <a:r>
              <a:rPr lang="en-US" b="1" dirty="0"/>
              <a:t>Unique Characteristics – </a:t>
            </a:r>
            <a:r>
              <a:rPr lang="en-US" dirty="0"/>
              <a:t>They tend to be sensitive to potential threats, and often bolt at the first sign of one; they are </a:t>
            </a:r>
            <a:r>
              <a:rPr lang="en-US" dirty="0">
                <a:solidFill>
                  <a:srgbClr val="FF0000"/>
                </a:solidFill>
              </a:rPr>
              <a:t>extremely fast-moving snakes</a:t>
            </a:r>
            <a:r>
              <a:rPr lang="en-US" dirty="0"/>
              <a:t>. They are curious snakes with good eyesight, and are sometimes seen raising their heads above the level of the grass or rocks to see what is around them.</a:t>
            </a:r>
          </a:p>
          <a:p>
            <a:pPr marL="342900" indent="-342900">
              <a:buFont typeface="Arial" pitchFamily="34" charset="0"/>
              <a:buAutoNum type="arabicPeriod"/>
            </a:pPr>
            <a:r>
              <a:rPr lang="en-US" b="1" dirty="0"/>
              <a:t>Biogeography – </a:t>
            </a:r>
            <a:r>
              <a:rPr lang="en-US" dirty="0"/>
              <a:t>These species is </a:t>
            </a:r>
            <a:r>
              <a:rPr lang="en-US" dirty="0">
                <a:solidFill>
                  <a:srgbClr val="00B050"/>
                </a:solidFill>
              </a:rPr>
              <a:t>endemic to the United States and Mexico.</a:t>
            </a:r>
            <a:endParaRPr lang="en-US" b="1" dirty="0">
              <a:solidFill>
                <a:srgbClr val="00B050"/>
              </a:solidFill>
            </a:endParaRPr>
          </a:p>
          <a:p>
            <a:pPr marL="342900" indent="-342900">
              <a:buAutoNum type="arabicPeriod"/>
            </a:pPr>
            <a:r>
              <a:rPr lang="en-US" b="1" dirty="0"/>
              <a:t>Habitat</a:t>
            </a:r>
            <a:r>
              <a:rPr lang="en-US" dirty="0"/>
              <a:t> –</a:t>
            </a:r>
            <a:r>
              <a:rPr lang="en-US" dirty="0" err="1"/>
              <a:t>Coachwhips</a:t>
            </a:r>
            <a:r>
              <a:rPr lang="en-US" dirty="0"/>
              <a:t> are commonly found in </a:t>
            </a:r>
            <a:r>
              <a:rPr lang="en-US" dirty="0">
                <a:solidFill>
                  <a:srgbClr val="0070C0"/>
                </a:solidFill>
              </a:rPr>
              <a:t>open areas </a:t>
            </a:r>
            <a:r>
              <a:rPr lang="en-US" dirty="0"/>
              <a:t>with sandy soil, open pine forests, old fields, and prairies. They thrive in </a:t>
            </a:r>
            <a:r>
              <a:rPr lang="en-US" dirty="0" err="1"/>
              <a:t>sandhill</a:t>
            </a:r>
            <a:r>
              <a:rPr lang="en-US" dirty="0"/>
              <a:t> scrub and coastal dunes. </a:t>
            </a:r>
          </a:p>
          <a:p>
            <a:pPr marL="342900" indent="-342900">
              <a:buAutoNum type="arabicPeriod"/>
            </a:pPr>
            <a:r>
              <a:rPr lang="en-US" b="1" dirty="0"/>
              <a:t>Diet -  </a:t>
            </a:r>
            <a:r>
              <a:rPr lang="en-US" dirty="0" err="1"/>
              <a:t>Coachwhips</a:t>
            </a:r>
            <a:r>
              <a:rPr lang="en-US" dirty="0"/>
              <a:t> are diurnal, and actively hunt </a:t>
            </a:r>
            <a:r>
              <a:rPr lang="en-US" dirty="0">
                <a:solidFill>
                  <a:srgbClr val="7030A0"/>
                </a:solidFill>
              </a:rPr>
              <a:t>and eat lizards, small birds, and rodents.</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609600"/>
            <a:ext cx="3558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733800"/>
            <a:ext cx="258127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236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Western Shovel-nosed Snake</a:t>
            </a:r>
            <a:br>
              <a:rPr lang="en-US" sz="4000" dirty="0">
                <a:solidFill>
                  <a:srgbClr val="FFC000"/>
                </a:solidFill>
              </a:rPr>
            </a:br>
            <a:r>
              <a:rPr lang="en-US" sz="4000" i="1" dirty="0">
                <a:solidFill>
                  <a:srgbClr val="FFC000"/>
                </a:solidFill>
              </a:rPr>
              <a:t>(</a:t>
            </a:r>
            <a:r>
              <a:rPr lang="en-US" sz="4000" i="1" dirty="0" err="1">
                <a:solidFill>
                  <a:srgbClr val="FFC000"/>
                </a:solidFill>
              </a:rPr>
              <a:t>Chionactis</a:t>
            </a:r>
            <a:r>
              <a:rPr lang="en-US" sz="4000" i="1" dirty="0">
                <a:solidFill>
                  <a:srgbClr val="FFC000"/>
                </a:solidFill>
              </a:rPr>
              <a:t> </a:t>
            </a:r>
            <a:r>
              <a:rPr lang="en-US" sz="4000" i="1" dirty="0" err="1">
                <a:solidFill>
                  <a:srgbClr val="FFC000"/>
                </a:solidFill>
              </a:rPr>
              <a:t>occipitalis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fontScale="92500" lnSpcReduction="20000"/>
          </a:bodyPr>
          <a:lstStyle/>
          <a:p>
            <a:pPr marL="342900" indent="-342900">
              <a:buAutoNum type="arabicPeriod"/>
            </a:pPr>
            <a:r>
              <a:rPr lang="en-US" b="1" dirty="0"/>
              <a:t>General Characteristics </a:t>
            </a:r>
            <a:r>
              <a:rPr lang="en-US" dirty="0"/>
              <a:t>–  Smooth, shiny scales, not keeled. The ground color is cream or yellowish and the body is circled with dark brown bands, usually with faint brownish </a:t>
            </a:r>
            <a:r>
              <a:rPr lang="en-US" dirty="0" err="1"/>
              <a:t>crossbands</a:t>
            </a:r>
            <a:r>
              <a:rPr lang="en-US" dirty="0"/>
              <a:t> between them which might show some red color. Some of the dark bands completely encircle the body, though many do not. </a:t>
            </a:r>
          </a:p>
          <a:p>
            <a:pPr marL="342900" indent="-342900">
              <a:buFont typeface="Arial" pitchFamily="34" charset="0"/>
              <a:buAutoNum type="arabicPeriod"/>
            </a:pPr>
            <a:r>
              <a:rPr lang="en-US" b="1" dirty="0"/>
              <a:t>Unique Characteristics – </a:t>
            </a:r>
            <a:r>
              <a:rPr lang="en-US" dirty="0"/>
              <a:t>The head is narrow with a</a:t>
            </a:r>
            <a:r>
              <a:rPr lang="en-US" dirty="0">
                <a:solidFill>
                  <a:srgbClr val="FF0000"/>
                </a:solidFill>
              </a:rPr>
              <a:t> large spade-like scale on the tip of a flat shovel-like snout</a:t>
            </a:r>
            <a:r>
              <a:rPr lang="en-US" dirty="0"/>
              <a:t>, a countersunk lower jaw, and nasal valves.</a:t>
            </a:r>
            <a:endParaRPr lang="en-US" b="1" dirty="0"/>
          </a:p>
          <a:p>
            <a:pPr marL="342900" indent="-342900">
              <a:buAutoNum type="arabicPeriod"/>
            </a:pPr>
            <a:r>
              <a:rPr lang="en-US" b="1" dirty="0"/>
              <a:t>Biogeography – </a:t>
            </a:r>
            <a:r>
              <a:rPr lang="en-US" dirty="0"/>
              <a:t>This species' range includes </a:t>
            </a:r>
            <a:r>
              <a:rPr lang="en-US" dirty="0">
                <a:solidFill>
                  <a:srgbClr val="00B050"/>
                </a:solidFill>
              </a:rPr>
              <a:t>the Mojave and Sonoran deserts</a:t>
            </a:r>
            <a:r>
              <a:rPr lang="en-US" dirty="0"/>
              <a:t> from southwestern Nevada and southeastern California east to south-central Arizona, United States, and southward into northeastern Baja California (to near Bahia Santa Maria) and extreme northwestern Sonora, Mexico. </a:t>
            </a:r>
          </a:p>
          <a:p>
            <a:pPr marL="342900" indent="-342900">
              <a:buAutoNum type="arabicPeriod"/>
            </a:pPr>
            <a:r>
              <a:rPr lang="en-US" b="1" dirty="0"/>
              <a:t>Habitat</a:t>
            </a:r>
            <a:r>
              <a:rPr lang="en-US" dirty="0"/>
              <a:t> – The western shovel-nosed </a:t>
            </a:r>
            <a:r>
              <a:rPr lang="en-US" dirty="0">
                <a:solidFill>
                  <a:srgbClr val="0070C0"/>
                </a:solidFill>
              </a:rPr>
              <a:t>snake burrows in fine sand. It also utilizes the burrows of other animals.</a:t>
            </a:r>
            <a:r>
              <a:rPr lang="en-US" dirty="0"/>
              <a:t> It probably requires the presence of fine sand or wind-blown sand. This snake has also been found under surface cover objects. They are often found under bushes or clumps of grass. Snakes often lie just under the surface of the sand where they can be heated by the warmth of the sun without exposing themselves </a:t>
            </a:r>
          </a:p>
          <a:p>
            <a:pPr marL="342900" indent="-342900">
              <a:buAutoNum type="arabicPeriod"/>
            </a:pPr>
            <a:r>
              <a:rPr lang="en-US" b="1" dirty="0"/>
              <a:t>Diet - </a:t>
            </a:r>
            <a:r>
              <a:rPr lang="en-US" dirty="0"/>
              <a:t>Shovel-nosed snakes eat primarily </a:t>
            </a:r>
            <a:r>
              <a:rPr lang="en-US" dirty="0">
                <a:solidFill>
                  <a:srgbClr val="7030A0"/>
                </a:solidFill>
              </a:rPr>
              <a:t>roaches and scorpions.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76400"/>
            <a:ext cx="2895600" cy="189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3962400"/>
            <a:ext cx="142875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770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California King Snake</a:t>
            </a:r>
            <a:br>
              <a:rPr lang="en-US" sz="4000" dirty="0">
                <a:solidFill>
                  <a:srgbClr val="FFC000"/>
                </a:solidFill>
              </a:rPr>
            </a:br>
            <a:r>
              <a:rPr lang="en-US" sz="4000" i="1" dirty="0">
                <a:solidFill>
                  <a:srgbClr val="FFC000"/>
                </a:solidFill>
              </a:rPr>
              <a:t>(</a:t>
            </a:r>
            <a:r>
              <a:rPr lang="en-US" sz="4000" i="1" dirty="0" err="1">
                <a:solidFill>
                  <a:srgbClr val="FFC000"/>
                </a:solidFill>
              </a:rPr>
              <a:t>Lampropeltis</a:t>
            </a:r>
            <a:r>
              <a:rPr lang="en-US" sz="4000" i="1" dirty="0">
                <a:solidFill>
                  <a:srgbClr val="FFC000"/>
                </a:solidFill>
              </a:rPr>
              <a:t> </a:t>
            </a:r>
            <a:r>
              <a:rPr lang="en-US" sz="4000" i="1" dirty="0" err="1">
                <a:solidFill>
                  <a:srgbClr val="FFC000"/>
                </a:solidFill>
              </a:rPr>
              <a:t>getula</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fontScale="92500" lnSpcReduction="20000"/>
          </a:bodyPr>
          <a:lstStyle/>
          <a:p>
            <a:pPr marL="342900" indent="-342900">
              <a:buAutoNum type="arabicPeriod"/>
            </a:pPr>
            <a:r>
              <a:rPr lang="en-US" b="1" dirty="0"/>
              <a:t>General Characteristics </a:t>
            </a:r>
            <a:r>
              <a:rPr lang="en-US" dirty="0"/>
              <a:t>– The majority of </a:t>
            </a:r>
            <a:r>
              <a:rPr lang="en-US" dirty="0" err="1"/>
              <a:t>kingsnakes</a:t>
            </a:r>
            <a:r>
              <a:rPr lang="en-US" dirty="0"/>
              <a:t> have quite vibrant patterns on their skins. Some species of </a:t>
            </a:r>
            <a:r>
              <a:rPr lang="en-US" dirty="0" err="1"/>
              <a:t>kingsnake</a:t>
            </a:r>
            <a:r>
              <a:rPr lang="en-US" dirty="0"/>
              <a:t>, such as the scarlet </a:t>
            </a:r>
            <a:r>
              <a:rPr lang="en-US" dirty="0" err="1"/>
              <a:t>kingsnake</a:t>
            </a:r>
            <a:r>
              <a:rPr lang="en-US" dirty="0"/>
              <a:t>, have coloration and patterning that can cause them to be confused with the venomous coral snakes. One of the mnemonic rhymes to help people distinguish between the coral snake and its nonvenomous look-alikes in the United States is "Red and black, friend of Jack; Red and yellow, kill a fellow.</a:t>
            </a:r>
          </a:p>
          <a:p>
            <a:pPr marL="342900" indent="-342900">
              <a:buAutoNum type="arabicPeriod"/>
            </a:pPr>
            <a:r>
              <a:rPr lang="en-US" b="1" dirty="0"/>
              <a:t>Unique Characteristics –  </a:t>
            </a:r>
            <a:r>
              <a:rPr lang="en-US" dirty="0"/>
              <a:t>The "king" in their name refers to their propensity to </a:t>
            </a:r>
            <a:r>
              <a:rPr lang="en-US" dirty="0">
                <a:solidFill>
                  <a:srgbClr val="FF0000"/>
                </a:solidFill>
              </a:rPr>
              <a:t>hunt and consume other snakes, including venomous rattlesnakes that are commonly indigenous to their natural habitat.</a:t>
            </a:r>
          </a:p>
          <a:p>
            <a:pPr marL="342900" indent="-342900">
              <a:buAutoNum type="arabicPeriod"/>
            </a:pPr>
            <a:r>
              <a:rPr lang="en-US" b="1" dirty="0"/>
              <a:t>Biogeography – </a:t>
            </a:r>
            <a:r>
              <a:rPr lang="en-US" dirty="0"/>
              <a:t>The California </a:t>
            </a:r>
            <a:r>
              <a:rPr lang="en-US" dirty="0" err="1"/>
              <a:t>kingsnake</a:t>
            </a:r>
            <a:r>
              <a:rPr lang="en-US" dirty="0"/>
              <a:t> is found </a:t>
            </a:r>
            <a:r>
              <a:rPr lang="en-US" dirty="0">
                <a:solidFill>
                  <a:srgbClr val="00B050"/>
                </a:solidFill>
              </a:rPr>
              <a:t>in many places on the West Coast,</a:t>
            </a:r>
            <a:r>
              <a:rPr lang="en-US" dirty="0"/>
              <a:t> including the highest mountain ranges, as well as southern portions of </a:t>
            </a:r>
            <a:r>
              <a:rPr lang="en-US" dirty="0" err="1"/>
              <a:t>Nevada,and</a:t>
            </a:r>
            <a:r>
              <a:rPr lang="en-US" dirty="0"/>
              <a:t>/or Utah, Oregon, northwestern New Mexico, and in extreme southwestern Colorado, northwestern Mexico. In Arizona, they intergrade with the desert </a:t>
            </a:r>
            <a:r>
              <a:rPr lang="en-US" dirty="0" err="1"/>
              <a:t>kingsnake</a:t>
            </a:r>
            <a:r>
              <a:rPr lang="en-US" dirty="0"/>
              <a:t> and the Mexican black </a:t>
            </a:r>
            <a:r>
              <a:rPr lang="en-US" dirty="0" err="1"/>
              <a:t>kingsnake</a:t>
            </a:r>
            <a:r>
              <a:rPr lang="en-US" dirty="0"/>
              <a:t>.</a:t>
            </a:r>
          </a:p>
          <a:p>
            <a:pPr marL="342900" indent="-342900">
              <a:buAutoNum type="arabicPeriod"/>
            </a:pPr>
            <a:r>
              <a:rPr lang="en-US" b="1" dirty="0"/>
              <a:t>Habitat</a:t>
            </a:r>
            <a:r>
              <a:rPr lang="en-US" dirty="0"/>
              <a:t> – They are found in a </a:t>
            </a:r>
            <a:r>
              <a:rPr lang="en-US" dirty="0">
                <a:solidFill>
                  <a:srgbClr val="002060"/>
                </a:solidFill>
              </a:rPr>
              <a:t>wide variety of habitats</a:t>
            </a:r>
            <a:r>
              <a:rPr lang="en-US" dirty="0"/>
              <a:t>.</a:t>
            </a:r>
          </a:p>
          <a:p>
            <a:pPr marL="342900" indent="-342900">
              <a:buAutoNum type="arabicPeriod"/>
            </a:pPr>
            <a:r>
              <a:rPr lang="en-US" b="1" dirty="0"/>
              <a:t>Diet - </a:t>
            </a:r>
            <a:r>
              <a:rPr lang="en-US" dirty="0"/>
              <a:t>California </a:t>
            </a:r>
            <a:r>
              <a:rPr lang="en-US" dirty="0" err="1"/>
              <a:t>kingsnakes</a:t>
            </a:r>
            <a:r>
              <a:rPr lang="en-US" dirty="0"/>
              <a:t> are </a:t>
            </a:r>
            <a:r>
              <a:rPr lang="en-US" dirty="0">
                <a:solidFill>
                  <a:srgbClr val="FFC000"/>
                </a:solidFill>
              </a:rPr>
              <a:t>opportunistic feeders</a:t>
            </a:r>
            <a:r>
              <a:rPr lang="en-US" dirty="0"/>
              <a:t>, feeding on almost any vertebrate they can constrict, just as all </a:t>
            </a:r>
            <a:r>
              <a:rPr lang="en-US" dirty="0" err="1"/>
              <a:t>Colubridae</a:t>
            </a:r>
            <a:r>
              <a:rPr lang="en-US" dirty="0"/>
              <a:t> do. Common food items include rodents, other reptiles, birds, and amphibians. All </a:t>
            </a:r>
            <a:r>
              <a:rPr lang="en-US" dirty="0" err="1"/>
              <a:t>kingsnakes</a:t>
            </a:r>
            <a:r>
              <a:rPr lang="en-US" dirty="0"/>
              <a:t> are non-venomous, but are powerful constrictors and generally kill their prey through suffocation. </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066800"/>
            <a:ext cx="3341978" cy="2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Lampropeltis getula | The Reptile Databas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8168" t="24363" r="5808" b="17878"/>
          <a:stretch/>
        </p:blipFill>
        <p:spPr>
          <a:xfrm>
            <a:off x="5295251" y="3657600"/>
            <a:ext cx="3571876" cy="2185349"/>
          </a:xfrm>
          <a:prstGeom prst="rect">
            <a:avLst/>
          </a:prstGeom>
        </p:spPr>
      </p:pic>
    </p:spTree>
    <p:extLst>
      <p:ext uri="{BB962C8B-B14F-4D97-AF65-F5344CB8AC3E}">
        <p14:creationId xmlns:p14="http://schemas.microsoft.com/office/powerpoint/2010/main" val="30979784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Gopher Snake</a:t>
            </a:r>
            <a:br>
              <a:rPr lang="en-US" sz="4000" dirty="0">
                <a:solidFill>
                  <a:srgbClr val="FFC000"/>
                </a:solidFill>
              </a:rPr>
            </a:br>
            <a:r>
              <a:rPr lang="en-US" sz="4000" i="1" dirty="0">
                <a:solidFill>
                  <a:srgbClr val="FFC000"/>
                </a:solidFill>
              </a:rPr>
              <a:t>(</a:t>
            </a:r>
            <a:r>
              <a:rPr lang="en-US" sz="4000" i="1" dirty="0" err="1">
                <a:solidFill>
                  <a:srgbClr val="FFC000"/>
                </a:solidFill>
              </a:rPr>
              <a:t>Pituophis</a:t>
            </a:r>
            <a:r>
              <a:rPr lang="en-US" sz="4000" i="1" dirty="0">
                <a:solidFill>
                  <a:srgbClr val="FFC000"/>
                </a:solidFill>
              </a:rPr>
              <a:t> </a:t>
            </a:r>
            <a:r>
              <a:rPr lang="en-US" sz="4000" i="1" dirty="0" err="1">
                <a:solidFill>
                  <a:srgbClr val="FFC000"/>
                </a:solidFill>
              </a:rPr>
              <a:t>catenifer</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lnSpcReduction="10000"/>
          </a:bodyPr>
          <a:lstStyle/>
          <a:p>
            <a:pPr marL="342900" indent="-342900">
              <a:buAutoNum type="arabicPeriod"/>
            </a:pPr>
            <a:r>
              <a:rPr lang="en-US" b="1" dirty="0"/>
              <a:t>General Characteristics </a:t>
            </a:r>
            <a:r>
              <a:rPr lang="en-US" dirty="0"/>
              <a:t>– It is a species of nonvenomous snake endemic to North America. Dorsally they are yellowish or pale brown, with a series of large dark brown or black blotches, and smaller dark spots on the sides. Ventrally they are yellowish, either uniform or with brown markings.</a:t>
            </a:r>
          </a:p>
          <a:p>
            <a:pPr marL="342900" indent="-342900">
              <a:buAutoNum type="arabicPeriod"/>
            </a:pPr>
            <a:r>
              <a:rPr lang="en-US" b="1" dirty="0"/>
              <a:t>Unique Characteristics – </a:t>
            </a:r>
            <a:r>
              <a:rPr lang="en-US" dirty="0"/>
              <a:t>This snake is often mistaken for a </a:t>
            </a:r>
            <a:r>
              <a:rPr lang="en-US" dirty="0">
                <a:solidFill>
                  <a:srgbClr val="FF0000"/>
                </a:solidFill>
              </a:rPr>
              <a:t>diamondback rattlesnake </a:t>
            </a:r>
            <a:r>
              <a:rPr lang="en-US" dirty="0"/>
              <a:t>but can be easily distinguished from a rattlesnake by </a:t>
            </a:r>
            <a:r>
              <a:rPr lang="en-US" dirty="0">
                <a:solidFill>
                  <a:srgbClr val="00B050"/>
                </a:solidFill>
              </a:rPr>
              <a:t>the lack of black and white banding on its tail, and by the shape of its head which is narrower than a rattlesnake's.  They have a round pupil instead of the slit seen in vipers.</a:t>
            </a:r>
            <a:endParaRPr lang="en-US" b="1" dirty="0">
              <a:solidFill>
                <a:srgbClr val="00B050"/>
              </a:solidFill>
            </a:endParaRPr>
          </a:p>
          <a:p>
            <a:pPr marL="342900" indent="-342900">
              <a:buAutoNum type="arabicPeriod"/>
            </a:pPr>
            <a:r>
              <a:rPr lang="en-US" b="1" dirty="0"/>
              <a:t>Biogeography – </a:t>
            </a:r>
            <a:r>
              <a:rPr lang="en-US" dirty="0"/>
              <a:t>The Pacific gopher snake ranges up and down </a:t>
            </a:r>
            <a:r>
              <a:rPr lang="en-US" dirty="0">
                <a:solidFill>
                  <a:srgbClr val="0070C0"/>
                </a:solidFill>
              </a:rPr>
              <a:t>the West Coast of the United States</a:t>
            </a:r>
            <a:r>
              <a:rPr lang="en-US" dirty="0"/>
              <a:t>, its range ending in the southern coast of California. The Pacific gopher snake can also be found in southern British Columbia and Alberta, and in Mexico.</a:t>
            </a:r>
          </a:p>
          <a:p>
            <a:pPr marL="342900" indent="-342900">
              <a:buAutoNum type="arabicPeriod"/>
            </a:pPr>
            <a:r>
              <a:rPr lang="en-US" b="1" dirty="0"/>
              <a:t>Habitat</a:t>
            </a:r>
            <a:r>
              <a:rPr lang="en-US" dirty="0"/>
              <a:t> – Gopher snakes are rarely seen above 2000 feet and are </a:t>
            </a:r>
            <a:r>
              <a:rPr lang="en-US" dirty="0">
                <a:solidFill>
                  <a:srgbClr val="7030A0"/>
                </a:solidFill>
              </a:rPr>
              <a:t>most commonly seen adjacent to farms in semi-arid brushy areas</a:t>
            </a:r>
            <a:r>
              <a:rPr lang="en-US" dirty="0"/>
              <a:t>. </a:t>
            </a:r>
          </a:p>
          <a:p>
            <a:pPr marL="342900" indent="-342900">
              <a:buAutoNum type="arabicPeriod"/>
            </a:pPr>
            <a:r>
              <a:rPr lang="en-US" b="1" dirty="0"/>
              <a:t>Diet - </a:t>
            </a:r>
            <a:r>
              <a:rPr lang="en-US" dirty="0"/>
              <a:t>The gopher snake eats </a:t>
            </a:r>
            <a:r>
              <a:rPr lang="en-US" dirty="0">
                <a:solidFill>
                  <a:srgbClr val="FFC000"/>
                </a:solidFill>
              </a:rPr>
              <a:t>rodents, rabbits, birds and their eggs and occasionally lizards, frogs and insects.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33400"/>
            <a:ext cx="3371850" cy="224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WWF WildFIND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17093" t="42007" r="28590"/>
          <a:stretch/>
        </p:blipFill>
        <p:spPr>
          <a:xfrm>
            <a:off x="5381625" y="3200400"/>
            <a:ext cx="3429000" cy="2560405"/>
          </a:xfrm>
          <a:prstGeom prst="rect">
            <a:avLst/>
          </a:prstGeom>
        </p:spPr>
      </p:pic>
    </p:spTree>
    <p:extLst>
      <p:ext uri="{BB962C8B-B14F-4D97-AF65-F5344CB8AC3E}">
        <p14:creationId xmlns:p14="http://schemas.microsoft.com/office/powerpoint/2010/main" val="42270054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0" y="1143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Viperidae</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381000" y="914400"/>
            <a:ext cx="3810000" cy="4691063"/>
          </a:xfrm>
        </p:spPr>
        <p:txBody>
          <a:bodyPr>
            <a:normAutofit fontScale="77500" lnSpcReduction="20000"/>
          </a:bodyPr>
          <a:lstStyle/>
          <a:p>
            <a:pPr marL="342900" indent="-342900">
              <a:buFont typeface="Arial" pitchFamily="34" charset="0"/>
              <a:buAutoNum type="arabicPeriod"/>
            </a:pPr>
            <a:r>
              <a:rPr lang="en-US" b="1" dirty="0"/>
              <a:t>General Characteristics and Structures –</a:t>
            </a:r>
            <a:r>
              <a:rPr lang="en-US" dirty="0"/>
              <a:t>All </a:t>
            </a:r>
            <a:r>
              <a:rPr lang="en-US" dirty="0" err="1"/>
              <a:t>viperidae</a:t>
            </a:r>
            <a:r>
              <a:rPr lang="en-US" dirty="0"/>
              <a:t> have </a:t>
            </a:r>
            <a:r>
              <a:rPr lang="en-US" dirty="0">
                <a:solidFill>
                  <a:srgbClr val="FF0000"/>
                </a:solidFill>
              </a:rPr>
              <a:t>a pair of relatively long hollow fangs that are used to inject venom from glands located towards the rear of the upper jaws</a:t>
            </a:r>
            <a:r>
              <a:rPr lang="en-US" dirty="0"/>
              <a:t>. Each of the two fangs is at the front of the mouth on a short maxillary bone that can rotate back and forth. When not in use, the fangs fold back against the roof of the mouth and are enclosed in a membranous sheath. The left and right fangs can be rotated together or independently. During a strike, the mouth can open nearly 180° and the maxilla rotates forward, erecting the fangs as late as possible so as the fangs do not become damaged. The jaws close on impact and powerful muscles that surround the venom glands contract to inject the venom as the fangs penetrate. This action is very fast; in defensive strikes, </a:t>
            </a:r>
            <a:r>
              <a:rPr lang="en-US" dirty="0">
                <a:solidFill>
                  <a:srgbClr val="FF0000"/>
                </a:solidFill>
              </a:rPr>
              <a:t>it will be more a stab than a bite</a:t>
            </a:r>
            <a:r>
              <a:rPr lang="en-US" dirty="0"/>
              <a:t>. </a:t>
            </a:r>
            <a:r>
              <a:rPr lang="en-US" dirty="0" err="1"/>
              <a:t>Viperids</a:t>
            </a:r>
            <a:r>
              <a:rPr lang="en-US" dirty="0"/>
              <a:t> use this mechanism primarily for immobilization and digestion of prey. Secondarily, it is used for self-defense, though in cases with </a:t>
            </a:r>
            <a:r>
              <a:rPr lang="en-US" dirty="0" err="1"/>
              <a:t>nonprey</a:t>
            </a:r>
            <a:r>
              <a:rPr lang="en-US" dirty="0"/>
              <a:t>, such as humans, they may give a dry bite (not inject any venom). </a:t>
            </a:r>
            <a:r>
              <a:rPr lang="en-US" dirty="0">
                <a:solidFill>
                  <a:srgbClr val="0070C0"/>
                </a:solidFill>
              </a:rPr>
              <a:t>Despite popular belief, large rattlesnake are more dangerous and inject more venom that an small rattlesnake.  </a:t>
            </a:r>
            <a:endParaRPr lang="en-US" b="1" dirty="0">
              <a:solidFill>
                <a:srgbClr val="0070C0"/>
              </a:solidFill>
            </a:endParaRPr>
          </a:p>
          <a:p>
            <a:pPr marL="342900" indent="-342900">
              <a:buFont typeface="Arial" pitchFamily="34" charset="0"/>
              <a:buAutoNum type="arabicPeriod"/>
            </a:pPr>
            <a:r>
              <a:rPr lang="en-US" b="1" dirty="0"/>
              <a:t>Evolutionary History -  </a:t>
            </a:r>
            <a:r>
              <a:rPr lang="en-US" dirty="0"/>
              <a:t>The earliest species of the family date back to the </a:t>
            </a:r>
            <a:r>
              <a:rPr lang="en-US" dirty="0">
                <a:solidFill>
                  <a:srgbClr val="00B050"/>
                </a:solidFill>
              </a:rPr>
              <a:t>Miocene epoch.</a:t>
            </a:r>
            <a:endParaRPr lang="en-US" b="1" dirty="0">
              <a:solidFill>
                <a:srgbClr val="00B050"/>
              </a:solidFill>
            </a:endParaRPr>
          </a:p>
          <a:p>
            <a:pPr marL="342900" indent="-342900">
              <a:buFont typeface="Arial" pitchFamily="34" charset="0"/>
              <a:buAutoNum type="arabicPeriod"/>
            </a:pPr>
            <a:r>
              <a:rPr lang="en-US" b="1" dirty="0"/>
              <a:t>Biogeography</a:t>
            </a:r>
            <a:r>
              <a:rPr lang="en-US" dirty="0"/>
              <a:t> –</a:t>
            </a:r>
            <a:r>
              <a:rPr lang="en-US" dirty="0">
                <a:solidFill>
                  <a:srgbClr val="FFC000"/>
                </a:solidFill>
              </a:rPr>
              <a:t>They are found all over the world, except in Antarctica, Australia, New Zealand, Ireland, Madagascar, Hawaii, </a:t>
            </a:r>
            <a:r>
              <a:rPr lang="en-US" dirty="0"/>
              <a:t>various other isolated islands, and north of the Arctic Circle. </a:t>
            </a:r>
          </a:p>
          <a:p>
            <a:pPr marL="342900" indent="-342900">
              <a:buFont typeface="Arial" pitchFamily="34" charset="0"/>
              <a:buAutoNum type="arabicPeriod"/>
            </a:pPr>
            <a:r>
              <a:rPr lang="en-US" b="1" dirty="0"/>
              <a:t>Venom - </a:t>
            </a:r>
            <a:r>
              <a:rPr lang="en-US" dirty="0"/>
              <a:t>Snake venom contains a variety of molecules that often fall into two categories: those that are </a:t>
            </a:r>
            <a:r>
              <a:rPr lang="en-US" dirty="0">
                <a:solidFill>
                  <a:schemeClr val="accent2">
                    <a:lumMod val="75000"/>
                  </a:schemeClr>
                </a:solidFill>
              </a:rPr>
              <a:t>hemotoxic (dissolve tissue) and those that are neurotoxins (block nervous functions). </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15" y="1295400"/>
            <a:ext cx="159546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97550" y="1828800"/>
            <a:ext cx="603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0375" y="180340"/>
            <a:ext cx="2095500" cy="164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648200"/>
            <a:ext cx="285750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856" y="2084387"/>
            <a:ext cx="1794538"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397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Western Diamondback</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atrox</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lnSpcReduction="10000"/>
          </a:bodyPr>
          <a:lstStyle/>
          <a:p>
            <a:pPr marL="342900" indent="-342900">
              <a:buAutoNum type="arabicPeriod"/>
            </a:pPr>
            <a:r>
              <a:rPr lang="en-US" b="1" dirty="0"/>
              <a:t>General Characteristics </a:t>
            </a:r>
            <a:r>
              <a:rPr lang="en-US" dirty="0"/>
              <a:t>– The color pattern generally consists of a dusty-looking gray-brown ground color, but it may also be pinkish-brown, brick red, yellowish, pinkish, or chalky white. This ground color is overlaid dorsally with a series of 24-25 dorsal body blotches that are dark gray-brown to brown in color. The tail has two to eight (usually four to six) black bands separated by ash white or pale gray interspaces.</a:t>
            </a:r>
          </a:p>
          <a:p>
            <a:pPr marL="342900" indent="-342900">
              <a:buAutoNum type="arabicPeriod"/>
            </a:pPr>
            <a:r>
              <a:rPr lang="en-US" b="1" dirty="0"/>
              <a:t>Unique Characteristics </a:t>
            </a:r>
            <a:r>
              <a:rPr lang="en-US" dirty="0">
                <a:solidFill>
                  <a:srgbClr val="FF0000"/>
                </a:solidFill>
              </a:rPr>
              <a:t>– It is likely responsible for the majority of snakebite fatalities in northern Mexico and the second-greatest number in the USA after                   </a:t>
            </a:r>
            <a:r>
              <a:rPr lang="en-US" i="1" dirty="0">
                <a:solidFill>
                  <a:srgbClr val="FF0000"/>
                </a:solidFill>
              </a:rPr>
              <a:t>C. </a:t>
            </a:r>
            <a:r>
              <a:rPr lang="en-US" i="1" dirty="0" err="1">
                <a:solidFill>
                  <a:srgbClr val="FF0000"/>
                </a:solidFill>
              </a:rPr>
              <a:t>adamanteus</a:t>
            </a:r>
            <a:endParaRPr lang="en-US" i="1" dirty="0">
              <a:solidFill>
                <a:srgbClr val="FF0000"/>
              </a:solidFill>
            </a:endParaRPr>
          </a:p>
          <a:p>
            <a:pPr marL="342900" indent="-342900">
              <a:buAutoNum type="arabicPeriod"/>
            </a:pPr>
            <a:r>
              <a:rPr lang="en-US" b="1" dirty="0"/>
              <a:t>Biogeography – </a:t>
            </a:r>
            <a:r>
              <a:rPr lang="en-US" dirty="0">
                <a:solidFill>
                  <a:srgbClr val="00B050"/>
                </a:solidFill>
              </a:rPr>
              <a:t>It is found in the south central United States </a:t>
            </a:r>
            <a:r>
              <a:rPr lang="en-US" dirty="0"/>
              <a:t>from central Arkansas to southeastern California, south into Mexico as far as northern Sinaloa, Hidalgo and northern Veracruz. </a:t>
            </a:r>
          </a:p>
          <a:p>
            <a:pPr marL="342900" indent="-342900">
              <a:buAutoNum type="arabicPeriod"/>
            </a:pPr>
            <a:r>
              <a:rPr lang="en-US" b="1" dirty="0"/>
              <a:t>Habitat</a:t>
            </a:r>
            <a:r>
              <a:rPr lang="en-US" dirty="0"/>
              <a:t> – </a:t>
            </a:r>
            <a:r>
              <a:rPr lang="en-US" dirty="0">
                <a:solidFill>
                  <a:srgbClr val="0070C0"/>
                </a:solidFill>
              </a:rPr>
              <a:t>Its habitats range from flat coastal plains to steep rocky canyons and hillsides</a:t>
            </a:r>
            <a:r>
              <a:rPr lang="en-US" dirty="0"/>
              <a:t>; it is associated with many different vegetation types, including desert, sandy creosote areas, mesquite grassland, desert scrub, and pine-oak forests. </a:t>
            </a:r>
          </a:p>
          <a:p>
            <a:pPr marL="342900" indent="-342900">
              <a:buAutoNum type="arabicPeriod"/>
            </a:pPr>
            <a:r>
              <a:rPr lang="en-US" b="1" dirty="0"/>
              <a:t>Diet -</a:t>
            </a:r>
            <a:r>
              <a:rPr lang="en-US" dirty="0">
                <a:solidFill>
                  <a:srgbClr val="7030A0"/>
                </a:solidFill>
              </a:rPr>
              <a:t>By weight, 94.8% of their prey consisted of small mammals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609600"/>
            <a:ext cx="3352800" cy="227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9900" y="3343275"/>
            <a:ext cx="32258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14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Red Diamond Rattlesnake</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ruber</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038600" cy="4691063"/>
          </a:xfrm>
        </p:spPr>
        <p:txBody>
          <a:bodyPr>
            <a:normAutofit/>
          </a:bodyPr>
          <a:lstStyle/>
          <a:p>
            <a:pPr marL="342900" indent="-342900">
              <a:buAutoNum type="arabicPeriod"/>
            </a:pPr>
            <a:r>
              <a:rPr lang="en-US" b="1" dirty="0"/>
              <a:t>General Characteristics </a:t>
            </a:r>
            <a:r>
              <a:rPr lang="en-US" dirty="0"/>
              <a:t>– </a:t>
            </a:r>
            <a:r>
              <a:rPr lang="en-US" dirty="0" err="1"/>
              <a:t>Crotalus</a:t>
            </a:r>
            <a:r>
              <a:rPr lang="en-US" dirty="0"/>
              <a:t> </a:t>
            </a:r>
            <a:r>
              <a:rPr lang="en-US" dirty="0" err="1"/>
              <a:t>ruber</a:t>
            </a:r>
            <a:r>
              <a:rPr lang="en-US" dirty="0"/>
              <a:t> is very similar in pattern to C. </a:t>
            </a:r>
            <a:r>
              <a:rPr lang="en-US" dirty="0" err="1"/>
              <a:t>atrox</a:t>
            </a:r>
            <a:r>
              <a:rPr lang="en-US" dirty="0"/>
              <a:t>, but it is distinguished by its reddish color, to which the specific name, </a:t>
            </a:r>
            <a:r>
              <a:rPr lang="en-US" dirty="0" err="1"/>
              <a:t>ruber</a:t>
            </a:r>
            <a:r>
              <a:rPr lang="en-US" dirty="0"/>
              <a:t>.</a:t>
            </a:r>
          </a:p>
          <a:p>
            <a:pPr marL="342900" indent="-342900">
              <a:buAutoNum type="arabicPeriod"/>
            </a:pPr>
            <a:r>
              <a:rPr lang="en-US" b="1" dirty="0"/>
              <a:t>Unique Characteristics – </a:t>
            </a:r>
            <a:r>
              <a:rPr lang="en-US" dirty="0"/>
              <a:t>This species is of </a:t>
            </a:r>
            <a:r>
              <a:rPr lang="en-US" dirty="0">
                <a:solidFill>
                  <a:srgbClr val="FF0000"/>
                </a:solidFill>
              </a:rPr>
              <a:t>a mild disposition and has one of the least potent rattlesnake venoms</a:t>
            </a:r>
          </a:p>
          <a:p>
            <a:pPr marL="342900" indent="-342900">
              <a:buAutoNum type="arabicPeriod"/>
            </a:pPr>
            <a:r>
              <a:rPr lang="en-US" b="1" dirty="0"/>
              <a:t>Biogeography – </a:t>
            </a:r>
            <a:r>
              <a:rPr lang="en-US" dirty="0"/>
              <a:t>They are found in t</a:t>
            </a:r>
            <a:r>
              <a:rPr lang="en-US" dirty="0">
                <a:solidFill>
                  <a:srgbClr val="00B050"/>
                </a:solidFill>
              </a:rPr>
              <a:t>he United States in southwestern California and southward through the Baja California peninsula</a:t>
            </a:r>
            <a:r>
              <a:rPr lang="en-US" dirty="0"/>
              <a:t>, although not in the desert east of the Sierra de </a:t>
            </a:r>
            <a:r>
              <a:rPr lang="en-US" dirty="0" err="1"/>
              <a:t>Juárez</a:t>
            </a:r>
            <a:r>
              <a:rPr lang="en-US" dirty="0"/>
              <a:t> in northeastern Baja California.</a:t>
            </a:r>
          </a:p>
          <a:p>
            <a:pPr marL="342900" indent="-342900">
              <a:buAutoNum type="arabicPeriod"/>
            </a:pPr>
            <a:r>
              <a:rPr lang="en-US" b="1" dirty="0"/>
              <a:t>Habitat</a:t>
            </a:r>
            <a:r>
              <a:rPr lang="en-US" dirty="0"/>
              <a:t> – C. </a:t>
            </a:r>
            <a:r>
              <a:rPr lang="en-US" dirty="0" err="1"/>
              <a:t>ruber</a:t>
            </a:r>
            <a:r>
              <a:rPr lang="en-US" dirty="0"/>
              <a:t> inhabits the cooler coastal zone, over the mountains, and into the desert beyond. </a:t>
            </a:r>
            <a:r>
              <a:rPr lang="en-US" dirty="0">
                <a:solidFill>
                  <a:srgbClr val="0070C0"/>
                </a:solidFill>
              </a:rPr>
              <a:t>It prefers dense the chaparral country of the foothills, cactus patches, and boulders covered with brush, from sea level to 1,500 m in altitude.</a:t>
            </a:r>
          </a:p>
          <a:p>
            <a:pPr marL="342900" indent="-342900">
              <a:buAutoNum type="arabicPeriod"/>
            </a:pPr>
            <a:r>
              <a:rPr lang="en-US" b="1" dirty="0"/>
              <a:t>Diet - </a:t>
            </a:r>
            <a:r>
              <a:rPr lang="en-US" dirty="0"/>
              <a:t>This species preys on </a:t>
            </a:r>
            <a:r>
              <a:rPr lang="en-US" dirty="0">
                <a:solidFill>
                  <a:srgbClr val="7030A0"/>
                </a:solidFill>
              </a:rPr>
              <a:t>rabbits, ground squirrels, birds, lizards, and other snakes</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066800"/>
            <a:ext cx="3178892" cy="2111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581400"/>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1599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Speckled Rattlesnake</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mitchellii</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495800" cy="4691063"/>
          </a:xfrm>
        </p:spPr>
        <p:txBody>
          <a:bodyPr>
            <a:normAutofit fontScale="92500" lnSpcReduction="10000"/>
          </a:bodyPr>
          <a:lstStyle/>
          <a:p>
            <a:pPr marL="342900" indent="-342900">
              <a:buAutoNum type="arabicPeriod"/>
            </a:pPr>
            <a:r>
              <a:rPr lang="en-US" b="1" dirty="0"/>
              <a:t>General Characteristics </a:t>
            </a:r>
            <a:r>
              <a:rPr lang="en-US" dirty="0"/>
              <a:t>– A large rattlesnake with extremely variable coloration. Specimens from the majority if its range in Arizona are rusty tan or dull pinkish-brown. Northwestern Arizona specimens are often pink or peach. Some specimens from the east-central part of its range in Arizona are off-white, pale gray, or pale blue-gray. Some specimens from the far southwestern part of its range in Arizona are off-white, cream, and tan. Its coloration and markings often match the rocks on which the animal lives. Markings consist of speckling and blotches that are somewhat scattered anteriorly and become more unified and band-like near the tail. The tip of the tail is usually marked with dark gray or black rings. </a:t>
            </a:r>
          </a:p>
          <a:p>
            <a:pPr marL="342900" indent="-342900">
              <a:buAutoNum type="arabicPeriod"/>
            </a:pPr>
            <a:r>
              <a:rPr lang="en-US" b="1" dirty="0"/>
              <a:t>Unique Characteristics – </a:t>
            </a:r>
            <a:r>
              <a:rPr lang="en-US" dirty="0">
                <a:solidFill>
                  <a:srgbClr val="FF0000"/>
                </a:solidFill>
              </a:rPr>
              <a:t>When encountered this snake often remains motionless, presumably to avoid detection</a:t>
            </a:r>
            <a:r>
              <a:rPr lang="en-US" dirty="0"/>
              <a:t>.</a:t>
            </a:r>
          </a:p>
          <a:p>
            <a:pPr marL="342900" indent="-342900">
              <a:buAutoNum type="arabicPeriod"/>
            </a:pPr>
            <a:r>
              <a:rPr lang="en-US" b="1" dirty="0"/>
              <a:t>Biogeography – </a:t>
            </a:r>
            <a:r>
              <a:rPr lang="en-US" dirty="0"/>
              <a:t>This species is found in the </a:t>
            </a:r>
            <a:r>
              <a:rPr lang="en-US" dirty="0">
                <a:solidFill>
                  <a:srgbClr val="00B050"/>
                </a:solidFill>
              </a:rPr>
              <a:t>southwestern United States and in northwestern Mexico.</a:t>
            </a:r>
          </a:p>
          <a:p>
            <a:pPr marL="342900" indent="-342900">
              <a:buAutoNum type="arabicPeriod"/>
            </a:pPr>
            <a:r>
              <a:rPr lang="en-US" b="1" dirty="0"/>
              <a:t>Habitat</a:t>
            </a:r>
            <a:r>
              <a:rPr lang="en-US" dirty="0"/>
              <a:t> – An inhabitant of communities ranging from </a:t>
            </a:r>
            <a:r>
              <a:rPr lang="en-US" dirty="0">
                <a:solidFill>
                  <a:srgbClr val="0070C0"/>
                </a:solidFill>
              </a:rPr>
              <a:t>Sonoran </a:t>
            </a:r>
            <a:r>
              <a:rPr lang="en-US" dirty="0" err="1">
                <a:solidFill>
                  <a:srgbClr val="0070C0"/>
                </a:solidFill>
              </a:rPr>
              <a:t>Desertscrub</a:t>
            </a:r>
            <a:r>
              <a:rPr lang="en-US" dirty="0">
                <a:solidFill>
                  <a:srgbClr val="0070C0"/>
                </a:solidFill>
              </a:rPr>
              <a:t> and Mohave </a:t>
            </a:r>
            <a:r>
              <a:rPr lang="en-US" dirty="0" err="1">
                <a:solidFill>
                  <a:srgbClr val="0070C0"/>
                </a:solidFill>
              </a:rPr>
              <a:t>Desertscrub</a:t>
            </a:r>
            <a:r>
              <a:rPr lang="en-US" dirty="0">
                <a:solidFill>
                  <a:srgbClr val="0070C0"/>
                </a:solidFill>
              </a:rPr>
              <a:t> to the lower reaches of Interior Chaparral and Great Basin Conifer Woodland</a:t>
            </a:r>
            <a:r>
              <a:rPr lang="en-US" dirty="0"/>
              <a:t>. It is found mostly in rocky country</a:t>
            </a:r>
          </a:p>
          <a:p>
            <a:pPr marL="342900" indent="-342900">
              <a:buAutoNum type="arabicPeriod"/>
            </a:pPr>
            <a:r>
              <a:rPr lang="en-US" b="1" dirty="0"/>
              <a:t>Diet - </a:t>
            </a:r>
            <a:r>
              <a:rPr lang="en-US" dirty="0"/>
              <a:t>The Speckled Rattlesnake </a:t>
            </a:r>
            <a:r>
              <a:rPr lang="en-US" dirty="0">
                <a:solidFill>
                  <a:srgbClr val="7030A0"/>
                </a:solidFill>
              </a:rPr>
              <a:t>eats mice, rats, Chuckwalla lizards, smaller lizards, and birds.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57200"/>
            <a:ext cx="3200400" cy="297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733800"/>
            <a:ext cx="28956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92681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Western Rattlesnake</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oreganus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a:bodyPr>
          <a:lstStyle/>
          <a:p>
            <a:pPr marL="342900" indent="-342900">
              <a:buAutoNum type="arabicPeriod"/>
            </a:pPr>
            <a:r>
              <a:rPr lang="en-US" b="1" dirty="0"/>
              <a:t>General Characteristics </a:t>
            </a:r>
            <a:r>
              <a:rPr lang="en-US" dirty="0"/>
              <a:t>– The color pattern of the typical form, C. o. </a:t>
            </a:r>
            <a:r>
              <a:rPr lang="en-US" dirty="0" err="1"/>
              <a:t>oreganus</a:t>
            </a:r>
            <a:r>
              <a:rPr lang="en-US" dirty="0"/>
              <a:t>, has a dark-brown, dark-gray, olive-brown, or sometimes black or pale yellowish ground color overlaid dorsally with a series of large, dark blotches with uneven white edges. These blotches are also wider than the spaces that separate them. </a:t>
            </a:r>
          </a:p>
          <a:p>
            <a:pPr marL="342900" indent="-342900">
              <a:buAutoNum type="arabicPeriod"/>
            </a:pPr>
            <a:r>
              <a:rPr lang="en-US" b="1" dirty="0"/>
              <a:t>Unique Characteristics – </a:t>
            </a:r>
            <a:r>
              <a:rPr lang="en-US" dirty="0"/>
              <a:t>The Western Rattlesnake has a </a:t>
            </a:r>
            <a:r>
              <a:rPr lang="en-US" dirty="0">
                <a:solidFill>
                  <a:srgbClr val="FF0000"/>
                </a:solidFill>
              </a:rPr>
              <a:t>highly toxic venom that is much like </a:t>
            </a:r>
            <a:r>
              <a:rPr lang="en-US" dirty="0" err="1">
                <a:solidFill>
                  <a:srgbClr val="FF0000"/>
                </a:solidFill>
              </a:rPr>
              <a:t>mojave</a:t>
            </a:r>
            <a:r>
              <a:rPr lang="en-US" dirty="0">
                <a:solidFill>
                  <a:srgbClr val="FF0000"/>
                </a:solidFill>
              </a:rPr>
              <a:t> toxin in the way it attacks nerve endings. It also contains </a:t>
            </a:r>
            <a:r>
              <a:rPr lang="en-US" dirty="0" err="1">
                <a:solidFill>
                  <a:srgbClr val="FF0000"/>
                </a:solidFill>
              </a:rPr>
              <a:t>myotoxins</a:t>
            </a:r>
            <a:r>
              <a:rPr lang="en-US" dirty="0">
                <a:solidFill>
                  <a:srgbClr val="FF0000"/>
                </a:solidFill>
              </a:rPr>
              <a:t> and </a:t>
            </a:r>
            <a:r>
              <a:rPr lang="en-US" dirty="0" err="1">
                <a:solidFill>
                  <a:srgbClr val="FF0000"/>
                </a:solidFill>
              </a:rPr>
              <a:t>hemotoxins</a:t>
            </a:r>
            <a:r>
              <a:rPr lang="en-US" dirty="0">
                <a:solidFill>
                  <a:srgbClr val="FF0000"/>
                </a:solidFill>
              </a:rPr>
              <a:t> it can easily give a fatal bite.</a:t>
            </a:r>
          </a:p>
          <a:p>
            <a:pPr marL="342900" indent="-342900">
              <a:buAutoNum type="arabicPeriod"/>
            </a:pPr>
            <a:r>
              <a:rPr lang="en-US" b="1" dirty="0"/>
              <a:t>Biogeography </a:t>
            </a:r>
            <a:r>
              <a:rPr lang="en-US" b="1" dirty="0">
                <a:solidFill>
                  <a:srgbClr val="00B050"/>
                </a:solidFill>
              </a:rPr>
              <a:t>– </a:t>
            </a:r>
            <a:r>
              <a:rPr lang="en-US" dirty="0">
                <a:solidFill>
                  <a:srgbClr val="00B050"/>
                </a:solidFill>
              </a:rPr>
              <a:t>It is found in North America from southwestern Canada, through much of the western half of the United States, and south into northern Mexico.</a:t>
            </a:r>
          </a:p>
          <a:p>
            <a:pPr marL="342900" indent="-342900">
              <a:buAutoNum type="arabicPeriod"/>
            </a:pPr>
            <a:r>
              <a:rPr lang="en-US" b="1" dirty="0"/>
              <a:t>Habitat</a:t>
            </a:r>
            <a:r>
              <a:rPr lang="en-US" dirty="0"/>
              <a:t> – This snake is considered a </a:t>
            </a:r>
            <a:r>
              <a:rPr lang="en-US" dirty="0">
                <a:solidFill>
                  <a:srgbClr val="0070C0"/>
                </a:solidFill>
              </a:rPr>
              <a:t>generalist, which means that it isn't too picky about its habitat. </a:t>
            </a:r>
            <a:r>
              <a:rPr lang="en-US" dirty="0"/>
              <a:t>It can be found living in deserts, grassy plains, forests, rocky hillsides and areas along the coast.</a:t>
            </a:r>
          </a:p>
          <a:p>
            <a:pPr marL="342900" indent="-342900">
              <a:buAutoNum type="arabicPeriod"/>
            </a:pPr>
            <a:r>
              <a:rPr lang="en-US" b="1" dirty="0"/>
              <a:t>Diet -</a:t>
            </a:r>
            <a:r>
              <a:rPr lang="en-US" b="1" i="1" dirty="0"/>
              <a:t> </a:t>
            </a:r>
            <a:r>
              <a:rPr lang="en-US" i="1" dirty="0"/>
              <a:t>C. </a:t>
            </a:r>
            <a:r>
              <a:rPr lang="en-US" i="1" dirty="0" err="1"/>
              <a:t>oreganus</a:t>
            </a:r>
            <a:r>
              <a:rPr lang="en-US" i="1" dirty="0"/>
              <a:t> </a:t>
            </a:r>
            <a:r>
              <a:rPr lang="en-US" dirty="0"/>
              <a:t>eats </a:t>
            </a:r>
            <a:r>
              <a:rPr lang="en-US" dirty="0">
                <a:solidFill>
                  <a:srgbClr val="7030A0"/>
                </a:solidFill>
              </a:rPr>
              <a:t>birds, bird eggs, and small mammals,</a:t>
            </a:r>
            <a:r>
              <a:rPr lang="en-US" dirty="0"/>
              <a:t> from mice up to and including rabbits. It also eats small reptiles and amphibians.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99060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150" y="4362450"/>
            <a:ext cx="259080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1330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Sidewinder</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cerastes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038600" cy="4691063"/>
          </a:xfrm>
        </p:spPr>
        <p:txBody>
          <a:bodyPr>
            <a:normAutofit fontScale="92500" lnSpcReduction="20000"/>
          </a:bodyPr>
          <a:lstStyle/>
          <a:p>
            <a:pPr marL="342900" indent="-342900">
              <a:buAutoNum type="arabicPeriod"/>
            </a:pPr>
            <a:r>
              <a:rPr lang="en-US" b="1" dirty="0"/>
              <a:t>General Characteristics </a:t>
            </a:r>
            <a:r>
              <a:rPr lang="en-US" dirty="0"/>
              <a:t>– The color pattern consists of a ground color that may be cream, buff, yellowish-brown, pink, or ash gray, overlaid with 28-47 dorsal blotches </a:t>
            </a:r>
            <a:r>
              <a:rPr lang="en-US" dirty="0" err="1"/>
              <a:t>subrhombic</a:t>
            </a:r>
            <a:r>
              <a:rPr lang="en-US" dirty="0"/>
              <a:t> or </a:t>
            </a:r>
            <a:r>
              <a:rPr lang="en-US" dirty="0" err="1"/>
              <a:t>subelliptical</a:t>
            </a:r>
            <a:r>
              <a:rPr lang="en-US" dirty="0"/>
              <a:t> in shape</a:t>
            </a:r>
          </a:p>
          <a:p>
            <a:pPr marL="342900" indent="-342900">
              <a:buAutoNum type="arabicPeriod"/>
            </a:pPr>
            <a:r>
              <a:rPr lang="en-US" b="1" dirty="0"/>
              <a:t>Unique Characteristics – </a:t>
            </a:r>
            <a:r>
              <a:rPr lang="en-US" dirty="0"/>
              <a:t>The common name sidewinder alludes to </a:t>
            </a:r>
            <a:r>
              <a:rPr lang="en-US" dirty="0">
                <a:solidFill>
                  <a:srgbClr val="FF0000"/>
                </a:solidFill>
              </a:rPr>
              <a:t>its unusual form of locomotion, which is thought to give it traction on windblown desert sand, </a:t>
            </a:r>
            <a:r>
              <a:rPr lang="en-US" dirty="0"/>
              <a:t>but this peculiar </a:t>
            </a:r>
            <a:r>
              <a:rPr lang="en-US" dirty="0" err="1"/>
              <a:t>locomotor</a:t>
            </a:r>
            <a:r>
              <a:rPr lang="en-US" dirty="0"/>
              <a:t> specialization is used on any substrate over which the sidewinder can move rapidly. As its body progresses over loose sand, it forms a letter J-shaped impression, with the tip of the hook pointing in the direction of travel.</a:t>
            </a:r>
          </a:p>
          <a:p>
            <a:pPr marL="342900" indent="-342900">
              <a:buAutoNum type="arabicPeriod"/>
            </a:pPr>
            <a:r>
              <a:rPr lang="en-US" b="1" dirty="0"/>
              <a:t>Biogeography – </a:t>
            </a:r>
            <a:r>
              <a:rPr lang="en-US" dirty="0"/>
              <a:t>In the s</a:t>
            </a:r>
            <a:r>
              <a:rPr lang="en-US" dirty="0">
                <a:solidFill>
                  <a:srgbClr val="00B050"/>
                </a:solidFill>
              </a:rPr>
              <a:t>outhwestern United States</a:t>
            </a:r>
            <a:r>
              <a:rPr lang="en-US" dirty="0"/>
              <a:t>, this species is found in the desert region of eastern California, southern Nevada, southwestern Utah, and western Arizona. In northwestern Mexico, it is found in western Sonora and eastern Baja California.</a:t>
            </a:r>
          </a:p>
          <a:p>
            <a:pPr marL="342900" indent="-342900">
              <a:buAutoNum type="arabicPeriod"/>
            </a:pPr>
            <a:r>
              <a:rPr lang="en-US" b="1" dirty="0"/>
              <a:t>Habitat – </a:t>
            </a:r>
            <a:r>
              <a:rPr lang="en-US" dirty="0"/>
              <a:t>The Sidewinder can often be </a:t>
            </a:r>
            <a:r>
              <a:rPr lang="en-US" dirty="0">
                <a:solidFill>
                  <a:srgbClr val="0070C0"/>
                </a:solidFill>
              </a:rPr>
              <a:t>found buried in the sand of the desert or in animal burrows. </a:t>
            </a:r>
          </a:p>
          <a:p>
            <a:pPr marL="342900" indent="-342900">
              <a:buAutoNum type="arabicPeriod"/>
            </a:pPr>
            <a:r>
              <a:rPr lang="en-US" b="1" dirty="0"/>
              <a:t>Diet - </a:t>
            </a:r>
            <a:r>
              <a:rPr lang="en-US" dirty="0"/>
              <a:t>Like many other snakes the diet of the Sidewinder consists of </a:t>
            </a:r>
            <a:r>
              <a:rPr lang="en-US" dirty="0">
                <a:solidFill>
                  <a:srgbClr val="7030A0"/>
                </a:solidFill>
              </a:rPr>
              <a:t>small rodents </a:t>
            </a:r>
            <a:r>
              <a:rPr lang="en-US" dirty="0"/>
              <a:t>such as the Kangaroo Rat and lizards.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10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290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681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962400" cy="1162050"/>
          </a:xfrm>
        </p:spPr>
        <p:txBody>
          <a:bodyPr>
            <a:normAutofit fontScale="90000"/>
          </a:bodyPr>
          <a:lstStyle/>
          <a:p>
            <a:r>
              <a:rPr lang="en-US" sz="4000" dirty="0">
                <a:solidFill>
                  <a:srgbClr val="FFC000"/>
                </a:solidFill>
              </a:rPr>
              <a:t>California Newt</a:t>
            </a:r>
            <a:br>
              <a:rPr lang="en-US" sz="4000" dirty="0">
                <a:solidFill>
                  <a:srgbClr val="FFC000"/>
                </a:solidFill>
              </a:rPr>
            </a:br>
            <a:r>
              <a:rPr lang="en-US" sz="4000" i="1" dirty="0"/>
              <a:t>(</a:t>
            </a:r>
            <a:r>
              <a:rPr lang="en-US" sz="4000" i="1" dirty="0" err="1"/>
              <a:t>Taricha</a:t>
            </a:r>
            <a:r>
              <a:rPr lang="en-US" sz="4000" i="1" dirty="0"/>
              <a:t> </a:t>
            </a:r>
            <a:r>
              <a:rPr lang="en-US" sz="4000" i="1" dirty="0" err="1"/>
              <a:t>torosa</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fontScale="85000" lnSpcReduction="20000"/>
          </a:bodyPr>
          <a:lstStyle/>
          <a:p>
            <a:pPr marL="342900" indent="-342900">
              <a:buAutoNum type="arabicPeriod"/>
            </a:pPr>
            <a:r>
              <a:rPr lang="en-US" b="1" dirty="0"/>
              <a:t>General Characteristics </a:t>
            </a:r>
            <a:r>
              <a:rPr lang="en-US" dirty="0"/>
              <a:t>- A newt is an aquatic amphibian with </a:t>
            </a:r>
            <a:r>
              <a:rPr lang="en-US" dirty="0">
                <a:solidFill>
                  <a:srgbClr val="FF0000"/>
                </a:solidFill>
              </a:rPr>
              <a:t>skin that is usually rougher than a salamander</a:t>
            </a:r>
            <a:r>
              <a:rPr lang="en-US" dirty="0"/>
              <a:t>.  It is 5 to 8 inches long with an orange belly. Newts metamorphose through three distinct developmental life stages: aquatic larva, terrestrial juvenile (</a:t>
            </a:r>
            <a:r>
              <a:rPr lang="en-US" dirty="0">
                <a:solidFill>
                  <a:srgbClr val="FF0000"/>
                </a:solidFill>
              </a:rPr>
              <a:t>called an </a:t>
            </a:r>
            <a:r>
              <a:rPr lang="en-US" b="1" dirty="0" err="1">
                <a:solidFill>
                  <a:srgbClr val="FF0000"/>
                </a:solidFill>
              </a:rPr>
              <a:t>eft</a:t>
            </a:r>
            <a:r>
              <a:rPr lang="en-US" dirty="0">
                <a:solidFill>
                  <a:srgbClr val="FF0000"/>
                </a:solidFill>
              </a:rPr>
              <a:t>), </a:t>
            </a:r>
            <a:r>
              <a:rPr lang="en-US" dirty="0"/>
              <a:t>and an adult. Adult newts have lizard-like bodies and may be either fully aquatic, living permanently in the water, or semi-aquatic, living terrestrially but returning to the water each year to breed</a:t>
            </a:r>
            <a:endParaRPr lang="en-US" b="1" dirty="0"/>
          </a:p>
          <a:p>
            <a:pPr marL="342900" indent="-342900">
              <a:buAutoNum type="arabicPeriod"/>
            </a:pPr>
            <a:r>
              <a:rPr lang="en-US" b="1" dirty="0"/>
              <a:t>Unique Characteristics – </a:t>
            </a:r>
            <a:r>
              <a:rPr lang="en-US" dirty="0"/>
              <a:t> California Newts are </a:t>
            </a:r>
            <a:r>
              <a:rPr lang="en-US" dirty="0">
                <a:solidFill>
                  <a:srgbClr val="00B050"/>
                </a:solidFill>
              </a:rPr>
              <a:t>poisonous</a:t>
            </a:r>
            <a:r>
              <a:rPr lang="en-US" dirty="0"/>
              <a:t> animals because they secrete toxins thorough their moist skin and usually cause harm when they are ingested.  The toxins are called</a:t>
            </a:r>
            <a:r>
              <a:rPr lang="en-US" dirty="0">
                <a:solidFill>
                  <a:srgbClr val="00B050"/>
                </a:solidFill>
              </a:rPr>
              <a:t> </a:t>
            </a:r>
            <a:r>
              <a:rPr lang="en-US" dirty="0" err="1">
                <a:solidFill>
                  <a:srgbClr val="00B050"/>
                </a:solidFill>
              </a:rPr>
              <a:t>tarichatoxin</a:t>
            </a:r>
            <a:r>
              <a:rPr lang="en-US" dirty="0">
                <a:solidFill>
                  <a:srgbClr val="00B050"/>
                </a:solidFill>
              </a:rPr>
              <a:t> </a:t>
            </a:r>
            <a:r>
              <a:rPr lang="en-US" dirty="0"/>
              <a:t>a very strong neurotoxins (the same found in puffer fish).  </a:t>
            </a:r>
            <a:r>
              <a:rPr lang="en-US" dirty="0">
                <a:solidFill>
                  <a:srgbClr val="00B050"/>
                </a:solidFill>
              </a:rPr>
              <a:t>The toxins have been known to kill humans and other animals that attempt to eat them. </a:t>
            </a:r>
            <a:endParaRPr lang="en-US" b="1" dirty="0">
              <a:solidFill>
                <a:srgbClr val="00B050"/>
              </a:solidFill>
            </a:endParaRPr>
          </a:p>
          <a:p>
            <a:pPr marL="342900" indent="-342900">
              <a:buFont typeface="Arial" pitchFamily="34" charset="0"/>
              <a:buAutoNum type="arabicPeriod"/>
            </a:pPr>
            <a:r>
              <a:rPr lang="en-US" b="1" dirty="0"/>
              <a:t>Biogeography </a:t>
            </a:r>
            <a:r>
              <a:rPr lang="en-US" dirty="0"/>
              <a:t>–California newts exist primarily on the California </a:t>
            </a:r>
            <a:r>
              <a:rPr lang="en-US" dirty="0">
                <a:solidFill>
                  <a:srgbClr val="FF0000"/>
                </a:solidFill>
              </a:rPr>
              <a:t>coastal</a:t>
            </a:r>
            <a:r>
              <a:rPr lang="en-US" dirty="0"/>
              <a:t> area and in the Sierra Nevada. </a:t>
            </a:r>
            <a:r>
              <a:rPr lang="en-US" dirty="0">
                <a:solidFill>
                  <a:srgbClr val="FF0000"/>
                </a:solidFill>
              </a:rPr>
              <a:t>(mountains</a:t>
            </a:r>
            <a:r>
              <a:rPr lang="en-US" dirty="0"/>
              <a:t>)</a:t>
            </a:r>
          </a:p>
          <a:p>
            <a:pPr marL="342900" indent="-342900">
              <a:buFont typeface="Arial" pitchFamily="34" charset="0"/>
              <a:buAutoNum type="arabicPeriod"/>
            </a:pPr>
            <a:r>
              <a:rPr lang="en-US" b="1" dirty="0"/>
              <a:t>Habitat</a:t>
            </a:r>
            <a:r>
              <a:rPr lang="en-US" dirty="0"/>
              <a:t> - During the non-breeding season the newts are land dwelling, </a:t>
            </a:r>
            <a:r>
              <a:rPr lang="en-US" dirty="0">
                <a:solidFill>
                  <a:srgbClr val="7030A0"/>
                </a:solidFill>
              </a:rPr>
              <a:t>preferring rock crevices and logs.</a:t>
            </a:r>
            <a:r>
              <a:rPr lang="en-US" dirty="0"/>
              <a:t> While breeding, the Sierra Nevada populations prefer slow moving pools in coastal streams.</a:t>
            </a:r>
          </a:p>
          <a:p>
            <a:pPr marL="342900" indent="-342900">
              <a:buFont typeface="Arial" pitchFamily="34" charset="0"/>
              <a:buAutoNum type="arabicPeriod"/>
            </a:pPr>
            <a:r>
              <a:rPr lang="en-US" b="1" dirty="0"/>
              <a:t>Diet – </a:t>
            </a:r>
            <a:r>
              <a:rPr lang="en-US" dirty="0"/>
              <a:t>Worms and invertebrates</a:t>
            </a:r>
            <a:endParaRPr lang="en-US" b="1"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685800"/>
            <a:ext cx="305466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632" y="3048000"/>
            <a:ext cx="2667000" cy="353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370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Mohave Rattlesnake</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scutulatus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a:bodyPr>
          <a:lstStyle/>
          <a:p>
            <a:pPr marL="342900" indent="-342900">
              <a:buAutoNum type="arabicPeriod"/>
            </a:pPr>
            <a:r>
              <a:rPr lang="en-US" b="1" dirty="0"/>
              <a:t>General Characteristics </a:t>
            </a:r>
            <a:r>
              <a:rPr lang="en-US" dirty="0"/>
              <a:t>– The color varies from shades of brown to pale green depending on the surroundings. </a:t>
            </a:r>
          </a:p>
          <a:p>
            <a:pPr marL="342900" indent="-342900">
              <a:buAutoNum type="arabicPeriod"/>
            </a:pPr>
            <a:r>
              <a:rPr lang="en-US" b="1" dirty="0"/>
              <a:t>Unique Characteristics </a:t>
            </a:r>
            <a:r>
              <a:rPr lang="en-US" b="1" dirty="0">
                <a:solidFill>
                  <a:srgbClr val="FF0000"/>
                </a:solidFill>
              </a:rPr>
              <a:t>–</a:t>
            </a:r>
            <a:r>
              <a:rPr lang="en-US" dirty="0">
                <a:solidFill>
                  <a:srgbClr val="FF0000"/>
                </a:solidFill>
              </a:rPr>
              <a:t> It is perhaps best known for its potent neurotoxic venom.  The Mojave rattlesnake can be highly irritable and unpredictable</a:t>
            </a:r>
          </a:p>
          <a:p>
            <a:pPr marL="342900" indent="-342900">
              <a:buAutoNum type="arabicPeriod"/>
            </a:pPr>
            <a:r>
              <a:rPr lang="en-US" b="1" dirty="0"/>
              <a:t>Biogeography – </a:t>
            </a:r>
            <a:r>
              <a:rPr lang="en-US" dirty="0"/>
              <a:t>This snake is found in </a:t>
            </a:r>
            <a:r>
              <a:rPr lang="en-US" dirty="0">
                <a:solidFill>
                  <a:srgbClr val="00B050"/>
                </a:solidFill>
              </a:rPr>
              <a:t>the southwestern United States i</a:t>
            </a:r>
            <a:r>
              <a:rPr lang="en-US" dirty="0"/>
              <a:t>n southern California, southern Nevada, extreme southwestern Utah, most of Arizona, southern New Mexico, and most of Texas.</a:t>
            </a:r>
          </a:p>
          <a:p>
            <a:pPr marL="342900" indent="-342900">
              <a:buAutoNum type="arabicPeriod"/>
            </a:pPr>
            <a:r>
              <a:rPr lang="en-US" b="1" dirty="0"/>
              <a:t>Habitat</a:t>
            </a:r>
            <a:r>
              <a:rPr lang="en-US" dirty="0"/>
              <a:t> – Primarily a snake of high desert or lower mountain slopes, </a:t>
            </a:r>
            <a:r>
              <a:rPr lang="en-US" dirty="0">
                <a:solidFill>
                  <a:srgbClr val="0070C0"/>
                </a:solidFill>
              </a:rPr>
              <a:t>it is often found near scrub brush such as mesquite and creosote</a:t>
            </a:r>
            <a:r>
              <a:rPr lang="en-US" dirty="0"/>
              <a:t>, but may also reside in lowland areas of sparse vegetation, among cacti, Joshua tree forests, or grassy plains. It tends to avoid densely vegetated and rocky areas, preferring open, arid habitats.</a:t>
            </a:r>
          </a:p>
          <a:p>
            <a:pPr marL="342900" indent="-342900">
              <a:buAutoNum type="arabicPeriod"/>
            </a:pPr>
            <a:r>
              <a:rPr lang="en-US" b="1" dirty="0"/>
              <a:t>Diet - </a:t>
            </a:r>
            <a:r>
              <a:rPr lang="en-US" dirty="0"/>
              <a:t>The diet of Mojave rattlesnakes primarily consists of </a:t>
            </a:r>
            <a:r>
              <a:rPr lang="en-US" dirty="0">
                <a:solidFill>
                  <a:srgbClr val="7030A0"/>
                </a:solidFill>
              </a:rPr>
              <a:t>small mammals</a:t>
            </a:r>
            <a:r>
              <a:rPr lang="en-US" dirty="0"/>
              <a:t>, such as mice, rats and rabbits.</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685800"/>
            <a:ext cx="28194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8000"/>
            <a:ext cx="2971800" cy="355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0795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Crocodilia</a:t>
            </a:r>
            <a:r>
              <a:rPr lang="en-US" sz="4000" dirty="0">
                <a:solidFill>
                  <a:srgbClr val="FFC000"/>
                </a:solidFill>
              </a:rPr>
              <a:t> </a:t>
            </a:r>
          </a:p>
        </p:txBody>
      </p:sp>
      <p:sp>
        <p:nvSpPr>
          <p:cNvPr id="5" name="Text Placeholder 4"/>
          <p:cNvSpPr>
            <a:spLocks noGrp="1"/>
          </p:cNvSpPr>
          <p:nvPr>
            <p:ph type="body" sz="half" idx="2"/>
          </p:nvPr>
        </p:nvSpPr>
        <p:spPr>
          <a:xfrm>
            <a:off x="228600" y="1435100"/>
            <a:ext cx="3048000" cy="4691063"/>
          </a:xfrm>
        </p:spPr>
        <p:txBody>
          <a:bodyPr>
            <a:normAutofit lnSpcReduction="10000"/>
          </a:bodyPr>
          <a:lstStyle/>
          <a:p>
            <a:pPr marL="342900" indent="-342900">
              <a:buAutoNum type="arabicPeriod"/>
            </a:pPr>
            <a:r>
              <a:rPr lang="en-US" b="1" dirty="0"/>
              <a:t>General Characteristics and structures </a:t>
            </a:r>
            <a:r>
              <a:rPr lang="en-US" dirty="0"/>
              <a:t>– The order </a:t>
            </a:r>
            <a:r>
              <a:rPr lang="en-US" dirty="0" err="1"/>
              <a:t>Crocodilia</a:t>
            </a:r>
            <a:r>
              <a:rPr lang="en-US" dirty="0"/>
              <a:t> includes the </a:t>
            </a:r>
            <a:r>
              <a:rPr lang="en-US" dirty="0">
                <a:solidFill>
                  <a:srgbClr val="0070C0"/>
                </a:solidFill>
              </a:rPr>
              <a:t>true crocodiles (family </a:t>
            </a:r>
            <a:r>
              <a:rPr lang="en-US" dirty="0" err="1">
                <a:solidFill>
                  <a:srgbClr val="0070C0"/>
                </a:solidFill>
              </a:rPr>
              <a:t>Crocodylidae</a:t>
            </a:r>
            <a:r>
              <a:rPr lang="en-US" dirty="0">
                <a:solidFill>
                  <a:srgbClr val="0070C0"/>
                </a:solidFill>
              </a:rPr>
              <a:t>), the alligators and caimans (family </a:t>
            </a:r>
            <a:r>
              <a:rPr lang="en-US" dirty="0" err="1">
                <a:solidFill>
                  <a:srgbClr val="0070C0"/>
                </a:solidFill>
              </a:rPr>
              <a:t>Alligatoridae</a:t>
            </a:r>
            <a:r>
              <a:rPr lang="en-US" dirty="0">
                <a:solidFill>
                  <a:srgbClr val="0070C0"/>
                </a:solidFill>
              </a:rPr>
              <a:t>) and the </a:t>
            </a:r>
            <a:r>
              <a:rPr lang="en-US" dirty="0" err="1">
                <a:solidFill>
                  <a:srgbClr val="0070C0"/>
                </a:solidFill>
              </a:rPr>
              <a:t>gharials</a:t>
            </a:r>
            <a:r>
              <a:rPr lang="en-US" dirty="0">
                <a:solidFill>
                  <a:srgbClr val="0070C0"/>
                </a:solidFill>
              </a:rPr>
              <a:t> (family </a:t>
            </a:r>
            <a:r>
              <a:rPr lang="en-US" dirty="0" err="1">
                <a:solidFill>
                  <a:srgbClr val="0070C0"/>
                </a:solidFill>
              </a:rPr>
              <a:t>Gavialidae</a:t>
            </a:r>
            <a:r>
              <a:rPr lang="en-US" dirty="0">
                <a:solidFill>
                  <a:srgbClr val="0070C0"/>
                </a:solidFill>
              </a:rPr>
              <a:t>). </a:t>
            </a:r>
            <a:r>
              <a:rPr lang="en-US" dirty="0"/>
              <a:t>Although the term 'crocodiles' is sometimes used to refer to all of these, a less ambiguous vernacular term for this group is 'crocodilians'.  They are the closest living relatives to </a:t>
            </a:r>
            <a:r>
              <a:rPr lang="en-US" dirty="0">
                <a:solidFill>
                  <a:srgbClr val="FF0000"/>
                </a:solidFill>
              </a:rPr>
              <a:t>birds</a:t>
            </a:r>
            <a:r>
              <a:rPr lang="en-US" dirty="0"/>
              <a:t>.</a:t>
            </a:r>
          </a:p>
          <a:p>
            <a:pPr marL="342900" indent="-342900">
              <a:buAutoNum type="arabicPeriod"/>
            </a:pPr>
            <a:r>
              <a:rPr lang="en-US" b="1" dirty="0"/>
              <a:t>Evolutionary History </a:t>
            </a:r>
            <a:r>
              <a:rPr lang="en-US" dirty="0"/>
              <a:t>– They are large reptiles that </a:t>
            </a:r>
            <a:r>
              <a:rPr lang="en-US" dirty="0">
                <a:solidFill>
                  <a:srgbClr val="00B050"/>
                </a:solidFill>
              </a:rPr>
              <a:t>appeared 83.5 million years ago in the Late Cretaceous period </a:t>
            </a:r>
          </a:p>
          <a:p>
            <a:pPr marL="342900" indent="-342900">
              <a:buAutoNum type="arabicPeriod"/>
            </a:pPr>
            <a:r>
              <a:rPr lang="en-US" b="1" dirty="0"/>
              <a:t>Biogeography –  </a:t>
            </a:r>
            <a:r>
              <a:rPr lang="en-US" dirty="0"/>
              <a:t>Crocodilians are generally found in the </a:t>
            </a:r>
            <a:r>
              <a:rPr lang="en-US" dirty="0">
                <a:solidFill>
                  <a:srgbClr val="7030A0"/>
                </a:solidFill>
              </a:rPr>
              <a:t>tropical regions, being unable to survive and reproduce successfully in cold climates.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600450" y="2362200"/>
            <a:ext cx="1519159" cy="49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303266" y="34290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198" y="3986859"/>
            <a:ext cx="3733800" cy="185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930" y="685800"/>
            <a:ext cx="4428556" cy="153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16428" y="2356961"/>
            <a:ext cx="3565340" cy="830997"/>
          </a:xfrm>
          <a:prstGeom prst="rect">
            <a:avLst/>
          </a:prstGeom>
        </p:spPr>
        <p:txBody>
          <a:bodyPr wrap="square">
            <a:spAutoFit/>
          </a:bodyPr>
          <a:lstStyle/>
          <a:p>
            <a:r>
              <a:rPr lang="en-US" sz="1200" dirty="0"/>
              <a:t>From the left: Heads of the Indian </a:t>
            </a:r>
            <a:r>
              <a:rPr lang="en-US" sz="1200" dirty="0" err="1"/>
              <a:t>gharial</a:t>
            </a:r>
            <a:r>
              <a:rPr lang="en-US" sz="1200" dirty="0"/>
              <a:t> (</a:t>
            </a:r>
            <a:r>
              <a:rPr lang="en-US" sz="1200" dirty="0" err="1"/>
              <a:t>Gavialis</a:t>
            </a:r>
            <a:r>
              <a:rPr lang="en-US" sz="1200" dirty="0"/>
              <a:t> </a:t>
            </a:r>
            <a:r>
              <a:rPr lang="en-US" sz="1200" dirty="0" err="1"/>
              <a:t>gangeticus</a:t>
            </a:r>
            <a:r>
              <a:rPr lang="en-US" sz="1200" dirty="0"/>
              <a:t>), American alligator (Alligator </a:t>
            </a:r>
            <a:r>
              <a:rPr lang="en-US" sz="1200" dirty="0" err="1"/>
              <a:t>mississippiensis</a:t>
            </a:r>
            <a:r>
              <a:rPr lang="en-US" sz="1200" dirty="0"/>
              <a:t>), and an American crocodile (</a:t>
            </a:r>
            <a:r>
              <a:rPr lang="en-US" sz="1200" dirty="0" err="1"/>
              <a:t>Crocodylus</a:t>
            </a:r>
            <a:r>
              <a:rPr lang="en-US" sz="1200" dirty="0"/>
              <a:t> </a:t>
            </a:r>
            <a:r>
              <a:rPr lang="en-US" sz="1200" dirty="0" err="1"/>
              <a:t>acutus</a:t>
            </a:r>
            <a:r>
              <a:rPr lang="en-US" sz="1200" dirty="0"/>
              <a:t>)</a:t>
            </a:r>
          </a:p>
        </p:txBody>
      </p:sp>
    </p:spTree>
    <p:extLst>
      <p:ext uri="{BB962C8B-B14F-4D97-AF65-F5344CB8AC3E}">
        <p14:creationId xmlns:p14="http://schemas.microsoft.com/office/powerpoint/2010/main" val="24165008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Crocodilia</a:t>
            </a:r>
            <a:r>
              <a:rPr lang="en-US" sz="4000" dirty="0">
                <a:solidFill>
                  <a:srgbClr val="FFC000"/>
                </a:solidFill>
              </a:rPr>
              <a:t> </a:t>
            </a:r>
          </a:p>
        </p:txBody>
      </p:sp>
      <p:sp>
        <p:nvSpPr>
          <p:cNvPr id="5" name="Text Placeholder 4"/>
          <p:cNvSpPr>
            <a:spLocks noGrp="1"/>
          </p:cNvSpPr>
          <p:nvPr>
            <p:ph type="body" sz="half" idx="2"/>
          </p:nvPr>
        </p:nvSpPr>
        <p:spPr>
          <a:xfrm>
            <a:off x="228600" y="1435100"/>
            <a:ext cx="7696200" cy="4691063"/>
          </a:xfrm>
        </p:spPr>
        <p:txBody>
          <a:bodyPr>
            <a:normAutofit/>
          </a:bodyPr>
          <a:lstStyle/>
          <a:p>
            <a:pPr marL="342900" indent="-342900">
              <a:buAutoNum type="arabicPeriod"/>
            </a:pPr>
            <a:r>
              <a:rPr lang="en-US" b="1" dirty="0"/>
              <a:t>Alligators</a:t>
            </a:r>
            <a:r>
              <a:rPr lang="en-US" dirty="0"/>
              <a:t> tend to have wider, rounded, U-shaped snouts.  The bottom teeth cannot be seen when there mouth is closed.</a:t>
            </a:r>
          </a:p>
          <a:p>
            <a:pPr marL="342900" indent="-342900">
              <a:buFont typeface="Arial" pitchFamily="34" charset="0"/>
              <a:buAutoNum type="arabicPeriod"/>
            </a:pPr>
            <a:r>
              <a:rPr lang="en-US" b="1" dirty="0"/>
              <a:t>Crocodiles</a:t>
            </a:r>
            <a:r>
              <a:rPr lang="en-US" dirty="0"/>
              <a:t> tend to have more a longer, more pointed, V-shaped snout.  Also, the fourth tooth on the lower jaw  of crocodiles sticks up and over the upper lip so that it can be seen when the crocodiles mouth is closed. The largest of the crocodiles is the Saltwater Crocodile found in and around northern Australia.  Saltwater Crocodiles can be as large as 18 feet and weigh 3000 pounds.</a:t>
            </a:r>
          </a:p>
          <a:p>
            <a:pPr marL="342900" indent="-342900">
              <a:buAutoNum type="arabicPeriod"/>
            </a:pPr>
            <a:r>
              <a:rPr lang="en-US" b="1" dirty="0" err="1"/>
              <a:t>Caimen</a:t>
            </a:r>
            <a:r>
              <a:rPr lang="en-US" dirty="0"/>
              <a:t> all have wide, flat heads with rounded noses. </a:t>
            </a:r>
            <a:r>
              <a:rPr lang="en-US" dirty="0" err="1"/>
              <a:t>Eyeline</a:t>
            </a:r>
            <a:r>
              <a:rPr lang="en-US" dirty="0"/>
              <a:t> ridge is slightly more pronounced than in the closely related American alligator, </a:t>
            </a:r>
            <a:r>
              <a:rPr lang="en-US" i="1" dirty="0"/>
              <a:t>Alligator </a:t>
            </a:r>
            <a:r>
              <a:rPr lang="en-US" i="1" dirty="0" err="1"/>
              <a:t>mississippiensis</a:t>
            </a:r>
            <a:r>
              <a:rPr lang="en-US" dirty="0"/>
              <a:t>. When their mouth is closed, only teeth from the upper jaw are visible. </a:t>
            </a:r>
          </a:p>
          <a:p>
            <a:pPr marL="342900" indent="-342900">
              <a:buAutoNum type="arabicPeriod"/>
            </a:pPr>
            <a:r>
              <a:rPr lang="en-US" b="1" dirty="0"/>
              <a:t>Gavials</a:t>
            </a:r>
            <a:r>
              <a:rPr lang="en-US" dirty="0"/>
              <a:t> have very narrow, long pointed snouts.  </a:t>
            </a:r>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072310"/>
            <a:ext cx="2819400" cy="221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100511"/>
            <a:ext cx="3810000" cy="215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9120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4"/>
          <p:cNvSpPr>
            <a:spLocks noGrp="1"/>
          </p:cNvSpPr>
          <p:nvPr>
            <p:ph type="title"/>
          </p:nvPr>
        </p:nvSpPr>
        <p:spPr/>
        <p:txBody>
          <a:bodyPr/>
          <a:lstStyle/>
          <a:p>
            <a:endParaRPr lang="en-US"/>
          </a:p>
        </p:txBody>
      </p:sp>
      <p:sp>
        <p:nvSpPr>
          <p:cNvPr id="112643" name="Text Placeholder 6"/>
          <p:cNvSpPr>
            <a:spLocks noGrp="1"/>
          </p:cNvSpPr>
          <p:nvPr>
            <p:ph type="body" sz="half" idx="2"/>
          </p:nvPr>
        </p:nvSpPr>
        <p:spPr>
          <a:xfrm>
            <a:off x="457200" y="3505200"/>
            <a:ext cx="3008313" cy="2620963"/>
          </a:xfrm>
        </p:spPr>
        <p:txBody>
          <a:bodyPr>
            <a:normAutofit lnSpcReduction="10000"/>
          </a:bodyPr>
          <a:lstStyle/>
          <a:p>
            <a:r>
              <a:rPr lang="en-US" sz="1800">
                <a:solidFill>
                  <a:srgbClr val="7030A0"/>
                </a:solidFill>
              </a:rPr>
              <a:t>From Top Left </a:t>
            </a:r>
          </a:p>
          <a:p>
            <a:r>
              <a:rPr lang="en-US" sz="1800">
                <a:solidFill>
                  <a:srgbClr val="7030A0"/>
                </a:solidFill>
              </a:rPr>
              <a:t>	Gavial</a:t>
            </a:r>
          </a:p>
          <a:p>
            <a:endParaRPr lang="en-US" sz="1800">
              <a:solidFill>
                <a:srgbClr val="7030A0"/>
              </a:solidFill>
            </a:endParaRPr>
          </a:p>
          <a:p>
            <a:r>
              <a:rPr lang="en-US" sz="1800">
                <a:solidFill>
                  <a:srgbClr val="7030A0"/>
                </a:solidFill>
              </a:rPr>
              <a:t>	Alligator</a:t>
            </a:r>
          </a:p>
          <a:p>
            <a:endParaRPr lang="en-US" sz="1800">
              <a:solidFill>
                <a:srgbClr val="7030A0"/>
              </a:solidFill>
            </a:endParaRPr>
          </a:p>
          <a:p>
            <a:r>
              <a:rPr lang="en-US" sz="1800">
                <a:solidFill>
                  <a:srgbClr val="7030A0"/>
                </a:solidFill>
              </a:rPr>
              <a:t>	Crocodile</a:t>
            </a:r>
          </a:p>
          <a:p>
            <a:endParaRPr lang="en-US" sz="1800">
              <a:solidFill>
                <a:srgbClr val="7030A0"/>
              </a:solidFill>
            </a:endParaRPr>
          </a:p>
          <a:p>
            <a:r>
              <a:rPr lang="en-US" sz="1800">
                <a:solidFill>
                  <a:srgbClr val="7030A0"/>
                </a:solidFill>
              </a:rPr>
              <a:t>	Caiman</a:t>
            </a:r>
          </a:p>
        </p:txBody>
      </p:sp>
      <p:sp>
        <p:nvSpPr>
          <p:cNvPr id="1126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D50A82-6DFE-4414-BB40-5B2F0F5FCFCF}" type="slidenum">
              <a:rPr lang="en-US" smtClean="0"/>
              <a:pPr eaLnBrk="1" hangingPunct="1"/>
              <a:t>93</a:t>
            </a:fld>
            <a:endParaRPr lang="en-US"/>
          </a:p>
        </p:txBody>
      </p:sp>
      <p:pic>
        <p:nvPicPr>
          <p:cNvPr id="112645" name="Picture 2" descr="http://upload.wikimedia.org/wikipedia/commons/e/e7/Comparison_-_Crocodi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020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4" descr="Black caiman © Patricio Robles Gil / Sierra Madre">
            <a:hlinkClick r:id="rId3" tooltip="View slidesho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581400"/>
            <a:ext cx="47434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10962</TotalTime>
  <Words>15862</Words>
  <Application>Microsoft Office PowerPoint</Application>
  <PresentationFormat>On-screen Show (4:3)</PresentationFormat>
  <Paragraphs>578</Paragraphs>
  <Slides>93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93</vt:i4>
      </vt:variant>
    </vt:vector>
  </HeadingPairs>
  <TitlesOfParts>
    <vt:vector size="96" baseType="lpstr">
      <vt:lpstr>Arial</vt:lpstr>
      <vt:lpstr>Calibri</vt:lpstr>
      <vt:lpstr>Office Theme</vt:lpstr>
      <vt:lpstr>Tetrapods</vt:lpstr>
      <vt:lpstr>Tetrapods – General Characteristics</vt:lpstr>
      <vt:lpstr>Tetrapods – General Characteristics</vt:lpstr>
      <vt:lpstr>Tetrapods – General Characteristics</vt:lpstr>
      <vt:lpstr>Tetrapods – Evolutionary History </vt:lpstr>
      <vt:lpstr>Amphibians</vt:lpstr>
      <vt:lpstr>Class: Amphibia –  General Characteristics</vt:lpstr>
      <vt:lpstr>Order: Urodela</vt:lpstr>
      <vt:lpstr>California Newt (Taricha torosa)</vt:lpstr>
      <vt:lpstr>Ensantina  (Ensatina eschscholtzii )</vt:lpstr>
      <vt:lpstr>California Slender Salamander  (Batrachoseps attenuatus)</vt:lpstr>
      <vt:lpstr>Order: Caecilians</vt:lpstr>
      <vt:lpstr>Order: Anura</vt:lpstr>
      <vt:lpstr>Order: Anura – General Characteristics</vt:lpstr>
      <vt:lpstr>Order: Anura – General Characteristics</vt:lpstr>
      <vt:lpstr>Order: Anura – General Characteristics</vt:lpstr>
      <vt:lpstr>Class: Amphibia (Internal)</vt:lpstr>
      <vt:lpstr>Class: Amphibia (Internal)</vt:lpstr>
      <vt:lpstr>Western Spadefoot Toad (Spea hammondii)</vt:lpstr>
      <vt:lpstr>Red Spotted Toad (Bufo punctatus)</vt:lpstr>
      <vt:lpstr>Western Toad (Anaxyrus boreas)</vt:lpstr>
      <vt:lpstr>California Tree Frog (Pseudacris cadaverina)</vt:lpstr>
      <vt:lpstr>Pacific Tree Frog (Pseudacris regilla)</vt:lpstr>
      <vt:lpstr>American Bullfrog (Rana catesbeiana)</vt:lpstr>
      <vt:lpstr>Amniotes</vt:lpstr>
      <vt:lpstr>Amniotes – General Characteristics</vt:lpstr>
      <vt:lpstr>Amniotes – General Characteristics</vt:lpstr>
      <vt:lpstr>Reptiles</vt:lpstr>
      <vt:lpstr>Reptiles – General Characteristics</vt:lpstr>
      <vt:lpstr>Class:  Testudines </vt:lpstr>
      <vt:lpstr>Testudines – General Characteristics</vt:lpstr>
      <vt:lpstr>Testudines – General Characteristics</vt:lpstr>
      <vt:lpstr>Class  Testudines  –  General Characteristics</vt:lpstr>
      <vt:lpstr>Green Sea Turtle (Chelonia mydas)</vt:lpstr>
      <vt:lpstr>Leatherback Sea Turtle (Dermochelys coriacea)</vt:lpstr>
      <vt:lpstr>Desert Tortoise (Gopherus agassizii)</vt:lpstr>
      <vt:lpstr>Western Pond Turtle (Clemmys marmorata)</vt:lpstr>
      <vt:lpstr>Red-eared Slider (Trachemys scripta elegans)</vt:lpstr>
      <vt:lpstr> Spiny Softshell Turtle (Apalone spinifera)</vt:lpstr>
      <vt:lpstr> Mata Mata (Chelus fimbriata)</vt:lpstr>
      <vt:lpstr>Class:  Spenodontia </vt:lpstr>
      <vt:lpstr>Class:  Squamata </vt:lpstr>
      <vt:lpstr>Squamata – General Characteristics</vt:lpstr>
      <vt:lpstr>Lizards – General Characteristics</vt:lpstr>
      <vt:lpstr>Family: Agamidae</vt:lpstr>
      <vt:lpstr>Family: Chameleonidae</vt:lpstr>
      <vt:lpstr>Family: Polychrotidae Green Anole</vt:lpstr>
      <vt:lpstr>Family: Geckonidae</vt:lpstr>
      <vt:lpstr>Family: Corytophanidae</vt:lpstr>
      <vt:lpstr>Family: Scincidae</vt:lpstr>
      <vt:lpstr> Western Skink (Eumeces skiltonianus)</vt:lpstr>
      <vt:lpstr>Family: Iguanidae</vt:lpstr>
      <vt:lpstr>Chuckwalla (Sauromalus ater)</vt:lpstr>
      <vt:lpstr>Desert Iguana (Dipsosaurus dorsalis)</vt:lpstr>
      <vt:lpstr>Green Iguana (Iguana iguana)</vt:lpstr>
      <vt:lpstr>Marine Iguana (Amblyrhynchus cristatus)</vt:lpstr>
      <vt:lpstr>Family: Phrynosomatidae</vt:lpstr>
      <vt:lpstr>Zebra-tailed Lizard (Callisaurus sp.)</vt:lpstr>
      <vt:lpstr>Western Fence Lizard (Sceloporus occidentalis)</vt:lpstr>
      <vt:lpstr>Side-blotched Lizard (Uta sp.)</vt:lpstr>
      <vt:lpstr>Horned Lizard (Phrynosoma sp.)</vt:lpstr>
      <vt:lpstr>Family: Anguidae – The Southern Alligator Lizard (Elgaria multicarinata)   </vt:lpstr>
      <vt:lpstr>Family: Anniellidae California Legless Lizard (Anniella pulchra)</vt:lpstr>
      <vt:lpstr>Family: Crotaphytidae Blunt-nosed Leopard Lizard (Gambelia sila)</vt:lpstr>
      <vt:lpstr>Family:  Teiidae Western Whiptail Lizard (Aspidoscelis tigris)</vt:lpstr>
      <vt:lpstr>Family: Helodermatidae</vt:lpstr>
      <vt:lpstr>Snakes – General Characteristics</vt:lpstr>
      <vt:lpstr>Snakes – General Characteristics</vt:lpstr>
      <vt:lpstr>Family:  Elapsidae </vt:lpstr>
      <vt:lpstr>King Cobra (Ophiophagus hannah)</vt:lpstr>
      <vt:lpstr>Taipan (Oxyuranus sp.)</vt:lpstr>
      <vt:lpstr>Sea Snake</vt:lpstr>
      <vt:lpstr>Family:  Boidae </vt:lpstr>
      <vt:lpstr>Rosy Boa (Lichanura trivirgata)</vt:lpstr>
      <vt:lpstr>Green Anaconda (Eunectes murinus) </vt:lpstr>
      <vt:lpstr>Family:  Pythonidae </vt:lpstr>
      <vt:lpstr>Rock Python (Python sebae) </vt:lpstr>
      <vt:lpstr>Family:  Colubridae </vt:lpstr>
      <vt:lpstr>Ring-necked Snake  (Diadophis punctatus)</vt:lpstr>
      <vt:lpstr> Coachwhip (Masticophis flagellum)</vt:lpstr>
      <vt:lpstr> Western Shovel-nosed Snake (Chionactis occipitalis)</vt:lpstr>
      <vt:lpstr> California King Snake (Lampropeltis getula)</vt:lpstr>
      <vt:lpstr> Gopher Snake (Pituophis catenifer)</vt:lpstr>
      <vt:lpstr>Family:  Viperidae </vt:lpstr>
      <vt:lpstr> Western Diamondback (Crotalus atrox)</vt:lpstr>
      <vt:lpstr>Red Diamond Rattlesnake (Crotalus ruber)</vt:lpstr>
      <vt:lpstr>Speckled Rattlesnake (Crotalus mitchellii)</vt:lpstr>
      <vt:lpstr> Western Rattlesnake (Crotalus oreganus)</vt:lpstr>
      <vt:lpstr> Sidewinder (Crotalus cerastes)</vt:lpstr>
      <vt:lpstr> Mohave Rattlesnake (Crotalus scutulatus)</vt:lpstr>
      <vt:lpstr>Class:  Crocodilia </vt:lpstr>
      <vt:lpstr>Class:  Crocodilia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Tetrapods</dc:title>
  <dc:creator>Cooper, Mark</dc:creator>
  <cp:lastModifiedBy>Tyler Flisik</cp:lastModifiedBy>
  <cp:revision>219</cp:revision>
  <dcterms:created xsi:type="dcterms:W3CDTF">2013-02-03T04:59:35Z</dcterms:created>
  <dcterms:modified xsi:type="dcterms:W3CDTF">2017-05-14T15:33:17Z</dcterms:modified>
</cp:coreProperties>
</file>