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322" r:id="rId2"/>
    <p:sldId id="270" r:id="rId3"/>
    <p:sldId id="271" r:id="rId4"/>
    <p:sldId id="273" r:id="rId5"/>
    <p:sldId id="267" r:id="rId6"/>
    <p:sldId id="272" r:id="rId7"/>
    <p:sldId id="336" r:id="rId8"/>
    <p:sldId id="295" r:id="rId9"/>
    <p:sldId id="277" r:id="rId10"/>
    <p:sldId id="278" r:id="rId11"/>
    <p:sldId id="326" r:id="rId12"/>
    <p:sldId id="269" r:id="rId13"/>
    <p:sldId id="329" r:id="rId14"/>
    <p:sldId id="330" r:id="rId15"/>
    <p:sldId id="285" r:id="rId16"/>
    <p:sldId id="331" r:id="rId17"/>
    <p:sldId id="343" r:id="rId18"/>
    <p:sldId id="291" r:id="rId19"/>
    <p:sldId id="284" r:id="rId20"/>
    <p:sldId id="287" r:id="rId21"/>
    <p:sldId id="344" r:id="rId22"/>
    <p:sldId id="327" r:id="rId23"/>
    <p:sldId id="260" r:id="rId24"/>
    <p:sldId id="328" r:id="rId25"/>
    <p:sldId id="347" r:id="rId26"/>
    <p:sldId id="334" r:id="rId27"/>
    <p:sldId id="346" r:id="rId28"/>
    <p:sldId id="335" r:id="rId29"/>
    <p:sldId id="316" r:id="rId30"/>
    <p:sldId id="303" r:id="rId31"/>
    <p:sldId id="333" r:id="rId32"/>
    <p:sldId id="342" r:id="rId33"/>
    <p:sldId id="306" r:id="rId34"/>
    <p:sldId id="338" r:id="rId35"/>
    <p:sldId id="315" r:id="rId36"/>
    <p:sldId id="311" r:id="rId37"/>
    <p:sldId id="312" r:id="rId38"/>
    <p:sldId id="313" r:id="rId39"/>
    <p:sldId id="314" r:id="rId40"/>
    <p:sldId id="339" r:id="rId41"/>
    <p:sldId id="318" r:id="rId42"/>
    <p:sldId id="281" r:id="rId43"/>
    <p:sldId id="317" r:id="rId44"/>
    <p:sldId id="323" r:id="rId45"/>
    <p:sldId id="341" r:id="rId46"/>
    <p:sldId id="345" r:id="rId47"/>
    <p:sldId id="304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86156" autoAdjust="0"/>
  </p:normalViewPr>
  <p:slideViewPr>
    <p:cSldViewPr snapToGrid="0">
      <p:cViewPr varScale="1">
        <p:scale>
          <a:sx n="63" d="100"/>
          <a:sy n="63" d="100"/>
        </p:scale>
        <p:origin x="7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A891B-BFC9-4122-BAC0-7F59C14CD504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92BBC-C76B-4292-95CD-CB317722D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5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Notocord</a:t>
            </a:r>
            <a:r>
              <a:rPr lang="en-US" dirty="0"/>
              <a:t> is between digestive tube and nerve cord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504997-5699-4D70-A23F-E61987FC74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2273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650,000 whales, dolphins, and seals were killed throughout the 1990s as a result of bycatch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5BD25-84CB-475A-AEB1-0B2EB87A4F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823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Common in mercury, PCBs,</a:t>
            </a:r>
            <a:r>
              <a:rPr lang="en-US" baseline="0" dirty="0"/>
              <a:t> and </a:t>
            </a:r>
            <a:r>
              <a:rPr lang="en-US" dirty="0"/>
              <a:t>DDT</a:t>
            </a:r>
          </a:p>
          <a:p>
            <a:r>
              <a:rPr lang="en-US" dirty="0" err="1"/>
              <a:t>Polyclorinated</a:t>
            </a:r>
            <a:r>
              <a:rPr lang="en-US" baseline="0" dirty="0"/>
              <a:t> biphenyl = PCB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Dichlorodiphenyltrichloroethane = DDT</a:t>
            </a:r>
            <a:endParaRPr lang="en-US" b="0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25599-DD25-42AA-90D2-DEB356EEA88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366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species shoot water through</a:t>
            </a:r>
            <a:r>
              <a:rPr lang="en-US" baseline="0" dirty="0"/>
              <a:t> the excurrent siphon when attacked “sea squirt”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504997-5699-4D70-A23F-E61987FC74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270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species shoot water through</a:t>
            </a:r>
            <a:r>
              <a:rPr lang="en-US" baseline="0" dirty="0"/>
              <a:t> the excurrent siphon when attacked “sea squirt”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504997-5699-4D70-A23F-E61987FC74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85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Approximately 57,000 species of vertebrates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Tetrapods</a:t>
            </a:r>
            <a:r>
              <a:rPr lang="en-US" dirty="0"/>
              <a:t> diverged 365 </a:t>
            </a:r>
            <a:r>
              <a:rPr lang="en-US" dirty="0" err="1"/>
              <a:t>mya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Range</a:t>
            </a:r>
            <a:r>
              <a:rPr lang="en-US" baseline="0" dirty="0"/>
              <a:t> from 8.4mm fish 100 billion times smaller than blue whale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504997-5699-4D70-A23F-E61987FC74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529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 adaptations in Vertebrate evolution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504997-5699-4D70-A23F-E61987FC74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394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“Perhaps the greatest of all advances in vertebrate history was the development of jaws and the consequent revolution in the mode of life of early fishes” –</a:t>
            </a:r>
            <a:r>
              <a:rPr lang="en-US" dirty="0" err="1"/>
              <a:t>Romer</a:t>
            </a:r>
            <a:r>
              <a:rPr lang="en-US" dirty="0"/>
              <a:t> 1962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F182A-1300-4163-9B0D-DE5DD3CBE15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29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F182A-1300-4163-9B0D-DE5DD3CBE15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4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sharks are obligate ram ventilators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92BBC-C76B-4292-95CD-CB317722D7C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483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Chile has completely banned the practice of bottom trawling and other countries are placing restrictions on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49E38-E10D-469B-BCFC-87E1266A98B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04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25600" y="5124450"/>
            <a:ext cx="9144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>
            <a:lvl1pPr>
              <a:defRPr sz="1400"/>
            </a:lvl1pPr>
          </a:lstStyle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10/30/2019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621536" y="6355080"/>
            <a:ext cx="1625600" cy="365760"/>
          </a:xfrm>
        </p:spPr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06500" y="3648075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19200" y="5048250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6500" y="3648075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19200" y="5048250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6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10/30/2019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601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10/30/2019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5814836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833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44D2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44D2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9D83C4EA-DCD8-4252-8541-B22D15DF9647}" type="slidenum">
              <a:rPr lang="en-US">
                <a:solidFill>
                  <a:srgbClr val="444D26"/>
                </a:solidFill>
              </a:rPr>
              <a:pPr/>
              <a:t>‹#›</a:t>
            </a:fld>
            <a:endParaRPr lang="en-US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994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CDD178-E0F4-402A-BEB9-928F718F87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29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495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3A45712B-B311-49E2-95FB-B8B5535EB9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1780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nline Image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B9147794-7AA8-488B-91D6-8EA57082E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221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B4DCFA"/>
                </a:solidFill>
              </a:rPr>
              <a:pPr/>
              <a:t>10/30/2019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>
              <a:solidFill>
                <a:srgbClr val="B4DCF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26464" y="6355080"/>
            <a:ext cx="2027936" cy="365760"/>
          </a:xfrm>
        </p:spPr>
        <p:txBody>
          <a:bodyPr/>
          <a:lstStyle/>
          <a:p>
            <a:fld id="{3F59CEA0-A23A-41CA-B0C4-ED28FDFF00D0}" type="slidenum">
              <a:rPr lang="en-US" smtClean="0">
                <a:solidFill>
                  <a:srgbClr val="B4DCFA"/>
                </a:solidFill>
              </a:rPr>
              <a:pPr/>
              <a:t>‹#›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9200" y="28194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28194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84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10/30/2019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1318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10/30/2019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77772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7602" y="1295400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10/30/2019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39430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10/30/2019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418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10/30/2019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10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432800" y="1219203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10/30/2019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5220033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35553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B4DCFA"/>
                </a:solidFill>
              </a:rPr>
              <a:pPr/>
              <a:t>10/30/2019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4DCF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B4DCFA"/>
                </a:solidFill>
              </a:rPr>
              <a:pPr/>
              <a:t>‹#›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" y="500856"/>
            <a:ext cx="2438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3693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534400" y="6356350"/>
            <a:ext cx="3052064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10/30/2019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864864" y="6356350"/>
            <a:ext cx="46736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6864" y="6356350"/>
            <a:ext cx="26416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245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maal7Hf0WA" TargetMode="External"/><Relationship Id="rId2" Type="http://schemas.openxmlformats.org/officeDocument/2006/relationships/hyperlink" Target="https://youtu.be/Bta18FdkVcA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hyperlink" Target="https://www.youtube.com/watch?v=t5PGZRxhAyU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IxR1xz9n2A" TargetMode="External"/><Relationship Id="rId2" Type="http://schemas.openxmlformats.org/officeDocument/2006/relationships/hyperlink" Target="https://youtu.be/wUb3YCPm4bY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youtube.com/watch?v=mJG7RaLX-DM" TargetMode="External"/><Relationship Id="rId4" Type="http://schemas.openxmlformats.org/officeDocument/2006/relationships/hyperlink" Target="https://www.youtube.com/watch?v=mO7hvOtYnck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CC5D6F-F965-4ED0-BA32-212A128A08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Lab 8: Chordates and Chondrichthyes</a:t>
            </a:r>
          </a:p>
        </p:txBody>
      </p:sp>
    </p:spTree>
    <p:extLst>
      <p:ext uri="{BB962C8B-B14F-4D97-AF65-F5344CB8AC3E}">
        <p14:creationId xmlns:p14="http://schemas.microsoft.com/office/powerpoint/2010/main" val="3024500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Vertebrate Phylogeny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441" y="1316338"/>
            <a:ext cx="6409123" cy="48414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199"/>
            <a:ext cx="5864158" cy="5035685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800" b="1" dirty="0"/>
              <a:t>Vertebrate Classes</a:t>
            </a:r>
          </a:p>
          <a:p>
            <a:pPr>
              <a:spcAft>
                <a:spcPts val="1200"/>
              </a:spcAft>
            </a:pPr>
            <a:r>
              <a:rPr lang="en-US" sz="2400" dirty="0" err="1"/>
              <a:t>Agnatha</a:t>
            </a:r>
            <a:r>
              <a:rPr lang="en-US" sz="2400" dirty="0"/>
              <a:t> – Hagfish and lampreys</a:t>
            </a:r>
          </a:p>
          <a:p>
            <a:pPr>
              <a:spcAft>
                <a:spcPts val="1200"/>
              </a:spcAft>
            </a:pPr>
            <a:r>
              <a:rPr lang="en-US" sz="2400" dirty="0" err="1"/>
              <a:t>Chondrichthyes</a:t>
            </a:r>
            <a:r>
              <a:rPr lang="en-US" sz="2400" dirty="0"/>
              <a:t> - Cartilaginous fishes</a:t>
            </a:r>
          </a:p>
          <a:p>
            <a:r>
              <a:rPr lang="en-US" sz="2400" dirty="0" err="1"/>
              <a:t>Osteichthyes</a:t>
            </a:r>
            <a:r>
              <a:rPr lang="en-US" sz="2400" dirty="0"/>
              <a:t> - Bony fishes</a:t>
            </a:r>
          </a:p>
          <a:p>
            <a:pPr lvl="1">
              <a:spcBef>
                <a:spcPts val="600"/>
              </a:spcBef>
            </a:pPr>
            <a:r>
              <a:rPr lang="en-US" sz="2100" dirty="0" err="1"/>
              <a:t>Sarcopterygii</a:t>
            </a:r>
            <a:r>
              <a:rPr lang="en-US" sz="2100" dirty="0"/>
              <a:t> – Lobe finned fishes</a:t>
            </a:r>
          </a:p>
          <a:p>
            <a:pPr lvl="1">
              <a:spcBef>
                <a:spcPts val="600"/>
              </a:spcBef>
            </a:pPr>
            <a:r>
              <a:rPr lang="en-US" sz="2100" dirty="0" err="1"/>
              <a:t>Actinopterygii</a:t>
            </a:r>
            <a:r>
              <a:rPr lang="en-US" sz="2100" dirty="0"/>
              <a:t> – Ray finned fishes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 err="1"/>
              <a:t>Amphibia</a:t>
            </a:r>
            <a:r>
              <a:rPr lang="en-US" sz="2400" dirty="0"/>
              <a:t> - Frogs, toads, salamanders</a:t>
            </a:r>
          </a:p>
          <a:p>
            <a:pPr>
              <a:spcAft>
                <a:spcPts val="1200"/>
              </a:spcAft>
            </a:pPr>
            <a:r>
              <a:rPr lang="en-US" sz="2400" dirty="0" err="1"/>
              <a:t>Reptilia</a:t>
            </a:r>
            <a:r>
              <a:rPr lang="en-US" sz="2400" dirty="0"/>
              <a:t> - Turtles, snakes, lizards, crocodilians, birds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Mammalia - Mammals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45441" y="3206259"/>
            <a:ext cx="195697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Jaws, teeth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80584" y="5703273"/>
            <a:ext cx="96715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Milk, hair</a:t>
            </a:r>
          </a:p>
        </p:txBody>
      </p:sp>
    </p:spTree>
    <p:extLst>
      <p:ext uri="{BB962C8B-B14F-4D97-AF65-F5344CB8AC3E}">
        <p14:creationId xmlns:p14="http://schemas.microsoft.com/office/powerpoint/2010/main" val="55980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BFB1F9-A768-4BB9-83B8-338313D6E4CE}"/>
              </a:ext>
            </a:extLst>
          </p:cNvPr>
          <p:cNvSpPr txBox="1"/>
          <p:nvPr/>
        </p:nvSpPr>
        <p:spPr>
          <a:xfrm>
            <a:off x="570015" y="6006662"/>
            <a:ext cx="11317185" cy="7323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800139-F4B6-46DE-B865-73A23A5BA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108" y="1235640"/>
            <a:ext cx="6388926" cy="562236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FDE7BBB-2AF8-4105-B8BE-0C3DADF7E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015" y="119001"/>
            <a:ext cx="10984675" cy="92299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Major Groups of Fishes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F5CBE7C-8EAE-4E90-8055-FA6D86EFDA0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70015" y="1397330"/>
            <a:ext cx="4397784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err="1"/>
              <a:t>Agnatha</a:t>
            </a:r>
            <a:r>
              <a:rPr lang="en-US" sz="3200" dirty="0"/>
              <a:t>: </a:t>
            </a:r>
          </a:p>
          <a:p>
            <a:pPr marL="0" indent="0">
              <a:buNone/>
            </a:pPr>
            <a:r>
              <a:rPr lang="en-US" sz="3200" dirty="0"/>
              <a:t>Jawless fishes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b="1" dirty="0"/>
              <a:t>Chondrichthyes</a:t>
            </a:r>
            <a:r>
              <a:rPr lang="en-US" sz="3200" dirty="0"/>
              <a:t>: Cartilaginous fishes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b="1" dirty="0"/>
              <a:t>Osteichthyes</a:t>
            </a:r>
            <a:r>
              <a:rPr lang="en-US" sz="3200" dirty="0"/>
              <a:t>: </a:t>
            </a:r>
          </a:p>
          <a:p>
            <a:pPr marL="0" indent="0">
              <a:buNone/>
            </a:pPr>
            <a:r>
              <a:rPr lang="en-US" sz="3200" dirty="0"/>
              <a:t>Bony fishes</a:t>
            </a:r>
          </a:p>
        </p:txBody>
      </p:sp>
    </p:spTree>
    <p:extLst>
      <p:ext uri="{BB962C8B-B14F-4D97-AF65-F5344CB8AC3E}">
        <p14:creationId xmlns:p14="http://schemas.microsoft.com/office/powerpoint/2010/main" val="231275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err="1"/>
              <a:t>Agnatha</a:t>
            </a:r>
            <a:r>
              <a:rPr lang="en-US" sz="44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45833"/>
            <a:ext cx="5409461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Hagfish</a:t>
            </a:r>
          </a:p>
          <a:p>
            <a:r>
              <a:rPr lang="en-US" sz="2400" dirty="0"/>
              <a:t>Jawless </a:t>
            </a:r>
          </a:p>
          <a:p>
            <a:r>
              <a:rPr lang="en-US" sz="2400" dirty="0"/>
              <a:t>Reduced vertebrae with cartilaginous braincase</a:t>
            </a:r>
          </a:p>
          <a:p>
            <a:r>
              <a:rPr lang="en-US" sz="2400" dirty="0"/>
              <a:t>Marine scavengers</a:t>
            </a:r>
          </a:p>
          <a:p>
            <a:r>
              <a:rPr lang="en-US" sz="2400" dirty="0"/>
              <a:t>Produce slime</a:t>
            </a:r>
          </a:p>
          <a:p>
            <a:r>
              <a:rPr lang="en-US" sz="2400" dirty="0"/>
              <a:t>Lack scales and paired appendages </a:t>
            </a:r>
          </a:p>
          <a:p>
            <a:r>
              <a:rPr lang="en-US" sz="2400" dirty="0"/>
              <a:t>Reduced brain, eyes, ears, and nasal opening</a:t>
            </a:r>
          </a:p>
          <a:p>
            <a:r>
              <a:rPr lang="en-US" sz="2400" dirty="0"/>
              <a:t>Tie themselves in a knot to release slime or provide leverage when feeding </a:t>
            </a:r>
          </a:p>
        </p:txBody>
      </p:sp>
      <p:pic>
        <p:nvPicPr>
          <p:cNvPr id="1026" name="Picture 2" descr="http://bio1151b.nicerweb.net/Locked/media/ch34/34_09Hagfish_L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845" y="1426454"/>
            <a:ext cx="3607333" cy="230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zoology.ubc.ca/labs/biomaterials/overha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845" y="4037628"/>
            <a:ext cx="3606555" cy="222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dn.phys.org/newman/gfx/news/hires/2011/17-scientistsf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663" y="2725951"/>
            <a:ext cx="1655470" cy="197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86543" y="3293231"/>
            <a:ext cx="1038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Barbels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6096000" y="3181218"/>
            <a:ext cx="466725" cy="29667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3811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8640F-3B55-4FF9-9F35-3D1D8C42D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Hagfish Slime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B1A99A0-4802-4E52-AC56-CF2AB7BBFDD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46937" y="1237691"/>
            <a:ext cx="700044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https://youtu.be/Bta18FdkVcA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https://www.youtube.com/watch?v=pmaal7Hf0WA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4"/>
              </a:rPr>
              <a:t>https://www.youtube.com/watch?v=t5PGZRxhAyU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ED8792-01CC-4518-B7EA-EAA118E6AB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4409" y="3128271"/>
            <a:ext cx="6413548" cy="28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97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841" y="152400"/>
            <a:ext cx="11691891" cy="990600"/>
          </a:xfrm>
        </p:spPr>
        <p:txBody>
          <a:bodyPr>
            <a:normAutofit/>
          </a:bodyPr>
          <a:lstStyle/>
          <a:p>
            <a:pPr algn="ctr"/>
            <a:r>
              <a:rPr lang="en-US" sz="4400" dirty="0" err="1"/>
              <a:t>Agnatha</a:t>
            </a:r>
            <a:r>
              <a:rPr lang="en-US" sz="44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0076" y="1219200"/>
            <a:ext cx="4305300" cy="5067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Lampreys</a:t>
            </a:r>
          </a:p>
          <a:p>
            <a:r>
              <a:rPr lang="en-US" sz="2400" dirty="0"/>
              <a:t>Jawless </a:t>
            </a:r>
          </a:p>
          <a:p>
            <a:r>
              <a:rPr lang="en-US" sz="2400" dirty="0"/>
              <a:t>Rudimentary vertebrae and cartilaginous skeleton</a:t>
            </a:r>
          </a:p>
          <a:p>
            <a:r>
              <a:rPr lang="en-US" sz="2400" dirty="0"/>
              <a:t>Marine and freshwater</a:t>
            </a:r>
          </a:p>
          <a:p>
            <a:pPr lvl="1"/>
            <a:r>
              <a:rPr lang="en-US" sz="2100" b="1" dirty="0"/>
              <a:t>Anadromous</a:t>
            </a:r>
            <a:r>
              <a:rPr lang="en-US" sz="2100" dirty="0"/>
              <a:t>: migrates to fresh water to spawn</a:t>
            </a:r>
          </a:p>
          <a:p>
            <a:r>
              <a:rPr lang="en-US" sz="2400" b="1" dirty="0"/>
              <a:t>Ammocoetes larvae</a:t>
            </a:r>
            <a:r>
              <a:rPr lang="en-US" sz="2400" dirty="0"/>
              <a:t>: filter feeders, buried in sediment</a:t>
            </a:r>
          </a:p>
          <a:p>
            <a:r>
              <a:rPr lang="en-US" sz="2400" dirty="0"/>
              <a:t>Most are parasitic</a:t>
            </a:r>
          </a:p>
          <a:p>
            <a:r>
              <a:rPr lang="en-US" sz="2400" dirty="0"/>
              <a:t>Lack scales and paired appendages</a:t>
            </a:r>
          </a:p>
        </p:txBody>
      </p:sp>
      <p:pic>
        <p:nvPicPr>
          <p:cNvPr id="6" name="Picture 5" descr="34_08aSeaLamprey-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331" y="1622384"/>
            <a:ext cx="4354231" cy="2240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331" y="3938864"/>
            <a:ext cx="4354231" cy="2347636"/>
          </a:xfrm>
          <a:prstGeom prst="rect">
            <a:avLst/>
          </a:prstGeom>
        </p:spPr>
      </p:pic>
      <p:pic>
        <p:nvPicPr>
          <p:cNvPr id="8" name="Picture 7" descr="34_08bSeaLamprey-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475" y="1184131"/>
            <a:ext cx="1930088" cy="1343409"/>
          </a:xfrm>
          <a:prstGeom prst="rect">
            <a:avLst/>
          </a:prstGeom>
        </p:spPr>
      </p:pic>
      <p:pic>
        <p:nvPicPr>
          <p:cNvPr id="2052" name="Picture 4" descr="http://legacy.earlham.edu/~bowenap/lamprey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898" y="3279560"/>
            <a:ext cx="3056994" cy="204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821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Evolution of Jaws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95316" y="1217579"/>
            <a:ext cx="11267873" cy="2678097"/>
          </a:xfrm>
        </p:spPr>
        <p:txBody>
          <a:bodyPr>
            <a:normAutofit/>
          </a:bodyPr>
          <a:lstStyle/>
          <a:p>
            <a:r>
              <a:rPr lang="en-US" sz="2800" dirty="0"/>
              <a:t>Jaws likely developed from gill arches used in filter feeding</a:t>
            </a:r>
          </a:p>
          <a:p>
            <a:r>
              <a:rPr lang="en-US" sz="2800" dirty="0"/>
              <a:t>Lead to the diversification of food types (carnivory and herbivory)</a:t>
            </a:r>
          </a:p>
          <a:p>
            <a:r>
              <a:rPr lang="en-US" sz="2800" dirty="0"/>
              <a:t>Allowed for active defense from predators</a:t>
            </a:r>
          </a:p>
          <a:p>
            <a:pPr lvl="1"/>
            <a:r>
              <a:rPr lang="en-US" sz="2400" dirty="0"/>
              <a:t>De-emphasis on armored plates</a:t>
            </a:r>
          </a:p>
          <a:p>
            <a:pPr lvl="2"/>
            <a:r>
              <a:rPr lang="en-US" sz="2200" dirty="0"/>
              <a:t>Development of paired appendages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881" y="116485"/>
            <a:ext cx="816213" cy="9435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89" y="3970255"/>
            <a:ext cx="11134725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0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1328986" cy="9906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Class Chondrichthyes (</a:t>
            </a:r>
            <a:r>
              <a:rPr lang="en-US" sz="4000" dirty="0" err="1"/>
              <a:t>kon</a:t>
            </a:r>
            <a:r>
              <a:rPr lang="en-US" sz="4000" dirty="0"/>
              <a:t>-DRIK-thee-EEZ)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318161"/>
            <a:ext cx="5951621" cy="5002427"/>
          </a:xfrm>
        </p:spPr>
        <p:txBody>
          <a:bodyPr>
            <a:normAutofit/>
          </a:bodyPr>
          <a:lstStyle/>
          <a:p>
            <a:r>
              <a:rPr lang="en-US" dirty="0"/>
              <a:t>Cartilaginous skeleton</a:t>
            </a:r>
          </a:p>
          <a:p>
            <a:r>
              <a:rPr lang="en-US" dirty="0"/>
              <a:t>Placoid scales</a:t>
            </a:r>
          </a:p>
          <a:p>
            <a:r>
              <a:rPr lang="en-US" dirty="0"/>
              <a:t>Teeth derived from placoid scales are not fused with jaw</a:t>
            </a:r>
          </a:p>
          <a:p>
            <a:pPr lvl="1"/>
            <a:r>
              <a:rPr lang="en-US" sz="2400" dirty="0"/>
              <a:t>Replaceable (every few days)</a:t>
            </a:r>
          </a:p>
          <a:p>
            <a:r>
              <a:rPr lang="en-US" dirty="0"/>
              <a:t>Large, buoyant livers</a:t>
            </a:r>
          </a:p>
          <a:p>
            <a:pPr lvl="1"/>
            <a:r>
              <a:rPr lang="en-US" sz="2400" dirty="0"/>
              <a:t>Lack gas bladder or lungs</a:t>
            </a:r>
          </a:p>
          <a:p>
            <a:r>
              <a:rPr lang="en-US" dirty="0"/>
              <a:t>Spiral valve intestine</a:t>
            </a:r>
          </a:p>
          <a:p>
            <a:r>
              <a:rPr lang="en-US" dirty="0"/>
              <a:t>Highly developed sensory organs</a:t>
            </a:r>
          </a:p>
          <a:p>
            <a:r>
              <a:rPr lang="en-US" dirty="0"/>
              <a:t>Internal fertilization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D851E1-7717-47FD-988B-653CE4AAD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6726" y="1197812"/>
            <a:ext cx="3309619" cy="16565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829D0B-01B2-4D02-B0B1-2FAF3C4DA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754" y="4423789"/>
            <a:ext cx="4892592" cy="18883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6AA961-9981-470A-A705-2E3F5E88C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3753" y="1197812"/>
            <a:ext cx="1512833" cy="16565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EE3550-37DE-447E-BE21-6FAAF8F9AF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4268" y="2921003"/>
            <a:ext cx="2242078" cy="14446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92DD78-A317-4F6F-ACC7-1A6D167FDB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3753" y="2909177"/>
            <a:ext cx="2550436" cy="144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99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39B09-7727-40C1-B963-0B2C5C71D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Sharks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FDA1A-F8E8-4F52-AA0B-EBF92A5EA36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https://youtu.be/wUb3YCPm4bY</a:t>
            </a:r>
            <a:r>
              <a:rPr lang="en-US" dirty="0"/>
              <a:t> </a:t>
            </a:r>
          </a:p>
          <a:p>
            <a:r>
              <a:rPr lang="en-US" dirty="0">
                <a:hlinkClick r:id="rId3"/>
              </a:rPr>
              <a:t>https://youtu.be/xIxR1xz9n2A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A7FE87-D9D8-48B5-861D-CA11CEA67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94" y="2853988"/>
            <a:ext cx="5374105" cy="30251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FEBADE-FEFE-4E99-925C-6B686546F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7571" y="2853988"/>
            <a:ext cx="5447543" cy="306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84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518" y="204536"/>
            <a:ext cx="11372682" cy="990600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Class Chondrichthyes, Subclass </a:t>
            </a:r>
            <a:r>
              <a:rPr lang="en-US" sz="4000" dirty="0" err="1"/>
              <a:t>Holocephali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526505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Chimaera (ratfish)</a:t>
            </a:r>
          </a:p>
          <a:p>
            <a:r>
              <a:rPr lang="en-US" dirty="0"/>
              <a:t>Oviparous</a:t>
            </a:r>
          </a:p>
          <a:p>
            <a:r>
              <a:rPr lang="en-US" dirty="0"/>
              <a:t>One pair of gill slits</a:t>
            </a:r>
          </a:p>
          <a:p>
            <a:r>
              <a:rPr lang="en-US" dirty="0"/>
              <a:t>Upper jaw attached to braincase</a:t>
            </a:r>
          </a:p>
          <a:p>
            <a:r>
              <a:rPr lang="en-US" dirty="0"/>
              <a:t>Teeth modified as crushing plates</a:t>
            </a:r>
          </a:p>
          <a:p>
            <a:pPr lvl="1"/>
            <a:r>
              <a:rPr lang="en-US" dirty="0"/>
              <a:t>Diet of benthic invertebrates</a:t>
            </a:r>
          </a:p>
          <a:p>
            <a:r>
              <a:rPr lang="en-US" dirty="0"/>
              <a:t>Poisonous spine before first dorsal fin</a:t>
            </a:r>
          </a:p>
          <a:p>
            <a:r>
              <a:rPr lang="en-US" dirty="0"/>
              <a:t>Move by flapping pectoral fins</a:t>
            </a:r>
          </a:p>
          <a:p>
            <a:r>
              <a:rPr lang="en-US" dirty="0"/>
              <a:t>Lack scales</a:t>
            </a:r>
          </a:p>
          <a:p>
            <a:endParaRPr lang="en-US" dirty="0"/>
          </a:p>
        </p:txBody>
      </p:sp>
      <p:pic>
        <p:nvPicPr>
          <p:cNvPr id="7170" name="Picture 2" descr="http://marinecreations.homestead.com/Chime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344" y="1345734"/>
            <a:ext cx="4503864" cy="207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38.media.tumblr.com/380dd984a8af234af35e86ee22d9884d/tumblr_ndtk6veBjm1qhgo13o1_40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344" y="3688080"/>
            <a:ext cx="4503864" cy="253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2782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Class Chondrichthyes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7044267" cy="49377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/>
              <a:t>Subclass Elasmobranchii</a:t>
            </a:r>
          </a:p>
          <a:p>
            <a:r>
              <a:rPr lang="en-US" dirty="0"/>
              <a:t>Sharks (8 orders, ~360 species)</a:t>
            </a:r>
          </a:p>
          <a:p>
            <a:pPr lvl="1"/>
            <a:r>
              <a:rPr lang="en-US" sz="2400" dirty="0"/>
              <a:t>Most are large (&gt; 1m)</a:t>
            </a:r>
          </a:p>
          <a:p>
            <a:pPr lvl="1"/>
            <a:r>
              <a:rPr lang="en-US" sz="2400" dirty="0"/>
              <a:t>Most are active marine predators</a:t>
            </a:r>
          </a:p>
          <a:p>
            <a:r>
              <a:rPr lang="en-US" dirty="0"/>
              <a:t>Skates, Rays, Electric rays, Sawfish                      (4 orders, ~550 species)</a:t>
            </a:r>
          </a:p>
          <a:p>
            <a:pPr lvl="1"/>
            <a:r>
              <a:rPr lang="en-US" sz="2400" dirty="0"/>
              <a:t>Flattened bodies</a:t>
            </a:r>
          </a:p>
          <a:p>
            <a:pPr lvl="1"/>
            <a:r>
              <a:rPr lang="en-US" sz="2400" dirty="0"/>
              <a:t>Bottom dwelling predators</a:t>
            </a:r>
          </a:p>
          <a:p>
            <a:pPr lvl="1"/>
            <a:endParaRPr lang="en-US" sz="1400" dirty="0"/>
          </a:p>
          <a:p>
            <a:pPr marL="0" indent="0">
              <a:buNone/>
            </a:pPr>
            <a:r>
              <a:rPr lang="en-US" sz="2800" b="1" dirty="0"/>
              <a:t>Subclass Holocephali</a:t>
            </a:r>
          </a:p>
          <a:p>
            <a:r>
              <a:rPr lang="en-US" dirty="0"/>
              <a:t>Chimaera (rat fish) (1 extant order, ~50 species)</a:t>
            </a:r>
          </a:p>
          <a:p>
            <a:pPr lvl="1"/>
            <a:r>
              <a:rPr lang="en-US" sz="2400" dirty="0"/>
              <a:t>Feed on benthic invertebrates in deep ocean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C77819-10C1-4D5F-AC1E-A89D3C7AA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267" y="4572907"/>
            <a:ext cx="3028278" cy="16517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4AED83-B077-4E1B-8FDB-0A2CFA58C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6067" y="3062933"/>
            <a:ext cx="3170599" cy="14544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AA9946-C2ED-4416-9D6B-41F3E7B60F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1733" y="1228285"/>
            <a:ext cx="2608617" cy="17790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51BF9F-1B54-425E-8D3D-D339A7B978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5400" y="1217816"/>
            <a:ext cx="2999145" cy="17895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5B0B17-A746-473F-97FB-752179519C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1733" y="3062832"/>
            <a:ext cx="2455066" cy="145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08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84667"/>
            <a:ext cx="10972800" cy="9906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400" dirty="0"/>
              <a:t>Phylum: Chordata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78927"/>
            <a:ext cx="4631267" cy="5204117"/>
          </a:xfrm>
        </p:spPr>
        <p:txBody>
          <a:bodyPr>
            <a:normAutofit lnSpcReduction="10000"/>
          </a:bodyPr>
          <a:lstStyle/>
          <a:p>
            <a:pPr eaLnBrk="1" hangingPunct="1">
              <a:spcAft>
                <a:spcPts val="600"/>
              </a:spcAft>
              <a:defRPr/>
            </a:pPr>
            <a:r>
              <a:rPr lang="en-US" sz="2800" dirty="0"/>
              <a:t>Bilateral Symmetry</a:t>
            </a:r>
          </a:p>
          <a:p>
            <a:pPr>
              <a:spcAft>
                <a:spcPts val="600"/>
              </a:spcAft>
              <a:defRPr/>
            </a:pPr>
            <a:r>
              <a:rPr lang="en-US" sz="2800" dirty="0"/>
              <a:t>Segmented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sz="2800" dirty="0"/>
              <a:t>Coelomates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sz="2800" dirty="0"/>
              <a:t>Invertebrates and vertebrates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sz="2800" dirty="0"/>
              <a:t>Four distinct anatomical features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/>
              <a:t>Notochord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/>
              <a:t>Dorsal, hollow nerve cord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/>
              <a:t>Pharyngeal gill slits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/>
              <a:t>Muscular, post-anal tail</a:t>
            </a:r>
          </a:p>
          <a:p>
            <a:pPr lvl="1">
              <a:spcAft>
                <a:spcPts val="600"/>
              </a:spcAft>
              <a:defRPr/>
            </a:pP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321" y="1178927"/>
            <a:ext cx="6784527" cy="51033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1455" y="1413933"/>
            <a:ext cx="17886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ANCESTRAL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DEUTEROSTOME</a:t>
            </a:r>
          </a:p>
        </p:txBody>
      </p:sp>
    </p:spTree>
    <p:extLst>
      <p:ext uri="{BB962C8B-B14F-4D97-AF65-F5344CB8AC3E}">
        <p14:creationId xmlns:p14="http://schemas.microsoft.com/office/powerpoint/2010/main" val="398774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1265568" cy="9906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Class Chondrichthyes, Subclass </a:t>
            </a:r>
            <a:r>
              <a:rPr lang="en-US" sz="3600" dirty="0" err="1"/>
              <a:t>Elasmobranchii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303867"/>
            <a:ext cx="5289849" cy="50808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Sharks</a:t>
            </a:r>
            <a:r>
              <a:rPr lang="en-US" b="1" dirty="0"/>
              <a:t> </a:t>
            </a:r>
          </a:p>
          <a:p>
            <a:r>
              <a:rPr lang="en-US" dirty="0"/>
              <a:t>Almost exclusively marine</a:t>
            </a:r>
          </a:p>
          <a:p>
            <a:r>
              <a:rPr lang="en-US" dirty="0"/>
              <a:t>Two dorsal fins, an anal fin, and                 5 to 7 gill openings</a:t>
            </a:r>
          </a:p>
          <a:p>
            <a:r>
              <a:rPr lang="en-US" dirty="0"/>
              <a:t>Heterocercal caudal fin</a:t>
            </a:r>
          </a:p>
          <a:p>
            <a:r>
              <a:rPr lang="en-US" dirty="0"/>
              <a:t>Countershading</a:t>
            </a:r>
          </a:p>
          <a:p>
            <a:pPr lvl="1"/>
            <a:r>
              <a:rPr lang="en-US" dirty="0"/>
              <a:t>Dark on top, light on bottom</a:t>
            </a:r>
          </a:p>
          <a:p>
            <a:r>
              <a:rPr lang="en-US" dirty="0"/>
              <a:t>Nictitating membrane: translucent third eyelid that protects the eye when feeding</a:t>
            </a:r>
          </a:p>
          <a:p>
            <a:r>
              <a:rPr lang="en-US" dirty="0"/>
              <a:t>Elevated body temperature in some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172" y="3867752"/>
            <a:ext cx="2146941" cy="22892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682" y="1392412"/>
            <a:ext cx="5682500" cy="22235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71294" y="4612246"/>
            <a:ext cx="2841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Nictitating membrane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9095874" y="4594497"/>
            <a:ext cx="1251284" cy="233193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516980" y="1414512"/>
            <a:ext cx="1272940" cy="295466"/>
          </a:xfrm>
          <a:prstGeom prst="rect">
            <a:avLst/>
          </a:prstGeom>
          <a:noFill/>
        </p:spPr>
        <p:txBody>
          <a:bodyPr wrap="square" lIns="9144" tIns="9144" rIns="9144" bIns="9144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Dorsal fins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8943932" y="1652818"/>
            <a:ext cx="637673" cy="222021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0" idx="2"/>
          </p:cNvCxnSpPr>
          <p:nvPr/>
        </p:nvCxnSpPr>
        <p:spPr>
          <a:xfrm>
            <a:off x="10153450" y="1709978"/>
            <a:ext cx="13234" cy="382977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0623885" y="3245753"/>
            <a:ext cx="927228" cy="295466"/>
          </a:xfrm>
          <a:prstGeom prst="rect">
            <a:avLst/>
          </a:prstGeom>
          <a:noFill/>
        </p:spPr>
        <p:txBody>
          <a:bodyPr wrap="square" lIns="9144" tIns="9144" rIns="9144" bIns="9144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Anal fin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10347158" y="2995170"/>
            <a:ext cx="308299" cy="273370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412832" y="3284095"/>
            <a:ext cx="1667139" cy="295466"/>
          </a:xfrm>
          <a:prstGeom prst="rect">
            <a:avLst/>
          </a:prstGeom>
          <a:noFill/>
        </p:spPr>
        <p:txBody>
          <a:bodyPr wrap="square" lIns="9144" tIns="9144" rIns="9144" bIns="9144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Gill openings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7200901" y="2875547"/>
            <a:ext cx="465602" cy="408549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7262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6CBA20F-CF4A-411D-B2A3-86CB02F07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Respiration in Fishes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91E6D20-AE20-4506-9F79-AF11935CCC2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08000" y="4309702"/>
            <a:ext cx="5350933" cy="1811698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/>
              <a:t>Most cartilaginous fish must swim continuously to force water through their mouth and over their gills</a:t>
            </a:r>
          </a:p>
          <a:p>
            <a:pPr lvl="1"/>
            <a:r>
              <a:rPr lang="en-US" sz="2500" dirty="0"/>
              <a:t>Skates and rays that live on the bottom can take in water through the spiracle while buried in the sandy bottom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64419B2-FA39-4D53-87FC-DFACA74B6224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5858933" y="4362247"/>
            <a:ext cx="5994401" cy="1903087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/>
              <a:t>Most bony fish draw water into the buccal (mouth) cavity while the opercula are closed, then the fish close their mouth and contract their pharynx, forcing water across their gills</a:t>
            </a:r>
          </a:p>
          <a:p>
            <a:pPr lvl="1"/>
            <a:r>
              <a:rPr lang="en-US" sz="2500" dirty="0"/>
              <a:t>Most bony fish do not need to constantly swim to perform gas exchange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B1DA8B-6338-4C6D-B3CD-3BAE0C7BA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999" y="1159934"/>
            <a:ext cx="9474202" cy="320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328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48CD16-CCED-4FBB-9035-A6BC7383B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29" y="1219200"/>
            <a:ext cx="5782571" cy="25941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FDFA2A-2596-43B2-9A46-E537898FF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909" y="1219200"/>
            <a:ext cx="5290797" cy="282648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EE0CA65-0E66-4957-98A8-DD6A7608D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28600"/>
            <a:ext cx="11074400" cy="914400"/>
          </a:xfrm>
        </p:spPr>
        <p:txBody>
          <a:bodyPr>
            <a:normAutofit/>
          </a:bodyPr>
          <a:lstStyle/>
          <a:p>
            <a:r>
              <a:rPr lang="en-US" dirty="0"/>
              <a:t>Differences Between Cartilaginous Fish and Bony Fish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1DE01C-C38D-4E6C-9471-8A261360601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90491" y="3906981"/>
            <a:ext cx="5388864" cy="236318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Mouth ventrally located</a:t>
            </a:r>
          </a:p>
          <a:p>
            <a:r>
              <a:rPr lang="en-US" dirty="0"/>
              <a:t>5 to 7 gill slits</a:t>
            </a:r>
          </a:p>
          <a:p>
            <a:r>
              <a:rPr lang="en-US" dirty="0"/>
              <a:t>Placoid scales</a:t>
            </a:r>
          </a:p>
          <a:p>
            <a:r>
              <a:rPr lang="en-US" dirty="0"/>
              <a:t>Heterocercal caudal fin</a:t>
            </a:r>
          </a:p>
          <a:p>
            <a:r>
              <a:rPr lang="en-US" b="1" dirty="0"/>
              <a:t>Spiracle</a:t>
            </a:r>
            <a:r>
              <a:rPr lang="en-US" dirty="0"/>
              <a:t>: respiratory opening</a:t>
            </a:r>
          </a:p>
          <a:p>
            <a:r>
              <a:rPr lang="en-US" dirty="0"/>
              <a:t>Large lipid-rich liver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57F63-3FAB-4EF2-88D7-E4039EB4A15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332128" y="4121881"/>
            <a:ext cx="5388864" cy="21601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Mouth at front of body (terminal)</a:t>
            </a:r>
          </a:p>
          <a:p>
            <a:r>
              <a:rPr lang="en-US" dirty="0"/>
              <a:t>Single gill cover (operculum)</a:t>
            </a:r>
          </a:p>
          <a:p>
            <a:r>
              <a:rPr lang="en-US" dirty="0"/>
              <a:t>Ctenoid or cycloid scales</a:t>
            </a:r>
          </a:p>
          <a:p>
            <a:r>
              <a:rPr lang="en-US" dirty="0"/>
              <a:t>Homocercal caudal fin</a:t>
            </a:r>
          </a:p>
          <a:p>
            <a:r>
              <a:rPr lang="en-US" dirty="0"/>
              <a:t>Swim bladder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1A43D1-AB03-4778-BA27-83F6819FB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9465" y="4121881"/>
            <a:ext cx="1475219" cy="120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90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Modes of Reproduction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81" y="1219201"/>
            <a:ext cx="7643982" cy="5236190"/>
          </a:xfr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sz="2400" b="1" dirty="0"/>
              <a:t>Ovuliparity</a:t>
            </a:r>
            <a:r>
              <a:rPr lang="en-US" sz="2400" dirty="0"/>
              <a:t>: female lays unfertilized eggs, which are externally fertilized by the male</a:t>
            </a:r>
          </a:p>
          <a:p>
            <a:pPr marL="574675" lvl="1" indent="-117475">
              <a:lnSpc>
                <a:spcPct val="85000"/>
              </a:lnSpc>
            </a:pPr>
            <a:r>
              <a:rPr lang="en-US" sz="2000" dirty="0">
                <a:solidFill>
                  <a:schemeClr val="tx1"/>
                </a:solidFill>
              </a:rPr>
              <a:t>Most bony fish</a:t>
            </a:r>
            <a:endParaRPr lang="en-US" sz="2400" b="1" dirty="0"/>
          </a:p>
          <a:p>
            <a:pPr>
              <a:lnSpc>
                <a:spcPct val="85000"/>
              </a:lnSpc>
              <a:spcBef>
                <a:spcPts val="1800"/>
              </a:spcBef>
            </a:pPr>
            <a:r>
              <a:rPr lang="en-US" sz="2400" b="1" dirty="0"/>
              <a:t>Oviparity</a:t>
            </a:r>
            <a:r>
              <a:rPr lang="en-US" sz="2400" dirty="0"/>
              <a:t>: the mother deposits internally fertilized eggs that develop and hatch outside of mother’s body</a:t>
            </a:r>
          </a:p>
          <a:p>
            <a:pPr marL="574675" lvl="1" indent="-117475">
              <a:lnSpc>
                <a:spcPct val="85000"/>
              </a:lnSpc>
            </a:pPr>
            <a:r>
              <a:rPr lang="en-US" sz="2000" dirty="0">
                <a:solidFill>
                  <a:schemeClr val="tx1"/>
                </a:solidFill>
              </a:rPr>
              <a:t>Some bony fish and some sharks</a:t>
            </a:r>
            <a:endParaRPr lang="en-US" sz="2400" b="1" dirty="0"/>
          </a:p>
          <a:p>
            <a:pPr>
              <a:lnSpc>
                <a:spcPct val="85000"/>
              </a:lnSpc>
              <a:spcBef>
                <a:spcPts val="1800"/>
              </a:spcBef>
            </a:pPr>
            <a:r>
              <a:rPr lang="en-US" sz="2400" b="1" dirty="0"/>
              <a:t>Ovoviviparous</a:t>
            </a:r>
            <a:r>
              <a:rPr lang="en-US" sz="2400" dirty="0"/>
              <a:t>: mother retains fertilized eggs within the oviduct, but does not provide nourishment to the eggs</a:t>
            </a:r>
          </a:p>
          <a:p>
            <a:pPr marL="577850" lvl="1" indent="-120650">
              <a:lnSpc>
                <a:spcPct val="85000"/>
              </a:lnSpc>
            </a:pPr>
            <a:r>
              <a:rPr lang="en-US" sz="2000" dirty="0">
                <a:solidFill>
                  <a:schemeClr val="tx1"/>
                </a:solidFill>
              </a:rPr>
              <a:t>Few sharks</a:t>
            </a:r>
            <a:endParaRPr lang="en-US" sz="2400" b="1" dirty="0">
              <a:solidFill>
                <a:schemeClr val="tx1"/>
              </a:solidFill>
            </a:endParaRPr>
          </a:p>
          <a:p>
            <a:pPr>
              <a:lnSpc>
                <a:spcPct val="85000"/>
              </a:lnSpc>
              <a:spcBef>
                <a:spcPts val="1800"/>
              </a:spcBef>
            </a:pPr>
            <a:r>
              <a:rPr lang="en-US" sz="2400" b="1" dirty="0"/>
              <a:t>Viviparous</a:t>
            </a:r>
            <a:r>
              <a:rPr lang="en-US" sz="2400" dirty="0"/>
              <a:t>: young develop within mother’s uterus and receive nourishment via the placenta, uterus or by eating other eggs, before being born (live birth)</a:t>
            </a:r>
          </a:p>
          <a:p>
            <a:pPr marL="457200" lvl="1" indent="-60325">
              <a:lnSpc>
                <a:spcPct val="85000"/>
              </a:lnSpc>
            </a:pPr>
            <a:r>
              <a:rPr lang="en-US" sz="2000" dirty="0">
                <a:solidFill>
                  <a:schemeClr val="tx1"/>
                </a:solidFill>
              </a:rPr>
              <a:t>Some sharks and fish</a:t>
            </a:r>
          </a:p>
          <a:p>
            <a:pPr marL="0" indent="0">
              <a:lnSpc>
                <a:spcPct val="85000"/>
              </a:lnSpc>
              <a:buNone/>
            </a:pPr>
            <a:endParaRPr lang="en-US" sz="2400" dirty="0"/>
          </a:p>
        </p:txBody>
      </p:sp>
      <p:pic>
        <p:nvPicPr>
          <p:cNvPr id="8194" name="Picture 2" descr="http://www.mesa.edu.au/fish/images/PJ-shark-egg-ca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198" y="2322461"/>
            <a:ext cx="1588991" cy="143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www.bio.gc.ca/sharks/images/reproduction-fig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5189" y="3193766"/>
            <a:ext cx="2552558" cy="171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web-images.chacha.com/images/Gallery/4330/facts-about-sharks-814331140-aug-8-2012-1-600x3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147" y="4730662"/>
            <a:ext cx="2894435" cy="153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5189" y="1276132"/>
            <a:ext cx="2552558" cy="161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3350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99CAA-4688-4579-A0A9-BF55CC3E4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Distribution of Sharks in the Ocean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275F1D-7B48-49BB-8C51-6D425760CDA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16176" y="1407694"/>
            <a:ext cx="4163319" cy="47011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Sharks are found in nearly all habitats in the ocean and specialize in a variety of different prey types.</a:t>
            </a:r>
          </a:p>
          <a:p>
            <a:pPr lvl="1"/>
            <a:r>
              <a:rPr lang="en-US" sz="2400" dirty="0"/>
              <a:t>Pelagic: open ocean</a:t>
            </a:r>
          </a:p>
          <a:p>
            <a:pPr lvl="1"/>
            <a:r>
              <a:rPr lang="en-US" sz="2400" dirty="0"/>
              <a:t>Demersal: bottom dwelling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963767-A7AF-4FAE-8F8F-228B2946C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716" y="1581089"/>
            <a:ext cx="7632424" cy="416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597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21E8E-7F8E-46DC-A8A2-BF1DC641C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Shark Diet and Feeding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C26243-FE23-4B03-BB32-5D8E7C4F6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6211" y="1329891"/>
            <a:ext cx="3922160" cy="29416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9D3259-02D9-4325-9C47-ADF39A66F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19" y="1462238"/>
            <a:ext cx="4018253" cy="35188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F711DE-9C7F-4958-BF9A-0E9CA64B1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299" y="3097204"/>
            <a:ext cx="3202142" cy="3082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5E3BF4-15FD-4882-B531-6BBB46AADB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6762" y="149592"/>
            <a:ext cx="8460529" cy="648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2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1A60F-5201-4BD0-9C26-4AA4AC5AB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Chondrichthyes Reproduction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D9D262-8AF3-4E92-9CA4-C7C5B0481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674" y="2007176"/>
            <a:ext cx="4720652" cy="3538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DC62F3-CF76-43DF-8480-7A7058E8EB7D}"/>
              </a:ext>
            </a:extLst>
          </p:cNvPr>
          <p:cNvSpPr txBox="1"/>
          <p:nvPr/>
        </p:nvSpPr>
        <p:spPr>
          <a:xfrm>
            <a:off x="512617" y="2967335"/>
            <a:ext cx="3128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Claspers</a:t>
            </a:r>
            <a:r>
              <a:rPr lang="en-US" sz="2400" dirty="0"/>
              <a:t> of male shark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40F9D46-D9D7-4FFB-B48F-91C911022B02}"/>
              </a:ext>
            </a:extLst>
          </p:cNvPr>
          <p:cNvCxnSpPr>
            <a:cxnSpLocks/>
          </p:cNvCxnSpPr>
          <p:nvPr/>
        </p:nvCxnSpPr>
        <p:spPr>
          <a:xfrm flipH="1" flipV="1">
            <a:off x="3491345" y="3289465"/>
            <a:ext cx="1080655" cy="68876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B5DDDBE-202B-4E4C-AFDA-09AEE26E05CE}"/>
              </a:ext>
            </a:extLst>
          </p:cNvPr>
          <p:cNvSpPr txBox="1"/>
          <p:nvPr/>
        </p:nvSpPr>
        <p:spPr>
          <a:xfrm>
            <a:off x="8700655" y="2967335"/>
            <a:ext cx="3128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Cloaca of female shark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54C378-7649-4338-BFFF-975C1B12A421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7220197" y="3198168"/>
            <a:ext cx="1480458" cy="9129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5C45CA8-5C2C-4691-A2A6-103F92962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720" y="2007176"/>
            <a:ext cx="6584560" cy="370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22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Lateral Line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399" y="1188016"/>
            <a:ext cx="9063037" cy="5103164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5557ED-0778-40E5-AF29-DF545409A6A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4334494"/>
            <a:ext cx="5993081" cy="1822465"/>
          </a:xfrm>
        </p:spPr>
        <p:txBody>
          <a:bodyPr>
            <a:normAutofit/>
          </a:bodyPr>
          <a:lstStyle/>
          <a:p>
            <a:r>
              <a:rPr lang="en-US" sz="2800" b="1" dirty="0"/>
              <a:t>Lateral line</a:t>
            </a:r>
            <a:r>
              <a:rPr lang="en-US" sz="2800" dirty="0"/>
              <a:t>: sensory organ along the side of the body used to detect vibrations and movements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891215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507CD28-A094-4659-ABB6-126757EA3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69" y="3209298"/>
            <a:ext cx="5961216" cy="30192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81C474-6C9A-468B-9E33-7F4002883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Ampullae of Lorenzini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4B0BF-04BA-42F1-809A-6827CBD48CE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8978" y="1426103"/>
            <a:ext cx="7378756" cy="1533194"/>
          </a:xfrm>
        </p:spPr>
        <p:txBody>
          <a:bodyPr>
            <a:noAutofit/>
          </a:bodyPr>
          <a:lstStyle/>
          <a:p>
            <a:r>
              <a:rPr lang="en-US" sz="2800" b="1" dirty="0"/>
              <a:t>Ampullae of Lorenzini</a:t>
            </a:r>
            <a:r>
              <a:rPr lang="en-US" sz="2800" dirty="0"/>
              <a:t>: small, jelly filled pores that contain electroreceptors, which can sense the electric fields produced by other fish</a:t>
            </a:r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48498530-2AB0-4D6C-8071-822233F95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655" y="3830025"/>
            <a:ext cx="3642833" cy="239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4F3349-41DE-49A1-A5CC-D36559401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1655" y="1381894"/>
            <a:ext cx="3642833" cy="23984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BB0149-51A6-4B45-98E1-68347C707E84}"/>
              </a:ext>
            </a:extLst>
          </p:cNvPr>
          <p:cNvSpPr txBox="1"/>
          <p:nvPr/>
        </p:nvSpPr>
        <p:spPr>
          <a:xfrm>
            <a:off x="8121655" y="1426103"/>
            <a:ext cx="1149345" cy="326497"/>
          </a:xfrm>
          <a:prstGeom prst="rect">
            <a:avLst/>
          </a:prstGeom>
          <a:solidFill>
            <a:srgbClr val="020A1D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C4C037-93B6-4DF3-9A41-F74330FFA6D5}"/>
              </a:ext>
            </a:extLst>
          </p:cNvPr>
          <p:cNvSpPr txBox="1"/>
          <p:nvPr/>
        </p:nvSpPr>
        <p:spPr>
          <a:xfrm>
            <a:off x="5028714" y="3390955"/>
            <a:ext cx="3776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Ampullae of Lorenzini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B31BE14-4A43-4AE4-B2A5-6617836A57F5}"/>
              </a:ext>
            </a:extLst>
          </p:cNvPr>
          <p:cNvCxnSpPr>
            <a:cxnSpLocks/>
          </p:cNvCxnSpPr>
          <p:nvPr/>
        </p:nvCxnSpPr>
        <p:spPr>
          <a:xfrm flipV="1">
            <a:off x="7899400" y="3014037"/>
            <a:ext cx="2133600" cy="5588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B17C42F-9F3E-41AE-9243-CED5029A377B}"/>
              </a:ext>
            </a:extLst>
          </p:cNvPr>
          <p:cNvCxnSpPr>
            <a:cxnSpLocks/>
          </p:cNvCxnSpPr>
          <p:nvPr/>
        </p:nvCxnSpPr>
        <p:spPr>
          <a:xfrm>
            <a:off x="7899400" y="3711364"/>
            <a:ext cx="1811335" cy="11044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43961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 descr="Shark Anatomy-4432.jpg">
            <a:extLst>
              <a:ext uri="{FF2B5EF4-FFF2-40B4-BE49-F238E27FC236}">
                <a16:creationId xmlns:a16="http://schemas.microsoft.com/office/drawing/2014/main" id="{09DAC845-FB41-4329-AF00-4C2C7912F4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927" y="1230592"/>
            <a:ext cx="7606146" cy="507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F36C3EC-7467-4DA6-AFC7-D888359590B0}"/>
              </a:ext>
            </a:extLst>
          </p:cNvPr>
          <p:cNvCxnSpPr>
            <a:cxnSpLocks/>
          </p:cNvCxnSpPr>
          <p:nvPr/>
        </p:nvCxnSpPr>
        <p:spPr>
          <a:xfrm flipH="1">
            <a:off x="7192638" y="1918729"/>
            <a:ext cx="990058" cy="201121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D73961D-63D3-4176-840C-C6A8E4B165F5}"/>
              </a:ext>
            </a:extLst>
          </p:cNvPr>
          <p:cNvCxnSpPr>
            <a:cxnSpLocks/>
          </p:cNvCxnSpPr>
          <p:nvPr/>
        </p:nvCxnSpPr>
        <p:spPr>
          <a:xfrm flipH="1">
            <a:off x="6967739" y="1918729"/>
            <a:ext cx="1214957" cy="10056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96A2B19-7732-4F35-9D0E-43DF61B0849D}"/>
              </a:ext>
            </a:extLst>
          </p:cNvPr>
          <p:cNvCxnSpPr>
            <a:cxnSpLocks/>
            <a:stCxn id="35849" idx="2"/>
          </p:cNvCxnSpPr>
          <p:nvPr/>
        </p:nvCxnSpPr>
        <p:spPr>
          <a:xfrm flipH="1">
            <a:off x="7054619" y="1888949"/>
            <a:ext cx="1128078" cy="156750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6614EC6-2B3D-412E-B1B6-2EF43CA98128}"/>
              </a:ext>
            </a:extLst>
          </p:cNvPr>
          <p:cNvCxnSpPr>
            <a:cxnSpLocks/>
          </p:cNvCxnSpPr>
          <p:nvPr/>
        </p:nvCxnSpPr>
        <p:spPr>
          <a:xfrm flipH="1" flipV="1">
            <a:off x="7543800" y="4719630"/>
            <a:ext cx="1163783" cy="74995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849" name="TextBox 13">
            <a:extLst>
              <a:ext uri="{FF2B5EF4-FFF2-40B4-BE49-F238E27FC236}">
                <a16:creationId xmlns:a16="http://schemas.microsoft.com/office/drawing/2014/main" id="{78329F55-9044-4A9D-BD63-8714C457F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5763" y="1365729"/>
            <a:ext cx="33538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</a:rPr>
              <a:t>Ampullae of </a:t>
            </a:r>
            <a:r>
              <a:rPr lang="en-US" altLang="en-US" sz="2800" dirty="0" err="1">
                <a:latin typeface="Calibri" panose="020F0502020204030204" pitchFamily="34" charset="0"/>
              </a:rPr>
              <a:t>Lorenzini</a:t>
            </a:r>
            <a:endParaRPr lang="en-US" altLang="en-US" sz="2800" dirty="0">
              <a:latin typeface="Calibri" panose="020F0502020204030204" pitchFamily="34" charset="0"/>
            </a:endParaRPr>
          </a:p>
        </p:txBody>
      </p:sp>
      <p:sp>
        <p:nvSpPr>
          <p:cNvPr id="35850" name="TextBox 14">
            <a:extLst>
              <a:ext uri="{FF2B5EF4-FFF2-40B4-BE49-F238E27FC236}">
                <a16:creationId xmlns:a16="http://schemas.microsoft.com/office/drawing/2014/main" id="{08FF6A3C-2827-4103-B1E1-0E71463A9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7583" y="5262570"/>
            <a:ext cx="11520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</a:rPr>
              <a:t>Nostril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EA9E7A-6A48-45CF-993C-1720300BE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1233"/>
            <a:ext cx="10972800" cy="9906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Anatomy of a Shark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400" dirty="0"/>
              <a:t>Chordata Characteristics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11891" y="1273967"/>
            <a:ext cx="5465552" cy="5105061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sz="2400" b="1" dirty="0"/>
              <a:t>Notochord</a:t>
            </a:r>
            <a:r>
              <a:rPr lang="en-US" sz="2400" dirty="0"/>
              <a:t>: longitudinal, flexible rod that provides structural support, becomes disks between vertebrae in humans and other vertebrates</a:t>
            </a:r>
          </a:p>
          <a:p>
            <a:pPr eaLnBrk="1" hangingPunct="1">
              <a:defRPr/>
            </a:pPr>
            <a:endParaRPr lang="en-US" sz="1600" b="1" dirty="0"/>
          </a:p>
          <a:p>
            <a:pPr eaLnBrk="1" hangingPunct="1">
              <a:defRPr/>
            </a:pPr>
            <a:r>
              <a:rPr lang="en-US" sz="2400" b="1" dirty="0"/>
              <a:t>Dorsal, Hollow Nerve Cord</a:t>
            </a:r>
            <a:r>
              <a:rPr lang="en-US" sz="2400" dirty="0"/>
              <a:t>: develops into central nervous system</a:t>
            </a:r>
            <a:endParaRPr lang="en-US" sz="2400" b="1" dirty="0"/>
          </a:p>
          <a:p>
            <a:pPr eaLnBrk="1" hangingPunct="1">
              <a:defRPr/>
            </a:pPr>
            <a:endParaRPr lang="en-US" sz="1600" b="1" dirty="0"/>
          </a:p>
          <a:p>
            <a:pPr eaLnBrk="1" hangingPunct="1">
              <a:defRPr/>
            </a:pPr>
            <a:r>
              <a:rPr lang="en-US" sz="2400" b="1" dirty="0"/>
              <a:t>Pharyngeal Slits</a:t>
            </a:r>
            <a:r>
              <a:rPr lang="en-US" sz="2400" dirty="0"/>
              <a:t>: develop into gills in some vertebrates and part of the ear and neck in tetrapods</a:t>
            </a:r>
            <a:endParaRPr lang="en-US" sz="2400" b="1" dirty="0"/>
          </a:p>
          <a:p>
            <a:pPr eaLnBrk="1" hangingPunct="1">
              <a:defRPr/>
            </a:pPr>
            <a:endParaRPr lang="en-US" sz="1600" dirty="0"/>
          </a:p>
          <a:p>
            <a:pPr eaLnBrk="1" hangingPunct="1">
              <a:defRPr/>
            </a:pPr>
            <a:r>
              <a:rPr lang="en-US" sz="2400" b="1" dirty="0"/>
              <a:t>Muscular, Post-anal Tail</a:t>
            </a:r>
            <a:r>
              <a:rPr lang="en-US" sz="2400" dirty="0"/>
              <a:t>: used for locomotion in aquatic chordates, reduced during development in many species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443" y="2065868"/>
            <a:ext cx="5983827" cy="318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768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Shark Anatomy-4439.jpg">
            <a:extLst>
              <a:ext uri="{FF2B5EF4-FFF2-40B4-BE49-F238E27FC236}">
                <a16:creationId xmlns:a16="http://schemas.microsoft.com/office/drawing/2014/main" id="{7A917730-7337-4591-9F01-FD984890C0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9" b="10001"/>
          <a:stretch>
            <a:fillRect/>
          </a:stretch>
        </p:blipFill>
        <p:spPr bwMode="auto">
          <a:xfrm>
            <a:off x="1524000" y="1447799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07672CE-0BFD-4355-BB19-2553EE35CE63}"/>
              </a:ext>
            </a:extLst>
          </p:cNvPr>
          <p:cNvCxnSpPr>
            <a:cxnSpLocks/>
          </p:cNvCxnSpPr>
          <p:nvPr/>
        </p:nvCxnSpPr>
        <p:spPr>
          <a:xfrm flipH="1">
            <a:off x="6248401" y="1909762"/>
            <a:ext cx="928254" cy="106203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2" name="TextBox 4">
            <a:extLst>
              <a:ext uri="{FF2B5EF4-FFF2-40B4-BE49-F238E27FC236}">
                <a16:creationId xmlns:a16="http://schemas.microsoft.com/office/drawing/2014/main" id="{0B92AC03-5C6F-4170-AA37-238A13893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8025" y="1447799"/>
            <a:ext cx="1238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Spiracle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8E4D48B-1199-4855-8404-5F6309E90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1233"/>
            <a:ext cx="10972800" cy="9906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Anatomy of a Shark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48E42-15F8-4112-9AAC-A45F8610A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5473"/>
            <a:ext cx="10972800" cy="9906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Anatomy of a Shark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D0F304-1EFD-4581-B95E-2D04A873C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34" y="1695397"/>
            <a:ext cx="11743266" cy="4470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825F58-C897-445C-A05E-957FBDC237D5}"/>
              </a:ext>
            </a:extLst>
          </p:cNvPr>
          <p:cNvSpPr txBox="1"/>
          <p:nvPr/>
        </p:nvSpPr>
        <p:spPr>
          <a:xfrm>
            <a:off x="4907617" y="5065385"/>
            <a:ext cx="1540933" cy="264688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Spiral valve</a:t>
            </a:r>
          </a:p>
        </p:txBody>
      </p:sp>
    </p:spTree>
    <p:extLst>
      <p:ext uri="{BB962C8B-B14F-4D97-AF65-F5344CB8AC3E}">
        <p14:creationId xmlns:p14="http://schemas.microsoft.com/office/powerpoint/2010/main" val="31675619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F472827-2F65-4947-9B2E-9E3B0807F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Anatomy of a Shark </a:t>
            </a:r>
          </a:p>
        </p:txBody>
      </p:sp>
      <p:pic>
        <p:nvPicPr>
          <p:cNvPr id="39938" name="Picture 6" descr="msotw9_temp0">
            <a:extLst>
              <a:ext uri="{FF2B5EF4-FFF2-40B4-BE49-F238E27FC236}">
                <a16:creationId xmlns:a16="http://schemas.microsoft.com/office/drawing/2014/main" id="{1E0871B2-7E4C-4A86-888A-DC294569F430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259" y="1241277"/>
            <a:ext cx="6993995" cy="4937760"/>
          </a:xfr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0F72D5-3A26-4A49-8EE8-FD963F54A3E1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360947" y="1326988"/>
            <a:ext cx="4752474" cy="493776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</a:pPr>
            <a:r>
              <a:rPr lang="en-US" sz="2800" b="1" dirty="0"/>
              <a:t>Stomach</a:t>
            </a:r>
          </a:p>
          <a:p>
            <a:pPr lvl="1">
              <a:spcBef>
                <a:spcPts val="0"/>
              </a:spcBef>
            </a:pPr>
            <a:r>
              <a:rPr lang="en-US" sz="2500" dirty="0"/>
              <a:t>Large, expansive stomach</a:t>
            </a:r>
          </a:p>
          <a:p>
            <a:pPr lvl="2">
              <a:spcBef>
                <a:spcPts val="0"/>
              </a:spcBef>
            </a:pPr>
            <a:r>
              <a:rPr lang="en-US" sz="2200" dirty="0"/>
              <a:t>Rugae</a:t>
            </a:r>
          </a:p>
          <a:p>
            <a:pPr>
              <a:spcBef>
                <a:spcPts val="0"/>
              </a:spcBef>
            </a:pPr>
            <a:endParaRPr lang="en-US" b="1" dirty="0"/>
          </a:p>
          <a:p>
            <a:pPr>
              <a:spcBef>
                <a:spcPts val="0"/>
              </a:spcBef>
            </a:pPr>
            <a:r>
              <a:rPr lang="en-US" sz="2800" b="1" dirty="0"/>
              <a:t>Small intestine</a:t>
            </a:r>
          </a:p>
          <a:p>
            <a:pPr lvl="1">
              <a:spcBef>
                <a:spcPts val="0"/>
              </a:spcBef>
            </a:pPr>
            <a:r>
              <a:rPr lang="en-US" sz="2500" dirty="0"/>
              <a:t>Duodenum</a:t>
            </a:r>
          </a:p>
          <a:p>
            <a:pPr lvl="2">
              <a:spcBef>
                <a:spcPts val="0"/>
              </a:spcBef>
            </a:pPr>
            <a:r>
              <a:rPr lang="en-US" sz="2200" dirty="0"/>
              <a:t>Digestive enzymes enter digestive tract</a:t>
            </a:r>
          </a:p>
          <a:p>
            <a:pPr lvl="1">
              <a:spcBef>
                <a:spcPts val="0"/>
              </a:spcBef>
            </a:pPr>
            <a:r>
              <a:rPr lang="en-US" sz="2500" dirty="0"/>
              <a:t>Ilium</a:t>
            </a:r>
          </a:p>
          <a:p>
            <a:pPr lvl="2">
              <a:spcBef>
                <a:spcPts val="0"/>
              </a:spcBef>
            </a:pPr>
            <a:r>
              <a:rPr lang="en-US" sz="2200" dirty="0"/>
              <a:t>Spiral valve increase surface area</a:t>
            </a:r>
          </a:p>
          <a:p>
            <a:pPr lvl="2">
              <a:spcBef>
                <a:spcPts val="0"/>
              </a:spcBef>
            </a:pPr>
            <a:r>
              <a:rPr lang="en-US" sz="2200" dirty="0"/>
              <a:t>Primary site of absorption</a:t>
            </a:r>
          </a:p>
          <a:p>
            <a:pPr>
              <a:spcBef>
                <a:spcPts val="0"/>
              </a:spcBef>
            </a:pPr>
            <a:endParaRPr lang="en-US" b="1" dirty="0"/>
          </a:p>
          <a:p>
            <a:pPr>
              <a:spcBef>
                <a:spcPts val="0"/>
              </a:spcBef>
            </a:pPr>
            <a:r>
              <a:rPr lang="en-US" sz="2800" b="1" dirty="0"/>
              <a:t>Cloaca</a:t>
            </a:r>
          </a:p>
          <a:p>
            <a:pPr lvl="2">
              <a:spcBef>
                <a:spcPts val="0"/>
              </a:spcBef>
            </a:pPr>
            <a:r>
              <a:rPr lang="en-US" sz="2200" dirty="0"/>
              <a:t>Single opening for waste removal and reproduction</a:t>
            </a:r>
          </a:p>
        </p:txBody>
      </p:sp>
    </p:spTree>
    <p:extLst>
      <p:ext uri="{BB962C8B-B14F-4D97-AF65-F5344CB8AC3E}">
        <p14:creationId xmlns:p14="http://schemas.microsoft.com/office/powerpoint/2010/main" val="13520581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F472827-2F65-4947-9B2E-9E3B0807F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Anatomy of a Shark </a:t>
            </a:r>
          </a:p>
        </p:txBody>
      </p:sp>
      <p:pic>
        <p:nvPicPr>
          <p:cNvPr id="39938" name="Picture 6" descr="msotw9_temp0">
            <a:extLst>
              <a:ext uri="{FF2B5EF4-FFF2-40B4-BE49-F238E27FC236}">
                <a16:creationId xmlns:a16="http://schemas.microsoft.com/office/drawing/2014/main" id="{1E0871B2-7E4C-4A86-888A-DC294569F430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354" y="1193150"/>
            <a:ext cx="6993995" cy="4937760"/>
          </a:xfr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0F72D5-3A26-4A49-8EE8-FD963F54A3E1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360947" y="1326988"/>
            <a:ext cx="5454545" cy="493776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800" b="1" dirty="0"/>
              <a:t>Liver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Rich in lipids </a:t>
            </a:r>
          </a:p>
          <a:p>
            <a:pPr lvl="2">
              <a:spcBef>
                <a:spcPts val="0"/>
              </a:spcBef>
            </a:pPr>
            <a:r>
              <a:rPr lang="en-US" sz="2400" dirty="0"/>
              <a:t>Aids in buoyancy 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Produces bile </a:t>
            </a:r>
          </a:p>
          <a:p>
            <a:pPr lvl="2">
              <a:spcBef>
                <a:spcPts val="0"/>
              </a:spcBef>
            </a:pPr>
            <a:r>
              <a:rPr lang="en-US" sz="2400" dirty="0"/>
              <a:t>Emulsifies lipids</a:t>
            </a:r>
          </a:p>
          <a:p>
            <a:pPr>
              <a:spcBef>
                <a:spcPts val="0"/>
              </a:spcBef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b="1" dirty="0"/>
              <a:t>Gall bladder</a:t>
            </a:r>
          </a:p>
          <a:p>
            <a:pPr lvl="1">
              <a:spcBef>
                <a:spcPts val="0"/>
              </a:spcBef>
            </a:pPr>
            <a:r>
              <a:rPr lang="en-US" sz="2500" dirty="0"/>
              <a:t>Stores bile produced in liver</a:t>
            </a:r>
          </a:p>
          <a:p>
            <a:pPr>
              <a:spcBef>
                <a:spcPts val="0"/>
              </a:spcBef>
            </a:pPr>
            <a:endParaRPr lang="en-US" sz="2800" b="1" dirty="0"/>
          </a:p>
          <a:p>
            <a:pPr>
              <a:spcBef>
                <a:spcPts val="0"/>
              </a:spcBef>
            </a:pPr>
            <a:r>
              <a:rPr lang="en-US" sz="2800" b="1" dirty="0"/>
              <a:t>Pancreas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Secretes digestive enzymes</a:t>
            </a:r>
          </a:p>
          <a:p>
            <a:pPr>
              <a:spcBef>
                <a:spcPts val="0"/>
              </a:spcBef>
            </a:pPr>
            <a:endParaRPr lang="en-US" sz="28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msotw9_temp0">
            <a:extLst>
              <a:ext uri="{FF2B5EF4-FFF2-40B4-BE49-F238E27FC236}">
                <a16:creationId xmlns:a16="http://schemas.microsoft.com/office/drawing/2014/main" id="{709775EC-69E7-4D27-8486-1EDA0B0C1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0" y="0"/>
            <a:ext cx="5462588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 descr="Shark Anatomy-4426.jpg">
            <a:extLst>
              <a:ext uri="{FF2B5EF4-FFF2-40B4-BE49-F238E27FC236}">
                <a16:creationId xmlns:a16="http://schemas.microsoft.com/office/drawing/2014/main" id="{EC5A8F56-7D6B-41C7-8497-5A65E76B6D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FC2E90-D531-4376-B95E-A8BA34D79227}"/>
              </a:ext>
            </a:extLst>
          </p:cNvPr>
          <p:cNvCxnSpPr>
            <a:cxnSpLocks/>
          </p:cNvCxnSpPr>
          <p:nvPr/>
        </p:nvCxnSpPr>
        <p:spPr>
          <a:xfrm flipH="1">
            <a:off x="2819400" y="457200"/>
            <a:ext cx="957313" cy="28956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B332EE0-EC3D-4804-89ED-E018AA3A6ABF}"/>
              </a:ext>
            </a:extLst>
          </p:cNvPr>
          <p:cNvCxnSpPr/>
          <p:nvPr/>
        </p:nvCxnSpPr>
        <p:spPr>
          <a:xfrm rot="5400000">
            <a:off x="3276600" y="1295400"/>
            <a:ext cx="2438400" cy="7620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312074A-AC26-41CF-8AD3-18369038AB09}"/>
              </a:ext>
            </a:extLst>
          </p:cNvPr>
          <p:cNvCxnSpPr>
            <a:cxnSpLocks/>
          </p:cNvCxnSpPr>
          <p:nvPr/>
        </p:nvCxnSpPr>
        <p:spPr>
          <a:xfrm flipH="1">
            <a:off x="4876800" y="457200"/>
            <a:ext cx="1054768" cy="31242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38" name="TextBox 8">
            <a:extLst>
              <a:ext uri="{FF2B5EF4-FFF2-40B4-BE49-F238E27FC236}">
                <a16:creationId xmlns:a16="http://schemas.microsoft.com/office/drawing/2014/main" id="{FA0D0049-5A4D-476E-AA0E-0720DF1B7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76201"/>
            <a:ext cx="9573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</a:rPr>
              <a:t>Heart </a:t>
            </a:r>
          </a:p>
        </p:txBody>
      </p:sp>
      <p:sp>
        <p:nvSpPr>
          <p:cNvPr id="44039" name="TextBox 9">
            <a:extLst>
              <a:ext uri="{FF2B5EF4-FFF2-40B4-BE49-F238E27FC236}">
                <a16:creationId xmlns:a16="http://schemas.microsoft.com/office/drawing/2014/main" id="{B00A6611-A91B-4754-A438-B094BBE69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4509" y="76201"/>
            <a:ext cx="7827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</a:rPr>
              <a:t>Liver</a:t>
            </a:r>
          </a:p>
        </p:txBody>
      </p:sp>
      <p:sp>
        <p:nvSpPr>
          <p:cNvPr id="44040" name="TextBox 10">
            <a:extLst>
              <a:ext uri="{FF2B5EF4-FFF2-40B4-BE49-F238E27FC236}">
                <a16:creationId xmlns:a16="http://schemas.microsoft.com/office/drawing/2014/main" id="{A6CE4406-0DC3-4A89-9686-661FACD04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7239" y="76201"/>
            <a:ext cx="12716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</a:rPr>
              <a:t>Stomach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 descr="Shark Anatomy-4404.jpg">
            <a:extLst>
              <a:ext uri="{FF2B5EF4-FFF2-40B4-BE49-F238E27FC236}">
                <a16:creationId xmlns:a16="http://schemas.microsoft.com/office/drawing/2014/main" id="{059B674E-C2EA-45D8-AAFD-D10D47C058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A9BDB17-4EF1-4B3F-B019-4370612B0C95}"/>
              </a:ext>
            </a:extLst>
          </p:cNvPr>
          <p:cNvCxnSpPr/>
          <p:nvPr/>
        </p:nvCxnSpPr>
        <p:spPr>
          <a:xfrm rot="5400000" flipH="1" flipV="1">
            <a:off x="4648201" y="4495801"/>
            <a:ext cx="1524000" cy="31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D3B9C38-C22E-44AD-AFD0-59F475A8E944}"/>
              </a:ext>
            </a:extLst>
          </p:cNvPr>
          <p:cNvCxnSpPr/>
          <p:nvPr/>
        </p:nvCxnSpPr>
        <p:spPr>
          <a:xfrm rot="10800000">
            <a:off x="7391400" y="5181600"/>
            <a:ext cx="53340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1A8EEB-4128-4B24-803C-C17CDD42BB15}"/>
              </a:ext>
            </a:extLst>
          </p:cNvPr>
          <p:cNvCxnSpPr/>
          <p:nvPr/>
        </p:nvCxnSpPr>
        <p:spPr>
          <a:xfrm rot="5400000" flipH="1" flipV="1">
            <a:off x="7924801" y="3581401"/>
            <a:ext cx="1828800" cy="31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62" name="TextBox 9">
            <a:extLst>
              <a:ext uri="{FF2B5EF4-FFF2-40B4-BE49-F238E27FC236}">
                <a16:creationId xmlns:a16="http://schemas.microsoft.com/office/drawing/2014/main" id="{4786A823-190B-4483-B175-BC6056FAF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79" y="5181600"/>
            <a:ext cx="10278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</a:rPr>
              <a:t>Spleen</a:t>
            </a:r>
          </a:p>
        </p:txBody>
      </p:sp>
      <p:sp>
        <p:nvSpPr>
          <p:cNvPr id="45063" name="TextBox 10">
            <a:extLst>
              <a:ext uri="{FF2B5EF4-FFF2-40B4-BE49-F238E27FC236}">
                <a16:creationId xmlns:a16="http://schemas.microsoft.com/office/drawing/2014/main" id="{3663D30F-B6FC-485E-88EC-4D0031DCD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2723" y="5295902"/>
            <a:ext cx="7827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</a:rPr>
              <a:t>Liver</a:t>
            </a:r>
          </a:p>
        </p:txBody>
      </p:sp>
      <p:sp>
        <p:nvSpPr>
          <p:cNvPr id="45064" name="TextBox 11">
            <a:extLst>
              <a:ext uri="{FF2B5EF4-FFF2-40B4-BE49-F238E27FC236}">
                <a16:creationId xmlns:a16="http://schemas.microsoft.com/office/drawing/2014/main" id="{00F08CD0-167E-4BA2-9F5D-E743BFB9C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4495801"/>
            <a:ext cx="871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</a:rPr>
              <a:t>Testis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 descr="Shark Anatomy-4409.jpg">
            <a:extLst>
              <a:ext uri="{FF2B5EF4-FFF2-40B4-BE49-F238E27FC236}">
                <a16:creationId xmlns:a16="http://schemas.microsoft.com/office/drawing/2014/main" id="{A39C5342-D130-436F-8ACE-85611608D2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648" y="525378"/>
            <a:ext cx="8710864" cy="580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91152B7-150F-49DE-A47B-B119777B928E}"/>
              </a:ext>
            </a:extLst>
          </p:cNvPr>
          <p:cNvCxnSpPr>
            <a:cxnSpLocks/>
            <a:stCxn id="46086" idx="0"/>
          </p:cNvCxnSpPr>
          <p:nvPr/>
        </p:nvCxnSpPr>
        <p:spPr>
          <a:xfrm flipV="1">
            <a:off x="2293115" y="1730883"/>
            <a:ext cx="968966" cy="10907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1DD15E6-0FA0-4F50-995A-3D6B27C0828E}"/>
              </a:ext>
            </a:extLst>
          </p:cNvPr>
          <p:cNvCxnSpPr>
            <a:cxnSpLocks/>
          </p:cNvCxnSpPr>
          <p:nvPr/>
        </p:nvCxnSpPr>
        <p:spPr>
          <a:xfrm flipH="1">
            <a:off x="5586869" y="1099110"/>
            <a:ext cx="190632" cy="126354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501A34F-14B9-4A81-8111-925BC09F4F15}"/>
              </a:ext>
            </a:extLst>
          </p:cNvPr>
          <p:cNvCxnSpPr>
            <a:cxnSpLocks/>
          </p:cNvCxnSpPr>
          <p:nvPr/>
        </p:nvCxnSpPr>
        <p:spPr>
          <a:xfrm flipH="1">
            <a:off x="6096000" y="1442010"/>
            <a:ext cx="798095" cy="187603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6" name="TextBox 9">
            <a:extLst>
              <a:ext uri="{FF2B5EF4-FFF2-40B4-BE49-F238E27FC236}">
                <a16:creationId xmlns:a16="http://schemas.microsoft.com/office/drawing/2014/main" id="{E6FA323D-F93C-443F-BD49-00B09FA25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2648" y="2821633"/>
            <a:ext cx="13009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</a:rPr>
              <a:t>Pancreas</a:t>
            </a:r>
          </a:p>
        </p:txBody>
      </p:sp>
      <p:sp>
        <p:nvSpPr>
          <p:cNvPr id="46087" name="TextBox 10">
            <a:extLst>
              <a:ext uri="{FF2B5EF4-FFF2-40B4-BE49-F238E27FC236}">
                <a16:creationId xmlns:a16="http://schemas.microsoft.com/office/drawing/2014/main" id="{CEC3E4FB-569F-47DC-B029-23225D555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9712" y="693479"/>
            <a:ext cx="8098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</a:rPr>
              <a:t>Ilium</a:t>
            </a:r>
          </a:p>
        </p:txBody>
      </p:sp>
      <p:sp>
        <p:nvSpPr>
          <p:cNvPr id="46088" name="TextBox 11">
            <a:extLst>
              <a:ext uri="{FF2B5EF4-FFF2-40B4-BE49-F238E27FC236}">
                <a16:creationId xmlns:a16="http://schemas.microsoft.com/office/drawing/2014/main" id="{9183BF16-A96F-42C6-A5F4-256A86F66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0863" y="932448"/>
            <a:ext cx="17015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</a:rPr>
              <a:t>Rectal gland</a:t>
            </a:r>
          </a:p>
        </p:txBody>
      </p:sp>
      <p:sp>
        <p:nvSpPr>
          <p:cNvPr id="46090" name="TextBox 14">
            <a:extLst>
              <a:ext uri="{FF2B5EF4-FFF2-40B4-BE49-F238E27FC236}">
                <a16:creationId xmlns:a16="http://schemas.microsoft.com/office/drawing/2014/main" id="{D40E837D-CDF5-4050-A1A6-536A81701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6329" y="1116496"/>
            <a:ext cx="10028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</a:rPr>
              <a:t>Cloaca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74E1C92-3447-450E-B9BC-8FF3594A4178}"/>
              </a:ext>
            </a:extLst>
          </p:cNvPr>
          <p:cNvCxnSpPr>
            <a:cxnSpLocks/>
          </p:cNvCxnSpPr>
          <p:nvPr/>
        </p:nvCxnSpPr>
        <p:spPr>
          <a:xfrm flipH="1">
            <a:off x="8140848" y="1591743"/>
            <a:ext cx="930963" cy="146072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92" name="TextBox 17">
            <a:extLst>
              <a:ext uri="{FF2B5EF4-FFF2-40B4-BE49-F238E27FC236}">
                <a16:creationId xmlns:a16="http://schemas.microsoft.com/office/drawing/2014/main" id="{B8C5A103-7F28-4497-8BB3-F21A524A5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0342" y="4000046"/>
            <a:ext cx="12974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</a:rPr>
              <a:t>Pelvic fin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 descr="Shark Anatomy-4421.jpg">
            <a:extLst>
              <a:ext uri="{FF2B5EF4-FFF2-40B4-BE49-F238E27FC236}">
                <a16:creationId xmlns:a16="http://schemas.microsoft.com/office/drawing/2014/main" id="{A8C5AE3A-7823-4D99-8B1F-6510159FC5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C584781-3BE0-410A-97F1-88312889BA78}"/>
              </a:ext>
            </a:extLst>
          </p:cNvPr>
          <p:cNvCxnSpPr>
            <a:cxnSpLocks/>
            <a:stCxn id="47109" idx="2"/>
          </p:cNvCxnSpPr>
          <p:nvPr/>
        </p:nvCxnSpPr>
        <p:spPr>
          <a:xfrm>
            <a:off x="3515055" y="647699"/>
            <a:ext cx="828345" cy="30099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1A23E55-AFCA-49DC-83D0-C78EBCEAE0DD}"/>
              </a:ext>
            </a:extLst>
          </p:cNvPr>
          <p:cNvCxnSpPr/>
          <p:nvPr/>
        </p:nvCxnSpPr>
        <p:spPr>
          <a:xfrm rot="16200000" flipH="1">
            <a:off x="4648200" y="1371600"/>
            <a:ext cx="2743200" cy="1219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09" name="TextBox 6">
            <a:extLst>
              <a:ext uri="{FF2B5EF4-FFF2-40B4-BE49-F238E27FC236}">
                <a16:creationId xmlns:a16="http://schemas.microsoft.com/office/drawing/2014/main" id="{E44F3D77-8403-4CC1-9B4F-9D2EEF6F2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9207" y="186034"/>
            <a:ext cx="12716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</a:rPr>
              <a:t>Stomach</a:t>
            </a:r>
          </a:p>
        </p:txBody>
      </p:sp>
      <p:sp>
        <p:nvSpPr>
          <p:cNvPr id="47110" name="TextBox 7">
            <a:extLst>
              <a:ext uri="{FF2B5EF4-FFF2-40B4-BE49-F238E27FC236}">
                <a16:creationId xmlns:a16="http://schemas.microsoft.com/office/drawing/2014/main" id="{CC69636A-9194-4AE7-B8D2-A0D4F0C71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5440" y="161742"/>
            <a:ext cx="17011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</a:rPr>
              <a:t>Gall bladder</a:t>
            </a:r>
          </a:p>
        </p:txBody>
      </p:sp>
      <p:sp>
        <p:nvSpPr>
          <p:cNvPr id="47111" name="TextBox 8">
            <a:extLst>
              <a:ext uri="{FF2B5EF4-FFF2-40B4-BE49-F238E27FC236}">
                <a16:creationId xmlns:a16="http://schemas.microsoft.com/office/drawing/2014/main" id="{59C564D8-55BE-4F11-AD32-7B099F3AD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1" y="1"/>
            <a:ext cx="15730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1. Stomach</a:t>
            </a:r>
          </a:p>
        </p:txBody>
      </p:sp>
      <p:sp>
        <p:nvSpPr>
          <p:cNvPr id="47112" name="TextBox 9">
            <a:extLst>
              <a:ext uri="{FF2B5EF4-FFF2-40B4-BE49-F238E27FC236}">
                <a16:creationId xmlns:a16="http://schemas.microsoft.com/office/drawing/2014/main" id="{9C9003E8-6024-4328-8F3B-D41B03174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1" y="304801"/>
            <a:ext cx="20024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2. Gall bladder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 descr="Shark Anatomy-4422.jpg">
            <a:extLst>
              <a:ext uri="{FF2B5EF4-FFF2-40B4-BE49-F238E27FC236}">
                <a16:creationId xmlns:a16="http://schemas.microsoft.com/office/drawing/2014/main" id="{B496BC46-36C2-4E9F-92F2-E455F7B2D7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858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8E2DCC2-C44A-4BAB-A81C-D75D62CC0FF3}"/>
              </a:ext>
            </a:extLst>
          </p:cNvPr>
          <p:cNvCxnSpPr>
            <a:cxnSpLocks/>
          </p:cNvCxnSpPr>
          <p:nvPr/>
        </p:nvCxnSpPr>
        <p:spPr>
          <a:xfrm>
            <a:off x="5461974" y="591895"/>
            <a:ext cx="329226" cy="283710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BAF8E55-8E1F-478D-B0A4-D20C3DD42CC2}"/>
              </a:ext>
            </a:extLst>
          </p:cNvPr>
          <p:cNvCxnSpPr>
            <a:cxnSpLocks/>
          </p:cNvCxnSpPr>
          <p:nvPr/>
        </p:nvCxnSpPr>
        <p:spPr>
          <a:xfrm>
            <a:off x="5461974" y="591895"/>
            <a:ext cx="557826" cy="260850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3" name="TextBox 6">
            <a:extLst>
              <a:ext uri="{FF2B5EF4-FFF2-40B4-BE49-F238E27FC236}">
                <a16:creationId xmlns:a16="http://schemas.microsoft.com/office/drawing/2014/main" id="{CCA6D579-E060-4162-959A-C81AEA143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040" y="188268"/>
            <a:ext cx="13009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</a:rPr>
              <a:t>Pancreas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1334557-B27C-4D04-AD19-13CAF59C0BE1}"/>
              </a:ext>
            </a:extLst>
          </p:cNvPr>
          <p:cNvCxnSpPr>
            <a:cxnSpLocks/>
          </p:cNvCxnSpPr>
          <p:nvPr/>
        </p:nvCxnSpPr>
        <p:spPr>
          <a:xfrm>
            <a:off x="1858599" y="614066"/>
            <a:ext cx="1113201" cy="190053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1D62BFC-0060-4252-B9E3-F02DDC578834}"/>
              </a:ext>
            </a:extLst>
          </p:cNvPr>
          <p:cNvCxnSpPr>
            <a:cxnSpLocks/>
            <a:stCxn id="48139" idx="2"/>
          </p:cNvCxnSpPr>
          <p:nvPr/>
        </p:nvCxnSpPr>
        <p:spPr>
          <a:xfrm>
            <a:off x="3631793" y="596132"/>
            <a:ext cx="25807" cy="260426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9" name="TextBox 15">
            <a:extLst>
              <a:ext uri="{FF2B5EF4-FFF2-40B4-BE49-F238E27FC236}">
                <a16:creationId xmlns:a16="http://schemas.microsoft.com/office/drawing/2014/main" id="{9F981FBA-0065-47BC-B922-F79F974D5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0551" y="134467"/>
            <a:ext cx="1582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</a:rPr>
              <a:t>Duodenum</a:t>
            </a:r>
          </a:p>
        </p:txBody>
      </p:sp>
      <p:sp>
        <p:nvSpPr>
          <p:cNvPr id="48141" name="TextBox 16">
            <a:extLst>
              <a:ext uri="{FF2B5EF4-FFF2-40B4-BE49-F238E27FC236}">
                <a16:creationId xmlns:a16="http://schemas.microsoft.com/office/drawing/2014/main" id="{32BF7DC6-6857-4CCE-8B49-2B5C828FE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8380" y="129932"/>
            <a:ext cx="358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</a:rPr>
              <a:t>Rugae (folds) of stomach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87214" y="127000"/>
            <a:ext cx="11607801" cy="9906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3600" dirty="0"/>
              <a:t>Phylum Chordata, Subphylum: Cephalochordata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84199" y="1320801"/>
            <a:ext cx="4619172" cy="45307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dirty="0"/>
              <a:t>Lancelets</a:t>
            </a:r>
          </a:p>
          <a:p>
            <a:pPr eaLnBrk="1" hangingPunct="1">
              <a:defRPr/>
            </a:pPr>
            <a:r>
              <a:rPr lang="en-US" sz="2800" dirty="0"/>
              <a:t>Contains </a:t>
            </a:r>
            <a:r>
              <a:rPr lang="en-US" sz="2800" u="sng" dirty="0"/>
              <a:t>all four </a:t>
            </a:r>
            <a:r>
              <a:rPr lang="en-US" sz="2800" dirty="0"/>
              <a:t>chordate characters as an adult</a:t>
            </a:r>
          </a:p>
          <a:p>
            <a:pPr eaLnBrk="1" hangingPunct="1">
              <a:defRPr/>
            </a:pP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505" y="1422402"/>
            <a:ext cx="7007389" cy="4530725"/>
          </a:xfrm>
          <a:prstGeom prst="rect">
            <a:avLst/>
          </a:prstGeom>
        </p:spPr>
      </p:pic>
      <p:pic>
        <p:nvPicPr>
          <p:cNvPr id="65540" name="Picture 4" descr="34-04b-Lancelet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069" y="3070059"/>
            <a:ext cx="2472299" cy="2984668"/>
          </a:xfrm>
        </p:spPr>
      </p:pic>
    </p:spTree>
    <p:extLst>
      <p:ext uri="{BB962C8B-B14F-4D97-AF65-F5344CB8AC3E}">
        <p14:creationId xmlns:p14="http://schemas.microsoft.com/office/powerpoint/2010/main" val="32718169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0C9AB-4D11-477B-A6F5-90EF6043E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Threats to Sharks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14A8B-2D1D-4232-817D-CD5DC6BD713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42692" y="1219200"/>
            <a:ext cx="6427340" cy="493776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sz="3200" b="1" dirty="0"/>
              <a:t>Shark finning</a:t>
            </a:r>
            <a:r>
              <a:rPr lang="en-US" sz="3200" dirty="0"/>
              <a:t>: the removal of shark fins often while the shark is still alive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Driven primarily for demand of shark fin soup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Estimates of </a:t>
            </a:r>
            <a:r>
              <a:rPr lang="en-US" sz="2800" u="sng" dirty="0"/>
              <a:t>80 million</a:t>
            </a:r>
            <a:r>
              <a:rPr lang="en-US" sz="2800" dirty="0"/>
              <a:t> sharks killed every year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Late maturity and few young produced leads to drastic population declines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Populations increasing in United States due to protections</a:t>
            </a:r>
          </a:p>
          <a:p>
            <a:pPr marL="274320" lvl="1" indent="0">
              <a:lnSpc>
                <a:spcPct val="90000"/>
              </a:lnSpc>
              <a:spcAft>
                <a:spcPts val="600"/>
              </a:spcAft>
              <a:buNone/>
            </a:pP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64775C-5C95-4D63-B3C8-F173D3BC6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845" y="1219200"/>
            <a:ext cx="4462463" cy="2514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7F3649-AB2A-4190-B189-A7AA316D8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4841" y="3810000"/>
            <a:ext cx="3772500" cy="25181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911B2F-8697-4B37-82C4-103DA5F5E49A}"/>
              </a:ext>
            </a:extLst>
          </p:cNvPr>
          <p:cNvSpPr txBox="1"/>
          <p:nvPr/>
        </p:nvSpPr>
        <p:spPr>
          <a:xfrm>
            <a:off x="1022685" y="6384396"/>
            <a:ext cx="5269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https://www.youtube.com/watch?v=mO7hvOtYnck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9BA0F9-300B-4580-8ABB-15525BA46C64}"/>
              </a:ext>
            </a:extLst>
          </p:cNvPr>
          <p:cNvSpPr txBox="1"/>
          <p:nvPr/>
        </p:nvSpPr>
        <p:spPr>
          <a:xfrm>
            <a:off x="6096000" y="6370914"/>
            <a:ext cx="5269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linkClick r:id="rId5"/>
              </a:rPr>
              <a:t>https://www.youtube.com/watch?v=mJG7RaLX-DM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1294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82667-85C0-4CBD-B91E-61B14485D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Threats to Sharks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E9DB5-55D3-4223-A4F9-6897E148C55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07582" y="1143000"/>
            <a:ext cx="5688418" cy="5162106"/>
          </a:xfrm>
        </p:spPr>
        <p:txBody>
          <a:bodyPr>
            <a:normAutofit fontScale="925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3000" b="1" dirty="0"/>
              <a:t>Commercial Fishing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400" b="1" dirty="0"/>
              <a:t>Purse-seining</a:t>
            </a:r>
            <a:r>
              <a:rPr lang="en-US" sz="2400" dirty="0"/>
              <a:t>: a large net encircles a school of fish then the bottom of the net is closed to create a bag-like net full of fish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400" b="1" dirty="0"/>
              <a:t>Trawling</a:t>
            </a:r>
            <a:r>
              <a:rPr lang="en-US" sz="2400" dirty="0"/>
              <a:t>: large cone-shaped nets are dragged behind boats at different depths. Bottom trawls can destroy benthic habitats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400" b="1" dirty="0"/>
              <a:t>Gillnets</a:t>
            </a:r>
            <a:r>
              <a:rPr lang="en-US" sz="2400" dirty="0"/>
              <a:t>: a long net hangs suspended in the water with holes that allow fish heads to pass through catching fish by their gills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400" b="1" dirty="0"/>
              <a:t>Long-lining</a:t>
            </a:r>
            <a:r>
              <a:rPr lang="en-US" sz="2400" dirty="0"/>
              <a:t>: a single fishing line stretching for up to 50 miles with thousands of baited hooks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91F433-5B7D-44C4-9E5A-F7F83B415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411" y="1358590"/>
            <a:ext cx="5738914" cy="479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232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2" name="Picture 12" descr="http://images.nationalgeographic.com/wpf/media-live/photos/000/001/cache/dead-fish-tossed_131_600x4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893" y="3576259"/>
            <a:ext cx="3383281" cy="253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EB0A95-ACC4-472B-82F7-987137D44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3863" y="3580270"/>
            <a:ext cx="4508178" cy="25374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DEDD29-A4BA-42A6-A479-BCA7ADDA6B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826" y="3580392"/>
            <a:ext cx="3301655" cy="2540727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128422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Bycatch</a:t>
            </a:r>
            <a:r>
              <a:rPr lang="en-US" sz="2800" dirty="0"/>
              <a:t>: a fish or other species that is caught unintentionally</a:t>
            </a:r>
          </a:p>
          <a:p>
            <a:r>
              <a:rPr lang="en-US" sz="2400" dirty="0"/>
              <a:t>38.5 million tones of bycatch caught world-wide</a:t>
            </a:r>
          </a:p>
          <a:p>
            <a:pPr lvl="1"/>
            <a:r>
              <a:rPr lang="en-US" sz="2400" dirty="0"/>
              <a:t>Estimated to be nearly 40% of total catch every year</a:t>
            </a:r>
          </a:p>
          <a:p>
            <a:pPr lvl="2"/>
            <a:r>
              <a:rPr lang="en-US" sz="2100" dirty="0"/>
              <a:t>Most bycatch goes unreported</a:t>
            </a:r>
          </a:p>
          <a:p>
            <a:pPr lvl="1"/>
            <a:r>
              <a:rPr lang="en-US" sz="2400" dirty="0"/>
              <a:t>Injured or killed organisms often thrown back</a:t>
            </a:r>
          </a:p>
          <a:p>
            <a:pPr marL="274320" lvl="1" indent="0">
              <a:buNone/>
            </a:pPr>
            <a:endParaRPr lang="en-US" sz="2400" dirty="0"/>
          </a:p>
          <a:p>
            <a:pPr lvl="1"/>
            <a:endParaRPr lang="en-US" sz="2500" dirty="0"/>
          </a:p>
        </p:txBody>
      </p:sp>
      <p:pic>
        <p:nvPicPr>
          <p:cNvPr id="10248" name="Picture 8" descr="http://wildliferesearch.org/wp-content/uploads/2011/09/bycatch-whalenation.org_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638" y="3524240"/>
            <a:ext cx="4065464" cy="264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://m.blog.hu/ha/halaszat/image/seabir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59" y="3572833"/>
            <a:ext cx="3498388" cy="255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21105" y="152400"/>
            <a:ext cx="11313695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man Old Style"/>
                <a:ea typeface="+mj-ea"/>
                <a:cs typeface="+mj-cs"/>
              </a:rPr>
              <a:t>Threats to Sharks</a:t>
            </a: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893" y="1961553"/>
            <a:ext cx="3398279" cy="419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20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9FB9D-412D-4485-86CB-03C1A5D09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Marine Food Webs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4CC62-FC46-418D-A813-0F042B74AC4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48640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Food chain</a:t>
            </a:r>
            <a:r>
              <a:rPr lang="en-US" sz="2800" dirty="0"/>
              <a:t>: the linear transfer of energy between organisms in an ecosystem from producers to consumers</a:t>
            </a:r>
          </a:p>
          <a:p>
            <a:r>
              <a:rPr lang="en-US" sz="2400" dirty="0"/>
              <a:t>Phytoplankton </a:t>
            </a:r>
            <a:r>
              <a:rPr lang="en-US" sz="2400" dirty="0">
                <a:sym typeface="Wingdings" panose="05000000000000000000" pitchFamily="2" charset="2"/>
              </a:rPr>
              <a:t> Krill  Whale</a:t>
            </a:r>
            <a:endParaRPr lang="en-US" sz="24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b="1" dirty="0"/>
              <a:t>Food web</a:t>
            </a:r>
            <a:r>
              <a:rPr lang="en-US" sz="2800" dirty="0"/>
              <a:t>: the interconnection of all the food chains within a particular ecosystem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DF6476-9288-4BBE-B168-02CD8674F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957" y="1219200"/>
            <a:ext cx="5114987" cy="51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3425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4E371C-3C76-4146-A9B5-9F343BB02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814" y="373693"/>
            <a:ext cx="4724040" cy="592364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0B4C7DF-31EC-4495-A953-6F4AE236F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5975668" cy="9906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Marine Ecology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A1A23D7-B5C1-425D-AE13-1FAF5F77F14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975668" cy="493776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A decline in seal and sea lion populations has led to more sea otters being eaten by killer whales</a:t>
            </a:r>
          </a:p>
          <a:p>
            <a:pPr>
              <a:spcAft>
                <a:spcPts val="1200"/>
              </a:spcAft>
            </a:pPr>
            <a:r>
              <a:rPr lang="en-US" dirty="0"/>
              <a:t>A decline in sea otters has led to an increase in se urchins</a:t>
            </a:r>
          </a:p>
          <a:p>
            <a:pPr>
              <a:spcAft>
                <a:spcPts val="1200"/>
              </a:spcAft>
            </a:pPr>
            <a:r>
              <a:rPr lang="en-US" dirty="0"/>
              <a:t>An increase in sea urchins has led to an increase in sea urchin grazing intensity on the kelp</a:t>
            </a:r>
          </a:p>
          <a:p>
            <a:pPr>
              <a:spcAft>
                <a:spcPts val="1200"/>
              </a:spcAft>
            </a:pPr>
            <a:r>
              <a:rPr lang="en-US" dirty="0"/>
              <a:t>Increased grazing by sea urchins has led to a decline in healthy kelp forests</a:t>
            </a:r>
          </a:p>
        </p:txBody>
      </p:sp>
    </p:spTree>
    <p:extLst>
      <p:ext uri="{BB962C8B-B14F-4D97-AF65-F5344CB8AC3E}">
        <p14:creationId xmlns:p14="http://schemas.microsoft.com/office/powerpoint/2010/main" val="32406602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7F056-419A-4E7B-8842-0AD432B42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05740"/>
            <a:ext cx="10972800" cy="889134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Marine Ecology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C6C56-DDAA-4E79-B4F9-B6C4B11F7B5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419726"/>
            <a:ext cx="5081337" cy="4737234"/>
          </a:xfrm>
        </p:spPr>
        <p:txBody>
          <a:bodyPr/>
          <a:lstStyle/>
          <a:p>
            <a:r>
              <a:rPr lang="en-US" dirty="0"/>
              <a:t>Hypothesize what would happen if sharks were removed from the food web to the right?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41CB9B-3D41-476E-8B5F-254758B25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843" y="1197484"/>
            <a:ext cx="4712368" cy="507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573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Biomagnification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6925519" cy="493776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Biomagnification</a:t>
            </a:r>
            <a:r>
              <a:rPr lang="en-US" sz="2800" dirty="0"/>
              <a:t>: toxic substances become increasingly concentrated within living things as they move up each trophic level</a:t>
            </a:r>
          </a:p>
          <a:p>
            <a:r>
              <a:rPr lang="en-US" sz="2400" dirty="0"/>
              <a:t>Common with DDT, Mercury, and PCB’s</a:t>
            </a:r>
          </a:p>
        </p:txBody>
      </p:sp>
      <p:pic>
        <p:nvPicPr>
          <p:cNvPr id="10250" name="Picture 10" descr="http://www.currentscienceevent.org/wp-content/uploads/2011/04/Biomagnificatio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337" y="1219200"/>
            <a:ext cx="4083107" cy="502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2.bp.blogspot.com/-MOnm4O-tDmI/UGYwu6WWwlI/AAAAAAAAA4o/O7d78zBx7q8/s640/fish-char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386" y="3104147"/>
            <a:ext cx="5371754" cy="313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5814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Trophic Levels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25116" y="1201457"/>
            <a:ext cx="11157284" cy="990601"/>
          </a:xfrm>
        </p:spPr>
        <p:txBody>
          <a:bodyPr>
            <a:normAutofit/>
          </a:bodyPr>
          <a:lstStyle/>
          <a:p>
            <a:pPr marL="173038" indent="-173038">
              <a:spcAft>
                <a:spcPts val="1200"/>
              </a:spcAft>
            </a:pPr>
            <a:r>
              <a:rPr lang="en-US" sz="2800" dirty="0"/>
              <a:t>Only about 10% of the biomass from one trophic level is converted to biomass in the next trophic level, which results in fewer top predators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4AC657-A2E6-48B5-B79A-0FB8AA65D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569" y="2361425"/>
            <a:ext cx="3969168" cy="3858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FE3658-A899-4BAF-BD7E-4A5FB2FD4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0163" y="2305970"/>
            <a:ext cx="3603047" cy="396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07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Amphioxus2">
            <a:extLst>
              <a:ext uri="{FF2B5EF4-FFF2-40B4-BE49-F238E27FC236}">
                <a16:creationId xmlns:a16="http://schemas.microsoft.com/office/drawing/2014/main" id="{21EBCF0C-BEF4-4910-BF48-7B1FF2A11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88178"/>
            <a:ext cx="7239000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599" y="152400"/>
            <a:ext cx="11421533" cy="9906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4000" dirty="0"/>
              <a:t>Phylum: Chordata, Subphylum: Urochordata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73076" y="1339042"/>
            <a:ext cx="4151169" cy="453528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dirty="0"/>
              <a:t>Tunicates or sea squirts</a:t>
            </a:r>
          </a:p>
          <a:p>
            <a:pPr>
              <a:defRPr/>
            </a:pPr>
            <a:r>
              <a:rPr lang="en-US" sz="2800" dirty="0"/>
              <a:t>Sessile</a:t>
            </a:r>
          </a:p>
          <a:p>
            <a:pPr>
              <a:defRPr/>
            </a:pPr>
            <a:r>
              <a:rPr lang="en-US" sz="2800" dirty="0"/>
              <a:t>Closest relative to vertebrates</a:t>
            </a:r>
          </a:p>
          <a:p>
            <a:pPr>
              <a:defRPr/>
            </a:pPr>
            <a:r>
              <a:rPr lang="en-US" sz="2800" dirty="0"/>
              <a:t>Metamorphosis</a:t>
            </a:r>
          </a:p>
          <a:p>
            <a:pPr lvl="1">
              <a:defRPr/>
            </a:pPr>
            <a:r>
              <a:rPr lang="en-US" sz="2400" dirty="0"/>
              <a:t>Retains only pharynx with slits as an adult</a:t>
            </a:r>
          </a:p>
          <a:p>
            <a:pPr lvl="2">
              <a:defRPr/>
            </a:pPr>
            <a:r>
              <a:rPr lang="en-US" dirty="0"/>
              <a:t>Reabsorbed tail and notochord</a:t>
            </a:r>
          </a:p>
          <a:p>
            <a:pPr lvl="1">
              <a:defRPr/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560A4D-5E0D-40E6-8EF4-86F46E919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5891" y="3938004"/>
            <a:ext cx="3475240" cy="23098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A1494D-3404-4FCA-A053-0F0B39A35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5891" y="1219911"/>
            <a:ext cx="3475240" cy="26411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776107-A117-406D-ACC5-6F3980D724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7672" y="2553903"/>
            <a:ext cx="4131646" cy="276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90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599" y="152400"/>
            <a:ext cx="11421533" cy="9906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4000" dirty="0"/>
              <a:t>Phylum: Chordata, Subphylum: Urochordata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31" y="1399310"/>
            <a:ext cx="11415737" cy="473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403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Tunicate Larva1">
            <a:extLst>
              <a:ext uri="{FF2B5EF4-FFF2-40B4-BE49-F238E27FC236}">
                <a16:creationId xmlns:a16="http://schemas.microsoft.com/office/drawing/2014/main" id="{A84BA7EE-8B42-408A-A759-09F756C09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35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5">
            <a:extLst>
              <a:ext uri="{FF2B5EF4-FFF2-40B4-BE49-F238E27FC236}">
                <a16:creationId xmlns:a16="http://schemas.microsoft.com/office/drawing/2014/main" id="{95653E31-A1B3-4C8B-8CEA-A14773E0D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1354" y="4678740"/>
            <a:ext cx="350769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Phylum Chordata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Subphylum Urochordata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Tunicate larva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Arial" panose="020B0604020202020204" pitchFamily="34" charset="0"/>
            </a:endParaRPr>
          </a:p>
        </p:txBody>
      </p:sp>
      <p:sp>
        <p:nvSpPr>
          <p:cNvPr id="8196" name="Line 6">
            <a:extLst>
              <a:ext uri="{FF2B5EF4-FFF2-40B4-BE49-F238E27FC236}">
                <a16:creationId xmlns:a16="http://schemas.microsoft.com/office/drawing/2014/main" id="{6CE564ED-D800-4D90-B0A4-AB425766B0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95800" y="381000"/>
            <a:ext cx="914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" name="Text Box 7">
            <a:extLst>
              <a:ext uri="{FF2B5EF4-FFF2-40B4-BE49-F238E27FC236}">
                <a16:creationId xmlns:a16="http://schemas.microsoft.com/office/drawing/2014/main" id="{B5DCEAA4-CECE-4BBC-A93C-1CD5F27C8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152401"/>
            <a:ext cx="1009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Eyespot</a:t>
            </a:r>
          </a:p>
        </p:txBody>
      </p:sp>
      <p:sp>
        <p:nvSpPr>
          <p:cNvPr id="8198" name="Line 8">
            <a:extLst>
              <a:ext uri="{FF2B5EF4-FFF2-40B4-BE49-F238E27FC236}">
                <a16:creationId xmlns:a16="http://schemas.microsoft.com/office/drawing/2014/main" id="{F39727DF-DF01-461D-BFE7-70649CAE7C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95800" y="609600"/>
            <a:ext cx="990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9" name="Text Box 9">
            <a:extLst>
              <a:ext uri="{FF2B5EF4-FFF2-40B4-BE49-F238E27FC236}">
                <a16:creationId xmlns:a16="http://schemas.microsoft.com/office/drawing/2014/main" id="{F34D94C4-ABBD-4982-BCB0-045E3711D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457201"/>
            <a:ext cx="1123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Statocyst</a:t>
            </a:r>
          </a:p>
        </p:txBody>
      </p:sp>
      <p:sp>
        <p:nvSpPr>
          <p:cNvPr id="8200" name="Line 10">
            <a:extLst>
              <a:ext uri="{FF2B5EF4-FFF2-40B4-BE49-F238E27FC236}">
                <a16:creationId xmlns:a16="http://schemas.microsoft.com/office/drawing/2014/main" id="{890D905D-3265-4615-A77A-D21F81FB67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00800" y="1447800"/>
            <a:ext cx="2286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" name="Line 11">
            <a:extLst>
              <a:ext uri="{FF2B5EF4-FFF2-40B4-BE49-F238E27FC236}">
                <a16:creationId xmlns:a16="http://schemas.microsoft.com/office/drawing/2014/main" id="{EEC84511-14EC-4725-A75A-78CB8650DC2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686800" y="1447800"/>
            <a:ext cx="99060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" name="Text Box 12">
            <a:extLst>
              <a:ext uri="{FF2B5EF4-FFF2-40B4-BE49-F238E27FC236}">
                <a16:creationId xmlns:a16="http://schemas.microsoft.com/office/drawing/2014/main" id="{50C1DA97-54DF-4EBA-8CE2-5743C6E0D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1325" y="950913"/>
            <a:ext cx="14414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Postanal tail</a:t>
            </a:r>
          </a:p>
        </p:txBody>
      </p:sp>
      <p:sp>
        <p:nvSpPr>
          <p:cNvPr id="8203" name="Line 13">
            <a:extLst>
              <a:ext uri="{FF2B5EF4-FFF2-40B4-BE49-F238E27FC236}">
                <a16:creationId xmlns:a16="http://schemas.microsoft.com/office/drawing/2014/main" id="{E390C1AF-11E8-4383-A105-BF67C5E405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77000" y="2743200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4" name="Text Box 14">
            <a:extLst>
              <a:ext uri="{FF2B5EF4-FFF2-40B4-BE49-F238E27FC236}">
                <a16:creationId xmlns:a16="http://schemas.microsoft.com/office/drawing/2014/main" id="{A4FDF71D-C0EC-4562-9017-BD08170D1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352801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Notochord</a:t>
            </a:r>
          </a:p>
        </p:txBody>
      </p:sp>
      <p:sp>
        <p:nvSpPr>
          <p:cNvPr id="8205" name="Line 15">
            <a:extLst>
              <a:ext uri="{FF2B5EF4-FFF2-40B4-BE49-F238E27FC236}">
                <a16:creationId xmlns:a16="http://schemas.microsoft.com/office/drawing/2014/main" id="{446E3247-7483-4708-8074-14FCE24F293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05200" y="609600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6" name="Text Box 16">
            <a:extLst>
              <a:ext uri="{FF2B5EF4-FFF2-40B4-BE49-F238E27FC236}">
                <a16:creationId xmlns:a16="http://schemas.microsoft.com/office/drawing/2014/main" id="{013FF403-CA54-47E1-8817-F5ED0727E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5925" y="112713"/>
            <a:ext cx="18389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Incurrent siphon</a:t>
            </a:r>
          </a:p>
        </p:txBody>
      </p:sp>
      <p:sp>
        <p:nvSpPr>
          <p:cNvPr id="8207" name="Line 17">
            <a:extLst>
              <a:ext uri="{FF2B5EF4-FFF2-40B4-BE49-F238E27FC236}">
                <a16:creationId xmlns:a16="http://schemas.microsoft.com/office/drawing/2014/main" id="{2DD17F52-A090-47B6-8799-132AB8C2C140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10668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8" name="Text Box 18">
            <a:extLst>
              <a:ext uri="{FF2B5EF4-FFF2-40B4-BE49-F238E27FC236}">
                <a16:creationId xmlns:a16="http://schemas.microsoft.com/office/drawing/2014/main" id="{83A92EE2-582E-4263-853D-B379C3E42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8725" y="874713"/>
            <a:ext cx="1225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Excurrent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siphon</a:t>
            </a:r>
          </a:p>
        </p:txBody>
      </p:sp>
      <p:sp>
        <p:nvSpPr>
          <p:cNvPr id="8209" name="Line 19">
            <a:extLst>
              <a:ext uri="{FF2B5EF4-FFF2-40B4-BE49-F238E27FC236}">
                <a16:creationId xmlns:a16="http://schemas.microsoft.com/office/drawing/2014/main" id="{55C5E6F3-F31C-4A10-A34C-3D6AB65835E7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2133600"/>
            <a:ext cx="3048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0" name="Text Box 20">
            <a:extLst>
              <a:ext uri="{FF2B5EF4-FFF2-40B4-BE49-F238E27FC236}">
                <a16:creationId xmlns:a16="http://schemas.microsoft.com/office/drawing/2014/main" id="{CF9955B7-2EAA-41FF-AAF2-CEBC09DEC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276600"/>
            <a:ext cx="15557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Pharynx with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Pharyngeal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gill slits</a:t>
            </a:r>
          </a:p>
        </p:txBody>
      </p:sp>
      <p:sp>
        <p:nvSpPr>
          <p:cNvPr id="19" name="Text Box 20">
            <a:extLst>
              <a:ext uri="{FF2B5EF4-FFF2-40B4-BE49-F238E27FC236}">
                <a16:creationId xmlns:a16="http://schemas.microsoft.com/office/drawing/2014/main" id="{B23FD8AF-ED2E-470F-85A5-0C3D12882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834" y="2830638"/>
            <a:ext cx="11977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Adhesive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papillae</a:t>
            </a:r>
          </a:p>
        </p:txBody>
      </p:sp>
      <p:sp>
        <p:nvSpPr>
          <p:cNvPr id="20" name="Line 19">
            <a:extLst>
              <a:ext uri="{FF2B5EF4-FFF2-40B4-BE49-F238E27FC236}">
                <a16:creationId xmlns:a16="http://schemas.microsoft.com/office/drawing/2014/main" id="{8736C142-583D-49F3-A8BA-11256DD621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81463" y="1649538"/>
            <a:ext cx="397283" cy="1181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19">
            <a:extLst>
              <a:ext uri="{FF2B5EF4-FFF2-40B4-BE49-F238E27FC236}">
                <a16:creationId xmlns:a16="http://schemas.microsoft.com/office/drawing/2014/main" id="{5080D8BB-6912-4B40-99B5-4DC5969F8B1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81463" y="2355057"/>
            <a:ext cx="571454" cy="4755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Phylum: Chordata, Subphylum: Vertebrata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00739" y="1219200"/>
            <a:ext cx="9092619" cy="4937760"/>
          </a:xfrm>
        </p:spPr>
        <p:txBody>
          <a:bodyPr>
            <a:normAutofit fontScale="92500"/>
          </a:bodyPr>
          <a:lstStyle/>
          <a:p>
            <a:pPr>
              <a:lnSpc>
                <a:spcPct val="105000"/>
              </a:lnSpc>
            </a:pPr>
            <a:r>
              <a:rPr lang="en-US" sz="2800" dirty="0"/>
              <a:t>Vertebrate column (backbone): flexible column stretching from the neck to the tail, made up of series of bones (vertebrae) </a:t>
            </a:r>
          </a:p>
          <a:p>
            <a:pPr>
              <a:lnSpc>
                <a:spcPct val="105000"/>
              </a:lnSpc>
            </a:pPr>
            <a:r>
              <a:rPr lang="en-US" sz="2800" dirty="0"/>
              <a:t>Closed circulatory system</a:t>
            </a:r>
          </a:p>
          <a:p>
            <a:pPr>
              <a:lnSpc>
                <a:spcPct val="105000"/>
              </a:lnSpc>
            </a:pPr>
            <a:r>
              <a:rPr lang="en-US" sz="2800" dirty="0"/>
              <a:t>Internal skeleton</a:t>
            </a:r>
          </a:p>
          <a:p>
            <a:pPr lvl="1">
              <a:lnSpc>
                <a:spcPct val="105000"/>
              </a:lnSpc>
            </a:pPr>
            <a:r>
              <a:rPr lang="en-US" sz="2400" dirty="0"/>
              <a:t>Cartilage and/or bone</a:t>
            </a:r>
          </a:p>
          <a:p>
            <a:pPr>
              <a:lnSpc>
                <a:spcPct val="105000"/>
              </a:lnSpc>
            </a:pPr>
            <a:r>
              <a:rPr lang="en-US" sz="2800" dirty="0"/>
              <a:t>Bilateral symmetry</a:t>
            </a:r>
          </a:p>
          <a:p>
            <a:pPr>
              <a:lnSpc>
                <a:spcPct val="105000"/>
              </a:lnSpc>
            </a:pPr>
            <a:r>
              <a:rPr lang="en-US" sz="2800" dirty="0"/>
              <a:t>Well developed sensory organs and nervous system</a:t>
            </a:r>
          </a:p>
          <a:p>
            <a:pPr>
              <a:lnSpc>
                <a:spcPct val="105000"/>
              </a:lnSpc>
            </a:pPr>
            <a:r>
              <a:rPr lang="en-US" sz="2800" dirty="0"/>
              <a:t>Highly develop brain enclosed in skull</a:t>
            </a:r>
          </a:p>
          <a:p>
            <a:pPr>
              <a:lnSpc>
                <a:spcPct val="105000"/>
              </a:lnSpc>
            </a:pPr>
            <a:r>
              <a:rPr lang="en-US" sz="2800" dirty="0"/>
              <a:t>Respiratory system located near pharynx or throat</a:t>
            </a:r>
          </a:p>
          <a:p>
            <a:pPr lvl="1">
              <a:lnSpc>
                <a:spcPct val="105000"/>
              </a:lnSpc>
            </a:pPr>
            <a:r>
              <a:rPr lang="en-US" sz="2400" dirty="0"/>
              <a:t>Gills or lungs</a:t>
            </a:r>
          </a:p>
          <a:p>
            <a:pPr>
              <a:lnSpc>
                <a:spcPct val="105000"/>
              </a:lnSpc>
            </a:pPr>
            <a:endParaRPr lang="en-US" sz="2800" dirty="0"/>
          </a:p>
        </p:txBody>
      </p:sp>
      <p:pic>
        <p:nvPicPr>
          <p:cNvPr id="20484" name="Picture 4" descr="https://s-media-cache-ak0.pinimg.com/736x/86/05/71/860571442c643019818eeff49cc8841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380" y="3984667"/>
            <a:ext cx="3266375" cy="208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2219" y="1355511"/>
            <a:ext cx="2247536" cy="1567892"/>
          </a:xfrm>
          <a:prstGeom prst="rect">
            <a:avLst/>
          </a:prstGeom>
        </p:spPr>
      </p:pic>
      <p:pic>
        <p:nvPicPr>
          <p:cNvPr id="20482" name="Picture 2" descr="http://images.nationalgeographic.com/wpf/media-live/photos/000/425/cache/frog-mouth-crocodile-blair_42596_990x7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470" y="2389321"/>
            <a:ext cx="2360849" cy="176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1714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" id="{EEFEF6C1-FFD1-41EC-9613-44313D99FF35}" vid="{332CB9FB-2BB4-44A8-A80C-649DEE821B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1001</TotalTime>
  <Words>1680</Words>
  <Application>Microsoft Office PowerPoint</Application>
  <PresentationFormat>Widescreen</PresentationFormat>
  <Paragraphs>306</Paragraphs>
  <Slides>47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Arial</vt:lpstr>
      <vt:lpstr>Bookman Old Style</vt:lpstr>
      <vt:lpstr>Calibri</vt:lpstr>
      <vt:lpstr>Gill Sans MT</vt:lpstr>
      <vt:lpstr>Tahoma</vt:lpstr>
      <vt:lpstr>Wingdings</vt:lpstr>
      <vt:lpstr>Wingdings 3</vt:lpstr>
      <vt:lpstr>Origin</vt:lpstr>
      <vt:lpstr>Lab 8: Chordates and Chondrichthyes</vt:lpstr>
      <vt:lpstr>Phylum: Chordata</vt:lpstr>
      <vt:lpstr>Chordata Characteristics</vt:lpstr>
      <vt:lpstr>Phylum Chordata, Subphylum: Cephalochordata</vt:lpstr>
      <vt:lpstr>PowerPoint Presentation</vt:lpstr>
      <vt:lpstr>Phylum: Chordata, Subphylum: Urochordata</vt:lpstr>
      <vt:lpstr>Phylum: Chordata, Subphylum: Urochordata</vt:lpstr>
      <vt:lpstr>PowerPoint Presentation</vt:lpstr>
      <vt:lpstr>Phylum: Chordata, Subphylum: Vertebrata</vt:lpstr>
      <vt:lpstr>Vertebrate Phylogeny</vt:lpstr>
      <vt:lpstr>Major Groups of Fishes</vt:lpstr>
      <vt:lpstr>Agnatha </vt:lpstr>
      <vt:lpstr>Hagfish Slime</vt:lpstr>
      <vt:lpstr>Agnatha </vt:lpstr>
      <vt:lpstr>Evolution of Jaws </vt:lpstr>
      <vt:lpstr>Class Chondrichthyes (kon-DRIK-thee-EEZ)</vt:lpstr>
      <vt:lpstr>Sharks</vt:lpstr>
      <vt:lpstr>Class Chondrichthyes, Subclass Holocephali</vt:lpstr>
      <vt:lpstr>Class Chondrichthyes </vt:lpstr>
      <vt:lpstr>Class Chondrichthyes, Subclass Elasmobranchii</vt:lpstr>
      <vt:lpstr>Respiration in Fishes</vt:lpstr>
      <vt:lpstr>Differences Between Cartilaginous Fish and Bony Fish</vt:lpstr>
      <vt:lpstr>Modes of Reproduction</vt:lpstr>
      <vt:lpstr>Distribution of Sharks in the Ocean</vt:lpstr>
      <vt:lpstr>Shark Diet and Feeding</vt:lpstr>
      <vt:lpstr>Chondrichthyes Reproduction</vt:lpstr>
      <vt:lpstr>Lateral Line</vt:lpstr>
      <vt:lpstr>Ampullae of Lorenzini</vt:lpstr>
      <vt:lpstr>Anatomy of a Shark </vt:lpstr>
      <vt:lpstr>Anatomy of a Shark </vt:lpstr>
      <vt:lpstr>Anatomy of a Shark</vt:lpstr>
      <vt:lpstr>Anatomy of a Shark </vt:lpstr>
      <vt:lpstr>Anatomy of a Shark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Threats to Sharks</vt:lpstr>
      <vt:lpstr>Threats to Sharks</vt:lpstr>
      <vt:lpstr>PowerPoint Presentation</vt:lpstr>
      <vt:lpstr>Marine Food Webs</vt:lpstr>
      <vt:lpstr>Marine Ecology</vt:lpstr>
      <vt:lpstr>Marine Ecology</vt:lpstr>
      <vt:lpstr>Biomagnification</vt:lpstr>
      <vt:lpstr>Trophic Levels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8: Chordates and Chondrichthyes</dc:title>
  <dc:creator>Tyler Flisik</dc:creator>
  <cp:lastModifiedBy>Flisik, Tyler</cp:lastModifiedBy>
  <cp:revision>28</cp:revision>
  <dcterms:created xsi:type="dcterms:W3CDTF">2019-05-01T05:17:01Z</dcterms:created>
  <dcterms:modified xsi:type="dcterms:W3CDTF">2019-10-30T18:29:24Z</dcterms:modified>
</cp:coreProperties>
</file>