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46" r:id="rId2"/>
    <p:sldId id="279" r:id="rId3"/>
    <p:sldId id="283" r:id="rId4"/>
    <p:sldId id="284" r:id="rId5"/>
    <p:sldId id="339" r:id="rId6"/>
    <p:sldId id="354" r:id="rId7"/>
    <p:sldId id="286" r:id="rId8"/>
    <p:sldId id="345" r:id="rId9"/>
    <p:sldId id="347" r:id="rId10"/>
    <p:sldId id="290" r:id="rId11"/>
    <p:sldId id="292" r:id="rId12"/>
    <p:sldId id="291" r:id="rId13"/>
    <p:sldId id="293" r:id="rId14"/>
    <p:sldId id="348" r:id="rId15"/>
    <p:sldId id="349" r:id="rId16"/>
    <p:sldId id="350" r:id="rId17"/>
    <p:sldId id="351" r:id="rId18"/>
    <p:sldId id="356" r:id="rId19"/>
    <p:sldId id="352" r:id="rId20"/>
    <p:sldId id="353" r:id="rId21"/>
    <p:sldId id="319" r:id="rId22"/>
    <p:sldId id="294" r:id="rId23"/>
    <p:sldId id="317" r:id="rId24"/>
    <p:sldId id="295" r:id="rId25"/>
    <p:sldId id="296" r:id="rId26"/>
    <p:sldId id="3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86937" autoAdjust="0"/>
  </p:normalViewPr>
  <p:slideViewPr>
    <p:cSldViewPr snapToGrid="0">
      <p:cViewPr>
        <p:scale>
          <a:sx n="80" d="100"/>
          <a:sy n="80" d="100"/>
        </p:scale>
        <p:origin x="498"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AF58-E0BD-49CF-9397-22CE2F176A42}" type="datetimeFigureOut">
              <a:rPr lang="en-US" smtClean="0"/>
              <a:t>1/30/2019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AF963-B306-4EA3-A7F5-11C0DE5F14E0}" type="slidenum">
              <a:rPr lang="en-US" smtClean="0"/>
              <a:t>‹#›</a:t>
            </a:fld>
            <a:endParaRPr lang="en-US"/>
          </a:p>
        </p:txBody>
      </p:sp>
    </p:spTree>
    <p:extLst>
      <p:ext uri="{BB962C8B-B14F-4D97-AF65-F5344CB8AC3E}">
        <p14:creationId xmlns:p14="http://schemas.microsoft.com/office/powerpoint/2010/main" val="168650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Nervous system similar to annelids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Estimates</a:t>
            </a:r>
            <a:r>
              <a:rPr lang="en-US" sz="1200" baseline="0" dirty="0"/>
              <a:t> of about a billion </a:t>
            </a:r>
            <a:r>
              <a:rPr lang="en-US" sz="1200" baseline="0" dirty="0" err="1"/>
              <a:t>billion</a:t>
            </a:r>
            <a:r>
              <a:rPr lang="en-US" sz="1200" baseline="0" dirty="0"/>
              <a:t> arthropods on earth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Evolved from unspecialized </a:t>
            </a:r>
            <a:r>
              <a:rPr lang="en-US" sz="1200" baseline="0" dirty="0" err="1"/>
              <a:t>lobopods</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Specialization of segments key to evolutionary success.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Must shed exoskeleton to grow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Chitin: </a:t>
            </a:r>
            <a:r>
              <a:rPr lang="en-US" sz="1200" baseline="0" dirty="0" err="1"/>
              <a:t>polysaccarhide</a:t>
            </a:r>
            <a:endParaRPr lang="en-US" sz="12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Protection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Muscle attachment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EBEDC-A81E-4B33-9D6A-49D3738E9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04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lobsters brain is in it</a:t>
            </a:r>
            <a:r>
              <a:rPr lang="en-US" baseline="0" dirty="0"/>
              <a:t> throat, nervous system in its abdomen, teeth in it stomach, kidneys in its head. It hears with its legs, tastes with its feet and tend to favor either the left or right claw.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EBEDC-A81E-4B33-9D6A-49D3738E9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7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EA1F71-C3B5-4343-A11E-B1283C10557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101287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22</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227010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23</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3531386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EA1F71-C3B5-4343-A11E-B1283C10557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Planktonic: organisms that drift with current</a:t>
            </a:r>
          </a:p>
        </p:txBody>
      </p:sp>
    </p:spTree>
    <p:extLst>
      <p:ext uri="{BB962C8B-B14F-4D97-AF65-F5344CB8AC3E}">
        <p14:creationId xmlns:p14="http://schemas.microsoft.com/office/powerpoint/2010/main" val="384887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EA1F71-C3B5-4343-A11E-B1283C10557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411563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54C730-074F-4327-AD11-F1F8FC489B82}"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30653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E3834D-CDFB-4D49-A687-611A1BF37FF4}"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379037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04C3AC-1F98-480A-8390-A484696BEAD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Not true</a:t>
            </a:r>
            <a:r>
              <a:rPr lang="en-US" baseline="0" dirty="0"/>
              <a:t> spiders or arachnids</a:t>
            </a:r>
            <a:endParaRPr lang="en-US" dirty="0"/>
          </a:p>
        </p:txBody>
      </p:sp>
    </p:spTree>
    <p:extLst>
      <p:ext uri="{BB962C8B-B14F-4D97-AF65-F5344CB8AC3E}">
        <p14:creationId xmlns:p14="http://schemas.microsoft.com/office/powerpoint/2010/main" val="151691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00E819-22C5-49EE-AF1B-676D07187321}"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a:t>Hemocyanin</a:t>
            </a:r>
            <a:r>
              <a:rPr lang="en-US" dirty="0"/>
              <a:t>:</a:t>
            </a:r>
            <a:r>
              <a:rPr lang="en-US" baseline="0" dirty="0"/>
              <a:t> oxygen transport protein with copper (blue color)</a:t>
            </a:r>
          </a:p>
          <a:p>
            <a:r>
              <a:rPr lang="en-US" baseline="0" dirty="0" err="1"/>
              <a:t>Amebocytes</a:t>
            </a:r>
            <a:r>
              <a:rPr lang="en-US" baseline="0" dirty="0"/>
              <a:t>: mobile cells in the body of invertebrates move via pseudopodia. Active in defense against pathogens. </a:t>
            </a:r>
            <a:endParaRPr lang="en-US" dirty="0"/>
          </a:p>
          <a:p>
            <a:endParaRPr lang="en-US" dirty="0"/>
          </a:p>
          <a:p>
            <a:r>
              <a:rPr lang="en-US" dirty="0"/>
              <a:t>Blue blood</a:t>
            </a:r>
            <a:r>
              <a:rPr lang="en-US" baseline="0" dirty="0"/>
              <a:t> cost $15,000 qt. </a:t>
            </a:r>
            <a:endParaRPr lang="en-US" dirty="0"/>
          </a:p>
        </p:txBody>
      </p:sp>
    </p:spTree>
    <p:extLst>
      <p:ext uri="{BB962C8B-B14F-4D97-AF65-F5344CB8AC3E}">
        <p14:creationId xmlns:p14="http://schemas.microsoft.com/office/powerpoint/2010/main" val="35520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AEE534-C7A1-45AB-B9BC-D30F4C04BA9B}"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185183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EA1F71-C3B5-4343-A11E-B1283C105575}"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294733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lobsters brain is in it</a:t>
            </a:r>
            <a:r>
              <a:rPr lang="en-US" baseline="0" dirty="0"/>
              <a:t> throat, nervous system in its abdomen, teeth in it stomach, kidneys in its head. It hears with its legs, tastes with its feet and tend to favor either the left or right claw.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EBEDC-A81E-4B33-9D6A-49D3738E9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70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lobsters brain is in it</a:t>
            </a:r>
            <a:r>
              <a:rPr lang="en-US" baseline="0" dirty="0"/>
              <a:t> throat, nervous system in its abdomen, teeth in it stomach, kidneys in its head. It hears with its legs, tastes with its feet and tend to favor either the left or right claw.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EBEDC-A81E-4B33-9D6A-49D3738E9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1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77387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6812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13031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39231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144074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444D26"/>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444D26"/>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9D83C4EA-DCD8-4252-8541-B22D15DF9647}" type="slidenum">
              <a:rPr lang="en-US">
                <a:solidFill>
                  <a:srgbClr val="444D26"/>
                </a:solidFill>
              </a:rPr>
              <a:pPr/>
              <a:t>‹#›</a:t>
            </a:fld>
            <a:endParaRPr lang="en-US">
              <a:solidFill>
                <a:srgbClr val="444D26"/>
              </a:solidFill>
            </a:endParaRPr>
          </a:p>
        </p:txBody>
      </p:sp>
    </p:spTree>
    <p:extLst>
      <p:ext uri="{BB962C8B-B14F-4D97-AF65-F5344CB8AC3E}">
        <p14:creationId xmlns:p14="http://schemas.microsoft.com/office/powerpoint/2010/main" val="200178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1/28/2019</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3594203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77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1351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480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99390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6471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65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1/28/2019</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6743286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1/28/2019</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8861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e8KlAmtIu1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8B107-493E-46ED-B7F8-162293D54FD8}"/>
              </a:ext>
            </a:extLst>
          </p:cNvPr>
          <p:cNvSpPr>
            <a:spLocks noGrp="1"/>
          </p:cNvSpPr>
          <p:nvPr>
            <p:ph type="ctrTitle"/>
          </p:nvPr>
        </p:nvSpPr>
        <p:spPr/>
        <p:txBody>
          <a:bodyPr>
            <a:normAutofit/>
          </a:bodyPr>
          <a:lstStyle/>
          <a:p>
            <a:r>
              <a:rPr lang="en-US" sz="4400" dirty="0"/>
              <a:t>Arthropods</a:t>
            </a:r>
          </a:p>
        </p:txBody>
      </p:sp>
      <p:sp>
        <p:nvSpPr>
          <p:cNvPr id="5" name="Subtitle 4">
            <a:extLst>
              <a:ext uri="{FF2B5EF4-FFF2-40B4-BE49-F238E27FC236}">
                <a16:creationId xmlns:a16="http://schemas.microsoft.com/office/drawing/2014/main" id="{0E1272AB-97D6-4A9F-9DE3-A88C568F0A3B}"/>
              </a:ext>
            </a:extLst>
          </p:cNvPr>
          <p:cNvSpPr>
            <a:spLocks noGrp="1"/>
          </p:cNvSpPr>
          <p:nvPr>
            <p:ph type="subTitle" idx="1"/>
          </p:nvPr>
        </p:nvSpPr>
        <p:spPr/>
        <p:txBody>
          <a:bodyPr>
            <a:normAutofit/>
          </a:bodyPr>
          <a:lstStyle/>
          <a:p>
            <a:r>
              <a:rPr lang="en-US" sz="2800" dirty="0"/>
              <a:t>Lab 6 </a:t>
            </a:r>
          </a:p>
        </p:txBody>
      </p:sp>
    </p:spTree>
    <p:extLst>
      <p:ext uri="{BB962C8B-B14F-4D97-AF65-F5344CB8AC3E}">
        <p14:creationId xmlns:p14="http://schemas.microsoft.com/office/powerpoint/2010/main" val="382973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46314" y="152400"/>
            <a:ext cx="11440886" cy="990600"/>
          </a:xfrm>
        </p:spPr>
        <p:txBody>
          <a:bodyPr>
            <a:noAutofit/>
          </a:bodyPr>
          <a:lstStyle/>
          <a:p>
            <a:pPr algn="ctr" eaLnBrk="1" hangingPunct="1">
              <a:defRPr/>
            </a:pPr>
            <a:r>
              <a:rPr lang="en-US" sz="4400" dirty="0"/>
              <a:t>Phylum Arthropoda</a:t>
            </a:r>
          </a:p>
        </p:txBody>
      </p:sp>
      <p:sp>
        <p:nvSpPr>
          <p:cNvPr id="130051" name="Rectangle 3"/>
          <p:cNvSpPr>
            <a:spLocks noGrp="1" noChangeArrowheads="1"/>
          </p:cNvSpPr>
          <p:nvPr>
            <p:ph sz="quarter" idx="1"/>
          </p:nvPr>
        </p:nvSpPr>
        <p:spPr>
          <a:xfrm>
            <a:off x="446314" y="1219200"/>
            <a:ext cx="7304316" cy="4937760"/>
          </a:xfrm>
        </p:spPr>
        <p:txBody>
          <a:bodyPr>
            <a:normAutofit lnSpcReduction="10000"/>
          </a:bodyPr>
          <a:lstStyle/>
          <a:p>
            <a:pPr marL="0" indent="0" eaLnBrk="1" hangingPunct="1">
              <a:buNone/>
              <a:defRPr/>
            </a:pPr>
            <a:r>
              <a:rPr lang="en-US" sz="3200" b="1" dirty="0"/>
              <a:t>Subphylum Crustacea</a:t>
            </a:r>
          </a:p>
          <a:p>
            <a:pPr marL="0" indent="0" eaLnBrk="1" hangingPunct="1">
              <a:buNone/>
              <a:defRPr/>
            </a:pPr>
            <a:r>
              <a:rPr lang="en-US" sz="2800" dirty="0"/>
              <a:t>Copepods, lobster, barnacles, pill bugs, amphipods, isopods, copepods, krill</a:t>
            </a:r>
          </a:p>
          <a:p>
            <a:pPr eaLnBrk="1" hangingPunct="1">
              <a:defRPr/>
            </a:pPr>
            <a:r>
              <a:rPr lang="en-US" sz="2800" dirty="0"/>
              <a:t>Contain </a:t>
            </a:r>
            <a:r>
              <a:rPr lang="en-US" sz="2800" u="sng" dirty="0"/>
              <a:t>two pair</a:t>
            </a:r>
            <a:r>
              <a:rPr lang="en-US" sz="2800" dirty="0"/>
              <a:t> of antennae</a:t>
            </a:r>
          </a:p>
          <a:p>
            <a:pPr eaLnBrk="1" hangingPunct="1">
              <a:defRPr/>
            </a:pPr>
            <a:r>
              <a:rPr lang="en-US" sz="2800" u="sng" dirty="0"/>
              <a:t>Biramous</a:t>
            </a:r>
            <a:r>
              <a:rPr lang="en-US" sz="2800" dirty="0"/>
              <a:t> appendages (two main branches)</a:t>
            </a:r>
          </a:p>
          <a:p>
            <a:pPr eaLnBrk="1" hangingPunct="1">
              <a:defRPr/>
            </a:pPr>
            <a:r>
              <a:rPr lang="en-US" sz="2800" dirty="0"/>
              <a:t>Three mouth parts</a:t>
            </a:r>
          </a:p>
          <a:p>
            <a:pPr lvl="1">
              <a:defRPr/>
            </a:pPr>
            <a:r>
              <a:rPr lang="en-US" sz="2400" dirty="0"/>
              <a:t>1 pair of mandibles</a:t>
            </a:r>
          </a:p>
          <a:p>
            <a:pPr lvl="1">
              <a:defRPr/>
            </a:pPr>
            <a:r>
              <a:rPr lang="en-US" sz="2400" dirty="0"/>
              <a:t>2 pairs of maxillae</a:t>
            </a:r>
          </a:p>
          <a:p>
            <a:pPr eaLnBrk="1" hangingPunct="1">
              <a:defRPr/>
            </a:pPr>
            <a:r>
              <a:rPr lang="en-US" sz="2800" dirty="0"/>
              <a:t>Body of two or three parts</a:t>
            </a:r>
          </a:p>
          <a:p>
            <a:pPr lvl="1">
              <a:defRPr/>
            </a:pPr>
            <a:r>
              <a:rPr lang="en-US" sz="2400" dirty="0"/>
              <a:t>Appendages on thorax and abdomen</a:t>
            </a:r>
          </a:p>
          <a:p>
            <a:pPr eaLnBrk="1" hangingPunct="1">
              <a:defRPr/>
            </a:pPr>
            <a:r>
              <a:rPr lang="en-US" sz="2800" dirty="0"/>
              <a:t>Mostly marine</a:t>
            </a:r>
          </a:p>
        </p:txBody>
      </p:sp>
      <p:pic>
        <p:nvPicPr>
          <p:cNvPr id="6146" name="Picture 2" descr="http://upload.wikimedia.org/wikipedia/commons/8/86/Litopenaeus_setifer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457" y="4776323"/>
            <a:ext cx="2757261" cy="1667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952444" y="2008301"/>
            <a:ext cx="2934756" cy="1875730"/>
          </a:xfrm>
          <a:prstGeom prst="rect">
            <a:avLst/>
          </a:prstGeom>
        </p:spPr>
      </p:pic>
      <p:pic>
        <p:nvPicPr>
          <p:cNvPr id="3" name="Picture 2"/>
          <p:cNvPicPr>
            <a:picLocks noChangeAspect="1"/>
          </p:cNvPicPr>
          <p:nvPr/>
        </p:nvPicPr>
        <p:blipFill>
          <a:blip r:embed="rId5"/>
          <a:stretch>
            <a:fillRect/>
          </a:stretch>
        </p:blipFill>
        <p:spPr>
          <a:xfrm>
            <a:off x="8952444" y="4310700"/>
            <a:ext cx="3032727" cy="1846260"/>
          </a:xfrm>
          <a:prstGeom prst="rect">
            <a:avLst/>
          </a:prstGeom>
        </p:spPr>
      </p:pic>
      <p:pic>
        <p:nvPicPr>
          <p:cNvPr id="6150" name="Picture 6" descr="http://salinella.bio.uottawa.ca/BIO2135/labs/PoftheP/2007/Lab07_NemaCrus/A6_335B4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268" y="3429000"/>
            <a:ext cx="1687288" cy="126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60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75683" y="131135"/>
            <a:ext cx="11283495" cy="990600"/>
          </a:xfrm>
        </p:spPr>
        <p:txBody>
          <a:bodyPr>
            <a:normAutofit fontScale="90000"/>
          </a:bodyPr>
          <a:lstStyle/>
          <a:p>
            <a:pPr algn="ctr" eaLnBrk="1" hangingPunct="1">
              <a:defRPr/>
            </a:pPr>
            <a:r>
              <a:rPr lang="en-US" sz="4400" dirty="0"/>
              <a:t>Phylum Arthropoda, Subphylum Crustacea</a:t>
            </a:r>
          </a:p>
        </p:txBody>
      </p:sp>
      <p:sp>
        <p:nvSpPr>
          <p:cNvPr id="2" name="Content Placeholder 1"/>
          <p:cNvSpPr>
            <a:spLocks noGrp="1"/>
          </p:cNvSpPr>
          <p:nvPr>
            <p:ph sz="quarter" idx="1"/>
          </p:nvPr>
        </p:nvSpPr>
        <p:spPr>
          <a:xfrm>
            <a:off x="609600" y="1326157"/>
            <a:ext cx="5727405" cy="4810298"/>
          </a:xfrm>
        </p:spPr>
        <p:txBody>
          <a:bodyPr>
            <a:normAutofit/>
          </a:bodyPr>
          <a:lstStyle/>
          <a:p>
            <a:pPr marL="0" indent="0">
              <a:buNone/>
            </a:pPr>
            <a:r>
              <a:rPr lang="en-US" sz="3200" b="1" dirty="0"/>
              <a:t>Class Malacostraca</a:t>
            </a:r>
          </a:p>
          <a:p>
            <a:pPr marL="0" indent="0">
              <a:buNone/>
            </a:pPr>
            <a:r>
              <a:rPr lang="en-US" sz="3200" dirty="0"/>
              <a:t>(Crabs, lobster, krill, and shrimp)</a:t>
            </a:r>
          </a:p>
          <a:p>
            <a:r>
              <a:rPr lang="en-US" sz="2800" u="sng" dirty="0"/>
              <a:t>Ten</a:t>
            </a:r>
            <a:r>
              <a:rPr lang="en-US" sz="2800" dirty="0"/>
              <a:t> legs (Decapods)</a:t>
            </a:r>
          </a:p>
          <a:p>
            <a:r>
              <a:rPr lang="en-US" sz="2800" dirty="0"/>
              <a:t>Mostly marine</a:t>
            </a:r>
          </a:p>
          <a:p>
            <a:r>
              <a:rPr lang="en-US" sz="2800" dirty="0"/>
              <a:t>Calcium carbonate and chitin cuticle</a:t>
            </a:r>
          </a:p>
          <a:p>
            <a:pPr lvl="1"/>
            <a:r>
              <a:rPr lang="en-US" sz="2400" dirty="0"/>
              <a:t>Carapace</a:t>
            </a:r>
          </a:p>
          <a:p>
            <a:r>
              <a:rPr lang="en-US" sz="2800" u="sng" dirty="0" err="1"/>
              <a:t>Cheliped</a:t>
            </a:r>
            <a:r>
              <a:rPr lang="en-US" sz="2800" dirty="0"/>
              <a:t> (pinchers)</a:t>
            </a:r>
          </a:p>
          <a:p>
            <a:endParaRPr lang="en-US" sz="2800" dirty="0"/>
          </a:p>
        </p:txBody>
      </p:sp>
      <p:pic>
        <p:nvPicPr>
          <p:cNvPr id="8196" name="Picture 4" descr="http://www.ag.auburn.edu/fish/image_gallery/data/media/21/redclaw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348" y="1569583"/>
            <a:ext cx="3696747" cy="2439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mexfish.com/fish/pacoboxcr/pacoboxcrsnow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655" y="3947920"/>
            <a:ext cx="3004853" cy="21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58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Respiration in Crustaceans</a:t>
            </a:r>
          </a:p>
        </p:txBody>
      </p:sp>
      <p:sp>
        <p:nvSpPr>
          <p:cNvPr id="3" name="Content Placeholder 2"/>
          <p:cNvSpPr>
            <a:spLocks noGrp="1"/>
          </p:cNvSpPr>
          <p:nvPr>
            <p:ph sz="quarter" idx="1"/>
          </p:nvPr>
        </p:nvSpPr>
        <p:spPr>
          <a:xfrm>
            <a:off x="609600" y="1562792"/>
            <a:ext cx="5365173" cy="4594167"/>
          </a:xfrm>
        </p:spPr>
        <p:txBody>
          <a:bodyPr>
            <a:normAutofit/>
          </a:bodyPr>
          <a:lstStyle/>
          <a:p>
            <a:r>
              <a:rPr lang="en-US" sz="2800" dirty="0"/>
              <a:t>Gas exchange occurs across long, feather gills within the body cavity</a:t>
            </a:r>
          </a:p>
          <a:p>
            <a:pPr lvl="1"/>
            <a:r>
              <a:rPr lang="en-US" sz="2400" dirty="0"/>
              <a:t>Specialized appendages draw water across the gills</a:t>
            </a:r>
          </a:p>
        </p:txBody>
      </p:sp>
      <p:pic>
        <p:nvPicPr>
          <p:cNvPr id="4" name="Picture 3"/>
          <p:cNvPicPr>
            <a:picLocks noChangeAspect="1"/>
          </p:cNvPicPr>
          <p:nvPr/>
        </p:nvPicPr>
        <p:blipFill>
          <a:blip r:embed="rId2"/>
          <a:stretch>
            <a:fillRect/>
          </a:stretch>
        </p:blipFill>
        <p:spPr>
          <a:xfrm>
            <a:off x="7180539" y="1287811"/>
            <a:ext cx="4535954" cy="4968686"/>
          </a:xfrm>
          <a:prstGeom prst="rect">
            <a:avLst/>
          </a:prstGeom>
        </p:spPr>
      </p:pic>
    </p:spTree>
    <p:extLst>
      <p:ext uri="{BB962C8B-B14F-4D97-AF65-F5344CB8AC3E}">
        <p14:creationId xmlns:p14="http://schemas.microsoft.com/office/powerpoint/2010/main" val="6595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Crustacean Anatomy</a:t>
            </a:r>
          </a:p>
        </p:txBody>
      </p:sp>
      <p:pic>
        <p:nvPicPr>
          <p:cNvPr id="3" name="Picture 2">
            <a:extLst>
              <a:ext uri="{FF2B5EF4-FFF2-40B4-BE49-F238E27FC236}">
                <a16:creationId xmlns:a16="http://schemas.microsoft.com/office/drawing/2014/main" id="{EA5998D3-01EB-46FD-937D-42ECB3BF9B5A}"/>
              </a:ext>
            </a:extLst>
          </p:cNvPr>
          <p:cNvPicPr>
            <a:picLocks noChangeAspect="1"/>
          </p:cNvPicPr>
          <p:nvPr/>
        </p:nvPicPr>
        <p:blipFill>
          <a:blip r:embed="rId3"/>
          <a:stretch>
            <a:fillRect/>
          </a:stretch>
        </p:blipFill>
        <p:spPr>
          <a:xfrm>
            <a:off x="3058886" y="1215428"/>
            <a:ext cx="6389913" cy="5046579"/>
          </a:xfrm>
          <a:prstGeom prst="rect">
            <a:avLst/>
          </a:prstGeom>
        </p:spPr>
      </p:pic>
    </p:spTree>
    <p:extLst>
      <p:ext uri="{BB962C8B-B14F-4D97-AF65-F5344CB8AC3E}">
        <p14:creationId xmlns:p14="http://schemas.microsoft.com/office/powerpoint/2010/main" val="34236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Crustacean Anatomy</a:t>
            </a:r>
          </a:p>
        </p:txBody>
      </p:sp>
      <p:pic>
        <p:nvPicPr>
          <p:cNvPr id="4" name="Picture 3">
            <a:extLst>
              <a:ext uri="{FF2B5EF4-FFF2-40B4-BE49-F238E27FC236}">
                <a16:creationId xmlns:a16="http://schemas.microsoft.com/office/drawing/2014/main" id="{DD335966-2E35-4E42-A6F7-CAAF81D0A24E}"/>
              </a:ext>
            </a:extLst>
          </p:cNvPr>
          <p:cNvPicPr>
            <a:picLocks noChangeAspect="1"/>
          </p:cNvPicPr>
          <p:nvPr/>
        </p:nvPicPr>
        <p:blipFill>
          <a:blip r:embed="rId3"/>
          <a:stretch>
            <a:fillRect/>
          </a:stretch>
        </p:blipFill>
        <p:spPr>
          <a:xfrm>
            <a:off x="3101024" y="1719142"/>
            <a:ext cx="6844346" cy="4043705"/>
          </a:xfrm>
          <a:prstGeom prst="rect">
            <a:avLst/>
          </a:prstGeom>
        </p:spPr>
      </p:pic>
    </p:spTree>
    <p:extLst>
      <p:ext uri="{BB962C8B-B14F-4D97-AF65-F5344CB8AC3E}">
        <p14:creationId xmlns:p14="http://schemas.microsoft.com/office/powerpoint/2010/main" val="315023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Crustacean Anatomy</a:t>
            </a:r>
          </a:p>
        </p:txBody>
      </p:sp>
      <p:pic>
        <p:nvPicPr>
          <p:cNvPr id="4" name="Picture 3">
            <a:extLst>
              <a:ext uri="{FF2B5EF4-FFF2-40B4-BE49-F238E27FC236}">
                <a16:creationId xmlns:a16="http://schemas.microsoft.com/office/drawing/2014/main" id="{B0D7719A-B2D2-415C-9F38-5CC8351DCB8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38000"/>
                    </a14:imgEffect>
                    <a14:imgEffect>
                      <a14:brightnessContrast contrast="45000"/>
                    </a14:imgEffect>
                  </a14:imgLayer>
                </a14:imgProps>
              </a:ext>
            </a:extLst>
          </a:blip>
          <a:stretch>
            <a:fillRect/>
          </a:stretch>
        </p:blipFill>
        <p:spPr>
          <a:xfrm>
            <a:off x="1998921" y="1231715"/>
            <a:ext cx="7624319" cy="5016276"/>
          </a:xfrm>
          <a:prstGeom prst="rect">
            <a:avLst/>
          </a:prstGeom>
        </p:spPr>
      </p:pic>
    </p:spTree>
    <p:extLst>
      <p:ext uri="{BB962C8B-B14F-4D97-AF65-F5344CB8AC3E}">
        <p14:creationId xmlns:p14="http://schemas.microsoft.com/office/powerpoint/2010/main" val="183289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55749F-45C1-441F-81CB-2357DA1747F9}"/>
              </a:ext>
            </a:extLst>
          </p:cNvPr>
          <p:cNvSpPr>
            <a:spLocks noGrp="1"/>
          </p:cNvSpPr>
          <p:nvPr>
            <p:ph type="title"/>
          </p:nvPr>
        </p:nvSpPr>
        <p:spPr>
          <a:xfrm>
            <a:off x="609600" y="152400"/>
            <a:ext cx="10972800" cy="990600"/>
          </a:xfrm>
        </p:spPr>
        <p:txBody>
          <a:bodyPr>
            <a:normAutofit/>
          </a:bodyPr>
          <a:lstStyle/>
          <a:p>
            <a:pPr algn="ctr"/>
            <a:r>
              <a:rPr lang="en-US" sz="4400" dirty="0"/>
              <a:t>Crustacean Anatomy</a:t>
            </a:r>
          </a:p>
        </p:txBody>
      </p:sp>
      <p:pic>
        <p:nvPicPr>
          <p:cNvPr id="7" name="Picture 6">
            <a:extLst>
              <a:ext uri="{FF2B5EF4-FFF2-40B4-BE49-F238E27FC236}">
                <a16:creationId xmlns:a16="http://schemas.microsoft.com/office/drawing/2014/main" id="{CF79FA34-9FDD-4A9A-BD72-F903A40EC4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55972" y="1871107"/>
            <a:ext cx="7398306" cy="3338846"/>
          </a:xfrm>
          <a:prstGeom prst="rect">
            <a:avLst/>
          </a:prstGeom>
        </p:spPr>
      </p:pic>
    </p:spTree>
    <p:extLst>
      <p:ext uri="{BB962C8B-B14F-4D97-AF65-F5344CB8AC3E}">
        <p14:creationId xmlns:p14="http://schemas.microsoft.com/office/powerpoint/2010/main" val="1735031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55749F-45C1-441F-81CB-2357DA1747F9}"/>
              </a:ext>
            </a:extLst>
          </p:cNvPr>
          <p:cNvSpPr>
            <a:spLocks noGrp="1"/>
          </p:cNvSpPr>
          <p:nvPr>
            <p:ph type="title"/>
          </p:nvPr>
        </p:nvSpPr>
        <p:spPr>
          <a:xfrm>
            <a:off x="609600" y="152400"/>
            <a:ext cx="10972800" cy="990600"/>
          </a:xfrm>
        </p:spPr>
        <p:txBody>
          <a:bodyPr>
            <a:normAutofit/>
          </a:bodyPr>
          <a:lstStyle/>
          <a:p>
            <a:pPr algn="ctr"/>
            <a:r>
              <a:rPr lang="en-US" sz="4400" dirty="0"/>
              <a:t>Crustacean Anatomy</a:t>
            </a:r>
          </a:p>
        </p:txBody>
      </p:sp>
      <p:pic>
        <p:nvPicPr>
          <p:cNvPr id="2" name="Picture 1">
            <a:extLst>
              <a:ext uri="{FF2B5EF4-FFF2-40B4-BE49-F238E27FC236}">
                <a16:creationId xmlns:a16="http://schemas.microsoft.com/office/drawing/2014/main" id="{3080F000-ACB4-4887-B4B1-3E3C23569BB3}"/>
              </a:ext>
            </a:extLst>
          </p:cNvPr>
          <p:cNvPicPr>
            <a:picLocks noChangeAspect="1"/>
          </p:cNvPicPr>
          <p:nvPr/>
        </p:nvPicPr>
        <p:blipFill>
          <a:blip r:embed="rId2"/>
          <a:stretch>
            <a:fillRect/>
          </a:stretch>
        </p:blipFill>
        <p:spPr>
          <a:xfrm>
            <a:off x="296231" y="1930085"/>
            <a:ext cx="6152462" cy="3665296"/>
          </a:xfrm>
          <a:prstGeom prst="rect">
            <a:avLst/>
          </a:prstGeom>
        </p:spPr>
      </p:pic>
      <p:pic>
        <p:nvPicPr>
          <p:cNvPr id="3" name="Picture 2">
            <a:extLst>
              <a:ext uri="{FF2B5EF4-FFF2-40B4-BE49-F238E27FC236}">
                <a16:creationId xmlns:a16="http://schemas.microsoft.com/office/drawing/2014/main" id="{533AC5CF-9EC5-4DD2-B8EF-2151CC282FF1}"/>
              </a:ext>
            </a:extLst>
          </p:cNvPr>
          <p:cNvPicPr>
            <a:picLocks noChangeAspect="1"/>
          </p:cNvPicPr>
          <p:nvPr/>
        </p:nvPicPr>
        <p:blipFill>
          <a:blip r:embed="rId3"/>
          <a:stretch>
            <a:fillRect/>
          </a:stretch>
        </p:blipFill>
        <p:spPr>
          <a:xfrm>
            <a:off x="6573500" y="1364390"/>
            <a:ext cx="5322269" cy="4230991"/>
          </a:xfrm>
          <a:prstGeom prst="rect">
            <a:avLst/>
          </a:prstGeom>
        </p:spPr>
      </p:pic>
    </p:spTree>
    <p:extLst>
      <p:ext uri="{BB962C8B-B14F-4D97-AF65-F5344CB8AC3E}">
        <p14:creationId xmlns:p14="http://schemas.microsoft.com/office/powerpoint/2010/main" val="102814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55749F-45C1-441F-81CB-2357DA1747F9}"/>
              </a:ext>
            </a:extLst>
          </p:cNvPr>
          <p:cNvSpPr>
            <a:spLocks noGrp="1"/>
          </p:cNvSpPr>
          <p:nvPr>
            <p:ph type="title"/>
          </p:nvPr>
        </p:nvSpPr>
        <p:spPr>
          <a:xfrm>
            <a:off x="609600" y="152400"/>
            <a:ext cx="10972800" cy="990600"/>
          </a:xfrm>
        </p:spPr>
        <p:txBody>
          <a:bodyPr>
            <a:normAutofit/>
          </a:bodyPr>
          <a:lstStyle/>
          <a:p>
            <a:pPr algn="ctr"/>
            <a:r>
              <a:rPr lang="en-US" sz="4400" dirty="0"/>
              <a:t>Crustacean Anatomy</a:t>
            </a:r>
          </a:p>
        </p:txBody>
      </p:sp>
      <p:pic>
        <p:nvPicPr>
          <p:cNvPr id="2" name="Picture 1">
            <a:extLst>
              <a:ext uri="{FF2B5EF4-FFF2-40B4-BE49-F238E27FC236}">
                <a16:creationId xmlns:a16="http://schemas.microsoft.com/office/drawing/2014/main" id="{40D359E6-D72B-4323-B470-C4BACCC0A05E}"/>
              </a:ext>
            </a:extLst>
          </p:cNvPr>
          <p:cNvPicPr>
            <a:picLocks noChangeAspect="1"/>
          </p:cNvPicPr>
          <p:nvPr/>
        </p:nvPicPr>
        <p:blipFill>
          <a:blip r:embed="rId2"/>
          <a:stretch>
            <a:fillRect/>
          </a:stretch>
        </p:blipFill>
        <p:spPr>
          <a:xfrm>
            <a:off x="679284" y="1191128"/>
            <a:ext cx="4650701" cy="5074311"/>
          </a:xfrm>
          <a:prstGeom prst="rect">
            <a:avLst/>
          </a:prstGeom>
        </p:spPr>
      </p:pic>
      <p:pic>
        <p:nvPicPr>
          <p:cNvPr id="4" name="Picture 3">
            <a:extLst>
              <a:ext uri="{FF2B5EF4-FFF2-40B4-BE49-F238E27FC236}">
                <a16:creationId xmlns:a16="http://schemas.microsoft.com/office/drawing/2014/main" id="{DA4694C8-662E-4D23-B47E-A19CFF55CA28}"/>
              </a:ext>
            </a:extLst>
          </p:cNvPr>
          <p:cNvPicPr>
            <a:picLocks noChangeAspect="1"/>
          </p:cNvPicPr>
          <p:nvPr/>
        </p:nvPicPr>
        <p:blipFill>
          <a:blip r:embed="rId3"/>
          <a:stretch>
            <a:fillRect/>
          </a:stretch>
        </p:blipFill>
        <p:spPr>
          <a:xfrm>
            <a:off x="6241375" y="1517983"/>
            <a:ext cx="5321968" cy="4369127"/>
          </a:xfrm>
          <a:prstGeom prst="rect">
            <a:avLst/>
          </a:prstGeom>
        </p:spPr>
      </p:pic>
    </p:spTree>
    <p:extLst>
      <p:ext uri="{BB962C8B-B14F-4D97-AF65-F5344CB8AC3E}">
        <p14:creationId xmlns:p14="http://schemas.microsoft.com/office/powerpoint/2010/main" val="791312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AE7B97-187D-4DFB-9372-7A86F7420ABA}"/>
              </a:ext>
            </a:extLst>
          </p:cNvPr>
          <p:cNvPicPr>
            <a:picLocks noChangeAspect="1"/>
          </p:cNvPicPr>
          <p:nvPr/>
        </p:nvPicPr>
        <p:blipFill>
          <a:blip r:embed="rId2"/>
          <a:stretch>
            <a:fillRect/>
          </a:stretch>
        </p:blipFill>
        <p:spPr>
          <a:xfrm>
            <a:off x="354209" y="89967"/>
            <a:ext cx="4904902" cy="6209731"/>
          </a:xfrm>
          <a:prstGeom prst="rect">
            <a:avLst/>
          </a:prstGeom>
        </p:spPr>
      </p:pic>
      <p:pic>
        <p:nvPicPr>
          <p:cNvPr id="5" name="Picture 4">
            <a:extLst>
              <a:ext uri="{FF2B5EF4-FFF2-40B4-BE49-F238E27FC236}">
                <a16:creationId xmlns:a16="http://schemas.microsoft.com/office/drawing/2014/main" id="{2FAB64D5-1DF6-4D04-BE46-D891B3BFEF3A}"/>
              </a:ext>
            </a:extLst>
          </p:cNvPr>
          <p:cNvPicPr>
            <a:picLocks noChangeAspect="1"/>
          </p:cNvPicPr>
          <p:nvPr/>
        </p:nvPicPr>
        <p:blipFill>
          <a:blip r:embed="rId3"/>
          <a:stretch>
            <a:fillRect/>
          </a:stretch>
        </p:blipFill>
        <p:spPr>
          <a:xfrm>
            <a:off x="5648575" y="956457"/>
            <a:ext cx="5972175" cy="4476750"/>
          </a:xfrm>
          <a:prstGeom prst="rect">
            <a:avLst/>
          </a:prstGeom>
        </p:spPr>
      </p:pic>
    </p:spTree>
    <p:extLst>
      <p:ext uri="{BB962C8B-B14F-4D97-AF65-F5344CB8AC3E}">
        <p14:creationId xmlns:p14="http://schemas.microsoft.com/office/powerpoint/2010/main" val="39004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Arthropoda</a:t>
            </a:r>
          </a:p>
        </p:txBody>
      </p:sp>
      <p:sp>
        <p:nvSpPr>
          <p:cNvPr id="3" name="Content Placeholder 2"/>
          <p:cNvSpPr>
            <a:spLocks noGrp="1"/>
          </p:cNvSpPr>
          <p:nvPr>
            <p:ph sz="quarter" idx="1"/>
          </p:nvPr>
        </p:nvSpPr>
        <p:spPr>
          <a:xfrm>
            <a:off x="609600" y="1219200"/>
            <a:ext cx="6458857" cy="4937760"/>
          </a:xfrm>
        </p:spPr>
        <p:txBody>
          <a:bodyPr>
            <a:normAutofit/>
          </a:bodyPr>
          <a:lstStyle/>
          <a:p>
            <a:pPr marL="0" indent="0">
              <a:buNone/>
              <a:defRPr/>
            </a:pPr>
            <a:r>
              <a:rPr lang="en-US" sz="3200" b="1" dirty="0"/>
              <a:t>Spiders, crustaceans, and insects</a:t>
            </a:r>
          </a:p>
          <a:p>
            <a:pPr lvl="1">
              <a:spcBef>
                <a:spcPts val="0"/>
              </a:spcBef>
              <a:defRPr/>
            </a:pPr>
            <a:r>
              <a:rPr lang="en-US" sz="2800" dirty="0"/>
              <a:t>2/3 of all known species</a:t>
            </a:r>
          </a:p>
          <a:p>
            <a:pPr lvl="1">
              <a:spcBef>
                <a:spcPts val="0"/>
              </a:spcBef>
              <a:defRPr/>
            </a:pPr>
            <a:r>
              <a:rPr lang="en-US" sz="2800" dirty="0"/>
              <a:t>More than 1 million described</a:t>
            </a:r>
          </a:p>
          <a:p>
            <a:pPr>
              <a:defRPr/>
            </a:pPr>
            <a:r>
              <a:rPr lang="en-US" sz="2800" dirty="0"/>
              <a:t>Found in all habitats on earth</a:t>
            </a:r>
          </a:p>
          <a:p>
            <a:pPr>
              <a:defRPr/>
            </a:pPr>
            <a:r>
              <a:rPr lang="en-US" sz="2800" u="sng" dirty="0"/>
              <a:t>Hard exoskeleton</a:t>
            </a:r>
            <a:r>
              <a:rPr lang="en-US" sz="2800" dirty="0"/>
              <a:t>, segmented body, </a:t>
            </a:r>
            <a:r>
              <a:rPr lang="en-US" sz="2800" u="sng" dirty="0"/>
              <a:t>jointed appendages</a:t>
            </a:r>
          </a:p>
          <a:p>
            <a:pPr lvl="1">
              <a:defRPr/>
            </a:pPr>
            <a:r>
              <a:rPr lang="en-US" sz="2800" dirty="0"/>
              <a:t>Must molt to grow</a:t>
            </a:r>
            <a:endParaRPr lang="en-US" sz="2400" dirty="0"/>
          </a:p>
          <a:p>
            <a:pPr lvl="1">
              <a:spcBef>
                <a:spcPts val="0"/>
              </a:spcBef>
              <a:defRPr/>
            </a:pPr>
            <a:r>
              <a:rPr lang="en-US" sz="2800" dirty="0"/>
              <a:t>Segments carry paired appendages</a:t>
            </a:r>
          </a:p>
          <a:p>
            <a:pPr>
              <a:defRPr/>
            </a:pPr>
            <a:r>
              <a:rPr lang="en-US" sz="2800" dirty="0"/>
              <a:t>Complex behavior patterns</a:t>
            </a:r>
          </a:p>
          <a:p>
            <a:pPr>
              <a:defRPr/>
            </a:pPr>
            <a:endParaRPr lang="en-US" sz="3200" dirty="0"/>
          </a:p>
          <a:p>
            <a:endParaRPr lang="en-US" sz="3200" dirty="0"/>
          </a:p>
        </p:txBody>
      </p:sp>
      <p:pic>
        <p:nvPicPr>
          <p:cNvPr id="5124" name="Picture 4" descr="http://b.static.trunity.net/files/171501_171600/171562/thumbs/sally-crab_438x0_sc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109" y="4186597"/>
            <a:ext cx="31432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862915" y="3806652"/>
            <a:ext cx="2020768" cy="2471617"/>
          </a:xfrm>
          <a:prstGeom prst="rect">
            <a:avLst/>
          </a:prstGeom>
        </p:spPr>
      </p:pic>
      <p:pic>
        <p:nvPicPr>
          <p:cNvPr id="5126" name="Picture 6" descr="http://www.uyuzsohbet.com/resimler/wp-content/uploads/2015/05/akre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426" y="1459726"/>
            <a:ext cx="3042257" cy="20511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thelongestlistofthelongeststuffatthelongestdomainnameatlonglast.com/images11/stagbeet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031" y="1459726"/>
            <a:ext cx="2017405" cy="265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5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36FB8-009C-4990-B1C3-8B6346B972F7}"/>
              </a:ext>
            </a:extLst>
          </p:cNvPr>
          <p:cNvPicPr>
            <a:picLocks noChangeAspect="1"/>
          </p:cNvPicPr>
          <p:nvPr/>
        </p:nvPicPr>
        <p:blipFill>
          <a:blip r:embed="rId2"/>
          <a:stretch>
            <a:fillRect/>
          </a:stretch>
        </p:blipFill>
        <p:spPr>
          <a:xfrm>
            <a:off x="453190" y="2093495"/>
            <a:ext cx="6001932" cy="2905798"/>
          </a:xfrm>
          <a:prstGeom prst="rect">
            <a:avLst/>
          </a:prstGeom>
        </p:spPr>
      </p:pic>
      <p:pic>
        <p:nvPicPr>
          <p:cNvPr id="6" name="Picture 5">
            <a:extLst>
              <a:ext uri="{FF2B5EF4-FFF2-40B4-BE49-F238E27FC236}">
                <a16:creationId xmlns:a16="http://schemas.microsoft.com/office/drawing/2014/main" id="{F6CD9289-A005-41B8-8CFE-2EB4BCE5B2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86575" y="409575"/>
            <a:ext cx="4057650" cy="5886450"/>
          </a:xfrm>
          <a:prstGeom prst="rect">
            <a:avLst/>
          </a:prstGeom>
        </p:spPr>
      </p:pic>
    </p:spTree>
    <p:extLst>
      <p:ext uri="{BB962C8B-B14F-4D97-AF65-F5344CB8AC3E}">
        <p14:creationId xmlns:p14="http://schemas.microsoft.com/office/powerpoint/2010/main" val="165104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12649" y="148657"/>
            <a:ext cx="11830492" cy="990600"/>
          </a:xfrm>
        </p:spPr>
        <p:txBody>
          <a:bodyPr>
            <a:normAutofit fontScale="90000"/>
          </a:bodyPr>
          <a:lstStyle/>
          <a:p>
            <a:pPr algn="ctr" eaLnBrk="1" hangingPunct="1">
              <a:defRPr/>
            </a:pPr>
            <a:r>
              <a:rPr lang="en-US" sz="4400" dirty="0"/>
              <a:t>Phylum Arthropoda, Subphylum Crustacea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Krill</a:t>
            </a:r>
          </a:p>
          <a:p>
            <a:r>
              <a:rPr lang="en-US" sz="2800" dirty="0"/>
              <a:t>Approx. 85 species</a:t>
            </a:r>
          </a:p>
          <a:p>
            <a:r>
              <a:rPr lang="en-US" sz="2800" dirty="0"/>
              <a:t>Marine</a:t>
            </a:r>
          </a:p>
          <a:p>
            <a:pPr lvl="1"/>
            <a:r>
              <a:rPr lang="en-US" sz="2500" dirty="0"/>
              <a:t>Found in all the world’s oceans</a:t>
            </a:r>
          </a:p>
          <a:p>
            <a:r>
              <a:rPr lang="en-US" sz="2800" dirty="0"/>
              <a:t>Daily vertical migration</a:t>
            </a:r>
          </a:p>
          <a:p>
            <a:pPr lvl="1"/>
            <a:r>
              <a:rPr lang="en-US" sz="2500" dirty="0"/>
              <a:t>Surface at night and deeper depths during the day</a:t>
            </a:r>
          </a:p>
          <a:p>
            <a:r>
              <a:rPr lang="en-US" sz="2800" dirty="0"/>
              <a:t>Important food source for many marine species including whales, penguins, seals, squid, and fish</a:t>
            </a:r>
          </a:p>
        </p:txBody>
      </p:sp>
      <p:pic>
        <p:nvPicPr>
          <p:cNvPr id="4" name="Picture 3">
            <a:extLst>
              <a:ext uri="{FF2B5EF4-FFF2-40B4-BE49-F238E27FC236}">
                <a16:creationId xmlns:a16="http://schemas.microsoft.com/office/drawing/2014/main" id="{FF35B8CA-73CE-4CE2-A1D1-9714F3087F12}"/>
              </a:ext>
            </a:extLst>
          </p:cNvPr>
          <p:cNvPicPr>
            <a:picLocks noChangeAspect="1"/>
          </p:cNvPicPr>
          <p:nvPr/>
        </p:nvPicPr>
        <p:blipFill>
          <a:blip r:embed="rId3"/>
          <a:stretch>
            <a:fillRect/>
          </a:stretch>
        </p:blipFill>
        <p:spPr>
          <a:xfrm>
            <a:off x="7532914" y="3660834"/>
            <a:ext cx="4199164" cy="2632471"/>
          </a:xfrm>
          <a:prstGeom prst="rect">
            <a:avLst/>
          </a:prstGeom>
        </p:spPr>
      </p:pic>
      <p:pic>
        <p:nvPicPr>
          <p:cNvPr id="6" name="Picture 5">
            <a:extLst>
              <a:ext uri="{FF2B5EF4-FFF2-40B4-BE49-F238E27FC236}">
                <a16:creationId xmlns:a16="http://schemas.microsoft.com/office/drawing/2014/main" id="{1BF59927-2F80-4E34-8167-3886A7023F2C}"/>
              </a:ext>
            </a:extLst>
          </p:cNvPr>
          <p:cNvPicPr>
            <a:picLocks noChangeAspect="1"/>
          </p:cNvPicPr>
          <p:nvPr/>
        </p:nvPicPr>
        <p:blipFill>
          <a:blip r:embed="rId4"/>
          <a:stretch>
            <a:fillRect/>
          </a:stretch>
        </p:blipFill>
        <p:spPr>
          <a:xfrm>
            <a:off x="7532914" y="1184190"/>
            <a:ext cx="4199164" cy="2400522"/>
          </a:xfrm>
          <a:prstGeom prst="rect">
            <a:avLst/>
          </a:prstGeom>
        </p:spPr>
      </p:pic>
    </p:spTree>
    <p:extLst>
      <p:ext uri="{BB962C8B-B14F-4D97-AF65-F5344CB8AC3E}">
        <p14:creationId xmlns:p14="http://schemas.microsoft.com/office/powerpoint/2010/main" val="213149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 Class Crustacea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Isopods</a:t>
            </a:r>
          </a:p>
          <a:p>
            <a:r>
              <a:rPr lang="en-US" sz="2800" dirty="0"/>
              <a:t>Approx.11,000 species</a:t>
            </a:r>
          </a:p>
          <a:p>
            <a:r>
              <a:rPr lang="en-US" sz="2800" dirty="0"/>
              <a:t>Dorsal/ventrally flattened</a:t>
            </a:r>
          </a:p>
          <a:p>
            <a:r>
              <a:rPr lang="en-US" sz="2800" dirty="0"/>
              <a:t>Marine, freshwater and terrestrial</a:t>
            </a:r>
          </a:p>
          <a:p>
            <a:r>
              <a:rPr lang="en-US" sz="2800" dirty="0"/>
              <a:t>Detritivores, herbivores, predators and parasites</a:t>
            </a:r>
          </a:p>
          <a:p>
            <a:pPr marL="0" indent="0">
              <a:buNone/>
            </a:pPr>
            <a:endParaRPr lang="en-US" sz="2800" dirty="0"/>
          </a:p>
        </p:txBody>
      </p:sp>
      <p:pic>
        <p:nvPicPr>
          <p:cNvPr id="7170" name="Picture 2" descr="http://www.liveforfilms.com/wp-content/uploads/2011/02/Tongue-replacement-isopo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252" y="1358584"/>
            <a:ext cx="2509335" cy="29521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darwinsgalapagos.com/animals/giant_crustace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210" y="1358584"/>
            <a:ext cx="2295304" cy="295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9E94E8-3D2E-484B-AB7F-4E1BCD861263}"/>
              </a:ext>
            </a:extLst>
          </p:cNvPr>
          <p:cNvPicPr>
            <a:picLocks noChangeAspect="1"/>
          </p:cNvPicPr>
          <p:nvPr/>
        </p:nvPicPr>
        <p:blipFill>
          <a:blip r:embed="rId5"/>
          <a:stretch>
            <a:fillRect/>
          </a:stretch>
        </p:blipFill>
        <p:spPr>
          <a:xfrm>
            <a:off x="7548461" y="4374697"/>
            <a:ext cx="3687581" cy="1891393"/>
          </a:xfrm>
          <a:prstGeom prst="rect">
            <a:avLst/>
          </a:prstGeom>
        </p:spPr>
      </p:pic>
    </p:spTree>
    <p:extLst>
      <p:ext uri="{BB962C8B-B14F-4D97-AF65-F5344CB8AC3E}">
        <p14:creationId xmlns:p14="http://schemas.microsoft.com/office/powerpoint/2010/main" val="104756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 Class Crustacea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Amphipods</a:t>
            </a:r>
          </a:p>
          <a:p>
            <a:r>
              <a:rPr lang="en-US" sz="2800" dirty="0"/>
              <a:t>Approx. 9,900 species</a:t>
            </a:r>
          </a:p>
          <a:p>
            <a:r>
              <a:rPr lang="en-US" sz="2800" dirty="0"/>
              <a:t>Marine, freshwater and terrestrial</a:t>
            </a:r>
          </a:p>
          <a:p>
            <a:r>
              <a:rPr lang="en-US" sz="2800" dirty="0"/>
              <a:t>Curved bodies that are laterally compressed</a:t>
            </a:r>
          </a:p>
          <a:p>
            <a:r>
              <a:rPr lang="en-US" sz="2800" dirty="0"/>
              <a:t>Detritivores or scavengers</a:t>
            </a:r>
          </a:p>
        </p:txBody>
      </p:sp>
      <p:pic>
        <p:nvPicPr>
          <p:cNvPr id="3" name="Picture 2">
            <a:extLst>
              <a:ext uri="{FF2B5EF4-FFF2-40B4-BE49-F238E27FC236}">
                <a16:creationId xmlns:a16="http://schemas.microsoft.com/office/drawing/2014/main" id="{05AEB618-789F-4971-8B59-7B686FED1812}"/>
              </a:ext>
            </a:extLst>
          </p:cNvPr>
          <p:cNvPicPr>
            <a:picLocks noChangeAspect="1"/>
          </p:cNvPicPr>
          <p:nvPr/>
        </p:nvPicPr>
        <p:blipFill>
          <a:blip r:embed="rId3"/>
          <a:stretch>
            <a:fillRect/>
          </a:stretch>
        </p:blipFill>
        <p:spPr>
          <a:xfrm>
            <a:off x="8037342" y="1219199"/>
            <a:ext cx="3382459" cy="2536371"/>
          </a:xfrm>
          <a:prstGeom prst="rect">
            <a:avLst/>
          </a:prstGeom>
        </p:spPr>
      </p:pic>
      <p:pic>
        <p:nvPicPr>
          <p:cNvPr id="5" name="Picture 4">
            <a:extLst>
              <a:ext uri="{FF2B5EF4-FFF2-40B4-BE49-F238E27FC236}">
                <a16:creationId xmlns:a16="http://schemas.microsoft.com/office/drawing/2014/main" id="{CF676FB9-F16B-4569-9F6A-AA6338D0D62A}"/>
              </a:ext>
            </a:extLst>
          </p:cNvPr>
          <p:cNvPicPr>
            <a:picLocks noChangeAspect="1"/>
          </p:cNvPicPr>
          <p:nvPr/>
        </p:nvPicPr>
        <p:blipFill>
          <a:blip r:embed="rId4"/>
          <a:stretch>
            <a:fillRect/>
          </a:stretch>
        </p:blipFill>
        <p:spPr>
          <a:xfrm>
            <a:off x="7840546" y="3955869"/>
            <a:ext cx="3741854" cy="2201091"/>
          </a:xfrm>
          <a:prstGeom prst="rect">
            <a:avLst/>
          </a:prstGeom>
        </p:spPr>
      </p:pic>
    </p:spTree>
    <p:extLst>
      <p:ext uri="{BB962C8B-B14F-4D97-AF65-F5344CB8AC3E}">
        <p14:creationId xmlns:p14="http://schemas.microsoft.com/office/powerpoint/2010/main" val="234278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fontScale="90000"/>
          </a:bodyPr>
          <a:lstStyle/>
          <a:p>
            <a:pPr algn="ctr">
              <a:defRPr/>
            </a:pPr>
            <a:r>
              <a:rPr lang="en-US" sz="4400" dirty="0"/>
              <a:t>Phylum Arthropoda, Subphylum Crustacea</a:t>
            </a:r>
          </a:p>
        </p:txBody>
      </p:sp>
      <p:sp>
        <p:nvSpPr>
          <p:cNvPr id="2" name="Content Placeholder 1"/>
          <p:cNvSpPr>
            <a:spLocks noGrp="1"/>
          </p:cNvSpPr>
          <p:nvPr>
            <p:ph sz="quarter" idx="1"/>
          </p:nvPr>
        </p:nvSpPr>
        <p:spPr>
          <a:xfrm>
            <a:off x="609599" y="1219200"/>
            <a:ext cx="4419601" cy="4937760"/>
          </a:xfrm>
        </p:spPr>
        <p:txBody>
          <a:bodyPr>
            <a:noAutofit/>
          </a:bodyPr>
          <a:lstStyle/>
          <a:p>
            <a:pPr marL="0" indent="0">
              <a:buNone/>
            </a:pPr>
            <a:r>
              <a:rPr lang="en-US" sz="3200" b="1" dirty="0"/>
              <a:t>Class </a:t>
            </a:r>
            <a:r>
              <a:rPr lang="en-US" sz="3200" b="1" dirty="0" err="1"/>
              <a:t>Copepoda</a:t>
            </a:r>
            <a:endParaRPr lang="en-US" sz="3200" b="1" dirty="0"/>
          </a:p>
          <a:p>
            <a:pPr marL="0" indent="0">
              <a:buNone/>
            </a:pPr>
            <a:r>
              <a:rPr lang="en-US" sz="3200" dirty="0"/>
              <a:t>(Copepods)</a:t>
            </a:r>
          </a:p>
          <a:p>
            <a:r>
              <a:rPr lang="en-US" dirty="0"/>
              <a:t>Most </a:t>
            </a:r>
            <a:r>
              <a:rPr lang="en-US" u="sng" dirty="0"/>
              <a:t>planktonic</a:t>
            </a:r>
          </a:p>
          <a:p>
            <a:r>
              <a:rPr lang="en-US" dirty="0"/>
              <a:t>Marine, freshwater and wet terrestrial habitats</a:t>
            </a:r>
          </a:p>
          <a:p>
            <a:r>
              <a:rPr lang="en-US" dirty="0"/>
              <a:t>Small size </a:t>
            </a:r>
          </a:p>
          <a:p>
            <a:r>
              <a:rPr lang="en-US" dirty="0"/>
              <a:t>Tear-drop shaped body with large antennae</a:t>
            </a:r>
          </a:p>
          <a:p>
            <a:r>
              <a:rPr lang="en-US" dirty="0"/>
              <a:t>Food source for many fish species</a:t>
            </a:r>
          </a:p>
        </p:txBody>
      </p:sp>
      <p:pic>
        <p:nvPicPr>
          <p:cNvPr id="5" name="Picture 4">
            <a:extLst>
              <a:ext uri="{FF2B5EF4-FFF2-40B4-BE49-F238E27FC236}">
                <a16:creationId xmlns:a16="http://schemas.microsoft.com/office/drawing/2014/main" id="{02C12902-689E-4329-A305-ACA1CCEA548B}"/>
              </a:ext>
            </a:extLst>
          </p:cNvPr>
          <p:cNvPicPr>
            <a:picLocks noChangeAspect="1"/>
          </p:cNvPicPr>
          <p:nvPr/>
        </p:nvPicPr>
        <p:blipFill>
          <a:blip r:embed="rId3"/>
          <a:stretch>
            <a:fillRect/>
          </a:stretch>
        </p:blipFill>
        <p:spPr>
          <a:xfrm>
            <a:off x="4955231" y="1219200"/>
            <a:ext cx="6309972" cy="3233057"/>
          </a:xfrm>
          <a:prstGeom prst="rect">
            <a:avLst/>
          </a:prstGeom>
        </p:spPr>
      </p:pic>
      <p:pic>
        <p:nvPicPr>
          <p:cNvPr id="4" name="Picture 3"/>
          <p:cNvPicPr>
            <a:picLocks noChangeAspect="1"/>
          </p:cNvPicPr>
          <p:nvPr/>
        </p:nvPicPr>
        <p:blipFill>
          <a:blip r:embed="rId4"/>
          <a:stretch>
            <a:fillRect/>
          </a:stretch>
        </p:blipFill>
        <p:spPr>
          <a:xfrm>
            <a:off x="5524225" y="4297606"/>
            <a:ext cx="2207571" cy="2014005"/>
          </a:xfrm>
          <a:prstGeom prst="rect">
            <a:avLst/>
          </a:prstGeom>
        </p:spPr>
      </p:pic>
      <p:pic>
        <p:nvPicPr>
          <p:cNvPr id="3" name="Picture 2"/>
          <p:cNvPicPr>
            <a:picLocks noChangeAspect="1"/>
          </p:cNvPicPr>
          <p:nvPr/>
        </p:nvPicPr>
        <p:blipFill>
          <a:blip r:embed="rId5"/>
          <a:stretch>
            <a:fillRect/>
          </a:stretch>
        </p:blipFill>
        <p:spPr>
          <a:xfrm>
            <a:off x="9720550" y="4301867"/>
            <a:ext cx="2207571" cy="2009744"/>
          </a:xfrm>
          <a:prstGeom prst="rect">
            <a:avLst/>
          </a:prstGeom>
        </p:spPr>
      </p:pic>
    </p:spTree>
    <p:extLst>
      <p:ext uri="{BB962C8B-B14F-4D97-AF65-F5344CB8AC3E}">
        <p14:creationId xmlns:p14="http://schemas.microsoft.com/office/powerpoint/2010/main" val="130839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09600" y="152400"/>
            <a:ext cx="11270176" cy="990600"/>
          </a:xfrm>
        </p:spPr>
        <p:txBody>
          <a:bodyPr>
            <a:normAutofit fontScale="90000"/>
          </a:bodyPr>
          <a:lstStyle/>
          <a:p>
            <a:pPr algn="ctr">
              <a:defRPr/>
            </a:pPr>
            <a:r>
              <a:rPr lang="en-US" sz="4400" dirty="0"/>
              <a:t>Phylum Arthropoda, Subphylum Crustacea</a:t>
            </a:r>
          </a:p>
        </p:txBody>
      </p:sp>
      <p:sp>
        <p:nvSpPr>
          <p:cNvPr id="2" name="Content Placeholder 1"/>
          <p:cNvSpPr>
            <a:spLocks noGrp="1"/>
          </p:cNvSpPr>
          <p:nvPr>
            <p:ph sz="quarter" idx="1"/>
          </p:nvPr>
        </p:nvSpPr>
        <p:spPr>
          <a:xfrm>
            <a:off x="609600" y="1219200"/>
            <a:ext cx="4953000" cy="4937760"/>
          </a:xfrm>
        </p:spPr>
        <p:txBody>
          <a:bodyPr>
            <a:normAutofit/>
          </a:bodyPr>
          <a:lstStyle/>
          <a:p>
            <a:pPr marL="0" indent="0">
              <a:buNone/>
            </a:pPr>
            <a:r>
              <a:rPr lang="en-US" sz="3200" b="1" dirty="0"/>
              <a:t>Class Cirripedia </a:t>
            </a:r>
            <a:r>
              <a:rPr lang="en-US" sz="3200" dirty="0"/>
              <a:t>(Barnacle)</a:t>
            </a:r>
          </a:p>
          <a:p>
            <a:r>
              <a:rPr lang="en-US" sz="2800" dirty="0"/>
              <a:t>Marine only</a:t>
            </a:r>
          </a:p>
          <a:p>
            <a:r>
              <a:rPr lang="en-US" sz="2800" dirty="0"/>
              <a:t>Filter feeders</a:t>
            </a:r>
          </a:p>
          <a:p>
            <a:pPr lvl="1"/>
            <a:r>
              <a:rPr lang="en-US" sz="2400" b="1" u="sng" dirty="0"/>
              <a:t>Cirri</a:t>
            </a:r>
            <a:r>
              <a:rPr lang="en-US" sz="2400" dirty="0"/>
              <a:t>: modified feeding legs</a:t>
            </a:r>
          </a:p>
          <a:p>
            <a:r>
              <a:rPr lang="en-US" sz="2800" dirty="0"/>
              <a:t>Calcium carbonate cuticle</a:t>
            </a:r>
          </a:p>
        </p:txBody>
      </p:sp>
      <p:pic>
        <p:nvPicPr>
          <p:cNvPr id="9218" name="Picture 2" descr="http://www.wrobelphoto.com/gallery/main.php?g2_view=core.DownloadItem&amp;g2_itemId=4497&amp;g2_serialNumb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284" y="4263655"/>
            <a:ext cx="3013050" cy="1958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59C4EB-7934-47FB-B70C-D79E0C58C700}"/>
              </a:ext>
            </a:extLst>
          </p:cNvPr>
          <p:cNvPicPr>
            <a:picLocks noChangeAspect="1"/>
          </p:cNvPicPr>
          <p:nvPr/>
        </p:nvPicPr>
        <p:blipFill>
          <a:blip r:embed="rId4"/>
          <a:stretch>
            <a:fillRect/>
          </a:stretch>
        </p:blipFill>
        <p:spPr>
          <a:xfrm>
            <a:off x="5562600" y="1219200"/>
            <a:ext cx="6317176" cy="5068118"/>
          </a:xfrm>
          <a:prstGeom prst="rect">
            <a:avLst/>
          </a:prstGeom>
        </p:spPr>
      </p:pic>
    </p:spTree>
    <p:extLst>
      <p:ext uri="{BB962C8B-B14F-4D97-AF65-F5344CB8AC3E}">
        <p14:creationId xmlns:p14="http://schemas.microsoft.com/office/powerpoint/2010/main" val="106066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9BC1-41E1-4D33-ADF3-62FE2825DD11}"/>
              </a:ext>
            </a:extLst>
          </p:cNvPr>
          <p:cNvSpPr>
            <a:spLocks noGrp="1"/>
          </p:cNvSpPr>
          <p:nvPr>
            <p:ph type="title"/>
          </p:nvPr>
        </p:nvSpPr>
        <p:spPr/>
        <p:txBody>
          <a:bodyPr>
            <a:normAutofit/>
          </a:bodyPr>
          <a:lstStyle/>
          <a:p>
            <a:pPr algn="ctr"/>
            <a:r>
              <a:rPr lang="en-US" sz="4400" dirty="0"/>
              <a:t>Barnacle Anatomy</a:t>
            </a:r>
          </a:p>
        </p:txBody>
      </p:sp>
      <p:pic>
        <p:nvPicPr>
          <p:cNvPr id="4" name="Picture 3">
            <a:extLst>
              <a:ext uri="{FF2B5EF4-FFF2-40B4-BE49-F238E27FC236}">
                <a16:creationId xmlns:a16="http://schemas.microsoft.com/office/drawing/2014/main" id="{7587E580-3A1F-4C0A-B709-669AFD565F8A}"/>
              </a:ext>
            </a:extLst>
          </p:cNvPr>
          <p:cNvPicPr>
            <a:picLocks noChangeAspect="1"/>
          </p:cNvPicPr>
          <p:nvPr/>
        </p:nvPicPr>
        <p:blipFill>
          <a:blip r:embed="rId2"/>
          <a:stretch>
            <a:fillRect/>
          </a:stretch>
        </p:blipFill>
        <p:spPr>
          <a:xfrm>
            <a:off x="5370112" y="1525308"/>
            <a:ext cx="6610545" cy="4454388"/>
          </a:xfrm>
          <a:prstGeom prst="rect">
            <a:avLst/>
          </a:prstGeom>
        </p:spPr>
      </p:pic>
      <p:pic>
        <p:nvPicPr>
          <p:cNvPr id="5" name="Picture 4">
            <a:extLst>
              <a:ext uri="{FF2B5EF4-FFF2-40B4-BE49-F238E27FC236}">
                <a16:creationId xmlns:a16="http://schemas.microsoft.com/office/drawing/2014/main" id="{45876F1A-506B-4C7E-916A-5579DAE16DE8}"/>
              </a:ext>
            </a:extLst>
          </p:cNvPr>
          <p:cNvPicPr>
            <a:picLocks noChangeAspect="1"/>
          </p:cNvPicPr>
          <p:nvPr/>
        </p:nvPicPr>
        <p:blipFill>
          <a:blip r:embed="rId3"/>
          <a:stretch>
            <a:fillRect/>
          </a:stretch>
        </p:blipFill>
        <p:spPr>
          <a:xfrm>
            <a:off x="211343" y="2246800"/>
            <a:ext cx="4921075" cy="3011404"/>
          </a:xfrm>
          <a:prstGeom prst="rect">
            <a:avLst/>
          </a:prstGeom>
        </p:spPr>
      </p:pic>
    </p:spTree>
    <p:extLst>
      <p:ext uri="{BB962C8B-B14F-4D97-AF65-F5344CB8AC3E}">
        <p14:creationId xmlns:p14="http://schemas.microsoft.com/office/powerpoint/2010/main" val="268270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http://www.fossilmall.com/EDCOPE_Enterprises/trilobites/RUT803/RUT80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71" y="3698000"/>
            <a:ext cx="3649733" cy="2512234"/>
          </a:xfrm>
          <a:prstGeom prst="rect">
            <a:avLst/>
          </a:prstGeom>
          <a:noFill/>
          <a:extLst>
            <a:ext uri="{909E8E84-426E-40DD-AFC4-6F175D3DCCD1}">
              <a14:hiddenFill xmlns:a14="http://schemas.microsoft.com/office/drawing/2010/main">
                <a:solidFill>
                  <a:srgbClr val="FFFFFF"/>
                </a:solidFill>
              </a14:hiddenFill>
            </a:ext>
          </a:extLst>
        </p:spPr>
      </p:pic>
      <p:sp>
        <p:nvSpPr>
          <p:cNvPr id="11776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pic>
        <p:nvPicPr>
          <p:cNvPr id="34820" name="Picture 7" descr="33-27-TrilobiteFossil"/>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7797347" y="1705229"/>
            <a:ext cx="4100736" cy="2624471"/>
          </a:xfrm>
        </p:spPr>
      </p:pic>
      <p:sp>
        <p:nvSpPr>
          <p:cNvPr id="117763" name="Rectangle 3"/>
          <p:cNvSpPr>
            <a:spLocks noGrp="1" noChangeArrowheads="1"/>
          </p:cNvSpPr>
          <p:nvPr>
            <p:ph type="body" sz="half" idx="4294967295"/>
          </p:nvPr>
        </p:nvSpPr>
        <p:spPr>
          <a:xfrm>
            <a:off x="609599" y="1277257"/>
            <a:ext cx="6009862" cy="4657725"/>
          </a:xfrm>
        </p:spPr>
        <p:txBody>
          <a:bodyPr>
            <a:normAutofit/>
          </a:bodyPr>
          <a:lstStyle/>
          <a:p>
            <a:pPr marL="0" indent="0" eaLnBrk="1" hangingPunct="1">
              <a:spcAft>
                <a:spcPts val="1200"/>
              </a:spcAft>
              <a:buNone/>
              <a:defRPr/>
            </a:pPr>
            <a:r>
              <a:rPr lang="en-US" sz="3200" b="1" dirty="0"/>
              <a:t>Trilobites</a:t>
            </a:r>
          </a:p>
          <a:p>
            <a:pPr eaLnBrk="1" hangingPunct="1">
              <a:spcAft>
                <a:spcPts val="1200"/>
              </a:spcAft>
              <a:defRPr/>
            </a:pPr>
            <a:r>
              <a:rPr lang="en-US" sz="2800" dirty="0"/>
              <a:t>All extinct (Permian era - 250 mya)</a:t>
            </a:r>
          </a:p>
          <a:p>
            <a:pPr eaLnBrk="1" hangingPunct="1">
              <a:spcAft>
                <a:spcPts val="1200"/>
              </a:spcAft>
              <a:defRPr/>
            </a:pPr>
            <a:r>
              <a:rPr lang="en-US" sz="2800" dirty="0"/>
              <a:t>Segmented bodies without specialized appendages</a:t>
            </a:r>
          </a:p>
          <a:p>
            <a:pPr eaLnBrk="1" hangingPunct="1">
              <a:spcAft>
                <a:spcPts val="1200"/>
              </a:spcAft>
              <a:defRPr/>
            </a:pPr>
            <a:r>
              <a:rPr lang="en-US" sz="2800" dirty="0"/>
              <a:t>Paired appendages</a:t>
            </a:r>
          </a:p>
        </p:txBody>
      </p:sp>
    </p:spTree>
    <p:extLst>
      <p:ext uri="{BB962C8B-B14F-4D97-AF65-F5344CB8AC3E}">
        <p14:creationId xmlns:p14="http://schemas.microsoft.com/office/powerpoint/2010/main" val="314493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33399" y="152400"/>
            <a:ext cx="11473543" cy="990600"/>
          </a:xfrm>
        </p:spPr>
        <p:txBody>
          <a:bodyPr>
            <a:noAutofit/>
          </a:bodyPr>
          <a:lstStyle/>
          <a:p>
            <a:pPr algn="ctr" eaLnBrk="1" hangingPunct="1">
              <a:defRPr/>
            </a:pPr>
            <a:r>
              <a:rPr lang="en-US" sz="4400" dirty="0"/>
              <a:t>Phylum Arthropoda</a:t>
            </a:r>
          </a:p>
        </p:txBody>
      </p:sp>
      <p:sp>
        <p:nvSpPr>
          <p:cNvPr id="121859" name="Rectangle 3"/>
          <p:cNvSpPr>
            <a:spLocks noGrp="1" noChangeArrowheads="1"/>
          </p:cNvSpPr>
          <p:nvPr>
            <p:ph type="body" idx="1"/>
          </p:nvPr>
        </p:nvSpPr>
        <p:spPr>
          <a:xfrm>
            <a:off x="533399" y="1253613"/>
            <a:ext cx="7231745" cy="5082547"/>
          </a:xfrm>
        </p:spPr>
        <p:txBody>
          <a:bodyPr>
            <a:normAutofit fontScale="92500" lnSpcReduction="20000"/>
          </a:bodyPr>
          <a:lstStyle/>
          <a:p>
            <a:pPr marL="0" indent="0">
              <a:lnSpc>
                <a:spcPct val="95000"/>
              </a:lnSpc>
              <a:spcAft>
                <a:spcPts val="600"/>
              </a:spcAft>
              <a:buNone/>
              <a:defRPr/>
            </a:pPr>
            <a:r>
              <a:rPr lang="en-US" sz="3500" b="1" dirty="0"/>
              <a:t>Subphylum Chelicerata</a:t>
            </a:r>
          </a:p>
          <a:p>
            <a:pPr marL="0" indent="0">
              <a:lnSpc>
                <a:spcPct val="95000"/>
              </a:lnSpc>
              <a:spcAft>
                <a:spcPts val="600"/>
              </a:spcAft>
              <a:buNone/>
              <a:defRPr/>
            </a:pPr>
            <a:r>
              <a:rPr lang="en-US" sz="3000" dirty="0"/>
              <a:t>Sea spiders, horseshoe crabs</a:t>
            </a:r>
          </a:p>
          <a:p>
            <a:pPr eaLnBrk="1" hangingPunct="1">
              <a:lnSpc>
                <a:spcPct val="95000"/>
              </a:lnSpc>
              <a:spcAft>
                <a:spcPts val="600"/>
              </a:spcAft>
              <a:defRPr/>
            </a:pPr>
            <a:r>
              <a:rPr lang="en-US" sz="2800" dirty="0"/>
              <a:t>Cephalothorax and Abdomen</a:t>
            </a:r>
          </a:p>
          <a:p>
            <a:pPr lvl="1">
              <a:lnSpc>
                <a:spcPct val="95000"/>
              </a:lnSpc>
              <a:spcBef>
                <a:spcPts val="0"/>
              </a:spcBef>
              <a:defRPr/>
            </a:pPr>
            <a:r>
              <a:rPr lang="en-US" sz="2600" dirty="0"/>
              <a:t>Fusion of head and thorax</a:t>
            </a:r>
          </a:p>
          <a:p>
            <a:pPr eaLnBrk="1" hangingPunct="1">
              <a:lnSpc>
                <a:spcPct val="95000"/>
              </a:lnSpc>
              <a:spcAft>
                <a:spcPts val="600"/>
              </a:spcAft>
              <a:defRPr/>
            </a:pPr>
            <a:r>
              <a:rPr lang="en-US" sz="2800" dirty="0"/>
              <a:t>Six pairs of appendages</a:t>
            </a:r>
          </a:p>
          <a:p>
            <a:pPr lvl="1" eaLnBrk="1" hangingPunct="1">
              <a:lnSpc>
                <a:spcPct val="95000"/>
              </a:lnSpc>
              <a:spcBef>
                <a:spcPts val="0"/>
              </a:spcBef>
              <a:spcAft>
                <a:spcPts val="600"/>
              </a:spcAft>
              <a:defRPr/>
            </a:pPr>
            <a:r>
              <a:rPr lang="en-US" sz="2600" dirty="0"/>
              <a:t>One pair of </a:t>
            </a:r>
            <a:r>
              <a:rPr lang="en-US" sz="2600" b="1" u="sng" dirty="0"/>
              <a:t>Chelicerae</a:t>
            </a:r>
            <a:r>
              <a:rPr lang="en-US" sz="2600" b="1" dirty="0"/>
              <a:t>: </a:t>
            </a:r>
            <a:r>
              <a:rPr lang="en-US" sz="2600" dirty="0"/>
              <a:t>specialized feeding appendages</a:t>
            </a:r>
          </a:p>
          <a:p>
            <a:pPr lvl="2">
              <a:lnSpc>
                <a:spcPct val="95000"/>
              </a:lnSpc>
              <a:spcBef>
                <a:spcPts val="0"/>
              </a:spcBef>
              <a:spcAft>
                <a:spcPts val="600"/>
              </a:spcAft>
              <a:defRPr/>
            </a:pPr>
            <a:r>
              <a:rPr lang="en-US" sz="2400" dirty="0"/>
              <a:t>Fangs or pinchers</a:t>
            </a:r>
          </a:p>
          <a:p>
            <a:pPr lvl="1" eaLnBrk="1" hangingPunct="1">
              <a:lnSpc>
                <a:spcPct val="95000"/>
              </a:lnSpc>
              <a:spcBef>
                <a:spcPts val="0"/>
              </a:spcBef>
              <a:spcAft>
                <a:spcPts val="600"/>
              </a:spcAft>
              <a:defRPr/>
            </a:pPr>
            <a:r>
              <a:rPr lang="en-US" sz="2600" dirty="0"/>
              <a:t>One pair of </a:t>
            </a:r>
            <a:r>
              <a:rPr lang="en-US" sz="2600" b="1" u="sng" dirty="0"/>
              <a:t>Pedipalps</a:t>
            </a:r>
            <a:r>
              <a:rPr lang="en-US" sz="2600" b="1" dirty="0"/>
              <a:t>: s</a:t>
            </a:r>
            <a:r>
              <a:rPr lang="en-US" sz="2600" dirty="0"/>
              <a:t>ensory organ, feeding, defense, reproduction</a:t>
            </a:r>
          </a:p>
          <a:p>
            <a:pPr lvl="1" eaLnBrk="1" hangingPunct="1">
              <a:lnSpc>
                <a:spcPct val="95000"/>
              </a:lnSpc>
              <a:spcBef>
                <a:spcPts val="0"/>
              </a:spcBef>
              <a:spcAft>
                <a:spcPts val="600"/>
              </a:spcAft>
              <a:defRPr/>
            </a:pPr>
            <a:r>
              <a:rPr lang="en-US" sz="2600" dirty="0"/>
              <a:t>Four pairs of walking legs</a:t>
            </a:r>
          </a:p>
          <a:p>
            <a:pPr eaLnBrk="1" hangingPunct="1">
              <a:lnSpc>
                <a:spcPct val="95000"/>
              </a:lnSpc>
              <a:spcAft>
                <a:spcPts val="600"/>
              </a:spcAft>
              <a:defRPr/>
            </a:pPr>
            <a:r>
              <a:rPr lang="en-US" sz="2800" dirty="0"/>
              <a:t>No antennae</a:t>
            </a:r>
          </a:p>
          <a:p>
            <a:pPr eaLnBrk="1" hangingPunct="1">
              <a:lnSpc>
                <a:spcPct val="95000"/>
              </a:lnSpc>
              <a:spcAft>
                <a:spcPts val="600"/>
              </a:spcAft>
              <a:defRPr/>
            </a:pPr>
            <a:r>
              <a:rPr lang="en-US" sz="2800" dirty="0"/>
              <a:t>Most with simple eye (single lens)</a:t>
            </a:r>
          </a:p>
        </p:txBody>
      </p:sp>
      <p:pic>
        <p:nvPicPr>
          <p:cNvPr id="3" name="Picture 2"/>
          <p:cNvPicPr>
            <a:picLocks noChangeAspect="1"/>
          </p:cNvPicPr>
          <p:nvPr/>
        </p:nvPicPr>
        <p:blipFill>
          <a:blip r:embed="rId3"/>
          <a:stretch>
            <a:fillRect/>
          </a:stretch>
        </p:blipFill>
        <p:spPr>
          <a:xfrm>
            <a:off x="7948713" y="1757621"/>
            <a:ext cx="3853693" cy="3104666"/>
          </a:xfrm>
          <a:prstGeom prst="rect">
            <a:avLst/>
          </a:prstGeom>
        </p:spPr>
      </p:pic>
    </p:spTree>
    <p:extLst>
      <p:ext uri="{BB962C8B-B14F-4D97-AF65-F5344CB8AC3E}">
        <p14:creationId xmlns:p14="http://schemas.microsoft.com/office/powerpoint/2010/main" val="341798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133209"/>
            <a:ext cx="11318358" cy="990600"/>
          </a:xfrm>
        </p:spPr>
        <p:txBody>
          <a:bodyPr>
            <a:noAutofit/>
          </a:bodyPr>
          <a:lstStyle/>
          <a:p>
            <a:pPr algn="ctr" eaLnBrk="1" hangingPunct="1">
              <a:defRPr/>
            </a:pPr>
            <a:r>
              <a:rPr lang="en-US" sz="4000" dirty="0"/>
              <a:t>Phylum Arthropoda, Subphylum Chelicerata</a:t>
            </a:r>
          </a:p>
        </p:txBody>
      </p:sp>
      <p:sp>
        <p:nvSpPr>
          <p:cNvPr id="125955" name="Rectangle 3"/>
          <p:cNvSpPr>
            <a:spLocks noGrp="1" noChangeArrowheads="1"/>
          </p:cNvSpPr>
          <p:nvPr>
            <p:ph type="body" sz="half" idx="4294967295"/>
          </p:nvPr>
        </p:nvSpPr>
        <p:spPr>
          <a:xfrm>
            <a:off x="609600" y="1229668"/>
            <a:ext cx="5578549" cy="5139233"/>
          </a:xfrm>
        </p:spPr>
        <p:txBody>
          <a:bodyPr>
            <a:normAutofit/>
          </a:bodyPr>
          <a:lstStyle/>
          <a:p>
            <a:pPr marL="0" indent="0" eaLnBrk="1" hangingPunct="1">
              <a:buNone/>
              <a:defRPr/>
            </a:pPr>
            <a:r>
              <a:rPr lang="en-US" sz="3200" b="1" dirty="0"/>
              <a:t>Sea spiders</a:t>
            </a:r>
          </a:p>
          <a:p>
            <a:pPr>
              <a:defRPr/>
            </a:pPr>
            <a:r>
              <a:rPr lang="en-US" dirty="0" err="1"/>
              <a:t>Approx</a:t>
            </a:r>
            <a:r>
              <a:rPr lang="en-US" dirty="0"/>
              <a:t>: 1300 species</a:t>
            </a:r>
          </a:p>
          <a:p>
            <a:pPr lvl="1">
              <a:defRPr/>
            </a:pPr>
            <a:r>
              <a:rPr lang="en-US" dirty="0"/>
              <a:t>Not true spiders</a:t>
            </a:r>
          </a:p>
          <a:p>
            <a:pPr eaLnBrk="1" hangingPunct="1">
              <a:defRPr/>
            </a:pPr>
            <a:r>
              <a:rPr lang="en-US" dirty="0"/>
              <a:t>Reduced body </a:t>
            </a:r>
          </a:p>
          <a:p>
            <a:pPr lvl="1">
              <a:spcBef>
                <a:spcPts val="0"/>
              </a:spcBef>
              <a:defRPr/>
            </a:pPr>
            <a:r>
              <a:rPr lang="en-US" sz="2400" dirty="0"/>
              <a:t>No circulatory system</a:t>
            </a:r>
          </a:p>
          <a:p>
            <a:pPr eaLnBrk="1" hangingPunct="1">
              <a:defRPr/>
            </a:pPr>
            <a:r>
              <a:rPr lang="en-US" dirty="0"/>
              <a:t>Predators or scavengers</a:t>
            </a:r>
          </a:p>
          <a:p>
            <a:pPr eaLnBrk="1" hangingPunct="1">
              <a:defRPr/>
            </a:pPr>
            <a:r>
              <a:rPr lang="en-US" b="1" u="sng" dirty="0"/>
              <a:t>Proboscis</a:t>
            </a:r>
            <a:r>
              <a:rPr lang="en-US" dirty="0"/>
              <a:t>: elongated sucking mouthpart</a:t>
            </a:r>
          </a:p>
          <a:p>
            <a:pPr eaLnBrk="1" hangingPunct="1">
              <a:defRPr/>
            </a:pPr>
            <a:r>
              <a:rPr lang="en-US" dirty="0"/>
              <a:t>Typically 8 walking legs</a:t>
            </a:r>
          </a:p>
          <a:p>
            <a:pPr lvl="1">
              <a:defRPr/>
            </a:pPr>
            <a:r>
              <a:rPr lang="en-US" sz="2400" dirty="0"/>
              <a:t>May have extra legs</a:t>
            </a:r>
          </a:p>
          <a:p>
            <a:pPr eaLnBrk="1" hangingPunct="1">
              <a:defRPr/>
            </a:pPr>
            <a:r>
              <a:rPr lang="en-US" dirty="0"/>
              <a:t>Widespread marine distribution</a:t>
            </a:r>
          </a:p>
        </p:txBody>
      </p:sp>
      <p:pic>
        <p:nvPicPr>
          <p:cNvPr id="3074" name="Picture 2" descr="http://aquaviews.net/wp-content/uploads/2014/03/giant-sea-sp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989" y="3742191"/>
            <a:ext cx="3311692" cy="24837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photomarine.com/images/sea_spiders/achelia_species_09-11-1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205" y="1229668"/>
            <a:ext cx="3208883" cy="240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4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B4C18B-1041-45D4-8D58-A1360037E459}"/>
              </a:ext>
            </a:extLst>
          </p:cNvPr>
          <p:cNvPicPr>
            <a:picLocks noChangeAspect="1"/>
          </p:cNvPicPr>
          <p:nvPr/>
        </p:nvPicPr>
        <p:blipFill>
          <a:blip r:embed="rId2"/>
          <a:stretch>
            <a:fillRect/>
          </a:stretch>
        </p:blipFill>
        <p:spPr>
          <a:xfrm>
            <a:off x="2923560" y="309238"/>
            <a:ext cx="6466100" cy="5957591"/>
          </a:xfrm>
          <a:prstGeom prst="rect">
            <a:avLst/>
          </a:prstGeom>
        </p:spPr>
      </p:pic>
    </p:spTree>
    <p:extLst>
      <p:ext uri="{BB962C8B-B14F-4D97-AF65-F5344CB8AC3E}">
        <p14:creationId xmlns:p14="http://schemas.microsoft.com/office/powerpoint/2010/main" val="296420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13657" y="152400"/>
            <a:ext cx="11495313" cy="990600"/>
          </a:xfrm>
        </p:spPr>
        <p:txBody>
          <a:bodyPr>
            <a:noAutofit/>
          </a:bodyPr>
          <a:lstStyle/>
          <a:p>
            <a:pPr algn="ctr" eaLnBrk="1" hangingPunct="1">
              <a:defRPr/>
            </a:pPr>
            <a:r>
              <a:rPr lang="en-US" sz="4000" dirty="0"/>
              <a:t>Phylum Arthropoda, Subphylum Chelicerata</a:t>
            </a:r>
          </a:p>
        </p:txBody>
      </p:sp>
      <p:pic>
        <p:nvPicPr>
          <p:cNvPr id="36868" name="Picture 10" descr="33-28-HorseshoeCrab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8246981" y="1303111"/>
            <a:ext cx="3565788" cy="2357878"/>
          </a:xfrm>
        </p:spPr>
      </p:pic>
      <p:sp>
        <p:nvSpPr>
          <p:cNvPr id="144387" name="Rectangle 3"/>
          <p:cNvSpPr>
            <a:spLocks noGrp="1" noChangeArrowheads="1"/>
          </p:cNvSpPr>
          <p:nvPr>
            <p:ph sz="quarter" idx="4294967295"/>
          </p:nvPr>
        </p:nvSpPr>
        <p:spPr>
          <a:xfrm>
            <a:off x="551543" y="1303111"/>
            <a:ext cx="5817359" cy="5033893"/>
          </a:xfrm>
        </p:spPr>
        <p:txBody>
          <a:bodyPr>
            <a:normAutofit/>
          </a:bodyPr>
          <a:lstStyle/>
          <a:p>
            <a:pPr marL="0" indent="0" eaLnBrk="1" hangingPunct="1">
              <a:buNone/>
              <a:defRPr/>
            </a:pPr>
            <a:r>
              <a:rPr lang="en-US" sz="3200" b="1" dirty="0"/>
              <a:t>Horseshoe carbs</a:t>
            </a:r>
          </a:p>
          <a:p>
            <a:pPr eaLnBrk="1" hangingPunct="1">
              <a:defRPr/>
            </a:pPr>
            <a:r>
              <a:rPr lang="en-US" sz="2800" dirty="0"/>
              <a:t>Six pairs of appendages</a:t>
            </a:r>
          </a:p>
          <a:p>
            <a:pPr lvl="1" eaLnBrk="1" hangingPunct="1">
              <a:spcBef>
                <a:spcPts val="0"/>
              </a:spcBef>
              <a:defRPr/>
            </a:pPr>
            <a:r>
              <a:rPr lang="en-US" sz="2800" dirty="0"/>
              <a:t>One pair of chelicerae</a:t>
            </a:r>
          </a:p>
          <a:p>
            <a:pPr lvl="1" eaLnBrk="1" hangingPunct="1">
              <a:spcBef>
                <a:spcPts val="0"/>
              </a:spcBef>
              <a:defRPr/>
            </a:pPr>
            <a:r>
              <a:rPr lang="en-US" sz="2800" dirty="0"/>
              <a:t>Five pair of walking legs</a:t>
            </a:r>
          </a:p>
          <a:p>
            <a:pPr eaLnBrk="1" hangingPunct="1">
              <a:defRPr/>
            </a:pPr>
            <a:r>
              <a:rPr lang="en-US" sz="2800" dirty="0"/>
              <a:t>Unchanged since the Triassic period</a:t>
            </a:r>
          </a:p>
          <a:p>
            <a:pPr eaLnBrk="1" hangingPunct="1">
              <a:defRPr/>
            </a:pPr>
            <a:r>
              <a:rPr lang="en-US" sz="2800" dirty="0"/>
              <a:t>Shallow coastal waters</a:t>
            </a:r>
          </a:p>
          <a:p>
            <a:pPr eaLnBrk="1" hangingPunct="1">
              <a:spcBef>
                <a:spcPts val="0"/>
              </a:spcBef>
              <a:spcAft>
                <a:spcPts val="600"/>
              </a:spcAft>
              <a:defRPr/>
            </a:pPr>
            <a:r>
              <a:rPr lang="en-US" sz="2800" dirty="0"/>
              <a:t>Blue hemolymph used to test for bacterial endotoxins</a:t>
            </a:r>
          </a:p>
          <a:p>
            <a:pPr lvl="1">
              <a:spcBef>
                <a:spcPts val="0"/>
              </a:spcBef>
              <a:defRPr/>
            </a:pPr>
            <a:r>
              <a:rPr lang="en-US" sz="2800" dirty="0" err="1"/>
              <a:t>Hemocyanin</a:t>
            </a:r>
            <a:endParaRPr lang="en-US" sz="2800" dirty="0"/>
          </a:p>
          <a:p>
            <a:pPr lvl="1">
              <a:spcBef>
                <a:spcPts val="0"/>
              </a:spcBef>
              <a:defRPr/>
            </a:pPr>
            <a:endParaRPr lang="en-US" sz="2800" dirty="0"/>
          </a:p>
        </p:txBody>
      </p:sp>
      <p:pic>
        <p:nvPicPr>
          <p:cNvPr id="3074" name="Picture 2" descr="http://i.imgur.com/TzmQGM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181" y="3738434"/>
            <a:ext cx="3416427" cy="25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86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CA967B83-FE76-4BB9-AED1-D551919636B6}"/>
              </a:ext>
            </a:extLst>
          </p:cNvPr>
          <p:cNvPicPr>
            <a:picLocks noGrp="1" noRot="1" noChangeAspect="1"/>
          </p:cNvPicPr>
          <p:nvPr>
            <p:ph sz="quarter" idx="4294967295"/>
            <a:videoFile r:link="rId1"/>
          </p:nvPr>
        </p:nvPicPr>
        <p:blipFill>
          <a:blip r:embed="rId3"/>
          <a:stretch>
            <a:fillRect/>
          </a:stretch>
        </p:blipFill>
        <p:spPr>
          <a:xfrm>
            <a:off x="1973178" y="240631"/>
            <a:ext cx="8502316" cy="6376737"/>
          </a:xfrm>
          <a:prstGeom prst="rect">
            <a:avLst/>
          </a:prstGeom>
        </p:spPr>
      </p:pic>
    </p:spTree>
    <p:extLst>
      <p:ext uri="{BB962C8B-B14F-4D97-AF65-F5344CB8AC3E}">
        <p14:creationId xmlns:p14="http://schemas.microsoft.com/office/powerpoint/2010/main" val="223330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E1610-8270-4394-A2C2-95D66FF374D4}"/>
              </a:ext>
            </a:extLst>
          </p:cNvPr>
          <p:cNvPicPr>
            <a:picLocks noChangeAspect="1"/>
          </p:cNvPicPr>
          <p:nvPr/>
        </p:nvPicPr>
        <p:blipFill>
          <a:blip r:embed="rId2"/>
          <a:stretch>
            <a:fillRect/>
          </a:stretch>
        </p:blipFill>
        <p:spPr>
          <a:xfrm>
            <a:off x="173541" y="302215"/>
            <a:ext cx="6179125" cy="3126785"/>
          </a:xfrm>
          <a:prstGeom prst="rect">
            <a:avLst/>
          </a:prstGeom>
        </p:spPr>
      </p:pic>
      <p:pic>
        <p:nvPicPr>
          <p:cNvPr id="3" name="Picture 2">
            <a:extLst>
              <a:ext uri="{FF2B5EF4-FFF2-40B4-BE49-F238E27FC236}">
                <a16:creationId xmlns:a16="http://schemas.microsoft.com/office/drawing/2014/main" id="{AA03DBF4-4945-45B0-88F7-272280A98513}"/>
              </a:ext>
            </a:extLst>
          </p:cNvPr>
          <p:cNvPicPr>
            <a:picLocks noChangeAspect="1"/>
          </p:cNvPicPr>
          <p:nvPr/>
        </p:nvPicPr>
        <p:blipFill>
          <a:blip r:embed="rId3"/>
          <a:stretch>
            <a:fillRect/>
          </a:stretch>
        </p:blipFill>
        <p:spPr>
          <a:xfrm>
            <a:off x="6352666" y="1786270"/>
            <a:ext cx="5688585" cy="4477997"/>
          </a:xfrm>
          <a:prstGeom prst="rect">
            <a:avLst/>
          </a:prstGeom>
        </p:spPr>
      </p:pic>
      <p:pic>
        <p:nvPicPr>
          <p:cNvPr id="4" name="Picture 3">
            <a:extLst>
              <a:ext uri="{FF2B5EF4-FFF2-40B4-BE49-F238E27FC236}">
                <a16:creationId xmlns:a16="http://schemas.microsoft.com/office/drawing/2014/main" id="{712A7710-296B-44CD-AD23-E07BB5E6E7E3}"/>
              </a:ext>
            </a:extLst>
          </p:cNvPr>
          <p:cNvPicPr>
            <a:picLocks noChangeAspect="1"/>
          </p:cNvPicPr>
          <p:nvPr/>
        </p:nvPicPr>
        <p:blipFill>
          <a:blip r:embed="rId4"/>
          <a:stretch>
            <a:fillRect/>
          </a:stretch>
        </p:blipFill>
        <p:spPr>
          <a:xfrm>
            <a:off x="2285616" y="3955312"/>
            <a:ext cx="3139514" cy="2308955"/>
          </a:xfrm>
          <a:prstGeom prst="rect">
            <a:avLst/>
          </a:prstGeom>
        </p:spPr>
      </p:pic>
    </p:spTree>
    <p:extLst>
      <p:ext uri="{BB962C8B-B14F-4D97-AF65-F5344CB8AC3E}">
        <p14:creationId xmlns:p14="http://schemas.microsoft.com/office/powerpoint/2010/main" val="32881308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2827</TotalTime>
  <Words>714</Words>
  <Application>Microsoft Office PowerPoint</Application>
  <PresentationFormat>Widescreen</PresentationFormat>
  <Paragraphs>143</Paragraphs>
  <Slides>26</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Bookman Old Style</vt:lpstr>
      <vt:lpstr>Calibri</vt:lpstr>
      <vt:lpstr>Gill Sans MT</vt:lpstr>
      <vt:lpstr>Times New Roman</vt:lpstr>
      <vt:lpstr>Wingdings</vt:lpstr>
      <vt:lpstr>Wingdings 3</vt:lpstr>
      <vt:lpstr>Origin</vt:lpstr>
      <vt:lpstr>Arthropods</vt:lpstr>
      <vt:lpstr>Phylum Arthropoda</vt:lpstr>
      <vt:lpstr>Phylum Arthropoda</vt:lpstr>
      <vt:lpstr>Phylum Arthropoda</vt:lpstr>
      <vt:lpstr>Phylum Arthropoda, Subphylum Chelicerata</vt:lpstr>
      <vt:lpstr>PowerPoint Presentation</vt:lpstr>
      <vt:lpstr>Phylum Arthropoda, Subphylum Chelicerata</vt:lpstr>
      <vt:lpstr>PowerPoint Presentation</vt:lpstr>
      <vt:lpstr>PowerPoint Presentation</vt:lpstr>
      <vt:lpstr>Phylum Arthropoda</vt:lpstr>
      <vt:lpstr>Phylum Arthropoda, Subphylum Crustacea</vt:lpstr>
      <vt:lpstr>Respiration in Crustaceans</vt:lpstr>
      <vt:lpstr>Crustacean Anatomy</vt:lpstr>
      <vt:lpstr>Crustacean Anatomy</vt:lpstr>
      <vt:lpstr>Crustacean Anatomy</vt:lpstr>
      <vt:lpstr>Crustacean Anatomy</vt:lpstr>
      <vt:lpstr>Crustacean Anatomy</vt:lpstr>
      <vt:lpstr>Crustacean Anatomy</vt:lpstr>
      <vt:lpstr>PowerPoint Presentation</vt:lpstr>
      <vt:lpstr>PowerPoint Presentation</vt:lpstr>
      <vt:lpstr>Phylum Arthropoda, Subphylum Crustacea</vt:lpstr>
      <vt:lpstr>Phylum Arthropoda, Class Crustacea</vt:lpstr>
      <vt:lpstr>Phylum Arthropoda, Class Crustacea</vt:lpstr>
      <vt:lpstr>Phylum Arthropoda, Subphylum Crustacea</vt:lpstr>
      <vt:lpstr>Phylum Arthropoda, Subphylum Crustacea</vt:lpstr>
      <vt:lpstr>Barnacle Anatomy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Arthropods</dc:title>
  <dc:creator>Tyler Flisik</dc:creator>
  <cp:lastModifiedBy>Tyler Flisik</cp:lastModifiedBy>
  <cp:revision>9</cp:revision>
  <dcterms:created xsi:type="dcterms:W3CDTF">2019-01-31T01:55:56Z</dcterms:created>
  <dcterms:modified xsi:type="dcterms:W3CDTF">2019-02-02T01:03:11Z</dcterms:modified>
</cp:coreProperties>
</file>