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17" r:id="rId2"/>
    <p:sldId id="306" r:id="rId3"/>
    <p:sldId id="307" r:id="rId4"/>
    <p:sldId id="438" r:id="rId5"/>
    <p:sldId id="313" r:id="rId6"/>
    <p:sldId id="310" r:id="rId7"/>
    <p:sldId id="311" r:id="rId8"/>
    <p:sldId id="312" r:id="rId9"/>
    <p:sldId id="443" r:id="rId10"/>
    <p:sldId id="440" r:id="rId11"/>
    <p:sldId id="441" r:id="rId12"/>
    <p:sldId id="442" r:id="rId13"/>
    <p:sldId id="444" r:id="rId14"/>
    <p:sldId id="445" r:id="rId15"/>
    <p:sldId id="446" r:id="rId16"/>
    <p:sldId id="447" r:id="rId17"/>
    <p:sldId id="439" r:id="rId18"/>
    <p:sldId id="316" r:id="rId19"/>
    <p:sldId id="283" r:id="rId20"/>
    <p:sldId id="448" r:id="rId21"/>
    <p:sldId id="449" r:id="rId22"/>
    <p:sldId id="289" r:id="rId23"/>
    <p:sldId id="450" r:id="rId24"/>
    <p:sldId id="451" r:id="rId25"/>
    <p:sldId id="293" r:id="rId26"/>
    <p:sldId id="271" r:id="rId27"/>
    <p:sldId id="270" r:id="rId28"/>
    <p:sldId id="294" r:id="rId29"/>
    <p:sldId id="303" r:id="rId30"/>
    <p:sldId id="427" r:id="rId31"/>
    <p:sldId id="426" r:id="rId32"/>
    <p:sldId id="334" r:id="rId33"/>
    <p:sldId id="304" r:id="rId34"/>
    <p:sldId id="428" r:id="rId35"/>
    <p:sldId id="429" r:id="rId36"/>
    <p:sldId id="430" r:id="rId37"/>
    <p:sldId id="275" r:id="rId38"/>
    <p:sldId id="431" r:id="rId39"/>
    <p:sldId id="290" r:id="rId40"/>
    <p:sldId id="295" r:id="rId41"/>
    <p:sldId id="259" r:id="rId42"/>
    <p:sldId id="309" r:id="rId43"/>
    <p:sldId id="432" r:id="rId44"/>
    <p:sldId id="433" r:id="rId45"/>
    <p:sldId id="434" r:id="rId46"/>
    <p:sldId id="314" r:id="rId47"/>
    <p:sldId id="435" r:id="rId48"/>
    <p:sldId id="315" r:id="rId49"/>
    <p:sldId id="281" r:id="rId50"/>
    <p:sldId id="436" r:id="rId51"/>
    <p:sldId id="287" r:id="rId52"/>
    <p:sldId id="43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3" autoAdjust="0"/>
    <p:restoredTop sz="89632" autoAdjust="0"/>
  </p:normalViewPr>
  <p:slideViewPr>
    <p:cSldViewPr snapToGrid="0">
      <p:cViewPr>
        <p:scale>
          <a:sx n="110" d="100"/>
          <a:sy n="110" d="100"/>
        </p:scale>
        <p:origin x="-64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95FF9-E31A-4920-AFAA-0A1D32FC2D6A}" type="datetimeFigureOut">
              <a:rPr lang="en-US" smtClean="0"/>
              <a:t>1/30/2019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87F6-89E8-4820-AC3A-A9EE02ED5756}" type="slidenum">
              <a:rPr lang="en-US" smtClean="0"/>
              <a:t>‹#›</a:t>
            </a:fld>
            <a:endParaRPr lang="en-US"/>
          </a:p>
        </p:txBody>
      </p:sp>
    </p:spTree>
    <p:extLst>
      <p:ext uri="{BB962C8B-B14F-4D97-AF65-F5344CB8AC3E}">
        <p14:creationId xmlns:p14="http://schemas.microsoft.com/office/powerpoint/2010/main" val="106867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Radula made up of hardest naturally produced material known</a:t>
            </a:r>
            <a:r>
              <a:rPr lang="en-US" baseline="0" dirty="0"/>
              <a:t> to man! Look it up.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084A9-14E8-46D2-9C58-F283F0A80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2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Gills absent in terrestrial species.</a:t>
            </a:r>
            <a:r>
              <a:rPr lang="en-US" baseline="0" dirty="0"/>
              <a:t> Lining of mantle functions as a lung</a:t>
            </a:r>
          </a:p>
          <a:p>
            <a:r>
              <a:rPr lang="en-US" baseline="0" dirty="0"/>
              <a:t>Dextral= right</a:t>
            </a:r>
          </a:p>
          <a:p>
            <a:r>
              <a:rPr lang="en-US" baseline="0" dirty="0"/>
              <a:t>Sinistral = left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084A9-14E8-46D2-9C58-F283F0A80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79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particles</a:t>
            </a:r>
            <a:r>
              <a:rPr lang="en-US" baseline="0" dirty="0"/>
              <a:t> enter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084A9-14E8-46D2-9C58-F283F0A80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69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E8248-1073-4F88-B606-526E8B2C5C3C}" type="slidenum">
              <a:rPr lang="en-US" smtClean="0"/>
              <a:t>40</a:t>
            </a:fld>
            <a:endParaRPr lang="en-US"/>
          </a:p>
        </p:txBody>
      </p:sp>
    </p:spTree>
    <p:extLst>
      <p:ext uri="{BB962C8B-B14F-4D97-AF65-F5344CB8AC3E}">
        <p14:creationId xmlns:p14="http://schemas.microsoft.com/office/powerpoint/2010/main" val="336883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212745"/>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638913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Tree>
    <p:extLst>
      <p:ext uri="{BB962C8B-B14F-4D97-AF65-F5344CB8AC3E}">
        <p14:creationId xmlns:p14="http://schemas.microsoft.com/office/powerpoint/2010/main" val="2924598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64280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F39943-85C3-4C89-861B-7E966B7E6F4A}"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2947852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45614-882F-4EA3-A3D6-9EBC999EE2F6}"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1110529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solidFill>
                <a:srgbClr val="444D26"/>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444D26"/>
              </a:solidFill>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9D83C4EA-DCD8-4252-8541-B22D15DF9647}" type="slidenum">
              <a:rPr lang="en-US">
                <a:solidFill>
                  <a:srgbClr val="444D26"/>
                </a:solidFill>
              </a:rPr>
              <a:pPr/>
              <a:t>‹#›</a:t>
            </a:fld>
            <a:endParaRPr lang="en-US">
              <a:solidFill>
                <a:srgbClr val="444D26"/>
              </a:solidFill>
            </a:endParaRPr>
          </a:p>
        </p:txBody>
      </p:sp>
    </p:spTree>
    <p:extLst>
      <p:ext uri="{BB962C8B-B14F-4D97-AF65-F5344CB8AC3E}">
        <p14:creationId xmlns:p14="http://schemas.microsoft.com/office/powerpoint/2010/main" val="322020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45EF489-6E83-4544-A56D-D8369222AB5F}" type="datetimeFigureOut">
              <a:rPr lang="en-US" smtClean="0">
                <a:solidFill>
                  <a:srgbClr val="B4DCFA"/>
                </a:solidFill>
              </a:rPr>
              <a:pPr/>
              <a:t>1/30/2019</a:t>
            </a:fld>
            <a:endParaRPr lang="en-US">
              <a:solidFill>
                <a:srgbClr val="B4DC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B4DC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02718839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8383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359227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8" name="Footer Placeholder 7"/>
          <p:cNvSpPr>
            <a:spLocks noGrp="1"/>
          </p:cNvSpPr>
          <p:nvPr>
            <p:ph type="ftr" sz="quarter" idx="11"/>
          </p:nvPr>
        </p:nvSpPr>
        <p:spPr/>
        <p:txBody>
          <a:bodyPr/>
          <a:lstStyle/>
          <a:p>
            <a:endParaRPr lang="en-US">
              <a:solidFill>
                <a:srgbClr val="212745"/>
              </a:solidFill>
            </a:endParaRPr>
          </a:p>
        </p:txBody>
      </p:sp>
      <p:sp>
        <p:nvSpPr>
          <p:cNvPr id="9" name="Slide Number Placeholder 8"/>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63622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4" name="Footer Placeholder 3"/>
          <p:cNvSpPr>
            <a:spLocks noGrp="1"/>
          </p:cNvSpPr>
          <p:nvPr>
            <p:ph type="ftr" sz="quarter" idx="11"/>
          </p:nvPr>
        </p:nvSpPr>
        <p:spPr/>
        <p:txBody>
          <a:bodyPr/>
          <a:lstStyle/>
          <a:p>
            <a:endParaRPr lang="en-US">
              <a:solidFill>
                <a:srgbClr val="212745"/>
              </a:solidFill>
            </a:endParaRPr>
          </a:p>
        </p:txBody>
      </p:sp>
      <p:sp>
        <p:nvSpPr>
          <p:cNvPr id="5" name="Slide Number Placeholder 4"/>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252968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3" name="Footer Placeholder 2"/>
          <p:cNvSpPr>
            <a:spLocks noGrp="1"/>
          </p:cNvSpPr>
          <p:nvPr>
            <p:ph type="ftr" sz="quarter" idx="11"/>
          </p:nvPr>
        </p:nvSpPr>
        <p:spPr/>
        <p:txBody>
          <a:bodyPr/>
          <a:lstStyle/>
          <a:p>
            <a:endParaRPr lang="en-US">
              <a:solidFill>
                <a:srgbClr val="212745"/>
              </a:solidFill>
            </a:endParaRPr>
          </a:p>
        </p:txBody>
      </p:sp>
      <p:sp>
        <p:nvSpPr>
          <p:cNvPr id="4" name="Slide Number Placeholder 3"/>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732820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6901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B4DCFA"/>
                </a:solidFill>
              </a:rPr>
              <a:pPr/>
              <a:t>1/30/2019</a:t>
            </a:fld>
            <a:endParaRPr lang="en-US">
              <a:solidFill>
                <a:srgbClr val="B4DCFA"/>
              </a:solidFill>
            </a:endParaRPr>
          </a:p>
        </p:txBody>
      </p:sp>
      <p:sp>
        <p:nvSpPr>
          <p:cNvPr id="6" name="Footer Placeholder 5"/>
          <p:cNvSpPr>
            <a:spLocks noGrp="1"/>
          </p:cNvSpPr>
          <p:nvPr>
            <p:ph type="ftr" sz="quarter" idx="11"/>
          </p:nvPr>
        </p:nvSpPr>
        <p:spPr/>
        <p:txBody>
          <a:bodyPr/>
          <a:lstStyle/>
          <a:p>
            <a:endParaRPr lang="en-US">
              <a:solidFill>
                <a:srgbClr val="B4DCFA"/>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43614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45EF489-6E83-4544-A56D-D8369222AB5F}" type="datetimeFigureOut">
              <a:rPr lang="en-US" smtClean="0">
                <a:solidFill>
                  <a:srgbClr val="212745"/>
                </a:solidFill>
              </a:rPr>
              <a:pPr/>
              <a:t>1/30/2019</a:t>
            </a:fld>
            <a:endParaRPr lang="en-US">
              <a:solidFill>
                <a:srgbClr val="212745"/>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212745"/>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3F59CEA0-A23A-41CA-B0C4-ED28FDFF00D0}" type="slidenum">
              <a:rPr lang="en-US" smtClean="0">
                <a:solidFill>
                  <a:srgbClr val="212745"/>
                </a:solidFill>
              </a:rPr>
              <a:pPr/>
              <a:t>‹#›</a:t>
            </a:fld>
            <a:endParaRPr lang="en-US">
              <a:solidFill>
                <a:srgbClr val="212745"/>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6017716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914780-2A9F-49A1-B8E7-F9301A93B02B}"/>
              </a:ext>
            </a:extLst>
          </p:cNvPr>
          <p:cNvSpPr>
            <a:spLocks noGrp="1"/>
          </p:cNvSpPr>
          <p:nvPr>
            <p:ph type="ctrTitle"/>
          </p:nvPr>
        </p:nvSpPr>
        <p:spPr/>
        <p:txBody>
          <a:bodyPr>
            <a:normAutofit/>
          </a:bodyPr>
          <a:lstStyle/>
          <a:p>
            <a:r>
              <a:rPr lang="en-US" sz="4000" dirty="0"/>
              <a:t>Molluscs and the Intertidal</a:t>
            </a:r>
          </a:p>
        </p:txBody>
      </p:sp>
      <p:sp>
        <p:nvSpPr>
          <p:cNvPr id="5" name="Subtitle 4">
            <a:extLst>
              <a:ext uri="{FF2B5EF4-FFF2-40B4-BE49-F238E27FC236}">
                <a16:creationId xmlns:a16="http://schemas.microsoft.com/office/drawing/2014/main" id="{E248A1C1-6A63-4676-8E2B-3169A4603500}"/>
              </a:ext>
            </a:extLst>
          </p:cNvPr>
          <p:cNvSpPr>
            <a:spLocks noGrp="1"/>
          </p:cNvSpPr>
          <p:nvPr>
            <p:ph type="subTitle" idx="1"/>
          </p:nvPr>
        </p:nvSpPr>
        <p:spPr>
          <a:xfrm>
            <a:off x="1625600" y="5092919"/>
            <a:ext cx="9144000" cy="533400"/>
          </a:xfrm>
        </p:spPr>
        <p:txBody>
          <a:bodyPr>
            <a:normAutofit/>
          </a:bodyPr>
          <a:lstStyle/>
          <a:p>
            <a:r>
              <a:rPr lang="en-US" sz="2800" dirty="0"/>
              <a:t>Lab 5</a:t>
            </a:r>
          </a:p>
        </p:txBody>
      </p:sp>
    </p:spTree>
    <p:extLst>
      <p:ext uri="{BB962C8B-B14F-4D97-AF65-F5344CB8AC3E}">
        <p14:creationId xmlns:p14="http://schemas.microsoft.com/office/powerpoint/2010/main" val="3971548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557D04-B518-4716-A0B6-3A3EC18C9974}"/>
              </a:ext>
            </a:extLst>
          </p:cNvPr>
          <p:cNvPicPr>
            <a:picLocks noChangeAspect="1"/>
          </p:cNvPicPr>
          <p:nvPr/>
        </p:nvPicPr>
        <p:blipFill>
          <a:blip r:embed="rId2"/>
          <a:stretch>
            <a:fillRect/>
          </a:stretch>
        </p:blipFill>
        <p:spPr>
          <a:xfrm>
            <a:off x="1767868" y="515006"/>
            <a:ext cx="8656263" cy="5234153"/>
          </a:xfrm>
          <a:prstGeom prst="rect">
            <a:avLst/>
          </a:prstGeom>
        </p:spPr>
      </p:pic>
    </p:spTree>
    <p:extLst>
      <p:ext uri="{BB962C8B-B14F-4D97-AF65-F5344CB8AC3E}">
        <p14:creationId xmlns:p14="http://schemas.microsoft.com/office/powerpoint/2010/main" val="361094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ussel Foot Gills Byssal Threads">
            <a:extLst>
              <a:ext uri="{FF2B5EF4-FFF2-40B4-BE49-F238E27FC236}">
                <a16:creationId xmlns:a16="http://schemas.microsoft.com/office/drawing/2014/main" id="{7F270680-07C3-4EA8-9444-111828638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11" t="16055" r="9911" b="17488"/>
          <a:stretch>
            <a:fillRect/>
          </a:stretch>
        </p:blipFill>
        <p:spPr bwMode="auto">
          <a:xfrm>
            <a:off x="1806465" y="609227"/>
            <a:ext cx="8284780" cy="536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5">
            <a:extLst>
              <a:ext uri="{FF2B5EF4-FFF2-40B4-BE49-F238E27FC236}">
                <a16:creationId xmlns:a16="http://schemas.microsoft.com/office/drawing/2014/main" id="{7372974D-A4DC-47E5-AC97-08BB8F0F94A7}"/>
              </a:ext>
            </a:extLst>
          </p:cNvPr>
          <p:cNvSpPr>
            <a:spLocks noChangeShapeType="1"/>
          </p:cNvSpPr>
          <p:nvPr/>
        </p:nvSpPr>
        <p:spPr bwMode="auto">
          <a:xfrm flipV="1">
            <a:off x="3238530" y="4147486"/>
            <a:ext cx="188290" cy="86940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6">
            <a:extLst>
              <a:ext uri="{FF2B5EF4-FFF2-40B4-BE49-F238E27FC236}">
                <a16:creationId xmlns:a16="http://schemas.microsoft.com/office/drawing/2014/main" id="{19981328-350D-444E-AD91-3757530E8B21}"/>
              </a:ext>
            </a:extLst>
          </p:cNvPr>
          <p:cNvSpPr txBox="1">
            <a:spLocks noChangeArrowheads="1"/>
          </p:cNvSpPr>
          <p:nvPr/>
        </p:nvSpPr>
        <p:spPr bwMode="auto">
          <a:xfrm>
            <a:off x="2281319" y="5020762"/>
            <a:ext cx="1592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Labial palp</a:t>
            </a:r>
          </a:p>
        </p:txBody>
      </p:sp>
      <p:sp>
        <p:nvSpPr>
          <p:cNvPr id="5" name="Line 7">
            <a:extLst>
              <a:ext uri="{FF2B5EF4-FFF2-40B4-BE49-F238E27FC236}">
                <a16:creationId xmlns:a16="http://schemas.microsoft.com/office/drawing/2014/main" id="{D2EE141A-E259-4E61-A081-DED6F6C2FFD4}"/>
              </a:ext>
            </a:extLst>
          </p:cNvPr>
          <p:cNvSpPr>
            <a:spLocks noChangeShapeType="1"/>
          </p:cNvSpPr>
          <p:nvPr/>
        </p:nvSpPr>
        <p:spPr bwMode="auto">
          <a:xfrm flipH="1" flipV="1">
            <a:off x="6251177" y="3179173"/>
            <a:ext cx="1074824" cy="119506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9">
            <a:extLst>
              <a:ext uri="{FF2B5EF4-FFF2-40B4-BE49-F238E27FC236}">
                <a16:creationId xmlns:a16="http://schemas.microsoft.com/office/drawing/2014/main" id="{DA56C183-67BC-425D-97F2-D90EBD075F78}"/>
              </a:ext>
            </a:extLst>
          </p:cNvPr>
          <p:cNvSpPr>
            <a:spLocks noChangeShapeType="1"/>
          </p:cNvSpPr>
          <p:nvPr/>
        </p:nvSpPr>
        <p:spPr bwMode="auto">
          <a:xfrm>
            <a:off x="4321065" y="1018247"/>
            <a:ext cx="822597" cy="107548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 Box 11">
            <a:extLst>
              <a:ext uri="{FF2B5EF4-FFF2-40B4-BE49-F238E27FC236}">
                <a16:creationId xmlns:a16="http://schemas.microsoft.com/office/drawing/2014/main" id="{3B687844-8BA9-4727-9BB4-BD99D34DF72B}"/>
              </a:ext>
            </a:extLst>
          </p:cNvPr>
          <p:cNvSpPr txBox="1">
            <a:spLocks noChangeArrowheads="1"/>
          </p:cNvSpPr>
          <p:nvPr/>
        </p:nvSpPr>
        <p:spPr bwMode="auto">
          <a:xfrm>
            <a:off x="3726656" y="747347"/>
            <a:ext cx="782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Gills</a:t>
            </a:r>
          </a:p>
        </p:txBody>
      </p:sp>
      <p:sp>
        <p:nvSpPr>
          <p:cNvPr id="9" name="Line 12">
            <a:extLst>
              <a:ext uri="{FF2B5EF4-FFF2-40B4-BE49-F238E27FC236}">
                <a16:creationId xmlns:a16="http://schemas.microsoft.com/office/drawing/2014/main" id="{7C10CA59-1BA2-4166-87BF-6E429B790B7F}"/>
              </a:ext>
            </a:extLst>
          </p:cNvPr>
          <p:cNvSpPr>
            <a:spLocks noChangeShapeType="1"/>
          </p:cNvSpPr>
          <p:nvPr/>
        </p:nvSpPr>
        <p:spPr bwMode="auto">
          <a:xfrm>
            <a:off x="6683265" y="4647827"/>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13">
            <a:extLst>
              <a:ext uri="{FF2B5EF4-FFF2-40B4-BE49-F238E27FC236}">
                <a16:creationId xmlns:a16="http://schemas.microsoft.com/office/drawing/2014/main" id="{42DF68F5-892F-42D3-A8D4-3B7304DB8E2C}"/>
              </a:ext>
            </a:extLst>
          </p:cNvPr>
          <p:cNvSpPr>
            <a:spLocks noChangeShapeType="1"/>
          </p:cNvSpPr>
          <p:nvPr/>
        </p:nvSpPr>
        <p:spPr bwMode="auto">
          <a:xfrm flipH="1">
            <a:off x="5359408" y="926825"/>
            <a:ext cx="891768" cy="240767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14">
            <a:extLst>
              <a:ext uri="{FF2B5EF4-FFF2-40B4-BE49-F238E27FC236}">
                <a16:creationId xmlns:a16="http://schemas.microsoft.com/office/drawing/2014/main" id="{7588A070-BB42-494B-97B5-D2831F1B3F6B}"/>
              </a:ext>
            </a:extLst>
          </p:cNvPr>
          <p:cNvSpPr txBox="1">
            <a:spLocks noChangeArrowheads="1"/>
          </p:cNvSpPr>
          <p:nvPr/>
        </p:nvSpPr>
        <p:spPr bwMode="auto">
          <a:xfrm>
            <a:off x="5585570" y="557492"/>
            <a:ext cx="1827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Byssal gland</a:t>
            </a:r>
          </a:p>
        </p:txBody>
      </p:sp>
      <p:sp>
        <p:nvSpPr>
          <p:cNvPr id="12" name="Line 15">
            <a:extLst>
              <a:ext uri="{FF2B5EF4-FFF2-40B4-BE49-F238E27FC236}">
                <a16:creationId xmlns:a16="http://schemas.microsoft.com/office/drawing/2014/main" id="{D45C8032-69DA-49A8-A038-8C426B78521B}"/>
              </a:ext>
            </a:extLst>
          </p:cNvPr>
          <p:cNvSpPr>
            <a:spLocks noChangeShapeType="1"/>
          </p:cNvSpPr>
          <p:nvPr/>
        </p:nvSpPr>
        <p:spPr bwMode="auto">
          <a:xfrm flipH="1">
            <a:off x="7498296" y="1057737"/>
            <a:ext cx="376581" cy="956349"/>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6">
            <a:extLst>
              <a:ext uri="{FF2B5EF4-FFF2-40B4-BE49-F238E27FC236}">
                <a16:creationId xmlns:a16="http://schemas.microsoft.com/office/drawing/2014/main" id="{7DF84D28-FD59-414B-A47A-3985EC462CAA}"/>
              </a:ext>
            </a:extLst>
          </p:cNvPr>
          <p:cNvSpPr txBox="1">
            <a:spLocks noChangeArrowheads="1"/>
          </p:cNvSpPr>
          <p:nvPr/>
        </p:nvSpPr>
        <p:spPr bwMode="auto">
          <a:xfrm>
            <a:off x="7452704" y="742158"/>
            <a:ext cx="1074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Mantle</a:t>
            </a:r>
          </a:p>
        </p:txBody>
      </p:sp>
      <p:sp>
        <p:nvSpPr>
          <p:cNvPr id="14" name="Line 17">
            <a:extLst>
              <a:ext uri="{FF2B5EF4-FFF2-40B4-BE49-F238E27FC236}">
                <a16:creationId xmlns:a16="http://schemas.microsoft.com/office/drawing/2014/main" id="{F332E5D6-A71F-4F59-81B4-E8C0A4577C43}"/>
              </a:ext>
            </a:extLst>
          </p:cNvPr>
          <p:cNvSpPr>
            <a:spLocks noChangeShapeType="1"/>
          </p:cNvSpPr>
          <p:nvPr/>
        </p:nvSpPr>
        <p:spPr bwMode="auto">
          <a:xfrm flipV="1">
            <a:off x="4956589" y="5306617"/>
            <a:ext cx="188290" cy="43470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 Box 18">
            <a:extLst>
              <a:ext uri="{FF2B5EF4-FFF2-40B4-BE49-F238E27FC236}">
                <a16:creationId xmlns:a16="http://schemas.microsoft.com/office/drawing/2014/main" id="{80141772-95FD-4A80-8858-F5D2A730BC6A}"/>
              </a:ext>
            </a:extLst>
          </p:cNvPr>
          <p:cNvSpPr txBox="1">
            <a:spLocks noChangeArrowheads="1"/>
          </p:cNvSpPr>
          <p:nvPr/>
        </p:nvSpPr>
        <p:spPr bwMode="auto">
          <a:xfrm>
            <a:off x="4118005" y="5741321"/>
            <a:ext cx="2730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Byssal threads</a:t>
            </a:r>
          </a:p>
        </p:txBody>
      </p:sp>
      <p:sp>
        <p:nvSpPr>
          <p:cNvPr id="6" name="Text Box 8">
            <a:extLst>
              <a:ext uri="{FF2B5EF4-FFF2-40B4-BE49-F238E27FC236}">
                <a16:creationId xmlns:a16="http://schemas.microsoft.com/office/drawing/2014/main" id="{E8E39661-A911-401A-A458-90DB2AAABD42}"/>
              </a:ext>
            </a:extLst>
          </p:cNvPr>
          <p:cNvSpPr txBox="1">
            <a:spLocks noChangeArrowheads="1"/>
          </p:cNvSpPr>
          <p:nvPr/>
        </p:nvSpPr>
        <p:spPr bwMode="auto">
          <a:xfrm>
            <a:off x="6588211" y="4375293"/>
            <a:ext cx="1939318" cy="369332"/>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   Muscular foot</a:t>
            </a:r>
          </a:p>
        </p:txBody>
      </p:sp>
    </p:spTree>
    <p:extLst>
      <p:ext uri="{BB962C8B-B14F-4D97-AF65-F5344CB8AC3E}">
        <p14:creationId xmlns:p14="http://schemas.microsoft.com/office/powerpoint/2010/main" val="363367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C1011C-F4C9-4F8F-BDE9-E6F176596DD4}"/>
              </a:ext>
            </a:extLst>
          </p:cNvPr>
          <p:cNvPicPr>
            <a:picLocks noChangeAspect="1"/>
          </p:cNvPicPr>
          <p:nvPr/>
        </p:nvPicPr>
        <p:blipFill>
          <a:blip r:embed="rId2"/>
          <a:stretch>
            <a:fillRect/>
          </a:stretch>
        </p:blipFill>
        <p:spPr>
          <a:xfrm>
            <a:off x="1324304" y="505619"/>
            <a:ext cx="9732975" cy="5612682"/>
          </a:xfrm>
          <a:prstGeom prst="rect">
            <a:avLst/>
          </a:prstGeom>
        </p:spPr>
      </p:pic>
    </p:spTree>
    <p:extLst>
      <p:ext uri="{BB962C8B-B14F-4D97-AF65-F5344CB8AC3E}">
        <p14:creationId xmlns:p14="http://schemas.microsoft.com/office/powerpoint/2010/main" val="273363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9AAE51-FB08-4B09-93A0-93E370DC4B86}"/>
              </a:ext>
            </a:extLst>
          </p:cNvPr>
          <p:cNvPicPr>
            <a:picLocks noChangeAspect="1"/>
          </p:cNvPicPr>
          <p:nvPr/>
        </p:nvPicPr>
        <p:blipFill>
          <a:blip r:embed="rId2"/>
          <a:stretch>
            <a:fillRect/>
          </a:stretch>
        </p:blipFill>
        <p:spPr>
          <a:xfrm>
            <a:off x="557052" y="1135876"/>
            <a:ext cx="11077895" cy="4586248"/>
          </a:xfrm>
          <a:prstGeom prst="rect">
            <a:avLst/>
          </a:prstGeom>
        </p:spPr>
      </p:pic>
    </p:spTree>
    <p:extLst>
      <p:ext uri="{BB962C8B-B14F-4D97-AF65-F5344CB8AC3E}">
        <p14:creationId xmlns:p14="http://schemas.microsoft.com/office/powerpoint/2010/main" val="211730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861C21-DAB6-4BBF-8435-DBCA2622F275}"/>
              </a:ext>
            </a:extLst>
          </p:cNvPr>
          <p:cNvPicPr>
            <a:picLocks noChangeAspect="1"/>
          </p:cNvPicPr>
          <p:nvPr/>
        </p:nvPicPr>
        <p:blipFill>
          <a:blip r:embed="rId2"/>
          <a:stretch>
            <a:fillRect/>
          </a:stretch>
        </p:blipFill>
        <p:spPr>
          <a:xfrm>
            <a:off x="1402351" y="309398"/>
            <a:ext cx="8760551" cy="5893826"/>
          </a:xfrm>
          <a:prstGeom prst="rect">
            <a:avLst/>
          </a:prstGeom>
        </p:spPr>
      </p:pic>
    </p:spTree>
    <p:extLst>
      <p:ext uri="{BB962C8B-B14F-4D97-AF65-F5344CB8AC3E}">
        <p14:creationId xmlns:p14="http://schemas.microsoft.com/office/powerpoint/2010/main" val="395750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721EB3-904A-4398-A8A1-DD01AEF2190F}"/>
              </a:ext>
            </a:extLst>
          </p:cNvPr>
          <p:cNvPicPr>
            <a:picLocks noChangeAspect="1"/>
          </p:cNvPicPr>
          <p:nvPr/>
        </p:nvPicPr>
        <p:blipFill>
          <a:blip r:embed="rId2"/>
          <a:stretch>
            <a:fillRect/>
          </a:stretch>
        </p:blipFill>
        <p:spPr>
          <a:xfrm>
            <a:off x="1892016" y="260171"/>
            <a:ext cx="8407968" cy="5846340"/>
          </a:xfrm>
          <a:prstGeom prst="rect">
            <a:avLst/>
          </a:prstGeom>
        </p:spPr>
      </p:pic>
    </p:spTree>
    <p:extLst>
      <p:ext uri="{BB962C8B-B14F-4D97-AF65-F5344CB8AC3E}">
        <p14:creationId xmlns:p14="http://schemas.microsoft.com/office/powerpoint/2010/main" val="58190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B28D4-E601-4ABA-B56F-A63CE79DE59E}"/>
              </a:ext>
            </a:extLst>
          </p:cNvPr>
          <p:cNvPicPr>
            <a:picLocks noChangeAspect="1"/>
          </p:cNvPicPr>
          <p:nvPr/>
        </p:nvPicPr>
        <p:blipFill>
          <a:blip r:embed="rId2"/>
          <a:stretch>
            <a:fillRect/>
          </a:stretch>
        </p:blipFill>
        <p:spPr>
          <a:xfrm>
            <a:off x="2746204" y="1432387"/>
            <a:ext cx="7229770" cy="4316772"/>
          </a:xfrm>
          <a:prstGeom prst="rect">
            <a:avLst/>
          </a:prstGeom>
        </p:spPr>
      </p:pic>
    </p:spTree>
    <p:extLst>
      <p:ext uri="{BB962C8B-B14F-4D97-AF65-F5344CB8AC3E}">
        <p14:creationId xmlns:p14="http://schemas.microsoft.com/office/powerpoint/2010/main" val="3811600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Mollusca, Class Scaphopoda</a:t>
            </a:r>
          </a:p>
        </p:txBody>
      </p:sp>
      <p:sp>
        <p:nvSpPr>
          <p:cNvPr id="3" name="Content Placeholder 2"/>
          <p:cNvSpPr>
            <a:spLocks noGrp="1"/>
          </p:cNvSpPr>
          <p:nvPr>
            <p:ph sz="quarter" idx="1"/>
          </p:nvPr>
        </p:nvSpPr>
        <p:spPr>
          <a:xfrm>
            <a:off x="388883" y="1247408"/>
            <a:ext cx="4330262" cy="4937760"/>
          </a:xfrm>
        </p:spPr>
        <p:txBody>
          <a:bodyPr>
            <a:normAutofit/>
          </a:bodyPr>
          <a:lstStyle/>
          <a:p>
            <a:r>
              <a:rPr lang="en-US" sz="2800" dirty="0"/>
              <a:t>Tusk shells</a:t>
            </a:r>
          </a:p>
          <a:p>
            <a:r>
              <a:rPr lang="en-US" sz="2800" u="sng" dirty="0"/>
              <a:t>Benthic</a:t>
            </a:r>
          </a:p>
          <a:p>
            <a:pPr lvl="1"/>
            <a:r>
              <a:rPr lang="en-US" sz="2400" dirty="0"/>
              <a:t>Burrow into sand using foot</a:t>
            </a:r>
          </a:p>
          <a:p>
            <a:r>
              <a:rPr lang="en-US" sz="2800" u="sng" dirty="0"/>
              <a:t>Filter feeders</a:t>
            </a:r>
          </a:p>
          <a:p>
            <a:pPr lvl="1"/>
            <a:r>
              <a:rPr lang="en-US" sz="2400" dirty="0"/>
              <a:t>Sift through sediment and move food to gizzard using its radula</a:t>
            </a:r>
          </a:p>
          <a:p>
            <a:pPr marL="274320" lvl="1"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b="17619"/>
          <a:stretch>
            <a:fillRect/>
          </a:stretch>
        </p:blipFill>
        <p:spPr bwMode="auto">
          <a:xfrm>
            <a:off x="4938145" y="1247408"/>
            <a:ext cx="3093475" cy="201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classconnection.s3.amazonaws.com/862/flashcards/2083862/png/untitled5-1449CF397EB3DB2CD1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0620" y="1164020"/>
            <a:ext cx="3750226" cy="510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323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Mollusca, Class Cephalopoda</a:t>
            </a:r>
          </a:p>
        </p:txBody>
      </p:sp>
      <p:sp>
        <p:nvSpPr>
          <p:cNvPr id="3" name="Content Placeholder 2"/>
          <p:cNvSpPr>
            <a:spLocks noGrp="1"/>
          </p:cNvSpPr>
          <p:nvPr>
            <p:ph sz="quarter" idx="1"/>
          </p:nvPr>
        </p:nvSpPr>
        <p:spPr>
          <a:xfrm>
            <a:off x="467776" y="1290408"/>
            <a:ext cx="5178643" cy="5110392"/>
          </a:xfrm>
        </p:spPr>
        <p:txBody>
          <a:bodyPr>
            <a:normAutofit lnSpcReduction="10000"/>
          </a:bodyPr>
          <a:lstStyle/>
          <a:p>
            <a:pPr>
              <a:lnSpc>
                <a:spcPct val="90000"/>
              </a:lnSpc>
              <a:spcBef>
                <a:spcPts val="0"/>
              </a:spcBef>
              <a:spcAft>
                <a:spcPts val="800"/>
              </a:spcAft>
              <a:defRPr/>
            </a:pPr>
            <a:r>
              <a:rPr lang="en-US" sz="2800" dirty="0"/>
              <a:t>Octopuses, squid, nautilus</a:t>
            </a:r>
          </a:p>
          <a:p>
            <a:pPr>
              <a:lnSpc>
                <a:spcPct val="90000"/>
              </a:lnSpc>
              <a:spcBef>
                <a:spcPts val="0"/>
              </a:spcBef>
              <a:spcAft>
                <a:spcPts val="800"/>
              </a:spcAft>
              <a:defRPr/>
            </a:pPr>
            <a:r>
              <a:rPr lang="en-US" sz="2800" dirty="0"/>
              <a:t>All Marine</a:t>
            </a:r>
          </a:p>
          <a:p>
            <a:pPr>
              <a:lnSpc>
                <a:spcPct val="90000"/>
              </a:lnSpc>
              <a:spcBef>
                <a:spcPts val="0"/>
              </a:spcBef>
              <a:spcAft>
                <a:spcPts val="800"/>
              </a:spcAft>
              <a:defRPr/>
            </a:pPr>
            <a:r>
              <a:rPr lang="en-US" sz="2800" dirty="0"/>
              <a:t>Shell external, internal or absent</a:t>
            </a:r>
          </a:p>
          <a:p>
            <a:pPr>
              <a:lnSpc>
                <a:spcPct val="90000"/>
              </a:lnSpc>
              <a:spcBef>
                <a:spcPts val="0"/>
              </a:spcBef>
              <a:spcAft>
                <a:spcPts val="800"/>
              </a:spcAft>
              <a:defRPr/>
            </a:pPr>
            <a:r>
              <a:rPr lang="en-US" sz="2800" dirty="0"/>
              <a:t>Mouth with radula and beak</a:t>
            </a:r>
          </a:p>
          <a:p>
            <a:pPr>
              <a:lnSpc>
                <a:spcPct val="90000"/>
              </a:lnSpc>
              <a:spcBef>
                <a:spcPts val="0"/>
              </a:spcBef>
              <a:spcAft>
                <a:spcPts val="800"/>
              </a:spcAft>
              <a:defRPr/>
            </a:pPr>
            <a:r>
              <a:rPr lang="en-US" sz="2800" dirty="0"/>
              <a:t>Locomotion by </a:t>
            </a:r>
            <a:r>
              <a:rPr lang="en-US" sz="2800" u="sng" dirty="0"/>
              <a:t>siphon</a:t>
            </a:r>
          </a:p>
          <a:p>
            <a:pPr>
              <a:lnSpc>
                <a:spcPct val="90000"/>
              </a:lnSpc>
              <a:spcBef>
                <a:spcPts val="0"/>
              </a:spcBef>
              <a:spcAft>
                <a:spcPts val="800"/>
              </a:spcAft>
              <a:defRPr/>
            </a:pPr>
            <a:r>
              <a:rPr lang="en-US" sz="2800" dirty="0"/>
              <a:t>Chromatophores</a:t>
            </a:r>
          </a:p>
          <a:p>
            <a:pPr>
              <a:lnSpc>
                <a:spcPct val="90000"/>
              </a:lnSpc>
              <a:spcBef>
                <a:spcPts val="0"/>
              </a:spcBef>
              <a:spcAft>
                <a:spcPts val="800"/>
              </a:spcAft>
              <a:defRPr/>
            </a:pPr>
            <a:r>
              <a:rPr lang="en-US" sz="2800" u="sng" dirty="0"/>
              <a:t>Closed</a:t>
            </a:r>
            <a:r>
              <a:rPr lang="en-US" sz="2800" dirty="0"/>
              <a:t> circulatory system</a:t>
            </a:r>
          </a:p>
          <a:p>
            <a:pPr>
              <a:lnSpc>
                <a:spcPct val="90000"/>
              </a:lnSpc>
              <a:spcBef>
                <a:spcPts val="0"/>
              </a:spcBef>
              <a:spcAft>
                <a:spcPts val="800"/>
              </a:spcAft>
              <a:defRPr/>
            </a:pPr>
            <a:r>
              <a:rPr lang="en-US" sz="2800" dirty="0"/>
              <a:t>Most developed invertebrate  nervous system	</a:t>
            </a:r>
          </a:p>
          <a:p>
            <a:pPr lvl="1">
              <a:lnSpc>
                <a:spcPct val="90000"/>
              </a:lnSpc>
              <a:spcBef>
                <a:spcPts val="0"/>
              </a:spcBef>
              <a:spcAft>
                <a:spcPts val="800"/>
              </a:spcAft>
              <a:defRPr/>
            </a:pPr>
            <a:r>
              <a:rPr lang="en-US" sz="2400" dirty="0"/>
              <a:t>Complex brain</a:t>
            </a:r>
          </a:p>
          <a:p>
            <a:pPr lvl="1">
              <a:lnSpc>
                <a:spcPct val="90000"/>
              </a:lnSpc>
              <a:spcBef>
                <a:spcPts val="0"/>
              </a:spcBef>
              <a:spcAft>
                <a:spcPts val="800"/>
              </a:spcAft>
              <a:defRPr/>
            </a:pPr>
            <a:r>
              <a:rPr lang="en-US" sz="2400" dirty="0"/>
              <a:t>Camera eye</a:t>
            </a:r>
          </a:p>
          <a:p>
            <a:pPr>
              <a:lnSpc>
                <a:spcPct val="90000"/>
              </a:lnSpc>
              <a:spcBef>
                <a:spcPts val="0"/>
              </a:spcBef>
              <a:spcAft>
                <a:spcPts val="800"/>
              </a:spcAft>
            </a:pPr>
            <a:endParaRPr lang="en-US" sz="2800" dirty="0"/>
          </a:p>
        </p:txBody>
      </p:sp>
      <p:pic>
        <p:nvPicPr>
          <p:cNvPr id="3074" name="Picture 2" descr="http://giantgag.net/wp-content/uploads/2013/12/Octopus-camouflages-itself-against-some-seawe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5702" y="1230775"/>
            <a:ext cx="3784961" cy="275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orquestions.com/wp-content/uploads/2013/02/giantsqu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9917" y="1230775"/>
            <a:ext cx="2426576" cy="22986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sheddaquarium.org/Global/Blog_Images/Blog_Images_2012/October/International%20Cephalopod%20Awareness%20Days-%20Nautilus%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5702" y="4071250"/>
            <a:ext cx="3482822" cy="2159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739917" y="3806117"/>
            <a:ext cx="2148643" cy="2424483"/>
          </a:xfrm>
          <a:prstGeom prst="rect">
            <a:avLst/>
          </a:prstGeom>
        </p:spPr>
      </p:pic>
    </p:spTree>
    <p:extLst>
      <p:ext uri="{BB962C8B-B14F-4D97-AF65-F5344CB8AC3E}">
        <p14:creationId xmlns:p14="http://schemas.microsoft.com/office/powerpoint/2010/main" val="4076332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quid Drawing">
            <a:extLst>
              <a:ext uri="{FF2B5EF4-FFF2-40B4-BE49-F238E27FC236}">
                <a16:creationId xmlns:a16="http://schemas.microsoft.com/office/drawing/2014/main" id="{3E07F409-FB1D-4CDE-8AB7-9181A0F7C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24657"/>
            <a:ext cx="4525963" cy="582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4C88FEF5-BA45-4269-913E-56F77CDF81A4}"/>
              </a:ext>
            </a:extLst>
          </p:cNvPr>
          <p:cNvSpPr>
            <a:spLocks noChangeArrowheads="1"/>
          </p:cNvSpPr>
          <p:nvPr/>
        </p:nvSpPr>
        <p:spPr bwMode="auto">
          <a:xfrm>
            <a:off x="3810000" y="6248400"/>
            <a:ext cx="609600" cy="1524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24" name="Rectangle 6">
            <a:extLst>
              <a:ext uri="{FF2B5EF4-FFF2-40B4-BE49-F238E27FC236}">
                <a16:creationId xmlns:a16="http://schemas.microsoft.com/office/drawing/2014/main" id="{6DDB8597-DF73-4FFF-B8BF-B31C245085BE}"/>
              </a:ext>
            </a:extLst>
          </p:cNvPr>
          <p:cNvSpPr>
            <a:spLocks noChangeArrowheads="1"/>
          </p:cNvSpPr>
          <p:nvPr/>
        </p:nvSpPr>
        <p:spPr bwMode="auto">
          <a:xfrm>
            <a:off x="3778469" y="6038797"/>
            <a:ext cx="4525963" cy="228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25" name="Rectangle 7">
            <a:extLst>
              <a:ext uri="{FF2B5EF4-FFF2-40B4-BE49-F238E27FC236}">
                <a16:creationId xmlns:a16="http://schemas.microsoft.com/office/drawing/2014/main" id="{1C030BE8-91C4-4C4F-9A39-BF04BC204FCC}"/>
              </a:ext>
            </a:extLst>
          </p:cNvPr>
          <p:cNvSpPr>
            <a:spLocks noChangeArrowheads="1"/>
          </p:cNvSpPr>
          <p:nvPr/>
        </p:nvSpPr>
        <p:spPr bwMode="auto">
          <a:xfrm>
            <a:off x="4495800" y="381000"/>
            <a:ext cx="457200" cy="304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26" name="Rectangle 8">
            <a:extLst>
              <a:ext uri="{FF2B5EF4-FFF2-40B4-BE49-F238E27FC236}">
                <a16:creationId xmlns:a16="http://schemas.microsoft.com/office/drawing/2014/main" id="{76D829AE-B3CF-460F-A484-3859407B81D3}"/>
              </a:ext>
            </a:extLst>
          </p:cNvPr>
          <p:cNvSpPr>
            <a:spLocks noChangeArrowheads="1"/>
          </p:cNvSpPr>
          <p:nvPr/>
        </p:nvSpPr>
        <p:spPr bwMode="auto">
          <a:xfrm>
            <a:off x="6553200" y="457200"/>
            <a:ext cx="533400" cy="228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27" name="Text Box 9">
            <a:extLst>
              <a:ext uri="{FF2B5EF4-FFF2-40B4-BE49-F238E27FC236}">
                <a16:creationId xmlns:a16="http://schemas.microsoft.com/office/drawing/2014/main" id="{B55F3244-8CC3-4BE5-B77C-078C4459175F}"/>
              </a:ext>
            </a:extLst>
          </p:cNvPr>
          <p:cNvSpPr txBox="1">
            <a:spLocks noChangeArrowheads="1"/>
          </p:cNvSpPr>
          <p:nvPr/>
        </p:nvSpPr>
        <p:spPr bwMode="auto">
          <a:xfrm>
            <a:off x="4337050" y="36513"/>
            <a:ext cx="844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Dorsal</a:t>
            </a:r>
          </a:p>
          <a:p>
            <a:pPr algn="ctr" eaLnBrk="1" hangingPunct="1"/>
            <a:r>
              <a:rPr lang="en-US" altLang="en-US"/>
              <a:t>View</a:t>
            </a:r>
          </a:p>
        </p:txBody>
      </p:sp>
      <p:sp>
        <p:nvSpPr>
          <p:cNvPr id="30728" name="Text Box 10">
            <a:extLst>
              <a:ext uri="{FF2B5EF4-FFF2-40B4-BE49-F238E27FC236}">
                <a16:creationId xmlns:a16="http://schemas.microsoft.com/office/drawing/2014/main" id="{51457940-4C86-49E9-87AA-E7ACB2B53ECD}"/>
              </a:ext>
            </a:extLst>
          </p:cNvPr>
          <p:cNvSpPr txBox="1">
            <a:spLocks noChangeArrowheads="1"/>
          </p:cNvSpPr>
          <p:nvPr/>
        </p:nvSpPr>
        <p:spPr bwMode="auto">
          <a:xfrm>
            <a:off x="6384925" y="36513"/>
            <a:ext cx="908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Ventral</a:t>
            </a:r>
          </a:p>
          <a:p>
            <a:pPr algn="ctr" eaLnBrk="1" hangingPunct="1"/>
            <a:r>
              <a:rPr lang="en-US" altLang="en-US"/>
              <a:t>View</a:t>
            </a:r>
          </a:p>
        </p:txBody>
      </p:sp>
      <p:sp>
        <p:nvSpPr>
          <p:cNvPr id="30729" name="Rectangle 11">
            <a:extLst>
              <a:ext uri="{FF2B5EF4-FFF2-40B4-BE49-F238E27FC236}">
                <a16:creationId xmlns:a16="http://schemas.microsoft.com/office/drawing/2014/main" id="{5B4C31A3-2E71-4FAC-A3A4-E6F4EC0B1028}"/>
              </a:ext>
            </a:extLst>
          </p:cNvPr>
          <p:cNvSpPr>
            <a:spLocks noChangeArrowheads="1"/>
          </p:cNvSpPr>
          <p:nvPr/>
        </p:nvSpPr>
        <p:spPr bwMode="auto">
          <a:xfrm>
            <a:off x="4419600" y="1581808"/>
            <a:ext cx="457200" cy="110358"/>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30" name="Rectangle 12">
            <a:extLst>
              <a:ext uri="{FF2B5EF4-FFF2-40B4-BE49-F238E27FC236}">
                <a16:creationId xmlns:a16="http://schemas.microsoft.com/office/drawing/2014/main" id="{41384932-F84C-4840-984D-4410ADB2B566}"/>
              </a:ext>
            </a:extLst>
          </p:cNvPr>
          <p:cNvSpPr>
            <a:spLocks noChangeArrowheads="1"/>
          </p:cNvSpPr>
          <p:nvPr/>
        </p:nvSpPr>
        <p:spPr bwMode="auto">
          <a:xfrm>
            <a:off x="6553200" y="1560787"/>
            <a:ext cx="457200" cy="1524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Mollusca</a:t>
            </a:r>
          </a:p>
        </p:txBody>
      </p:sp>
      <p:sp>
        <p:nvSpPr>
          <p:cNvPr id="3" name="Content Placeholder 2"/>
          <p:cNvSpPr>
            <a:spLocks noGrp="1"/>
          </p:cNvSpPr>
          <p:nvPr>
            <p:ph sz="quarter" idx="1"/>
          </p:nvPr>
        </p:nvSpPr>
        <p:spPr/>
        <p:txBody>
          <a:bodyPr>
            <a:normAutofit fontScale="92500" lnSpcReduction="10000"/>
          </a:bodyPr>
          <a:lstStyle/>
          <a:p>
            <a:pPr>
              <a:spcBef>
                <a:spcPts val="0"/>
              </a:spcBef>
              <a:defRPr/>
            </a:pPr>
            <a:r>
              <a:rPr lang="en-US" sz="2800" dirty="0"/>
              <a:t>Over 100,000 species</a:t>
            </a:r>
          </a:p>
          <a:p>
            <a:pPr lvl="1">
              <a:spcAft>
                <a:spcPts val="600"/>
              </a:spcAft>
              <a:defRPr/>
            </a:pPr>
            <a:r>
              <a:rPr lang="en-US" sz="2400" dirty="0"/>
              <a:t>Includes snails, clams, octopuses and chitons</a:t>
            </a:r>
          </a:p>
          <a:p>
            <a:pPr>
              <a:spcAft>
                <a:spcPts val="600"/>
              </a:spcAft>
              <a:defRPr/>
            </a:pPr>
            <a:r>
              <a:rPr lang="en-US" sz="2800" dirty="0"/>
              <a:t>Marine, freshwater and terrestrial</a:t>
            </a:r>
          </a:p>
          <a:p>
            <a:pPr>
              <a:spcAft>
                <a:spcPts val="600"/>
              </a:spcAft>
              <a:defRPr/>
            </a:pPr>
            <a:r>
              <a:rPr lang="en-US" sz="2800" dirty="0"/>
              <a:t>Soft bodied, unsegmented</a:t>
            </a:r>
          </a:p>
          <a:p>
            <a:pPr>
              <a:spcAft>
                <a:spcPts val="600"/>
              </a:spcAft>
              <a:defRPr/>
            </a:pPr>
            <a:r>
              <a:rPr lang="en-US" sz="2800" dirty="0"/>
              <a:t>Open circulatory system</a:t>
            </a:r>
          </a:p>
          <a:p>
            <a:pPr>
              <a:defRPr/>
            </a:pPr>
            <a:r>
              <a:rPr lang="en-US" sz="2800" dirty="0"/>
              <a:t>Similar body plan</a:t>
            </a:r>
          </a:p>
          <a:p>
            <a:pPr lvl="1">
              <a:spcBef>
                <a:spcPts val="0"/>
              </a:spcBef>
              <a:defRPr/>
            </a:pPr>
            <a:r>
              <a:rPr lang="en-US" sz="2400" u="sng" dirty="0"/>
              <a:t>Muscular foot</a:t>
            </a:r>
          </a:p>
          <a:p>
            <a:pPr lvl="1">
              <a:spcBef>
                <a:spcPts val="0"/>
              </a:spcBef>
              <a:defRPr/>
            </a:pPr>
            <a:r>
              <a:rPr lang="en-US" sz="2400" dirty="0"/>
              <a:t>Visceral mass</a:t>
            </a:r>
          </a:p>
          <a:p>
            <a:pPr lvl="1">
              <a:spcBef>
                <a:spcPts val="0"/>
              </a:spcBef>
              <a:defRPr/>
            </a:pPr>
            <a:r>
              <a:rPr lang="en-US" sz="2400" dirty="0"/>
              <a:t>Mantle </a:t>
            </a:r>
          </a:p>
          <a:p>
            <a:pPr lvl="1">
              <a:spcBef>
                <a:spcPts val="0"/>
              </a:spcBef>
              <a:defRPr/>
            </a:pPr>
            <a:r>
              <a:rPr lang="en-US" sz="2400" u="sng" dirty="0"/>
              <a:t>Radula</a:t>
            </a:r>
            <a:r>
              <a:rPr lang="en-US" sz="2400" dirty="0"/>
              <a:t> (except bivalves)</a:t>
            </a:r>
          </a:p>
          <a:p>
            <a:pPr>
              <a:defRPr/>
            </a:pPr>
            <a:r>
              <a:rPr lang="en-US" sz="2800" dirty="0"/>
              <a:t>Exoskeleton</a:t>
            </a:r>
          </a:p>
          <a:p>
            <a:pPr lvl="1">
              <a:spcBef>
                <a:spcPts val="0"/>
              </a:spcBef>
              <a:defRPr/>
            </a:pPr>
            <a:r>
              <a:rPr lang="en-US" sz="2400" dirty="0"/>
              <a:t>Shells of calcium carbonate</a:t>
            </a:r>
          </a:p>
          <a:p>
            <a:endParaRPr lang="en-US" sz="2800" dirty="0"/>
          </a:p>
        </p:txBody>
      </p:sp>
      <p:pic>
        <p:nvPicPr>
          <p:cNvPr id="2050" name="Picture 2" descr="http://www.senckenberg.de/images/content/forschung/abteilung/aquazool/mala/chiton_olivaceus_slg_cos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295" y="1535430"/>
            <a:ext cx="119062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467792" y="4110108"/>
            <a:ext cx="2722815" cy="1436370"/>
          </a:xfrm>
          <a:prstGeom prst="rect">
            <a:avLst/>
          </a:prstGeom>
        </p:spPr>
      </p:pic>
      <p:pic>
        <p:nvPicPr>
          <p:cNvPr id="2052" name="Picture 4" descr="https://www.cookingplanit.com/public/uploads/inventory/clam_13403041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891" y="3893185"/>
            <a:ext cx="2339975" cy="2339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rot="18513858">
            <a:off x="7088824" y="2997480"/>
            <a:ext cx="5110065" cy="1165794"/>
          </a:xfrm>
          <a:prstGeom prst="rect">
            <a:avLst/>
          </a:prstGeom>
        </p:spPr>
      </p:pic>
    </p:spTree>
    <p:extLst>
      <p:ext uri="{BB962C8B-B14F-4D97-AF65-F5344CB8AC3E}">
        <p14:creationId xmlns:p14="http://schemas.microsoft.com/office/powerpoint/2010/main" val="3312042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quid Drawing2">
            <a:extLst>
              <a:ext uri="{FF2B5EF4-FFF2-40B4-BE49-F238E27FC236}">
                <a16:creationId xmlns:a16="http://schemas.microsoft.com/office/drawing/2014/main" id="{4BE916E3-497A-4F01-8127-E6CB1E479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6375"/>
            <a:ext cx="754380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Squid anatomy.jpg">
            <a:extLst>
              <a:ext uri="{FF2B5EF4-FFF2-40B4-BE49-F238E27FC236}">
                <a16:creationId xmlns:a16="http://schemas.microsoft.com/office/drawing/2014/main" id="{6579D12D-3610-4260-9924-13E0D5CFAF1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105151" y="0"/>
            <a:ext cx="598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_MG_8363.jpg">
            <a:extLst>
              <a:ext uri="{FF2B5EF4-FFF2-40B4-BE49-F238E27FC236}">
                <a16:creationId xmlns:a16="http://schemas.microsoft.com/office/drawing/2014/main" id="{4A9DD5C9-0987-4856-B4D6-FDB9BE76FE29}"/>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609600"/>
            <a:ext cx="8450317" cy="563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39D292C7-50FA-4847-BED4-6FA3E3C7642A}"/>
              </a:ext>
            </a:extLst>
          </p:cNvPr>
          <p:cNvCxnSpPr>
            <a:cxnSpLocks/>
            <a:stCxn id="33797" idx="2"/>
          </p:cNvCxnSpPr>
          <p:nvPr/>
        </p:nvCxnSpPr>
        <p:spPr>
          <a:xfrm flipH="1">
            <a:off x="4572000" y="490538"/>
            <a:ext cx="400050" cy="3408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796" name="TextBox 4">
            <a:extLst>
              <a:ext uri="{FF2B5EF4-FFF2-40B4-BE49-F238E27FC236}">
                <a16:creationId xmlns:a16="http://schemas.microsoft.com/office/drawing/2014/main" id="{90DD9118-A1A1-4844-B415-28A2FD9B10C9}"/>
              </a:ext>
            </a:extLst>
          </p:cNvPr>
          <p:cNvSpPr txBox="1">
            <a:spLocks noChangeArrowheads="1"/>
          </p:cNvSpPr>
          <p:nvPr/>
        </p:nvSpPr>
        <p:spPr bwMode="auto">
          <a:xfrm>
            <a:off x="4495800" y="685800"/>
            <a:ext cx="7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3797" name="TextBox 5">
            <a:extLst>
              <a:ext uri="{FF2B5EF4-FFF2-40B4-BE49-F238E27FC236}">
                <a16:creationId xmlns:a16="http://schemas.microsoft.com/office/drawing/2014/main" id="{245B29C2-E18B-47E0-9D87-69D1570ABC41}"/>
              </a:ext>
            </a:extLst>
          </p:cNvPr>
          <p:cNvSpPr txBox="1">
            <a:spLocks noChangeArrowheads="1"/>
          </p:cNvSpPr>
          <p:nvPr/>
        </p:nvSpPr>
        <p:spPr bwMode="auto">
          <a:xfrm>
            <a:off x="4293393" y="152400"/>
            <a:ext cx="1357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dirty="0"/>
              <a:t>Caudal aorta</a:t>
            </a:r>
          </a:p>
        </p:txBody>
      </p:sp>
      <p:cxnSp>
        <p:nvCxnSpPr>
          <p:cNvPr id="9" name="Straight Arrow Connector 8">
            <a:extLst>
              <a:ext uri="{FF2B5EF4-FFF2-40B4-BE49-F238E27FC236}">
                <a16:creationId xmlns:a16="http://schemas.microsoft.com/office/drawing/2014/main" id="{ECD27F08-C2A9-4028-8713-9697248CDB6D}"/>
              </a:ext>
            </a:extLst>
          </p:cNvPr>
          <p:cNvCxnSpPr>
            <a:cxnSpLocks/>
          </p:cNvCxnSpPr>
          <p:nvPr/>
        </p:nvCxnSpPr>
        <p:spPr>
          <a:xfrm flipH="1">
            <a:off x="5722936" y="457200"/>
            <a:ext cx="1135064" cy="31670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799" name="TextBox 10">
            <a:extLst>
              <a:ext uri="{FF2B5EF4-FFF2-40B4-BE49-F238E27FC236}">
                <a16:creationId xmlns:a16="http://schemas.microsoft.com/office/drawing/2014/main" id="{72445A4E-C1B1-4687-8C02-0DB73C24CB8D}"/>
              </a:ext>
            </a:extLst>
          </p:cNvPr>
          <p:cNvSpPr txBox="1">
            <a:spLocks noChangeArrowheads="1"/>
          </p:cNvSpPr>
          <p:nvPr/>
        </p:nvSpPr>
        <p:spPr bwMode="auto">
          <a:xfrm>
            <a:off x="6400800" y="152400"/>
            <a:ext cx="154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Systemic heart</a:t>
            </a:r>
          </a:p>
        </p:txBody>
      </p:sp>
      <p:cxnSp>
        <p:nvCxnSpPr>
          <p:cNvPr id="13" name="Straight Arrow Connector 12">
            <a:extLst>
              <a:ext uri="{FF2B5EF4-FFF2-40B4-BE49-F238E27FC236}">
                <a16:creationId xmlns:a16="http://schemas.microsoft.com/office/drawing/2014/main" id="{1D050F42-C3EE-49FE-8167-2D63CDEE5B6C}"/>
              </a:ext>
            </a:extLst>
          </p:cNvPr>
          <p:cNvCxnSpPr>
            <a:cxnSpLocks/>
          </p:cNvCxnSpPr>
          <p:nvPr/>
        </p:nvCxnSpPr>
        <p:spPr>
          <a:xfrm>
            <a:off x="2362200" y="457200"/>
            <a:ext cx="933397" cy="40412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801" name="TextBox 14">
            <a:extLst>
              <a:ext uri="{FF2B5EF4-FFF2-40B4-BE49-F238E27FC236}">
                <a16:creationId xmlns:a16="http://schemas.microsoft.com/office/drawing/2014/main" id="{A607E726-7772-424B-ABCA-4191A39ECEF8}"/>
              </a:ext>
            </a:extLst>
          </p:cNvPr>
          <p:cNvSpPr txBox="1">
            <a:spLocks noChangeArrowheads="1"/>
          </p:cNvSpPr>
          <p:nvPr/>
        </p:nvSpPr>
        <p:spPr bwMode="auto">
          <a:xfrm>
            <a:off x="1752601" y="152400"/>
            <a:ext cx="2068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Lateral mantle artery</a:t>
            </a:r>
          </a:p>
        </p:txBody>
      </p:sp>
      <p:cxnSp>
        <p:nvCxnSpPr>
          <p:cNvPr id="17" name="Straight Arrow Connector 16">
            <a:extLst>
              <a:ext uri="{FF2B5EF4-FFF2-40B4-BE49-F238E27FC236}">
                <a16:creationId xmlns:a16="http://schemas.microsoft.com/office/drawing/2014/main" id="{0D1ACB02-226F-476E-ABCF-4B511F500DE9}"/>
              </a:ext>
            </a:extLst>
          </p:cNvPr>
          <p:cNvCxnSpPr>
            <a:stCxn id="33803" idx="2"/>
          </p:cNvCxnSpPr>
          <p:nvPr/>
        </p:nvCxnSpPr>
        <p:spPr>
          <a:xfrm flipH="1">
            <a:off x="8153401" y="490538"/>
            <a:ext cx="544513" cy="15668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803" name="TextBox 17">
            <a:extLst>
              <a:ext uri="{FF2B5EF4-FFF2-40B4-BE49-F238E27FC236}">
                <a16:creationId xmlns:a16="http://schemas.microsoft.com/office/drawing/2014/main" id="{5CBAD19B-B640-4D3F-B6BF-6E559C1B8031}"/>
              </a:ext>
            </a:extLst>
          </p:cNvPr>
          <p:cNvSpPr txBox="1">
            <a:spLocks noChangeArrowheads="1"/>
          </p:cNvSpPr>
          <p:nvPr/>
        </p:nvSpPr>
        <p:spPr bwMode="auto">
          <a:xfrm>
            <a:off x="8458201" y="152400"/>
            <a:ext cx="479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Gill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Squid Anatomy_MG_8431-Relabeled.jpg">
            <a:extLst>
              <a:ext uri="{FF2B5EF4-FFF2-40B4-BE49-F238E27FC236}">
                <a16:creationId xmlns:a16="http://schemas.microsoft.com/office/drawing/2014/main" id="{0D0F0401-6BC6-4917-8C9D-B231B2C7DDC3}"/>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21283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Male squid sharpened.jpg">
            <a:extLst>
              <a:ext uri="{FF2B5EF4-FFF2-40B4-BE49-F238E27FC236}">
                <a16:creationId xmlns:a16="http://schemas.microsoft.com/office/drawing/2014/main" id="{5F8DCC96-DB9F-4A60-A2B5-246972CBF11D}"/>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995855" y="564361"/>
            <a:ext cx="10200289" cy="556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_MG_8514.jpg">
            <a:extLst>
              <a:ext uri="{FF2B5EF4-FFF2-40B4-BE49-F238E27FC236}">
                <a16:creationId xmlns:a16="http://schemas.microsoft.com/office/drawing/2014/main" id="{AC1F5C55-D71B-46F1-ABCE-D74333D5D617}"/>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819807" y="1251425"/>
            <a:ext cx="10552386" cy="496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671BEF26-9A5A-405B-AF4B-80A9757B4283}"/>
              </a:ext>
            </a:extLst>
          </p:cNvPr>
          <p:cNvCxnSpPr>
            <a:cxnSpLocks/>
          </p:cNvCxnSpPr>
          <p:nvPr/>
        </p:nvCxnSpPr>
        <p:spPr>
          <a:xfrm>
            <a:off x="5517931" y="1100538"/>
            <a:ext cx="118762" cy="24545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868" name="TextBox 4">
            <a:extLst>
              <a:ext uri="{FF2B5EF4-FFF2-40B4-BE49-F238E27FC236}">
                <a16:creationId xmlns:a16="http://schemas.microsoft.com/office/drawing/2014/main" id="{9DD68F26-9E51-4A55-80BF-2E51734EBC99}"/>
              </a:ext>
            </a:extLst>
          </p:cNvPr>
          <p:cNvSpPr txBox="1">
            <a:spLocks noChangeArrowheads="1"/>
          </p:cNvSpPr>
          <p:nvPr/>
        </p:nvSpPr>
        <p:spPr bwMode="auto">
          <a:xfrm>
            <a:off x="4535158" y="760487"/>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Nidamental gland</a:t>
            </a:r>
          </a:p>
        </p:txBody>
      </p:sp>
      <p:cxnSp>
        <p:nvCxnSpPr>
          <p:cNvPr id="8" name="Straight Arrow Connector 7">
            <a:extLst>
              <a:ext uri="{FF2B5EF4-FFF2-40B4-BE49-F238E27FC236}">
                <a16:creationId xmlns:a16="http://schemas.microsoft.com/office/drawing/2014/main" id="{8610CDE1-1F8E-43C0-AE24-7BFEBF02CBF9}"/>
              </a:ext>
            </a:extLst>
          </p:cNvPr>
          <p:cNvCxnSpPr>
            <a:cxnSpLocks/>
          </p:cNvCxnSpPr>
          <p:nvPr/>
        </p:nvCxnSpPr>
        <p:spPr>
          <a:xfrm flipH="1">
            <a:off x="7598979" y="1114097"/>
            <a:ext cx="754117" cy="27484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870" name="TextBox 8">
            <a:extLst>
              <a:ext uri="{FF2B5EF4-FFF2-40B4-BE49-F238E27FC236}">
                <a16:creationId xmlns:a16="http://schemas.microsoft.com/office/drawing/2014/main" id="{8C6B290A-94D4-4A09-A7A1-12356E1C120F}"/>
              </a:ext>
            </a:extLst>
          </p:cNvPr>
          <p:cNvSpPr txBox="1">
            <a:spLocks noChangeArrowheads="1"/>
          </p:cNvSpPr>
          <p:nvPr/>
        </p:nvSpPr>
        <p:spPr bwMode="auto">
          <a:xfrm>
            <a:off x="7433933" y="760487"/>
            <a:ext cx="183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Ovary with eggs</a:t>
            </a:r>
          </a:p>
        </p:txBody>
      </p:sp>
      <p:sp>
        <p:nvSpPr>
          <p:cNvPr id="36871" name="TextBox 9">
            <a:extLst>
              <a:ext uri="{FF2B5EF4-FFF2-40B4-BE49-F238E27FC236}">
                <a16:creationId xmlns:a16="http://schemas.microsoft.com/office/drawing/2014/main" id="{27A9FEF0-F317-4868-82FF-F1A43713F9EC}"/>
              </a:ext>
            </a:extLst>
          </p:cNvPr>
          <p:cNvSpPr txBox="1">
            <a:spLocks noChangeArrowheads="1"/>
          </p:cNvSpPr>
          <p:nvPr/>
        </p:nvSpPr>
        <p:spPr bwMode="auto">
          <a:xfrm>
            <a:off x="893379" y="1580294"/>
            <a:ext cx="2085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solidFill>
                  <a:schemeClr val="bg1"/>
                </a:solidFill>
              </a:rPr>
              <a:t>Female Squid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F13306E-D6EE-4849-A60D-D731F076A851}"/>
              </a:ext>
            </a:extLst>
          </p:cNvPr>
          <p:cNvSpPr>
            <a:spLocks noGrp="1" noChangeArrowheads="1"/>
          </p:cNvSpPr>
          <p:nvPr>
            <p:ph type="title"/>
          </p:nvPr>
        </p:nvSpPr>
        <p:spPr/>
        <p:txBody>
          <a:bodyPr>
            <a:normAutofit/>
          </a:bodyPr>
          <a:lstStyle/>
          <a:p>
            <a:pPr algn="ctr" eaLnBrk="1" hangingPunct="1">
              <a:defRPr/>
            </a:pPr>
            <a:r>
              <a:rPr lang="en-US" sz="4400" dirty="0"/>
              <a:t>Intertidal Communities</a:t>
            </a:r>
          </a:p>
        </p:txBody>
      </p:sp>
      <p:sp>
        <p:nvSpPr>
          <p:cNvPr id="21507" name="Rectangle 3">
            <a:extLst>
              <a:ext uri="{FF2B5EF4-FFF2-40B4-BE49-F238E27FC236}">
                <a16:creationId xmlns:a16="http://schemas.microsoft.com/office/drawing/2014/main" id="{57C572E2-B334-4C98-8EE4-F8E8E40B52A9}"/>
              </a:ext>
            </a:extLst>
          </p:cNvPr>
          <p:cNvSpPr>
            <a:spLocks noGrp="1" noChangeArrowheads="1"/>
          </p:cNvSpPr>
          <p:nvPr>
            <p:ph type="body" idx="1"/>
          </p:nvPr>
        </p:nvSpPr>
        <p:spPr>
          <a:xfrm>
            <a:off x="501721" y="1257300"/>
            <a:ext cx="5814019" cy="4601240"/>
          </a:xfrm>
        </p:spPr>
        <p:txBody>
          <a:bodyPr>
            <a:normAutofit/>
          </a:bodyPr>
          <a:lstStyle/>
          <a:p>
            <a:pPr>
              <a:lnSpc>
                <a:spcPct val="80000"/>
              </a:lnSpc>
              <a:defRPr/>
            </a:pPr>
            <a:r>
              <a:rPr lang="en-US" sz="2800" dirty="0"/>
              <a:t>The </a:t>
            </a:r>
            <a:r>
              <a:rPr lang="en-US" sz="2800" u="sng" dirty="0"/>
              <a:t>intertidal</a:t>
            </a:r>
            <a:r>
              <a:rPr lang="en-US" sz="2800" dirty="0"/>
              <a:t> zone is the area between the mean low tide and mean high tide. </a:t>
            </a:r>
          </a:p>
          <a:p>
            <a:pPr lvl="1">
              <a:lnSpc>
                <a:spcPct val="80000"/>
              </a:lnSpc>
              <a:defRPr/>
            </a:pPr>
            <a:r>
              <a:rPr lang="en-US" sz="2500" dirty="0"/>
              <a:t>The intertidal zone is </a:t>
            </a:r>
            <a:r>
              <a:rPr lang="en-US" sz="2500" u="sng" dirty="0"/>
              <a:t>exposed</a:t>
            </a:r>
            <a:r>
              <a:rPr lang="en-US" sz="2500" dirty="0"/>
              <a:t> during low tide.</a:t>
            </a:r>
          </a:p>
          <a:p>
            <a:pPr eaLnBrk="1" hangingPunct="1">
              <a:lnSpc>
                <a:spcPct val="90000"/>
              </a:lnSpc>
              <a:defRPr/>
            </a:pPr>
            <a:endParaRPr lang="en-US" sz="2800" dirty="0"/>
          </a:p>
          <a:p>
            <a:pPr eaLnBrk="1" hangingPunct="1">
              <a:lnSpc>
                <a:spcPct val="90000"/>
              </a:lnSpc>
              <a:defRPr/>
            </a:pPr>
            <a:r>
              <a:rPr lang="en-US" sz="2800" dirty="0"/>
              <a:t>Intertidal zone substrate can be rocky or soft bottom.</a:t>
            </a:r>
            <a:endParaRPr lang="en-US" sz="1400" dirty="0"/>
          </a:p>
          <a:p>
            <a:pPr lvl="1">
              <a:lnSpc>
                <a:spcPct val="90000"/>
              </a:lnSpc>
              <a:defRPr/>
            </a:pPr>
            <a:r>
              <a:rPr lang="en-US" sz="2400" dirty="0"/>
              <a:t>Rocky substrate can vary as to the type of rock and the slope angle.</a:t>
            </a:r>
          </a:p>
          <a:p>
            <a:pPr lvl="1" eaLnBrk="1" hangingPunct="1">
              <a:lnSpc>
                <a:spcPct val="90000"/>
              </a:lnSpc>
              <a:defRPr/>
            </a:pPr>
            <a:r>
              <a:rPr lang="en-US" sz="2400" dirty="0"/>
              <a:t>Soft bottoms can vary from sand to silt or a mixture (mud). </a:t>
            </a:r>
          </a:p>
          <a:p>
            <a:pPr lvl="1" eaLnBrk="1" hangingPunct="1">
              <a:lnSpc>
                <a:spcPct val="90000"/>
              </a:lnSpc>
              <a:defRPr/>
            </a:pPr>
            <a:endParaRPr lang="en-US" sz="2400" dirty="0"/>
          </a:p>
        </p:txBody>
      </p:sp>
      <p:pic>
        <p:nvPicPr>
          <p:cNvPr id="2" name="Picture 1">
            <a:extLst>
              <a:ext uri="{FF2B5EF4-FFF2-40B4-BE49-F238E27FC236}">
                <a16:creationId xmlns:a16="http://schemas.microsoft.com/office/drawing/2014/main" id="{0D5CF46B-F4E4-461C-BEEF-3AC2429B22B7}"/>
              </a:ext>
            </a:extLst>
          </p:cNvPr>
          <p:cNvPicPr>
            <a:picLocks noChangeAspect="1"/>
          </p:cNvPicPr>
          <p:nvPr/>
        </p:nvPicPr>
        <p:blipFill>
          <a:blip r:embed="rId2"/>
          <a:stretch>
            <a:fillRect/>
          </a:stretch>
        </p:blipFill>
        <p:spPr>
          <a:xfrm>
            <a:off x="7140472" y="1342360"/>
            <a:ext cx="3697149" cy="2455523"/>
          </a:xfrm>
          <a:prstGeom prst="rect">
            <a:avLst/>
          </a:prstGeom>
        </p:spPr>
      </p:pic>
      <p:pic>
        <p:nvPicPr>
          <p:cNvPr id="3" name="Picture 2">
            <a:extLst>
              <a:ext uri="{FF2B5EF4-FFF2-40B4-BE49-F238E27FC236}">
                <a16:creationId xmlns:a16="http://schemas.microsoft.com/office/drawing/2014/main" id="{26C206E3-D26E-4398-AE50-8F7E15D7F6A6}"/>
              </a:ext>
            </a:extLst>
          </p:cNvPr>
          <p:cNvPicPr>
            <a:picLocks noChangeAspect="1"/>
          </p:cNvPicPr>
          <p:nvPr/>
        </p:nvPicPr>
        <p:blipFill>
          <a:blip r:embed="rId3"/>
          <a:stretch>
            <a:fillRect/>
          </a:stretch>
        </p:blipFill>
        <p:spPr>
          <a:xfrm>
            <a:off x="7140472" y="3919590"/>
            <a:ext cx="3697149" cy="2265502"/>
          </a:xfrm>
          <a:prstGeom prst="rect">
            <a:avLst/>
          </a:prstGeom>
        </p:spPr>
      </p:pic>
    </p:spTree>
    <p:extLst>
      <p:ext uri="{BB962C8B-B14F-4D97-AF65-F5344CB8AC3E}">
        <p14:creationId xmlns:p14="http://schemas.microsoft.com/office/powerpoint/2010/main" val="1701615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65FBF4A8-71EA-4BBE-A5D1-FC4081FDB4DB}"/>
              </a:ext>
            </a:extLst>
          </p:cNvPr>
          <p:cNvSpPr>
            <a:spLocks noGrp="1" noChangeArrowheads="1"/>
          </p:cNvSpPr>
          <p:nvPr>
            <p:ph type="title"/>
          </p:nvPr>
        </p:nvSpPr>
        <p:spPr>
          <a:xfrm>
            <a:off x="609600" y="292100"/>
            <a:ext cx="10972800" cy="845584"/>
          </a:xfrm>
        </p:spPr>
        <p:txBody>
          <a:bodyPr>
            <a:normAutofit/>
          </a:bodyPr>
          <a:lstStyle/>
          <a:p>
            <a:pPr algn="ctr" eaLnBrk="1" hangingPunct="1">
              <a:defRPr/>
            </a:pPr>
            <a:r>
              <a:rPr lang="en-US" sz="4400" dirty="0"/>
              <a:t>Zonation in the Intertidal</a:t>
            </a:r>
          </a:p>
        </p:txBody>
      </p:sp>
      <p:sp>
        <p:nvSpPr>
          <p:cNvPr id="16389" name="Rectangle 5">
            <a:extLst>
              <a:ext uri="{FF2B5EF4-FFF2-40B4-BE49-F238E27FC236}">
                <a16:creationId xmlns:a16="http://schemas.microsoft.com/office/drawing/2014/main" id="{F43FD9B9-5330-492F-8282-42BE49D46D05}"/>
              </a:ext>
            </a:extLst>
          </p:cNvPr>
          <p:cNvSpPr>
            <a:spLocks noGrp="1" noChangeArrowheads="1"/>
          </p:cNvSpPr>
          <p:nvPr>
            <p:ph type="body" sz="half" idx="1"/>
          </p:nvPr>
        </p:nvSpPr>
        <p:spPr>
          <a:xfrm>
            <a:off x="372139" y="1354100"/>
            <a:ext cx="4976037" cy="5503900"/>
          </a:xfrm>
        </p:spPr>
        <p:txBody>
          <a:bodyPr/>
          <a:lstStyle/>
          <a:p>
            <a:pPr eaLnBrk="1" hangingPunct="1">
              <a:defRPr/>
            </a:pPr>
            <a:r>
              <a:rPr lang="en-US" sz="2800" dirty="0"/>
              <a:t>Intertidal organisms typically occupy distinct bands or vertical zones within the intertidal ecosystem</a:t>
            </a:r>
          </a:p>
          <a:p>
            <a:pPr eaLnBrk="1" hangingPunct="1">
              <a:defRPr/>
            </a:pPr>
            <a:endParaRPr lang="en-US" sz="2800" dirty="0"/>
          </a:p>
          <a:p>
            <a:pPr eaLnBrk="1" hangingPunct="1">
              <a:defRPr/>
            </a:pPr>
            <a:r>
              <a:rPr lang="en-US" sz="2800" dirty="0"/>
              <a:t>Zonation is due to varying degrees of </a:t>
            </a:r>
            <a:r>
              <a:rPr lang="en-US" sz="2800" u="sng" dirty="0"/>
              <a:t>exposure</a:t>
            </a:r>
          </a:p>
          <a:p>
            <a:pPr lvl="1">
              <a:defRPr/>
            </a:pPr>
            <a:r>
              <a:rPr lang="en-US" sz="2500" dirty="0"/>
              <a:t>Upper intertidal</a:t>
            </a:r>
            <a:r>
              <a:rPr lang="en-US" sz="2500" i="1" dirty="0"/>
              <a:t> </a:t>
            </a:r>
            <a:r>
              <a:rPr lang="en-US" sz="2500" dirty="0"/>
              <a:t>(most exposed) </a:t>
            </a:r>
          </a:p>
          <a:p>
            <a:pPr lvl="1">
              <a:defRPr/>
            </a:pPr>
            <a:r>
              <a:rPr lang="en-US" sz="2500" dirty="0"/>
              <a:t>Middle and lower intertidal (least exposed)</a:t>
            </a:r>
          </a:p>
        </p:txBody>
      </p:sp>
      <p:pic>
        <p:nvPicPr>
          <p:cNvPr id="2" name="Picture 1">
            <a:extLst>
              <a:ext uri="{FF2B5EF4-FFF2-40B4-BE49-F238E27FC236}">
                <a16:creationId xmlns:a16="http://schemas.microsoft.com/office/drawing/2014/main" id="{80CABF62-829C-4BB2-A42E-12B5DE80B882}"/>
              </a:ext>
            </a:extLst>
          </p:cNvPr>
          <p:cNvPicPr>
            <a:picLocks noChangeAspect="1"/>
          </p:cNvPicPr>
          <p:nvPr/>
        </p:nvPicPr>
        <p:blipFill>
          <a:blip r:embed="rId2"/>
          <a:stretch>
            <a:fillRect/>
          </a:stretch>
        </p:blipFill>
        <p:spPr>
          <a:xfrm>
            <a:off x="5521016" y="1468250"/>
            <a:ext cx="6511386" cy="4068505"/>
          </a:xfrm>
          <a:prstGeom prst="rect">
            <a:avLst/>
          </a:prstGeom>
        </p:spPr>
      </p:pic>
      <p:sp>
        <p:nvSpPr>
          <p:cNvPr id="3" name="TextBox 2">
            <a:extLst>
              <a:ext uri="{FF2B5EF4-FFF2-40B4-BE49-F238E27FC236}">
                <a16:creationId xmlns:a16="http://schemas.microsoft.com/office/drawing/2014/main" id="{80AD50BC-60D9-4A19-AEAF-9CD04145F146}"/>
              </a:ext>
            </a:extLst>
          </p:cNvPr>
          <p:cNvSpPr txBox="1"/>
          <p:nvPr/>
        </p:nvSpPr>
        <p:spPr>
          <a:xfrm>
            <a:off x="5348177" y="5167423"/>
            <a:ext cx="74782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02462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Intertidal Zonation </a:t>
            </a:r>
          </a:p>
        </p:txBody>
      </p:sp>
      <p:sp>
        <p:nvSpPr>
          <p:cNvPr id="3" name="Content Placeholder 2"/>
          <p:cNvSpPr>
            <a:spLocks noGrp="1"/>
          </p:cNvSpPr>
          <p:nvPr>
            <p:ph sz="quarter" idx="1"/>
          </p:nvPr>
        </p:nvSpPr>
        <p:spPr>
          <a:xfrm>
            <a:off x="272142" y="1257301"/>
            <a:ext cx="5747657" cy="5071382"/>
          </a:xfrm>
        </p:spPr>
        <p:txBody>
          <a:bodyPr>
            <a:normAutofit fontScale="92500"/>
          </a:bodyPr>
          <a:lstStyle/>
          <a:p>
            <a:r>
              <a:rPr lang="en-US" sz="2800" dirty="0"/>
              <a:t>Splash zone: ~5ft above see level. Only inundated during highest high tides.</a:t>
            </a:r>
          </a:p>
          <a:p>
            <a:endParaRPr lang="en-US" sz="1400" dirty="0"/>
          </a:p>
          <a:p>
            <a:r>
              <a:rPr lang="en-US" sz="2800" dirty="0"/>
              <a:t>High-tide zone: ~2 to 5ft above sea level. Inundated during high tide and exposed to air during low tide. </a:t>
            </a:r>
          </a:p>
          <a:p>
            <a:endParaRPr lang="en-US" sz="1400" dirty="0"/>
          </a:p>
          <a:p>
            <a:r>
              <a:rPr lang="en-US" sz="2800" dirty="0"/>
              <a:t>Mid-tide zone: 0 – 2ft above sea level. Exposed to air only during low tide. </a:t>
            </a:r>
          </a:p>
          <a:p>
            <a:endParaRPr lang="en-US" sz="1400" dirty="0"/>
          </a:p>
          <a:p>
            <a:r>
              <a:rPr lang="en-US" sz="2800" dirty="0"/>
              <a:t>Low-tide zone: Below sea level. Only exposed to air during lowest low tides.</a:t>
            </a:r>
          </a:p>
          <a:p>
            <a:pPr marL="0" indent="0">
              <a:buNone/>
            </a:pPr>
            <a:endParaRPr lang="en-US" sz="2800" dirty="0"/>
          </a:p>
          <a:p>
            <a:endParaRPr lang="en-US" sz="2800" dirty="0"/>
          </a:p>
        </p:txBody>
      </p:sp>
      <p:pic>
        <p:nvPicPr>
          <p:cNvPr id="5" name="Picture 4"/>
          <p:cNvPicPr>
            <a:picLocks noChangeAspect="1"/>
          </p:cNvPicPr>
          <p:nvPr/>
        </p:nvPicPr>
        <p:blipFill>
          <a:blip r:embed="rId2"/>
          <a:stretch>
            <a:fillRect/>
          </a:stretch>
        </p:blipFill>
        <p:spPr>
          <a:xfrm>
            <a:off x="6302829" y="1415901"/>
            <a:ext cx="5810326" cy="4434403"/>
          </a:xfrm>
          <a:prstGeom prst="rect">
            <a:avLst/>
          </a:prstGeom>
        </p:spPr>
      </p:pic>
    </p:spTree>
    <p:extLst>
      <p:ext uri="{BB962C8B-B14F-4D97-AF65-F5344CB8AC3E}">
        <p14:creationId xmlns:p14="http://schemas.microsoft.com/office/powerpoint/2010/main" val="2185947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E03DD-9816-401E-AB85-B8A4EE93DC27}"/>
              </a:ext>
            </a:extLst>
          </p:cNvPr>
          <p:cNvPicPr>
            <a:picLocks noChangeAspect="1"/>
          </p:cNvPicPr>
          <p:nvPr/>
        </p:nvPicPr>
        <p:blipFill>
          <a:blip r:embed="rId2"/>
          <a:stretch>
            <a:fillRect/>
          </a:stretch>
        </p:blipFill>
        <p:spPr>
          <a:xfrm>
            <a:off x="962365" y="3782017"/>
            <a:ext cx="3690257" cy="2458634"/>
          </a:xfrm>
          <a:prstGeom prst="rect">
            <a:avLst/>
          </a:prstGeom>
        </p:spPr>
      </p:pic>
      <p:pic>
        <p:nvPicPr>
          <p:cNvPr id="7" name="Picture 6">
            <a:extLst>
              <a:ext uri="{FF2B5EF4-FFF2-40B4-BE49-F238E27FC236}">
                <a16:creationId xmlns:a16="http://schemas.microsoft.com/office/drawing/2014/main" id="{576ACAD0-0488-4C4F-949E-2634007FF08A}"/>
              </a:ext>
            </a:extLst>
          </p:cNvPr>
          <p:cNvPicPr>
            <a:picLocks noChangeAspect="1"/>
          </p:cNvPicPr>
          <p:nvPr/>
        </p:nvPicPr>
        <p:blipFill>
          <a:blip r:embed="rId3"/>
          <a:stretch>
            <a:fillRect/>
          </a:stretch>
        </p:blipFill>
        <p:spPr>
          <a:xfrm>
            <a:off x="4689704" y="1229317"/>
            <a:ext cx="5838825" cy="5105400"/>
          </a:xfrm>
          <a:prstGeom prst="rect">
            <a:avLst/>
          </a:prstGeom>
        </p:spPr>
      </p:pic>
      <p:sp>
        <p:nvSpPr>
          <p:cNvPr id="9" name="Content Placeholder 8">
            <a:extLst>
              <a:ext uri="{FF2B5EF4-FFF2-40B4-BE49-F238E27FC236}">
                <a16:creationId xmlns:a16="http://schemas.microsoft.com/office/drawing/2014/main" id="{9DCBE0C0-60E6-4C3C-890A-5E33431B5254}"/>
              </a:ext>
            </a:extLst>
          </p:cNvPr>
          <p:cNvSpPr>
            <a:spLocks noGrp="1"/>
          </p:cNvSpPr>
          <p:nvPr>
            <p:ph sz="quarter" idx="1"/>
          </p:nvPr>
        </p:nvSpPr>
        <p:spPr>
          <a:xfrm>
            <a:off x="447675" y="1308593"/>
            <a:ext cx="4400550" cy="2458634"/>
          </a:xfrm>
        </p:spPr>
        <p:txBody>
          <a:bodyPr>
            <a:normAutofit/>
          </a:bodyPr>
          <a:lstStyle/>
          <a:p>
            <a:r>
              <a:rPr lang="en-US" sz="2800" dirty="0"/>
              <a:t>Intertidal organisms deal with periods of exposure during low tide, wave action, and changes in salinity and temperature.</a:t>
            </a:r>
          </a:p>
        </p:txBody>
      </p:sp>
      <p:sp>
        <p:nvSpPr>
          <p:cNvPr id="10" name="Title 1">
            <a:extLst>
              <a:ext uri="{FF2B5EF4-FFF2-40B4-BE49-F238E27FC236}">
                <a16:creationId xmlns:a16="http://schemas.microsoft.com/office/drawing/2014/main" id="{9B3B3F30-58A3-4EAC-8C87-B9086A6C7224}"/>
              </a:ext>
            </a:extLst>
          </p:cNvPr>
          <p:cNvSpPr>
            <a:spLocks noGrp="1"/>
          </p:cNvSpPr>
          <p:nvPr>
            <p:ph type="title"/>
          </p:nvPr>
        </p:nvSpPr>
        <p:spPr/>
        <p:txBody>
          <a:bodyPr>
            <a:normAutofit/>
          </a:bodyPr>
          <a:lstStyle/>
          <a:p>
            <a:pPr algn="ctr"/>
            <a:r>
              <a:rPr lang="en-US" sz="4400" dirty="0"/>
              <a:t>Marine Organisms and Tides</a:t>
            </a:r>
          </a:p>
        </p:txBody>
      </p:sp>
      <p:sp>
        <p:nvSpPr>
          <p:cNvPr id="12" name="TextBox 11">
            <a:extLst>
              <a:ext uri="{FF2B5EF4-FFF2-40B4-BE49-F238E27FC236}">
                <a16:creationId xmlns:a16="http://schemas.microsoft.com/office/drawing/2014/main" id="{68644AC0-31FB-4D9F-983C-1605E395807F}"/>
              </a:ext>
            </a:extLst>
          </p:cNvPr>
          <p:cNvSpPr txBox="1"/>
          <p:nvPr/>
        </p:nvSpPr>
        <p:spPr>
          <a:xfrm>
            <a:off x="10430556" y="1447800"/>
            <a:ext cx="1598157" cy="646331"/>
          </a:xfrm>
          <a:prstGeom prst="rect">
            <a:avLst/>
          </a:prstGeom>
          <a:noFill/>
        </p:spPr>
        <p:txBody>
          <a:bodyPr wrap="square" rtlCol="0">
            <a:spAutoFit/>
          </a:bodyPr>
          <a:lstStyle/>
          <a:p>
            <a:pPr algn="ctr"/>
            <a:r>
              <a:rPr lang="en-US" dirty="0"/>
              <a:t>Mostly shelled organisms</a:t>
            </a:r>
          </a:p>
        </p:txBody>
      </p:sp>
      <p:sp>
        <p:nvSpPr>
          <p:cNvPr id="13" name="TextBox 12">
            <a:extLst>
              <a:ext uri="{FF2B5EF4-FFF2-40B4-BE49-F238E27FC236}">
                <a16:creationId xmlns:a16="http://schemas.microsoft.com/office/drawing/2014/main" id="{64C7FD14-121F-4B49-B0CC-3742B3C75292}"/>
              </a:ext>
            </a:extLst>
          </p:cNvPr>
          <p:cNvSpPr txBox="1"/>
          <p:nvPr/>
        </p:nvSpPr>
        <p:spPr>
          <a:xfrm>
            <a:off x="10393474" y="5041623"/>
            <a:ext cx="1598157" cy="1200329"/>
          </a:xfrm>
          <a:prstGeom prst="rect">
            <a:avLst/>
          </a:prstGeom>
          <a:noFill/>
        </p:spPr>
        <p:txBody>
          <a:bodyPr wrap="square" rtlCol="0">
            <a:spAutoFit/>
          </a:bodyPr>
          <a:lstStyle/>
          <a:p>
            <a:pPr algn="ctr"/>
            <a:r>
              <a:rPr lang="en-US" dirty="0"/>
              <a:t>Many </a:t>
            </a:r>
          </a:p>
          <a:p>
            <a:pPr algn="ctr"/>
            <a:r>
              <a:rPr lang="en-US" dirty="0"/>
              <a:t>soft-bodied organisms and algae</a:t>
            </a:r>
          </a:p>
        </p:txBody>
      </p:sp>
      <p:cxnSp>
        <p:nvCxnSpPr>
          <p:cNvPr id="15" name="Straight Arrow Connector 14">
            <a:extLst>
              <a:ext uri="{FF2B5EF4-FFF2-40B4-BE49-F238E27FC236}">
                <a16:creationId xmlns:a16="http://schemas.microsoft.com/office/drawing/2014/main" id="{B0A04C70-8982-42E3-AB6E-5C9A8E7B8B46}"/>
              </a:ext>
            </a:extLst>
          </p:cNvPr>
          <p:cNvCxnSpPr/>
          <p:nvPr/>
        </p:nvCxnSpPr>
        <p:spPr>
          <a:xfrm>
            <a:off x="11229634" y="2300194"/>
            <a:ext cx="0" cy="2583422"/>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086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Mollusc Body Plan</a:t>
            </a:r>
          </a:p>
        </p:txBody>
      </p:sp>
      <p:sp>
        <p:nvSpPr>
          <p:cNvPr id="3" name="Content Placeholder 2"/>
          <p:cNvSpPr>
            <a:spLocks noGrp="1"/>
          </p:cNvSpPr>
          <p:nvPr>
            <p:ph sz="quarter" idx="1"/>
          </p:nvPr>
        </p:nvSpPr>
        <p:spPr>
          <a:xfrm>
            <a:off x="331470" y="1219200"/>
            <a:ext cx="4036988" cy="4937760"/>
          </a:xfrm>
        </p:spPr>
        <p:txBody>
          <a:bodyPr/>
          <a:lstStyle/>
          <a:p>
            <a:pPr marL="0" indent="0">
              <a:buNone/>
            </a:pPr>
            <a:r>
              <a:rPr lang="en-US" b="1" dirty="0"/>
              <a:t>Visceral mass</a:t>
            </a:r>
            <a:r>
              <a:rPr lang="en-US" dirty="0"/>
              <a:t>: contains internal organs</a:t>
            </a:r>
          </a:p>
          <a:p>
            <a:pPr marL="0" indent="0">
              <a:buNone/>
            </a:pPr>
            <a:endParaRPr lang="en-US" sz="1400" dirty="0"/>
          </a:p>
          <a:p>
            <a:pPr marL="0" indent="0">
              <a:buNone/>
            </a:pPr>
            <a:r>
              <a:rPr lang="en-US" b="1" dirty="0"/>
              <a:t>Muscular foot</a:t>
            </a:r>
            <a:r>
              <a:rPr lang="en-US" dirty="0"/>
              <a:t>: used for locomotion</a:t>
            </a:r>
          </a:p>
          <a:p>
            <a:pPr marL="0" indent="0">
              <a:buNone/>
            </a:pPr>
            <a:endParaRPr lang="en-US" sz="1400" dirty="0"/>
          </a:p>
          <a:p>
            <a:pPr marL="0" indent="0">
              <a:buNone/>
            </a:pPr>
            <a:r>
              <a:rPr lang="en-US" b="1" dirty="0"/>
              <a:t>Mantle</a:t>
            </a:r>
            <a:r>
              <a:rPr lang="en-US" dirty="0"/>
              <a:t>: </a:t>
            </a:r>
            <a:r>
              <a:rPr lang="en-US" u="sng" dirty="0"/>
              <a:t>secretes calcium carbonate shell</a:t>
            </a:r>
          </a:p>
          <a:p>
            <a:pPr marL="0" indent="0">
              <a:buNone/>
            </a:pPr>
            <a:endParaRPr lang="en-US" sz="1400" dirty="0"/>
          </a:p>
          <a:p>
            <a:pPr marL="0" indent="0">
              <a:buNone/>
            </a:pPr>
            <a:r>
              <a:rPr lang="en-US" b="1" dirty="0"/>
              <a:t>Radula</a:t>
            </a:r>
            <a:r>
              <a:rPr lang="en-US" dirty="0"/>
              <a:t>: specialized feeding structure  </a:t>
            </a:r>
          </a:p>
        </p:txBody>
      </p:sp>
      <p:pic>
        <p:nvPicPr>
          <p:cNvPr id="4" name="Picture 3"/>
          <p:cNvPicPr>
            <a:picLocks noChangeAspect="1"/>
          </p:cNvPicPr>
          <p:nvPr/>
        </p:nvPicPr>
        <p:blipFill>
          <a:blip r:embed="rId3"/>
          <a:stretch>
            <a:fillRect/>
          </a:stretch>
        </p:blipFill>
        <p:spPr>
          <a:xfrm>
            <a:off x="4507457" y="1650518"/>
            <a:ext cx="7466354" cy="4290060"/>
          </a:xfrm>
          <a:prstGeom prst="rect">
            <a:avLst/>
          </a:prstGeom>
        </p:spPr>
      </p:pic>
    </p:spTree>
    <p:extLst>
      <p:ext uri="{BB962C8B-B14F-4D97-AF65-F5344CB8AC3E}">
        <p14:creationId xmlns:p14="http://schemas.microsoft.com/office/powerpoint/2010/main" val="2208502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herry\Desktop\pwrpt jpegs\Shaw's Cove 2004 JH01.jpg">
            <a:extLst>
              <a:ext uri="{FF2B5EF4-FFF2-40B4-BE49-F238E27FC236}">
                <a16:creationId xmlns:a16="http://schemas.microsoft.com/office/drawing/2014/main" id="{98F9167B-232F-48DF-9DAB-E83D63EA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6" y="1187449"/>
            <a:ext cx="7634289" cy="508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79871F60-03F2-49F3-A70E-4E64F4B90485}"/>
              </a:ext>
            </a:extLst>
          </p:cNvPr>
          <p:cNvSpPr txBox="1">
            <a:spLocks noChangeArrowheads="1"/>
          </p:cNvSpPr>
          <p:nvPr/>
        </p:nvSpPr>
        <p:spPr bwMode="auto">
          <a:xfrm>
            <a:off x="2286000" y="76201"/>
            <a:ext cx="7773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The Splash Zone, Upper Intertidal, and Middle Intertidal</a:t>
            </a:r>
          </a:p>
        </p:txBody>
      </p:sp>
      <p:sp>
        <p:nvSpPr>
          <p:cNvPr id="2" name="Title 1">
            <a:extLst>
              <a:ext uri="{FF2B5EF4-FFF2-40B4-BE49-F238E27FC236}">
                <a16:creationId xmlns:a16="http://schemas.microsoft.com/office/drawing/2014/main" id="{0389877D-89BA-4728-9074-4C459F94EC76}"/>
              </a:ext>
            </a:extLst>
          </p:cNvPr>
          <p:cNvSpPr>
            <a:spLocks noGrp="1"/>
          </p:cNvSpPr>
          <p:nvPr>
            <p:ph type="title"/>
          </p:nvPr>
        </p:nvSpPr>
        <p:spPr/>
        <p:txBody>
          <a:bodyPr>
            <a:normAutofit/>
          </a:bodyPr>
          <a:lstStyle/>
          <a:p>
            <a:pPr algn="ctr"/>
            <a:r>
              <a:rPr lang="en-US" sz="4400" dirty="0"/>
              <a:t>Splash Zone and Upper Intertidal</a:t>
            </a:r>
          </a:p>
        </p:txBody>
      </p:sp>
    </p:spTree>
    <p:extLst>
      <p:ext uri="{BB962C8B-B14F-4D97-AF65-F5344CB8AC3E}">
        <p14:creationId xmlns:p14="http://schemas.microsoft.com/office/powerpoint/2010/main" val="3355286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herry\Desktop\pwrpt jpegs\Shaw's Cove 2004 JH03.jpg">
            <a:extLst>
              <a:ext uri="{FF2B5EF4-FFF2-40B4-BE49-F238E27FC236}">
                <a16:creationId xmlns:a16="http://schemas.microsoft.com/office/drawing/2014/main" id="{7F4444E3-1A8E-4CD4-B6F7-DF85BB478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2" y="1230312"/>
            <a:ext cx="7648576" cy="50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a:extLst>
              <a:ext uri="{FF2B5EF4-FFF2-40B4-BE49-F238E27FC236}">
                <a16:creationId xmlns:a16="http://schemas.microsoft.com/office/drawing/2014/main" id="{11FA378D-827E-4882-BC1B-5880573C4E5A}"/>
              </a:ext>
            </a:extLst>
          </p:cNvPr>
          <p:cNvSpPr txBox="1">
            <a:spLocks noChangeArrowheads="1"/>
          </p:cNvSpPr>
          <p:nvPr/>
        </p:nvSpPr>
        <p:spPr bwMode="auto">
          <a:xfrm>
            <a:off x="3352800" y="152401"/>
            <a:ext cx="451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The Upper and Middle Intertidal</a:t>
            </a:r>
          </a:p>
        </p:txBody>
      </p:sp>
      <p:sp>
        <p:nvSpPr>
          <p:cNvPr id="2" name="Title 1">
            <a:extLst>
              <a:ext uri="{FF2B5EF4-FFF2-40B4-BE49-F238E27FC236}">
                <a16:creationId xmlns:a16="http://schemas.microsoft.com/office/drawing/2014/main" id="{DB291414-89EF-49E8-B5DF-8B4A82A67C80}"/>
              </a:ext>
            </a:extLst>
          </p:cNvPr>
          <p:cNvSpPr>
            <a:spLocks noGrp="1"/>
          </p:cNvSpPr>
          <p:nvPr>
            <p:ph type="title"/>
          </p:nvPr>
        </p:nvSpPr>
        <p:spPr/>
        <p:txBody>
          <a:bodyPr>
            <a:normAutofit/>
          </a:bodyPr>
          <a:lstStyle/>
          <a:p>
            <a:pPr algn="ctr"/>
            <a:r>
              <a:rPr lang="en-US" sz="4400" dirty="0"/>
              <a:t>Upper and Middle Intertidal</a:t>
            </a:r>
          </a:p>
        </p:txBody>
      </p:sp>
    </p:spTree>
    <p:extLst>
      <p:ext uri="{BB962C8B-B14F-4D97-AF65-F5344CB8AC3E}">
        <p14:creationId xmlns:p14="http://schemas.microsoft.com/office/powerpoint/2010/main" val="56840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Shaw's Cove 075 Lower Intertidal Sharpened">
            <a:extLst>
              <a:ext uri="{FF2B5EF4-FFF2-40B4-BE49-F238E27FC236}">
                <a16:creationId xmlns:a16="http://schemas.microsoft.com/office/drawing/2014/main" id="{16E2D078-2EE6-4B79-B4D3-FD0BB9A52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481" y="1252537"/>
            <a:ext cx="7543008" cy="50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6">
            <a:extLst>
              <a:ext uri="{FF2B5EF4-FFF2-40B4-BE49-F238E27FC236}">
                <a16:creationId xmlns:a16="http://schemas.microsoft.com/office/drawing/2014/main" id="{1C5ABE9B-A239-44E0-AC99-063D453F219F}"/>
              </a:ext>
            </a:extLst>
          </p:cNvPr>
          <p:cNvSpPr txBox="1">
            <a:spLocks noChangeArrowheads="1"/>
          </p:cNvSpPr>
          <p:nvPr/>
        </p:nvSpPr>
        <p:spPr bwMode="auto">
          <a:xfrm>
            <a:off x="3946525" y="109538"/>
            <a:ext cx="3879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Middle and Lower Intertidal</a:t>
            </a:r>
          </a:p>
        </p:txBody>
      </p:sp>
      <p:sp>
        <p:nvSpPr>
          <p:cNvPr id="2" name="Title 1">
            <a:extLst>
              <a:ext uri="{FF2B5EF4-FFF2-40B4-BE49-F238E27FC236}">
                <a16:creationId xmlns:a16="http://schemas.microsoft.com/office/drawing/2014/main" id="{A84DDB58-255C-4665-B476-F0010762A37C}"/>
              </a:ext>
            </a:extLst>
          </p:cNvPr>
          <p:cNvSpPr>
            <a:spLocks noGrp="1"/>
          </p:cNvSpPr>
          <p:nvPr>
            <p:ph type="title"/>
          </p:nvPr>
        </p:nvSpPr>
        <p:spPr/>
        <p:txBody>
          <a:bodyPr>
            <a:normAutofit/>
          </a:bodyPr>
          <a:lstStyle/>
          <a:p>
            <a:pPr algn="ctr"/>
            <a:r>
              <a:rPr lang="en-US" sz="4400" dirty="0"/>
              <a:t>Middle and Lower Intertidal</a:t>
            </a:r>
          </a:p>
        </p:txBody>
      </p:sp>
    </p:spTree>
    <p:extLst>
      <p:ext uri="{BB962C8B-B14F-4D97-AF65-F5344CB8AC3E}">
        <p14:creationId xmlns:p14="http://schemas.microsoft.com/office/powerpoint/2010/main" val="458931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5801833" cy="4937759"/>
          </a:xfrm>
        </p:spPr>
        <p:txBody>
          <a:bodyPr/>
          <a:lstStyle/>
          <a:p>
            <a:pPr marL="0" indent="0">
              <a:buNone/>
            </a:pPr>
            <a:r>
              <a:rPr lang="en-US" sz="2800" b="1" dirty="0"/>
              <a:t>Splash zone</a:t>
            </a:r>
            <a:r>
              <a:rPr lang="en-US" sz="2800" dirty="0"/>
              <a:t>: ~5ft above see level.</a:t>
            </a:r>
          </a:p>
          <a:p>
            <a:pPr lvl="1"/>
            <a:r>
              <a:rPr lang="en-US" sz="2400" dirty="0"/>
              <a:t>Only inundated during highest high tides.</a:t>
            </a:r>
          </a:p>
          <a:p>
            <a:pPr lvl="1"/>
            <a:r>
              <a:rPr lang="en-US" sz="2400" dirty="0"/>
              <a:t>Organisms sprayed with water during high tide but are rarely submerged</a:t>
            </a:r>
          </a:p>
          <a:p>
            <a:pPr lvl="1"/>
            <a:endParaRPr lang="en-US" sz="2500" dirty="0"/>
          </a:p>
          <a:p>
            <a:pPr marL="0" indent="0">
              <a:buNone/>
            </a:pPr>
            <a:r>
              <a:rPr lang="en-US" b="1" dirty="0"/>
              <a:t>Organisms found in splash zone</a:t>
            </a:r>
          </a:p>
          <a:p>
            <a:r>
              <a:rPr lang="en-US" sz="2400" dirty="0"/>
              <a:t>Periwinkle snails</a:t>
            </a:r>
          </a:p>
          <a:p>
            <a:r>
              <a:rPr lang="en-US" sz="2400" dirty="0"/>
              <a:t>Small acorn barnacles</a:t>
            </a:r>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5" name="Picture 4">
            <a:extLst>
              <a:ext uri="{FF2B5EF4-FFF2-40B4-BE49-F238E27FC236}">
                <a16:creationId xmlns:a16="http://schemas.microsoft.com/office/drawing/2014/main" id="{864ABBC4-8DF3-4173-A4E8-9080E5950B85}"/>
              </a:ext>
            </a:extLst>
          </p:cNvPr>
          <p:cNvPicPr>
            <a:picLocks noChangeAspect="1"/>
          </p:cNvPicPr>
          <p:nvPr/>
        </p:nvPicPr>
        <p:blipFill>
          <a:blip r:embed="rId2"/>
          <a:stretch>
            <a:fillRect/>
          </a:stretch>
        </p:blipFill>
        <p:spPr>
          <a:xfrm>
            <a:off x="8764772" y="1219200"/>
            <a:ext cx="3186223" cy="2389667"/>
          </a:xfrm>
          <a:prstGeom prst="rect">
            <a:avLst/>
          </a:prstGeom>
        </p:spPr>
      </p:pic>
      <p:pic>
        <p:nvPicPr>
          <p:cNvPr id="6" name="Picture 5">
            <a:extLst>
              <a:ext uri="{FF2B5EF4-FFF2-40B4-BE49-F238E27FC236}">
                <a16:creationId xmlns:a16="http://schemas.microsoft.com/office/drawing/2014/main" id="{A031AB23-9566-4530-BFF2-6E3AA352B2F5}"/>
              </a:ext>
            </a:extLst>
          </p:cNvPr>
          <p:cNvPicPr>
            <a:picLocks noChangeAspect="1"/>
          </p:cNvPicPr>
          <p:nvPr/>
        </p:nvPicPr>
        <p:blipFill>
          <a:blip r:embed="rId3"/>
          <a:stretch>
            <a:fillRect/>
          </a:stretch>
        </p:blipFill>
        <p:spPr>
          <a:xfrm>
            <a:off x="8764771" y="3685067"/>
            <a:ext cx="3186223" cy="2389667"/>
          </a:xfrm>
          <a:prstGeom prst="rect">
            <a:avLst/>
          </a:prstGeom>
        </p:spPr>
      </p:pic>
      <p:sp>
        <p:nvSpPr>
          <p:cNvPr id="7" name="TextBox 6">
            <a:extLst>
              <a:ext uri="{FF2B5EF4-FFF2-40B4-BE49-F238E27FC236}">
                <a16:creationId xmlns:a16="http://schemas.microsoft.com/office/drawing/2014/main" id="{0C0D810E-C231-4405-BD78-53EB5F1E82A1}"/>
              </a:ext>
            </a:extLst>
          </p:cNvPr>
          <p:cNvSpPr txBox="1"/>
          <p:nvPr/>
        </p:nvSpPr>
        <p:spPr>
          <a:xfrm>
            <a:off x="7031664" y="2229367"/>
            <a:ext cx="1733107" cy="369332"/>
          </a:xfrm>
          <a:prstGeom prst="rect">
            <a:avLst/>
          </a:prstGeom>
          <a:noFill/>
        </p:spPr>
        <p:txBody>
          <a:bodyPr wrap="square" rtlCol="0">
            <a:spAutoFit/>
          </a:bodyPr>
          <a:lstStyle/>
          <a:p>
            <a:r>
              <a:rPr lang="en-US" dirty="0"/>
              <a:t>Periwinkle snails</a:t>
            </a:r>
          </a:p>
        </p:txBody>
      </p:sp>
      <p:sp>
        <p:nvSpPr>
          <p:cNvPr id="8" name="TextBox 7">
            <a:extLst>
              <a:ext uri="{FF2B5EF4-FFF2-40B4-BE49-F238E27FC236}">
                <a16:creationId xmlns:a16="http://schemas.microsoft.com/office/drawing/2014/main" id="{66B0D06E-68E3-4AEB-9D8B-2ABB0261D429}"/>
              </a:ext>
            </a:extLst>
          </p:cNvPr>
          <p:cNvSpPr txBox="1"/>
          <p:nvPr/>
        </p:nvSpPr>
        <p:spPr>
          <a:xfrm>
            <a:off x="6411433" y="4619034"/>
            <a:ext cx="2353337" cy="369332"/>
          </a:xfrm>
          <a:prstGeom prst="rect">
            <a:avLst/>
          </a:prstGeom>
          <a:noFill/>
        </p:spPr>
        <p:txBody>
          <a:bodyPr wrap="square" rtlCol="0">
            <a:spAutoFit/>
          </a:bodyPr>
          <a:lstStyle/>
          <a:p>
            <a:r>
              <a:rPr lang="en-US" dirty="0"/>
              <a:t>Small acorn barnacles</a:t>
            </a:r>
          </a:p>
        </p:txBody>
      </p:sp>
    </p:spTree>
    <p:extLst>
      <p:ext uri="{BB962C8B-B14F-4D97-AF65-F5344CB8AC3E}">
        <p14:creationId xmlns:p14="http://schemas.microsoft.com/office/powerpoint/2010/main" val="3656839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599" y="1219200"/>
            <a:ext cx="6390167" cy="4937760"/>
          </a:xfrm>
        </p:spPr>
        <p:txBody>
          <a:bodyPr/>
          <a:lstStyle/>
          <a:p>
            <a:pPr marL="0" indent="0">
              <a:buNone/>
            </a:pPr>
            <a:r>
              <a:rPr lang="en-US" sz="2800" b="1" dirty="0"/>
              <a:t>High-tide zone</a:t>
            </a:r>
            <a:r>
              <a:rPr lang="en-US" sz="2800" dirty="0"/>
              <a:t>: ~2 to 5ft above sea level. </a:t>
            </a:r>
          </a:p>
          <a:p>
            <a:pPr lvl="1"/>
            <a:r>
              <a:rPr lang="en-US" sz="2400" dirty="0"/>
              <a:t>Inundated during high tide and                      exposed to air during low tide.</a:t>
            </a:r>
          </a:p>
          <a:p>
            <a:pPr marL="0" indent="0">
              <a:buNone/>
            </a:pPr>
            <a:endParaRPr lang="en-US" sz="2800" dirty="0"/>
          </a:p>
          <a:p>
            <a:pPr marL="0" indent="0">
              <a:buNone/>
            </a:pPr>
            <a:r>
              <a:rPr lang="en-US" b="1" dirty="0"/>
              <a:t>Organisms found in high-tide zone</a:t>
            </a:r>
          </a:p>
          <a:p>
            <a:r>
              <a:rPr lang="en-US" sz="2400" dirty="0"/>
              <a:t>Large acorn barnacle</a:t>
            </a:r>
          </a:p>
          <a:p>
            <a:r>
              <a:rPr lang="en-US" sz="2400" dirty="0"/>
              <a:t>Chiton</a:t>
            </a:r>
          </a:p>
          <a:p>
            <a:r>
              <a:rPr lang="en-US" sz="2400" dirty="0"/>
              <a:t>Limpets </a:t>
            </a:r>
          </a:p>
          <a:p>
            <a:r>
              <a:rPr lang="en-US" sz="2400" dirty="0"/>
              <a:t>Shore crabs</a:t>
            </a:r>
          </a:p>
          <a:p>
            <a:pPr marL="0" indent="0">
              <a:buNone/>
            </a:pPr>
            <a:endParaRPr lang="en-US" sz="2800" dirty="0"/>
          </a:p>
          <a:p>
            <a:endParaRPr lang="en-US"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201E9ADA-1A37-4DF8-A727-9A4503AC4F74}"/>
              </a:ext>
            </a:extLst>
          </p:cNvPr>
          <p:cNvPicPr>
            <a:picLocks noChangeAspect="1"/>
          </p:cNvPicPr>
          <p:nvPr/>
        </p:nvPicPr>
        <p:blipFill>
          <a:blip r:embed="rId2"/>
          <a:stretch>
            <a:fillRect/>
          </a:stretch>
        </p:blipFill>
        <p:spPr>
          <a:xfrm>
            <a:off x="8491869" y="1297172"/>
            <a:ext cx="3228753" cy="2152502"/>
          </a:xfrm>
          <a:prstGeom prst="rect">
            <a:avLst/>
          </a:prstGeom>
        </p:spPr>
      </p:pic>
      <p:pic>
        <p:nvPicPr>
          <p:cNvPr id="5" name="Picture 4">
            <a:extLst>
              <a:ext uri="{FF2B5EF4-FFF2-40B4-BE49-F238E27FC236}">
                <a16:creationId xmlns:a16="http://schemas.microsoft.com/office/drawing/2014/main" id="{E040AA13-D167-45CB-BD30-47A5D44D63A5}"/>
              </a:ext>
            </a:extLst>
          </p:cNvPr>
          <p:cNvPicPr>
            <a:picLocks noChangeAspect="1"/>
          </p:cNvPicPr>
          <p:nvPr/>
        </p:nvPicPr>
        <p:blipFill>
          <a:blip r:embed="rId3"/>
          <a:stretch>
            <a:fillRect/>
          </a:stretch>
        </p:blipFill>
        <p:spPr>
          <a:xfrm>
            <a:off x="8491869" y="3735395"/>
            <a:ext cx="3228753" cy="2421565"/>
          </a:xfrm>
          <a:prstGeom prst="rect">
            <a:avLst/>
          </a:prstGeom>
        </p:spPr>
      </p:pic>
      <p:sp>
        <p:nvSpPr>
          <p:cNvPr id="6" name="TextBox 5">
            <a:extLst>
              <a:ext uri="{FF2B5EF4-FFF2-40B4-BE49-F238E27FC236}">
                <a16:creationId xmlns:a16="http://schemas.microsoft.com/office/drawing/2014/main" id="{6F48BF1D-C9B3-4A60-A088-08C9F7D9BF41}"/>
              </a:ext>
            </a:extLst>
          </p:cNvPr>
          <p:cNvSpPr txBox="1"/>
          <p:nvPr/>
        </p:nvSpPr>
        <p:spPr>
          <a:xfrm>
            <a:off x="6999767" y="2373423"/>
            <a:ext cx="1729562" cy="369332"/>
          </a:xfrm>
          <a:prstGeom prst="rect">
            <a:avLst/>
          </a:prstGeom>
          <a:noFill/>
        </p:spPr>
        <p:txBody>
          <a:bodyPr wrap="square" rtlCol="0">
            <a:spAutoFit/>
          </a:bodyPr>
          <a:lstStyle/>
          <a:p>
            <a:r>
              <a:rPr lang="en-US" dirty="0"/>
              <a:t>Rough chiton</a:t>
            </a:r>
          </a:p>
        </p:txBody>
      </p:sp>
      <p:sp>
        <p:nvSpPr>
          <p:cNvPr id="7" name="TextBox 6">
            <a:extLst>
              <a:ext uri="{FF2B5EF4-FFF2-40B4-BE49-F238E27FC236}">
                <a16:creationId xmlns:a16="http://schemas.microsoft.com/office/drawing/2014/main" id="{2B4CD47F-8419-4B59-B613-92D9A2F93767}"/>
              </a:ext>
            </a:extLst>
          </p:cNvPr>
          <p:cNvSpPr txBox="1"/>
          <p:nvPr/>
        </p:nvSpPr>
        <p:spPr>
          <a:xfrm>
            <a:off x="7240772" y="4589337"/>
            <a:ext cx="1729562" cy="369332"/>
          </a:xfrm>
          <a:prstGeom prst="rect">
            <a:avLst/>
          </a:prstGeom>
          <a:noFill/>
        </p:spPr>
        <p:txBody>
          <a:bodyPr wrap="square" rtlCol="0">
            <a:spAutoFit/>
          </a:bodyPr>
          <a:lstStyle/>
          <a:p>
            <a:r>
              <a:rPr lang="en-US" dirty="0"/>
              <a:t>Shore crab</a:t>
            </a:r>
          </a:p>
        </p:txBody>
      </p:sp>
    </p:spTree>
    <p:extLst>
      <p:ext uri="{BB962C8B-B14F-4D97-AF65-F5344CB8AC3E}">
        <p14:creationId xmlns:p14="http://schemas.microsoft.com/office/powerpoint/2010/main" val="3962780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6131442" cy="4937760"/>
          </a:xfrm>
        </p:spPr>
        <p:txBody>
          <a:bodyPr/>
          <a:lstStyle/>
          <a:p>
            <a:pPr marL="0" indent="0">
              <a:buNone/>
            </a:pPr>
            <a:r>
              <a:rPr lang="en-US" sz="2800" b="1" dirty="0"/>
              <a:t>Mid-tide zone</a:t>
            </a:r>
            <a:r>
              <a:rPr lang="en-US" sz="2800" dirty="0"/>
              <a:t>: 0 – 2ft above sea level. </a:t>
            </a:r>
          </a:p>
          <a:p>
            <a:pPr lvl="1"/>
            <a:r>
              <a:rPr lang="en-US" sz="2400" dirty="0"/>
              <a:t>Exposed to air only during low tide</a:t>
            </a:r>
            <a:r>
              <a:rPr lang="en-US" sz="2500" dirty="0"/>
              <a:t>. </a:t>
            </a:r>
          </a:p>
          <a:p>
            <a:endParaRPr lang="en-US" sz="2800" dirty="0"/>
          </a:p>
          <a:p>
            <a:endParaRPr lang="en-US" sz="2800" dirty="0"/>
          </a:p>
          <a:p>
            <a:pPr marL="0" indent="0">
              <a:buNone/>
            </a:pPr>
            <a:r>
              <a:rPr lang="en-US" b="1" dirty="0"/>
              <a:t>Organisms found in mid-tide zone</a:t>
            </a:r>
          </a:p>
          <a:p>
            <a:r>
              <a:rPr lang="en-US" sz="2400" dirty="0"/>
              <a:t>Sea star</a:t>
            </a:r>
          </a:p>
          <a:p>
            <a:r>
              <a:rPr lang="en-US" sz="2400" dirty="0"/>
              <a:t>California mussel</a:t>
            </a:r>
          </a:p>
          <a:p>
            <a:r>
              <a:rPr lang="en-US" sz="2400" dirty="0"/>
              <a:t>Gooseneck barnacles</a:t>
            </a:r>
          </a:p>
          <a:p>
            <a:r>
              <a:rPr lang="en-US" sz="2400" dirty="0"/>
              <a:t>Hermit crabs</a:t>
            </a:r>
          </a:p>
          <a:p>
            <a:r>
              <a:rPr lang="en-US" sz="2400" dirty="0"/>
              <a:t>Sea anemones</a:t>
            </a:r>
          </a:p>
          <a:p>
            <a:endParaRPr lang="en-US" b="1" dirty="0"/>
          </a:p>
          <a:p>
            <a:endParaRPr lang="en-US"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87EFF54E-7B21-44E5-86E8-9BA5BF53D23D}"/>
              </a:ext>
            </a:extLst>
          </p:cNvPr>
          <p:cNvPicPr>
            <a:picLocks noChangeAspect="1"/>
          </p:cNvPicPr>
          <p:nvPr/>
        </p:nvPicPr>
        <p:blipFill>
          <a:blip r:embed="rId2"/>
          <a:stretch>
            <a:fillRect/>
          </a:stretch>
        </p:blipFill>
        <p:spPr>
          <a:xfrm>
            <a:off x="8358384" y="1381348"/>
            <a:ext cx="3401225" cy="2360428"/>
          </a:xfrm>
          <a:prstGeom prst="rect">
            <a:avLst/>
          </a:prstGeom>
        </p:spPr>
      </p:pic>
      <p:sp>
        <p:nvSpPr>
          <p:cNvPr id="5" name="TextBox 4">
            <a:extLst>
              <a:ext uri="{FF2B5EF4-FFF2-40B4-BE49-F238E27FC236}">
                <a16:creationId xmlns:a16="http://schemas.microsoft.com/office/drawing/2014/main" id="{A0E402FC-0161-4B2E-8798-8DE4A5492CFA}"/>
              </a:ext>
            </a:extLst>
          </p:cNvPr>
          <p:cNvSpPr txBox="1"/>
          <p:nvPr/>
        </p:nvSpPr>
        <p:spPr>
          <a:xfrm>
            <a:off x="6741042" y="2239281"/>
            <a:ext cx="1722475" cy="646331"/>
          </a:xfrm>
          <a:prstGeom prst="rect">
            <a:avLst/>
          </a:prstGeom>
          <a:noFill/>
        </p:spPr>
        <p:txBody>
          <a:bodyPr wrap="square" rtlCol="0">
            <a:spAutoFit/>
          </a:bodyPr>
          <a:lstStyle/>
          <a:p>
            <a:r>
              <a:rPr lang="en-US" dirty="0"/>
              <a:t>Sea stars and sea anemones</a:t>
            </a:r>
          </a:p>
        </p:txBody>
      </p:sp>
      <p:pic>
        <p:nvPicPr>
          <p:cNvPr id="6" name="Picture 5">
            <a:extLst>
              <a:ext uri="{FF2B5EF4-FFF2-40B4-BE49-F238E27FC236}">
                <a16:creationId xmlns:a16="http://schemas.microsoft.com/office/drawing/2014/main" id="{3172DB3C-515E-4FE5-9F5F-2304348F5590}"/>
              </a:ext>
            </a:extLst>
          </p:cNvPr>
          <p:cNvPicPr>
            <a:picLocks noChangeAspect="1"/>
          </p:cNvPicPr>
          <p:nvPr/>
        </p:nvPicPr>
        <p:blipFill>
          <a:blip r:embed="rId3"/>
          <a:stretch>
            <a:fillRect/>
          </a:stretch>
        </p:blipFill>
        <p:spPr>
          <a:xfrm>
            <a:off x="8358384" y="3981894"/>
            <a:ext cx="3401225" cy="2251266"/>
          </a:xfrm>
          <a:prstGeom prst="rect">
            <a:avLst/>
          </a:prstGeom>
        </p:spPr>
      </p:pic>
      <p:sp>
        <p:nvSpPr>
          <p:cNvPr id="7" name="TextBox 6">
            <a:extLst>
              <a:ext uri="{FF2B5EF4-FFF2-40B4-BE49-F238E27FC236}">
                <a16:creationId xmlns:a16="http://schemas.microsoft.com/office/drawing/2014/main" id="{14767A63-FDC2-402C-8C6D-8D61033ADE74}"/>
              </a:ext>
            </a:extLst>
          </p:cNvPr>
          <p:cNvSpPr txBox="1"/>
          <p:nvPr/>
        </p:nvSpPr>
        <p:spPr>
          <a:xfrm>
            <a:off x="5922336" y="4622263"/>
            <a:ext cx="2541181" cy="646331"/>
          </a:xfrm>
          <a:prstGeom prst="rect">
            <a:avLst/>
          </a:prstGeom>
          <a:noFill/>
        </p:spPr>
        <p:txBody>
          <a:bodyPr wrap="square" rtlCol="0">
            <a:spAutoFit/>
          </a:bodyPr>
          <a:lstStyle/>
          <a:p>
            <a:r>
              <a:rPr lang="en-US" dirty="0"/>
              <a:t>California mussels and gooseneck barnacles</a:t>
            </a:r>
          </a:p>
        </p:txBody>
      </p:sp>
    </p:spTree>
    <p:extLst>
      <p:ext uri="{BB962C8B-B14F-4D97-AF65-F5344CB8AC3E}">
        <p14:creationId xmlns:p14="http://schemas.microsoft.com/office/powerpoint/2010/main" val="1216695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6886353" cy="4937760"/>
          </a:xfrm>
        </p:spPr>
        <p:txBody>
          <a:bodyPr/>
          <a:lstStyle/>
          <a:p>
            <a:pPr marL="0" indent="0">
              <a:buNone/>
            </a:pPr>
            <a:r>
              <a:rPr lang="en-US" sz="2800" b="1" dirty="0"/>
              <a:t>Low-tide zone</a:t>
            </a:r>
            <a:r>
              <a:rPr lang="en-US" sz="2800" dirty="0"/>
              <a:t>: Below sea level. </a:t>
            </a:r>
          </a:p>
          <a:p>
            <a:pPr lvl="1"/>
            <a:r>
              <a:rPr lang="en-US" sz="2400" dirty="0"/>
              <a:t>Only exposed to air during lowest low tides.</a:t>
            </a:r>
          </a:p>
          <a:p>
            <a:pPr marL="0" indent="0">
              <a:buNone/>
            </a:pPr>
            <a:endParaRPr lang="en-US" dirty="0"/>
          </a:p>
          <a:p>
            <a:pPr marL="0" indent="0">
              <a:buNone/>
            </a:pPr>
            <a:r>
              <a:rPr lang="en-US" b="1" dirty="0"/>
              <a:t>Organisms found in low-tide zone</a:t>
            </a:r>
          </a:p>
          <a:p>
            <a:r>
              <a:rPr lang="en-US" sz="2400" dirty="0"/>
              <a:t>Brown algae</a:t>
            </a:r>
          </a:p>
          <a:p>
            <a:r>
              <a:rPr lang="en-US" sz="2400" dirty="0"/>
              <a:t>Opaleyes</a:t>
            </a:r>
          </a:p>
          <a:p>
            <a:r>
              <a:rPr lang="en-US" sz="2400" dirty="0"/>
              <a:t>California sea hare</a:t>
            </a:r>
          </a:p>
          <a:p>
            <a:r>
              <a:rPr lang="en-US" sz="2400" dirty="0"/>
              <a:t>Two spotted octopus</a:t>
            </a:r>
          </a:p>
          <a:p>
            <a:r>
              <a:rPr lang="en-US" sz="2400" dirty="0"/>
              <a:t>Sea urchins</a:t>
            </a:r>
          </a:p>
          <a:p>
            <a:endParaRPr lang="en-US" b="1"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80EF7328-8565-425B-A901-C4EA08505987}"/>
              </a:ext>
            </a:extLst>
          </p:cNvPr>
          <p:cNvPicPr>
            <a:picLocks noChangeAspect="1"/>
          </p:cNvPicPr>
          <p:nvPr/>
        </p:nvPicPr>
        <p:blipFill>
          <a:blip r:embed="rId2"/>
          <a:stretch>
            <a:fillRect/>
          </a:stretch>
        </p:blipFill>
        <p:spPr>
          <a:xfrm>
            <a:off x="8963246" y="1219202"/>
            <a:ext cx="2675319" cy="1624680"/>
          </a:xfrm>
          <a:prstGeom prst="rect">
            <a:avLst/>
          </a:prstGeom>
        </p:spPr>
      </p:pic>
      <p:pic>
        <p:nvPicPr>
          <p:cNvPr id="5" name="Picture 4">
            <a:extLst>
              <a:ext uri="{FF2B5EF4-FFF2-40B4-BE49-F238E27FC236}">
                <a16:creationId xmlns:a16="http://schemas.microsoft.com/office/drawing/2014/main" id="{F077CC6B-2DB9-45A4-A15C-9D1492DFC089}"/>
              </a:ext>
            </a:extLst>
          </p:cNvPr>
          <p:cNvPicPr>
            <a:picLocks noChangeAspect="1"/>
          </p:cNvPicPr>
          <p:nvPr/>
        </p:nvPicPr>
        <p:blipFill>
          <a:blip r:embed="rId3"/>
          <a:stretch>
            <a:fillRect/>
          </a:stretch>
        </p:blipFill>
        <p:spPr>
          <a:xfrm>
            <a:off x="7180866" y="2920083"/>
            <a:ext cx="2282112" cy="1521408"/>
          </a:xfrm>
          <a:prstGeom prst="rect">
            <a:avLst/>
          </a:prstGeom>
        </p:spPr>
      </p:pic>
      <p:pic>
        <p:nvPicPr>
          <p:cNvPr id="6" name="Picture 5">
            <a:extLst>
              <a:ext uri="{FF2B5EF4-FFF2-40B4-BE49-F238E27FC236}">
                <a16:creationId xmlns:a16="http://schemas.microsoft.com/office/drawing/2014/main" id="{D520D3C3-5D12-49EA-B369-2CE909FE7C56}"/>
              </a:ext>
            </a:extLst>
          </p:cNvPr>
          <p:cNvPicPr>
            <a:picLocks noChangeAspect="1"/>
          </p:cNvPicPr>
          <p:nvPr/>
        </p:nvPicPr>
        <p:blipFill>
          <a:blip r:embed="rId4"/>
          <a:stretch>
            <a:fillRect/>
          </a:stretch>
        </p:blipFill>
        <p:spPr>
          <a:xfrm>
            <a:off x="8963245" y="4517692"/>
            <a:ext cx="2675319" cy="1741737"/>
          </a:xfrm>
          <a:prstGeom prst="rect">
            <a:avLst/>
          </a:prstGeom>
        </p:spPr>
      </p:pic>
    </p:spTree>
    <p:extLst>
      <p:ext uri="{BB962C8B-B14F-4D97-AF65-F5344CB8AC3E}">
        <p14:creationId xmlns:p14="http://schemas.microsoft.com/office/powerpoint/2010/main" val="2255120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C8BFCD5-87FC-4BF3-958B-CFBCD025B99A}"/>
              </a:ext>
            </a:extLst>
          </p:cNvPr>
          <p:cNvSpPr>
            <a:spLocks noGrp="1" noChangeArrowheads="1"/>
          </p:cNvSpPr>
          <p:nvPr>
            <p:ph type="title"/>
          </p:nvPr>
        </p:nvSpPr>
        <p:spPr/>
        <p:txBody>
          <a:bodyPr>
            <a:normAutofit/>
          </a:bodyPr>
          <a:lstStyle/>
          <a:p>
            <a:pPr algn="ctr" eaLnBrk="1" hangingPunct="1">
              <a:defRPr/>
            </a:pPr>
            <a:r>
              <a:rPr lang="en-US" sz="4400" dirty="0"/>
              <a:t>Zonation in the Intertidal</a:t>
            </a:r>
          </a:p>
        </p:txBody>
      </p:sp>
      <p:sp>
        <p:nvSpPr>
          <p:cNvPr id="29699" name="Rectangle 3">
            <a:extLst>
              <a:ext uri="{FF2B5EF4-FFF2-40B4-BE49-F238E27FC236}">
                <a16:creationId xmlns:a16="http://schemas.microsoft.com/office/drawing/2014/main" id="{DA402696-B016-4DA0-99ED-06F91BA303BB}"/>
              </a:ext>
            </a:extLst>
          </p:cNvPr>
          <p:cNvSpPr>
            <a:spLocks noGrp="1" noChangeArrowheads="1"/>
          </p:cNvSpPr>
          <p:nvPr>
            <p:ph type="body" idx="1"/>
          </p:nvPr>
        </p:nvSpPr>
        <p:spPr>
          <a:xfrm>
            <a:off x="256340" y="1485014"/>
            <a:ext cx="4071111" cy="4937760"/>
          </a:xfrm>
        </p:spPr>
        <p:txBody>
          <a:bodyPr>
            <a:normAutofit/>
          </a:bodyPr>
          <a:lstStyle/>
          <a:p>
            <a:pPr>
              <a:defRPr/>
            </a:pPr>
            <a:r>
              <a:rPr lang="en-US" sz="2400" dirty="0"/>
              <a:t>Biological interactions (competition for space, predation, grazing) are often important factors in determining </a:t>
            </a:r>
            <a:r>
              <a:rPr lang="en-US" sz="2400" u="sng" dirty="0"/>
              <a:t>lower limit</a:t>
            </a:r>
            <a:r>
              <a:rPr lang="en-US" sz="2400" dirty="0"/>
              <a:t> of rocky intertidal organisms, while physical factors (</a:t>
            </a:r>
            <a:r>
              <a:rPr lang="en-US" sz="2400" u="sng" dirty="0"/>
              <a:t>desiccation</a:t>
            </a:r>
            <a:r>
              <a:rPr lang="en-US" sz="2400" dirty="0"/>
              <a:t>) often determine upper limit.</a:t>
            </a:r>
          </a:p>
          <a:p>
            <a:pPr eaLnBrk="1" hangingPunct="1">
              <a:defRPr/>
            </a:pPr>
            <a:endParaRPr lang="en-US" sz="2400" dirty="0"/>
          </a:p>
        </p:txBody>
      </p:sp>
      <p:pic>
        <p:nvPicPr>
          <p:cNvPr id="4" name="Picture 3">
            <a:extLst>
              <a:ext uri="{FF2B5EF4-FFF2-40B4-BE49-F238E27FC236}">
                <a16:creationId xmlns:a16="http://schemas.microsoft.com/office/drawing/2014/main" id="{2AD59E2A-44BB-43D3-8C6D-23A272774E2F}"/>
              </a:ext>
            </a:extLst>
          </p:cNvPr>
          <p:cNvPicPr>
            <a:picLocks noChangeAspect="1"/>
          </p:cNvPicPr>
          <p:nvPr/>
        </p:nvPicPr>
        <p:blipFill>
          <a:blip r:embed="rId2"/>
          <a:stretch>
            <a:fillRect/>
          </a:stretch>
        </p:blipFill>
        <p:spPr>
          <a:xfrm>
            <a:off x="4489357" y="1485014"/>
            <a:ext cx="7448721" cy="4504948"/>
          </a:xfrm>
          <a:prstGeom prst="rect">
            <a:avLst/>
          </a:prstGeom>
        </p:spPr>
      </p:pic>
    </p:spTree>
    <p:extLst>
      <p:ext uri="{BB962C8B-B14F-4D97-AF65-F5344CB8AC3E}">
        <p14:creationId xmlns:p14="http://schemas.microsoft.com/office/powerpoint/2010/main" val="2617135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C8BFCD5-87FC-4BF3-958B-CFBCD025B99A}"/>
              </a:ext>
            </a:extLst>
          </p:cNvPr>
          <p:cNvSpPr>
            <a:spLocks noGrp="1" noChangeArrowheads="1"/>
          </p:cNvSpPr>
          <p:nvPr>
            <p:ph type="title"/>
          </p:nvPr>
        </p:nvSpPr>
        <p:spPr/>
        <p:txBody>
          <a:bodyPr>
            <a:normAutofit/>
          </a:bodyPr>
          <a:lstStyle/>
          <a:p>
            <a:pPr algn="ctr" eaLnBrk="1" hangingPunct="1">
              <a:defRPr/>
            </a:pPr>
            <a:r>
              <a:rPr lang="en-US" sz="4400" dirty="0"/>
              <a:t>Zonation in the Intertidal</a:t>
            </a:r>
          </a:p>
        </p:txBody>
      </p:sp>
      <p:sp>
        <p:nvSpPr>
          <p:cNvPr id="29699" name="Rectangle 3">
            <a:extLst>
              <a:ext uri="{FF2B5EF4-FFF2-40B4-BE49-F238E27FC236}">
                <a16:creationId xmlns:a16="http://schemas.microsoft.com/office/drawing/2014/main" id="{DA402696-B016-4DA0-99ED-06F91BA303BB}"/>
              </a:ext>
            </a:extLst>
          </p:cNvPr>
          <p:cNvSpPr>
            <a:spLocks noGrp="1" noChangeArrowheads="1"/>
          </p:cNvSpPr>
          <p:nvPr>
            <p:ph type="body" idx="1"/>
          </p:nvPr>
        </p:nvSpPr>
        <p:spPr>
          <a:xfrm>
            <a:off x="609601" y="1219200"/>
            <a:ext cx="5486399" cy="4937760"/>
          </a:xfrm>
        </p:spPr>
        <p:txBody>
          <a:bodyPr>
            <a:normAutofit/>
          </a:bodyPr>
          <a:lstStyle/>
          <a:p>
            <a:pPr>
              <a:defRPr/>
            </a:pPr>
            <a:r>
              <a:rPr lang="en-US" sz="2800" dirty="0"/>
              <a:t>Competition is greatest in the lower intertidal because it is exposed to a lesser degree than the upper intertidal.</a:t>
            </a:r>
          </a:p>
          <a:p>
            <a:pPr eaLnBrk="1" hangingPunct="1">
              <a:defRPr/>
            </a:pPr>
            <a:endParaRPr lang="en-US" sz="2800" dirty="0"/>
          </a:p>
          <a:p>
            <a:pPr>
              <a:defRPr/>
            </a:pPr>
            <a:r>
              <a:rPr lang="en-US" sz="2800" dirty="0"/>
              <a:t>The lower intertidal has the </a:t>
            </a:r>
            <a:r>
              <a:rPr lang="en-US" sz="2800" u="sng" dirty="0"/>
              <a:t>greatest number</a:t>
            </a:r>
            <a:r>
              <a:rPr lang="en-US" sz="2800" dirty="0"/>
              <a:t> of species because it is the least extreme       of the zones</a:t>
            </a:r>
          </a:p>
        </p:txBody>
      </p:sp>
      <p:pic>
        <p:nvPicPr>
          <p:cNvPr id="2" name="Picture 1">
            <a:extLst>
              <a:ext uri="{FF2B5EF4-FFF2-40B4-BE49-F238E27FC236}">
                <a16:creationId xmlns:a16="http://schemas.microsoft.com/office/drawing/2014/main" id="{B5AA599F-2685-465E-9217-04BC99EC95D2}"/>
              </a:ext>
            </a:extLst>
          </p:cNvPr>
          <p:cNvPicPr>
            <a:picLocks noChangeAspect="1"/>
          </p:cNvPicPr>
          <p:nvPr/>
        </p:nvPicPr>
        <p:blipFill>
          <a:blip r:embed="rId2"/>
          <a:stretch>
            <a:fillRect/>
          </a:stretch>
        </p:blipFill>
        <p:spPr>
          <a:xfrm>
            <a:off x="7503396" y="1429713"/>
            <a:ext cx="3673314" cy="4516733"/>
          </a:xfrm>
          <a:prstGeom prst="rect">
            <a:avLst/>
          </a:prstGeom>
        </p:spPr>
      </p:pic>
    </p:spTree>
    <p:extLst>
      <p:ext uri="{BB962C8B-B14F-4D97-AF65-F5344CB8AC3E}">
        <p14:creationId xmlns:p14="http://schemas.microsoft.com/office/powerpoint/2010/main" val="1288653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9EDE17E-A265-4944-8AB0-F3541F47AD85}"/>
              </a:ext>
            </a:extLst>
          </p:cNvPr>
          <p:cNvSpPr>
            <a:spLocks noGrp="1" noChangeArrowheads="1"/>
          </p:cNvSpPr>
          <p:nvPr>
            <p:ph type="title"/>
          </p:nvPr>
        </p:nvSpPr>
        <p:spPr>
          <a:xfrm>
            <a:off x="585627" y="0"/>
            <a:ext cx="10962526" cy="1130157"/>
          </a:xfrm>
        </p:spPr>
        <p:txBody>
          <a:bodyPr>
            <a:normAutofit/>
          </a:bodyPr>
          <a:lstStyle/>
          <a:p>
            <a:pPr algn="ctr" eaLnBrk="1" hangingPunct="1">
              <a:defRPr/>
            </a:pPr>
            <a:r>
              <a:rPr lang="en-US" sz="4400" dirty="0"/>
              <a:t>Intertidal Zone Organisms</a:t>
            </a:r>
          </a:p>
        </p:txBody>
      </p:sp>
      <p:sp>
        <p:nvSpPr>
          <p:cNvPr id="4099" name="Rectangle 3">
            <a:extLst>
              <a:ext uri="{FF2B5EF4-FFF2-40B4-BE49-F238E27FC236}">
                <a16:creationId xmlns:a16="http://schemas.microsoft.com/office/drawing/2014/main" id="{EDA622B5-DF63-4BBD-A4C8-020603DBF113}"/>
              </a:ext>
            </a:extLst>
          </p:cNvPr>
          <p:cNvSpPr>
            <a:spLocks noGrp="1" noChangeArrowheads="1"/>
          </p:cNvSpPr>
          <p:nvPr>
            <p:ph type="body" idx="1"/>
          </p:nvPr>
        </p:nvSpPr>
        <p:spPr>
          <a:xfrm>
            <a:off x="585627" y="1397284"/>
            <a:ext cx="5393933" cy="4870166"/>
          </a:xfrm>
        </p:spPr>
        <p:txBody>
          <a:bodyPr>
            <a:normAutofit/>
          </a:bodyPr>
          <a:lstStyle/>
          <a:p>
            <a:pPr eaLnBrk="1" hangingPunct="1">
              <a:lnSpc>
                <a:spcPct val="90000"/>
              </a:lnSpc>
              <a:defRPr/>
            </a:pPr>
            <a:r>
              <a:rPr lang="en-US" sz="2800" b="1" dirty="0"/>
              <a:t>Epifauna: </a:t>
            </a:r>
            <a:r>
              <a:rPr lang="en-US" sz="2800" dirty="0"/>
              <a:t>organisms that live on the surface of the substrate</a:t>
            </a:r>
          </a:p>
          <a:p>
            <a:pPr lvl="1">
              <a:lnSpc>
                <a:spcPct val="90000"/>
              </a:lnSpc>
              <a:defRPr/>
            </a:pPr>
            <a:r>
              <a:rPr lang="en-US" sz="2500" dirty="0"/>
              <a:t>More common in rocky intertidal</a:t>
            </a:r>
          </a:p>
          <a:p>
            <a:pPr lvl="2">
              <a:lnSpc>
                <a:spcPct val="90000"/>
              </a:lnSpc>
              <a:defRPr/>
            </a:pPr>
            <a:r>
              <a:rPr lang="en-US" sz="2200" dirty="0"/>
              <a:t>Ex: mud snails on soft bottoms, barnacles on hard substrates</a:t>
            </a:r>
            <a:endParaRPr lang="en-US" sz="2800" b="1" dirty="0"/>
          </a:p>
          <a:p>
            <a:pPr eaLnBrk="1" hangingPunct="1">
              <a:lnSpc>
                <a:spcPct val="90000"/>
              </a:lnSpc>
              <a:spcBef>
                <a:spcPts val="0"/>
              </a:spcBef>
              <a:defRPr/>
            </a:pPr>
            <a:endParaRPr lang="en-US" sz="2800" b="1" dirty="0"/>
          </a:p>
          <a:p>
            <a:pPr eaLnBrk="1" hangingPunct="1">
              <a:lnSpc>
                <a:spcPct val="90000"/>
              </a:lnSpc>
              <a:spcBef>
                <a:spcPts val="0"/>
              </a:spcBef>
              <a:defRPr/>
            </a:pPr>
            <a:endParaRPr lang="en-US" sz="2800" b="1" dirty="0"/>
          </a:p>
          <a:p>
            <a:pPr eaLnBrk="1" hangingPunct="1">
              <a:lnSpc>
                <a:spcPct val="90000"/>
              </a:lnSpc>
              <a:defRPr/>
            </a:pPr>
            <a:r>
              <a:rPr lang="en-US" sz="2800" b="1" u="sng" dirty="0"/>
              <a:t>Infauna</a:t>
            </a:r>
            <a:r>
              <a:rPr lang="en-US" sz="2800" b="1" dirty="0"/>
              <a:t>: </a:t>
            </a:r>
            <a:r>
              <a:rPr lang="en-US" sz="2800" dirty="0"/>
              <a:t>organisms that live in the substrate </a:t>
            </a:r>
          </a:p>
          <a:p>
            <a:pPr lvl="1">
              <a:lnSpc>
                <a:spcPct val="90000"/>
              </a:lnSpc>
              <a:spcBef>
                <a:spcPts val="600"/>
              </a:spcBef>
              <a:defRPr/>
            </a:pPr>
            <a:r>
              <a:rPr lang="en-US" sz="2500" dirty="0"/>
              <a:t>More common in sandy intertidal</a:t>
            </a:r>
          </a:p>
          <a:p>
            <a:pPr lvl="2">
              <a:lnSpc>
                <a:spcPct val="90000"/>
              </a:lnSpc>
              <a:spcBef>
                <a:spcPts val="600"/>
              </a:spcBef>
              <a:defRPr/>
            </a:pPr>
            <a:r>
              <a:rPr lang="en-US" sz="2200" dirty="0"/>
              <a:t>Ex: clams burrowing in soft bottoms</a:t>
            </a:r>
          </a:p>
        </p:txBody>
      </p:sp>
      <p:pic>
        <p:nvPicPr>
          <p:cNvPr id="2" name="Picture 1">
            <a:extLst>
              <a:ext uri="{FF2B5EF4-FFF2-40B4-BE49-F238E27FC236}">
                <a16:creationId xmlns:a16="http://schemas.microsoft.com/office/drawing/2014/main" id="{DC8656CD-5B22-4F47-A4D0-7923131592BC}"/>
              </a:ext>
            </a:extLst>
          </p:cNvPr>
          <p:cNvPicPr>
            <a:picLocks noChangeAspect="1"/>
          </p:cNvPicPr>
          <p:nvPr/>
        </p:nvPicPr>
        <p:blipFill>
          <a:blip r:embed="rId2"/>
          <a:stretch>
            <a:fillRect/>
          </a:stretch>
        </p:blipFill>
        <p:spPr>
          <a:xfrm rot="10800000">
            <a:off x="7692373" y="1382061"/>
            <a:ext cx="3347101" cy="2227914"/>
          </a:xfrm>
          <a:prstGeom prst="rect">
            <a:avLst/>
          </a:prstGeom>
        </p:spPr>
      </p:pic>
      <p:pic>
        <p:nvPicPr>
          <p:cNvPr id="3" name="Picture 2">
            <a:extLst>
              <a:ext uri="{FF2B5EF4-FFF2-40B4-BE49-F238E27FC236}">
                <a16:creationId xmlns:a16="http://schemas.microsoft.com/office/drawing/2014/main" id="{28F44FE5-D05F-4EB4-A8BA-7A2178C00158}"/>
              </a:ext>
            </a:extLst>
          </p:cNvPr>
          <p:cNvPicPr>
            <a:picLocks noChangeAspect="1"/>
          </p:cNvPicPr>
          <p:nvPr/>
        </p:nvPicPr>
        <p:blipFill>
          <a:blip r:embed="rId3"/>
          <a:stretch>
            <a:fillRect/>
          </a:stretch>
        </p:blipFill>
        <p:spPr>
          <a:xfrm>
            <a:off x="7692372" y="4010025"/>
            <a:ext cx="3341873" cy="2227915"/>
          </a:xfrm>
          <a:prstGeom prst="rect">
            <a:avLst/>
          </a:prstGeom>
        </p:spPr>
      </p:pic>
    </p:spTree>
    <p:extLst>
      <p:ext uri="{BB962C8B-B14F-4D97-AF65-F5344CB8AC3E}">
        <p14:creationId xmlns:p14="http://schemas.microsoft.com/office/powerpoint/2010/main" val="387376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532-65DC-4BD2-8705-4A2F92514BA4}"/>
              </a:ext>
            </a:extLst>
          </p:cNvPr>
          <p:cNvSpPr>
            <a:spLocks noGrp="1"/>
          </p:cNvSpPr>
          <p:nvPr>
            <p:ph type="title"/>
          </p:nvPr>
        </p:nvSpPr>
        <p:spPr/>
        <p:txBody>
          <a:bodyPr>
            <a:normAutofit/>
          </a:bodyPr>
          <a:lstStyle/>
          <a:p>
            <a:pPr algn="ctr"/>
            <a:r>
              <a:rPr lang="en-US" sz="4400" dirty="0"/>
              <a:t>Mollusc Body Plan</a:t>
            </a:r>
          </a:p>
        </p:txBody>
      </p:sp>
      <p:sp>
        <p:nvSpPr>
          <p:cNvPr id="3" name="Content Placeholder 2">
            <a:extLst>
              <a:ext uri="{FF2B5EF4-FFF2-40B4-BE49-F238E27FC236}">
                <a16:creationId xmlns:a16="http://schemas.microsoft.com/office/drawing/2014/main" id="{A19C7876-52D6-44E9-95EB-93403EE23C4A}"/>
              </a:ext>
            </a:extLst>
          </p:cNvPr>
          <p:cNvSpPr>
            <a:spLocks noGrp="1"/>
          </p:cNvSpPr>
          <p:nvPr>
            <p:ph sz="quarter" idx="1"/>
          </p:nvPr>
        </p:nvSpPr>
        <p:spPr>
          <a:xfrm>
            <a:off x="609600" y="1219200"/>
            <a:ext cx="7711594" cy="2028497"/>
          </a:xfrm>
        </p:spPr>
        <p:txBody>
          <a:bodyPr>
            <a:normAutofit/>
          </a:bodyPr>
          <a:lstStyle/>
          <a:p>
            <a:r>
              <a:rPr lang="en-US" sz="2800" dirty="0"/>
              <a:t>Radula: feeding structure comprising tiny, tooth-like projections used to scrap or cut food</a:t>
            </a:r>
          </a:p>
        </p:txBody>
      </p:sp>
      <p:pic>
        <p:nvPicPr>
          <p:cNvPr id="5" name="Picture 4" descr="Snail Radula1">
            <a:extLst>
              <a:ext uri="{FF2B5EF4-FFF2-40B4-BE49-F238E27FC236}">
                <a16:creationId xmlns:a16="http://schemas.microsoft.com/office/drawing/2014/main" id="{BB5D2C3A-3D02-4D4D-99E4-757A32CAE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083" t="20799" r="5208" b="16628"/>
          <a:stretch>
            <a:fillRect/>
          </a:stretch>
        </p:blipFill>
        <p:spPr bwMode="auto">
          <a:xfrm>
            <a:off x="3005959" y="2727960"/>
            <a:ext cx="4953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nail Radula2">
            <a:extLst>
              <a:ext uri="{FF2B5EF4-FFF2-40B4-BE49-F238E27FC236}">
                <a16:creationId xmlns:a16="http://schemas.microsoft.com/office/drawing/2014/main" id="{6BC01DA3-8C2D-47BE-92B2-A3240ADF4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705" r="25000"/>
          <a:stretch>
            <a:fillRect/>
          </a:stretch>
        </p:blipFill>
        <p:spPr bwMode="auto">
          <a:xfrm>
            <a:off x="8321194" y="1417845"/>
            <a:ext cx="3481923" cy="227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nail Radula3">
            <a:extLst>
              <a:ext uri="{FF2B5EF4-FFF2-40B4-BE49-F238E27FC236}">
                <a16:creationId xmlns:a16="http://schemas.microsoft.com/office/drawing/2014/main" id="{0E92AD8F-8852-4DEC-969F-A7C4E0752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1194" y="3962924"/>
            <a:ext cx="3481923" cy="227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832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Challenges of the Intertidal Zone</a:t>
            </a:r>
          </a:p>
        </p:txBody>
      </p:sp>
      <p:sp>
        <p:nvSpPr>
          <p:cNvPr id="3" name="Content Placeholder 2"/>
          <p:cNvSpPr>
            <a:spLocks noGrp="1"/>
          </p:cNvSpPr>
          <p:nvPr>
            <p:ph sz="quarter" idx="1"/>
          </p:nvPr>
        </p:nvSpPr>
        <p:spPr>
          <a:xfrm>
            <a:off x="609600" y="1254642"/>
            <a:ext cx="11341395" cy="5092995"/>
          </a:xfrm>
        </p:spPr>
        <p:txBody>
          <a:bodyPr>
            <a:normAutofit/>
          </a:bodyPr>
          <a:lstStyle/>
          <a:p>
            <a:pPr>
              <a:lnSpc>
                <a:spcPct val="80000"/>
              </a:lnSpc>
              <a:spcAft>
                <a:spcPts val="1200"/>
              </a:spcAft>
            </a:pPr>
            <a:r>
              <a:rPr lang="en-US" sz="2800" b="1" u="sng" dirty="0"/>
              <a:t>Desiccation</a:t>
            </a:r>
            <a:r>
              <a:rPr lang="en-US" sz="2800" dirty="0"/>
              <a:t>: drying out during low tide.</a:t>
            </a:r>
            <a:endParaRPr lang="en-US" sz="2800" b="1" dirty="0"/>
          </a:p>
          <a:p>
            <a:pPr>
              <a:lnSpc>
                <a:spcPct val="80000"/>
              </a:lnSpc>
              <a:spcAft>
                <a:spcPts val="1200"/>
              </a:spcAft>
            </a:pPr>
            <a:r>
              <a:rPr lang="en-US" sz="2800" b="1" dirty="0"/>
              <a:t>Wave action and tides</a:t>
            </a:r>
            <a:r>
              <a:rPr lang="en-US" sz="2800" dirty="0"/>
              <a:t>: impacts from waves and other objects. Wear from sandy water</a:t>
            </a:r>
            <a:endParaRPr lang="en-US" sz="2800" b="1" dirty="0"/>
          </a:p>
          <a:p>
            <a:pPr>
              <a:lnSpc>
                <a:spcPct val="80000"/>
              </a:lnSpc>
              <a:spcAft>
                <a:spcPts val="1200"/>
              </a:spcAft>
            </a:pPr>
            <a:r>
              <a:rPr lang="en-US" sz="2800" b="1" dirty="0"/>
              <a:t>Exposure</a:t>
            </a:r>
            <a:r>
              <a:rPr lang="en-US" sz="2800" dirty="0"/>
              <a:t>: exposure to heat and UV from sun.</a:t>
            </a:r>
            <a:endParaRPr lang="en-US" sz="2800" b="1" dirty="0"/>
          </a:p>
          <a:p>
            <a:pPr>
              <a:lnSpc>
                <a:spcPct val="80000"/>
              </a:lnSpc>
              <a:spcAft>
                <a:spcPts val="1200"/>
              </a:spcAft>
            </a:pPr>
            <a:r>
              <a:rPr lang="en-US" sz="2800" b="1" dirty="0"/>
              <a:t>Temperature changes</a:t>
            </a:r>
            <a:r>
              <a:rPr lang="en-US" sz="2800" dirty="0"/>
              <a:t>: drastic shifts in air and water temperature</a:t>
            </a:r>
            <a:endParaRPr lang="en-US" sz="2800" b="1" dirty="0"/>
          </a:p>
          <a:p>
            <a:pPr>
              <a:lnSpc>
                <a:spcPct val="80000"/>
              </a:lnSpc>
              <a:spcAft>
                <a:spcPts val="1200"/>
              </a:spcAft>
            </a:pPr>
            <a:r>
              <a:rPr lang="en-US" sz="2800" b="1" dirty="0"/>
              <a:t>Salinity changes</a:t>
            </a:r>
            <a:r>
              <a:rPr lang="en-US" sz="2800" dirty="0"/>
              <a:t>: evaporation from pools changes salinity</a:t>
            </a:r>
            <a:endParaRPr lang="en-US" sz="2800" b="1" dirty="0"/>
          </a:p>
          <a:p>
            <a:pPr>
              <a:lnSpc>
                <a:spcPct val="80000"/>
              </a:lnSpc>
              <a:spcAft>
                <a:spcPts val="1200"/>
              </a:spcAft>
            </a:pPr>
            <a:r>
              <a:rPr lang="en-US" sz="2800" b="1" dirty="0"/>
              <a:t>Predation</a:t>
            </a:r>
            <a:r>
              <a:rPr lang="en-US" sz="2800" dirty="0"/>
              <a:t>: intertidal predators including octopus, sea stars and fish</a:t>
            </a:r>
          </a:p>
          <a:p>
            <a:pPr>
              <a:lnSpc>
                <a:spcPct val="80000"/>
              </a:lnSpc>
              <a:spcAft>
                <a:spcPts val="1200"/>
              </a:spcAft>
            </a:pPr>
            <a:r>
              <a:rPr lang="en-US" sz="2800" b="1" dirty="0"/>
              <a:t>Limited space</a:t>
            </a:r>
            <a:r>
              <a:rPr lang="en-US" sz="2800" dirty="0"/>
              <a:t>: intertidal organisms compete for space on the substrate</a:t>
            </a:r>
          </a:p>
          <a:p>
            <a:pPr>
              <a:lnSpc>
                <a:spcPct val="80000"/>
              </a:lnSpc>
              <a:spcAft>
                <a:spcPts val="1200"/>
              </a:spcAft>
            </a:pPr>
            <a:r>
              <a:rPr lang="en-US" sz="2800" b="1" dirty="0"/>
              <a:t>Oxygen availability</a:t>
            </a:r>
            <a:r>
              <a:rPr lang="en-US" sz="2800" dirty="0"/>
              <a:t>: lack of oxygen in the water when exposed</a:t>
            </a:r>
          </a:p>
          <a:p>
            <a:pPr>
              <a:lnSpc>
                <a:spcPct val="80000"/>
              </a:lnSpc>
              <a:spcAft>
                <a:spcPts val="1200"/>
              </a:spcAft>
            </a:pPr>
            <a:endParaRPr lang="en-US" sz="2800" dirty="0"/>
          </a:p>
        </p:txBody>
      </p:sp>
    </p:spTree>
    <p:extLst>
      <p:ext uri="{BB962C8B-B14F-4D97-AF65-F5344CB8AC3E}">
        <p14:creationId xmlns:p14="http://schemas.microsoft.com/office/powerpoint/2010/main" val="4293992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1" y="1219200"/>
            <a:ext cx="6227134" cy="4937760"/>
          </a:xfrm>
        </p:spPr>
        <p:txBody>
          <a:bodyPr/>
          <a:lstStyle/>
          <a:p>
            <a:pPr marL="0" indent="0">
              <a:spcAft>
                <a:spcPts val="600"/>
              </a:spcAft>
              <a:buNone/>
            </a:pPr>
            <a:r>
              <a:rPr lang="en-US" sz="2800" b="1" dirty="0"/>
              <a:t>Desiccation</a:t>
            </a:r>
            <a:r>
              <a:rPr lang="en-US" sz="2800" dirty="0"/>
              <a:t>: drying out during low tide</a:t>
            </a:r>
          </a:p>
          <a:p>
            <a:pPr>
              <a:spcAft>
                <a:spcPts val="600"/>
              </a:spcAft>
            </a:pPr>
            <a:r>
              <a:rPr lang="en-US" dirty="0"/>
              <a:t>Bivalves close shells </a:t>
            </a:r>
          </a:p>
          <a:p>
            <a:r>
              <a:rPr lang="en-US" dirty="0"/>
              <a:t>Snails secrete slime</a:t>
            </a:r>
          </a:p>
          <a:p>
            <a:pPr lvl="1">
              <a:spcBef>
                <a:spcPts val="600"/>
              </a:spcBef>
              <a:spcAft>
                <a:spcPts val="600"/>
              </a:spcAft>
            </a:pPr>
            <a:r>
              <a:rPr lang="en-US" dirty="0"/>
              <a:t>Operculum seals shell</a:t>
            </a:r>
          </a:p>
          <a:p>
            <a:pPr>
              <a:spcAft>
                <a:spcPts val="600"/>
              </a:spcAft>
            </a:pPr>
            <a:r>
              <a:rPr lang="en-US" dirty="0"/>
              <a:t>Anemones close tentacles</a:t>
            </a:r>
          </a:p>
          <a:p>
            <a:pPr>
              <a:spcAft>
                <a:spcPts val="600"/>
              </a:spcAft>
            </a:pPr>
            <a:r>
              <a:rPr lang="en-US" dirty="0"/>
              <a:t>Limpets and chitons trap moisture            under shell</a:t>
            </a:r>
          </a:p>
          <a:p>
            <a:pPr>
              <a:spcAft>
                <a:spcPts val="600"/>
              </a:spcAft>
            </a:pPr>
            <a:r>
              <a:rPr lang="en-US" dirty="0"/>
              <a:t>Motile organisms move                          to lower tide zones</a:t>
            </a:r>
          </a:p>
          <a:p>
            <a:pPr>
              <a:spcAft>
                <a:spcPts val="600"/>
              </a:spcAft>
            </a:pPr>
            <a:endParaRPr lang="en-US" dirty="0"/>
          </a:p>
        </p:txBody>
      </p:sp>
      <p:pic>
        <p:nvPicPr>
          <p:cNvPr id="4" name="Picture 3">
            <a:extLst>
              <a:ext uri="{FF2B5EF4-FFF2-40B4-BE49-F238E27FC236}">
                <a16:creationId xmlns:a16="http://schemas.microsoft.com/office/drawing/2014/main" id="{51C803BF-14C7-462A-B458-40858B7FEAF7}"/>
              </a:ext>
            </a:extLst>
          </p:cNvPr>
          <p:cNvPicPr>
            <a:picLocks noChangeAspect="1"/>
          </p:cNvPicPr>
          <p:nvPr/>
        </p:nvPicPr>
        <p:blipFill>
          <a:blip r:embed="rId2"/>
          <a:stretch>
            <a:fillRect/>
          </a:stretch>
        </p:blipFill>
        <p:spPr>
          <a:xfrm>
            <a:off x="8966242" y="1474932"/>
            <a:ext cx="2992953" cy="2246962"/>
          </a:xfrm>
          <a:prstGeom prst="rect">
            <a:avLst/>
          </a:prstGeom>
        </p:spPr>
      </p:pic>
      <p:pic>
        <p:nvPicPr>
          <p:cNvPr id="5" name="Picture 4">
            <a:extLst>
              <a:ext uri="{FF2B5EF4-FFF2-40B4-BE49-F238E27FC236}">
                <a16:creationId xmlns:a16="http://schemas.microsoft.com/office/drawing/2014/main" id="{5C535EB4-8EFD-4D7C-A4B8-C310F92BA574}"/>
              </a:ext>
            </a:extLst>
          </p:cNvPr>
          <p:cNvPicPr>
            <a:picLocks noChangeAspect="1"/>
          </p:cNvPicPr>
          <p:nvPr/>
        </p:nvPicPr>
        <p:blipFill>
          <a:blip r:embed="rId3"/>
          <a:stretch>
            <a:fillRect/>
          </a:stretch>
        </p:blipFill>
        <p:spPr>
          <a:xfrm>
            <a:off x="6188149" y="2638484"/>
            <a:ext cx="2682803" cy="2246961"/>
          </a:xfrm>
          <a:prstGeom prst="rect">
            <a:avLst/>
          </a:prstGeom>
        </p:spPr>
      </p:pic>
      <p:pic>
        <p:nvPicPr>
          <p:cNvPr id="6" name="Picture 5">
            <a:extLst>
              <a:ext uri="{FF2B5EF4-FFF2-40B4-BE49-F238E27FC236}">
                <a16:creationId xmlns:a16="http://schemas.microsoft.com/office/drawing/2014/main" id="{DD51C3C4-CEB5-4F3A-942F-9C579D5F63C5}"/>
              </a:ext>
            </a:extLst>
          </p:cNvPr>
          <p:cNvPicPr>
            <a:picLocks noChangeAspect="1"/>
          </p:cNvPicPr>
          <p:nvPr/>
        </p:nvPicPr>
        <p:blipFill>
          <a:blip r:embed="rId4"/>
          <a:stretch>
            <a:fillRect/>
          </a:stretch>
        </p:blipFill>
        <p:spPr>
          <a:xfrm>
            <a:off x="8963247" y="4053827"/>
            <a:ext cx="2995948" cy="2246961"/>
          </a:xfrm>
          <a:prstGeom prst="rect">
            <a:avLst/>
          </a:prstGeom>
        </p:spPr>
      </p:pic>
    </p:spTree>
    <p:extLst>
      <p:ext uri="{BB962C8B-B14F-4D97-AF65-F5344CB8AC3E}">
        <p14:creationId xmlns:p14="http://schemas.microsoft.com/office/powerpoint/2010/main" val="3077743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780567" cy="4937760"/>
          </a:xfrm>
        </p:spPr>
        <p:txBody>
          <a:bodyPr/>
          <a:lstStyle/>
          <a:p>
            <a:pPr marL="0" indent="0">
              <a:buNone/>
            </a:pPr>
            <a:r>
              <a:rPr lang="en-US" sz="2800" b="1" dirty="0"/>
              <a:t>Wave shock</a:t>
            </a:r>
            <a:r>
              <a:rPr lang="en-US" sz="2800" dirty="0"/>
              <a:t>: impacts from waves and other objects. Wear from sandy water.</a:t>
            </a:r>
          </a:p>
          <a:p>
            <a:r>
              <a:rPr lang="en-US" sz="2800" dirty="0"/>
              <a:t>Hard external skeleton </a:t>
            </a:r>
          </a:p>
          <a:p>
            <a:pPr lvl="1"/>
            <a:r>
              <a:rPr lang="en-US" sz="2500" dirty="0"/>
              <a:t>Shells or exoskeleton</a:t>
            </a:r>
          </a:p>
          <a:p>
            <a:endParaRPr lang="en-US" sz="2800" dirty="0"/>
          </a:p>
          <a:p>
            <a:r>
              <a:rPr lang="en-US" sz="2800" dirty="0"/>
              <a:t>Attachment to rocks </a:t>
            </a:r>
          </a:p>
          <a:p>
            <a:pPr lvl="1"/>
            <a:r>
              <a:rPr lang="en-US" sz="2500" dirty="0"/>
              <a:t>Byssal threads in mussels</a:t>
            </a:r>
          </a:p>
          <a:p>
            <a:pPr lvl="1"/>
            <a:r>
              <a:rPr lang="en-US" sz="2500" dirty="0"/>
              <a:t>Tube feet in echinoderms</a:t>
            </a:r>
          </a:p>
          <a:p>
            <a:pPr lvl="1"/>
            <a:r>
              <a:rPr lang="en-US" sz="2500" dirty="0"/>
              <a:t>Muscular foot in molluscs</a:t>
            </a:r>
          </a:p>
          <a:p>
            <a:pPr lvl="1"/>
            <a:r>
              <a:rPr lang="en-US" sz="2500" dirty="0"/>
              <a:t>Pelvic fins of cling fish</a:t>
            </a:r>
          </a:p>
          <a:p>
            <a:endParaRPr lang="en-US" sz="2800" b="1" dirty="0"/>
          </a:p>
          <a:p>
            <a:endParaRPr lang="en-US" sz="3200" b="1" dirty="0"/>
          </a:p>
          <a:p>
            <a:endParaRPr lang="en-US" sz="2800" dirty="0"/>
          </a:p>
          <a:p>
            <a:pPr marL="0" indent="0">
              <a:buNone/>
            </a:pPr>
            <a:endParaRPr lang="en-US" dirty="0"/>
          </a:p>
        </p:txBody>
      </p:sp>
      <p:pic>
        <p:nvPicPr>
          <p:cNvPr id="2" name="Picture 1">
            <a:extLst>
              <a:ext uri="{FF2B5EF4-FFF2-40B4-BE49-F238E27FC236}">
                <a16:creationId xmlns:a16="http://schemas.microsoft.com/office/drawing/2014/main" id="{AB3B3F9A-BF51-481A-B1B5-D4AA3BD134A3}"/>
              </a:ext>
            </a:extLst>
          </p:cNvPr>
          <p:cNvPicPr>
            <a:picLocks noChangeAspect="1"/>
          </p:cNvPicPr>
          <p:nvPr/>
        </p:nvPicPr>
        <p:blipFill>
          <a:blip r:embed="rId2"/>
          <a:stretch>
            <a:fillRect/>
          </a:stretch>
        </p:blipFill>
        <p:spPr>
          <a:xfrm>
            <a:off x="8701585" y="3838575"/>
            <a:ext cx="1668686" cy="1512474"/>
          </a:xfrm>
          <a:prstGeom prst="rect">
            <a:avLst/>
          </a:prstGeom>
        </p:spPr>
      </p:pic>
      <p:pic>
        <p:nvPicPr>
          <p:cNvPr id="5" name="Picture 4">
            <a:extLst>
              <a:ext uri="{FF2B5EF4-FFF2-40B4-BE49-F238E27FC236}">
                <a16:creationId xmlns:a16="http://schemas.microsoft.com/office/drawing/2014/main" id="{3F5451F0-AE3D-44B1-9C21-AE3F37CDEE4E}"/>
              </a:ext>
            </a:extLst>
          </p:cNvPr>
          <p:cNvPicPr>
            <a:picLocks noChangeAspect="1"/>
          </p:cNvPicPr>
          <p:nvPr/>
        </p:nvPicPr>
        <p:blipFill>
          <a:blip r:embed="rId3"/>
          <a:stretch>
            <a:fillRect/>
          </a:stretch>
        </p:blipFill>
        <p:spPr>
          <a:xfrm>
            <a:off x="10464196" y="3113061"/>
            <a:ext cx="1623183" cy="1437834"/>
          </a:xfrm>
          <a:prstGeom prst="rect">
            <a:avLst/>
          </a:prstGeom>
        </p:spPr>
      </p:pic>
      <p:pic>
        <p:nvPicPr>
          <p:cNvPr id="6" name="Picture 5">
            <a:extLst>
              <a:ext uri="{FF2B5EF4-FFF2-40B4-BE49-F238E27FC236}">
                <a16:creationId xmlns:a16="http://schemas.microsoft.com/office/drawing/2014/main" id="{D483C274-F956-4E31-BDCE-90E2AB0849CE}"/>
              </a:ext>
            </a:extLst>
          </p:cNvPr>
          <p:cNvPicPr>
            <a:picLocks noChangeAspect="1"/>
          </p:cNvPicPr>
          <p:nvPr/>
        </p:nvPicPr>
        <p:blipFill>
          <a:blip r:embed="rId4"/>
          <a:stretch>
            <a:fillRect/>
          </a:stretch>
        </p:blipFill>
        <p:spPr>
          <a:xfrm>
            <a:off x="10144126" y="1267265"/>
            <a:ext cx="1753996" cy="1570743"/>
          </a:xfrm>
          <a:prstGeom prst="rect">
            <a:avLst/>
          </a:prstGeom>
        </p:spPr>
      </p:pic>
      <p:pic>
        <p:nvPicPr>
          <p:cNvPr id="7" name="Picture 6">
            <a:extLst>
              <a:ext uri="{FF2B5EF4-FFF2-40B4-BE49-F238E27FC236}">
                <a16:creationId xmlns:a16="http://schemas.microsoft.com/office/drawing/2014/main" id="{5F01A21E-B5D4-49C5-AB64-7236500ACE41}"/>
              </a:ext>
            </a:extLst>
          </p:cNvPr>
          <p:cNvPicPr>
            <a:picLocks noChangeAspect="1"/>
          </p:cNvPicPr>
          <p:nvPr/>
        </p:nvPicPr>
        <p:blipFill>
          <a:blip r:embed="rId5"/>
          <a:stretch>
            <a:fillRect/>
          </a:stretch>
        </p:blipFill>
        <p:spPr>
          <a:xfrm>
            <a:off x="7834508" y="1263674"/>
            <a:ext cx="2103233" cy="1570742"/>
          </a:xfrm>
          <a:prstGeom prst="rect">
            <a:avLst/>
          </a:prstGeom>
        </p:spPr>
      </p:pic>
      <p:pic>
        <p:nvPicPr>
          <p:cNvPr id="10" name="Picture 9">
            <a:extLst>
              <a:ext uri="{FF2B5EF4-FFF2-40B4-BE49-F238E27FC236}">
                <a16:creationId xmlns:a16="http://schemas.microsoft.com/office/drawing/2014/main" id="{E5E43290-DEC0-4315-9455-CA339CBF707E}"/>
              </a:ext>
            </a:extLst>
          </p:cNvPr>
          <p:cNvPicPr>
            <a:picLocks noChangeAspect="1"/>
          </p:cNvPicPr>
          <p:nvPr/>
        </p:nvPicPr>
        <p:blipFill>
          <a:blip r:embed="rId6"/>
          <a:stretch>
            <a:fillRect/>
          </a:stretch>
        </p:blipFill>
        <p:spPr>
          <a:xfrm>
            <a:off x="10484216" y="4627793"/>
            <a:ext cx="1595908" cy="1595908"/>
          </a:xfrm>
          <a:prstGeom prst="rect">
            <a:avLst/>
          </a:prstGeom>
        </p:spPr>
      </p:pic>
      <p:pic>
        <p:nvPicPr>
          <p:cNvPr id="9" name="Picture 2" descr="https://encrypted-tbn2.gstatic.com/images?q=tbn:ANd9GcR72x54E1DOMPPREWtlwYSvFOLEiU9ZnvoNfOLjcb3EY4ORiYBJ">
            <a:extLst>
              <a:ext uri="{FF2B5EF4-FFF2-40B4-BE49-F238E27FC236}">
                <a16:creationId xmlns:a16="http://schemas.microsoft.com/office/drawing/2014/main" id="{821D6F02-C08D-447E-963A-EB4E5E0A8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998" y="4699426"/>
            <a:ext cx="2536914" cy="13203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6C0CEB7-030E-4C8C-8E6A-703948DAF695}"/>
              </a:ext>
            </a:extLst>
          </p:cNvPr>
          <p:cNvSpPr txBox="1"/>
          <p:nvPr/>
        </p:nvSpPr>
        <p:spPr>
          <a:xfrm>
            <a:off x="5238087" y="5983621"/>
            <a:ext cx="4090735" cy="369332"/>
          </a:xfrm>
          <a:prstGeom prst="rect">
            <a:avLst/>
          </a:prstGeom>
          <a:noFill/>
        </p:spPr>
        <p:txBody>
          <a:bodyPr wrap="square" rtlCol="0">
            <a:spAutoFit/>
          </a:bodyPr>
          <a:lstStyle/>
          <a:p>
            <a:r>
              <a:rPr lang="en-US" dirty="0"/>
              <a:t>Modified pelvic fins to form sucking disc</a:t>
            </a:r>
          </a:p>
        </p:txBody>
      </p:sp>
      <p:cxnSp>
        <p:nvCxnSpPr>
          <p:cNvPr id="12" name="Straight Arrow Connector 11">
            <a:extLst>
              <a:ext uri="{FF2B5EF4-FFF2-40B4-BE49-F238E27FC236}">
                <a16:creationId xmlns:a16="http://schemas.microsoft.com/office/drawing/2014/main" id="{605FA15D-771E-4A2E-8455-03891B6B3BBF}"/>
              </a:ext>
            </a:extLst>
          </p:cNvPr>
          <p:cNvCxnSpPr/>
          <p:nvPr/>
        </p:nvCxnSpPr>
        <p:spPr>
          <a:xfrm flipH="1" flipV="1">
            <a:off x="6755966" y="5352229"/>
            <a:ext cx="255671" cy="6313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B118CEA-5C46-43D1-856D-F2DD8199C342}"/>
              </a:ext>
            </a:extLst>
          </p:cNvPr>
          <p:cNvPicPr>
            <a:picLocks noChangeAspect="1"/>
          </p:cNvPicPr>
          <p:nvPr/>
        </p:nvPicPr>
        <p:blipFill>
          <a:blip r:embed="rId8"/>
          <a:stretch>
            <a:fillRect/>
          </a:stretch>
        </p:blipFill>
        <p:spPr>
          <a:xfrm>
            <a:off x="6014998" y="3113061"/>
            <a:ext cx="2536914" cy="1425061"/>
          </a:xfrm>
          <a:prstGeom prst="rect">
            <a:avLst/>
          </a:prstGeom>
        </p:spPr>
      </p:pic>
    </p:spTree>
    <p:extLst>
      <p:ext uri="{BB962C8B-B14F-4D97-AF65-F5344CB8AC3E}">
        <p14:creationId xmlns:p14="http://schemas.microsoft.com/office/powerpoint/2010/main" val="817735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291470" cy="4937760"/>
          </a:xfrm>
        </p:spPr>
        <p:txBody>
          <a:bodyPr/>
          <a:lstStyle/>
          <a:p>
            <a:pPr marL="0" indent="0">
              <a:spcAft>
                <a:spcPts val="600"/>
              </a:spcAft>
              <a:buNone/>
            </a:pPr>
            <a:r>
              <a:rPr lang="en-US" sz="2800" b="1" dirty="0"/>
              <a:t>Exposure</a:t>
            </a:r>
            <a:r>
              <a:rPr lang="en-US" sz="2800" dirty="0"/>
              <a:t>: exposure to heat and UV from sun.</a:t>
            </a:r>
          </a:p>
          <a:p>
            <a:pPr>
              <a:spcAft>
                <a:spcPts val="600"/>
              </a:spcAft>
            </a:pPr>
            <a:r>
              <a:rPr lang="en-US" sz="2600" dirty="0"/>
              <a:t>Barnacles and muscles cluster together to reduce individual exposure </a:t>
            </a:r>
          </a:p>
          <a:p>
            <a:pPr>
              <a:spcAft>
                <a:spcPts val="600"/>
              </a:spcAft>
            </a:pPr>
            <a:r>
              <a:rPr lang="en-US" sz="2600" dirty="0"/>
              <a:t>North side of rocks in northern hemisphere</a:t>
            </a:r>
            <a:endParaRPr lang="en-US" dirty="0"/>
          </a:p>
          <a:p>
            <a:pPr>
              <a:spcAft>
                <a:spcPts val="600"/>
              </a:spcAft>
            </a:pPr>
            <a:r>
              <a:rPr lang="en-US" sz="2600" dirty="0"/>
              <a:t>Move out of most exposed area</a:t>
            </a:r>
          </a:p>
          <a:p>
            <a:pPr>
              <a:spcAft>
                <a:spcPts val="600"/>
              </a:spcAft>
            </a:pPr>
            <a:endParaRPr lang="en-US" dirty="0"/>
          </a:p>
        </p:txBody>
      </p:sp>
      <p:pic>
        <p:nvPicPr>
          <p:cNvPr id="4" name="Picture 3">
            <a:extLst>
              <a:ext uri="{FF2B5EF4-FFF2-40B4-BE49-F238E27FC236}">
                <a16:creationId xmlns:a16="http://schemas.microsoft.com/office/drawing/2014/main" id="{4D0AD3B8-F7D5-4A23-BA02-7F1F5837F23B}"/>
              </a:ext>
            </a:extLst>
          </p:cNvPr>
          <p:cNvPicPr>
            <a:picLocks noChangeAspect="1"/>
          </p:cNvPicPr>
          <p:nvPr/>
        </p:nvPicPr>
        <p:blipFill>
          <a:blip r:embed="rId2"/>
          <a:stretch>
            <a:fillRect/>
          </a:stretch>
        </p:blipFill>
        <p:spPr>
          <a:xfrm>
            <a:off x="7676706" y="3688080"/>
            <a:ext cx="3405665" cy="2579699"/>
          </a:xfrm>
          <a:prstGeom prst="rect">
            <a:avLst/>
          </a:prstGeom>
        </p:spPr>
      </p:pic>
      <p:pic>
        <p:nvPicPr>
          <p:cNvPr id="5" name="Picture 4">
            <a:extLst>
              <a:ext uri="{FF2B5EF4-FFF2-40B4-BE49-F238E27FC236}">
                <a16:creationId xmlns:a16="http://schemas.microsoft.com/office/drawing/2014/main" id="{37717AB2-D4C3-4D5F-84D7-02D7E7CCBD71}"/>
              </a:ext>
            </a:extLst>
          </p:cNvPr>
          <p:cNvPicPr>
            <a:picLocks noChangeAspect="1"/>
          </p:cNvPicPr>
          <p:nvPr/>
        </p:nvPicPr>
        <p:blipFill>
          <a:blip r:embed="rId3"/>
          <a:stretch>
            <a:fillRect/>
          </a:stretch>
        </p:blipFill>
        <p:spPr>
          <a:xfrm>
            <a:off x="7676705" y="1219200"/>
            <a:ext cx="3405666" cy="2265842"/>
          </a:xfrm>
          <a:prstGeom prst="rect">
            <a:avLst/>
          </a:prstGeom>
        </p:spPr>
      </p:pic>
    </p:spTree>
    <p:extLst>
      <p:ext uri="{BB962C8B-B14F-4D97-AF65-F5344CB8AC3E}">
        <p14:creationId xmlns:p14="http://schemas.microsoft.com/office/powerpoint/2010/main" val="2952585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85875"/>
            <a:ext cx="5991225" cy="4871085"/>
          </a:xfrm>
        </p:spPr>
        <p:txBody>
          <a:bodyPr>
            <a:normAutofit/>
          </a:bodyPr>
          <a:lstStyle/>
          <a:p>
            <a:pPr marL="0" indent="0">
              <a:spcAft>
                <a:spcPts val="600"/>
              </a:spcAft>
              <a:buNone/>
            </a:pPr>
            <a:r>
              <a:rPr lang="en-US" sz="2800" b="1" dirty="0"/>
              <a:t>Temperature changes</a:t>
            </a:r>
            <a:r>
              <a:rPr lang="en-US" sz="2800" dirty="0"/>
              <a:t>: drastic shifts in air and water temperature</a:t>
            </a:r>
          </a:p>
          <a:p>
            <a:r>
              <a:rPr lang="en-US" sz="2800" dirty="0"/>
              <a:t>Ectothermic</a:t>
            </a:r>
          </a:p>
          <a:p>
            <a:pPr lvl="1">
              <a:spcBef>
                <a:spcPts val="300"/>
              </a:spcBef>
              <a:spcAft>
                <a:spcPts val="600"/>
              </a:spcAft>
            </a:pPr>
            <a:r>
              <a:rPr lang="en-US" sz="2500" dirty="0"/>
              <a:t>Can withstand a wide range of temperatures</a:t>
            </a:r>
            <a:endParaRPr lang="en-US" sz="2800" dirty="0"/>
          </a:p>
          <a:p>
            <a:pPr>
              <a:spcAft>
                <a:spcPts val="600"/>
              </a:spcAft>
            </a:pPr>
            <a:r>
              <a:rPr lang="en-US" sz="2800" dirty="0"/>
              <a:t>Ridges in shell aid in evaporative cooling</a:t>
            </a:r>
          </a:p>
          <a:p>
            <a:pPr>
              <a:spcAft>
                <a:spcPts val="600"/>
              </a:spcAft>
            </a:pPr>
            <a:endParaRPr lang="en-US" sz="2800" dirty="0"/>
          </a:p>
        </p:txBody>
      </p:sp>
      <p:pic>
        <p:nvPicPr>
          <p:cNvPr id="2" name="Picture 1">
            <a:extLst>
              <a:ext uri="{FF2B5EF4-FFF2-40B4-BE49-F238E27FC236}">
                <a16:creationId xmlns:a16="http://schemas.microsoft.com/office/drawing/2014/main" id="{C5F6B48E-A3B0-477B-987D-D698CC41286B}"/>
              </a:ext>
            </a:extLst>
          </p:cNvPr>
          <p:cNvPicPr>
            <a:picLocks noChangeAspect="1"/>
          </p:cNvPicPr>
          <p:nvPr/>
        </p:nvPicPr>
        <p:blipFill>
          <a:blip r:embed="rId2"/>
          <a:stretch>
            <a:fillRect/>
          </a:stretch>
        </p:blipFill>
        <p:spPr>
          <a:xfrm>
            <a:off x="8607026" y="1966668"/>
            <a:ext cx="2548654" cy="2396344"/>
          </a:xfrm>
          <a:prstGeom prst="rect">
            <a:avLst/>
          </a:prstGeom>
        </p:spPr>
      </p:pic>
    </p:spTree>
    <p:extLst>
      <p:ext uri="{BB962C8B-B14F-4D97-AF65-F5344CB8AC3E}">
        <p14:creationId xmlns:p14="http://schemas.microsoft.com/office/powerpoint/2010/main" val="1655946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390640" cy="4937760"/>
          </a:xfrm>
        </p:spPr>
        <p:txBody>
          <a:bodyPr>
            <a:normAutofit/>
          </a:bodyPr>
          <a:lstStyle/>
          <a:p>
            <a:pPr marL="0" indent="0">
              <a:spcAft>
                <a:spcPts val="600"/>
              </a:spcAft>
              <a:buNone/>
            </a:pPr>
            <a:r>
              <a:rPr lang="en-US" sz="2800" b="1" dirty="0"/>
              <a:t>Salinity changes</a:t>
            </a:r>
            <a:r>
              <a:rPr lang="en-US" sz="2800" dirty="0"/>
              <a:t>: evaporation from  pools or rain can change salinity</a:t>
            </a:r>
          </a:p>
          <a:p>
            <a:pPr>
              <a:spcAft>
                <a:spcPts val="600"/>
              </a:spcAft>
            </a:pPr>
            <a:r>
              <a:rPr lang="en-US" sz="2800" dirty="0"/>
              <a:t>Alter solute concentration in cells making them isotonic to sea water</a:t>
            </a:r>
          </a:p>
          <a:p>
            <a:pPr lvl="1">
              <a:spcAft>
                <a:spcPts val="600"/>
              </a:spcAft>
            </a:pPr>
            <a:r>
              <a:rPr lang="en-US" sz="2500" b="1" u="sng" dirty="0"/>
              <a:t>Euryhaline</a:t>
            </a:r>
            <a:r>
              <a:rPr lang="en-US" sz="2500" dirty="0"/>
              <a:t>: broad range of salt tolerances</a:t>
            </a:r>
          </a:p>
          <a:p>
            <a:pPr>
              <a:spcAft>
                <a:spcPts val="600"/>
              </a:spcAft>
            </a:pPr>
            <a:r>
              <a:rPr lang="en-US" sz="2800" dirty="0"/>
              <a:t>Salt excretion</a:t>
            </a:r>
          </a:p>
          <a:p>
            <a:pPr marL="0" indent="0">
              <a:spcAft>
                <a:spcPts val="600"/>
              </a:spcAft>
              <a:buNone/>
            </a:pPr>
            <a:endParaRPr lang="en-US" sz="3200" dirty="0"/>
          </a:p>
        </p:txBody>
      </p:sp>
      <p:pic>
        <p:nvPicPr>
          <p:cNvPr id="2" name="Picture 1">
            <a:extLst>
              <a:ext uri="{FF2B5EF4-FFF2-40B4-BE49-F238E27FC236}">
                <a16:creationId xmlns:a16="http://schemas.microsoft.com/office/drawing/2014/main" id="{7E0D6889-644B-4864-B8D6-9EEBC5404040}"/>
              </a:ext>
            </a:extLst>
          </p:cNvPr>
          <p:cNvPicPr>
            <a:picLocks noChangeAspect="1"/>
          </p:cNvPicPr>
          <p:nvPr/>
        </p:nvPicPr>
        <p:blipFill>
          <a:blip r:embed="rId2"/>
          <a:stretch>
            <a:fillRect/>
          </a:stretch>
        </p:blipFill>
        <p:spPr>
          <a:xfrm>
            <a:off x="7457838" y="1432560"/>
            <a:ext cx="4382745" cy="2794000"/>
          </a:xfrm>
          <a:prstGeom prst="rect">
            <a:avLst/>
          </a:prstGeom>
        </p:spPr>
      </p:pic>
    </p:spTree>
    <p:extLst>
      <p:ext uri="{BB962C8B-B14F-4D97-AF65-F5344CB8AC3E}">
        <p14:creationId xmlns:p14="http://schemas.microsoft.com/office/powerpoint/2010/main" val="3605966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641805" cy="4937760"/>
          </a:xfrm>
        </p:spPr>
        <p:txBody>
          <a:bodyPr>
            <a:normAutofit/>
          </a:bodyPr>
          <a:lstStyle/>
          <a:p>
            <a:pPr marL="0" indent="0">
              <a:spcAft>
                <a:spcPts val="600"/>
              </a:spcAft>
              <a:buNone/>
            </a:pPr>
            <a:r>
              <a:rPr lang="en-US" sz="2800" b="1" dirty="0"/>
              <a:t>Predation</a:t>
            </a:r>
            <a:r>
              <a:rPr lang="en-US" sz="2800" dirty="0"/>
              <a:t>: intertidal predators including octopus, sea stars and fish</a:t>
            </a:r>
          </a:p>
          <a:p>
            <a:pPr>
              <a:spcAft>
                <a:spcPts val="600"/>
              </a:spcAft>
            </a:pPr>
            <a:r>
              <a:rPr lang="en-US" sz="2800" dirty="0"/>
              <a:t>Enclose themselves in hard shell</a:t>
            </a:r>
          </a:p>
          <a:p>
            <a:pPr lvl="1">
              <a:spcBef>
                <a:spcPts val="0"/>
              </a:spcBef>
            </a:pPr>
            <a:r>
              <a:rPr lang="en-US" sz="2500" dirty="0"/>
              <a:t>Mussels and barnacles</a:t>
            </a:r>
          </a:p>
          <a:p>
            <a:pPr lvl="1">
              <a:spcBef>
                <a:spcPts val="0"/>
              </a:spcBef>
            </a:pPr>
            <a:r>
              <a:rPr lang="en-US" sz="2500" dirty="0"/>
              <a:t>Snails and hermit crabs</a:t>
            </a:r>
          </a:p>
          <a:p>
            <a:pPr>
              <a:spcBef>
                <a:spcPts val="1200"/>
              </a:spcBef>
              <a:spcAft>
                <a:spcPts val="600"/>
              </a:spcAft>
            </a:pPr>
            <a:r>
              <a:rPr lang="en-US" sz="2800" dirty="0"/>
              <a:t>Hide in rock crevices </a:t>
            </a:r>
          </a:p>
          <a:p>
            <a:pPr>
              <a:spcAft>
                <a:spcPts val="600"/>
              </a:spcAft>
            </a:pPr>
            <a:r>
              <a:rPr lang="en-US" sz="2800" dirty="0"/>
              <a:t>Firmly attach to rocks</a:t>
            </a:r>
          </a:p>
          <a:p>
            <a:pPr>
              <a:spcAft>
                <a:spcPts val="600"/>
              </a:spcAft>
            </a:pPr>
            <a:r>
              <a:rPr lang="en-US" sz="2800" dirty="0"/>
              <a:t>Ink (sea hare) </a:t>
            </a:r>
          </a:p>
          <a:p>
            <a:pPr>
              <a:spcAft>
                <a:spcPts val="600"/>
              </a:spcAft>
            </a:pPr>
            <a:endParaRPr lang="en-US" sz="3200" dirty="0"/>
          </a:p>
        </p:txBody>
      </p:sp>
      <p:pic>
        <p:nvPicPr>
          <p:cNvPr id="2" name="Picture 1">
            <a:extLst>
              <a:ext uri="{FF2B5EF4-FFF2-40B4-BE49-F238E27FC236}">
                <a16:creationId xmlns:a16="http://schemas.microsoft.com/office/drawing/2014/main" id="{845866A3-5939-40EF-BD16-6C577DDA8FAC}"/>
              </a:ext>
            </a:extLst>
          </p:cNvPr>
          <p:cNvPicPr>
            <a:picLocks noChangeAspect="1"/>
          </p:cNvPicPr>
          <p:nvPr/>
        </p:nvPicPr>
        <p:blipFill>
          <a:blip r:embed="rId2"/>
          <a:stretch>
            <a:fillRect/>
          </a:stretch>
        </p:blipFill>
        <p:spPr>
          <a:xfrm>
            <a:off x="8096250" y="3900488"/>
            <a:ext cx="3219449" cy="2326052"/>
          </a:xfrm>
          <a:prstGeom prst="rect">
            <a:avLst/>
          </a:prstGeom>
        </p:spPr>
      </p:pic>
      <p:pic>
        <p:nvPicPr>
          <p:cNvPr id="4" name="Picture 3">
            <a:extLst>
              <a:ext uri="{FF2B5EF4-FFF2-40B4-BE49-F238E27FC236}">
                <a16:creationId xmlns:a16="http://schemas.microsoft.com/office/drawing/2014/main" id="{3AFFCCBC-AB42-472D-8C81-18131CA4C62F}"/>
              </a:ext>
            </a:extLst>
          </p:cNvPr>
          <p:cNvPicPr>
            <a:picLocks noChangeAspect="1"/>
          </p:cNvPicPr>
          <p:nvPr/>
        </p:nvPicPr>
        <p:blipFill>
          <a:blip r:embed="rId3"/>
          <a:stretch>
            <a:fillRect/>
          </a:stretch>
        </p:blipFill>
        <p:spPr>
          <a:xfrm>
            <a:off x="8096250" y="1333500"/>
            <a:ext cx="3219449" cy="2146299"/>
          </a:xfrm>
          <a:prstGeom prst="rect">
            <a:avLst/>
          </a:prstGeom>
        </p:spPr>
      </p:pic>
    </p:spTree>
    <p:extLst>
      <p:ext uri="{BB962C8B-B14F-4D97-AF65-F5344CB8AC3E}">
        <p14:creationId xmlns:p14="http://schemas.microsoft.com/office/powerpoint/2010/main" val="1213516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963920" cy="4937760"/>
          </a:xfrm>
        </p:spPr>
        <p:txBody>
          <a:bodyPr>
            <a:normAutofit/>
          </a:bodyPr>
          <a:lstStyle/>
          <a:p>
            <a:pPr marL="0" indent="0">
              <a:buNone/>
            </a:pPr>
            <a:r>
              <a:rPr lang="en-US" sz="2800" b="1" dirty="0"/>
              <a:t>Limited space</a:t>
            </a:r>
            <a:r>
              <a:rPr lang="en-US" sz="2800" dirty="0"/>
              <a:t>: intertidal organisms compete for space on the substrate</a:t>
            </a:r>
          </a:p>
          <a:p>
            <a:r>
              <a:rPr lang="en-US" sz="2800" dirty="0"/>
              <a:t>Efficient dispersal </a:t>
            </a:r>
          </a:p>
          <a:p>
            <a:pPr lvl="1"/>
            <a:r>
              <a:rPr lang="en-US" sz="2500" dirty="0"/>
              <a:t>Asexual reproduction (budding) in aggregate anemone</a:t>
            </a:r>
          </a:p>
          <a:p>
            <a:r>
              <a:rPr lang="en-US" sz="2800" dirty="0"/>
              <a:t>Strong attachment to the substrate</a:t>
            </a:r>
          </a:p>
          <a:p>
            <a:pPr lvl="1"/>
            <a:r>
              <a:rPr lang="en-US" sz="2500" dirty="0"/>
              <a:t>Mussels and barnacles</a:t>
            </a:r>
          </a:p>
          <a:p>
            <a:endParaRPr lang="en-US" sz="2800" dirty="0"/>
          </a:p>
        </p:txBody>
      </p:sp>
      <p:pic>
        <p:nvPicPr>
          <p:cNvPr id="2" name="Picture 1">
            <a:extLst>
              <a:ext uri="{FF2B5EF4-FFF2-40B4-BE49-F238E27FC236}">
                <a16:creationId xmlns:a16="http://schemas.microsoft.com/office/drawing/2014/main" id="{030DD48D-C9FC-46D4-82FC-2133E64A720C}"/>
              </a:ext>
            </a:extLst>
          </p:cNvPr>
          <p:cNvPicPr>
            <a:picLocks noChangeAspect="1"/>
          </p:cNvPicPr>
          <p:nvPr/>
        </p:nvPicPr>
        <p:blipFill>
          <a:blip r:embed="rId2"/>
          <a:stretch>
            <a:fillRect/>
          </a:stretch>
        </p:blipFill>
        <p:spPr>
          <a:xfrm>
            <a:off x="7813040" y="1219200"/>
            <a:ext cx="3515358" cy="2636518"/>
          </a:xfrm>
          <a:prstGeom prst="rect">
            <a:avLst/>
          </a:prstGeom>
        </p:spPr>
      </p:pic>
      <p:pic>
        <p:nvPicPr>
          <p:cNvPr id="4" name="Picture 3">
            <a:extLst>
              <a:ext uri="{FF2B5EF4-FFF2-40B4-BE49-F238E27FC236}">
                <a16:creationId xmlns:a16="http://schemas.microsoft.com/office/drawing/2014/main" id="{CABA24F0-FA55-4027-9ED9-FCCE06E1DAC7}"/>
              </a:ext>
            </a:extLst>
          </p:cNvPr>
          <p:cNvPicPr>
            <a:picLocks noChangeAspect="1"/>
          </p:cNvPicPr>
          <p:nvPr/>
        </p:nvPicPr>
        <p:blipFill>
          <a:blip r:embed="rId3"/>
          <a:stretch>
            <a:fillRect/>
          </a:stretch>
        </p:blipFill>
        <p:spPr>
          <a:xfrm>
            <a:off x="7813040" y="3936224"/>
            <a:ext cx="3515358" cy="2344716"/>
          </a:xfrm>
          <a:prstGeom prst="rect">
            <a:avLst/>
          </a:prstGeom>
        </p:spPr>
      </p:pic>
    </p:spTree>
    <p:extLst>
      <p:ext uri="{BB962C8B-B14F-4D97-AF65-F5344CB8AC3E}">
        <p14:creationId xmlns:p14="http://schemas.microsoft.com/office/powerpoint/2010/main" val="99555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003851" cy="4937760"/>
          </a:xfrm>
        </p:spPr>
        <p:txBody>
          <a:bodyPr>
            <a:normAutofit/>
          </a:bodyPr>
          <a:lstStyle/>
          <a:p>
            <a:pPr marL="0" indent="0">
              <a:buNone/>
            </a:pPr>
            <a:r>
              <a:rPr lang="en-US" sz="2800" b="1" dirty="0"/>
              <a:t>Oxygen availability</a:t>
            </a:r>
            <a:r>
              <a:rPr lang="en-US" sz="2800" dirty="0"/>
              <a:t>: lack of oxygen in the water when exposed or when there is a high density of organisms and a lack of photosynthetic algae</a:t>
            </a:r>
          </a:p>
          <a:p>
            <a:r>
              <a:rPr lang="en-US" sz="2800" dirty="0"/>
              <a:t>Breathe atmospheric air in oxygen poor water</a:t>
            </a:r>
          </a:p>
          <a:p>
            <a:pPr lvl="1"/>
            <a:r>
              <a:rPr lang="en-US" sz="2500" dirty="0"/>
              <a:t>Tide pool sculpin and juvenile opaleye</a:t>
            </a:r>
          </a:p>
          <a:p>
            <a:endParaRPr lang="en-US" sz="2800" dirty="0"/>
          </a:p>
          <a:p>
            <a:endParaRPr lang="en-US" sz="2800" dirty="0"/>
          </a:p>
        </p:txBody>
      </p:sp>
      <p:pic>
        <p:nvPicPr>
          <p:cNvPr id="2" name="Picture 1">
            <a:extLst>
              <a:ext uri="{FF2B5EF4-FFF2-40B4-BE49-F238E27FC236}">
                <a16:creationId xmlns:a16="http://schemas.microsoft.com/office/drawing/2014/main" id="{FB3793B0-3EFD-457B-BE48-2BC065568FDB}"/>
              </a:ext>
            </a:extLst>
          </p:cNvPr>
          <p:cNvPicPr>
            <a:picLocks noChangeAspect="1"/>
          </p:cNvPicPr>
          <p:nvPr/>
        </p:nvPicPr>
        <p:blipFill>
          <a:blip r:embed="rId2"/>
          <a:stretch>
            <a:fillRect/>
          </a:stretch>
        </p:blipFill>
        <p:spPr>
          <a:xfrm>
            <a:off x="8051164" y="1331278"/>
            <a:ext cx="3623945" cy="2381308"/>
          </a:xfrm>
          <a:prstGeom prst="rect">
            <a:avLst/>
          </a:prstGeom>
        </p:spPr>
      </p:pic>
      <p:pic>
        <p:nvPicPr>
          <p:cNvPr id="4" name="Picture 3">
            <a:extLst>
              <a:ext uri="{FF2B5EF4-FFF2-40B4-BE49-F238E27FC236}">
                <a16:creationId xmlns:a16="http://schemas.microsoft.com/office/drawing/2014/main" id="{7BAC6E38-DF7D-44A3-8DF0-B42F18F08718}"/>
              </a:ext>
            </a:extLst>
          </p:cNvPr>
          <p:cNvPicPr>
            <a:picLocks noChangeAspect="1"/>
          </p:cNvPicPr>
          <p:nvPr/>
        </p:nvPicPr>
        <p:blipFill>
          <a:blip r:embed="rId3"/>
          <a:stretch>
            <a:fillRect/>
          </a:stretch>
        </p:blipFill>
        <p:spPr>
          <a:xfrm>
            <a:off x="8051165" y="3801654"/>
            <a:ext cx="3623944" cy="2417142"/>
          </a:xfrm>
          <a:prstGeom prst="rect">
            <a:avLst/>
          </a:prstGeom>
        </p:spPr>
      </p:pic>
    </p:spTree>
    <p:extLst>
      <p:ext uri="{BB962C8B-B14F-4D97-AF65-F5344CB8AC3E}">
        <p14:creationId xmlns:p14="http://schemas.microsoft.com/office/powerpoint/2010/main" val="1020106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1FFEC4-03D9-4156-8AAA-FAFBE25ABB0C}"/>
              </a:ext>
            </a:extLst>
          </p:cNvPr>
          <p:cNvSpPr txBox="1"/>
          <p:nvPr/>
        </p:nvSpPr>
        <p:spPr>
          <a:xfrm>
            <a:off x="1816873" y="1392002"/>
            <a:ext cx="1168842" cy="4678204"/>
          </a:xfrm>
          <a:prstGeom prst="rect">
            <a:avLst/>
          </a:prstGeom>
          <a:solidFill>
            <a:srgbClr val="B6DAF4"/>
          </a:solidFill>
        </p:spPr>
        <p:txBody>
          <a:bodyPr wrap="square" rtlCol="0">
            <a:spAutoFit/>
          </a:bodyPr>
          <a:lstStyle/>
          <a:p>
            <a:endParaRPr lang="en-US" dirty="0"/>
          </a:p>
          <a:p>
            <a:endParaRPr lang="en-US" sz="2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9938" name="Rectangle 2">
            <a:extLst>
              <a:ext uri="{FF2B5EF4-FFF2-40B4-BE49-F238E27FC236}">
                <a16:creationId xmlns:a16="http://schemas.microsoft.com/office/drawing/2014/main" id="{04251FBD-5B50-4FE3-9558-0F1C51A5E58D}"/>
              </a:ext>
            </a:extLst>
          </p:cNvPr>
          <p:cNvSpPr>
            <a:spLocks noGrp="1" noChangeArrowheads="1"/>
          </p:cNvSpPr>
          <p:nvPr>
            <p:ph type="title"/>
          </p:nvPr>
        </p:nvSpPr>
        <p:spPr/>
        <p:txBody>
          <a:bodyPr>
            <a:normAutofit/>
          </a:bodyPr>
          <a:lstStyle/>
          <a:p>
            <a:pPr algn="ctr" eaLnBrk="1" hangingPunct="1">
              <a:defRPr/>
            </a:pPr>
            <a:r>
              <a:rPr lang="en-US" sz="4400" dirty="0"/>
              <a:t>Rocky Intertidal Food Web</a:t>
            </a:r>
          </a:p>
        </p:txBody>
      </p:sp>
      <p:pic>
        <p:nvPicPr>
          <p:cNvPr id="2" name="Picture 1">
            <a:extLst>
              <a:ext uri="{FF2B5EF4-FFF2-40B4-BE49-F238E27FC236}">
                <a16:creationId xmlns:a16="http://schemas.microsoft.com/office/drawing/2014/main" id="{2E5D5EA5-B4DF-4030-82E3-38CAC03D0623}"/>
              </a:ext>
            </a:extLst>
          </p:cNvPr>
          <p:cNvPicPr>
            <a:picLocks noChangeAspect="1"/>
          </p:cNvPicPr>
          <p:nvPr/>
        </p:nvPicPr>
        <p:blipFill>
          <a:blip r:embed="rId2"/>
          <a:stretch>
            <a:fillRect/>
          </a:stretch>
        </p:blipFill>
        <p:spPr>
          <a:xfrm>
            <a:off x="2401294" y="1395363"/>
            <a:ext cx="7704328" cy="4666892"/>
          </a:xfrm>
          <a:prstGeom prst="rect">
            <a:avLst/>
          </a:prstGeom>
        </p:spPr>
      </p:pic>
      <p:sp>
        <p:nvSpPr>
          <p:cNvPr id="3" name="TextBox 2">
            <a:extLst>
              <a:ext uri="{FF2B5EF4-FFF2-40B4-BE49-F238E27FC236}">
                <a16:creationId xmlns:a16="http://schemas.microsoft.com/office/drawing/2014/main" id="{52F332B3-A68D-4D17-A359-1FD0A848BD9E}"/>
              </a:ext>
            </a:extLst>
          </p:cNvPr>
          <p:cNvSpPr txBox="1"/>
          <p:nvPr/>
        </p:nvSpPr>
        <p:spPr>
          <a:xfrm>
            <a:off x="2699468" y="1669774"/>
            <a:ext cx="2238292" cy="369332"/>
          </a:xfrm>
          <a:prstGeom prst="rect">
            <a:avLst/>
          </a:prstGeom>
          <a:noFill/>
        </p:spPr>
        <p:txBody>
          <a:bodyPr wrap="square" rtlCol="0">
            <a:spAutoFit/>
          </a:bodyPr>
          <a:lstStyle/>
          <a:p>
            <a:r>
              <a:rPr lang="en-US" dirty="0"/>
              <a:t>Secondary consumers</a:t>
            </a:r>
          </a:p>
        </p:txBody>
      </p:sp>
      <p:sp>
        <p:nvSpPr>
          <p:cNvPr id="6" name="TextBox 5">
            <a:extLst>
              <a:ext uri="{FF2B5EF4-FFF2-40B4-BE49-F238E27FC236}">
                <a16:creationId xmlns:a16="http://schemas.microsoft.com/office/drawing/2014/main" id="{743D6104-4B0E-4110-A7F9-B9E05AF1C8AA}"/>
              </a:ext>
            </a:extLst>
          </p:cNvPr>
          <p:cNvSpPr txBox="1"/>
          <p:nvPr/>
        </p:nvSpPr>
        <p:spPr>
          <a:xfrm>
            <a:off x="2031558" y="2937603"/>
            <a:ext cx="1327868" cy="646331"/>
          </a:xfrm>
          <a:prstGeom prst="rect">
            <a:avLst/>
          </a:prstGeom>
          <a:noFill/>
        </p:spPr>
        <p:txBody>
          <a:bodyPr wrap="square" rtlCol="0">
            <a:spAutoFit/>
          </a:bodyPr>
          <a:lstStyle/>
          <a:p>
            <a:r>
              <a:rPr lang="en-US" dirty="0"/>
              <a:t>Primary consumers</a:t>
            </a:r>
          </a:p>
        </p:txBody>
      </p:sp>
      <p:sp>
        <p:nvSpPr>
          <p:cNvPr id="8" name="TextBox 7">
            <a:extLst>
              <a:ext uri="{FF2B5EF4-FFF2-40B4-BE49-F238E27FC236}">
                <a16:creationId xmlns:a16="http://schemas.microsoft.com/office/drawing/2014/main" id="{CAFE4F7C-A357-4B82-B9FB-BC28DD983191}"/>
              </a:ext>
            </a:extLst>
          </p:cNvPr>
          <p:cNvSpPr txBox="1"/>
          <p:nvPr/>
        </p:nvSpPr>
        <p:spPr>
          <a:xfrm>
            <a:off x="1995778" y="5401441"/>
            <a:ext cx="1979874" cy="369332"/>
          </a:xfrm>
          <a:prstGeom prst="rect">
            <a:avLst/>
          </a:prstGeom>
          <a:noFill/>
        </p:spPr>
        <p:txBody>
          <a:bodyPr wrap="square" rtlCol="0">
            <a:spAutoFit/>
          </a:bodyPr>
          <a:lstStyle/>
          <a:p>
            <a:r>
              <a:rPr lang="en-US" dirty="0"/>
              <a:t>Primary Producers</a:t>
            </a:r>
          </a:p>
        </p:txBody>
      </p:sp>
    </p:spTree>
    <p:extLst>
      <p:ext uri="{BB962C8B-B14F-4D97-AF65-F5344CB8AC3E}">
        <p14:creationId xmlns:p14="http://schemas.microsoft.com/office/powerpoint/2010/main" val="1035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Mollusca, Class Gastropoda</a:t>
            </a:r>
          </a:p>
        </p:txBody>
      </p:sp>
      <p:sp>
        <p:nvSpPr>
          <p:cNvPr id="3" name="Content Placeholder 2"/>
          <p:cNvSpPr>
            <a:spLocks noGrp="1"/>
          </p:cNvSpPr>
          <p:nvPr>
            <p:ph sz="quarter" idx="1"/>
          </p:nvPr>
        </p:nvSpPr>
        <p:spPr>
          <a:xfrm>
            <a:off x="609600" y="1219200"/>
            <a:ext cx="5633545" cy="4937760"/>
          </a:xfrm>
        </p:spPr>
        <p:txBody>
          <a:bodyPr>
            <a:normAutofit/>
          </a:bodyPr>
          <a:lstStyle/>
          <a:p>
            <a:pPr>
              <a:defRPr/>
            </a:pPr>
            <a:r>
              <a:rPr lang="en-US" sz="2800" dirty="0"/>
              <a:t>Snails, slugs, limpets, nudibranchs</a:t>
            </a:r>
          </a:p>
          <a:p>
            <a:pPr lvl="1">
              <a:defRPr/>
            </a:pPr>
            <a:r>
              <a:rPr lang="en-US" sz="2800" dirty="0"/>
              <a:t>~ ¾ of all molluscs</a:t>
            </a:r>
          </a:p>
          <a:p>
            <a:pPr>
              <a:defRPr/>
            </a:pPr>
            <a:r>
              <a:rPr lang="en-US" sz="2800" dirty="0"/>
              <a:t>Marine, Freshwater, and Terrestrial</a:t>
            </a:r>
          </a:p>
          <a:p>
            <a:pPr>
              <a:defRPr/>
            </a:pPr>
            <a:r>
              <a:rPr lang="en-US" sz="2800" dirty="0"/>
              <a:t>Shell coiled </a:t>
            </a:r>
          </a:p>
          <a:p>
            <a:pPr lvl="1">
              <a:defRPr/>
            </a:pPr>
            <a:r>
              <a:rPr lang="en-US" sz="2500" dirty="0"/>
              <a:t>Reduced or absent in some</a:t>
            </a:r>
          </a:p>
          <a:p>
            <a:pPr>
              <a:defRPr/>
            </a:pPr>
            <a:r>
              <a:rPr lang="en-US" sz="2800" dirty="0"/>
              <a:t>Asymmetrical due to </a:t>
            </a:r>
            <a:r>
              <a:rPr lang="en-US" sz="2800" u="sng" dirty="0"/>
              <a:t>torsion</a:t>
            </a:r>
          </a:p>
          <a:p>
            <a:pPr>
              <a:defRPr/>
            </a:pPr>
            <a:r>
              <a:rPr lang="en-US" sz="2800" dirty="0"/>
              <a:t>Foot for locomotion</a:t>
            </a:r>
          </a:p>
          <a:p>
            <a:pPr>
              <a:defRPr/>
            </a:pPr>
            <a:r>
              <a:rPr lang="en-US" sz="2800" dirty="0"/>
              <a:t>Radula present</a:t>
            </a:r>
          </a:p>
          <a:p>
            <a:pPr>
              <a:defRPr/>
            </a:pPr>
            <a:r>
              <a:rPr lang="en-US" sz="2800" dirty="0"/>
              <a:t>Most herbivores (some carnivores)</a:t>
            </a:r>
          </a:p>
          <a:p>
            <a:endParaRPr lang="en-US" sz="2400" dirty="0"/>
          </a:p>
        </p:txBody>
      </p:sp>
      <p:pic>
        <p:nvPicPr>
          <p:cNvPr id="2054" name="Picture 6" descr="http://www.seaslugforum.net/images/m912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710" y="1219200"/>
            <a:ext cx="3121167" cy="2033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1DD6A7-36B4-4333-9F3B-337C19E15A50}"/>
              </a:ext>
            </a:extLst>
          </p:cNvPr>
          <p:cNvPicPr>
            <a:picLocks noChangeAspect="1"/>
          </p:cNvPicPr>
          <p:nvPr/>
        </p:nvPicPr>
        <p:blipFill>
          <a:blip r:embed="rId4"/>
          <a:stretch>
            <a:fillRect/>
          </a:stretch>
        </p:blipFill>
        <p:spPr>
          <a:xfrm>
            <a:off x="8928345" y="3994223"/>
            <a:ext cx="3042532" cy="2281899"/>
          </a:xfrm>
          <a:prstGeom prst="rect">
            <a:avLst/>
          </a:prstGeom>
        </p:spPr>
      </p:pic>
      <p:pic>
        <p:nvPicPr>
          <p:cNvPr id="2052" name="Picture 4" descr="http://www.theepochtimes.com/n2/images/stories/large/2011/09/20/bubbleshe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399" y="2860263"/>
            <a:ext cx="2984930" cy="198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918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9130" y="1221704"/>
            <a:ext cx="10972800" cy="4937760"/>
          </a:xfrm>
        </p:spPr>
        <p:txBody>
          <a:bodyPr/>
          <a:lstStyle/>
          <a:p>
            <a:r>
              <a:rPr lang="en-US" sz="2800" dirty="0"/>
              <a:t>Predators act to control prey populations </a:t>
            </a:r>
          </a:p>
          <a:p>
            <a:pPr lvl="1"/>
            <a:r>
              <a:rPr lang="en-US" sz="2400" b="1" u="sng" dirty="0"/>
              <a:t>Keystone species</a:t>
            </a:r>
            <a:r>
              <a:rPr lang="en-US" sz="2400" dirty="0"/>
              <a:t>: a species whose absence in the community would bring about significant change in that community</a:t>
            </a:r>
          </a:p>
          <a:p>
            <a:pPr marL="0" indent="0">
              <a:buNone/>
            </a:pPr>
            <a:endParaRPr lang="en-US" dirty="0"/>
          </a:p>
        </p:txBody>
      </p:sp>
      <p:pic>
        <p:nvPicPr>
          <p:cNvPr id="6" name="Picture 5"/>
          <p:cNvPicPr>
            <a:picLocks noChangeAspect="1"/>
          </p:cNvPicPr>
          <p:nvPr/>
        </p:nvPicPr>
        <p:blipFill>
          <a:blip r:embed="rId2"/>
          <a:stretch>
            <a:fillRect/>
          </a:stretch>
        </p:blipFill>
        <p:spPr>
          <a:xfrm>
            <a:off x="5359527" y="2627274"/>
            <a:ext cx="5546810" cy="3728948"/>
          </a:xfrm>
          <a:prstGeom prst="rect">
            <a:avLst/>
          </a:prstGeom>
        </p:spPr>
      </p:pic>
      <p:pic>
        <p:nvPicPr>
          <p:cNvPr id="3074" name="Picture 2" descr="http://www.seastars.ca/vimages/purple_pis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180" y="2783949"/>
            <a:ext cx="2011382" cy="1508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04430" y="3125276"/>
            <a:ext cx="2259009" cy="646331"/>
          </a:xfrm>
          <a:prstGeom prst="rect">
            <a:avLst/>
          </a:prstGeom>
          <a:noFill/>
        </p:spPr>
        <p:txBody>
          <a:bodyPr wrap="square" rtlCol="0">
            <a:spAutoFit/>
          </a:bodyPr>
          <a:lstStyle/>
          <a:p>
            <a:r>
              <a:rPr lang="en-US" b="1" dirty="0"/>
              <a:t>Predator</a:t>
            </a:r>
            <a:r>
              <a:rPr lang="en-US" dirty="0"/>
              <a:t>: </a:t>
            </a:r>
          </a:p>
          <a:p>
            <a:r>
              <a:rPr lang="en-US" i="1" dirty="0" err="1"/>
              <a:t>Pisaster</a:t>
            </a:r>
            <a:r>
              <a:rPr lang="en-US" i="1" dirty="0"/>
              <a:t> </a:t>
            </a:r>
            <a:r>
              <a:rPr lang="en-US" i="1" dirty="0" err="1"/>
              <a:t>ochraceous</a:t>
            </a:r>
            <a:endParaRPr lang="en-US" i="1" dirty="0"/>
          </a:p>
        </p:txBody>
      </p:sp>
      <p:sp>
        <p:nvSpPr>
          <p:cNvPr id="10" name="TextBox 9"/>
          <p:cNvSpPr txBox="1"/>
          <p:nvPr/>
        </p:nvSpPr>
        <p:spPr>
          <a:xfrm>
            <a:off x="1104429" y="4880594"/>
            <a:ext cx="2259009" cy="646331"/>
          </a:xfrm>
          <a:prstGeom prst="rect">
            <a:avLst/>
          </a:prstGeom>
          <a:noFill/>
        </p:spPr>
        <p:txBody>
          <a:bodyPr wrap="square" rtlCol="0">
            <a:spAutoFit/>
          </a:bodyPr>
          <a:lstStyle/>
          <a:p>
            <a:r>
              <a:rPr lang="en-US" b="1" dirty="0"/>
              <a:t>Prey</a:t>
            </a:r>
            <a:r>
              <a:rPr lang="en-US" dirty="0"/>
              <a:t>: </a:t>
            </a:r>
          </a:p>
          <a:p>
            <a:r>
              <a:rPr lang="en-US" i="1" dirty="0" err="1"/>
              <a:t>Mytilus</a:t>
            </a:r>
            <a:r>
              <a:rPr lang="en-US" i="1" dirty="0"/>
              <a:t> </a:t>
            </a:r>
            <a:r>
              <a:rPr lang="en-US" i="1" dirty="0" err="1"/>
              <a:t>californianus</a:t>
            </a:r>
            <a:endParaRPr lang="en-US" i="1" dirty="0"/>
          </a:p>
        </p:txBody>
      </p:sp>
      <p:pic>
        <p:nvPicPr>
          <p:cNvPr id="3078" name="Picture 6" descr="http://californiawatch.org/files/imagecache/image-insert/musse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680" y="4537276"/>
            <a:ext cx="2012882" cy="1482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D0EAE339-4C48-4A81-8205-A94EBB2394BF}"/>
              </a:ext>
            </a:extLst>
          </p:cNvPr>
          <p:cNvSpPr>
            <a:spLocks noGrp="1" noChangeArrowheads="1"/>
          </p:cNvSpPr>
          <p:nvPr>
            <p:ph type="title"/>
          </p:nvPr>
        </p:nvSpPr>
        <p:spPr>
          <a:xfrm>
            <a:off x="609600" y="228600"/>
            <a:ext cx="10972800" cy="914400"/>
          </a:xfrm>
        </p:spPr>
        <p:txBody>
          <a:bodyPr>
            <a:normAutofit/>
          </a:bodyPr>
          <a:lstStyle/>
          <a:p>
            <a:pPr algn="ctr" eaLnBrk="1" hangingPunct="1">
              <a:defRPr/>
            </a:pPr>
            <a:r>
              <a:rPr lang="en-US" sz="4400" dirty="0"/>
              <a:t>Rocky Intertidal Food Web</a:t>
            </a:r>
          </a:p>
        </p:txBody>
      </p:sp>
    </p:spTree>
    <p:extLst>
      <p:ext uri="{BB962C8B-B14F-4D97-AF65-F5344CB8AC3E}">
        <p14:creationId xmlns:p14="http://schemas.microsoft.com/office/powerpoint/2010/main" val="2528995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020B42-3667-4687-A285-54FA18A0E788}"/>
              </a:ext>
            </a:extLst>
          </p:cNvPr>
          <p:cNvSpPr>
            <a:spLocks noGrp="1" noChangeArrowheads="1"/>
          </p:cNvSpPr>
          <p:nvPr>
            <p:ph type="title"/>
          </p:nvPr>
        </p:nvSpPr>
        <p:spPr/>
        <p:txBody>
          <a:bodyPr>
            <a:normAutofit/>
          </a:bodyPr>
          <a:lstStyle/>
          <a:p>
            <a:pPr algn="ctr" eaLnBrk="1" hangingPunct="1">
              <a:defRPr/>
            </a:pPr>
            <a:r>
              <a:rPr lang="en-US" sz="4400" dirty="0"/>
              <a:t>Rocky Intertidal Food Web</a:t>
            </a:r>
          </a:p>
        </p:txBody>
      </p:sp>
      <p:sp>
        <p:nvSpPr>
          <p:cNvPr id="4" name="Content Placeholder 3">
            <a:extLst>
              <a:ext uri="{FF2B5EF4-FFF2-40B4-BE49-F238E27FC236}">
                <a16:creationId xmlns:a16="http://schemas.microsoft.com/office/drawing/2014/main" id="{3046BFF3-544B-4228-BA40-FFD26C87BE6C}"/>
              </a:ext>
            </a:extLst>
          </p:cNvPr>
          <p:cNvSpPr>
            <a:spLocks noGrp="1"/>
          </p:cNvSpPr>
          <p:nvPr>
            <p:ph sz="quarter" idx="1"/>
          </p:nvPr>
        </p:nvSpPr>
        <p:spPr>
          <a:xfrm>
            <a:off x="276447" y="1424763"/>
            <a:ext cx="3636334" cy="4937760"/>
          </a:xfrm>
        </p:spPr>
        <p:txBody>
          <a:bodyPr/>
          <a:lstStyle/>
          <a:p>
            <a:r>
              <a:rPr lang="en-US" dirty="0"/>
              <a:t>Sea stars are especially important in controlling California mussel populations in the lower intertidal zone. The absence of sea stars can lead to the expansion of the mussel beds into the lower intertidal.</a:t>
            </a:r>
          </a:p>
        </p:txBody>
      </p:sp>
      <p:pic>
        <p:nvPicPr>
          <p:cNvPr id="2" name="Picture 1">
            <a:extLst>
              <a:ext uri="{FF2B5EF4-FFF2-40B4-BE49-F238E27FC236}">
                <a16:creationId xmlns:a16="http://schemas.microsoft.com/office/drawing/2014/main" id="{49E1316A-CB53-4779-B031-E7BD4F41563B}"/>
              </a:ext>
            </a:extLst>
          </p:cNvPr>
          <p:cNvPicPr>
            <a:picLocks noChangeAspect="1"/>
          </p:cNvPicPr>
          <p:nvPr/>
        </p:nvPicPr>
        <p:blipFill>
          <a:blip r:embed="rId2"/>
          <a:stretch>
            <a:fillRect/>
          </a:stretch>
        </p:blipFill>
        <p:spPr>
          <a:xfrm>
            <a:off x="3775075" y="1807084"/>
            <a:ext cx="8244939" cy="3626153"/>
          </a:xfrm>
          <a:prstGeom prst="rect">
            <a:avLst/>
          </a:prstGeom>
        </p:spPr>
      </p:pic>
    </p:spTree>
    <p:extLst>
      <p:ext uri="{BB962C8B-B14F-4D97-AF65-F5344CB8AC3E}">
        <p14:creationId xmlns:p14="http://schemas.microsoft.com/office/powerpoint/2010/main" val="3559075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90CDF-7E77-4EC4-A584-954BD117B01B}"/>
              </a:ext>
            </a:extLst>
          </p:cNvPr>
          <p:cNvSpPr>
            <a:spLocks noGrp="1"/>
          </p:cNvSpPr>
          <p:nvPr>
            <p:ph type="title"/>
          </p:nvPr>
        </p:nvSpPr>
        <p:spPr/>
        <p:txBody>
          <a:bodyPr>
            <a:normAutofit/>
          </a:bodyPr>
          <a:lstStyle/>
          <a:p>
            <a:pPr algn="ctr"/>
            <a:r>
              <a:rPr lang="en-US" sz="4400" dirty="0"/>
              <a:t>Sea Star Wasting Disease</a:t>
            </a:r>
          </a:p>
        </p:txBody>
      </p:sp>
      <p:sp>
        <p:nvSpPr>
          <p:cNvPr id="6" name="Content Placeholder 5">
            <a:extLst>
              <a:ext uri="{FF2B5EF4-FFF2-40B4-BE49-F238E27FC236}">
                <a16:creationId xmlns:a16="http://schemas.microsoft.com/office/drawing/2014/main" id="{DCBEA90E-B9CD-4DA0-9A48-D5BC2950AB8B}"/>
              </a:ext>
            </a:extLst>
          </p:cNvPr>
          <p:cNvSpPr>
            <a:spLocks noGrp="1"/>
          </p:cNvSpPr>
          <p:nvPr>
            <p:ph sz="quarter" idx="1"/>
          </p:nvPr>
        </p:nvSpPr>
        <p:spPr>
          <a:xfrm>
            <a:off x="609601" y="1219200"/>
            <a:ext cx="6067526" cy="4937760"/>
          </a:xfrm>
        </p:spPr>
        <p:txBody>
          <a:bodyPr/>
          <a:lstStyle/>
          <a:p>
            <a:pPr marL="0" indent="0">
              <a:buNone/>
            </a:pPr>
            <a:r>
              <a:rPr lang="en-US" sz="2800" dirty="0"/>
              <a:t>Sea Star Wasting Disease (SSWD) is a disease that affects various echinoderm species causing them to decay and die</a:t>
            </a:r>
          </a:p>
          <a:p>
            <a:r>
              <a:rPr lang="en-US" sz="2400" dirty="0"/>
              <a:t>Some areas in southern California experienced a </a:t>
            </a:r>
            <a:r>
              <a:rPr lang="en-US" sz="2400" u="sng" dirty="0"/>
              <a:t>99</a:t>
            </a:r>
            <a:r>
              <a:rPr lang="en-US" sz="2400" dirty="0"/>
              <a:t>% decline in sea star populations</a:t>
            </a:r>
          </a:p>
          <a:p>
            <a:r>
              <a:rPr lang="en-US" sz="2400" dirty="0"/>
              <a:t>Sea water temperature may be correlated with the spread of the disease</a:t>
            </a:r>
          </a:p>
          <a:p>
            <a:r>
              <a:rPr lang="en-US" sz="2400" dirty="0"/>
              <a:t>Cause of the disease has yet to identified</a:t>
            </a:r>
          </a:p>
          <a:p>
            <a:endParaRPr lang="en-US" sz="2400" dirty="0"/>
          </a:p>
        </p:txBody>
      </p:sp>
      <p:pic>
        <p:nvPicPr>
          <p:cNvPr id="7" name="Picture 6">
            <a:extLst>
              <a:ext uri="{FF2B5EF4-FFF2-40B4-BE49-F238E27FC236}">
                <a16:creationId xmlns:a16="http://schemas.microsoft.com/office/drawing/2014/main" id="{9CC68B12-7989-4BEE-9972-4A10445740AE}"/>
              </a:ext>
            </a:extLst>
          </p:cNvPr>
          <p:cNvPicPr>
            <a:picLocks noChangeAspect="1"/>
          </p:cNvPicPr>
          <p:nvPr/>
        </p:nvPicPr>
        <p:blipFill>
          <a:blip r:embed="rId2"/>
          <a:stretch>
            <a:fillRect/>
          </a:stretch>
        </p:blipFill>
        <p:spPr>
          <a:xfrm>
            <a:off x="10069032" y="1294625"/>
            <a:ext cx="2007073" cy="2490565"/>
          </a:xfrm>
          <a:prstGeom prst="rect">
            <a:avLst/>
          </a:prstGeom>
        </p:spPr>
      </p:pic>
      <p:pic>
        <p:nvPicPr>
          <p:cNvPr id="8" name="Picture 7">
            <a:extLst>
              <a:ext uri="{FF2B5EF4-FFF2-40B4-BE49-F238E27FC236}">
                <a16:creationId xmlns:a16="http://schemas.microsoft.com/office/drawing/2014/main" id="{8C534F53-EC54-40A6-BFCA-12834EFC2C20}"/>
              </a:ext>
            </a:extLst>
          </p:cNvPr>
          <p:cNvPicPr>
            <a:picLocks noChangeAspect="1"/>
          </p:cNvPicPr>
          <p:nvPr/>
        </p:nvPicPr>
        <p:blipFill>
          <a:blip r:embed="rId3"/>
          <a:stretch>
            <a:fillRect/>
          </a:stretch>
        </p:blipFill>
        <p:spPr>
          <a:xfrm>
            <a:off x="6841932" y="1294626"/>
            <a:ext cx="3126092" cy="2490564"/>
          </a:xfrm>
          <a:prstGeom prst="rect">
            <a:avLst/>
          </a:prstGeom>
        </p:spPr>
      </p:pic>
      <p:pic>
        <p:nvPicPr>
          <p:cNvPr id="10" name="Picture 9">
            <a:extLst>
              <a:ext uri="{FF2B5EF4-FFF2-40B4-BE49-F238E27FC236}">
                <a16:creationId xmlns:a16="http://schemas.microsoft.com/office/drawing/2014/main" id="{5E9210A0-87DD-4937-8BB9-4F77146E305B}"/>
              </a:ext>
            </a:extLst>
          </p:cNvPr>
          <p:cNvPicPr>
            <a:picLocks noChangeAspect="1"/>
          </p:cNvPicPr>
          <p:nvPr/>
        </p:nvPicPr>
        <p:blipFill>
          <a:blip r:embed="rId4"/>
          <a:stretch>
            <a:fillRect/>
          </a:stretch>
        </p:blipFill>
        <p:spPr>
          <a:xfrm>
            <a:off x="7928110" y="3936816"/>
            <a:ext cx="2992179" cy="2244134"/>
          </a:xfrm>
          <a:prstGeom prst="rect">
            <a:avLst/>
          </a:prstGeom>
        </p:spPr>
      </p:pic>
    </p:spTree>
    <p:extLst>
      <p:ext uri="{BB962C8B-B14F-4D97-AF65-F5344CB8AC3E}">
        <p14:creationId xmlns:p14="http://schemas.microsoft.com/office/powerpoint/2010/main" val="3858991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t>Phylum Mollusca, Class Polyplacophora</a:t>
            </a:r>
          </a:p>
        </p:txBody>
      </p:sp>
      <p:sp>
        <p:nvSpPr>
          <p:cNvPr id="3" name="Content Placeholder 2"/>
          <p:cNvSpPr>
            <a:spLocks noGrp="1"/>
          </p:cNvSpPr>
          <p:nvPr>
            <p:ph sz="quarter" idx="1"/>
          </p:nvPr>
        </p:nvSpPr>
        <p:spPr>
          <a:xfrm>
            <a:off x="609600" y="1219200"/>
            <a:ext cx="5725886" cy="4937760"/>
          </a:xfrm>
        </p:spPr>
        <p:txBody>
          <a:bodyPr>
            <a:normAutofit/>
          </a:bodyPr>
          <a:lstStyle/>
          <a:p>
            <a:pPr>
              <a:defRPr/>
            </a:pPr>
            <a:r>
              <a:rPr lang="en-US" sz="2800" dirty="0"/>
              <a:t>Chitons</a:t>
            </a:r>
          </a:p>
          <a:p>
            <a:pPr>
              <a:defRPr/>
            </a:pPr>
            <a:r>
              <a:rPr lang="en-US" sz="2800" dirty="0"/>
              <a:t>Shell with </a:t>
            </a:r>
            <a:r>
              <a:rPr lang="en-US" sz="2800" u="sng" dirty="0"/>
              <a:t>eight overlapping plates</a:t>
            </a:r>
          </a:p>
          <a:p>
            <a:pPr lvl="1">
              <a:defRPr/>
            </a:pPr>
            <a:r>
              <a:rPr lang="en-US" sz="2500" dirty="0"/>
              <a:t>Unsegmented body</a:t>
            </a:r>
          </a:p>
          <a:p>
            <a:pPr>
              <a:defRPr/>
            </a:pPr>
            <a:r>
              <a:rPr lang="en-US" sz="2800" dirty="0"/>
              <a:t>Marine</a:t>
            </a:r>
          </a:p>
          <a:p>
            <a:pPr>
              <a:defRPr/>
            </a:pPr>
            <a:r>
              <a:rPr lang="en-US" sz="2800" dirty="0"/>
              <a:t>Foot used for locomotion</a:t>
            </a:r>
          </a:p>
          <a:p>
            <a:pPr>
              <a:defRPr/>
            </a:pPr>
            <a:r>
              <a:rPr lang="en-US" sz="2800" dirty="0"/>
              <a:t>Head reduced</a:t>
            </a:r>
          </a:p>
          <a:p>
            <a:pPr>
              <a:defRPr/>
            </a:pPr>
            <a:r>
              <a:rPr lang="en-US" sz="2800" dirty="0"/>
              <a:t>Radula used to scrap algae off rocks</a:t>
            </a:r>
          </a:p>
          <a:p>
            <a:pPr>
              <a:defRPr/>
            </a:pPr>
            <a:r>
              <a:rPr lang="en-US" sz="2800" dirty="0"/>
              <a:t>Intertidal zone</a:t>
            </a:r>
          </a:p>
          <a:p>
            <a:endParaRPr lang="en-US" sz="2800" dirty="0"/>
          </a:p>
        </p:txBody>
      </p:sp>
      <p:pic>
        <p:nvPicPr>
          <p:cNvPr id="4" name="Picture 11" descr="33-17-Chi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934200" y="1665515"/>
            <a:ext cx="4648200" cy="3097213"/>
          </a:xfrm>
          <a:prstGeom prst="rect">
            <a:avLst/>
          </a:prstGeom>
        </p:spPr>
      </p:pic>
    </p:spTree>
    <p:extLst>
      <p:ext uri="{BB962C8B-B14F-4D97-AF65-F5344CB8AC3E}">
        <p14:creationId xmlns:p14="http://schemas.microsoft.com/office/powerpoint/2010/main" val="196631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Mollusca, Class Bivalvia</a:t>
            </a:r>
          </a:p>
        </p:txBody>
      </p:sp>
      <p:sp>
        <p:nvSpPr>
          <p:cNvPr id="3" name="Content Placeholder 2"/>
          <p:cNvSpPr>
            <a:spLocks noGrp="1"/>
          </p:cNvSpPr>
          <p:nvPr>
            <p:ph sz="quarter" idx="1"/>
          </p:nvPr>
        </p:nvSpPr>
        <p:spPr/>
        <p:txBody>
          <a:bodyPr>
            <a:normAutofit/>
          </a:bodyPr>
          <a:lstStyle/>
          <a:p>
            <a:pPr>
              <a:defRPr/>
            </a:pPr>
            <a:r>
              <a:rPr lang="en-US" sz="2800" dirty="0"/>
              <a:t>Clams, oysters, mussels and scallops</a:t>
            </a:r>
          </a:p>
          <a:p>
            <a:pPr>
              <a:defRPr/>
            </a:pPr>
            <a:r>
              <a:rPr lang="en-US" sz="2800" dirty="0"/>
              <a:t>Marine and Freshwater</a:t>
            </a:r>
          </a:p>
          <a:p>
            <a:pPr>
              <a:defRPr/>
            </a:pPr>
            <a:r>
              <a:rPr lang="en-US" sz="2800" dirty="0"/>
              <a:t>Flattened shell with two valves</a:t>
            </a:r>
          </a:p>
          <a:p>
            <a:pPr>
              <a:defRPr/>
            </a:pPr>
            <a:r>
              <a:rPr lang="en-US" sz="2800" dirty="0"/>
              <a:t>Head reduced</a:t>
            </a:r>
          </a:p>
          <a:p>
            <a:pPr>
              <a:defRPr/>
            </a:pPr>
            <a:r>
              <a:rPr lang="en-US" sz="2800" dirty="0"/>
              <a:t>Filter feeders (siphons)</a:t>
            </a:r>
          </a:p>
          <a:p>
            <a:pPr>
              <a:defRPr/>
            </a:pPr>
            <a:r>
              <a:rPr lang="en-US" sz="2800" u="sng" dirty="0"/>
              <a:t>No radula</a:t>
            </a:r>
          </a:p>
          <a:p>
            <a:endParaRPr lang="en-US" sz="2800" dirty="0"/>
          </a:p>
        </p:txBody>
      </p:sp>
      <p:pic>
        <p:nvPicPr>
          <p:cNvPr id="1026" name="Picture 2" descr="http://www.tbep.org/pics/fc/bay-scall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851" y="329946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northislandexplorer.com/molluscs/californiamuss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269" y="1330703"/>
            <a:ext cx="3814183" cy="235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92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Bivalve Anatomy</a:t>
            </a:r>
          </a:p>
        </p:txBody>
      </p:sp>
      <p:sp>
        <p:nvSpPr>
          <p:cNvPr id="3" name="Content Placeholder 2"/>
          <p:cNvSpPr>
            <a:spLocks noGrp="1"/>
          </p:cNvSpPr>
          <p:nvPr>
            <p:ph sz="quarter" idx="1"/>
          </p:nvPr>
        </p:nvSpPr>
        <p:spPr>
          <a:xfrm>
            <a:off x="489293" y="1219200"/>
            <a:ext cx="4835236" cy="4937760"/>
          </a:xfrm>
        </p:spPr>
        <p:txBody>
          <a:bodyPr/>
          <a:lstStyle/>
          <a:p>
            <a:r>
              <a:rPr lang="en-US" dirty="0"/>
              <a:t>Gas exchange and feeding occur across the gill surface</a:t>
            </a:r>
          </a:p>
          <a:p>
            <a:endParaRPr lang="en-US" dirty="0"/>
          </a:p>
          <a:p>
            <a:pPr marL="0" indent="0">
              <a:buNone/>
            </a:pPr>
            <a:r>
              <a:rPr lang="en-US" dirty="0"/>
              <a:t>Water movement</a:t>
            </a:r>
          </a:p>
          <a:p>
            <a:pPr lvl="1"/>
            <a:r>
              <a:rPr lang="en-US" dirty="0"/>
              <a:t>Incurrent siphon </a:t>
            </a:r>
            <a:r>
              <a:rPr lang="en-US" dirty="0">
                <a:sym typeface="Wingdings" panose="05000000000000000000" pitchFamily="2" charset="2"/>
              </a:rPr>
              <a:t> Gill surface  Excurrent siphon</a:t>
            </a:r>
            <a:endParaRPr lang="en-US" dirty="0"/>
          </a:p>
        </p:txBody>
      </p:sp>
      <p:pic>
        <p:nvPicPr>
          <p:cNvPr id="4" name="Picture 3"/>
          <p:cNvPicPr>
            <a:picLocks noChangeAspect="1"/>
          </p:cNvPicPr>
          <p:nvPr/>
        </p:nvPicPr>
        <p:blipFill>
          <a:blip r:embed="rId3"/>
          <a:stretch>
            <a:fillRect/>
          </a:stretch>
        </p:blipFill>
        <p:spPr>
          <a:xfrm>
            <a:off x="5897371" y="1270440"/>
            <a:ext cx="5558905" cy="4886520"/>
          </a:xfrm>
          <a:prstGeom prst="rect">
            <a:avLst/>
          </a:prstGeom>
        </p:spPr>
      </p:pic>
      <p:sp>
        <p:nvSpPr>
          <p:cNvPr id="5" name="TextBox 4"/>
          <p:cNvSpPr txBox="1"/>
          <p:nvPr/>
        </p:nvSpPr>
        <p:spPr>
          <a:xfrm>
            <a:off x="7043056" y="1380096"/>
            <a:ext cx="1143000"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Umbo</a:t>
            </a:r>
          </a:p>
        </p:txBody>
      </p:sp>
    </p:spTree>
    <p:extLst>
      <p:ext uri="{BB962C8B-B14F-4D97-AF65-F5344CB8AC3E}">
        <p14:creationId xmlns:p14="http://schemas.microsoft.com/office/powerpoint/2010/main" val="391894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C5A690-5080-4BF1-AB74-3792C3E96088}"/>
              </a:ext>
            </a:extLst>
          </p:cNvPr>
          <p:cNvPicPr>
            <a:picLocks noChangeAspect="1"/>
          </p:cNvPicPr>
          <p:nvPr/>
        </p:nvPicPr>
        <p:blipFill>
          <a:blip r:embed="rId2"/>
          <a:stretch>
            <a:fillRect/>
          </a:stretch>
        </p:blipFill>
        <p:spPr>
          <a:xfrm>
            <a:off x="4132667" y="199698"/>
            <a:ext cx="7802881" cy="6096000"/>
          </a:xfrm>
          <a:prstGeom prst="rect">
            <a:avLst/>
          </a:prstGeom>
        </p:spPr>
      </p:pic>
    </p:spTree>
    <p:extLst>
      <p:ext uri="{BB962C8B-B14F-4D97-AF65-F5344CB8AC3E}">
        <p14:creationId xmlns:p14="http://schemas.microsoft.com/office/powerpoint/2010/main" val="7070594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1440</Words>
  <Application>Microsoft Office PowerPoint</Application>
  <PresentationFormat>Widescreen</PresentationFormat>
  <Paragraphs>286</Paragraphs>
  <Slides>52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Bookman Old Style</vt:lpstr>
      <vt:lpstr>Calibri</vt:lpstr>
      <vt:lpstr>Gill Sans MT</vt:lpstr>
      <vt:lpstr>Tahoma</vt:lpstr>
      <vt:lpstr>Wingdings</vt:lpstr>
      <vt:lpstr>Wingdings 3</vt:lpstr>
      <vt:lpstr>Origin</vt:lpstr>
      <vt:lpstr>Molluscs and the Intertidal</vt:lpstr>
      <vt:lpstr>Phylum Mollusca</vt:lpstr>
      <vt:lpstr>Mollusc Body Plan</vt:lpstr>
      <vt:lpstr>Mollusc Body Plan</vt:lpstr>
      <vt:lpstr>Phylum Mollusca, Class Gastropoda</vt:lpstr>
      <vt:lpstr>Phylum Mollusca, Class Polyplacophora</vt:lpstr>
      <vt:lpstr>Phylum Mollusca, Class Bivalvia</vt:lpstr>
      <vt:lpstr>Bivalve 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Phylum Mollusca, Class Scaphopoda</vt:lpstr>
      <vt:lpstr>Phylum Mollusca, Class Cephalopoda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Intertidal Communities</vt:lpstr>
      <vt:lpstr>Zonation in the Intertidal</vt:lpstr>
      <vt:lpstr>Intertidal Zonation </vt:lpstr>
      <vt:lpstr>Marine Organisms and Tides</vt:lpstr>
      <vt:lpstr>Splash Zone and Upper Intertidal</vt:lpstr>
      <vt:lpstr>Upper and Middle Intertidal</vt:lpstr>
      <vt:lpstr>Middle and Lower Intertidal</vt:lpstr>
      <vt:lpstr>Intertidal Zonation </vt:lpstr>
      <vt:lpstr>Intertidal Zonation </vt:lpstr>
      <vt:lpstr>Intertidal Zonation </vt:lpstr>
      <vt:lpstr>Intertidal Zonation </vt:lpstr>
      <vt:lpstr>Zonation in the Intertidal</vt:lpstr>
      <vt:lpstr>Zonation in the Intertidal</vt:lpstr>
      <vt:lpstr>Intertidal Zone Organisms</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Rocky Intertidal Food Web</vt:lpstr>
      <vt:lpstr>Rocky Intertidal Food Web</vt:lpstr>
      <vt:lpstr>Rocky Intertidal Food Web</vt:lpstr>
      <vt:lpstr>Sea Star Wasting Disease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Molluscs</dc:title>
  <dc:creator>Tyler Flisik</dc:creator>
  <cp:lastModifiedBy>Tyler Flisik</cp:lastModifiedBy>
  <cp:revision>10</cp:revision>
  <dcterms:created xsi:type="dcterms:W3CDTF">2019-01-28T20:01:36Z</dcterms:created>
  <dcterms:modified xsi:type="dcterms:W3CDTF">2019-01-31T01:54:43Z</dcterms:modified>
</cp:coreProperties>
</file>